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0000"/>
                </a:solidFill>
                <a:latin typeface="宋体"/>
                <a:cs typeface="宋体"/>
              </a:defRPr>
            </a:lvl1pPr>
          </a:lstStyle>
          <a:p>
            <a:pPr marL="14097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0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B2B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0000"/>
                </a:solidFill>
                <a:latin typeface="宋体"/>
                <a:cs typeface="宋体"/>
              </a:defRPr>
            </a:lvl1pPr>
          </a:lstStyle>
          <a:p>
            <a:pPr marL="14097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0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B2B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0000"/>
                </a:solidFill>
                <a:latin typeface="宋体"/>
                <a:cs typeface="宋体"/>
              </a:defRPr>
            </a:lvl1pPr>
          </a:lstStyle>
          <a:p>
            <a:pPr marL="14097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0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B2B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0000"/>
                </a:solidFill>
                <a:latin typeface="宋体"/>
                <a:cs typeface="宋体"/>
              </a:defRPr>
            </a:lvl1pPr>
          </a:lstStyle>
          <a:p>
            <a:pPr marL="14097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0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0000"/>
                </a:solidFill>
                <a:latin typeface="宋体"/>
                <a:cs typeface="宋体"/>
              </a:defRPr>
            </a:lvl1pPr>
          </a:lstStyle>
          <a:p>
            <a:pPr marL="14097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0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2014" y="111760"/>
            <a:ext cx="307403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4B2B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172" y="1325245"/>
            <a:ext cx="8415655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377054" y="6507410"/>
            <a:ext cx="4634865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C0000"/>
                </a:solidFill>
                <a:latin typeface="宋体"/>
                <a:cs typeface="宋体"/>
              </a:defRPr>
            </a:lvl1pPr>
          </a:lstStyle>
          <a:p>
            <a:pPr marL="14097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0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950" y="2152437"/>
            <a:ext cx="7653655" cy="334010"/>
          </a:xfrm>
          <a:custGeom>
            <a:avLst/>
            <a:gdLst/>
            <a:ahLst/>
            <a:cxnLst/>
            <a:rect l="l" t="t" r="r" b="b"/>
            <a:pathLst>
              <a:path w="7653655" h="334010">
                <a:moveTo>
                  <a:pt x="277198" y="333649"/>
                </a:moveTo>
                <a:lnTo>
                  <a:pt x="160684" y="333104"/>
                </a:lnTo>
                <a:lnTo>
                  <a:pt x="0" y="329981"/>
                </a:lnTo>
                <a:lnTo>
                  <a:pt x="302209" y="85569"/>
                </a:lnTo>
                <a:lnTo>
                  <a:pt x="910091" y="57046"/>
                </a:lnTo>
                <a:lnTo>
                  <a:pt x="2535821" y="9507"/>
                </a:lnTo>
                <a:lnTo>
                  <a:pt x="4882528" y="0"/>
                </a:lnTo>
                <a:lnTo>
                  <a:pt x="7653337" y="85569"/>
                </a:lnTo>
                <a:lnTo>
                  <a:pt x="7653337" y="225294"/>
                </a:lnTo>
                <a:lnTo>
                  <a:pt x="4822762" y="225294"/>
                </a:lnTo>
                <a:lnTo>
                  <a:pt x="3603147" y="238686"/>
                </a:lnTo>
                <a:lnTo>
                  <a:pt x="669724" y="328938"/>
                </a:lnTo>
                <a:lnTo>
                  <a:pt x="338201" y="333496"/>
                </a:lnTo>
                <a:lnTo>
                  <a:pt x="277198" y="333649"/>
                </a:lnTo>
                <a:close/>
              </a:path>
              <a:path w="7653655" h="334010">
                <a:moveTo>
                  <a:pt x="7653337" y="317801"/>
                </a:moveTo>
                <a:lnTo>
                  <a:pt x="7201364" y="288742"/>
                </a:lnTo>
                <a:lnTo>
                  <a:pt x="6497149" y="255296"/>
                </a:lnTo>
                <a:lnTo>
                  <a:pt x="5741426" y="233829"/>
                </a:lnTo>
                <a:lnTo>
                  <a:pt x="4822762" y="225294"/>
                </a:lnTo>
                <a:lnTo>
                  <a:pt x="7653337" y="225294"/>
                </a:lnTo>
                <a:lnTo>
                  <a:pt x="7653337" y="317801"/>
                </a:lnTo>
                <a:close/>
              </a:path>
            </a:pathLst>
          </a:custGeom>
          <a:solidFill>
            <a:srgbClr val="BCD6E4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6008" y="2410967"/>
            <a:ext cx="4392295" cy="71755"/>
          </a:xfrm>
          <a:custGeom>
            <a:avLst/>
            <a:gdLst/>
            <a:ahLst/>
            <a:cxnLst/>
            <a:rect l="l" t="t" r="r" b="b"/>
            <a:pathLst>
              <a:path w="4392295" h="71755">
                <a:moveTo>
                  <a:pt x="4370832" y="71627"/>
                </a:moveTo>
                <a:lnTo>
                  <a:pt x="19811" y="71627"/>
                </a:lnTo>
                <a:lnTo>
                  <a:pt x="0" y="50291"/>
                </a:lnTo>
                <a:lnTo>
                  <a:pt x="0" y="21335"/>
                </a:lnTo>
                <a:lnTo>
                  <a:pt x="19811" y="0"/>
                </a:lnTo>
                <a:lnTo>
                  <a:pt x="4370832" y="0"/>
                </a:lnTo>
                <a:lnTo>
                  <a:pt x="4392168" y="21335"/>
                </a:lnTo>
                <a:lnTo>
                  <a:pt x="4392168" y="50291"/>
                </a:lnTo>
                <a:lnTo>
                  <a:pt x="4370832" y="71627"/>
                </a:lnTo>
                <a:close/>
              </a:path>
            </a:pathLst>
          </a:custGeom>
          <a:solidFill>
            <a:srgbClr val="004B2B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0737" y="2406650"/>
            <a:ext cx="4402455" cy="81280"/>
          </a:xfrm>
          <a:custGeom>
            <a:avLst/>
            <a:gdLst/>
            <a:ahLst/>
            <a:cxnLst/>
            <a:rect l="l" t="t" r="r" b="b"/>
            <a:pathLst>
              <a:path w="4402455" h="81280">
                <a:moveTo>
                  <a:pt x="7226" y="55244"/>
                </a:moveTo>
                <a:lnTo>
                  <a:pt x="0" y="55244"/>
                </a:lnTo>
                <a:lnTo>
                  <a:pt x="0" y="23622"/>
                </a:lnTo>
                <a:lnTo>
                  <a:pt x="23710" y="0"/>
                </a:lnTo>
                <a:lnTo>
                  <a:pt x="42697" y="0"/>
                </a:lnTo>
                <a:lnTo>
                  <a:pt x="42697" y="8000"/>
                </a:lnTo>
                <a:lnTo>
                  <a:pt x="29057" y="8000"/>
                </a:lnTo>
                <a:lnTo>
                  <a:pt x="25679" y="9525"/>
                </a:lnTo>
                <a:lnTo>
                  <a:pt x="27535" y="9525"/>
                </a:lnTo>
                <a:lnTo>
                  <a:pt x="11425" y="25654"/>
                </a:lnTo>
                <a:lnTo>
                  <a:pt x="9525" y="25654"/>
                </a:lnTo>
                <a:lnTo>
                  <a:pt x="8128" y="28956"/>
                </a:lnTo>
                <a:lnTo>
                  <a:pt x="9525" y="28956"/>
                </a:lnTo>
                <a:lnTo>
                  <a:pt x="9525" y="53086"/>
                </a:lnTo>
                <a:lnTo>
                  <a:pt x="9385" y="53086"/>
                </a:lnTo>
                <a:lnTo>
                  <a:pt x="7226" y="55244"/>
                </a:lnTo>
                <a:close/>
              </a:path>
              <a:path w="4402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4402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4402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4402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4402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4402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4402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4402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4402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4402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4402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4402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4402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4402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4402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4402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4402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4402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4402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4402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4402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4402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4402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4402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4402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4402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4402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4402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4402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4402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4402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4402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4402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4402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4402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4402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4402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4402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4402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4402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4402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4402455" h="81280">
                <a:moveTo>
                  <a:pt x="4374602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378426" y="0"/>
                </a:lnTo>
                <a:lnTo>
                  <a:pt x="4386457" y="8000"/>
                </a:lnTo>
                <a:lnTo>
                  <a:pt x="4373079" y="8000"/>
                </a:lnTo>
                <a:lnTo>
                  <a:pt x="4374602" y="9525"/>
                </a:lnTo>
                <a:close/>
              </a:path>
              <a:path w="4402455" h="81280">
                <a:moveTo>
                  <a:pt x="27535" y="9525"/>
                </a:moveTo>
                <a:lnTo>
                  <a:pt x="25679" y="9525"/>
                </a:lnTo>
                <a:lnTo>
                  <a:pt x="29057" y="8000"/>
                </a:lnTo>
                <a:lnTo>
                  <a:pt x="27535" y="9525"/>
                </a:lnTo>
                <a:close/>
              </a:path>
              <a:path w="4402455" h="81280">
                <a:moveTo>
                  <a:pt x="42697" y="9525"/>
                </a:moveTo>
                <a:lnTo>
                  <a:pt x="27535" y="9525"/>
                </a:lnTo>
                <a:lnTo>
                  <a:pt x="29057" y="8000"/>
                </a:lnTo>
                <a:lnTo>
                  <a:pt x="42697" y="8000"/>
                </a:lnTo>
                <a:lnTo>
                  <a:pt x="42697" y="9525"/>
                </a:lnTo>
                <a:close/>
              </a:path>
              <a:path w="4402455" h="81280">
                <a:moveTo>
                  <a:pt x="4392612" y="27557"/>
                </a:moveTo>
                <a:lnTo>
                  <a:pt x="4373079" y="8000"/>
                </a:lnTo>
                <a:lnTo>
                  <a:pt x="4376458" y="9525"/>
                </a:lnTo>
                <a:lnTo>
                  <a:pt x="4387987" y="9525"/>
                </a:lnTo>
                <a:lnTo>
                  <a:pt x="4402137" y="23622"/>
                </a:lnTo>
                <a:lnTo>
                  <a:pt x="4402137" y="25654"/>
                </a:lnTo>
                <a:lnTo>
                  <a:pt x="4392612" y="25654"/>
                </a:lnTo>
                <a:lnTo>
                  <a:pt x="4392612" y="27557"/>
                </a:lnTo>
                <a:close/>
              </a:path>
              <a:path w="4402455" h="81280">
                <a:moveTo>
                  <a:pt x="4387987" y="9525"/>
                </a:moveTo>
                <a:lnTo>
                  <a:pt x="4376458" y="9525"/>
                </a:lnTo>
                <a:lnTo>
                  <a:pt x="4373079" y="8000"/>
                </a:lnTo>
                <a:lnTo>
                  <a:pt x="4386457" y="8000"/>
                </a:lnTo>
                <a:lnTo>
                  <a:pt x="4387987" y="9525"/>
                </a:lnTo>
                <a:close/>
              </a:path>
              <a:path w="4402455" h="81280">
                <a:moveTo>
                  <a:pt x="8128" y="28956"/>
                </a:moveTo>
                <a:lnTo>
                  <a:pt x="9525" y="25654"/>
                </a:lnTo>
                <a:lnTo>
                  <a:pt x="9525" y="27557"/>
                </a:lnTo>
                <a:lnTo>
                  <a:pt x="8128" y="28956"/>
                </a:lnTo>
                <a:close/>
              </a:path>
              <a:path w="4402455" h="81280">
                <a:moveTo>
                  <a:pt x="9525" y="27557"/>
                </a:moveTo>
                <a:lnTo>
                  <a:pt x="9525" y="25654"/>
                </a:lnTo>
                <a:lnTo>
                  <a:pt x="11425" y="25654"/>
                </a:lnTo>
                <a:lnTo>
                  <a:pt x="9525" y="27557"/>
                </a:lnTo>
                <a:close/>
              </a:path>
              <a:path w="4402455" h="81280">
                <a:moveTo>
                  <a:pt x="4394009" y="28956"/>
                </a:moveTo>
                <a:lnTo>
                  <a:pt x="4392612" y="27557"/>
                </a:lnTo>
                <a:lnTo>
                  <a:pt x="4392612" y="25654"/>
                </a:lnTo>
                <a:lnTo>
                  <a:pt x="4394009" y="28956"/>
                </a:lnTo>
                <a:close/>
              </a:path>
              <a:path w="4402455" h="81280">
                <a:moveTo>
                  <a:pt x="4402137" y="28956"/>
                </a:moveTo>
                <a:lnTo>
                  <a:pt x="4394009" y="28956"/>
                </a:lnTo>
                <a:lnTo>
                  <a:pt x="4392612" y="25654"/>
                </a:lnTo>
                <a:lnTo>
                  <a:pt x="4402137" y="25654"/>
                </a:lnTo>
                <a:lnTo>
                  <a:pt x="4402137" y="28956"/>
                </a:lnTo>
                <a:close/>
              </a:path>
              <a:path w="4402455" h="81280">
                <a:moveTo>
                  <a:pt x="9525" y="28956"/>
                </a:moveTo>
                <a:lnTo>
                  <a:pt x="8128" y="28956"/>
                </a:lnTo>
                <a:lnTo>
                  <a:pt x="9525" y="27557"/>
                </a:lnTo>
                <a:lnTo>
                  <a:pt x="9525" y="28956"/>
                </a:lnTo>
                <a:close/>
              </a:path>
              <a:path w="4402455" h="81280">
                <a:moveTo>
                  <a:pt x="4392612" y="53232"/>
                </a:moveTo>
                <a:lnTo>
                  <a:pt x="4392612" y="27557"/>
                </a:lnTo>
                <a:lnTo>
                  <a:pt x="4394009" y="28956"/>
                </a:lnTo>
                <a:lnTo>
                  <a:pt x="4402137" y="28956"/>
                </a:lnTo>
                <a:lnTo>
                  <a:pt x="4402137" y="51816"/>
                </a:lnTo>
                <a:lnTo>
                  <a:pt x="4394009" y="51816"/>
                </a:lnTo>
                <a:lnTo>
                  <a:pt x="4392612" y="53232"/>
                </a:lnTo>
                <a:close/>
              </a:path>
              <a:path w="4402455" h="81280">
                <a:moveTo>
                  <a:pt x="4392612" y="55244"/>
                </a:moveTo>
                <a:lnTo>
                  <a:pt x="4392619" y="53225"/>
                </a:lnTo>
                <a:lnTo>
                  <a:pt x="4394009" y="51816"/>
                </a:lnTo>
                <a:lnTo>
                  <a:pt x="4392612" y="55244"/>
                </a:lnTo>
                <a:close/>
              </a:path>
              <a:path w="4402455" h="81280">
                <a:moveTo>
                  <a:pt x="4402137" y="55244"/>
                </a:moveTo>
                <a:lnTo>
                  <a:pt x="4392612" y="55244"/>
                </a:lnTo>
                <a:lnTo>
                  <a:pt x="4394009" y="51816"/>
                </a:lnTo>
                <a:lnTo>
                  <a:pt x="4402137" y="51816"/>
                </a:lnTo>
                <a:lnTo>
                  <a:pt x="4402137" y="55244"/>
                </a:lnTo>
                <a:close/>
              </a:path>
              <a:path w="4402455" h="81280">
                <a:moveTo>
                  <a:pt x="74079" y="80899"/>
                </a:moveTo>
                <a:lnTo>
                  <a:pt x="23710" y="80899"/>
                </a:lnTo>
                <a:lnTo>
                  <a:pt x="2654" y="59817"/>
                </a:lnTo>
                <a:lnTo>
                  <a:pt x="9385" y="53086"/>
                </a:lnTo>
                <a:lnTo>
                  <a:pt x="9525" y="53225"/>
                </a:lnTo>
                <a:lnTo>
                  <a:pt x="9525" y="55244"/>
                </a:lnTo>
                <a:lnTo>
                  <a:pt x="11542" y="55244"/>
                </a:lnTo>
                <a:lnTo>
                  <a:pt x="27661" y="71374"/>
                </a:lnTo>
                <a:lnTo>
                  <a:pt x="25679" y="71374"/>
                </a:lnTo>
                <a:lnTo>
                  <a:pt x="29057" y="72770"/>
                </a:lnTo>
                <a:lnTo>
                  <a:pt x="74079" y="72770"/>
                </a:lnTo>
                <a:lnTo>
                  <a:pt x="74079" y="80899"/>
                </a:lnTo>
                <a:close/>
              </a:path>
              <a:path w="4402455" h="81280">
                <a:moveTo>
                  <a:pt x="9525" y="53225"/>
                </a:moveTo>
                <a:lnTo>
                  <a:pt x="9385" y="53086"/>
                </a:lnTo>
                <a:lnTo>
                  <a:pt x="9525" y="53086"/>
                </a:lnTo>
                <a:lnTo>
                  <a:pt x="9525" y="53225"/>
                </a:lnTo>
                <a:close/>
              </a:path>
              <a:path w="4402455" h="81280">
                <a:moveTo>
                  <a:pt x="11542" y="55244"/>
                </a:moveTo>
                <a:lnTo>
                  <a:pt x="9525" y="55244"/>
                </a:lnTo>
                <a:lnTo>
                  <a:pt x="9525" y="53225"/>
                </a:lnTo>
                <a:lnTo>
                  <a:pt x="11542" y="55244"/>
                </a:lnTo>
                <a:close/>
              </a:path>
              <a:path w="4402455" h="81280">
                <a:moveTo>
                  <a:pt x="4395355" y="64007"/>
                </a:moveTo>
                <a:lnTo>
                  <a:pt x="4388624" y="57276"/>
                </a:lnTo>
                <a:lnTo>
                  <a:pt x="4392612" y="53232"/>
                </a:lnTo>
                <a:lnTo>
                  <a:pt x="4392612" y="55244"/>
                </a:lnTo>
                <a:lnTo>
                  <a:pt x="4402137" y="55244"/>
                </a:lnTo>
                <a:lnTo>
                  <a:pt x="4402011" y="57276"/>
                </a:lnTo>
                <a:lnTo>
                  <a:pt x="4395355" y="64007"/>
                </a:lnTo>
                <a:close/>
              </a:path>
              <a:path w="4402455" h="81280">
                <a:moveTo>
                  <a:pt x="29057" y="72770"/>
                </a:moveTo>
                <a:lnTo>
                  <a:pt x="25679" y="71374"/>
                </a:lnTo>
                <a:lnTo>
                  <a:pt x="27661" y="71374"/>
                </a:lnTo>
                <a:lnTo>
                  <a:pt x="29057" y="72770"/>
                </a:lnTo>
                <a:close/>
              </a:path>
              <a:path w="4402455" h="81280">
                <a:moveTo>
                  <a:pt x="74079" y="72770"/>
                </a:moveTo>
                <a:lnTo>
                  <a:pt x="29057" y="72770"/>
                </a:lnTo>
                <a:lnTo>
                  <a:pt x="27661" y="71374"/>
                </a:lnTo>
                <a:lnTo>
                  <a:pt x="74079" y="71374"/>
                </a:lnTo>
                <a:lnTo>
                  <a:pt x="74079" y="72770"/>
                </a:lnTo>
                <a:close/>
              </a:path>
              <a:path w="4402455" h="81280">
                <a:moveTo>
                  <a:pt x="178854" y="80899"/>
                </a:moveTo>
                <a:lnTo>
                  <a:pt x="102654" y="80899"/>
                </a:lnTo>
                <a:lnTo>
                  <a:pt x="102654" y="71374"/>
                </a:lnTo>
                <a:lnTo>
                  <a:pt x="178854" y="71374"/>
                </a:lnTo>
                <a:lnTo>
                  <a:pt x="178854" y="80899"/>
                </a:lnTo>
                <a:close/>
              </a:path>
              <a:path w="4402455" h="81280">
                <a:moveTo>
                  <a:pt x="283629" y="80899"/>
                </a:moveTo>
                <a:lnTo>
                  <a:pt x="207429" y="80899"/>
                </a:lnTo>
                <a:lnTo>
                  <a:pt x="207429" y="71374"/>
                </a:lnTo>
                <a:lnTo>
                  <a:pt x="283629" y="71374"/>
                </a:lnTo>
                <a:lnTo>
                  <a:pt x="283629" y="80899"/>
                </a:lnTo>
                <a:close/>
              </a:path>
              <a:path w="4402455" h="81280">
                <a:moveTo>
                  <a:pt x="388404" y="80899"/>
                </a:moveTo>
                <a:lnTo>
                  <a:pt x="312204" y="80899"/>
                </a:lnTo>
                <a:lnTo>
                  <a:pt x="312204" y="71374"/>
                </a:lnTo>
                <a:lnTo>
                  <a:pt x="388404" y="71374"/>
                </a:lnTo>
                <a:lnTo>
                  <a:pt x="388404" y="80899"/>
                </a:lnTo>
                <a:close/>
              </a:path>
              <a:path w="4402455" h="81280">
                <a:moveTo>
                  <a:pt x="493179" y="80899"/>
                </a:moveTo>
                <a:lnTo>
                  <a:pt x="416979" y="80899"/>
                </a:lnTo>
                <a:lnTo>
                  <a:pt x="416979" y="71374"/>
                </a:lnTo>
                <a:lnTo>
                  <a:pt x="493179" y="71374"/>
                </a:lnTo>
                <a:lnTo>
                  <a:pt x="493179" y="80899"/>
                </a:lnTo>
                <a:close/>
              </a:path>
              <a:path w="4402455" h="81280">
                <a:moveTo>
                  <a:pt x="597954" y="80899"/>
                </a:moveTo>
                <a:lnTo>
                  <a:pt x="521754" y="80899"/>
                </a:lnTo>
                <a:lnTo>
                  <a:pt x="521754" y="71374"/>
                </a:lnTo>
                <a:lnTo>
                  <a:pt x="597954" y="71374"/>
                </a:lnTo>
                <a:lnTo>
                  <a:pt x="597954" y="80899"/>
                </a:lnTo>
                <a:close/>
              </a:path>
              <a:path w="4402455" h="81280">
                <a:moveTo>
                  <a:pt x="702729" y="80899"/>
                </a:moveTo>
                <a:lnTo>
                  <a:pt x="626529" y="80899"/>
                </a:lnTo>
                <a:lnTo>
                  <a:pt x="626529" y="71374"/>
                </a:lnTo>
                <a:lnTo>
                  <a:pt x="702729" y="71374"/>
                </a:lnTo>
                <a:lnTo>
                  <a:pt x="702729" y="80899"/>
                </a:lnTo>
                <a:close/>
              </a:path>
              <a:path w="4402455" h="81280">
                <a:moveTo>
                  <a:pt x="807504" y="80899"/>
                </a:moveTo>
                <a:lnTo>
                  <a:pt x="731304" y="80899"/>
                </a:lnTo>
                <a:lnTo>
                  <a:pt x="731304" y="71374"/>
                </a:lnTo>
                <a:lnTo>
                  <a:pt x="807504" y="71374"/>
                </a:lnTo>
                <a:lnTo>
                  <a:pt x="807504" y="80899"/>
                </a:lnTo>
                <a:close/>
              </a:path>
              <a:path w="4402455" h="81280">
                <a:moveTo>
                  <a:pt x="912279" y="80899"/>
                </a:moveTo>
                <a:lnTo>
                  <a:pt x="836079" y="80899"/>
                </a:lnTo>
                <a:lnTo>
                  <a:pt x="836079" y="71374"/>
                </a:lnTo>
                <a:lnTo>
                  <a:pt x="912279" y="71374"/>
                </a:lnTo>
                <a:lnTo>
                  <a:pt x="912279" y="80899"/>
                </a:lnTo>
                <a:close/>
              </a:path>
              <a:path w="4402455" h="81280">
                <a:moveTo>
                  <a:pt x="1017054" y="80899"/>
                </a:moveTo>
                <a:lnTo>
                  <a:pt x="940854" y="80899"/>
                </a:lnTo>
                <a:lnTo>
                  <a:pt x="940854" y="71374"/>
                </a:lnTo>
                <a:lnTo>
                  <a:pt x="1017054" y="71374"/>
                </a:lnTo>
                <a:lnTo>
                  <a:pt x="1017054" y="80899"/>
                </a:lnTo>
                <a:close/>
              </a:path>
              <a:path w="4402455" h="81280">
                <a:moveTo>
                  <a:pt x="1121829" y="80899"/>
                </a:moveTo>
                <a:lnTo>
                  <a:pt x="1045629" y="80899"/>
                </a:lnTo>
                <a:lnTo>
                  <a:pt x="1045629" y="71374"/>
                </a:lnTo>
                <a:lnTo>
                  <a:pt x="1121829" y="71374"/>
                </a:lnTo>
                <a:lnTo>
                  <a:pt x="1121829" y="80899"/>
                </a:lnTo>
                <a:close/>
              </a:path>
              <a:path w="4402455" h="81280">
                <a:moveTo>
                  <a:pt x="1226604" y="80899"/>
                </a:moveTo>
                <a:lnTo>
                  <a:pt x="1150404" y="80899"/>
                </a:lnTo>
                <a:lnTo>
                  <a:pt x="1150404" y="71374"/>
                </a:lnTo>
                <a:lnTo>
                  <a:pt x="1226604" y="71374"/>
                </a:lnTo>
                <a:lnTo>
                  <a:pt x="1226604" y="80899"/>
                </a:lnTo>
                <a:close/>
              </a:path>
              <a:path w="4402455" h="81280">
                <a:moveTo>
                  <a:pt x="1331379" y="80899"/>
                </a:moveTo>
                <a:lnTo>
                  <a:pt x="1255179" y="80899"/>
                </a:lnTo>
                <a:lnTo>
                  <a:pt x="1255179" y="71374"/>
                </a:lnTo>
                <a:lnTo>
                  <a:pt x="1331379" y="71374"/>
                </a:lnTo>
                <a:lnTo>
                  <a:pt x="1331379" y="80899"/>
                </a:lnTo>
                <a:close/>
              </a:path>
              <a:path w="4402455" h="81280">
                <a:moveTo>
                  <a:pt x="1436154" y="80899"/>
                </a:moveTo>
                <a:lnTo>
                  <a:pt x="1359954" y="80899"/>
                </a:lnTo>
                <a:lnTo>
                  <a:pt x="1359954" y="71374"/>
                </a:lnTo>
                <a:lnTo>
                  <a:pt x="1436154" y="71374"/>
                </a:lnTo>
                <a:lnTo>
                  <a:pt x="1436154" y="80899"/>
                </a:lnTo>
                <a:close/>
              </a:path>
              <a:path w="4402455" h="81280">
                <a:moveTo>
                  <a:pt x="1540929" y="80899"/>
                </a:moveTo>
                <a:lnTo>
                  <a:pt x="1464729" y="80899"/>
                </a:lnTo>
                <a:lnTo>
                  <a:pt x="1464729" y="71374"/>
                </a:lnTo>
                <a:lnTo>
                  <a:pt x="1540929" y="71374"/>
                </a:lnTo>
                <a:lnTo>
                  <a:pt x="1540929" y="80899"/>
                </a:lnTo>
                <a:close/>
              </a:path>
              <a:path w="4402455" h="81280">
                <a:moveTo>
                  <a:pt x="1645704" y="80899"/>
                </a:moveTo>
                <a:lnTo>
                  <a:pt x="1569504" y="80899"/>
                </a:lnTo>
                <a:lnTo>
                  <a:pt x="1569504" y="71374"/>
                </a:lnTo>
                <a:lnTo>
                  <a:pt x="1645704" y="71374"/>
                </a:lnTo>
                <a:lnTo>
                  <a:pt x="1645704" y="80899"/>
                </a:lnTo>
                <a:close/>
              </a:path>
              <a:path w="4402455" h="81280">
                <a:moveTo>
                  <a:pt x="1750479" y="80899"/>
                </a:moveTo>
                <a:lnTo>
                  <a:pt x="1674279" y="80899"/>
                </a:lnTo>
                <a:lnTo>
                  <a:pt x="1674279" y="71374"/>
                </a:lnTo>
                <a:lnTo>
                  <a:pt x="1750479" y="71374"/>
                </a:lnTo>
                <a:lnTo>
                  <a:pt x="1750479" y="80899"/>
                </a:lnTo>
                <a:close/>
              </a:path>
              <a:path w="4402455" h="81280">
                <a:moveTo>
                  <a:pt x="1855254" y="80899"/>
                </a:moveTo>
                <a:lnTo>
                  <a:pt x="1779054" y="80899"/>
                </a:lnTo>
                <a:lnTo>
                  <a:pt x="1779054" y="71374"/>
                </a:lnTo>
                <a:lnTo>
                  <a:pt x="1855254" y="71374"/>
                </a:lnTo>
                <a:lnTo>
                  <a:pt x="1855254" y="80899"/>
                </a:lnTo>
                <a:close/>
              </a:path>
              <a:path w="4402455" h="81280">
                <a:moveTo>
                  <a:pt x="1960029" y="80899"/>
                </a:moveTo>
                <a:lnTo>
                  <a:pt x="1883829" y="80899"/>
                </a:lnTo>
                <a:lnTo>
                  <a:pt x="1883829" y="71374"/>
                </a:lnTo>
                <a:lnTo>
                  <a:pt x="1960029" y="71374"/>
                </a:lnTo>
                <a:lnTo>
                  <a:pt x="1960029" y="80899"/>
                </a:lnTo>
                <a:close/>
              </a:path>
              <a:path w="4402455" h="81280">
                <a:moveTo>
                  <a:pt x="2064804" y="80899"/>
                </a:moveTo>
                <a:lnTo>
                  <a:pt x="1988604" y="80899"/>
                </a:lnTo>
                <a:lnTo>
                  <a:pt x="1988604" y="71374"/>
                </a:lnTo>
                <a:lnTo>
                  <a:pt x="2064804" y="71374"/>
                </a:lnTo>
                <a:lnTo>
                  <a:pt x="2064804" y="80899"/>
                </a:lnTo>
                <a:close/>
              </a:path>
              <a:path w="4402455" h="81280">
                <a:moveTo>
                  <a:pt x="2169579" y="80899"/>
                </a:moveTo>
                <a:lnTo>
                  <a:pt x="2093379" y="80899"/>
                </a:lnTo>
                <a:lnTo>
                  <a:pt x="2093379" y="71374"/>
                </a:lnTo>
                <a:lnTo>
                  <a:pt x="2169579" y="71374"/>
                </a:lnTo>
                <a:lnTo>
                  <a:pt x="2169579" y="80899"/>
                </a:lnTo>
                <a:close/>
              </a:path>
              <a:path w="4402455" h="81280">
                <a:moveTo>
                  <a:pt x="2274354" y="80899"/>
                </a:moveTo>
                <a:lnTo>
                  <a:pt x="2198154" y="80899"/>
                </a:lnTo>
                <a:lnTo>
                  <a:pt x="2198154" y="71374"/>
                </a:lnTo>
                <a:lnTo>
                  <a:pt x="2274354" y="71374"/>
                </a:lnTo>
                <a:lnTo>
                  <a:pt x="2274354" y="80899"/>
                </a:lnTo>
                <a:close/>
              </a:path>
              <a:path w="4402455" h="81280">
                <a:moveTo>
                  <a:pt x="2379129" y="80899"/>
                </a:moveTo>
                <a:lnTo>
                  <a:pt x="2302929" y="80899"/>
                </a:lnTo>
                <a:lnTo>
                  <a:pt x="2302929" y="71374"/>
                </a:lnTo>
                <a:lnTo>
                  <a:pt x="2379129" y="71374"/>
                </a:lnTo>
                <a:lnTo>
                  <a:pt x="2379129" y="80899"/>
                </a:lnTo>
                <a:close/>
              </a:path>
              <a:path w="4402455" h="81280">
                <a:moveTo>
                  <a:pt x="2483904" y="80899"/>
                </a:moveTo>
                <a:lnTo>
                  <a:pt x="2407704" y="80899"/>
                </a:lnTo>
                <a:lnTo>
                  <a:pt x="2407704" y="71374"/>
                </a:lnTo>
                <a:lnTo>
                  <a:pt x="2483904" y="71374"/>
                </a:lnTo>
                <a:lnTo>
                  <a:pt x="2483904" y="80899"/>
                </a:lnTo>
                <a:close/>
              </a:path>
              <a:path w="4402455" h="81280">
                <a:moveTo>
                  <a:pt x="2588679" y="80899"/>
                </a:moveTo>
                <a:lnTo>
                  <a:pt x="2512479" y="80899"/>
                </a:lnTo>
                <a:lnTo>
                  <a:pt x="2512479" y="71374"/>
                </a:lnTo>
                <a:lnTo>
                  <a:pt x="2588679" y="71374"/>
                </a:lnTo>
                <a:lnTo>
                  <a:pt x="2588679" y="80899"/>
                </a:lnTo>
                <a:close/>
              </a:path>
              <a:path w="4402455" h="81280">
                <a:moveTo>
                  <a:pt x="2693454" y="80899"/>
                </a:moveTo>
                <a:lnTo>
                  <a:pt x="2617254" y="80899"/>
                </a:lnTo>
                <a:lnTo>
                  <a:pt x="2617254" y="71374"/>
                </a:lnTo>
                <a:lnTo>
                  <a:pt x="2693454" y="71374"/>
                </a:lnTo>
                <a:lnTo>
                  <a:pt x="2693454" y="80899"/>
                </a:lnTo>
                <a:close/>
              </a:path>
              <a:path w="4402455" h="81280">
                <a:moveTo>
                  <a:pt x="2798229" y="80899"/>
                </a:moveTo>
                <a:lnTo>
                  <a:pt x="2722029" y="80899"/>
                </a:lnTo>
                <a:lnTo>
                  <a:pt x="2722029" y="71374"/>
                </a:lnTo>
                <a:lnTo>
                  <a:pt x="2798229" y="71374"/>
                </a:lnTo>
                <a:lnTo>
                  <a:pt x="2798229" y="80899"/>
                </a:lnTo>
                <a:close/>
              </a:path>
              <a:path w="4402455" h="81280">
                <a:moveTo>
                  <a:pt x="2903004" y="80899"/>
                </a:moveTo>
                <a:lnTo>
                  <a:pt x="2826804" y="80899"/>
                </a:lnTo>
                <a:lnTo>
                  <a:pt x="2826804" y="71374"/>
                </a:lnTo>
                <a:lnTo>
                  <a:pt x="2903004" y="71374"/>
                </a:lnTo>
                <a:lnTo>
                  <a:pt x="2903004" y="80899"/>
                </a:lnTo>
                <a:close/>
              </a:path>
              <a:path w="4402455" h="81280">
                <a:moveTo>
                  <a:pt x="3007779" y="80899"/>
                </a:moveTo>
                <a:lnTo>
                  <a:pt x="2931579" y="80899"/>
                </a:lnTo>
                <a:lnTo>
                  <a:pt x="2931579" y="71374"/>
                </a:lnTo>
                <a:lnTo>
                  <a:pt x="3007779" y="71374"/>
                </a:lnTo>
                <a:lnTo>
                  <a:pt x="3007779" y="80899"/>
                </a:lnTo>
                <a:close/>
              </a:path>
              <a:path w="4402455" h="81280">
                <a:moveTo>
                  <a:pt x="3112554" y="80899"/>
                </a:moveTo>
                <a:lnTo>
                  <a:pt x="3036354" y="80899"/>
                </a:lnTo>
                <a:lnTo>
                  <a:pt x="3036354" y="71374"/>
                </a:lnTo>
                <a:lnTo>
                  <a:pt x="3112554" y="71374"/>
                </a:lnTo>
                <a:lnTo>
                  <a:pt x="3112554" y="80899"/>
                </a:lnTo>
                <a:close/>
              </a:path>
              <a:path w="4402455" h="81280">
                <a:moveTo>
                  <a:pt x="3217329" y="80899"/>
                </a:moveTo>
                <a:lnTo>
                  <a:pt x="3141129" y="80899"/>
                </a:lnTo>
                <a:lnTo>
                  <a:pt x="3141129" y="71374"/>
                </a:lnTo>
                <a:lnTo>
                  <a:pt x="3217329" y="71374"/>
                </a:lnTo>
                <a:lnTo>
                  <a:pt x="3217329" y="80899"/>
                </a:lnTo>
                <a:close/>
              </a:path>
              <a:path w="4402455" h="81280">
                <a:moveTo>
                  <a:pt x="3322104" y="80899"/>
                </a:moveTo>
                <a:lnTo>
                  <a:pt x="3245904" y="80899"/>
                </a:lnTo>
                <a:lnTo>
                  <a:pt x="3245904" y="71374"/>
                </a:lnTo>
                <a:lnTo>
                  <a:pt x="3322104" y="71374"/>
                </a:lnTo>
                <a:lnTo>
                  <a:pt x="3322104" y="80899"/>
                </a:lnTo>
                <a:close/>
              </a:path>
              <a:path w="4402455" h="81280">
                <a:moveTo>
                  <a:pt x="3426879" y="80899"/>
                </a:moveTo>
                <a:lnTo>
                  <a:pt x="3350679" y="80899"/>
                </a:lnTo>
                <a:lnTo>
                  <a:pt x="3350679" y="71374"/>
                </a:lnTo>
                <a:lnTo>
                  <a:pt x="3426879" y="71374"/>
                </a:lnTo>
                <a:lnTo>
                  <a:pt x="3426879" y="80899"/>
                </a:lnTo>
                <a:close/>
              </a:path>
              <a:path w="4402455" h="81280">
                <a:moveTo>
                  <a:pt x="3531654" y="80899"/>
                </a:moveTo>
                <a:lnTo>
                  <a:pt x="3455454" y="80899"/>
                </a:lnTo>
                <a:lnTo>
                  <a:pt x="3455454" y="71374"/>
                </a:lnTo>
                <a:lnTo>
                  <a:pt x="3531654" y="71374"/>
                </a:lnTo>
                <a:lnTo>
                  <a:pt x="3531654" y="80899"/>
                </a:lnTo>
                <a:close/>
              </a:path>
              <a:path w="4402455" h="81280">
                <a:moveTo>
                  <a:pt x="3636429" y="80899"/>
                </a:moveTo>
                <a:lnTo>
                  <a:pt x="3560229" y="80899"/>
                </a:lnTo>
                <a:lnTo>
                  <a:pt x="3560229" y="71374"/>
                </a:lnTo>
                <a:lnTo>
                  <a:pt x="3636429" y="71374"/>
                </a:lnTo>
                <a:lnTo>
                  <a:pt x="3636429" y="80899"/>
                </a:lnTo>
                <a:close/>
              </a:path>
              <a:path w="4402455" h="81280">
                <a:moveTo>
                  <a:pt x="3741204" y="80899"/>
                </a:moveTo>
                <a:lnTo>
                  <a:pt x="3665004" y="80899"/>
                </a:lnTo>
                <a:lnTo>
                  <a:pt x="3665004" y="71374"/>
                </a:lnTo>
                <a:lnTo>
                  <a:pt x="3741204" y="71374"/>
                </a:lnTo>
                <a:lnTo>
                  <a:pt x="3741204" y="80899"/>
                </a:lnTo>
                <a:close/>
              </a:path>
              <a:path w="4402455" h="81280">
                <a:moveTo>
                  <a:pt x="3845979" y="80899"/>
                </a:moveTo>
                <a:lnTo>
                  <a:pt x="3769779" y="80899"/>
                </a:lnTo>
                <a:lnTo>
                  <a:pt x="3769779" y="71374"/>
                </a:lnTo>
                <a:lnTo>
                  <a:pt x="3845979" y="71374"/>
                </a:lnTo>
                <a:lnTo>
                  <a:pt x="3845979" y="80899"/>
                </a:lnTo>
                <a:close/>
              </a:path>
              <a:path w="4402455" h="81280">
                <a:moveTo>
                  <a:pt x="3950754" y="80899"/>
                </a:moveTo>
                <a:lnTo>
                  <a:pt x="3874554" y="80899"/>
                </a:lnTo>
                <a:lnTo>
                  <a:pt x="3874554" y="71374"/>
                </a:lnTo>
                <a:lnTo>
                  <a:pt x="3950754" y="71374"/>
                </a:lnTo>
                <a:lnTo>
                  <a:pt x="3950754" y="80899"/>
                </a:lnTo>
                <a:close/>
              </a:path>
              <a:path w="4402455" h="81280">
                <a:moveTo>
                  <a:pt x="4055529" y="80899"/>
                </a:moveTo>
                <a:lnTo>
                  <a:pt x="3979329" y="80899"/>
                </a:lnTo>
                <a:lnTo>
                  <a:pt x="3979329" y="71374"/>
                </a:lnTo>
                <a:lnTo>
                  <a:pt x="4055529" y="71374"/>
                </a:lnTo>
                <a:lnTo>
                  <a:pt x="4055529" y="80899"/>
                </a:lnTo>
                <a:close/>
              </a:path>
              <a:path w="4402455" h="81280">
                <a:moveTo>
                  <a:pt x="4160304" y="80899"/>
                </a:moveTo>
                <a:lnTo>
                  <a:pt x="4084104" y="80899"/>
                </a:lnTo>
                <a:lnTo>
                  <a:pt x="4084104" y="71374"/>
                </a:lnTo>
                <a:lnTo>
                  <a:pt x="4160304" y="71374"/>
                </a:lnTo>
                <a:lnTo>
                  <a:pt x="4160304" y="80899"/>
                </a:lnTo>
                <a:close/>
              </a:path>
              <a:path w="4402455" h="81280">
                <a:moveTo>
                  <a:pt x="4265079" y="80899"/>
                </a:moveTo>
                <a:lnTo>
                  <a:pt x="4188879" y="80899"/>
                </a:lnTo>
                <a:lnTo>
                  <a:pt x="4188879" y="71374"/>
                </a:lnTo>
                <a:lnTo>
                  <a:pt x="4265079" y="71374"/>
                </a:lnTo>
                <a:lnTo>
                  <a:pt x="4265079" y="80899"/>
                </a:lnTo>
                <a:close/>
              </a:path>
              <a:path w="4402455" h="81280">
                <a:moveTo>
                  <a:pt x="4369854" y="80899"/>
                </a:moveTo>
                <a:lnTo>
                  <a:pt x="4293654" y="80899"/>
                </a:lnTo>
                <a:lnTo>
                  <a:pt x="4293654" y="71374"/>
                </a:lnTo>
                <a:lnTo>
                  <a:pt x="4369854" y="71374"/>
                </a:lnTo>
                <a:lnTo>
                  <a:pt x="4369854" y="808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8987" y="635000"/>
            <a:ext cx="7200900" cy="960755"/>
          </a:xfrm>
          <a:prstGeom prst="rect"/>
          <a:solidFill>
            <a:srgbClr val="E0B7B7"/>
          </a:solidFill>
        </p:spPr>
        <p:txBody>
          <a:bodyPr wrap="square" lIns="0" tIns="3378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60"/>
              </a:spcBef>
            </a:pPr>
            <a:r>
              <a:rPr dirty="0" sz="3600" b="1">
                <a:latin typeface="宋体"/>
                <a:cs typeface="宋体"/>
              </a:rPr>
              <a:t>模块</a:t>
            </a:r>
            <a:r>
              <a:rPr dirty="0" sz="3600" spc="-15" b="1">
                <a:latin typeface="宋体"/>
                <a:cs typeface="宋体"/>
              </a:rPr>
              <a:t>五</a:t>
            </a:r>
            <a:r>
              <a:rPr dirty="0" sz="3600" spc="-905" b="1">
                <a:latin typeface="宋体"/>
                <a:cs typeface="宋体"/>
              </a:rPr>
              <a:t> </a:t>
            </a:r>
            <a:r>
              <a:rPr dirty="0" sz="3600" b="1">
                <a:latin typeface="宋体"/>
                <a:cs typeface="宋体"/>
              </a:rPr>
              <a:t>团队的激</a:t>
            </a:r>
            <a:r>
              <a:rPr dirty="0" sz="3600" spc="-15" b="1">
                <a:latin typeface="宋体"/>
                <a:cs typeface="宋体"/>
              </a:rPr>
              <a:t>励</a:t>
            </a:r>
            <a:endParaRPr sz="36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0412" y="1734185"/>
            <a:ext cx="7258050" cy="0"/>
          </a:xfrm>
          <a:custGeom>
            <a:avLst/>
            <a:gdLst/>
            <a:ahLst/>
            <a:cxnLst/>
            <a:rect l="l" t="t" r="r" b="b"/>
            <a:pathLst>
              <a:path w="7258050" h="0">
                <a:moveTo>
                  <a:pt x="0" y="0"/>
                </a:moveTo>
                <a:lnTo>
                  <a:pt x="7258050" y="0"/>
                </a:lnTo>
              </a:path>
            </a:pathLst>
          </a:custGeom>
          <a:ln w="34289">
            <a:solidFill>
              <a:srgbClr val="CC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7557" y="1751329"/>
            <a:ext cx="0" cy="3643629"/>
          </a:xfrm>
          <a:custGeom>
            <a:avLst/>
            <a:gdLst/>
            <a:ahLst/>
            <a:cxnLst/>
            <a:rect l="l" t="t" r="r" b="b"/>
            <a:pathLst>
              <a:path w="0" h="3643629">
                <a:moveTo>
                  <a:pt x="0" y="0"/>
                </a:moveTo>
                <a:lnTo>
                  <a:pt x="0" y="3643629"/>
                </a:lnTo>
              </a:path>
            </a:pathLst>
          </a:custGeom>
          <a:ln w="34290">
            <a:solidFill>
              <a:srgbClr val="CC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412" y="5412104"/>
            <a:ext cx="7258050" cy="0"/>
          </a:xfrm>
          <a:custGeom>
            <a:avLst/>
            <a:gdLst/>
            <a:ahLst/>
            <a:cxnLst/>
            <a:rect l="l" t="t" r="r" b="b"/>
            <a:pathLst>
              <a:path w="7258050" h="0">
                <a:moveTo>
                  <a:pt x="0" y="0"/>
                </a:moveTo>
                <a:lnTo>
                  <a:pt x="7258050" y="0"/>
                </a:lnTo>
              </a:path>
            </a:pathLst>
          </a:custGeom>
          <a:ln w="34289">
            <a:solidFill>
              <a:srgbClr val="CC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01317" y="1751964"/>
            <a:ext cx="0" cy="3642995"/>
          </a:xfrm>
          <a:custGeom>
            <a:avLst/>
            <a:gdLst/>
            <a:ahLst/>
            <a:cxnLst/>
            <a:rect l="l" t="t" r="r" b="b"/>
            <a:pathLst>
              <a:path w="0" h="3642995">
                <a:moveTo>
                  <a:pt x="0" y="0"/>
                </a:moveTo>
                <a:lnTo>
                  <a:pt x="0" y="3642995"/>
                </a:lnTo>
              </a:path>
            </a:pathLst>
          </a:custGeom>
          <a:ln w="34290">
            <a:solidFill>
              <a:srgbClr val="CC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6132" y="1763395"/>
            <a:ext cx="7166609" cy="0"/>
          </a:xfrm>
          <a:custGeom>
            <a:avLst/>
            <a:gdLst/>
            <a:ahLst/>
            <a:cxnLst/>
            <a:rect l="l" t="t" r="r" b="b"/>
            <a:pathLst>
              <a:path w="7166609" h="0">
                <a:moveTo>
                  <a:pt x="0" y="0"/>
                </a:moveTo>
                <a:lnTo>
                  <a:pt x="7166609" y="0"/>
                </a:lnTo>
              </a:path>
            </a:pathLst>
          </a:custGeom>
          <a:ln w="3175">
            <a:solidFill>
              <a:srgbClr val="CC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6132" y="1769110"/>
            <a:ext cx="7166609" cy="0"/>
          </a:xfrm>
          <a:custGeom>
            <a:avLst/>
            <a:gdLst/>
            <a:ahLst/>
            <a:cxnLst/>
            <a:rect l="l" t="t" r="r" b="b"/>
            <a:pathLst>
              <a:path w="7166609" h="0">
                <a:moveTo>
                  <a:pt x="0" y="0"/>
                </a:moveTo>
                <a:lnTo>
                  <a:pt x="7166609" y="0"/>
                </a:lnTo>
              </a:path>
            </a:pathLst>
          </a:custGeom>
          <a:ln w="10160">
            <a:solidFill>
              <a:srgbClr val="CC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1847" y="1774189"/>
            <a:ext cx="0" cy="3597910"/>
          </a:xfrm>
          <a:custGeom>
            <a:avLst/>
            <a:gdLst/>
            <a:ahLst/>
            <a:cxnLst/>
            <a:rect l="l" t="t" r="r" b="b"/>
            <a:pathLst>
              <a:path w="0" h="3597910">
                <a:moveTo>
                  <a:pt x="0" y="0"/>
                </a:moveTo>
                <a:lnTo>
                  <a:pt x="0" y="3597909"/>
                </a:lnTo>
              </a:path>
            </a:pathLst>
          </a:custGeom>
          <a:ln w="11429">
            <a:solidFill>
              <a:srgbClr val="CC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6132" y="5377815"/>
            <a:ext cx="7166609" cy="0"/>
          </a:xfrm>
          <a:custGeom>
            <a:avLst/>
            <a:gdLst/>
            <a:ahLst/>
            <a:cxnLst/>
            <a:rect l="l" t="t" r="r" b="b"/>
            <a:pathLst>
              <a:path w="7166609" h="0">
                <a:moveTo>
                  <a:pt x="0" y="0"/>
                </a:moveTo>
                <a:lnTo>
                  <a:pt x="7166609" y="0"/>
                </a:lnTo>
              </a:path>
            </a:pathLst>
          </a:custGeom>
          <a:ln w="11430">
            <a:solidFill>
              <a:srgbClr val="CC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67027" y="1774825"/>
            <a:ext cx="0" cy="3597275"/>
          </a:xfrm>
          <a:custGeom>
            <a:avLst/>
            <a:gdLst/>
            <a:ahLst/>
            <a:cxnLst/>
            <a:rect l="l" t="t" r="r" b="b"/>
            <a:pathLst>
              <a:path w="0" h="3597275">
                <a:moveTo>
                  <a:pt x="0" y="0"/>
                </a:moveTo>
                <a:lnTo>
                  <a:pt x="0" y="3597275"/>
                </a:lnTo>
              </a:path>
            </a:pathLst>
          </a:custGeom>
          <a:ln w="11429">
            <a:solidFill>
              <a:srgbClr val="CC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06132" y="1774189"/>
            <a:ext cx="7166609" cy="3609340"/>
          </a:xfrm>
          <a:prstGeom prst="rect">
            <a:avLst/>
          </a:prstGeom>
          <a:solidFill>
            <a:srgbClr val="0000CC"/>
          </a:solidFill>
        </p:spPr>
        <p:txBody>
          <a:bodyPr wrap="square" lIns="0" tIns="60325" rIns="0" bIns="0" rtlCol="0" vert="horz">
            <a:spAutoFit/>
          </a:bodyPr>
          <a:lstStyle/>
          <a:p>
            <a:pPr marL="360045" indent="-286385">
              <a:lnSpc>
                <a:spcPct val="100000"/>
              </a:lnSpc>
              <a:spcBef>
                <a:spcPts val="475"/>
              </a:spcBef>
              <a:buSzPct val="89583"/>
              <a:buFont typeface="Wingdings"/>
              <a:buChar char=""/>
              <a:tabLst>
                <a:tab pos="360680" algn="l"/>
              </a:tabLst>
            </a:pPr>
            <a:r>
              <a:rPr dirty="0" u="heavy" sz="2400" b="1">
                <a:solidFill>
                  <a:srgbClr val="BCD6E4"/>
                </a:solidFill>
                <a:uFill>
                  <a:solidFill>
                    <a:srgbClr val="BCD6E4"/>
                  </a:solidFill>
                </a:uFill>
                <a:latin typeface="宋体"/>
                <a:cs typeface="宋体"/>
              </a:rPr>
              <a:t>任务</a:t>
            </a:r>
            <a:r>
              <a:rPr dirty="0" u="heavy" sz="2400" spc="-10" b="1">
                <a:solidFill>
                  <a:srgbClr val="BCD6E4"/>
                </a:solidFill>
                <a:uFill>
                  <a:solidFill>
                    <a:srgbClr val="BCD6E4"/>
                  </a:solidFill>
                </a:uFill>
                <a:latin typeface="宋体"/>
                <a:cs typeface="宋体"/>
              </a:rPr>
              <a:t>一</a:t>
            </a:r>
            <a:r>
              <a:rPr dirty="0" u="heavy" sz="2400" spc="-605" b="1">
                <a:solidFill>
                  <a:srgbClr val="BCD6E4"/>
                </a:solidFill>
                <a:uFill>
                  <a:solidFill>
                    <a:srgbClr val="BCD6E4"/>
                  </a:solidFill>
                </a:uFill>
                <a:latin typeface="宋体"/>
                <a:cs typeface="宋体"/>
              </a:rPr>
              <a:t> </a:t>
            </a:r>
            <a:r>
              <a:rPr dirty="0" u="heavy" sz="2400" b="1">
                <a:solidFill>
                  <a:srgbClr val="BCD6E4"/>
                </a:solidFill>
                <a:uFill>
                  <a:solidFill>
                    <a:srgbClr val="BCD6E4"/>
                  </a:solidFill>
                </a:uFill>
                <a:latin typeface="宋体"/>
                <a:cs typeface="宋体"/>
              </a:rPr>
              <a:t>激励概</a:t>
            </a:r>
            <a:r>
              <a:rPr dirty="0" u="heavy" sz="2400" spc="-10" b="1">
                <a:solidFill>
                  <a:srgbClr val="BCD6E4"/>
                </a:solidFill>
                <a:uFill>
                  <a:solidFill>
                    <a:srgbClr val="BCD6E4"/>
                  </a:solidFill>
                </a:uFill>
                <a:latin typeface="宋体"/>
                <a:cs typeface="宋体"/>
              </a:rPr>
              <a:t>述</a:t>
            </a:r>
            <a:endParaRPr sz="2400">
              <a:latin typeface="宋体"/>
              <a:cs typeface="宋体"/>
            </a:endParaRPr>
          </a:p>
          <a:p>
            <a:pPr marL="360045" indent="-286385">
              <a:lnSpc>
                <a:spcPct val="100000"/>
              </a:lnSpc>
              <a:spcBef>
                <a:spcPts val="575"/>
              </a:spcBef>
              <a:buClr>
                <a:srgbClr val="BCD6E4"/>
              </a:buClr>
              <a:buSzPct val="89583"/>
              <a:buFont typeface="Wingdings"/>
              <a:buChar char=""/>
              <a:tabLst>
                <a:tab pos="360680" algn="l"/>
              </a:tabLst>
            </a:pPr>
            <a:r>
              <a:rPr dirty="0" sz="2400" b="1">
                <a:solidFill>
                  <a:srgbClr val="FFFFFF"/>
                </a:solidFill>
                <a:latin typeface="宋体"/>
                <a:cs typeface="宋体"/>
              </a:rPr>
              <a:t>任务</a:t>
            </a:r>
            <a:r>
              <a:rPr dirty="0" sz="2400" spc="-10" b="1">
                <a:solidFill>
                  <a:srgbClr val="FFFFFF"/>
                </a:solidFill>
                <a:latin typeface="宋体"/>
                <a:cs typeface="宋体"/>
              </a:rPr>
              <a:t>二</a:t>
            </a:r>
            <a:r>
              <a:rPr dirty="0" sz="2400" spc="-605" b="1">
                <a:solidFill>
                  <a:srgbClr val="FFFFFF"/>
                </a:solidFill>
                <a:latin typeface="宋体"/>
                <a:cs typeface="宋体"/>
              </a:rPr>
              <a:t> </a:t>
            </a:r>
            <a:r>
              <a:rPr dirty="0" sz="2400" b="1">
                <a:solidFill>
                  <a:srgbClr val="FFFFFF"/>
                </a:solidFill>
                <a:latin typeface="宋体"/>
                <a:cs typeface="宋体"/>
              </a:rPr>
              <a:t>团队激励的一般方</a:t>
            </a:r>
            <a:r>
              <a:rPr dirty="0" sz="2400" spc="-10" b="1">
                <a:solidFill>
                  <a:srgbClr val="FFFFFF"/>
                </a:solidFill>
                <a:latin typeface="宋体"/>
                <a:cs typeface="宋体"/>
              </a:rPr>
              <a:t>法</a:t>
            </a:r>
            <a:endParaRPr sz="2400">
              <a:latin typeface="宋体"/>
              <a:cs typeface="宋体"/>
            </a:endParaRPr>
          </a:p>
          <a:p>
            <a:pPr marL="360045" indent="-286385">
              <a:lnSpc>
                <a:spcPct val="100000"/>
              </a:lnSpc>
              <a:spcBef>
                <a:spcPts val="575"/>
              </a:spcBef>
              <a:buClr>
                <a:srgbClr val="BCD6E4"/>
              </a:buClr>
              <a:buSzPct val="89583"/>
              <a:buFont typeface="Wingdings"/>
              <a:buChar char=""/>
              <a:tabLst>
                <a:tab pos="360680" algn="l"/>
              </a:tabLst>
            </a:pPr>
            <a:r>
              <a:rPr dirty="0" sz="2400" b="1">
                <a:solidFill>
                  <a:srgbClr val="FFFFFF"/>
                </a:solidFill>
                <a:latin typeface="宋体"/>
                <a:cs typeface="宋体"/>
              </a:rPr>
              <a:t>任务</a:t>
            </a:r>
            <a:r>
              <a:rPr dirty="0" sz="2400" spc="-10" b="1">
                <a:solidFill>
                  <a:srgbClr val="FFFFFF"/>
                </a:solidFill>
                <a:latin typeface="宋体"/>
                <a:cs typeface="宋体"/>
              </a:rPr>
              <a:t>三</a:t>
            </a:r>
            <a:r>
              <a:rPr dirty="0" sz="2400" spc="-605" b="1">
                <a:solidFill>
                  <a:srgbClr val="FFFFFF"/>
                </a:solidFill>
                <a:latin typeface="宋体"/>
                <a:cs typeface="宋体"/>
              </a:rPr>
              <a:t> </a:t>
            </a:r>
            <a:r>
              <a:rPr dirty="0" sz="2400" b="1">
                <a:solidFill>
                  <a:srgbClr val="FFFFFF"/>
                </a:solidFill>
                <a:latin typeface="宋体"/>
                <a:cs typeface="宋体"/>
              </a:rPr>
              <a:t>激励的应</a:t>
            </a:r>
            <a:r>
              <a:rPr dirty="0" sz="2400" spc="-10" b="1">
                <a:solidFill>
                  <a:srgbClr val="FFFFFF"/>
                </a:solidFill>
                <a:latin typeface="宋体"/>
                <a:cs typeface="宋体"/>
              </a:rPr>
              <a:t>用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505325" y="6507410"/>
            <a:ext cx="459549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团队管理与建设·</a:t>
            </a:r>
            <a:r>
              <a:rPr dirty="0" sz="2000" b="1">
                <a:solidFill>
                  <a:srgbClr val="009900"/>
                </a:solidFill>
                <a:latin typeface="宋体"/>
                <a:cs typeface="宋体"/>
              </a:rPr>
              <a:t>模块五</a:t>
            </a: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·</a:t>
            </a:r>
            <a:r>
              <a:rPr dirty="0" sz="2000" b="1">
                <a:solidFill>
                  <a:srgbClr val="FF0000"/>
                </a:solidFill>
                <a:latin typeface="宋体"/>
                <a:cs typeface="宋体"/>
              </a:rPr>
              <a:t>团队激励</a:t>
            </a:r>
            <a:r>
              <a:rPr dirty="0" sz="2000" spc="965" b="1">
                <a:solidFill>
                  <a:srgbClr val="0000CC"/>
                </a:solidFill>
                <a:latin typeface="宋体"/>
                <a:cs typeface="宋体"/>
              </a:rPr>
              <a:t> </a:t>
            </a:r>
            <a:fld id="{81D60167-4931-47E6-BA6A-407CBD079E47}" type="slidenum">
              <a:rPr dirty="0" sz="2000" spc="-10" b="1">
                <a:solidFill>
                  <a:srgbClr val="0000CC"/>
                </a:solidFill>
                <a:latin typeface="宋体"/>
                <a:cs typeface="宋体"/>
              </a:rPr>
              <a:t>1</a:t>
            </a:fld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一</a:t>
            </a:r>
            <a:r>
              <a:rPr dirty="0" spc="-100"/>
              <a:t> </a:t>
            </a:r>
            <a:r>
              <a:rPr dirty="0"/>
              <a:t>激励概</a:t>
            </a:r>
            <a:r>
              <a:rPr dirty="0" spc="5"/>
              <a:t>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827" y="593725"/>
            <a:ext cx="825500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三) 激励的过程</a:t>
            </a:r>
            <a:endParaRPr sz="2400">
              <a:latin typeface="宋体"/>
              <a:cs typeface="宋体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激励不仅是一种行为，也可以看作是需要获得满足的过程。 激励过程就是从未能得到满足的需要开始，以需要得到满足而 告终(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即消除了紧张)。这一过程也就是一个满足需要的过程 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4424" y="2275332"/>
            <a:ext cx="7563611" cy="1289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4939" y="3600100"/>
            <a:ext cx="8788400" cy="269430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3438525">
              <a:lnSpc>
                <a:spcPct val="100000"/>
              </a:lnSpc>
              <a:spcBef>
                <a:spcPts val="705"/>
              </a:spcBef>
            </a:pP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激励过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程</a:t>
            </a:r>
            <a:endParaRPr sz="2000">
              <a:latin typeface="宋体"/>
              <a:cs typeface="宋体"/>
            </a:endParaRPr>
          </a:p>
          <a:p>
            <a:pPr marL="12700" marR="5080" indent="381000">
              <a:lnSpc>
                <a:spcPct val="100000"/>
              </a:lnSpc>
              <a:spcBef>
                <a:spcPts val="725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对团队而言，被激励的团队处于一种紧张状态。为缓解紧张，  他们会努力工作</a:t>
            </a:r>
            <a:r>
              <a:rPr dirty="0" sz="2400" spc="-6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，紧张强度越大</a:t>
            </a:r>
            <a:r>
              <a:rPr dirty="0" sz="2400" spc="-6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，努力的程度也就越高</a:t>
            </a:r>
            <a:r>
              <a:rPr dirty="0" sz="2400" spc="-63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。如果这 种努力能够成功地满足需要</a:t>
            </a:r>
            <a:r>
              <a:rPr dirty="0" sz="2400" spc="-6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，紧张感将会减轻直至消除</a:t>
            </a:r>
            <a:r>
              <a:rPr dirty="0" sz="2400" spc="-6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需要注意 的是</a:t>
            </a:r>
            <a:r>
              <a:rPr dirty="0" sz="2400" spc="-6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，由于团队感兴趣的是与工作有关的行为。所以</a:t>
            </a:r>
            <a:r>
              <a:rPr dirty="0" sz="2400" spc="-6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这种努力必 须要指向团队的目标</a:t>
            </a:r>
            <a:r>
              <a:rPr dirty="0" sz="2400" spc="-6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，而且，还必须达到各成员行为方向一致所 形成的共同合力</a:t>
            </a:r>
            <a:r>
              <a:rPr dirty="0" sz="2400" spc="-6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，以避免成员们目标的相互抵消和冲突。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2014" y="111760"/>
            <a:ext cx="30740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一</a:t>
            </a:r>
            <a:r>
              <a:rPr dirty="0" spc="-100"/>
              <a:t> </a:t>
            </a:r>
            <a:r>
              <a:rPr dirty="0"/>
              <a:t>激励概</a:t>
            </a:r>
            <a:r>
              <a:rPr dirty="0" spc="5"/>
              <a:t>述</a:t>
            </a:r>
          </a:p>
        </p:txBody>
      </p:sp>
      <p:sp>
        <p:nvSpPr>
          <p:cNvPr id="7" name="object 7"/>
          <p:cNvSpPr/>
          <p:nvPr/>
        </p:nvSpPr>
        <p:spPr>
          <a:xfrm>
            <a:off x="4940300" y="4429125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11900" y="39941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 h="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92500" y="48641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 h="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20900" y="5299075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9300" y="573405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20900" y="5299075"/>
            <a:ext cx="0" cy="434975"/>
          </a:xfrm>
          <a:custGeom>
            <a:avLst/>
            <a:gdLst/>
            <a:ahLst/>
            <a:cxnLst/>
            <a:rect l="l" t="t" r="r" b="b"/>
            <a:pathLst>
              <a:path w="0" h="434975">
                <a:moveTo>
                  <a:pt x="0" y="0"/>
                </a:moveTo>
                <a:lnTo>
                  <a:pt x="0" y="434975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11900" y="3994150"/>
            <a:ext cx="0" cy="434975"/>
          </a:xfrm>
          <a:custGeom>
            <a:avLst/>
            <a:gdLst/>
            <a:ahLst/>
            <a:cxnLst/>
            <a:rect l="l" t="t" r="r" b="b"/>
            <a:pathLst>
              <a:path w="0" h="434975">
                <a:moveTo>
                  <a:pt x="0" y="0"/>
                </a:moveTo>
                <a:lnTo>
                  <a:pt x="0" y="434975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40300" y="4429125"/>
            <a:ext cx="0" cy="434975"/>
          </a:xfrm>
          <a:custGeom>
            <a:avLst/>
            <a:gdLst/>
            <a:ahLst/>
            <a:cxnLst/>
            <a:rect l="l" t="t" r="r" b="b"/>
            <a:pathLst>
              <a:path w="0" h="434975">
                <a:moveTo>
                  <a:pt x="0" y="0"/>
                </a:moveTo>
                <a:lnTo>
                  <a:pt x="0" y="434975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92500" y="4864100"/>
            <a:ext cx="0" cy="434975"/>
          </a:xfrm>
          <a:custGeom>
            <a:avLst/>
            <a:gdLst/>
            <a:ahLst/>
            <a:cxnLst/>
            <a:rect l="l" t="t" r="r" b="b"/>
            <a:pathLst>
              <a:path w="0" h="434975">
                <a:moveTo>
                  <a:pt x="0" y="0"/>
                </a:moveTo>
                <a:lnTo>
                  <a:pt x="0" y="434975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0840" y="660400"/>
            <a:ext cx="8407400" cy="5393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一)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需要层次理论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1、需求层次理论——马斯洛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尚未满足的需要——为目标而驱使的行为——目标的满足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马斯洛的需要层次理论有两个基本的观点</a:t>
            </a:r>
            <a:endParaRPr sz="2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a、一个人的需要取决于他已经得到什么，尚缺少什么，只有尚 未满足的需要能够影响行为</a:t>
            </a:r>
            <a:endParaRPr sz="2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b、人的需要都有轻重层次，某一需要得到满足后，另一需要才 出现</a:t>
            </a:r>
            <a:endParaRPr sz="2400">
              <a:latin typeface="宋体"/>
              <a:cs typeface="宋体"/>
            </a:endParaRPr>
          </a:p>
          <a:p>
            <a:pPr algn="r" marR="995680">
              <a:lnSpc>
                <a:spcPct val="100000"/>
              </a:lnSpc>
              <a:spcBef>
                <a:spcPts val="470"/>
              </a:spcBef>
            </a:pPr>
            <a:r>
              <a:rPr dirty="0" sz="1800">
                <a:solidFill>
                  <a:srgbClr val="333333"/>
                </a:solidFill>
                <a:latin typeface="宋体"/>
                <a:cs typeface="宋体"/>
              </a:rPr>
              <a:t>自我实现需要</a:t>
            </a:r>
            <a:endParaRPr sz="1800">
              <a:latin typeface="宋体"/>
              <a:cs typeface="宋体"/>
            </a:endParaRPr>
          </a:p>
          <a:p>
            <a:pPr algn="ctr" marL="1828164">
              <a:lnSpc>
                <a:spcPct val="100000"/>
              </a:lnSpc>
              <a:spcBef>
                <a:spcPts val="1265"/>
              </a:spcBef>
            </a:pPr>
            <a:r>
              <a:rPr dirty="0" sz="1800">
                <a:solidFill>
                  <a:srgbClr val="333333"/>
                </a:solidFill>
                <a:latin typeface="宋体"/>
                <a:cs typeface="宋体"/>
              </a:rPr>
              <a:t>尊重需要</a:t>
            </a:r>
            <a:endParaRPr sz="1800">
              <a:latin typeface="宋体"/>
              <a:cs typeface="宋体"/>
            </a:endParaRPr>
          </a:p>
          <a:p>
            <a:pPr marL="2768600">
              <a:lnSpc>
                <a:spcPct val="100000"/>
              </a:lnSpc>
              <a:spcBef>
                <a:spcPts val="1265"/>
              </a:spcBef>
            </a:pPr>
            <a:r>
              <a:rPr dirty="0" sz="1800">
                <a:solidFill>
                  <a:srgbClr val="333333"/>
                </a:solidFill>
                <a:latin typeface="宋体"/>
                <a:cs typeface="宋体"/>
              </a:rPr>
              <a:t>感情和归属需要</a:t>
            </a:r>
            <a:endParaRPr sz="1800">
              <a:latin typeface="宋体"/>
              <a:cs typeface="宋体"/>
            </a:endParaRPr>
          </a:p>
          <a:p>
            <a:pPr marL="1743075">
              <a:lnSpc>
                <a:spcPct val="100000"/>
              </a:lnSpc>
              <a:spcBef>
                <a:spcPts val="1265"/>
              </a:spcBef>
            </a:pPr>
            <a:r>
              <a:rPr dirty="0" sz="1800">
                <a:solidFill>
                  <a:srgbClr val="333333"/>
                </a:solidFill>
                <a:latin typeface="宋体"/>
                <a:cs typeface="宋体"/>
              </a:rPr>
              <a:t>安全需要</a:t>
            </a:r>
            <a:endParaRPr sz="1800">
              <a:latin typeface="宋体"/>
              <a:cs typeface="宋体"/>
            </a:endParaRPr>
          </a:p>
          <a:p>
            <a:pPr marL="363220">
              <a:lnSpc>
                <a:spcPct val="100000"/>
              </a:lnSpc>
              <a:spcBef>
                <a:spcPts val="740"/>
              </a:spcBef>
            </a:pPr>
            <a:r>
              <a:rPr dirty="0" sz="1800">
                <a:solidFill>
                  <a:srgbClr val="333333"/>
                </a:solidFill>
                <a:latin typeface="宋体"/>
                <a:cs typeface="宋体"/>
              </a:rPr>
              <a:t>生理需要</a:t>
            </a:r>
            <a:endParaRPr sz="1800">
              <a:latin typeface="宋体"/>
              <a:cs typeface="宋体"/>
            </a:endParaRPr>
          </a:p>
          <a:p>
            <a:pPr algn="ctr" marR="151130">
              <a:lnSpc>
                <a:spcPct val="100000"/>
              </a:lnSpc>
              <a:spcBef>
                <a:spcPts val="1265"/>
              </a:spcBef>
            </a:pPr>
            <a:r>
              <a:rPr dirty="0" sz="1800">
                <a:solidFill>
                  <a:srgbClr val="333333"/>
                </a:solidFill>
                <a:latin typeface="宋体"/>
                <a:cs typeface="宋体"/>
              </a:rPr>
              <a:t>需要层次理论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8569452" cy="461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196339"/>
            <a:ext cx="8459724" cy="476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一</a:t>
            </a:r>
            <a:r>
              <a:rPr dirty="0" spc="-100"/>
              <a:t> </a:t>
            </a:r>
            <a:r>
              <a:rPr dirty="0"/>
              <a:t>激励概</a:t>
            </a:r>
            <a:r>
              <a:rPr dirty="0" spc="5"/>
              <a:t>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652" y="513397"/>
            <a:ext cx="8870950" cy="628967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396875">
              <a:lnSpc>
                <a:spcPct val="100000"/>
              </a:lnSpc>
              <a:spcBef>
                <a:spcPts val="73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二)</a:t>
            </a:r>
            <a:r>
              <a:rPr dirty="0" sz="2400" spc="119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X理论和Y理论——麦戈雷格</a:t>
            </a:r>
            <a:endParaRPr sz="2400">
              <a:latin typeface="宋体"/>
              <a:cs typeface="宋体"/>
            </a:endParaRPr>
          </a:p>
          <a:p>
            <a:pPr marL="396875" marR="211454">
              <a:lnSpc>
                <a:spcPct val="100000"/>
              </a:lnSpc>
              <a:spcBef>
                <a:spcPts val="1035"/>
              </a:spcBef>
            </a:pPr>
            <a:r>
              <a:rPr dirty="0" baseline="15046" sz="3600" spc="-18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宋体"/>
                <a:cs typeface="宋体"/>
              </a:rPr>
              <a:t>X</a:t>
            </a:r>
            <a:r>
              <a:rPr dirty="0" sz="2000" spc="-1800">
                <a:solidFill>
                  <a:srgbClr val="FF0000"/>
                </a:solidFill>
                <a:latin typeface="宋体"/>
                <a:cs typeface="宋体"/>
              </a:rPr>
              <a:t>理</a:t>
            </a:r>
            <a:r>
              <a:rPr dirty="0" baseline="18055" sz="3000" spc="1057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论的主要观点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；人</a:t>
            </a:r>
            <a:r>
              <a:rPr dirty="0" sz="2000" spc="-5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经济人</a:t>
            </a:r>
            <a:r>
              <a:rPr dirty="0" sz="2000" spc="-5">
                <a:solidFill>
                  <a:srgbClr val="333333"/>
                </a:solidFill>
                <a:latin typeface="宋体"/>
                <a:cs typeface="宋体"/>
              </a:rPr>
              <a:t>)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的本性是坏的，一般人都好逸恶劳，尽可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能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逃避工作的特性，由于人有厌恶工作的特性，因此对大多数人来说，仅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用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奖励的办法是不够的，，必须进行强制、监督、指挥、对惩罚进行威胁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，</a:t>
            </a:r>
            <a:r>
              <a:rPr dirty="0" sz="2000" spc="-2000">
                <a:solidFill>
                  <a:srgbClr val="333333"/>
                </a:solidFill>
                <a:latin typeface="宋体"/>
                <a:cs typeface="宋体"/>
              </a:rPr>
              <a:t>才 </a:t>
            </a:r>
            <a:r>
              <a:rPr dirty="0" sz="2000" spc="-1600">
                <a:solidFill>
                  <a:srgbClr val="333333"/>
                </a:solidFill>
                <a:latin typeface="宋体"/>
                <a:cs typeface="宋体"/>
              </a:rPr>
              <a:t>能</a:t>
            </a:r>
            <a:r>
              <a:rPr dirty="0" baseline="-22222" sz="3000" spc="802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使他们努力地去完成工作目标。一般人胸无大志，通常满足于平平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稳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稳 地完成工作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  <a:p>
            <a:pPr algn="just" marL="25400" marR="201930">
              <a:lnSpc>
                <a:spcPct val="100000"/>
              </a:lnSpc>
              <a:spcBef>
                <a:spcPts val="85"/>
              </a:spcBef>
            </a:pPr>
            <a:r>
              <a:rPr dirty="0" sz="18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宋体"/>
                <a:cs typeface="宋体"/>
              </a:rPr>
              <a:t>Y理论的主要观点；</a:t>
            </a:r>
            <a:r>
              <a:rPr dirty="0" sz="2000" spc="-5">
                <a:solidFill>
                  <a:srgbClr val="333333"/>
                </a:solidFill>
                <a:latin typeface="宋体"/>
                <a:cs typeface="宋体"/>
              </a:rPr>
              <a:t>人(社会人)都是积极向上的，他们对工作的喜欢取决于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他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们把工作看成是一种满足还是一种惩罚。人们在通常情况下愿意承担责任，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人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们都热衷于发挥自己的才能和制造性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  <a:p>
            <a:pPr algn="just" marL="25400" marR="455930">
              <a:lnSpc>
                <a:spcPct val="100000"/>
              </a:lnSpc>
              <a:spcBef>
                <a:spcPts val="1150"/>
              </a:spcBef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结论：</a:t>
            </a:r>
            <a:r>
              <a:rPr dirty="0" sz="2000" spc="-5">
                <a:solidFill>
                  <a:srgbClr val="333333"/>
                </a:solidFill>
                <a:latin typeface="宋体"/>
                <a:cs typeface="宋体"/>
              </a:rPr>
              <a:t>x理论假设较低层次的需要支配着个人的行为，y理论则假设高层次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的 </a:t>
            </a:r>
            <a:r>
              <a:rPr dirty="0" sz="2000" spc="-5">
                <a:solidFill>
                  <a:srgbClr val="333333"/>
                </a:solidFill>
                <a:latin typeface="宋体"/>
                <a:cs typeface="宋体"/>
              </a:rPr>
              <a:t>需要支配着人的行为。麦戈雷格认为y理论比x理论更实际有效，因此他建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议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让员工参加工作于决策。为员工提供富有挑战性的工作，建立良好的群体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关 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系</a:t>
            </a:r>
            <a:endParaRPr sz="2000">
              <a:latin typeface="宋体"/>
              <a:cs typeface="宋体"/>
            </a:endParaRPr>
          </a:p>
          <a:p>
            <a:pPr marL="25400" marR="74295">
              <a:lnSpc>
                <a:spcPct val="100000"/>
              </a:lnSpc>
            </a:pPr>
            <a:r>
              <a:rPr dirty="0" sz="20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现代管理学认为</a:t>
            </a:r>
            <a:r>
              <a:rPr dirty="0" sz="20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员工既不是所谓用金钱可以收买和刺激的</a:t>
            </a:r>
            <a:r>
              <a:rPr dirty="0" sz="20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0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经济人”</a:t>
            </a:r>
            <a:r>
              <a:rPr dirty="0" sz="20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也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不是仅仅需要交往和尊重的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社会人”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而是</a:t>
            </a:r>
            <a:r>
              <a:rPr dirty="0" sz="20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经济人”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和</a:t>
            </a:r>
            <a:r>
              <a:rPr dirty="0" sz="20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社会人”  的复合体</a:t>
            </a:r>
            <a:r>
              <a:rPr dirty="0" sz="20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后来还出现了以科技人员为对象的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0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自我宴现人”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假设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这就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是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说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员工的需要是复杂的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从而又有了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0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复杂人”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假设</a:t>
            </a:r>
            <a:r>
              <a:rPr dirty="0" sz="20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因此</a:t>
            </a:r>
            <a:r>
              <a:rPr dirty="0" sz="20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在团队管理中 要区分团队成员的个人状况和工作情境</a:t>
            </a:r>
            <a:r>
              <a:rPr dirty="0" sz="20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进行差异化管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理</a:t>
            </a:r>
            <a:endParaRPr sz="2000">
              <a:latin typeface="宋体"/>
              <a:cs typeface="宋体"/>
            </a:endParaRPr>
          </a:p>
          <a:p>
            <a:pPr marL="4248785">
              <a:lnSpc>
                <a:spcPct val="100000"/>
              </a:lnSpc>
              <a:spcBef>
                <a:spcPts val="340"/>
              </a:spcBef>
            </a:pP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团队管理与建设·</a:t>
            </a:r>
            <a:r>
              <a:rPr dirty="0" sz="2000" b="1">
                <a:solidFill>
                  <a:srgbClr val="009900"/>
                </a:solidFill>
                <a:latin typeface="宋体"/>
                <a:cs typeface="宋体"/>
              </a:rPr>
              <a:t>模块五</a:t>
            </a: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·</a:t>
            </a:r>
            <a:r>
              <a:rPr dirty="0" sz="2000" b="1">
                <a:solidFill>
                  <a:srgbClr val="FF0000"/>
                </a:solidFill>
                <a:latin typeface="宋体"/>
                <a:cs typeface="宋体"/>
              </a:rPr>
              <a:t>团队激励</a:t>
            </a:r>
            <a:r>
              <a:rPr dirty="0" sz="2000" spc="950" b="1">
                <a:solidFill>
                  <a:srgbClr val="0000CC"/>
                </a:solidFill>
                <a:latin typeface="宋体"/>
                <a:cs typeface="宋体"/>
              </a:rPr>
              <a:t> </a:t>
            </a:r>
            <a:r>
              <a:rPr dirty="0" sz="2000" spc="-5" b="1">
                <a:solidFill>
                  <a:srgbClr val="0000CC"/>
                </a:solidFill>
                <a:latin typeface="宋体"/>
                <a:cs typeface="宋体"/>
              </a:rPr>
              <a:t>14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260604"/>
            <a:ext cx="6978396" cy="640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765048"/>
            <a:ext cx="72009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一</a:t>
            </a:r>
            <a:r>
              <a:rPr dirty="0" spc="-100"/>
              <a:t> </a:t>
            </a:r>
            <a:r>
              <a:rPr dirty="0"/>
              <a:t>激励概</a:t>
            </a:r>
            <a:r>
              <a:rPr dirty="0" spc="5"/>
              <a:t>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527" y="432979"/>
            <a:ext cx="8842375" cy="6369685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2385695">
              <a:lnSpc>
                <a:spcPct val="100000"/>
              </a:lnSpc>
              <a:spcBef>
                <a:spcPts val="1015"/>
              </a:spcBef>
            </a:pP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(</a:t>
            </a:r>
            <a:r>
              <a:rPr dirty="0" sz="2400" spc="-1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三)</a:t>
            </a:r>
            <a:r>
              <a:rPr dirty="0" sz="2400" spc="-5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双因素理论——赫茨伯格</a:t>
            </a:r>
            <a:endParaRPr sz="2400">
              <a:latin typeface="宋体"/>
              <a:cs typeface="宋体"/>
            </a:endParaRPr>
          </a:p>
          <a:p>
            <a:pPr marL="381000" marR="1595755">
              <a:lnSpc>
                <a:spcPct val="100000"/>
              </a:lnSpc>
              <a:spcBef>
                <a:spcPts val="770"/>
              </a:spcBef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赫茨伯格抛弃了传统的观点：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满意——（对立面）——不满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意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提出新观点：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满意——没有满意——没有不满意——不满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意</a:t>
            </a:r>
            <a:endParaRPr sz="2000">
              <a:latin typeface="宋体"/>
              <a:cs typeface="宋体"/>
            </a:endParaRPr>
          </a:p>
          <a:p>
            <a:pPr algn="just" marL="381000" marR="325755">
              <a:lnSpc>
                <a:spcPct val="100000"/>
              </a:lnSpc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调查认为：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使职工感到满意的因素都是工作的性质和内容方面的。而使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他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们不满意的因素都是工作环境或者工作关系方面的。赫茨伯格把前面的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因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素叫激励因素，后者叫保健因素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  <a:p>
            <a:pPr algn="just" marL="685800" indent="-673100">
              <a:lnSpc>
                <a:spcPts val="2014"/>
              </a:lnSpc>
              <a:buSzPct val="90000"/>
              <a:buAutoNum type="arabicPlain"/>
              <a:tabLst>
                <a:tab pos="685800" algn="l"/>
              </a:tabLst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保健因素：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当这类因素得到改善时，职工的不满就会消除，但是，保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健</a:t>
            </a:r>
            <a:endParaRPr sz="2000">
              <a:latin typeface="宋体"/>
              <a:cs typeface="宋体"/>
            </a:endParaRPr>
          </a:p>
          <a:p>
            <a:pPr algn="just" marL="12700" marR="122555">
              <a:lnSpc>
                <a:spcPct val="99800"/>
              </a:lnSpc>
              <a:spcBef>
                <a:spcPts val="15"/>
              </a:spcBef>
            </a:pP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因素对职工起不到激励的积极作用。包括：企业的政策与行政管理、监督、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与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上级的关系、与同事的关系、工作安全、个人生活、工作条件等。因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此</a:t>
            </a:r>
            <a:r>
              <a:rPr dirty="0" sz="2000" spc="-60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，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提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供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充足的保健因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素</a:t>
            </a:r>
            <a:r>
              <a:rPr dirty="0" sz="2000" spc="-509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是进行团队建设与管理的必要前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提</a:t>
            </a:r>
            <a:endParaRPr sz="2000">
              <a:latin typeface="宋体"/>
              <a:cs typeface="宋体"/>
            </a:endParaRPr>
          </a:p>
          <a:p>
            <a:pPr algn="just" marL="711200" indent="-698500">
              <a:lnSpc>
                <a:spcPct val="100000"/>
              </a:lnSpc>
              <a:buAutoNum type="arabicPlain" startAt="2"/>
              <a:tabLst>
                <a:tab pos="711200" algn="l"/>
              </a:tabLst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激励因素：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这些因素具备时可以起到明显的激励的作用，当这类因素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不</a:t>
            </a:r>
            <a:endParaRPr sz="2000">
              <a:latin typeface="宋体"/>
              <a:cs typeface="宋体"/>
            </a:endParaRPr>
          </a:p>
          <a:p>
            <a:pPr algn="just" marL="12700" marR="186055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具备时，也不会造成职工的极大不满。包括：工作上的成就感、受到重视、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提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升、工作本身的性质、个人发展的可能性、职责。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激励因素对单个团队成员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乃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至整个团队的发展都具有重大影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响</a:t>
            </a:r>
            <a:endParaRPr sz="2000">
              <a:latin typeface="宋体"/>
              <a:cs typeface="宋体"/>
            </a:endParaRPr>
          </a:p>
          <a:p>
            <a:pPr marL="115570" marR="81915">
              <a:lnSpc>
                <a:spcPct val="100000"/>
              </a:lnSpc>
              <a:spcBef>
                <a:spcPts val="110"/>
              </a:spcBef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结论：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激励因素是以工作为中心的，即以对工作本身是否满意，工作中个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人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是否有成就、是否得到提升为中心的。而保健因素则与工作的外部环境有关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，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属于保证工作完成的基本条件。马斯洛的需要层次理论和赫茨伯格的双因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素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理论有很大的相似性，马斯洛的高需要层次即赫茨伯格的激励因素。而为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了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维持生活所必须满足的低层次需要相当于保健理论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  <a:p>
            <a:pPr marL="438784">
              <a:lnSpc>
                <a:spcPct val="100000"/>
              </a:lnSpc>
              <a:spcBef>
                <a:spcPts val="50"/>
              </a:spcBef>
              <a:tabLst>
                <a:tab pos="4232910" algn="l"/>
              </a:tabLst>
            </a:pPr>
            <a:r>
              <a:rPr dirty="0" sz="2000" b="1">
                <a:solidFill>
                  <a:srgbClr val="007571"/>
                </a:solidFill>
                <a:latin typeface="宋体"/>
                <a:cs typeface="宋体"/>
              </a:rPr>
              <a:t>湖南应用技术学</a:t>
            </a:r>
            <a:r>
              <a:rPr dirty="0" sz="2000" spc="-5" b="1">
                <a:solidFill>
                  <a:srgbClr val="007571"/>
                </a:solidFill>
                <a:latin typeface="宋体"/>
                <a:cs typeface="宋体"/>
              </a:rPr>
              <a:t>院</a:t>
            </a:r>
            <a:r>
              <a:rPr dirty="0" sz="2000" spc="5" b="1">
                <a:solidFill>
                  <a:srgbClr val="007571"/>
                </a:solidFill>
                <a:latin typeface="宋体"/>
                <a:cs typeface="宋体"/>
              </a:rPr>
              <a:t> </a:t>
            </a:r>
            <a:r>
              <a:rPr dirty="0" sz="2000" b="1">
                <a:solidFill>
                  <a:srgbClr val="007571"/>
                </a:solidFill>
                <a:latin typeface="宋体"/>
                <a:cs typeface="宋体"/>
              </a:rPr>
              <a:t>邓太</a:t>
            </a:r>
            <a:r>
              <a:rPr dirty="0" sz="2000" spc="-5" b="1">
                <a:solidFill>
                  <a:srgbClr val="007571"/>
                </a:solidFill>
                <a:latin typeface="宋体"/>
                <a:cs typeface="宋体"/>
              </a:rPr>
              <a:t>平	</a:t>
            </a: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团队管理与建设·</a:t>
            </a:r>
            <a:r>
              <a:rPr dirty="0" sz="2000" b="1">
                <a:solidFill>
                  <a:srgbClr val="009900"/>
                </a:solidFill>
                <a:latin typeface="宋体"/>
                <a:cs typeface="宋体"/>
              </a:rPr>
              <a:t>模块五</a:t>
            </a: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·</a:t>
            </a:r>
            <a:r>
              <a:rPr dirty="0" sz="2000" b="1">
                <a:solidFill>
                  <a:srgbClr val="FF0000"/>
                </a:solidFill>
                <a:latin typeface="宋体"/>
                <a:cs typeface="宋体"/>
              </a:rPr>
              <a:t>团队激励</a:t>
            </a:r>
            <a:r>
              <a:rPr dirty="0" sz="2000" spc="950" b="1">
                <a:solidFill>
                  <a:srgbClr val="0000CC"/>
                </a:solidFill>
                <a:latin typeface="宋体"/>
                <a:cs typeface="宋体"/>
              </a:rPr>
              <a:t> </a:t>
            </a:r>
            <a:r>
              <a:rPr dirty="0" sz="2000" spc="-5" b="1">
                <a:solidFill>
                  <a:srgbClr val="0000CC"/>
                </a:solidFill>
                <a:latin typeface="宋体"/>
                <a:cs typeface="宋体"/>
              </a:rPr>
              <a:t>17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352" y="45719"/>
            <a:ext cx="8744712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一</a:t>
            </a:r>
            <a:r>
              <a:rPr dirty="0" spc="-100"/>
              <a:t> </a:t>
            </a:r>
            <a:r>
              <a:rPr dirty="0"/>
              <a:t>激励概</a:t>
            </a:r>
            <a:r>
              <a:rPr dirty="0" spc="5"/>
              <a:t>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689" y="592454"/>
            <a:ext cx="8939530" cy="621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5745">
              <a:lnSpc>
                <a:spcPts val="274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四)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成就需要理论---戴维、</a:t>
            </a:r>
            <a:r>
              <a:rPr dirty="0" sz="2400" spc="-6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麦克利</a:t>
            </a:r>
            <a:endParaRPr sz="2400">
              <a:latin typeface="宋体"/>
              <a:cs typeface="宋体"/>
            </a:endParaRPr>
          </a:p>
          <a:p>
            <a:pPr marL="352425">
              <a:lnSpc>
                <a:spcPts val="2260"/>
              </a:lnSpc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成就需要理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论</a:t>
            </a:r>
            <a:r>
              <a:rPr dirty="0" sz="2000" spc="-54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认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为</a:t>
            </a:r>
            <a:r>
              <a:rPr dirty="0" sz="2000" spc="-535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在人的生理需要基本得到满足的条件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下</a:t>
            </a:r>
            <a:r>
              <a:rPr dirty="0" sz="2000" spc="-5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人们还有三种需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要</a:t>
            </a:r>
            <a:endParaRPr sz="2000">
              <a:latin typeface="宋体"/>
              <a:cs typeface="宋体"/>
            </a:endParaRPr>
          </a:p>
          <a:p>
            <a:pPr marL="352425" marR="2736215" indent="63500">
              <a:lnSpc>
                <a:spcPct val="100000"/>
              </a:lnSpc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权力需要是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指影响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、</a:t>
            </a:r>
            <a:r>
              <a:rPr dirty="0" sz="2000" spc="-5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控制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、</a:t>
            </a:r>
            <a:r>
              <a:rPr dirty="0" sz="2000" spc="-5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指挥别人行为的需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要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友谊需要是指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人们建立友好和亲密的人际关系的意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愿</a:t>
            </a:r>
            <a:endParaRPr sz="2000">
              <a:latin typeface="宋体"/>
              <a:cs typeface="宋体"/>
            </a:endParaRPr>
          </a:p>
          <a:p>
            <a:pPr marL="352425">
              <a:lnSpc>
                <a:spcPct val="100000"/>
              </a:lnSpc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成就需要是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指人们追求卓越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、</a:t>
            </a:r>
            <a:r>
              <a:rPr dirty="0" sz="2000" spc="-509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实现目标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、</a:t>
            </a:r>
            <a:r>
              <a:rPr dirty="0" sz="2000" spc="-509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争取成功的内部驱动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力</a:t>
            </a:r>
            <a:endParaRPr sz="2000">
              <a:latin typeface="宋体"/>
              <a:cs typeface="宋体"/>
            </a:endParaRPr>
          </a:p>
          <a:p>
            <a:pPr marL="352425" marR="5715">
              <a:lnSpc>
                <a:spcPct val="100000"/>
              </a:lnSpc>
            </a:pP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三种需要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中</a:t>
            </a:r>
            <a:r>
              <a:rPr dirty="0" sz="2000" spc="-54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成就需要是最重要的需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要</a:t>
            </a:r>
            <a:r>
              <a:rPr dirty="0" sz="2000" spc="-54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它的高低对一个人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、</a:t>
            </a:r>
            <a:r>
              <a:rPr dirty="0" sz="2000" spc="-5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一个组织以至一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个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国家的成长和发展都起着特别重要的作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用</a:t>
            </a:r>
            <a:r>
              <a:rPr dirty="0" sz="2000" spc="-54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不同的人对权力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、</a:t>
            </a:r>
            <a:r>
              <a:rPr dirty="0" sz="2000" spc="-54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友谊和成就需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要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的排列顺序和所占比重都会有所不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同</a:t>
            </a:r>
            <a:r>
              <a:rPr dirty="0" sz="2000" spc="-54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人们的行为主要决定于被环境激起的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那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些需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要</a:t>
            </a:r>
            <a:r>
              <a:rPr dirty="0" sz="2000" spc="-509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友谊需要也被看作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是</a:t>
            </a:r>
            <a:r>
              <a:rPr dirty="0" sz="2000" spc="-509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000" spc="-509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合群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”</a:t>
            </a:r>
            <a:r>
              <a:rPr dirty="0" sz="2000" spc="-509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需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要</a:t>
            </a:r>
            <a:r>
              <a:rPr dirty="0" sz="2000" spc="-509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它构成团队的心理基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础</a:t>
            </a:r>
            <a:endParaRPr sz="2000">
              <a:latin typeface="宋体"/>
              <a:cs typeface="宋体"/>
            </a:endParaRPr>
          </a:p>
          <a:p>
            <a:pPr marL="69215">
              <a:lnSpc>
                <a:spcPts val="2165"/>
              </a:lnSpc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成就需要和工作绩效这二者之间具有以下关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系</a:t>
            </a:r>
            <a:endParaRPr sz="2000">
              <a:latin typeface="宋体"/>
              <a:cs typeface="宋体"/>
            </a:endParaRPr>
          </a:p>
          <a:p>
            <a:pPr marL="12700" marR="2794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第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一</a:t>
            </a:r>
            <a:r>
              <a:rPr dirty="0" sz="2000" spc="-53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具有高成就需要的人更喜欢具有个人责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任</a:t>
            </a:r>
            <a:r>
              <a:rPr dirty="0" sz="2000" spc="-53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能够获得工作反馈以及具有适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度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冒险性的工作环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境</a:t>
            </a:r>
            <a:r>
              <a:rPr dirty="0" sz="2000" spc="-53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例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如</a:t>
            </a:r>
            <a:r>
              <a:rPr dirty="0" sz="2000" spc="-53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进行创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业</a:t>
            </a:r>
            <a:r>
              <a:rPr dirty="0" sz="2000" spc="-53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负责大型组织中的一个独立部门的管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理</a:t>
            </a:r>
            <a:r>
              <a:rPr dirty="0" sz="2000" spc="-53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在这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样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的工作环境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中</a:t>
            </a:r>
            <a:r>
              <a:rPr dirty="0" sz="2000" spc="-509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他们的激励水平会很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高</a:t>
            </a:r>
            <a:endParaRPr sz="2000">
              <a:latin typeface="宋体"/>
              <a:cs typeface="宋体"/>
            </a:endParaRPr>
          </a:p>
          <a:p>
            <a:pPr marL="12700" marR="91440">
              <a:lnSpc>
                <a:spcPct val="100000"/>
              </a:lnSpc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第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二</a:t>
            </a:r>
            <a:r>
              <a:rPr dirty="0" sz="2000" spc="-54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具有高成就需要者不一定是优秀的管理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者</a:t>
            </a:r>
            <a:r>
              <a:rPr dirty="0" sz="2000" spc="-54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这是因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为</a:t>
            </a:r>
            <a:r>
              <a:rPr dirty="0" sz="2000" spc="-5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高成就需要者感兴趣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的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是个人如何做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好</a:t>
            </a:r>
            <a:r>
              <a:rPr dirty="0" sz="2000" spc="-509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而不是如何影响其他人做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好</a:t>
            </a:r>
            <a:endParaRPr sz="2000">
              <a:latin typeface="宋体"/>
              <a:cs typeface="宋体"/>
            </a:endParaRPr>
          </a:p>
          <a:p>
            <a:pPr algn="just" marL="12700" marR="91440" indent="63500">
              <a:lnSpc>
                <a:spcPct val="100000"/>
              </a:lnSpc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第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三</a:t>
            </a:r>
            <a:r>
              <a:rPr dirty="0" sz="2000" spc="-555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员工的成就需要可以通过培训来激</a:t>
            </a:r>
            <a:r>
              <a:rPr dirty="0" sz="2000" spc="5">
                <a:solidFill>
                  <a:srgbClr val="FF0000"/>
                </a:solidFill>
                <a:latin typeface="宋体"/>
                <a:cs typeface="宋体"/>
              </a:rPr>
              <a:t>发</a:t>
            </a:r>
            <a:r>
              <a:rPr dirty="0" sz="2000" spc="-555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培训者指导个人根据工作成就来思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考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问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题</a:t>
            </a:r>
            <a:r>
              <a:rPr dirty="0" sz="2000" spc="-54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然后帮助他们学习如何寻求具有高责任感的工作并加以行动因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此</a:t>
            </a:r>
            <a:r>
              <a:rPr dirty="0" sz="2000" spc="-54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在团队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中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可以选拔具有高成就需要的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人</a:t>
            </a:r>
            <a:r>
              <a:rPr dirty="0" sz="2000" spc="-5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也可以通过成就培训来开发原有的下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属</a:t>
            </a:r>
            <a:endParaRPr sz="20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535305">
              <a:lnSpc>
                <a:spcPct val="100000"/>
              </a:lnSpc>
              <a:tabLst>
                <a:tab pos="4329430" algn="l"/>
              </a:tabLst>
            </a:pPr>
            <a:r>
              <a:rPr dirty="0" sz="2000" b="1">
                <a:solidFill>
                  <a:srgbClr val="007571"/>
                </a:solidFill>
                <a:latin typeface="宋体"/>
                <a:cs typeface="宋体"/>
              </a:rPr>
              <a:t>湖南应用技术学</a:t>
            </a:r>
            <a:r>
              <a:rPr dirty="0" sz="2000" spc="-5" b="1">
                <a:solidFill>
                  <a:srgbClr val="007571"/>
                </a:solidFill>
                <a:latin typeface="宋体"/>
                <a:cs typeface="宋体"/>
              </a:rPr>
              <a:t>院</a:t>
            </a:r>
            <a:r>
              <a:rPr dirty="0" sz="2000" spc="5" b="1">
                <a:solidFill>
                  <a:srgbClr val="007571"/>
                </a:solidFill>
                <a:latin typeface="宋体"/>
                <a:cs typeface="宋体"/>
              </a:rPr>
              <a:t> </a:t>
            </a:r>
            <a:r>
              <a:rPr dirty="0" sz="2000" b="1">
                <a:solidFill>
                  <a:srgbClr val="007571"/>
                </a:solidFill>
                <a:latin typeface="宋体"/>
                <a:cs typeface="宋体"/>
              </a:rPr>
              <a:t>邓太</a:t>
            </a:r>
            <a:r>
              <a:rPr dirty="0" sz="2000" spc="-5" b="1">
                <a:solidFill>
                  <a:srgbClr val="007571"/>
                </a:solidFill>
                <a:latin typeface="宋体"/>
                <a:cs typeface="宋体"/>
              </a:rPr>
              <a:t>平	</a:t>
            </a: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团队管理与建设·</a:t>
            </a:r>
            <a:r>
              <a:rPr dirty="0" sz="2000" b="1">
                <a:solidFill>
                  <a:srgbClr val="009900"/>
                </a:solidFill>
                <a:latin typeface="宋体"/>
                <a:cs typeface="宋体"/>
              </a:rPr>
              <a:t>模块五</a:t>
            </a: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·</a:t>
            </a:r>
            <a:r>
              <a:rPr dirty="0" sz="2000" b="1">
                <a:solidFill>
                  <a:srgbClr val="FF0000"/>
                </a:solidFill>
                <a:latin typeface="宋体"/>
                <a:cs typeface="宋体"/>
              </a:rPr>
              <a:t>团队激励</a:t>
            </a:r>
            <a:r>
              <a:rPr dirty="0" sz="2000" spc="950" b="1">
                <a:solidFill>
                  <a:srgbClr val="0000CC"/>
                </a:solidFill>
                <a:latin typeface="宋体"/>
                <a:cs typeface="宋体"/>
              </a:rPr>
              <a:t> </a:t>
            </a:r>
            <a:r>
              <a:rPr dirty="0" sz="2000" spc="-5" b="1">
                <a:solidFill>
                  <a:srgbClr val="0000CC"/>
                </a:solidFill>
                <a:latin typeface="宋体"/>
                <a:cs typeface="宋体"/>
              </a:rPr>
              <a:t>19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9802" y="435610"/>
            <a:ext cx="34804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模块</a:t>
            </a:r>
            <a:r>
              <a:rPr dirty="0" spc="5"/>
              <a:t>五</a:t>
            </a:r>
            <a:r>
              <a:rPr dirty="0" spc="-100"/>
              <a:t> </a:t>
            </a:r>
            <a:r>
              <a:rPr dirty="0"/>
              <a:t>团队的激</a:t>
            </a:r>
            <a:r>
              <a:rPr dirty="0" spc="5"/>
              <a:t>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4527" y="1242060"/>
            <a:ext cx="6628765" cy="3867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知识目标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：</a:t>
            </a:r>
            <a:endParaRPr sz="2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１	</a:t>
            </a: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简述激励的概念和过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程</a:t>
            </a:r>
            <a:endParaRPr sz="2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２	</a:t>
            </a: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描述有关的激励理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论</a:t>
            </a:r>
            <a:endParaRPr sz="2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３	</a:t>
            </a: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掌握团队激励的一般方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法</a:t>
            </a:r>
            <a:endParaRPr sz="2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４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	</a:t>
            </a: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概括对不同类型团队成员的激励方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法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05325" y="6507410"/>
            <a:ext cx="459549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团队管理与建设·</a:t>
            </a:r>
            <a:r>
              <a:rPr dirty="0" sz="2000" b="1">
                <a:solidFill>
                  <a:srgbClr val="009900"/>
                </a:solidFill>
                <a:latin typeface="宋体"/>
                <a:cs typeface="宋体"/>
              </a:rPr>
              <a:t>模块五</a:t>
            </a: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·</a:t>
            </a:r>
            <a:r>
              <a:rPr dirty="0" sz="2000" b="1">
                <a:solidFill>
                  <a:srgbClr val="FF0000"/>
                </a:solidFill>
                <a:latin typeface="宋体"/>
                <a:cs typeface="宋体"/>
              </a:rPr>
              <a:t>团队激励</a:t>
            </a:r>
            <a:r>
              <a:rPr dirty="0" sz="2000" spc="965" b="1">
                <a:solidFill>
                  <a:srgbClr val="0000CC"/>
                </a:solidFill>
                <a:latin typeface="宋体"/>
                <a:cs typeface="宋体"/>
              </a:rPr>
              <a:t> </a:t>
            </a:r>
            <a:fld id="{81D60167-4931-47E6-BA6A-407CBD079E47}" type="slidenum">
              <a:rPr dirty="0" sz="2000" spc="-10" b="1">
                <a:solidFill>
                  <a:srgbClr val="0000CC"/>
                </a:solidFill>
                <a:latin typeface="宋体"/>
                <a:cs typeface="宋体"/>
              </a:rPr>
              <a:t>1</a:t>
            </a:fld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765048"/>
            <a:ext cx="7056120" cy="5292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620268"/>
            <a:ext cx="8351520" cy="493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一</a:t>
            </a:r>
            <a:r>
              <a:rPr dirty="0" spc="-100"/>
              <a:t> </a:t>
            </a:r>
            <a:r>
              <a:rPr dirty="0"/>
              <a:t>激励概</a:t>
            </a:r>
            <a:r>
              <a:rPr dirty="0" spc="5"/>
              <a:t>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827" y="593725"/>
            <a:ext cx="8559800" cy="514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（五）公平理论</a:t>
            </a:r>
            <a:endParaRPr sz="2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公平、公正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是一种在比较之下产生的感觉，它也是一种会影响 个人激励水平的感觉，从而令我们选择正或负面行为以作响应。 没有比较，就没有所谓的公平与否。人们会把自己的付出和报 偿关系和其它人做一番比较，一旦觉得有不公平的现象就想办 法做些矫正予以消除。</a:t>
            </a:r>
            <a:endParaRPr sz="2400">
              <a:latin typeface="宋体"/>
              <a:cs typeface="宋体"/>
            </a:endParaRPr>
          </a:p>
          <a:p>
            <a:pPr marL="12700" marR="157480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亚当斯认为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员工的报酬与劳动积极性之间的关系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该理论的基本 思想是员工对他所得的报酬是否满意不仅要看绝对值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而且要看 相对值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即每个人在将自己目前的报酬水平和贡献比率与自己过 去的情况进行纵向比较的同时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也与别人进行横向比较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当两者 的比值相等时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个人就会感到公平满意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如果比值小于自己过去 的情况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就会产生不公平的感觉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而如果在同等工作的情况下</a:t>
            </a:r>
            <a:r>
              <a:rPr dirty="0" sz="2400" spc="-3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自 己的报酬小于他人的报酬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不公平感就更为明显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当个人感到公 平时</a:t>
            </a:r>
            <a:r>
              <a:rPr dirty="0" sz="24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就会心情舒畅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努力工作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否则就会影响工作情绪。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2014" y="111760"/>
            <a:ext cx="30740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一</a:t>
            </a:r>
            <a:r>
              <a:rPr dirty="0" spc="-100"/>
              <a:t> </a:t>
            </a:r>
            <a:r>
              <a:rPr dirty="0"/>
              <a:t>激励概</a:t>
            </a:r>
            <a:r>
              <a:rPr dirty="0" spc="5"/>
              <a:t>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1190" y="696912"/>
            <a:ext cx="4902200" cy="75692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   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比较的对象，归纳起来大致有四类：</a:t>
            </a:r>
            <a:endParaRPr sz="2400">
              <a:latin typeface="宋体"/>
              <a:cs typeface="宋体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9237" y="1652587"/>
          <a:ext cx="8219440" cy="2211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4834"/>
              </a:tblGrid>
              <a:tr h="900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69215">
                        <a:lnSpc>
                          <a:spcPct val="10000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宋体"/>
                          <a:cs typeface="宋体"/>
                        </a:rPr>
                        <a:t>组织内自比</a:t>
                      </a:r>
                      <a:r>
                        <a:rPr dirty="0" sz="2000" spc="-5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：在同一组织内，员工将现今的工作与以往会担任的另一个</a:t>
                      </a:r>
                      <a:r>
                        <a:rPr dirty="0" sz="2000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工 </a:t>
                      </a:r>
                      <a:r>
                        <a:rPr dirty="0" sz="2000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作做比较</a:t>
                      </a:r>
                      <a:r>
                        <a:rPr dirty="0" sz="2000" spc="5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。</a:t>
                      </a:r>
                      <a:endParaRPr sz="2000">
                        <a:latin typeface="宋体"/>
                        <a:cs typeface="宋体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宋体"/>
                          <a:cs typeface="宋体"/>
                        </a:rPr>
                        <a:t>组织外自比</a:t>
                      </a:r>
                      <a:r>
                        <a:rPr dirty="0" sz="2000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：员工以现今的工作，与自己以往在其它组织的工作做比较</a:t>
                      </a:r>
                      <a:r>
                        <a:rPr dirty="0" sz="2000" spc="5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。</a:t>
                      </a:r>
                      <a:endParaRPr sz="2000">
                        <a:latin typeface="宋体"/>
                        <a:cs typeface="宋体"/>
                      </a:endParaRPr>
                    </a:p>
                  </a:txBody>
                  <a:tcPr marL="0" marR="0" marB="0" marT="273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ts val="2290"/>
                        </a:lnSpc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宋体"/>
                          <a:cs typeface="宋体"/>
                        </a:rPr>
                        <a:t>组织内他比</a:t>
                      </a:r>
                      <a:r>
                        <a:rPr dirty="0" sz="2000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：在同一组织内，员工以自己现今的工作与他人现今的工作</a:t>
                      </a:r>
                      <a:r>
                        <a:rPr dirty="0" sz="2000" spc="5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做</a:t>
                      </a:r>
                      <a:endParaRPr sz="2000">
                        <a:latin typeface="宋体"/>
                        <a:cs typeface="宋体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比较</a:t>
                      </a:r>
                      <a:r>
                        <a:rPr dirty="0" sz="2000" spc="5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。</a:t>
                      </a:r>
                      <a:endParaRPr sz="2000">
                        <a:latin typeface="宋体"/>
                        <a:cs typeface="宋体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宋体"/>
                          <a:cs typeface="宋体"/>
                        </a:rPr>
                        <a:t>组织外他比</a:t>
                      </a:r>
                      <a:r>
                        <a:rPr dirty="0" sz="2000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：员工以现今的工作，与其它组织他人的工作做比较</a:t>
                      </a:r>
                      <a:r>
                        <a:rPr dirty="0" sz="2000" spc="5">
                          <a:solidFill>
                            <a:srgbClr val="333333"/>
                          </a:solidFill>
                          <a:latin typeface="宋体"/>
                          <a:cs typeface="宋体"/>
                        </a:rPr>
                        <a:t>。</a:t>
                      </a:r>
                      <a:endParaRPr sz="2000">
                        <a:latin typeface="宋体"/>
                        <a:cs typeface="宋体"/>
                      </a:endParaRPr>
                    </a:p>
                  </a:txBody>
                  <a:tcPr marL="0" marR="0" marB="0" marT="273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24790" y="4263390"/>
            <a:ext cx="840803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0000"/>
                </a:solidFill>
                <a:latin typeface="宋体"/>
                <a:cs typeface="宋体"/>
              </a:rPr>
              <a:t>结论：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公平理论认为，员工会拿自己的付出的报偿跟其它员工的付出与报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偿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作一比较。两者的比率（指报酬与付出的比值）如果相等，表示很公平；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但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是两者的比率如果不相等地，员工就会感受到不公平。在不公平状态时，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员 </a:t>
            </a:r>
            <a:r>
              <a:rPr dirty="0" sz="2000">
                <a:solidFill>
                  <a:srgbClr val="333333"/>
                </a:solidFill>
                <a:latin typeface="宋体"/>
                <a:cs typeface="宋体"/>
              </a:rPr>
              <a:t>工会感到不舒服，并会设法使之公平</a:t>
            </a:r>
            <a:r>
              <a:rPr dirty="0" sz="2000" spc="5">
                <a:solidFill>
                  <a:srgbClr val="333333"/>
                </a:solidFill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22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一</a:t>
            </a:r>
            <a:r>
              <a:rPr dirty="0" spc="-100"/>
              <a:t> </a:t>
            </a:r>
            <a:r>
              <a:rPr dirty="0"/>
              <a:t>激励概</a:t>
            </a:r>
            <a:r>
              <a:rPr dirty="0" spc="5"/>
              <a:t>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827" y="593725"/>
            <a:ext cx="8255000" cy="295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三、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团队激励的作用机理</a:t>
            </a:r>
            <a:endParaRPr sz="2400">
              <a:latin typeface="宋体"/>
              <a:cs typeface="宋体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团队存在的意义在于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它能够达成员工单干或松散结合难以 实现的目标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这也是团队生产的优势所在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确保团队目标的实现 并保持团队的成功运作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或者说打造高绩效的团队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乃是企业组 建团队之后应有的追求</a:t>
            </a:r>
            <a:r>
              <a:rPr dirty="0" sz="2400" spc="-2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不过</a:t>
            </a:r>
            <a:r>
              <a:rPr dirty="0" sz="2400" spc="-2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如果团队不具备</a:t>
            </a:r>
            <a:r>
              <a:rPr dirty="0" sz="2400" spc="-2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400" spc="-2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良好的装置 和设备条件”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它的优势就难以自动体现</a:t>
            </a:r>
            <a:endParaRPr sz="2400">
              <a:latin typeface="宋体"/>
              <a:cs typeface="宋体"/>
            </a:endParaRPr>
          </a:p>
          <a:p>
            <a:pPr marL="12700" marR="48818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协同工作及其困难  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激励对团队的作用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22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2014" y="111760"/>
            <a:ext cx="51060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二</a:t>
            </a:r>
            <a:r>
              <a:rPr dirty="0" spc="-100"/>
              <a:t> </a:t>
            </a:r>
            <a:r>
              <a:rPr dirty="0"/>
              <a:t>团队激励的一般方</a:t>
            </a:r>
            <a:r>
              <a:rPr dirty="0" spc="5"/>
              <a:t>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827" y="593725"/>
            <a:ext cx="8712200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98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团队激励的一般方法有竞争激励、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奖励激励、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个人发展激 励和薪酬激励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一、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竞争激励</a:t>
            </a:r>
            <a:endParaRPr sz="2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竞争可以使团队的表现越来越出色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可以强烈地刺激每一位团队 成员的进取心</a:t>
            </a:r>
            <a:r>
              <a:rPr dirty="0" sz="24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使他们力争上游</a:t>
            </a:r>
            <a:r>
              <a:rPr dirty="0" sz="24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发挥出最大的潜能</a:t>
            </a:r>
            <a:r>
              <a:rPr dirty="0" sz="24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需要强调的 是</a:t>
            </a:r>
            <a:r>
              <a:rPr dirty="0" sz="24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竞赛激励是要鼓励先进</a:t>
            </a:r>
            <a:r>
              <a:rPr dirty="0" sz="24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促进发展</a:t>
            </a:r>
            <a:r>
              <a:rPr dirty="0" sz="24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而不是进行</a:t>
            </a:r>
            <a:r>
              <a:rPr dirty="0" sz="24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4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优胜劣汰” 对于后进者应当通过合作给予</a:t>
            </a:r>
            <a:r>
              <a:rPr dirty="0" sz="24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4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帮助”</a:t>
            </a:r>
            <a:r>
              <a:rPr dirty="0" sz="24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①</a:t>
            </a:r>
            <a:r>
              <a:rPr dirty="0" sz="24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竞争激励的方式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主要有以下几种</a:t>
            </a:r>
            <a:endParaRPr sz="2400">
              <a:latin typeface="宋体"/>
              <a:cs typeface="宋体"/>
            </a:endParaRPr>
          </a:p>
          <a:p>
            <a:pPr marL="12700" marR="62534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优秀员工榜  (</a:t>
            </a:r>
            <a:r>
              <a:rPr dirty="0" sz="24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二)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竞赛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三) 职位竞选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22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2014" y="111760"/>
            <a:ext cx="51060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二</a:t>
            </a:r>
            <a:r>
              <a:rPr dirty="0" spc="-100"/>
              <a:t> </a:t>
            </a:r>
            <a:r>
              <a:rPr dirty="0"/>
              <a:t>团队激励的一般方</a:t>
            </a:r>
            <a:r>
              <a:rPr dirty="0" spc="5"/>
              <a:t>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827" y="959484"/>
            <a:ext cx="8407400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二、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奖励激励</a:t>
            </a:r>
            <a:endParaRPr sz="2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奖励有时要比竞争或压力更能影响人的行为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然而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在团队管 理中最困难的是如何设计合理的奖励制度和采用恰当的方式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奖 励要恰到好处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过于频繁或者给予大于应得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就有可能适得其反 奖励激励的方式通常有以下几种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加薪</a:t>
            </a:r>
            <a:endParaRPr sz="2400">
              <a:latin typeface="宋体"/>
              <a:cs typeface="宋体"/>
            </a:endParaRPr>
          </a:p>
          <a:p>
            <a:pPr marL="12700" marR="5339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公司股份与期权  (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三)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旅游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四)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休假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五) 津贴和福利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六)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其他形式的奖励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22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2014" y="111760"/>
            <a:ext cx="51060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二</a:t>
            </a:r>
            <a:r>
              <a:rPr dirty="0" spc="-100"/>
              <a:t> </a:t>
            </a:r>
            <a:r>
              <a:rPr dirty="0"/>
              <a:t>团队激励的一般方</a:t>
            </a:r>
            <a:r>
              <a:rPr dirty="0" spc="5"/>
              <a:t>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827" y="959484"/>
            <a:ext cx="8407400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三、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个人发展激励</a:t>
            </a:r>
            <a:endParaRPr sz="2400">
              <a:latin typeface="宋体"/>
              <a:cs typeface="宋体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在团队管理中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最好的激励方式是对成员个人发展的激励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个 人发展激励将团队成员自我发展的目标与团队的目标融为一体 具有长久性、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持续性和稳定性的特点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有利于团队的长远发展 个人发展激励有以下几种主要方法</a:t>
            </a:r>
            <a:endParaRPr sz="2400">
              <a:latin typeface="宋体"/>
              <a:cs typeface="宋体"/>
            </a:endParaRPr>
          </a:p>
          <a:p>
            <a:pPr marL="12700" marR="62534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职业发展  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目标激励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三)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晋升与增加责任</a:t>
            </a:r>
            <a:endParaRPr sz="2400">
              <a:latin typeface="宋体"/>
              <a:cs typeface="宋体"/>
            </a:endParaRPr>
          </a:p>
          <a:p>
            <a:pPr marL="12700" marR="47294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四)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培训及其他学习机会  (</a:t>
            </a:r>
            <a:r>
              <a:rPr dirty="0" sz="24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五)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工作内容激励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六) 组织荣誉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22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2014" y="111760"/>
            <a:ext cx="51060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二</a:t>
            </a:r>
            <a:r>
              <a:rPr dirty="0" spc="-100"/>
              <a:t> </a:t>
            </a:r>
            <a:r>
              <a:rPr dirty="0"/>
              <a:t>团队激励的一般方</a:t>
            </a:r>
            <a:r>
              <a:rPr dirty="0" spc="5"/>
              <a:t>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827" y="959484"/>
            <a:ext cx="840740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四、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薪酬激励</a:t>
            </a:r>
            <a:endParaRPr sz="2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薪酬激励不仅能够满足团队成员的生活需要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还能传递组织 战略和团队追求方向等信息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引导团队成员按照团队目标的要求 行事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同时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薪酬激励也是表彰团队成员个人贡献</a:t>
            </a:r>
            <a:r>
              <a:rPr dirty="0" sz="2400" spc="-3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使其个人价值 得以体现的较佳方式。</a:t>
            </a:r>
            <a:endParaRPr sz="2400">
              <a:latin typeface="宋体"/>
              <a:cs typeface="宋体"/>
            </a:endParaRPr>
          </a:p>
          <a:p>
            <a:pPr marL="12700" marR="25958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团队的薪酬支付方式及其存在的问题  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支持高绩效团队运作的薪酬支付体系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22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2014" y="111760"/>
            <a:ext cx="34804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三</a:t>
            </a:r>
            <a:r>
              <a:rPr dirty="0" spc="-100"/>
              <a:t> </a:t>
            </a:r>
            <a:r>
              <a:rPr dirty="0"/>
              <a:t>激励的应</a:t>
            </a:r>
            <a:r>
              <a:rPr dirty="0" spc="5"/>
              <a:t>用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827" y="1325245"/>
            <a:ext cx="8255000" cy="295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在团队中有不同类型的成员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在需要进行激励时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应当对不同类 型的成员采取不同的方式进行激励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具体来说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团队中的激励方 式主要有以下几种</a:t>
            </a:r>
            <a:endParaRPr sz="2400">
              <a:latin typeface="宋体"/>
              <a:cs typeface="宋体"/>
            </a:endParaRPr>
          </a:p>
          <a:p>
            <a:pPr marL="12700" marR="44246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一、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对团队一般成员的激励  (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一)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以绩效为中心的激励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二)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采取弹性奖励的激励手段</a:t>
            </a:r>
            <a:endParaRPr sz="2400">
              <a:latin typeface="宋体"/>
              <a:cs typeface="宋体"/>
            </a:endParaRPr>
          </a:p>
          <a:p>
            <a:pPr marL="12700" marR="3662679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三)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对不同团队成员的权变激励  (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四)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达到激励的公平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22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9802" y="435610"/>
            <a:ext cx="34804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模块</a:t>
            </a:r>
            <a:r>
              <a:rPr dirty="0" spc="5"/>
              <a:t>五</a:t>
            </a:r>
            <a:r>
              <a:rPr dirty="0" spc="-100"/>
              <a:t> </a:t>
            </a:r>
            <a:r>
              <a:rPr dirty="0"/>
              <a:t>团队的激</a:t>
            </a:r>
            <a:r>
              <a:rPr dirty="0" spc="5"/>
              <a:t>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4527" y="1242060"/>
            <a:ext cx="5561965" cy="3013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能力目标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：</a:t>
            </a:r>
            <a:endParaRPr sz="2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１	</a:t>
            </a: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能够掌握激励的基本理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论</a:t>
            </a:r>
            <a:endParaRPr sz="2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２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	</a:t>
            </a: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能够运用团队激励的简单方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法</a:t>
            </a:r>
            <a:endParaRPr sz="2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３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	</a:t>
            </a: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能够运用一些简单的激励措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施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05325" y="6507410"/>
            <a:ext cx="459549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团队管理与建设·</a:t>
            </a:r>
            <a:r>
              <a:rPr dirty="0" sz="2000" b="1">
                <a:solidFill>
                  <a:srgbClr val="009900"/>
                </a:solidFill>
                <a:latin typeface="宋体"/>
                <a:cs typeface="宋体"/>
              </a:rPr>
              <a:t>模块五</a:t>
            </a: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·</a:t>
            </a:r>
            <a:r>
              <a:rPr dirty="0" sz="2000" b="1">
                <a:solidFill>
                  <a:srgbClr val="FF0000"/>
                </a:solidFill>
                <a:latin typeface="宋体"/>
                <a:cs typeface="宋体"/>
              </a:rPr>
              <a:t>团队激励</a:t>
            </a:r>
            <a:r>
              <a:rPr dirty="0" sz="2000" spc="965" b="1">
                <a:solidFill>
                  <a:srgbClr val="0000CC"/>
                </a:solidFill>
                <a:latin typeface="宋体"/>
                <a:cs typeface="宋体"/>
              </a:rPr>
              <a:t> </a:t>
            </a:r>
            <a:fld id="{81D60167-4931-47E6-BA6A-407CBD079E47}" type="slidenum">
              <a:rPr dirty="0" sz="2000" spc="-10" b="1">
                <a:solidFill>
                  <a:srgbClr val="0000CC"/>
                </a:solidFill>
                <a:latin typeface="宋体"/>
                <a:cs typeface="宋体"/>
              </a:rPr>
              <a:t>1</a:t>
            </a:fld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4827" y="959484"/>
            <a:ext cx="840740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二、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对团队管理者的激励</a:t>
            </a:r>
            <a:endParaRPr sz="2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高素质的管理者是团队成功不可缺少的条件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要建立和完善团 队激励制度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更应该对团队的管理者实施有效的激励</a:t>
            </a:r>
            <a:endParaRPr sz="2400">
              <a:latin typeface="宋体"/>
              <a:cs typeface="宋体"/>
            </a:endParaRPr>
          </a:p>
          <a:p>
            <a:pPr marL="12700" marR="56438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引入竞争机制  (</a:t>
            </a:r>
            <a:r>
              <a:rPr dirty="0" sz="2400" spc="-2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二)</a:t>
            </a:r>
            <a:r>
              <a:rPr dirty="0" sz="2400" spc="-1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适度授权</a:t>
            </a:r>
            <a:endParaRPr sz="2400">
              <a:latin typeface="宋体"/>
              <a:cs typeface="宋体"/>
            </a:endParaRPr>
          </a:p>
          <a:p>
            <a:pPr marL="12700" marR="56438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三)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运用薪酬杠杆  (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四)</a:t>
            </a:r>
            <a:r>
              <a:rPr dirty="0" sz="2400" spc="-5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强调精神激励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3439" y="230822"/>
            <a:ext cx="3047365" cy="45148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333333"/>
                </a:solidFill>
              </a:rPr>
              <a:t>任务</a:t>
            </a:r>
            <a:r>
              <a:rPr dirty="0" sz="2800" spc="-5">
                <a:solidFill>
                  <a:srgbClr val="333333"/>
                </a:solidFill>
              </a:rPr>
              <a:t>三</a:t>
            </a:r>
            <a:r>
              <a:rPr dirty="0" sz="2800" spc="-90">
                <a:solidFill>
                  <a:srgbClr val="333333"/>
                </a:solidFill>
              </a:rPr>
              <a:t> </a:t>
            </a:r>
            <a:r>
              <a:rPr dirty="0" sz="2800">
                <a:solidFill>
                  <a:srgbClr val="333333"/>
                </a:solidFill>
              </a:rPr>
              <a:t>激励的应</a:t>
            </a:r>
            <a:r>
              <a:rPr dirty="0" sz="2800" spc="-5">
                <a:solidFill>
                  <a:srgbClr val="333333"/>
                </a:solidFill>
              </a:rPr>
              <a:t>用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30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2014" y="111760"/>
            <a:ext cx="34804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三</a:t>
            </a:r>
            <a:r>
              <a:rPr dirty="0" spc="-100"/>
              <a:t> </a:t>
            </a:r>
            <a:r>
              <a:rPr dirty="0"/>
              <a:t>激励的应</a:t>
            </a:r>
            <a:r>
              <a:rPr dirty="0" spc="5"/>
              <a:t>用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827" y="959484"/>
            <a:ext cx="8407400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本章小结和应用意义</a:t>
            </a:r>
            <a:endParaRPr sz="2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 激励是一个满足组织员工需要，引导和强化其行为的过程 它对于团队工作而言是不可或缺的必要条件，激励也是团队管 理的一个重要组成部分，要根据激励的原理，采用具体的激励 方法，来提高团队成员乃至整个团队的工作效率。</a:t>
            </a:r>
            <a:endParaRPr sz="2400">
              <a:latin typeface="宋体"/>
              <a:cs typeface="宋体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 本章简述了激励的基本概念、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过程和与团队激励相关的一 般激励理论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具体阐述了团队激励的一般方法及针对不同类型团 队成员的激励方法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上述内容对团队协调人和团队的上级领导者 搞好对团队的管理可以提供有力的帮助。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5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30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9802" y="435610"/>
            <a:ext cx="34804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模块</a:t>
            </a:r>
            <a:r>
              <a:rPr dirty="0" spc="5"/>
              <a:t>五</a:t>
            </a:r>
            <a:r>
              <a:rPr dirty="0" spc="-100"/>
              <a:t> </a:t>
            </a:r>
            <a:r>
              <a:rPr dirty="0"/>
              <a:t>团队的激</a:t>
            </a:r>
            <a:r>
              <a:rPr dirty="0" spc="5"/>
              <a:t>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927" y="1210310"/>
            <a:ext cx="7695565" cy="2585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素质目标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：</a:t>
            </a:r>
            <a:endParaRPr sz="2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１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	</a:t>
            </a: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能够根据企业的激励制度提高自己的能力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。</a:t>
            </a:r>
            <a:endParaRPr sz="2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208279">
              <a:lnSpc>
                <a:spcPct val="100000"/>
              </a:lnSpc>
            </a:pP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２</a:t>
            </a:r>
            <a:r>
              <a:rPr dirty="0" sz="2800" spc="129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企业的激励制度也是为了企业的整体发展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，  </a:t>
            </a:r>
            <a:r>
              <a:rPr dirty="0" sz="2800">
                <a:solidFill>
                  <a:srgbClr val="333333"/>
                </a:solidFill>
                <a:latin typeface="宋体"/>
                <a:cs typeface="宋体"/>
              </a:rPr>
              <a:t>能够融入集体。进行企业共建</a:t>
            </a:r>
            <a:r>
              <a:rPr dirty="0" sz="2800" spc="-5">
                <a:solidFill>
                  <a:srgbClr val="333333"/>
                </a:solidFill>
                <a:latin typeface="宋体"/>
                <a:cs typeface="宋体"/>
              </a:rPr>
              <a:t>。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05325" y="6507410"/>
            <a:ext cx="459549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团队管理与建设·</a:t>
            </a:r>
            <a:r>
              <a:rPr dirty="0" sz="2000" b="1">
                <a:solidFill>
                  <a:srgbClr val="009900"/>
                </a:solidFill>
                <a:latin typeface="宋体"/>
                <a:cs typeface="宋体"/>
              </a:rPr>
              <a:t>模块五</a:t>
            </a:r>
            <a:r>
              <a:rPr dirty="0" sz="2000" b="1">
                <a:solidFill>
                  <a:srgbClr val="CC0000"/>
                </a:solidFill>
                <a:latin typeface="宋体"/>
                <a:cs typeface="宋体"/>
              </a:rPr>
              <a:t>·</a:t>
            </a:r>
            <a:r>
              <a:rPr dirty="0" sz="2000" b="1">
                <a:solidFill>
                  <a:srgbClr val="FF0000"/>
                </a:solidFill>
                <a:latin typeface="宋体"/>
                <a:cs typeface="宋体"/>
              </a:rPr>
              <a:t>团队激励</a:t>
            </a:r>
            <a:r>
              <a:rPr dirty="0" sz="2000" spc="965" b="1">
                <a:solidFill>
                  <a:srgbClr val="0000CC"/>
                </a:solidFill>
                <a:latin typeface="宋体"/>
                <a:cs typeface="宋体"/>
              </a:rPr>
              <a:t> </a:t>
            </a:r>
            <a:fld id="{81D60167-4931-47E6-BA6A-407CBD079E47}" type="slidenum">
              <a:rPr dirty="0" sz="2000" spc="-10" b="1">
                <a:solidFill>
                  <a:srgbClr val="0000CC"/>
                </a:solidFill>
                <a:latin typeface="宋体"/>
                <a:cs typeface="宋体"/>
              </a:rPr>
              <a:t>1</a:t>
            </a:fld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0"/>
            <a:ext cx="4872228" cy="6451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19100"/>
            <a:ext cx="8964168" cy="643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3083"/>
            <a:ext cx="9144000" cy="499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1647" y="111760"/>
            <a:ext cx="3474720" cy="87312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12750">
              <a:lnSpc>
                <a:spcPts val="3815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一</a:t>
            </a:r>
            <a:r>
              <a:rPr dirty="0" spc="-100"/>
              <a:t> </a:t>
            </a:r>
            <a:r>
              <a:rPr dirty="0"/>
              <a:t>激励概</a:t>
            </a:r>
            <a:r>
              <a:rPr dirty="0" spc="5"/>
              <a:t>述</a:t>
            </a:r>
          </a:p>
          <a:p>
            <a:pPr marL="12700">
              <a:lnSpc>
                <a:spcPts val="2855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一、</a:t>
            </a:r>
            <a:r>
              <a:rPr dirty="0" sz="2400" spc="-2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激励的基本范畴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647" y="1325245"/>
            <a:ext cx="8755380" cy="295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激励的定义、</a:t>
            </a:r>
            <a:r>
              <a:rPr dirty="0" sz="2400" spc="-1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意义与内容以及激励的过程如下所述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一) 激励的定义</a:t>
            </a:r>
            <a:endParaRPr sz="2400">
              <a:latin typeface="宋体"/>
              <a:cs typeface="宋体"/>
            </a:endParaRPr>
          </a:p>
          <a:p>
            <a:pPr marL="12700" marR="5080" indent="431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 所谓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“</a:t>
            </a:r>
            <a:r>
              <a:rPr dirty="0" sz="2400" spc="-3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激励”</a:t>
            </a:r>
            <a:r>
              <a:rPr dirty="0" sz="2400" spc="-3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是指为激发人的动机，鼓励人们形成行为、 从事某种活动而采取措施的过程，从管理活动的角度讲，激励</a:t>
            </a:r>
            <a:endParaRPr sz="2400">
              <a:latin typeface="宋体"/>
              <a:cs typeface="宋体"/>
            </a:endParaRPr>
          </a:p>
          <a:p>
            <a:pPr algn="just" marL="12700" marR="505459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的目的是为了使人形成工作动力，也就是人们常说的调动积极 性。它也是一种组织满足员工的需要、引导和强化其行为的过 程。因而，对于团队工作来说是不可或缺的重要内容。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097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0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81455"/>
            <a:ext cx="6551930" cy="71755"/>
          </a:xfrm>
          <a:custGeom>
            <a:avLst/>
            <a:gdLst/>
            <a:ahLst/>
            <a:cxnLst/>
            <a:rect l="l" t="t" r="r" b="b"/>
            <a:pathLst>
              <a:path w="6551930" h="71755">
                <a:moveTo>
                  <a:pt x="6531863" y="71628"/>
                </a:moveTo>
                <a:lnTo>
                  <a:pt x="21335" y="71628"/>
                </a:lnTo>
                <a:lnTo>
                  <a:pt x="0" y="50292"/>
                </a:lnTo>
                <a:lnTo>
                  <a:pt x="0" y="19812"/>
                </a:lnTo>
                <a:lnTo>
                  <a:pt x="21335" y="0"/>
                </a:lnTo>
                <a:lnTo>
                  <a:pt x="6531863" y="0"/>
                </a:lnTo>
                <a:lnTo>
                  <a:pt x="6551676" y="19812"/>
                </a:lnTo>
                <a:lnTo>
                  <a:pt x="6551676" y="50292"/>
                </a:lnTo>
                <a:lnTo>
                  <a:pt x="6531863" y="71628"/>
                </a:lnTo>
                <a:close/>
              </a:path>
            </a:pathLst>
          </a:custGeom>
          <a:solidFill>
            <a:srgbClr val="9933FF">
              <a:alpha val="54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50" y="976312"/>
            <a:ext cx="6561455" cy="81280"/>
          </a:xfrm>
          <a:custGeom>
            <a:avLst/>
            <a:gdLst/>
            <a:ahLst/>
            <a:cxnLst/>
            <a:rect l="l" t="t" r="r" b="b"/>
            <a:pathLst>
              <a:path w="6561455" h="81280">
                <a:moveTo>
                  <a:pt x="9525" y="55283"/>
                </a:moveTo>
                <a:lnTo>
                  <a:pt x="0" y="55283"/>
                </a:lnTo>
                <a:lnTo>
                  <a:pt x="0" y="23710"/>
                </a:lnTo>
                <a:lnTo>
                  <a:pt x="23710" y="0"/>
                </a:lnTo>
                <a:lnTo>
                  <a:pt x="42697" y="0"/>
                </a:lnTo>
                <a:lnTo>
                  <a:pt x="42697" y="8128"/>
                </a:lnTo>
                <a:lnTo>
                  <a:pt x="29057" y="8128"/>
                </a:lnTo>
                <a:lnTo>
                  <a:pt x="25679" y="9525"/>
                </a:lnTo>
                <a:lnTo>
                  <a:pt x="27660" y="9525"/>
                </a:lnTo>
                <a:lnTo>
                  <a:pt x="11506" y="25679"/>
                </a:lnTo>
                <a:lnTo>
                  <a:pt x="9525" y="25679"/>
                </a:lnTo>
                <a:lnTo>
                  <a:pt x="8128" y="29057"/>
                </a:lnTo>
                <a:lnTo>
                  <a:pt x="9525" y="29057"/>
                </a:lnTo>
                <a:lnTo>
                  <a:pt x="9525" y="55283"/>
                </a:lnTo>
                <a:close/>
              </a:path>
              <a:path w="6561455" h="81280">
                <a:moveTo>
                  <a:pt x="27660" y="9525"/>
                </a:moveTo>
                <a:lnTo>
                  <a:pt x="25679" y="9525"/>
                </a:lnTo>
                <a:lnTo>
                  <a:pt x="29057" y="8128"/>
                </a:lnTo>
                <a:lnTo>
                  <a:pt x="27660" y="9525"/>
                </a:lnTo>
                <a:close/>
              </a:path>
              <a:path w="6561455" h="81280">
                <a:moveTo>
                  <a:pt x="42697" y="9525"/>
                </a:moveTo>
                <a:lnTo>
                  <a:pt x="27660" y="9525"/>
                </a:lnTo>
                <a:lnTo>
                  <a:pt x="29057" y="8128"/>
                </a:lnTo>
                <a:lnTo>
                  <a:pt x="42697" y="8128"/>
                </a:lnTo>
                <a:lnTo>
                  <a:pt x="42697" y="9525"/>
                </a:lnTo>
                <a:close/>
              </a:path>
              <a:path w="6561455" h="81280">
                <a:moveTo>
                  <a:pt x="8128" y="29057"/>
                </a:moveTo>
                <a:lnTo>
                  <a:pt x="9525" y="25679"/>
                </a:lnTo>
                <a:lnTo>
                  <a:pt x="9525" y="27660"/>
                </a:lnTo>
                <a:lnTo>
                  <a:pt x="8128" y="29057"/>
                </a:lnTo>
                <a:close/>
              </a:path>
              <a:path w="6561455" h="81280">
                <a:moveTo>
                  <a:pt x="9525" y="27660"/>
                </a:moveTo>
                <a:lnTo>
                  <a:pt x="9525" y="25679"/>
                </a:lnTo>
                <a:lnTo>
                  <a:pt x="11506" y="25679"/>
                </a:lnTo>
                <a:lnTo>
                  <a:pt x="9525" y="27660"/>
                </a:lnTo>
                <a:close/>
              </a:path>
              <a:path w="6561455" h="81280">
                <a:moveTo>
                  <a:pt x="9525" y="29057"/>
                </a:moveTo>
                <a:lnTo>
                  <a:pt x="8128" y="29057"/>
                </a:lnTo>
                <a:lnTo>
                  <a:pt x="9525" y="27660"/>
                </a:lnTo>
                <a:lnTo>
                  <a:pt x="9525" y="29057"/>
                </a:lnTo>
                <a:close/>
              </a:path>
              <a:path w="6561455" h="81280">
                <a:moveTo>
                  <a:pt x="147472" y="9525"/>
                </a:moveTo>
                <a:lnTo>
                  <a:pt x="71272" y="9525"/>
                </a:lnTo>
                <a:lnTo>
                  <a:pt x="71272" y="0"/>
                </a:lnTo>
                <a:lnTo>
                  <a:pt x="147472" y="0"/>
                </a:lnTo>
                <a:lnTo>
                  <a:pt x="147472" y="9525"/>
                </a:lnTo>
                <a:close/>
              </a:path>
              <a:path w="6561455" h="81280">
                <a:moveTo>
                  <a:pt x="252247" y="9525"/>
                </a:moveTo>
                <a:lnTo>
                  <a:pt x="176047" y="9525"/>
                </a:lnTo>
                <a:lnTo>
                  <a:pt x="176047" y="0"/>
                </a:lnTo>
                <a:lnTo>
                  <a:pt x="252247" y="0"/>
                </a:lnTo>
                <a:lnTo>
                  <a:pt x="252247" y="9525"/>
                </a:lnTo>
                <a:close/>
              </a:path>
              <a:path w="6561455" h="81280">
                <a:moveTo>
                  <a:pt x="357022" y="9525"/>
                </a:moveTo>
                <a:lnTo>
                  <a:pt x="280822" y="9525"/>
                </a:lnTo>
                <a:lnTo>
                  <a:pt x="280822" y="0"/>
                </a:lnTo>
                <a:lnTo>
                  <a:pt x="357022" y="0"/>
                </a:lnTo>
                <a:lnTo>
                  <a:pt x="357022" y="9525"/>
                </a:lnTo>
                <a:close/>
              </a:path>
              <a:path w="6561455" h="81280">
                <a:moveTo>
                  <a:pt x="461797" y="9525"/>
                </a:moveTo>
                <a:lnTo>
                  <a:pt x="385597" y="9525"/>
                </a:lnTo>
                <a:lnTo>
                  <a:pt x="385597" y="0"/>
                </a:lnTo>
                <a:lnTo>
                  <a:pt x="461797" y="0"/>
                </a:lnTo>
                <a:lnTo>
                  <a:pt x="461797" y="9525"/>
                </a:lnTo>
                <a:close/>
              </a:path>
              <a:path w="6561455" h="81280">
                <a:moveTo>
                  <a:pt x="566572" y="9525"/>
                </a:moveTo>
                <a:lnTo>
                  <a:pt x="490372" y="9525"/>
                </a:lnTo>
                <a:lnTo>
                  <a:pt x="490372" y="0"/>
                </a:lnTo>
                <a:lnTo>
                  <a:pt x="566572" y="0"/>
                </a:lnTo>
                <a:lnTo>
                  <a:pt x="566572" y="9525"/>
                </a:lnTo>
                <a:close/>
              </a:path>
              <a:path w="6561455" h="81280">
                <a:moveTo>
                  <a:pt x="671347" y="9525"/>
                </a:moveTo>
                <a:lnTo>
                  <a:pt x="595147" y="9525"/>
                </a:lnTo>
                <a:lnTo>
                  <a:pt x="595147" y="0"/>
                </a:lnTo>
                <a:lnTo>
                  <a:pt x="671347" y="0"/>
                </a:lnTo>
                <a:lnTo>
                  <a:pt x="671347" y="9525"/>
                </a:lnTo>
                <a:close/>
              </a:path>
              <a:path w="6561455" h="81280">
                <a:moveTo>
                  <a:pt x="776122" y="9525"/>
                </a:moveTo>
                <a:lnTo>
                  <a:pt x="699922" y="9525"/>
                </a:lnTo>
                <a:lnTo>
                  <a:pt x="699922" y="0"/>
                </a:lnTo>
                <a:lnTo>
                  <a:pt x="776122" y="0"/>
                </a:lnTo>
                <a:lnTo>
                  <a:pt x="776122" y="9525"/>
                </a:lnTo>
                <a:close/>
              </a:path>
              <a:path w="6561455" h="81280">
                <a:moveTo>
                  <a:pt x="880897" y="9525"/>
                </a:moveTo>
                <a:lnTo>
                  <a:pt x="804697" y="9525"/>
                </a:lnTo>
                <a:lnTo>
                  <a:pt x="804697" y="0"/>
                </a:lnTo>
                <a:lnTo>
                  <a:pt x="880897" y="0"/>
                </a:lnTo>
                <a:lnTo>
                  <a:pt x="880897" y="9525"/>
                </a:lnTo>
                <a:close/>
              </a:path>
              <a:path w="6561455" h="81280">
                <a:moveTo>
                  <a:pt x="985672" y="9525"/>
                </a:moveTo>
                <a:lnTo>
                  <a:pt x="909472" y="9525"/>
                </a:lnTo>
                <a:lnTo>
                  <a:pt x="909472" y="0"/>
                </a:lnTo>
                <a:lnTo>
                  <a:pt x="985672" y="0"/>
                </a:lnTo>
                <a:lnTo>
                  <a:pt x="985672" y="9525"/>
                </a:lnTo>
                <a:close/>
              </a:path>
              <a:path w="6561455" h="81280">
                <a:moveTo>
                  <a:pt x="1090447" y="9525"/>
                </a:moveTo>
                <a:lnTo>
                  <a:pt x="1014247" y="9525"/>
                </a:lnTo>
                <a:lnTo>
                  <a:pt x="1014247" y="0"/>
                </a:lnTo>
                <a:lnTo>
                  <a:pt x="1090447" y="0"/>
                </a:lnTo>
                <a:lnTo>
                  <a:pt x="1090447" y="9525"/>
                </a:lnTo>
                <a:close/>
              </a:path>
              <a:path w="6561455" h="81280">
                <a:moveTo>
                  <a:pt x="1195222" y="9525"/>
                </a:moveTo>
                <a:lnTo>
                  <a:pt x="1119022" y="9525"/>
                </a:lnTo>
                <a:lnTo>
                  <a:pt x="1119022" y="0"/>
                </a:lnTo>
                <a:lnTo>
                  <a:pt x="1195222" y="0"/>
                </a:lnTo>
                <a:lnTo>
                  <a:pt x="1195222" y="9525"/>
                </a:lnTo>
                <a:close/>
              </a:path>
              <a:path w="6561455" h="81280">
                <a:moveTo>
                  <a:pt x="1299997" y="9525"/>
                </a:moveTo>
                <a:lnTo>
                  <a:pt x="1223797" y="9525"/>
                </a:lnTo>
                <a:lnTo>
                  <a:pt x="1223797" y="0"/>
                </a:lnTo>
                <a:lnTo>
                  <a:pt x="1299997" y="0"/>
                </a:lnTo>
                <a:lnTo>
                  <a:pt x="1299997" y="9525"/>
                </a:lnTo>
                <a:close/>
              </a:path>
              <a:path w="6561455" h="81280">
                <a:moveTo>
                  <a:pt x="1404772" y="9525"/>
                </a:moveTo>
                <a:lnTo>
                  <a:pt x="1328572" y="9525"/>
                </a:lnTo>
                <a:lnTo>
                  <a:pt x="1328572" y="0"/>
                </a:lnTo>
                <a:lnTo>
                  <a:pt x="1404772" y="0"/>
                </a:lnTo>
                <a:lnTo>
                  <a:pt x="1404772" y="9525"/>
                </a:lnTo>
                <a:close/>
              </a:path>
              <a:path w="6561455" h="81280">
                <a:moveTo>
                  <a:pt x="1509547" y="9525"/>
                </a:moveTo>
                <a:lnTo>
                  <a:pt x="1433347" y="9525"/>
                </a:lnTo>
                <a:lnTo>
                  <a:pt x="1433347" y="0"/>
                </a:lnTo>
                <a:lnTo>
                  <a:pt x="1509547" y="0"/>
                </a:lnTo>
                <a:lnTo>
                  <a:pt x="1509547" y="9525"/>
                </a:lnTo>
                <a:close/>
              </a:path>
              <a:path w="6561455" h="81280">
                <a:moveTo>
                  <a:pt x="1614322" y="9525"/>
                </a:moveTo>
                <a:lnTo>
                  <a:pt x="1538122" y="9525"/>
                </a:lnTo>
                <a:lnTo>
                  <a:pt x="1538122" y="0"/>
                </a:lnTo>
                <a:lnTo>
                  <a:pt x="1614322" y="0"/>
                </a:lnTo>
                <a:lnTo>
                  <a:pt x="1614322" y="9525"/>
                </a:lnTo>
                <a:close/>
              </a:path>
              <a:path w="6561455" h="81280">
                <a:moveTo>
                  <a:pt x="1719097" y="9525"/>
                </a:moveTo>
                <a:lnTo>
                  <a:pt x="1642897" y="9525"/>
                </a:lnTo>
                <a:lnTo>
                  <a:pt x="1642897" y="0"/>
                </a:lnTo>
                <a:lnTo>
                  <a:pt x="1719097" y="0"/>
                </a:lnTo>
                <a:lnTo>
                  <a:pt x="1719097" y="9525"/>
                </a:lnTo>
                <a:close/>
              </a:path>
              <a:path w="6561455" h="81280">
                <a:moveTo>
                  <a:pt x="1823872" y="9525"/>
                </a:moveTo>
                <a:lnTo>
                  <a:pt x="1747672" y="9525"/>
                </a:lnTo>
                <a:lnTo>
                  <a:pt x="1747672" y="0"/>
                </a:lnTo>
                <a:lnTo>
                  <a:pt x="1823872" y="0"/>
                </a:lnTo>
                <a:lnTo>
                  <a:pt x="1823872" y="9525"/>
                </a:lnTo>
                <a:close/>
              </a:path>
              <a:path w="6561455" h="81280">
                <a:moveTo>
                  <a:pt x="1928647" y="9525"/>
                </a:moveTo>
                <a:lnTo>
                  <a:pt x="1852447" y="9525"/>
                </a:lnTo>
                <a:lnTo>
                  <a:pt x="1852447" y="0"/>
                </a:lnTo>
                <a:lnTo>
                  <a:pt x="1928647" y="0"/>
                </a:lnTo>
                <a:lnTo>
                  <a:pt x="1928647" y="9525"/>
                </a:lnTo>
                <a:close/>
              </a:path>
              <a:path w="6561455" h="81280">
                <a:moveTo>
                  <a:pt x="2033422" y="9525"/>
                </a:moveTo>
                <a:lnTo>
                  <a:pt x="1957222" y="9525"/>
                </a:lnTo>
                <a:lnTo>
                  <a:pt x="1957222" y="0"/>
                </a:lnTo>
                <a:lnTo>
                  <a:pt x="2033422" y="0"/>
                </a:lnTo>
                <a:lnTo>
                  <a:pt x="2033422" y="9525"/>
                </a:lnTo>
                <a:close/>
              </a:path>
              <a:path w="6561455" h="81280">
                <a:moveTo>
                  <a:pt x="2138197" y="9525"/>
                </a:moveTo>
                <a:lnTo>
                  <a:pt x="2061997" y="9525"/>
                </a:lnTo>
                <a:lnTo>
                  <a:pt x="2061997" y="0"/>
                </a:lnTo>
                <a:lnTo>
                  <a:pt x="2138197" y="0"/>
                </a:lnTo>
                <a:lnTo>
                  <a:pt x="2138197" y="9525"/>
                </a:lnTo>
                <a:close/>
              </a:path>
              <a:path w="6561455" h="81280">
                <a:moveTo>
                  <a:pt x="2242972" y="9525"/>
                </a:moveTo>
                <a:lnTo>
                  <a:pt x="2166772" y="9525"/>
                </a:lnTo>
                <a:lnTo>
                  <a:pt x="2166772" y="0"/>
                </a:lnTo>
                <a:lnTo>
                  <a:pt x="2242972" y="0"/>
                </a:lnTo>
                <a:lnTo>
                  <a:pt x="2242972" y="9525"/>
                </a:lnTo>
                <a:close/>
              </a:path>
              <a:path w="6561455" h="81280">
                <a:moveTo>
                  <a:pt x="2347747" y="9525"/>
                </a:moveTo>
                <a:lnTo>
                  <a:pt x="2271547" y="9525"/>
                </a:lnTo>
                <a:lnTo>
                  <a:pt x="2271547" y="0"/>
                </a:lnTo>
                <a:lnTo>
                  <a:pt x="2347747" y="0"/>
                </a:lnTo>
                <a:lnTo>
                  <a:pt x="2347747" y="9525"/>
                </a:lnTo>
                <a:close/>
              </a:path>
              <a:path w="6561455" h="81280">
                <a:moveTo>
                  <a:pt x="2452522" y="9525"/>
                </a:moveTo>
                <a:lnTo>
                  <a:pt x="2376322" y="9525"/>
                </a:lnTo>
                <a:lnTo>
                  <a:pt x="2376322" y="0"/>
                </a:lnTo>
                <a:lnTo>
                  <a:pt x="2452522" y="0"/>
                </a:lnTo>
                <a:lnTo>
                  <a:pt x="2452522" y="9525"/>
                </a:lnTo>
                <a:close/>
              </a:path>
              <a:path w="6561455" h="81280">
                <a:moveTo>
                  <a:pt x="2557297" y="9525"/>
                </a:moveTo>
                <a:lnTo>
                  <a:pt x="2481097" y="9525"/>
                </a:lnTo>
                <a:lnTo>
                  <a:pt x="2481097" y="0"/>
                </a:lnTo>
                <a:lnTo>
                  <a:pt x="2557297" y="0"/>
                </a:lnTo>
                <a:lnTo>
                  <a:pt x="2557297" y="9525"/>
                </a:lnTo>
                <a:close/>
              </a:path>
              <a:path w="6561455" h="81280">
                <a:moveTo>
                  <a:pt x="2662072" y="9525"/>
                </a:moveTo>
                <a:lnTo>
                  <a:pt x="2585872" y="9525"/>
                </a:lnTo>
                <a:lnTo>
                  <a:pt x="2585872" y="0"/>
                </a:lnTo>
                <a:lnTo>
                  <a:pt x="2662072" y="0"/>
                </a:lnTo>
                <a:lnTo>
                  <a:pt x="2662072" y="9525"/>
                </a:lnTo>
                <a:close/>
              </a:path>
              <a:path w="6561455" h="81280">
                <a:moveTo>
                  <a:pt x="2766847" y="9525"/>
                </a:moveTo>
                <a:lnTo>
                  <a:pt x="2690647" y="9525"/>
                </a:lnTo>
                <a:lnTo>
                  <a:pt x="2690647" y="0"/>
                </a:lnTo>
                <a:lnTo>
                  <a:pt x="2766847" y="0"/>
                </a:lnTo>
                <a:lnTo>
                  <a:pt x="2766847" y="9525"/>
                </a:lnTo>
                <a:close/>
              </a:path>
              <a:path w="6561455" h="81280">
                <a:moveTo>
                  <a:pt x="2871622" y="9525"/>
                </a:moveTo>
                <a:lnTo>
                  <a:pt x="2795422" y="9525"/>
                </a:lnTo>
                <a:lnTo>
                  <a:pt x="2795422" y="0"/>
                </a:lnTo>
                <a:lnTo>
                  <a:pt x="2871622" y="0"/>
                </a:lnTo>
                <a:lnTo>
                  <a:pt x="2871622" y="9525"/>
                </a:lnTo>
                <a:close/>
              </a:path>
              <a:path w="6561455" h="81280">
                <a:moveTo>
                  <a:pt x="2976397" y="9525"/>
                </a:moveTo>
                <a:lnTo>
                  <a:pt x="2900197" y="9525"/>
                </a:lnTo>
                <a:lnTo>
                  <a:pt x="2900197" y="0"/>
                </a:lnTo>
                <a:lnTo>
                  <a:pt x="2976397" y="0"/>
                </a:lnTo>
                <a:lnTo>
                  <a:pt x="2976397" y="9525"/>
                </a:lnTo>
                <a:close/>
              </a:path>
              <a:path w="6561455" h="81280">
                <a:moveTo>
                  <a:pt x="3081172" y="9525"/>
                </a:moveTo>
                <a:lnTo>
                  <a:pt x="3004972" y="9525"/>
                </a:lnTo>
                <a:lnTo>
                  <a:pt x="3004972" y="0"/>
                </a:lnTo>
                <a:lnTo>
                  <a:pt x="3081172" y="0"/>
                </a:lnTo>
                <a:lnTo>
                  <a:pt x="3081172" y="9525"/>
                </a:lnTo>
                <a:close/>
              </a:path>
              <a:path w="6561455" h="81280">
                <a:moveTo>
                  <a:pt x="3185947" y="9525"/>
                </a:moveTo>
                <a:lnTo>
                  <a:pt x="3109747" y="9525"/>
                </a:lnTo>
                <a:lnTo>
                  <a:pt x="3109747" y="0"/>
                </a:lnTo>
                <a:lnTo>
                  <a:pt x="3185947" y="0"/>
                </a:lnTo>
                <a:lnTo>
                  <a:pt x="3185947" y="9525"/>
                </a:lnTo>
                <a:close/>
              </a:path>
              <a:path w="6561455" h="81280">
                <a:moveTo>
                  <a:pt x="3290722" y="9525"/>
                </a:moveTo>
                <a:lnTo>
                  <a:pt x="3214522" y="9525"/>
                </a:lnTo>
                <a:lnTo>
                  <a:pt x="3214522" y="0"/>
                </a:lnTo>
                <a:lnTo>
                  <a:pt x="3290722" y="0"/>
                </a:lnTo>
                <a:lnTo>
                  <a:pt x="3290722" y="9525"/>
                </a:lnTo>
                <a:close/>
              </a:path>
              <a:path w="6561455" h="81280">
                <a:moveTo>
                  <a:pt x="3395497" y="9525"/>
                </a:moveTo>
                <a:lnTo>
                  <a:pt x="3319297" y="9525"/>
                </a:lnTo>
                <a:lnTo>
                  <a:pt x="3319297" y="0"/>
                </a:lnTo>
                <a:lnTo>
                  <a:pt x="3395497" y="0"/>
                </a:lnTo>
                <a:lnTo>
                  <a:pt x="3395497" y="9525"/>
                </a:lnTo>
                <a:close/>
              </a:path>
              <a:path w="6561455" h="81280">
                <a:moveTo>
                  <a:pt x="3500272" y="9525"/>
                </a:moveTo>
                <a:lnTo>
                  <a:pt x="3424072" y="9525"/>
                </a:lnTo>
                <a:lnTo>
                  <a:pt x="3424072" y="0"/>
                </a:lnTo>
                <a:lnTo>
                  <a:pt x="3500272" y="0"/>
                </a:lnTo>
                <a:lnTo>
                  <a:pt x="3500272" y="9525"/>
                </a:lnTo>
                <a:close/>
              </a:path>
              <a:path w="6561455" h="81280">
                <a:moveTo>
                  <a:pt x="3605047" y="9525"/>
                </a:moveTo>
                <a:lnTo>
                  <a:pt x="3528847" y="9525"/>
                </a:lnTo>
                <a:lnTo>
                  <a:pt x="3528847" y="0"/>
                </a:lnTo>
                <a:lnTo>
                  <a:pt x="3605047" y="0"/>
                </a:lnTo>
                <a:lnTo>
                  <a:pt x="3605047" y="9525"/>
                </a:lnTo>
                <a:close/>
              </a:path>
              <a:path w="6561455" h="81280">
                <a:moveTo>
                  <a:pt x="3709822" y="9525"/>
                </a:moveTo>
                <a:lnTo>
                  <a:pt x="3633622" y="9525"/>
                </a:lnTo>
                <a:lnTo>
                  <a:pt x="3633622" y="0"/>
                </a:lnTo>
                <a:lnTo>
                  <a:pt x="3709822" y="0"/>
                </a:lnTo>
                <a:lnTo>
                  <a:pt x="3709822" y="9525"/>
                </a:lnTo>
                <a:close/>
              </a:path>
              <a:path w="6561455" h="81280">
                <a:moveTo>
                  <a:pt x="3814597" y="9525"/>
                </a:moveTo>
                <a:lnTo>
                  <a:pt x="3738397" y="9525"/>
                </a:lnTo>
                <a:lnTo>
                  <a:pt x="3738397" y="0"/>
                </a:lnTo>
                <a:lnTo>
                  <a:pt x="3814597" y="0"/>
                </a:lnTo>
                <a:lnTo>
                  <a:pt x="3814597" y="9525"/>
                </a:lnTo>
                <a:close/>
              </a:path>
              <a:path w="6561455" h="81280">
                <a:moveTo>
                  <a:pt x="3919372" y="9525"/>
                </a:moveTo>
                <a:lnTo>
                  <a:pt x="3843172" y="9525"/>
                </a:lnTo>
                <a:lnTo>
                  <a:pt x="3843172" y="0"/>
                </a:lnTo>
                <a:lnTo>
                  <a:pt x="3919372" y="0"/>
                </a:lnTo>
                <a:lnTo>
                  <a:pt x="3919372" y="9525"/>
                </a:lnTo>
                <a:close/>
              </a:path>
              <a:path w="6561455" h="81280">
                <a:moveTo>
                  <a:pt x="4024147" y="9525"/>
                </a:moveTo>
                <a:lnTo>
                  <a:pt x="3947947" y="9525"/>
                </a:lnTo>
                <a:lnTo>
                  <a:pt x="3947947" y="0"/>
                </a:lnTo>
                <a:lnTo>
                  <a:pt x="4024147" y="0"/>
                </a:lnTo>
                <a:lnTo>
                  <a:pt x="4024147" y="9525"/>
                </a:lnTo>
                <a:close/>
              </a:path>
              <a:path w="6561455" h="81280">
                <a:moveTo>
                  <a:pt x="4128922" y="9525"/>
                </a:moveTo>
                <a:lnTo>
                  <a:pt x="4052722" y="9525"/>
                </a:lnTo>
                <a:lnTo>
                  <a:pt x="4052722" y="0"/>
                </a:lnTo>
                <a:lnTo>
                  <a:pt x="4128922" y="0"/>
                </a:lnTo>
                <a:lnTo>
                  <a:pt x="4128922" y="9525"/>
                </a:lnTo>
                <a:close/>
              </a:path>
              <a:path w="6561455" h="81280">
                <a:moveTo>
                  <a:pt x="4233697" y="9525"/>
                </a:moveTo>
                <a:lnTo>
                  <a:pt x="4157497" y="9525"/>
                </a:lnTo>
                <a:lnTo>
                  <a:pt x="4157497" y="0"/>
                </a:lnTo>
                <a:lnTo>
                  <a:pt x="4233697" y="0"/>
                </a:lnTo>
                <a:lnTo>
                  <a:pt x="4233697" y="9525"/>
                </a:lnTo>
                <a:close/>
              </a:path>
              <a:path w="6561455" h="81280">
                <a:moveTo>
                  <a:pt x="4338472" y="9525"/>
                </a:moveTo>
                <a:lnTo>
                  <a:pt x="4262272" y="9525"/>
                </a:lnTo>
                <a:lnTo>
                  <a:pt x="4262272" y="0"/>
                </a:lnTo>
                <a:lnTo>
                  <a:pt x="4338472" y="0"/>
                </a:lnTo>
                <a:lnTo>
                  <a:pt x="4338472" y="9525"/>
                </a:lnTo>
                <a:close/>
              </a:path>
              <a:path w="6561455" h="81280">
                <a:moveTo>
                  <a:pt x="4443247" y="9525"/>
                </a:moveTo>
                <a:lnTo>
                  <a:pt x="4367047" y="9525"/>
                </a:lnTo>
                <a:lnTo>
                  <a:pt x="4367047" y="0"/>
                </a:lnTo>
                <a:lnTo>
                  <a:pt x="4443247" y="0"/>
                </a:lnTo>
                <a:lnTo>
                  <a:pt x="4443247" y="9525"/>
                </a:lnTo>
                <a:close/>
              </a:path>
              <a:path w="6561455" h="81280">
                <a:moveTo>
                  <a:pt x="4548022" y="9525"/>
                </a:moveTo>
                <a:lnTo>
                  <a:pt x="4471822" y="9525"/>
                </a:lnTo>
                <a:lnTo>
                  <a:pt x="4471822" y="0"/>
                </a:lnTo>
                <a:lnTo>
                  <a:pt x="4548022" y="0"/>
                </a:lnTo>
                <a:lnTo>
                  <a:pt x="4548022" y="9525"/>
                </a:lnTo>
                <a:close/>
              </a:path>
              <a:path w="6561455" h="81280">
                <a:moveTo>
                  <a:pt x="4652797" y="9525"/>
                </a:moveTo>
                <a:lnTo>
                  <a:pt x="4576597" y="9525"/>
                </a:lnTo>
                <a:lnTo>
                  <a:pt x="4576597" y="0"/>
                </a:lnTo>
                <a:lnTo>
                  <a:pt x="4652797" y="0"/>
                </a:lnTo>
                <a:lnTo>
                  <a:pt x="4652797" y="9525"/>
                </a:lnTo>
                <a:close/>
              </a:path>
              <a:path w="6561455" h="81280">
                <a:moveTo>
                  <a:pt x="4757572" y="9525"/>
                </a:moveTo>
                <a:lnTo>
                  <a:pt x="4681372" y="9525"/>
                </a:lnTo>
                <a:lnTo>
                  <a:pt x="4681372" y="0"/>
                </a:lnTo>
                <a:lnTo>
                  <a:pt x="4757572" y="0"/>
                </a:lnTo>
                <a:lnTo>
                  <a:pt x="4757572" y="9525"/>
                </a:lnTo>
                <a:close/>
              </a:path>
              <a:path w="6561455" h="81280">
                <a:moveTo>
                  <a:pt x="4862347" y="9525"/>
                </a:moveTo>
                <a:lnTo>
                  <a:pt x="4786147" y="9525"/>
                </a:lnTo>
                <a:lnTo>
                  <a:pt x="4786147" y="0"/>
                </a:lnTo>
                <a:lnTo>
                  <a:pt x="4862347" y="0"/>
                </a:lnTo>
                <a:lnTo>
                  <a:pt x="4862347" y="9525"/>
                </a:lnTo>
                <a:close/>
              </a:path>
              <a:path w="6561455" h="81280">
                <a:moveTo>
                  <a:pt x="4967122" y="9525"/>
                </a:moveTo>
                <a:lnTo>
                  <a:pt x="4890922" y="9525"/>
                </a:lnTo>
                <a:lnTo>
                  <a:pt x="4890922" y="0"/>
                </a:lnTo>
                <a:lnTo>
                  <a:pt x="4967122" y="0"/>
                </a:lnTo>
                <a:lnTo>
                  <a:pt x="4967122" y="9525"/>
                </a:lnTo>
                <a:close/>
              </a:path>
              <a:path w="6561455" h="81280">
                <a:moveTo>
                  <a:pt x="5071897" y="9525"/>
                </a:moveTo>
                <a:lnTo>
                  <a:pt x="4995697" y="9525"/>
                </a:lnTo>
                <a:lnTo>
                  <a:pt x="4995697" y="0"/>
                </a:lnTo>
                <a:lnTo>
                  <a:pt x="5071897" y="0"/>
                </a:lnTo>
                <a:lnTo>
                  <a:pt x="5071897" y="9525"/>
                </a:lnTo>
                <a:close/>
              </a:path>
              <a:path w="6561455" h="81280">
                <a:moveTo>
                  <a:pt x="5176672" y="9525"/>
                </a:moveTo>
                <a:lnTo>
                  <a:pt x="5100472" y="9525"/>
                </a:lnTo>
                <a:lnTo>
                  <a:pt x="5100472" y="0"/>
                </a:lnTo>
                <a:lnTo>
                  <a:pt x="5176672" y="0"/>
                </a:lnTo>
                <a:lnTo>
                  <a:pt x="5176672" y="9525"/>
                </a:lnTo>
                <a:close/>
              </a:path>
              <a:path w="6561455" h="81280">
                <a:moveTo>
                  <a:pt x="5281447" y="9525"/>
                </a:moveTo>
                <a:lnTo>
                  <a:pt x="5205247" y="9525"/>
                </a:lnTo>
                <a:lnTo>
                  <a:pt x="5205247" y="0"/>
                </a:lnTo>
                <a:lnTo>
                  <a:pt x="5281447" y="0"/>
                </a:lnTo>
                <a:lnTo>
                  <a:pt x="5281447" y="9525"/>
                </a:lnTo>
                <a:close/>
              </a:path>
              <a:path w="6561455" h="81280">
                <a:moveTo>
                  <a:pt x="5386222" y="9525"/>
                </a:moveTo>
                <a:lnTo>
                  <a:pt x="5310022" y="9525"/>
                </a:lnTo>
                <a:lnTo>
                  <a:pt x="5310022" y="0"/>
                </a:lnTo>
                <a:lnTo>
                  <a:pt x="5386222" y="0"/>
                </a:lnTo>
                <a:lnTo>
                  <a:pt x="5386222" y="9525"/>
                </a:lnTo>
                <a:close/>
              </a:path>
              <a:path w="6561455" h="81280">
                <a:moveTo>
                  <a:pt x="5490997" y="9525"/>
                </a:moveTo>
                <a:lnTo>
                  <a:pt x="5414797" y="9525"/>
                </a:lnTo>
                <a:lnTo>
                  <a:pt x="5414797" y="0"/>
                </a:lnTo>
                <a:lnTo>
                  <a:pt x="5490997" y="0"/>
                </a:lnTo>
                <a:lnTo>
                  <a:pt x="5490997" y="9525"/>
                </a:lnTo>
                <a:close/>
              </a:path>
              <a:path w="6561455" h="81280">
                <a:moveTo>
                  <a:pt x="5595772" y="9525"/>
                </a:moveTo>
                <a:lnTo>
                  <a:pt x="5519572" y="9525"/>
                </a:lnTo>
                <a:lnTo>
                  <a:pt x="5519572" y="0"/>
                </a:lnTo>
                <a:lnTo>
                  <a:pt x="5595772" y="0"/>
                </a:lnTo>
                <a:lnTo>
                  <a:pt x="5595772" y="9525"/>
                </a:lnTo>
                <a:close/>
              </a:path>
              <a:path w="6561455" h="81280">
                <a:moveTo>
                  <a:pt x="5700547" y="9525"/>
                </a:moveTo>
                <a:lnTo>
                  <a:pt x="5624347" y="9525"/>
                </a:lnTo>
                <a:lnTo>
                  <a:pt x="5624347" y="0"/>
                </a:lnTo>
                <a:lnTo>
                  <a:pt x="5700547" y="0"/>
                </a:lnTo>
                <a:lnTo>
                  <a:pt x="5700547" y="9525"/>
                </a:lnTo>
                <a:close/>
              </a:path>
              <a:path w="6561455" h="81280">
                <a:moveTo>
                  <a:pt x="5805322" y="9525"/>
                </a:moveTo>
                <a:lnTo>
                  <a:pt x="5729122" y="9525"/>
                </a:lnTo>
                <a:lnTo>
                  <a:pt x="5729122" y="0"/>
                </a:lnTo>
                <a:lnTo>
                  <a:pt x="5805322" y="0"/>
                </a:lnTo>
                <a:lnTo>
                  <a:pt x="5805322" y="9525"/>
                </a:lnTo>
                <a:close/>
              </a:path>
              <a:path w="6561455" h="81280">
                <a:moveTo>
                  <a:pt x="5910097" y="9525"/>
                </a:moveTo>
                <a:lnTo>
                  <a:pt x="5833897" y="9525"/>
                </a:lnTo>
                <a:lnTo>
                  <a:pt x="5833897" y="0"/>
                </a:lnTo>
                <a:lnTo>
                  <a:pt x="5910097" y="0"/>
                </a:lnTo>
                <a:lnTo>
                  <a:pt x="5910097" y="9525"/>
                </a:lnTo>
                <a:close/>
              </a:path>
              <a:path w="6561455" h="81280">
                <a:moveTo>
                  <a:pt x="6014872" y="9525"/>
                </a:moveTo>
                <a:lnTo>
                  <a:pt x="5938672" y="9525"/>
                </a:lnTo>
                <a:lnTo>
                  <a:pt x="5938672" y="0"/>
                </a:lnTo>
                <a:lnTo>
                  <a:pt x="6014872" y="0"/>
                </a:lnTo>
                <a:lnTo>
                  <a:pt x="6014872" y="9525"/>
                </a:lnTo>
                <a:close/>
              </a:path>
              <a:path w="6561455" h="81280">
                <a:moveTo>
                  <a:pt x="6119647" y="9525"/>
                </a:moveTo>
                <a:lnTo>
                  <a:pt x="6043447" y="9525"/>
                </a:lnTo>
                <a:lnTo>
                  <a:pt x="6043447" y="0"/>
                </a:lnTo>
                <a:lnTo>
                  <a:pt x="6119647" y="0"/>
                </a:lnTo>
                <a:lnTo>
                  <a:pt x="6119647" y="9525"/>
                </a:lnTo>
                <a:close/>
              </a:path>
              <a:path w="6561455" h="81280">
                <a:moveTo>
                  <a:pt x="6224422" y="9525"/>
                </a:moveTo>
                <a:lnTo>
                  <a:pt x="6148222" y="9525"/>
                </a:lnTo>
                <a:lnTo>
                  <a:pt x="6148222" y="0"/>
                </a:lnTo>
                <a:lnTo>
                  <a:pt x="6224422" y="0"/>
                </a:lnTo>
                <a:lnTo>
                  <a:pt x="6224422" y="9525"/>
                </a:lnTo>
                <a:close/>
              </a:path>
              <a:path w="6561455" h="81280">
                <a:moveTo>
                  <a:pt x="6329197" y="9525"/>
                </a:moveTo>
                <a:lnTo>
                  <a:pt x="6252997" y="9525"/>
                </a:lnTo>
                <a:lnTo>
                  <a:pt x="6252997" y="0"/>
                </a:lnTo>
                <a:lnTo>
                  <a:pt x="6329197" y="0"/>
                </a:lnTo>
                <a:lnTo>
                  <a:pt x="6329197" y="9525"/>
                </a:lnTo>
                <a:close/>
              </a:path>
              <a:path w="6561455" h="81280">
                <a:moveTo>
                  <a:pt x="6433972" y="9525"/>
                </a:moveTo>
                <a:lnTo>
                  <a:pt x="6357772" y="9525"/>
                </a:lnTo>
                <a:lnTo>
                  <a:pt x="6357772" y="0"/>
                </a:lnTo>
                <a:lnTo>
                  <a:pt x="6433972" y="0"/>
                </a:lnTo>
                <a:lnTo>
                  <a:pt x="6433972" y="9525"/>
                </a:lnTo>
                <a:close/>
              </a:path>
              <a:path w="6561455" h="81280">
                <a:moveTo>
                  <a:pt x="6533476" y="9525"/>
                </a:moveTo>
                <a:lnTo>
                  <a:pt x="6462547" y="9525"/>
                </a:lnTo>
                <a:lnTo>
                  <a:pt x="6462547" y="0"/>
                </a:lnTo>
                <a:lnTo>
                  <a:pt x="6537426" y="0"/>
                </a:lnTo>
                <a:lnTo>
                  <a:pt x="6541147" y="3733"/>
                </a:lnTo>
                <a:lnTo>
                  <a:pt x="6536753" y="8128"/>
                </a:lnTo>
                <a:lnTo>
                  <a:pt x="6532079" y="8128"/>
                </a:lnTo>
                <a:lnTo>
                  <a:pt x="6533476" y="9525"/>
                </a:lnTo>
                <a:close/>
              </a:path>
              <a:path w="6561455" h="81280">
                <a:moveTo>
                  <a:pt x="6534416" y="10464"/>
                </a:moveTo>
                <a:lnTo>
                  <a:pt x="6532079" y="8128"/>
                </a:lnTo>
                <a:lnTo>
                  <a:pt x="6535386" y="9495"/>
                </a:lnTo>
                <a:lnTo>
                  <a:pt x="6534416" y="10464"/>
                </a:lnTo>
                <a:close/>
              </a:path>
              <a:path w="6561455" h="81280">
                <a:moveTo>
                  <a:pt x="6535386" y="9495"/>
                </a:moveTo>
                <a:lnTo>
                  <a:pt x="6532079" y="8128"/>
                </a:lnTo>
                <a:lnTo>
                  <a:pt x="6536753" y="8128"/>
                </a:lnTo>
                <a:lnTo>
                  <a:pt x="6535386" y="9495"/>
                </a:lnTo>
                <a:close/>
              </a:path>
              <a:path w="6561455" h="81280">
                <a:moveTo>
                  <a:pt x="6535458" y="9525"/>
                </a:moveTo>
                <a:close/>
              </a:path>
              <a:path w="6561455" h="81280">
                <a:moveTo>
                  <a:pt x="6551612" y="53301"/>
                </a:moveTo>
                <a:lnTo>
                  <a:pt x="6551612" y="27965"/>
                </a:lnTo>
                <a:lnTo>
                  <a:pt x="6561137" y="27965"/>
                </a:lnTo>
                <a:lnTo>
                  <a:pt x="6561137" y="51904"/>
                </a:lnTo>
                <a:lnTo>
                  <a:pt x="6553009" y="51904"/>
                </a:lnTo>
                <a:lnTo>
                  <a:pt x="6551612" y="53301"/>
                </a:lnTo>
                <a:close/>
              </a:path>
              <a:path w="6561455" h="81280">
                <a:moveTo>
                  <a:pt x="6551612" y="55283"/>
                </a:moveTo>
                <a:lnTo>
                  <a:pt x="6551612" y="53301"/>
                </a:lnTo>
                <a:lnTo>
                  <a:pt x="6553009" y="51904"/>
                </a:lnTo>
                <a:lnTo>
                  <a:pt x="6551612" y="55283"/>
                </a:lnTo>
                <a:close/>
              </a:path>
              <a:path w="6561455" h="81280">
                <a:moveTo>
                  <a:pt x="6561137" y="55283"/>
                </a:moveTo>
                <a:lnTo>
                  <a:pt x="6551612" y="55283"/>
                </a:lnTo>
                <a:lnTo>
                  <a:pt x="6553009" y="51904"/>
                </a:lnTo>
                <a:lnTo>
                  <a:pt x="6561137" y="51904"/>
                </a:lnTo>
                <a:lnTo>
                  <a:pt x="6561137" y="55283"/>
                </a:lnTo>
                <a:close/>
              </a:path>
              <a:path w="6561455" h="81280">
                <a:moveTo>
                  <a:pt x="6532079" y="72834"/>
                </a:moveTo>
                <a:lnTo>
                  <a:pt x="6551612" y="53301"/>
                </a:lnTo>
                <a:lnTo>
                  <a:pt x="6551612" y="55283"/>
                </a:lnTo>
                <a:lnTo>
                  <a:pt x="6561137" y="55283"/>
                </a:lnTo>
                <a:lnTo>
                  <a:pt x="6561137" y="57251"/>
                </a:lnTo>
                <a:lnTo>
                  <a:pt x="6546951" y="71437"/>
                </a:lnTo>
                <a:lnTo>
                  <a:pt x="6535458" y="71437"/>
                </a:lnTo>
                <a:lnTo>
                  <a:pt x="6532079" y="72834"/>
                </a:lnTo>
                <a:close/>
              </a:path>
              <a:path w="6561455" h="81280">
                <a:moveTo>
                  <a:pt x="6537426" y="80962"/>
                </a:moveTo>
                <a:lnTo>
                  <a:pt x="6516154" y="80962"/>
                </a:lnTo>
                <a:lnTo>
                  <a:pt x="6516154" y="71437"/>
                </a:lnTo>
                <a:lnTo>
                  <a:pt x="6533476" y="71437"/>
                </a:lnTo>
                <a:lnTo>
                  <a:pt x="6532079" y="72834"/>
                </a:lnTo>
                <a:lnTo>
                  <a:pt x="6545554" y="72834"/>
                </a:lnTo>
                <a:lnTo>
                  <a:pt x="6537426" y="80962"/>
                </a:lnTo>
                <a:close/>
              </a:path>
              <a:path w="6561455" h="81280">
                <a:moveTo>
                  <a:pt x="6545554" y="72834"/>
                </a:moveTo>
                <a:lnTo>
                  <a:pt x="6532079" y="72834"/>
                </a:lnTo>
                <a:lnTo>
                  <a:pt x="6535458" y="71437"/>
                </a:lnTo>
                <a:lnTo>
                  <a:pt x="6546951" y="71437"/>
                </a:lnTo>
                <a:lnTo>
                  <a:pt x="6545554" y="72834"/>
                </a:lnTo>
                <a:close/>
              </a:path>
              <a:path w="6561455" h="81280">
                <a:moveTo>
                  <a:pt x="6487579" y="80962"/>
                </a:moveTo>
                <a:lnTo>
                  <a:pt x="6411379" y="80962"/>
                </a:lnTo>
                <a:lnTo>
                  <a:pt x="6411379" y="71437"/>
                </a:lnTo>
                <a:lnTo>
                  <a:pt x="6487579" y="71437"/>
                </a:lnTo>
                <a:lnTo>
                  <a:pt x="6487579" y="80962"/>
                </a:lnTo>
                <a:close/>
              </a:path>
              <a:path w="6561455" h="81280">
                <a:moveTo>
                  <a:pt x="6382804" y="80962"/>
                </a:moveTo>
                <a:lnTo>
                  <a:pt x="6306604" y="80962"/>
                </a:lnTo>
                <a:lnTo>
                  <a:pt x="6306604" y="71437"/>
                </a:lnTo>
                <a:lnTo>
                  <a:pt x="6382804" y="71437"/>
                </a:lnTo>
                <a:lnTo>
                  <a:pt x="6382804" y="80962"/>
                </a:lnTo>
                <a:close/>
              </a:path>
              <a:path w="6561455" h="81280">
                <a:moveTo>
                  <a:pt x="6278029" y="80962"/>
                </a:moveTo>
                <a:lnTo>
                  <a:pt x="6201829" y="80962"/>
                </a:lnTo>
                <a:lnTo>
                  <a:pt x="6201829" y="71437"/>
                </a:lnTo>
                <a:lnTo>
                  <a:pt x="6278029" y="71437"/>
                </a:lnTo>
                <a:lnTo>
                  <a:pt x="6278029" y="80962"/>
                </a:lnTo>
                <a:close/>
              </a:path>
              <a:path w="6561455" h="81280">
                <a:moveTo>
                  <a:pt x="6173254" y="80962"/>
                </a:moveTo>
                <a:lnTo>
                  <a:pt x="6097054" y="80962"/>
                </a:lnTo>
                <a:lnTo>
                  <a:pt x="6097054" y="71437"/>
                </a:lnTo>
                <a:lnTo>
                  <a:pt x="6173254" y="71437"/>
                </a:lnTo>
                <a:lnTo>
                  <a:pt x="6173254" y="80962"/>
                </a:lnTo>
                <a:close/>
              </a:path>
              <a:path w="6561455" h="81280">
                <a:moveTo>
                  <a:pt x="6068479" y="80962"/>
                </a:moveTo>
                <a:lnTo>
                  <a:pt x="5992279" y="80962"/>
                </a:lnTo>
                <a:lnTo>
                  <a:pt x="5992279" y="71437"/>
                </a:lnTo>
                <a:lnTo>
                  <a:pt x="6068479" y="71437"/>
                </a:lnTo>
                <a:lnTo>
                  <a:pt x="6068479" y="80962"/>
                </a:lnTo>
                <a:close/>
              </a:path>
              <a:path w="6561455" h="81280">
                <a:moveTo>
                  <a:pt x="5963704" y="80962"/>
                </a:moveTo>
                <a:lnTo>
                  <a:pt x="5887504" y="80962"/>
                </a:lnTo>
                <a:lnTo>
                  <a:pt x="5887504" y="71437"/>
                </a:lnTo>
                <a:lnTo>
                  <a:pt x="5963704" y="71437"/>
                </a:lnTo>
                <a:lnTo>
                  <a:pt x="5963704" y="80962"/>
                </a:lnTo>
                <a:close/>
              </a:path>
              <a:path w="6561455" h="81280">
                <a:moveTo>
                  <a:pt x="5858929" y="80962"/>
                </a:moveTo>
                <a:lnTo>
                  <a:pt x="5782729" y="80962"/>
                </a:lnTo>
                <a:lnTo>
                  <a:pt x="5782729" y="71437"/>
                </a:lnTo>
                <a:lnTo>
                  <a:pt x="5858929" y="71437"/>
                </a:lnTo>
                <a:lnTo>
                  <a:pt x="5858929" y="80962"/>
                </a:lnTo>
                <a:close/>
              </a:path>
              <a:path w="6561455" h="81280">
                <a:moveTo>
                  <a:pt x="5754154" y="80962"/>
                </a:moveTo>
                <a:lnTo>
                  <a:pt x="5677954" y="80962"/>
                </a:lnTo>
                <a:lnTo>
                  <a:pt x="5677954" y="71437"/>
                </a:lnTo>
                <a:lnTo>
                  <a:pt x="5754154" y="71437"/>
                </a:lnTo>
                <a:lnTo>
                  <a:pt x="5754154" y="80962"/>
                </a:lnTo>
                <a:close/>
              </a:path>
              <a:path w="6561455" h="81280">
                <a:moveTo>
                  <a:pt x="5649379" y="80962"/>
                </a:moveTo>
                <a:lnTo>
                  <a:pt x="5573179" y="80962"/>
                </a:lnTo>
                <a:lnTo>
                  <a:pt x="5573179" y="71437"/>
                </a:lnTo>
                <a:lnTo>
                  <a:pt x="5649379" y="71437"/>
                </a:lnTo>
                <a:lnTo>
                  <a:pt x="5649379" y="80962"/>
                </a:lnTo>
                <a:close/>
              </a:path>
              <a:path w="6561455" h="81280">
                <a:moveTo>
                  <a:pt x="5544604" y="80962"/>
                </a:moveTo>
                <a:lnTo>
                  <a:pt x="5468404" y="80962"/>
                </a:lnTo>
                <a:lnTo>
                  <a:pt x="5468404" y="71437"/>
                </a:lnTo>
                <a:lnTo>
                  <a:pt x="5544604" y="71437"/>
                </a:lnTo>
                <a:lnTo>
                  <a:pt x="5544604" y="80962"/>
                </a:lnTo>
                <a:close/>
              </a:path>
              <a:path w="6561455" h="81280">
                <a:moveTo>
                  <a:pt x="5439829" y="80962"/>
                </a:moveTo>
                <a:lnTo>
                  <a:pt x="5363629" y="80962"/>
                </a:lnTo>
                <a:lnTo>
                  <a:pt x="5363629" y="71437"/>
                </a:lnTo>
                <a:lnTo>
                  <a:pt x="5439829" y="71437"/>
                </a:lnTo>
                <a:lnTo>
                  <a:pt x="5439829" y="80962"/>
                </a:lnTo>
                <a:close/>
              </a:path>
              <a:path w="6561455" h="81280">
                <a:moveTo>
                  <a:pt x="5335054" y="80962"/>
                </a:moveTo>
                <a:lnTo>
                  <a:pt x="5258854" y="80962"/>
                </a:lnTo>
                <a:lnTo>
                  <a:pt x="5258854" y="71437"/>
                </a:lnTo>
                <a:lnTo>
                  <a:pt x="5335054" y="71437"/>
                </a:lnTo>
                <a:lnTo>
                  <a:pt x="5335054" y="80962"/>
                </a:lnTo>
                <a:close/>
              </a:path>
              <a:path w="6561455" h="81280">
                <a:moveTo>
                  <a:pt x="5230279" y="80962"/>
                </a:moveTo>
                <a:lnTo>
                  <a:pt x="5154079" y="80962"/>
                </a:lnTo>
                <a:lnTo>
                  <a:pt x="5154079" y="71437"/>
                </a:lnTo>
                <a:lnTo>
                  <a:pt x="5230279" y="71437"/>
                </a:lnTo>
                <a:lnTo>
                  <a:pt x="5230279" y="80962"/>
                </a:lnTo>
                <a:close/>
              </a:path>
              <a:path w="6561455" h="81280">
                <a:moveTo>
                  <a:pt x="5125504" y="80962"/>
                </a:moveTo>
                <a:lnTo>
                  <a:pt x="5049304" y="80962"/>
                </a:lnTo>
                <a:lnTo>
                  <a:pt x="5049304" y="71437"/>
                </a:lnTo>
                <a:lnTo>
                  <a:pt x="5125504" y="71437"/>
                </a:lnTo>
                <a:lnTo>
                  <a:pt x="5125504" y="80962"/>
                </a:lnTo>
                <a:close/>
              </a:path>
              <a:path w="6561455" h="81280">
                <a:moveTo>
                  <a:pt x="5020729" y="80962"/>
                </a:moveTo>
                <a:lnTo>
                  <a:pt x="4944529" y="80962"/>
                </a:lnTo>
                <a:lnTo>
                  <a:pt x="4944529" y="71437"/>
                </a:lnTo>
                <a:lnTo>
                  <a:pt x="5020729" y="71437"/>
                </a:lnTo>
                <a:lnTo>
                  <a:pt x="5020729" y="80962"/>
                </a:lnTo>
                <a:close/>
              </a:path>
              <a:path w="6561455" h="81280">
                <a:moveTo>
                  <a:pt x="4915954" y="80962"/>
                </a:moveTo>
                <a:lnTo>
                  <a:pt x="4839754" y="80962"/>
                </a:lnTo>
                <a:lnTo>
                  <a:pt x="4839754" y="71437"/>
                </a:lnTo>
                <a:lnTo>
                  <a:pt x="4915954" y="71437"/>
                </a:lnTo>
                <a:lnTo>
                  <a:pt x="4915954" y="80962"/>
                </a:lnTo>
                <a:close/>
              </a:path>
              <a:path w="6561455" h="81280">
                <a:moveTo>
                  <a:pt x="4811179" y="80962"/>
                </a:moveTo>
                <a:lnTo>
                  <a:pt x="4734979" y="80962"/>
                </a:lnTo>
                <a:lnTo>
                  <a:pt x="4734979" y="71437"/>
                </a:lnTo>
                <a:lnTo>
                  <a:pt x="4811179" y="71437"/>
                </a:lnTo>
                <a:lnTo>
                  <a:pt x="4811179" y="80962"/>
                </a:lnTo>
                <a:close/>
              </a:path>
              <a:path w="6561455" h="81280">
                <a:moveTo>
                  <a:pt x="4706404" y="80962"/>
                </a:moveTo>
                <a:lnTo>
                  <a:pt x="4630204" y="80962"/>
                </a:lnTo>
                <a:lnTo>
                  <a:pt x="4630204" y="71437"/>
                </a:lnTo>
                <a:lnTo>
                  <a:pt x="4706404" y="71437"/>
                </a:lnTo>
                <a:lnTo>
                  <a:pt x="4706404" y="80962"/>
                </a:lnTo>
                <a:close/>
              </a:path>
              <a:path w="6561455" h="81280">
                <a:moveTo>
                  <a:pt x="4601629" y="80962"/>
                </a:moveTo>
                <a:lnTo>
                  <a:pt x="4525429" y="80962"/>
                </a:lnTo>
                <a:lnTo>
                  <a:pt x="4525429" y="71437"/>
                </a:lnTo>
                <a:lnTo>
                  <a:pt x="4601629" y="71437"/>
                </a:lnTo>
                <a:lnTo>
                  <a:pt x="4601629" y="80962"/>
                </a:lnTo>
                <a:close/>
              </a:path>
              <a:path w="6561455" h="81280">
                <a:moveTo>
                  <a:pt x="4496854" y="80962"/>
                </a:moveTo>
                <a:lnTo>
                  <a:pt x="4420654" y="80962"/>
                </a:lnTo>
                <a:lnTo>
                  <a:pt x="4420654" y="71437"/>
                </a:lnTo>
                <a:lnTo>
                  <a:pt x="4496854" y="71437"/>
                </a:lnTo>
                <a:lnTo>
                  <a:pt x="4496854" y="80962"/>
                </a:lnTo>
                <a:close/>
              </a:path>
              <a:path w="6561455" h="81280">
                <a:moveTo>
                  <a:pt x="4392079" y="80962"/>
                </a:moveTo>
                <a:lnTo>
                  <a:pt x="4315879" y="80962"/>
                </a:lnTo>
                <a:lnTo>
                  <a:pt x="4315879" y="71437"/>
                </a:lnTo>
                <a:lnTo>
                  <a:pt x="4392079" y="71437"/>
                </a:lnTo>
                <a:lnTo>
                  <a:pt x="4392079" y="80962"/>
                </a:lnTo>
                <a:close/>
              </a:path>
              <a:path w="6561455" h="81280">
                <a:moveTo>
                  <a:pt x="4287304" y="80962"/>
                </a:moveTo>
                <a:lnTo>
                  <a:pt x="4211104" y="80962"/>
                </a:lnTo>
                <a:lnTo>
                  <a:pt x="4211104" y="71437"/>
                </a:lnTo>
                <a:lnTo>
                  <a:pt x="4287304" y="71437"/>
                </a:lnTo>
                <a:lnTo>
                  <a:pt x="4287304" y="80962"/>
                </a:lnTo>
                <a:close/>
              </a:path>
              <a:path w="6561455" h="81280">
                <a:moveTo>
                  <a:pt x="4182529" y="80962"/>
                </a:moveTo>
                <a:lnTo>
                  <a:pt x="4106329" y="80962"/>
                </a:lnTo>
                <a:lnTo>
                  <a:pt x="4106329" y="71437"/>
                </a:lnTo>
                <a:lnTo>
                  <a:pt x="4182529" y="71437"/>
                </a:lnTo>
                <a:lnTo>
                  <a:pt x="4182529" y="80962"/>
                </a:lnTo>
                <a:close/>
              </a:path>
              <a:path w="6561455" h="81280">
                <a:moveTo>
                  <a:pt x="4077754" y="80962"/>
                </a:moveTo>
                <a:lnTo>
                  <a:pt x="4001554" y="80962"/>
                </a:lnTo>
                <a:lnTo>
                  <a:pt x="4001554" y="71437"/>
                </a:lnTo>
                <a:lnTo>
                  <a:pt x="4077754" y="71437"/>
                </a:lnTo>
                <a:lnTo>
                  <a:pt x="4077754" y="80962"/>
                </a:lnTo>
                <a:close/>
              </a:path>
              <a:path w="6561455" h="81280">
                <a:moveTo>
                  <a:pt x="3972979" y="80962"/>
                </a:moveTo>
                <a:lnTo>
                  <a:pt x="3896779" y="80962"/>
                </a:lnTo>
                <a:lnTo>
                  <a:pt x="3896779" y="71437"/>
                </a:lnTo>
                <a:lnTo>
                  <a:pt x="3972979" y="71437"/>
                </a:lnTo>
                <a:lnTo>
                  <a:pt x="3972979" y="80962"/>
                </a:lnTo>
                <a:close/>
              </a:path>
              <a:path w="6561455" h="81280">
                <a:moveTo>
                  <a:pt x="3868204" y="80962"/>
                </a:moveTo>
                <a:lnTo>
                  <a:pt x="3792004" y="80962"/>
                </a:lnTo>
                <a:lnTo>
                  <a:pt x="3792004" y="71437"/>
                </a:lnTo>
                <a:lnTo>
                  <a:pt x="3868204" y="71437"/>
                </a:lnTo>
                <a:lnTo>
                  <a:pt x="3868204" y="80962"/>
                </a:lnTo>
                <a:close/>
              </a:path>
              <a:path w="6561455" h="81280">
                <a:moveTo>
                  <a:pt x="3763429" y="80962"/>
                </a:moveTo>
                <a:lnTo>
                  <a:pt x="3687229" y="80962"/>
                </a:lnTo>
                <a:lnTo>
                  <a:pt x="3687229" y="71437"/>
                </a:lnTo>
                <a:lnTo>
                  <a:pt x="3763429" y="71437"/>
                </a:lnTo>
                <a:lnTo>
                  <a:pt x="3763429" y="80962"/>
                </a:lnTo>
                <a:close/>
              </a:path>
              <a:path w="6561455" h="81280">
                <a:moveTo>
                  <a:pt x="3658654" y="80962"/>
                </a:moveTo>
                <a:lnTo>
                  <a:pt x="3582454" y="80962"/>
                </a:lnTo>
                <a:lnTo>
                  <a:pt x="3582454" y="71437"/>
                </a:lnTo>
                <a:lnTo>
                  <a:pt x="3658654" y="71437"/>
                </a:lnTo>
                <a:lnTo>
                  <a:pt x="3658654" y="80962"/>
                </a:lnTo>
                <a:close/>
              </a:path>
              <a:path w="6561455" h="81280">
                <a:moveTo>
                  <a:pt x="3553879" y="80962"/>
                </a:moveTo>
                <a:lnTo>
                  <a:pt x="3477679" y="80962"/>
                </a:lnTo>
                <a:lnTo>
                  <a:pt x="3477679" y="71437"/>
                </a:lnTo>
                <a:lnTo>
                  <a:pt x="3553879" y="71437"/>
                </a:lnTo>
                <a:lnTo>
                  <a:pt x="3553879" y="80962"/>
                </a:lnTo>
                <a:close/>
              </a:path>
              <a:path w="6561455" h="81280">
                <a:moveTo>
                  <a:pt x="3449104" y="80962"/>
                </a:moveTo>
                <a:lnTo>
                  <a:pt x="3372904" y="80962"/>
                </a:lnTo>
                <a:lnTo>
                  <a:pt x="3372904" y="71437"/>
                </a:lnTo>
                <a:lnTo>
                  <a:pt x="3449104" y="71437"/>
                </a:lnTo>
                <a:lnTo>
                  <a:pt x="3449104" y="80962"/>
                </a:lnTo>
                <a:close/>
              </a:path>
              <a:path w="6561455" h="81280">
                <a:moveTo>
                  <a:pt x="3344329" y="80962"/>
                </a:moveTo>
                <a:lnTo>
                  <a:pt x="3268129" y="80962"/>
                </a:lnTo>
                <a:lnTo>
                  <a:pt x="3268129" y="71437"/>
                </a:lnTo>
                <a:lnTo>
                  <a:pt x="3344329" y="71437"/>
                </a:lnTo>
                <a:lnTo>
                  <a:pt x="3344329" y="80962"/>
                </a:lnTo>
                <a:close/>
              </a:path>
              <a:path w="6561455" h="81280">
                <a:moveTo>
                  <a:pt x="3239554" y="80962"/>
                </a:moveTo>
                <a:lnTo>
                  <a:pt x="3163354" y="80962"/>
                </a:lnTo>
                <a:lnTo>
                  <a:pt x="3163354" y="71437"/>
                </a:lnTo>
                <a:lnTo>
                  <a:pt x="3239554" y="71437"/>
                </a:lnTo>
                <a:lnTo>
                  <a:pt x="3239554" y="80962"/>
                </a:lnTo>
                <a:close/>
              </a:path>
              <a:path w="6561455" h="81280">
                <a:moveTo>
                  <a:pt x="3134779" y="80962"/>
                </a:moveTo>
                <a:lnTo>
                  <a:pt x="3058579" y="80962"/>
                </a:lnTo>
                <a:lnTo>
                  <a:pt x="3058579" y="71437"/>
                </a:lnTo>
                <a:lnTo>
                  <a:pt x="3134779" y="71437"/>
                </a:lnTo>
                <a:lnTo>
                  <a:pt x="3134779" y="80962"/>
                </a:lnTo>
                <a:close/>
              </a:path>
              <a:path w="6561455" h="81280">
                <a:moveTo>
                  <a:pt x="3030004" y="80962"/>
                </a:moveTo>
                <a:lnTo>
                  <a:pt x="2953804" y="80962"/>
                </a:lnTo>
                <a:lnTo>
                  <a:pt x="2953804" y="71437"/>
                </a:lnTo>
                <a:lnTo>
                  <a:pt x="3030004" y="71437"/>
                </a:lnTo>
                <a:lnTo>
                  <a:pt x="3030004" y="80962"/>
                </a:lnTo>
                <a:close/>
              </a:path>
              <a:path w="6561455" h="81280">
                <a:moveTo>
                  <a:pt x="2925229" y="80962"/>
                </a:moveTo>
                <a:lnTo>
                  <a:pt x="2849029" y="80962"/>
                </a:lnTo>
                <a:lnTo>
                  <a:pt x="2849029" y="71437"/>
                </a:lnTo>
                <a:lnTo>
                  <a:pt x="2925229" y="71437"/>
                </a:lnTo>
                <a:lnTo>
                  <a:pt x="2925229" y="80962"/>
                </a:lnTo>
                <a:close/>
              </a:path>
              <a:path w="6561455" h="81280">
                <a:moveTo>
                  <a:pt x="2820454" y="80962"/>
                </a:moveTo>
                <a:lnTo>
                  <a:pt x="2744254" y="80962"/>
                </a:lnTo>
                <a:lnTo>
                  <a:pt x="2744254" y="71437"/>
                </a:lnTo>
                <a:lnTo>
                  <a:pt x="2820454" y="71437"/>
                </a:lnTo>
                <a:lnTo>
                  <a:pt x="2820454" y="80962"/>
                </a:lnTo>
                <a:close/>
              </a:path>
              <a:path w="6561455" h="81280">
                <a:moveTo>
                  <a:pt x="2715679" y="80962"/>
                </a:moveTo>
                <a:lnTo>
                  <a:pt x="2639479" y="80962"/>
                </a:lnTo>
                <a:lnTo>
                  <a:pt x="2639479" y="71437"/>
                </a:lnTo>
                <a:lnTo>
                  <a:pt x="2715679" y="71437"/>
                </a:lnTo>
                <a:lnTo>
                  <a:pt x="2715679" y="80962"/>
                </a:lnTo>
                <a:close/>
              </a:path>
              <a:path w="6561455" h="81280">
                <a:moveTo>
                  <a:pt x="2610904" y="80962"/>
                </a:moveTo>
                <a:lnTo>
                  <a:pt x="2534704" y="80962"/>
                </a:lnTo>
                <a:lnTo>
                  <a:pt x="2534704" y="71437"/>
                </a:lnTo>
                <a:lnTo>
                  <a:pt x="2610904" y="71437"/>
                </a:lnTo>
                <a:lnTo>
                  <a:pt x="2610904" y="80962"/>
                </a:lnTo>
                <a:close/>
              </a:path>
              <a:path w="6561455" h="81280">
                <a:moveTo>
                  <a:pt x="2506129" y="80962"/>
                </a:moveTo>
                <a:lnTo>
                  <a:pt x="2429929" y="80962"/>
                </a:lnTo>
                <a:lnTo>
                  <a:pt x="2429929" y="71437"/>
                </a:lnTo>
                <a:lnTo>
                  <a:pt x="2506129" y="71437"/>
                </a:lnTo>
                <a:lnTo>
                  <a:pt x="2506129" y="80962"/>
                </a:lnTo>
                <a:close/>
              </a:path>
              <a:path w="6561455" h="81280">
                <a:moveTo>
                  <a:pt x="2401354" y="80962"/>
                </a:moveTo>
                <a:lnTo>
                  <a:pt x="2325154" y="80962"/>
                </a:lnTo>
                <a:lnTo>
                  <a:pt x="2325154" y="71437"/>
                </a:lnTo>
                <a:lnTo>
                  <a:pt x="2401354" y="71437"/>
                </a:lnTo>
                <a:lnTo>
                  <a:pt x="2401354" y="80962"/>
                </a:lnTo>
                <a:close/>
              </a:path>
              <a:path w="6561455" h="81280">
                <a:moveTo>
                  <a:pt x="2296579" y="80962"/>
                </a:moveTo>
                <a:lnTo>
                  <a:pt x="2220379" y="80962"/>
                </a:lnTo>
                <a:lnTo>
                  <a:pt x="2220379" y="71437"/>
                </a:lnTo>
                <a:lnTo>
                  <a:pt x="2296579" y="71437"/>
                </a:lnTo>
                <a:lnTo>
                  <a:pt x="2296579" y="80962"/>
                </a:lnTo>
                <a:close/>
              </a:path>
              <a:path w="6561455" h="81280">
                <a:moveTo>
                  <a:pt x="2191804" y="80962"/>
                </a:moveTo>
                <a:lnTo>
                  <a:pt x="2115604" y="80962"/>
                </a:lnTo>
                <a:lnTo>
                  <a:pt x="2115604" y="71437"/>
                </a:lnTo>
                <a:lnTo>
                  <a:pt x="2191804" y="71437"/>
                </a:lnTo>
                <a:lnTo>
                  <a:pt x="2191804" y="80962"/>
                </a:lnTo>
                <a:close/>
              </a:path>
              <a:path w="6561455" h="81280">
                <a:moveTo>
                  <a:pt x="2087029" y="80962"/>
                </a:moveTo>
                <a:lnTo>
                  <a:pt x="2010829" y="80962"/>
                </a:lnTo>
                <a:lnTo>
                  <a:pt x="2010829" y="71437"/>
                </a:lnTo>
                <a:lnTo>
                  <a:pt x="2087029" y="71437"/>
                </a:lnTo>
                <a:lnTo>
                  <a:pt x="2087029" y="80962"/>
                </a:lnTo>
                <a:close/>
              </a:path>
              <a:path w="6561455" h="81280">
                <a:moveTo>
                  <a:pt x="1982254" y="80962"/>
                </a:moveTo>
                <a:lnTo>
                  <a:pt x="1906054" y="80962"/>
                </a:lnTo>
                <a:lnTo>
                  <a:pt x="1906054" y="71437"/>
                </a:lnTo>
                <a:lnTo>
                  <a:pt x="1982254" y="71437"/>
                </a:lnTo>
                <a:lnTo>
                  <a:pt x="1982254" y="80962"/>
                </a:lnTo>
                <a:close/>
              </a:path>
              <a:path w="6561455" h="81280">
                <a:moveTo>
                  <a:pt x="1877479" y="80962"/>
                </a:moveTo>
                <a:lnTo>
                  <a:pt x="1801279" y="80962"/>
                </a:lnTo>
                <a:lnTo>
                  <a:pt x="1801279" y="71437"/>
                </a:lnTo>
                <a:lnTo>
                  <a:pt x="1877479" y="71437"/>
                </a:lnTo>
                <a:lnTo>
                  <a:pt x="1877479" y="80962"/>
                </a:lnTo>
                <a:close/>
              </a:path>
              <a:path w="6561455" h="81280">
                <a:moveTo>
                  <a:pt x="1772704" y="80962"/>
                </a:moveTo>
                <a:lnTo>
                  <a:pt x="1696504" y="80962"/>
                </a:lnTo>
                <a:lnTo>
                  <a:pt x="1696504" y="71437"/>
                </a:lnTo>
                <a:lnTo>
                  <a:pt x="1772704" y="71437"/>
                </a:lnTo>
                <a:lnTo>
                  <a:pt x="1772704" y="80962"/>
                </a:lnTo>
                <a:close/>
              </a:path>
              <a:path w="6561455" h="81280">
                <a:moveTo>
                  <a:pt x="1667929" y="80962"/>
                </a:moveTo>
                <a:lnTo>
                  <a:pt x="1591729" y="80962"/>
                </a:lnTo>
                <a:lnTo>
                  <a:pt x="1591729" y="71437"/>
                </a:lnTo>
                <a:lnTo>
                  <a:pt x="1667929" y="71437"/>
                </a:lnTo>
                <a:lnTo>
                  <a:pt x="1667929" y="80962"/>
                </a:lnTo>
                <a:close/>
              </a:path>
              <a:path w="6561455" h="81280">
                <a:moveTo>
                  <a:pt x="1563154" y="80962"/>
                </a:moveTo>
                <a:lnTo>
                  <a:pt x="1486954" y="80962"/>
                </a:lnTo>
                <a:lnTo>
                  <a:pt x="1486954" y="71437"/>
                </a:lnTo>
                <a:lnTo>
                  <a:pt x="1563154" y="71437"/>
                </a:lnTo>
                <a:lnTo>
                  <a:pt x="1563154" y="80962"/>
                </a:lnTo>
                <a:close/>
              </a:path>
              <a:path w="6561455" h="81280">
                <a:moveTo>
                  <a:pt x="1458379" y="80962"/>
                </a:moveTo>
                <a:lnTo>
                  <a:pt x="1382179" y="80962"/>
                </a:lnTo>
                <a:lnTo>
                  <a:pt x="1382179" y="71437"/>
                </a:lnTo>
                <a:lnTo>
                  <a:pt x="1458379" y="71437"/>
                </a:lnTo>
                <a:lnTo>
                  <a:pt x="1458379" y="80962"/>
                </a:lnTo>
                <a:close/>
              </a:path>
              <a:path w="6561455" h="81280">
                <a:moveTo>
                  <a:pt x="1353604" y="80962"/>
                </a:moveTo>
                <a:lnTo>
                  <a:pt x="1277404" y="80962"/>
                </a:lnTo>
                <a:lnTo>
                  <a:pt x="1277404" y="71437"/>
                </a:lnTo>
                <a:lnTo>
                  <a:pt x="1353604" y="71437"/>
                </a:lnTo>
                <a:lnTo>
                  <a:pt x="1353604" y="80962"/>
                </a:lnTo>
                <a:close/>
              </a:path>
              <a:path w="6561455" h="81280">
                <a:moveTo>
                  <a:pt x="1248829" y="80962"/>
                </a:moveTo>
                <a:lnTo>
                  <a:pt x="1172629" y="80962"/>
                </a:lnTo>
                <a:lnTo>
                  <a:pt x="1172629" y="71437"/>
                </a:lnTo>
                <a:lnTo>
                  <a:pt x="1248829" y="71437"/>
                </a:lnTo>
                <a:lnTo>
                  <a:pt x="1248829" y="80962"/>
                </a:lnTo>
                <a:close/>
              </a:path>
              <a:path w="6561455" h="81280">
                <a:moveTo>
                  <a:pt x="1144054" y="80962"/>
                </a:moveTo>
                <a:lnTo>
                  <a:pt x="1067854" y="80962"/>
                </a:lnTo>
                <a:lnTo>
                  <a:pt x="1067854" y="71437"/>
                </a:lnTo>
                <a:lnTo>
                  <a:pt x="1144054" y="71437"/>
                </a:lnTo>
                <a:lnTo>
                  <a:pt x="1144054" y="80962"/>
                </a:lnTo>
                <a:close/>
              </a:path>
              <a:path w="6561455" h="81280">
                <a:moveTo>
                  <a:pt x="1039279" y="80962"/>
                </a:moveTo>
                <a:lnTo>
                  <a:pt x="963079" y="80962"/>
                </a:lnTo>
                <a:lnTo>
                  <a:pt x="963079" y="71437"/>
                </a:lnTo>
                <a:lnTo>
                  <a:pt x="1039279" y="71437"/>
                </a:lnTo>
                <a:lnTo>
                  <a:pt x="1039279" y="80962"/>
                </a:lnTo>
                <a:close/>
              </a:path>
              <a:path w="6561455" h="81280">
                <a:moveTo>
                  <a:pt x="934504" y="80962"/>
                </a:moveTo>
                <a:lnTo>
                  <a:pt x="858304" y="80962"/>
                </a:lnTo>
                <a:lnTo>
                  <a:pt x="858304" y="71437"/>
                </a:lnTo>
                <a:lnTo>
                  <a:pt x="934504" y="71437"/>
                </a:lnTo>
                <a:lnTo>
                  <a:pt x="934504" y="80962"/>
                </a:lnTo>
                <a:close/>
              </a:path>
              <a:path w="6561455" h="81280">
                <a:moveTo>
                  <a:pt x="829729" y="80962"/>
                </a:moveTo>
                <a:lnTo>
                  <a:pt x="753529" y="80962"/>
                </a:lnTo>
                <a:lnTo>
                  <a:pt x="753529" y="71437"/>
                </a:lnTo>
                <a:lnTo>
                  <a:pt x="829729" y="71437"/>
                </a:lnTo>
                <a:lnTo>
                  <a:pt x="829729" y="80962"/>
                </a:lnTo>
                <a:close/>
              </a:path>
              <a:path w="6561455" h="81280">
                <a:moveTo>
                  <a:pt x="724954" y="80962"/>
                </a:moveTo>
                <a:lnTo>
                  <a:pt x="648754" y="80962"/>
                </a:lnTo>
                <a:lnTo>
                  <a:pt x="648754" y="71437"/>
                </a:lnTo>
                <a:lnTo>
                  <a:pt x="724954" y="71437"/>
                </a:lnTo>
                <a:lnTo>
                  <a:pt x="724954" y="80962"/>
                </a:lnTo>
                <a:close/>
              </a:path>
              <a:path w="6561455" h="81280">
                <a:moveTo>
                  <a:pt x="620179" y="80962"/>
                </a:moveTo>
                <a:lnTo>
                  <a:pt x="543979" y="80962"/>
                </a:lnTo>
                <a:lnTo>
                  <a:pt x="543979" y="71437"/>
                </a:lnTo>
                <a:lnTo>
                  <a:pt x="620179" y="71437"/>
                </a:lnTo>
                <a:lnTo>
                  <a:pt x="620179" y="80962"/>
                </a:lnTo>
                <a:close/>
              </a:path>
              <a:path w="6561455" h="81280">
                <a:moveTo>
                  <a:pt x="515404" y="80962"/>
                </a:moveTo>
                <a:lnTo>
                  <a:pt x="439204" y="80962"/>
                </a:lnTo>
                <a:lnTo>
                  <a:pt x="439204" y="71437"/>
                </a:lnTo>
                <a:lnTo>
                  <a:pt x="515404" y="71437"/>
                </a:lnTo>
                <a:lnTo>
                  <a:pt x="515404" y="80962"/>
                </a:lnTo>
                <a:close/>
              </a:path>
              <a:path w="6561455" h="81280">
                <a:moveTo>
                  <a:pt x="410629" y="80962"/>
                </a:moveTo>
                <a:lnTo>
                  <a:pt x="334429" y="80962"/>
                </a:lnTo>
                <a:lnTo>
                  <a:pt x="334429" y="71437"/>
                </a:lnTo>
                <a:lnTo>
                  <a:pt x="410629" y="71437"/>
                </a:lnTo>
                <a:lnTo>
                  <a:pt x="410629" y="80962"/>
                </a:lnTo>
                <a:close/>
              </a:path>
              <a:path w="6561455" h="81280">
                <a:moveTo>
                  <a:pt x="305854" y="80962"/>
                </a:moveTo>
                <a:lnTo>
                  <a:pt x="229654" y="80962"/>
                </a:lnTo>
                <a:lnTo>
                  <a:pt x="229654" y="71437"/>
                </a:lnTo>
                <a:lnTo>
                  <a:pt x="305854" y="71437"/>
                </a:lnTo>
                <a:lnTo>
                  <a:pt x="305854" y="80962"/>
                </a:lnTo>
                <a:close/>
              </a:path>
              <a:path w="6561455" h="81280">
                <a:moveTo>
                  <a:pt x="201079" y="80962"/>
                </a:moveTo>
                <a:lnTo>
                  <a:pt x="124879" y="80962"/>
                </a:lnTo>
                <a:lnTo>
                  <a:pt x="124879" y="71437"/>
                </a:lnTo>
                <a:lnTo>
                  <a:pt x="201079" y="71437"/>
                </a:lnTo>
                <a:lnTo>
                  <a:pt x="201079" y="80962"/>
                </a:lnTo>
                <a:close/>
              </a:path>
              <a:path w="6561455" h="81280">
                <a:moveTo>
                  <a:pt x="96304" y="80962"/>
                </a:moveTo>
                <a:lnTo>
                  <a:pt x="23710" y="80962"/>
                </a:lnTo>
                <a:lnTo>
                  <a:pt x="18364" y="75615"/>
                </a:lnTo>
                <a:lnTo>
                  <a:pt x="25107" y="68884"/>
                </a:lnTo>
                <a:lnTo>
                  <a:pt x="27660" y="71437"/>
                </a:lnTo>
                <a:lnTo>
                  <a:pt x="25679" y="71437"/>
                </a:lnTo>
                <a:lnTo>
                  <a:pt x="29057" y="72834"/>
                </a:lnTo>
                <a:lnTo>
                  <a:pt x="96304" y="72834"/>
                </a:lnTo>
                <a:lnTo>
                  <a:pt x="96304" y="80962"/>
                </a:lnTo>
                <a:close/>
              </a:path>
              <a:path w="6561455" h="81280">
                <a:moveTo>
                  <a:pt x="29057" y="72834"/>
                </a:moveTo>
                <a:lnTo>
                  <a:pt x="25679" y="71437"/>
                </a:lnTo>
                <a:lnTo>
                  <a:pt x="27660" y="71437"/>
                </a:lnTo>
                <a:lnTo>
                  <a:pt x="29057" y="72834"/>
                </a:lnTo>
                <a:close/>
              </a:path>
              <a:path w="6561455" h="81280">
                <a:moveTo>
                  <a:pt x="96304" y="72834"/>
                </a:moveTo>
                <a:lnTo>
                  <a:pt x="29057" y="72834"/>
                </a:lnTo>
                <a:lnTo>
                  <a:pt x="27660" y="71437"/>
                </a:lnTo>
                <a:lnTo>
                  <a:pt x="96304" y="71437"/>
                </a:lnTo>
                <a:lnTo>
                  <a:pt x="96304" y="72834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976"/>
            <a:ext cx="477012" cy="86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96339"/>
            <a:ext cx="477012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任务</a:t>
            </a:r>
            <a:r>
              <a:rPr dirty="0" spc="5"/>
              <a:t>一</a:t>
            </a:r>
            <a:r>
              <a:rPr dirty="0" spc="-100"/>
              <a:t> </a:t>
            </a:r>
            <a:r>
              <a:rPr dirty="0"/>
              <a:t>激励概</a:t>
            </a:r>
            <a:r>
              <a:rPr dirty="0" spc="5"/>
              <a:t>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827" y="593725"/>
            <a:ext cx="8407400" cy="4780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(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二)</a:t>
            </a:r>
            <a:r>
              <a:rPr dirty="0" sz="2400" spc="-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激励的意义与内容</a:t>
            </a:r>
            <a:endParaRPr sz="2400">
              <a:latin typeface="宋体"/>
              <a:cs typeface="宋体"/>
            </a:endParaRPr>
          </a:p>
          <a:p>
            <a:pPr algn="just" marL="12700" marR="1574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 对于一个组织来说，尽管其员工具有一定的能力，但并不 一定能产生对组织的价值员工能力和天赋的发挥在很大程度上 取决于其需求水平的高低。人们加入某个组织，在其中从事劳 动，是基于不同的需要和动机（如报酬、</a:t>
            </a:r>
            <a:r>
              <a:rPr dirty="0" sz="2400" spc="-2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住房、</a:t>
            </a:r>
            <a:r>
              <a:rPr dirty="0" sz="2400" spc="-25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个人发展</a:t>
            </a:r>
            <a:endParaRPr sz="2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等）</a:t>
            </a:r>
            <a:r>
              <a:rPr dirty="0" sz="2400" spc="-100">
                <a:solidFill>
                  <a:srgbClr val="333333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。激励正是通过满足员工的不同需要和动机，来引导其为 组织、为团队的目标努力和做出贡献的过程。</a:t>
            </a:r>
            <a:endParaRPr sz="2400">
              <a:latin typeface="宋体"/>
              <a:cs typeface="宋体"/>
            </a:endParaRPr>
          </a:p>
          <a:p>
            <a:pPr algn="just" marL="12700" marR="157480">
              <a:lnSpc>
                <a:spcPct val="100000"/>
              </a:lnSpc>
            </a:pPr>
            <a:r>
              <a:rPr dirty="0" sz="2400">
                <a:solidFill>
                  <a:srgbClr val="333333"/>
                </a:solidFill>
                <a:latin typeface="宋体"/>
                <a:cs typeface="宋体"/>
              </a:rPr>
              <a:t>    值得注意的是，当一个人被激励时，往往会努力工作，但 是，他的努力不一定会使团队的整体绩效提高，因为，要提高 团队的绩效，不仅要考虑团队成员的努力程度，还必须考虑团 队成员努力的方向，按照激励的方向。可将激励分为正激励和 负激励，按照激励的质量或程度，可将激励分为内激励和外激 励，应当对团队成员进行正激励和影响较大的内激励。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0970">
              <a:lnSpc>
                <a:spcPts val="2205"/>
              </a:lnSpc>
            </a:pPr>
            <a:r>
              <a:rPr dirty="0"/>
              <a:t>团队管理与建设·</a:t>
            </a:r>
            <a:r>
              <a:rPr dirty="0">
                <a:solidFill>
                  <a:srgbClr val="009900"/>
                </a:solidFill>
              </a:rPr>
              <a:t>模块五</a:t>
            </a:r>
            <a:r>
              <a:rPr dirty="0"/>
              <a:t>·</a:t>
            </a:r>
            <a:r>
              <a:rPr dirty="0">
                <a:solidFill>
                  <a:srgbClr val="FF0000"/>
                </a:solidFill>
              </a:rPr>
              <a:t>团队激励</a:t>
            </a:r>
            <a:r>
              <a:rPr dirty="0" spc="950">
                <a:solidFill>
                  <a:srgbClr val="0000CC"/>
                </a:solidFill>
              </a:rPr>
              <a:t> </a:t>
            </a:r>
            <a:fld id="{81D60167-4931-47E6-BA6A-407CBD079E47}" type="slidenum">
              <a:rPr dirty="0" spc="-10">
                <a:solidFill>
                  <a:srgbClr val="0000CC"/>
                </a:solidFill>
              </a:rPr>
              <a:t>8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2022-03-07T09:10:19Z</dcterms:created>
  <dcterms:modified xsi:type="dcterms:W3CDTF">2022-03-07T09:10:19Z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2019-08-23T00:00:00Z</vt:filetime>
  </property>
  <property fmtid="{D5CDD505-2E9C-101B-9397-08002B2CF9AE}" pid="3" name="Creator">
    <vt:lpwstr>WPS 演示</vt:lpwstr>
  </property>
  <property fmtid="{D5CDD505-2E9C-101B-9397-08002B2CF9AE}" pid="4" name="LastSaved">
    <vt:filetime>2022-03-07T00:00:00Z</vt:filetime>
  </property>
</Properties>
</file>