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33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33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33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227" y="171450"/>
            <a:ext cx="3402965" cy="451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33333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8125" y="2225675"/>
            <a:ext cx="8673465" cy="4123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389754" y="6507410"/>
            <a:ext cx="4634865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950" y="2152437"/>
            <a:ext cx="7653655" cy="334010"/>
          </a:xfrm>
          <a:custGeom>
            <a:avLst/>
            <a:gdLst/>
            <a:ahLst/>
            <a:cxnLst/>
            <a:rect l="l" t="t" r="r" b="b"/>
            <a:pathLst>
              <a:path w="7653655" h="334010">
                <a:moveTo>
                  <a:pt x="277198" y="333649"/>
                </a:moveTo>
                <a:lnTo>
                  <a:pt x="160684" y="333104"/>
                </a:lnTo>
                <a:lnTo>
                  <a:pt x="0" y="329981"/>
                </a:lnTo>
                <a:lnTo>
                  <a:pt x="302209" y="85569"/>
                </a:lnTo>
                <a:lnTo>
                  <a:pt x="910091" y="57046"/>
                </a:lnTo>
                <a:lnTo>
                  <a:pt x="2535821" y="9507"/>
                </a:lnTo>
                <a:lnTo>
                  <a:pt x="4882528" y="0"/>
                </a:lnTo>
                <a:lnTo>
                  <a:pt x="7653337" y="85569"/>
                </a:lnTo>
                <a:lnTo>
                  <a:pt x="7653337" y="225294"/>
                </a:lnTo>
                <a:lnTo>
                  <a:pt x="4822762" y="225294"/>
                </a:lnTo>
                <a:lnTo>
                  <a:pt x="3603147" y="238686"/>
                </a:lnTo>
                <a:lnTo>
                  <a:pt x="669724" y="328938"/>
                </a:lnTo>
                <a:lnTo>
                  <a:pt x="338201" y="333496"/>
                </a:lnTo>
                <a:lnTo>
                  <a:pt x="277198" y="333649"/>
                </a:lnTo>
                <a:close/>
              </a:path>
              <a:path w="7653655" h="334010">
                <a:moveTo>
                  <a:pt x="7653337" y="317801"/>
                </a:moveTo>
                <a:lnTo>
                  <a:pt x="7201364" y="288742"/>
                </a:lnTo>
                <a:lnTo>
                  <a:pt x="6497149" y="255296"/>
                </a:lnTo>
                <a:lnTo>
                  <a:pt x="5741426" y="233829"/>
                </a:lnTo>
                <a:lnTo>
                  <a:pt x="4822762" y="225294"/>
                </a:lnTo>
                <a:lnTo>
                  <a:pt x="7653337" y="225294"/>
                </a:lnTo>
                <a:lnTo>
                  <a:pt x="7653337" y="317801"/>
                </a:lnTo>
                <a:close/>
              </a:path>
            </a:pathLst>
          </a:custGeom>
          <a:solidFill>
            <a:srgbClr val="BCD6E4">
              <a:alpha val="501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26008" y="2410967"/>
            <a:ext cx="4392295" cy="71755"/>
          </a:xfrm>
          <a:custGeom>
            <a:avLst/>
            <a:gdLst/>
            <a:ahLst/>
            <a:cxnLst/>
            <a:rect l="l" t="t" r="r" b="b"/>
            <a:pathLst>
              <a:path w="4392295" h="71755">
                <a:moveTo>
                  <a:pt x="4370832" y="71627"/>
                </a:moveTo>
                <a:lnTo>
                  <a:pt x="19811" y="71627"/>
                </a:lnTo>
                <a:lnTo>
                  <a:pt x="0" y="50291"/>
                </a:lnTo>
                <a:lnTo>
                  <a:pt x="0" y="21335"/>
                </a:lnTo>
                <a:lnTo>
                  <a:pt x="19811" y="0"/>
                </a:lnTo>
                <a:lnTo>
                  <a:pt x="4370832" y="0"/>
                </a:lnTo>
                <a:lnTo>
                  <a:pt x="4392168" y="21335"/>
                </a:lnTo>
                <a:lnTo>
                  <a:pt x="4392168" y="50291"/>
                </a:lnTo>
                <a:lnTo>
                  <a:pt x="4370832" y="71627"/>
                </a:lnTo>
                <a:close/>
              </a:path>
            </a:pathLst>
          </a:custGeom>
          <a:solidFill>
            <a:srgbClr val="004B2B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0737" y="2406650"/>
            <a:ext cx="4402455" cy="81280"/>
          </a:xfrm>
          <a:custGeom>
            <a:avLst/>
            <a:gdLst/>
            <a:ahLst/>
            <a:cxnLst/>
            <a:rect l="l" t="t" r="r" b="b"/>
            <a:pathLst>
              <a:path w="4402455" h="81280">
                <a:moveTo>
                  <a:pt x="7226" y="55244"/>
                </a:moveTo>
                <a:lnTo>
                  <a:pt x="0" y="55244"/>
                </a:lnTo>
                <a:lnTo>
                  <a:pt x="0" y="23622"/>
                </a:lnTo>
                <a:lnTo>
                  <a:pt x="23710" y="0"/>
                </a:lnTo>
                <a:lnTo>
                  <a:pt x="42697" y="0"/>
                </a:lnTo>
                <a:lnTo>
                  <a:pt x="42697" y="8000"/>
                </a:lnTo>
                <a:lnTo>
                  <a:pt x="29057" y="8000"/>
                </a:lnTo>
                <a:lnTo>
                  <a:pt x="25679" y="9525"/>
                </a:lnTo>
                <a:lnTo>
                  <a:pt x="27535" y="9525"/>
                </a:lnTo>
                <a:lnTo>
                  <a:pt x="11425" y="25654"/>
                </a:lnTo>
                <a:lnTo>
                  <a:pt x="9525" y="25654"/>
                </a:lnTo>
                <a:lnTo>
                  <a:pt x="8128" y="28956"/>
                </a:lnTo>
                <a:lnTo>
                  <a:pt x="9525" y="28956"/>
                </a:lnTo>
                <a:lnTo>
                  <a:pt x="9525" y="53086"/>
                </a:lnTo>
                <a:lnTo>
                  <a:pt x="9385" y="53086"/>
                </a:lnTo>
                <a:lnTo>
                  <a:pt x="7226" y="55244"/>
                </a:lnTo>
                <a:close/>
              </a:path>
              <a:path w="4402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4402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4402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4402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4402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4402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4402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4402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4402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4402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4402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4402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4402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4402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4402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4402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4402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4402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4402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4402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4402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4402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4402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4402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4402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4402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4402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4402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4402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4402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4402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4402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4402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4402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4402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4402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4402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4402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4402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4402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4402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4402455" h="81280">
                <a:moveTo>
                  <a:pt x="4374602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378426" y="0"/>
                </a:lnTo>
                <a:lnTo>
                  <a:pt x="4386457" y="8000"/>
                </a:lnTo>
                <a:lnTo>
                  <a:pt x="4373079" y="8000"/>
                </a:lnTo>
                <a:lnTo>
                  <a:pt x="4374602" y="9525"/>
                </a:lnTo>
                <a:close/>
              </a:path>
              <a:path w="4402455" h="81280">
                <a:moveTo>
                  <a:pt x="27535" y="9525"/>
                </a:moveTo>
                <a:lnTo>
                  <a:pt x="25679" y="9525"/>
                </a:lnTo>
                <a:lnTo>
                  <a:pt x="29057" y="8000"/>
                </a:lnTo>
                <a:lnTo>
                  <a:pt x="27535" y="9525"/>
                </a:lnTo>
                <a:close/>
              </a:path>
              <a:path w="4402455" h="81280">
                <a:moveTo>
                  <a:pt x="42697" y="9525"/>
                </a:moveTo>
                <a:lnTo>
                  <a:pt x="27535" y="9525"/>
                </a:lnTo>
                <a:lnTo>
                  <a:pt x="29057" y="8000"/>
                </a:lnTo>
                <a:lnTo>
                  <a:pt x="42697" y="8000"/>
                </a:lnTo>
                <a:lnTo>
                  <a:pt x="42697" y="9525"/>
                </a:lnTo>
                <a:close/>
              </a:path>
              <a:path w="4402455" h="81280">
                <a:moveTo>
                  <a:pt x="4392612" y="27557"/>
                </a:moveTo>
                <a:lnTo>
                  <a:pt x="4373079" y="8000"/>
                </a:lnTo>
                <a:lnTo>
                  <a:pt x="4376458" y="9525"/>
                </a:lnTo>
                <a:lnTo>
                  <a:pt x="4387987" y="9525"/>
                </a:lnTo>
                <a:lnTo>
                  <a:pt x="4402137" y="23622"/>
                </a:lnTo>
                <a:lnTo>
                  <a:pt x="4402137" y="25654"/>
                </a:lnTo>
                <a:lnTo>
                  <a:pt x="4392612" y="25654"/>
                </a:lnTo>
                <a:lnTo>
                  <a:pt x="4392612" y="27557"/>
                </a:lnTo>
                <a:close/>
              </a:path>
              <a:path w="4402455" h="81280">
                <a:moveTo>
                  <a:pt x="4387987" y="9525"/>
                </a:moveTo>
                <a:lnTo>
                  <a:pt x="4376458" y="9525"/>
                </a:lnTo>
                <a:lnTo>
                  <a:pt x="4373079" y="8000"/>
                </a:lnTo>
                <a:lnTo>
                  <a:pt x="4386457" y="8000"/>
                </a:lnTo>
                <a:lnTo>
                  <a:pt x="4387987" y="9525"/>
                </a:lnTo>
                <a:close/>
              </a:path>
              <a:path w="4402455" h="81280">
                <a:moveTo>
                  <a:pt x="8128" y="28956"/>
                </a:moveTo>
                <a:lnTo>
                  <a:pt x="9525" y="25654"/>
                </a:lnTo>
                <a:lnTo>
                  <a:pt x="9525" y="27557"/>
                </a:lnTo>
                <a:lnTo>
                  <a:pt x="8128" y="28956"/>
                </a:lnTo>
                <a:close/>
              </a:path>
              <a:path w="4402455" h="81280">
                <a:moveTo>
                  <a:pt x="9525" y="27557"/>
                </a:moveTo>
                <a:lnTo>
                  <a:pt x="9525" y="25654"/>
                </a:lnTo>
                <a:lnTo>
                  <a:pt x="11425" y="25654"/>
                </a:lnTo>
                <a:lnTo>
                  <a:pt x="9525" y="27557"/>
                </a:lnTo>
                <a:close/>
              </a:path>
              <a:path w="4402455" h="81280">
                <a:moveTo>
                  <a:pt x="4394009" y="28956"/>
                </a:moveTo>
                <a:lnTo>
                  <a:pt x="4392612" y="27557"/>
                </a:lnTo>
                <a:lnTo>
                  <a:pt x="4392612" y="25654"/>
                </a:lnTo>
                <a:lnTo>
                  <a:pt x="4394009" y="28956"/>
                </a:lnTo>
                <a:close/>
              </a:path>
              <a:path w="4402455" h="81280">
                <a:moveTo>
                  <a:pt x="4402137" y="28956"/>
                </a:moveTo>
                <a:lnTo>
                  <a:pt x="4394009" y="28956"/>
                </a:lnTo>
                <a:lnTo>
                  <a:pt x="4392612" y="25654"/>
                </a:lnTo>
                <a:lnTo>
                  <a:pt x="4402137" y="25654"/>
                </a:lnTo>
                <a:lnTo>
                  <a:pt x="4402137" y="28956"/>
                </a:lnTo>
                <a:close/>
              </a:path>
              <a:path w="4402455" h="81280">
                <a:moveTo>
                  <a:pt x="9525" y="28956"/>
                </a:moveTo>
                <a:lnTo>
                  <a:pt x="8128" y="28956"/>
                </a:lnTo>
                <a:lnTo>
                  <a:pt x="9525" y="27557"/>
                </a:lnTo>
                <a:lnTo>
                  <a:pt x="9525" y="28956"/>
                </a:lnTo>
                <a:close/>
              </a:path>
              <a:path w="4402455" h="81280">
                <a:moveTo>
                  <a:pt x="4392612" y="53232"/>
                </a:moveTo>
                <a:lnTo>
                  <a:pt x="4392612" y="27557"/>
                </a:lnTo>
                <a:lnTo>
                  <a:pt x="4394009" y="28956"/>
                </a:lnTo>
                <a:lnTo>
                  <a:pt x="4402137" y="28956"/>
                </a:lnTo>
                <a:lnTo>
                  <a:pt x="4402137" y="51816"/>
                </a:lnTo>
                <a:lnTo>
                  <a:pt x="4394009" y="51816"/>
                </a:lnTo>
                <a:lnTo>
                  <a:pt x="4392612" y="53232"/>
                </a:lnTo>
                <a:close/>
              </a:path>
              <a:path w="4402455" h="81280">
                <a:moveTo>
                  <a:pt x="4392612" y="55244"/>
                </a:moveTo>
                <a:lnTo>
                  <a:pt x="4392619" y="53225"/>
                </a:lnTo>
                <a:lnTo>
                  <a:pt x="4394009" y="51816"/>
                </a:lnTo>
                <a:lnTo>
                  <a:pt x="4392612" y="55244"/>
                </a:lnTo>
                <a:close/>
              </a:path>
              <a:path w="4402455" h="81280">
                <a:moveTo>
                  <a:pt x="4402137" y="55244"/>
                </a:moveTo>
                <a:lnTo>
                  <a:pt x="4392612" y="55244"/>
                </a:lnTo>
                <a:lnTo>
                  <a:pt x="4394009" y="51816"/>
                </a:lnTo>
                <a:lnTo>
                  <a:pt x="4402137" y="51816"/>
                </a:lnTo>
                <a:lnTo>
                  <a:pt x="4402137" y="55244"/>
                </a:lnTo>
                <a:close/>
              </a:path>
              <a:path w="4402455" h="81280">
                <a:moveTo>
                  <a:pt x="74079" y="80899"/>
                </a:moveTo>
                <a:lnTo>
                  <a:pt x="23710" y="80899"/>
                </a:lnTo>
                <a:lnTo>
                  <a:pt x="2654" y="59817"/>
                </a:lnTo>
                <a:lnTo>
                  <a:pt x="9385" y="53086"/>
                </a:lnTo>
                <a:lnTo>
                  <a:pt x="9525" y="53225"/>
                </a:lnTo>
                <a:lnTo>
                  <a:pt x="9525" y="55244"/>
                </a:lnTo>
                <a:lnTo>
                  <a:pt x="11542" y="55244"/>
                </a:lnTo>
                <a:lnTo>
                  <a:pt x="27661" y="71374"/>
                </a:lnTo>
                <a:lnTo>
                  <a:pt x="25679" y="71374"/>
                </a:lnTo>
                <a:lnTo>
                  <a:pt x="29057" y="72770"/>
                </a:lnTo>
                <a:lnTo>
                  <a:pt x="74079" y="72770"/>
                </a:lnTo>
                <a:lnTo>
                  <a:pt x="74079" y="80899"/>
                </a:lnTo>
                <a:close/>
              </a:path>
              <a:path w="4402455" h="81280">
                <a:moveTo>
                  <a:pt x="9525" y="53225"/>
                </a:moveTo>
                <a:lnTo>
                  <a:pt x="9385" y="53086"/>
                </a:lnTo>
                <a:lnTo>
                  <a:pt x="9525" y="53086"/>
                </a:lnTo>
                <a:lnTo>
                  <a:pt x="9525" y="53225"/>
                </a:lnTo>
                <a:close/>
              </a:path>
              <a:path w="4402455" h="81280">
                <a:moveTo>
                  <a:pt x="11542" y="55244"/>
                </a:moveTo>
                <a:lnTo>
                  <a:pt x="9525" y="55244"/>
                </a:lnTo>
                <a:lnTo>
                  <a:pt x="9525" y="53225"/>
                </a:lnTo>
                <a:lnTo>
                  <a:pt x="11542" y="55244"/>
                </a:lnTo>
                <a:close/>
              </a:path>
              <a:path w="4402455" h="81280">
                <a:moveTo>
                  <a:pt x="4395355" y="64007"/>
                </a:moveTo>
                <a:lnTo>
                  <a:pt x="4388624" y="57276"/>
                </a:lnTo>
                <a:lnTo>
                  <a:pt x="4392612" y="53232"/>
                </a:lnTo>
                <a:lnTo>
                  <a:pt x="4392612" y="55244"/>
                </a:lnTo>
                <a:lnTo>
                  <a:pt x="4402137" y="55244"/>
                </a:lnTo>
                <a:lnTo>
                  <a:pt x="4402011" y="57276"/>
                </a:lnTo>
                <a:lnTo>
                  <a:pt x="4395355" y="64007"/>
                </a:lnTo>
                <a:close/>
              </a:path>
              <a:path w="4402455" h="81280">
                <a:moveTo>
                  <a:pt x="29057" y="72770"/>
                </a:moveTo>
                <a:lnTo>
                  <a:pt x="25679" y="71374"/>
                </a:lnTo>
                <a:lnTo>
                  <a:pt x="27661" y="71374"/>
                </a:lnTo>
                <a:lnTo>
                  <a:pt x="29057" y="72770"/>
                </a:lnTo>
                <a:close/>
              </a:path>
              <a:path w="4402455" h="81280">
                <a:moveTo>
                  <a:pt x="74079" y="72770"/>
                </a:moveTo>
                <a:lnTo>
                  <a:pt x="29057" y="72770"/>
                </a:lnTo>
                <a:lnTo>
                  <a:pt x="27661" y="71374"/>
                </a:lnTo>
                <a:lnTo>
                  <a:pt x="74079" y="71374"/>
                </a:lnTo>
                <a:lnTo>
                  <a:pt x="74079" y="72770"/>
                </a:lnTo>
                <a:close/>
              </a:path>
              <a:path w="4402455" h="81280">
                <a:moveTo>
                  <a:pt x="178854" y="80899"/>
                </a:moveTo>
                <a:lnTo>
                  <a:pt x="102654" y="80899"/>
                </a:lnTo>
                <a:lnTo>
                  <a:pt x="102654" y="71374"/>
                </a:lnTo>
                <a:lnTo>
                  <a:pt x="178854" y="71374"/>
                </a:lnTo>
                <a:lnTo>
                  <a:pt x="178854" y="80899"/>
                </a:lnTo>
                <a:close/>
              </a:path>
              <a:path w="4402455" h="81280">
                <a:moveTo>
                  <a:pt x="283629" y="80899"/>
                </a:moveTo>
                <a:lnTo>
                  <a:pt x="207429" y="80899"/>
                </a:lnTo>
                <a:lnTo>
                  <a:pt x="207429" y="71374"/>
                </a:lnTo>
                <a:lnTo>
                  <a:pt x="283629" y="71374"/>
                </a:lnTo>
                <a:lnTo>
                  <a:pt x="283629" y="80899"/>
                </a:lnTo>
                <a:close/>
              </a:path>
              <a:path w="4402455" h="81280">
                <a:moveTo>
                  <a:pt x="388404" y="80899"/>
                </a:moveTo>
                <a:lnTo>
                  <a:pt x="312204" y="80899"/>
                </a:lnTo>
                <a:lnTo>
                  <a:pt x="312204" y="71374"/>
                </a:lnTo>
                <a:lnTo>
                  <a:pt x="388404" y="71374"/>
                </a:lnTo>
                <a:lnTo>
                  <a:pt x="388404" y="80899"/>
                </a:lnTo>
                <a:close/>
              </a:path>
              <a:path w="4402455" h="81280">
                <a:moveTo>
                  <a:pt x="493179" y="80899"/>
                </a:moveTo>
                <a:lnTo>
                  <a:pt x="416979" y="80899"/>
                </a:lnTo>
                <a:lnTo>
                  <a:pt x="416979" y="71374"/>
                </a:lnTo>
                <a:lnTo>
                  <a:pt x="493179" y="71374"/>
                </a:lnTo>
                <a:lnTo>
                  <a:pt x="493179" y="80899"/>
                </a:lnTo>
                <a:close/>
              </a:path>
              <a:path w="4402455" h="81280">
                <a:moveTo>
                  <a:pt x="597954" y="80899"/>
                </a:moveTo>
                <a:lnTo>
                  <a:pt x="521754" y="80899"/>
                </a:lnTo>
                <a:lnTo>
                  <a:pt x="521754" y="71374"/>
                </a:lnTo>
                <a:lnTo>
                  <a:pt x="597954" y="71374"/>
                </a:lnTo>
                <a:lnTo>
                  <a:pt x="597954" y="80899"/>
                </a:lnTo>
                <a:close/>
              </a:path>
              <a:path w="4402455" h="81280">
                <a:moveTo>
                  <a:pt x="702729" y="80899"/>
                </a:moveTo>
                <a:lnTo>
                  <a:pt x="626529" y="80899"/>
                </a:lnTo>
                <a:lnTo>
                  <a:pt x="626529" y="71374"/>
                </a:lnTo>
                <a:lnTo>
                  <a:pt x="702729" y="71374"/>
                </a:lnTo>
                <a:lnTo>
                  <a:pt x="702729" y="80899"/>
                </a:lnTo>
                <a:close/>
              </a:path>
              <a:path w="4402455" h="81280">
                <a:moveTo>
                  <a:pt x="807504" y="80899"/>
                </a:moveTo>
                <a:lnTo>
                  <a:pt x="731304" y="80899"/>
                </a:lnTo>
                <a:lnTo>
                  <a:pt x="731304" y="71374"/>
                </a:lnTo>
                <a:lnTo>
                  <a:pt x="807504" y="71374"/>
                </a:lnTo>
                <a:lnTo>
                  <a:pt x="807504" y="80899"/>
                </a:lnTo>
                <a:close/>
              </a:path>
              <a:path w="4402455" h="81280">
                <a:moveTo>
                  <a:pt x="912279" y="80899"/>
                </a:moveTo>
                <a:lnTo>
                  <a:pt x="836079" y="80899"/>
                </a:lnTo>
                <a:lnTo>
                  <a:pt x="836079" y="71374"/>
                </a:lnTo>
                <a:lnTo>
                  <a:pt x="912279" y="71374"/>
                </a:lnTo>
                <a:lnTo>
                  <a:pt x="912279" y="80899"/>
                </a:lnTo>
                <a:close/>
              </a:path>
              <a:path w="4402455" h="81280">
                <a:moveTo>
                  <a:pt x="1017054" y="80899"/>
                </a:moveTo>
                <a:lnTo>
                  <a:pt x="940854" y="80899"/>
                </a:lnTo>
                <a:lnTo>
                  <a:pt x="940854" y="71374"/>
                </a:lnTo>
                <a:lnTo>
                  <a:pt x="1017054" y="71374"/>
                </a:lnTo>
                <a:lnTo>
                  <a:pt x="1017054" y="80899"/>
                </a:lnTo>
                <a:close/>
              </a:path>
              <a:path w="4402455" h="81280">
                <a:moveTo>
                  <a:pt x="1121829" y="80899"/>
                </a:moveTo>
                <a:lnTo>
                  <a:pt x="1045629" y="80899"/>
                </a:lnTo>
                <a:lnTo>
                  <a:pt x="1045629" y="71374"/>
                </a:lnTo>
                <a:lnTo>
                  <a:pt x="1121829" y="71374"/>
                </a:lnTo>
                <a:lnTo>
                  <a:pt x="1121829" y="80899"/>
                </a:lnTo>
                <a:close/>
              </a:path>
              <a:path w="4402455" h="81280">
                <a:moveTo>
                  <a:pt x="1226604" y="80899"/>
                </a:moveTo>
                <a:lnTo>
                  <a:pt x="1150404" y="80899"/>
                </a:lnTo>
                <a:lnTo>
                  <a:pt x="1150404" y="71374"/>
                </a:lnTo>
                <a:lnTo>
                  <a:pt x="1226604" y="71374"/>
                </a:lnTo>
                <a:lnTo>
                  <a:pt x="1226604" y="80899"/>
                </a:lnTo>
                <a:close/>
              </a:path>
              <a:path w="4402455" h="81280">
                <a:moveTo>
                  <a:pt x="1331379" y="80899"/>
                </a:moveTo>
                <a:lnTo>
                  <a:pt x="1255179" y="80899"/>
                </a:lnTo>
                <a:lnTo>
                  <a:pt x="1255179" y="71374"/>
                </a:lnTo>
                <a:lnTo>
                  <a:pt x="1331379" y="71374"/>
                </a:lnTo>
                <a:lnTo>
                  <a:pt x="1331379" y="80899"/>
                </a:lnTo>
                <a:close/>
              </a:path>
              <a:path w="4402455" h="81280">
                <a:moveTo>
                  <a:pt x="1436154" y="80899"/>
                </a:moveTo>
                <a:lnTo>
                  <a:pt x="1359954" y="80899"/>
                </a:lnTo>
                <a:lnTo>
                  <a:pt x="1359954" y="71374"/>
                </a:lnTo>
                <a:lnTo>
                  <a:pt x="1436154" y="71374"/>
                </a:lnTo>
                <a:lnTo>
                  <a:pt x="1436154" y="80899"/>
                </a:lnTo>
                <a:close/>
              </a:path>
              <a:path w="4402455" h="81280">
                <a:moveTo>
                  <a:pt x="1540929" y="80899"/>
                </a:moveTo>
                <a:lnTo>
                  <a:pt x="1464729" y="80899"/>
                </a:lnTo>
                <a:lnTo>
                  <a:pt x="1464729" y="71374"/>
                </a:lnTo>
                <a:lnTo>
                  <a:pt x="1540929" y="71374"/>
                </a:lnTo>
                <a:lnTo>
                  <a:pt x="1540929" y="80899"/>
                </a:lnTo>
                <a:close/>
              </a:path>
              <a:path w="4402455" h="81280">
                <a:moveTo>
                  <a:pt x="1645704" y="80899"/>
                </a:moveTo>
                <a:lnTo>
                  <a:pt x="1569504" y="80899"/>
                </a:lnTo>
                <a:lnTo>
                  <a:pt x="1569504" y="71374"/>
                </a:lnTo>
                <a:lnTo>
                  <a:pt x="1645704" y="71374"/>
                </a:lnTo>
                <a:lnTo>
                  <a:pt x="1645704" y="80899"/>
                </a:lnTo>
                <a:close/>
              </a:path>
              <a:path w="4402455" h="81280">
                <a:moveTo>
                  <a:pt x="1750479" y="80899"/>
                </a:moveTo>
                <a:lnTo>
                  <a:pt x="1674279" y="80899"/>
                </a:lnTo>
                <a:lnTo>
                  <a:pt x="1674279" y="71374"/>
                </a:lnTo>
                <a:lnTo>
                  <a:pt x="1750479" y="71374"/>
                </a:lnTo>
                <a:lnTo>
                  <a:pt x="1750479" y="80899"/>
                </a:lnTo>
                <a:close/>
              </a:path>
              <a:path w="4402455" h="81280">
                <a:moveTo>
                  <a:pt x="1855254" y="80899"/>
                </a:moveTo>
                <a:lnTo>
                  <a:pt x="1779054" y="80899"/>
                </a:lnTo>
                <a:lnTo>
                  <a:pt x="1779054" y="71374"/>
                </a:lnTo>
                <a:lnTo>
                  <a:pt x="1855254" y="71374"/>
                </a:lnTo>
                <a:lnTo>
                  <a:pt x="1855254" y="80899"/>
                </a:lnTo>
                <a:close/>
              </a:path>
              <a:path w="4402455" h="81280">
                <a:moveTo>
                  <a:pt x="1960029" y="80899"/>
                </a:moveTo>
                <a:lnTo>
                  <a:pt x="1883829" y="80899"/>
                </a:lnTo>
                <a:lnTo>
                  <a:pt x="1883829" y="71374"/>
                </a:lnTo>
                <a:lnTo>
                  <a:pt x="1960029" y="71374"/>
                </a:lnTo>
                <a:lnTo>
                  <a:pt x="1960029" y="80899"/>
                </a:lnTo>
                <a:close/>
              </a:path>
              <a:path w="4402455" h="81280">
                <a:moveTo>
                  <a:pt x="2064804" y="80899"/>
                </a:moveTo>
                <a:lnTo>
                  <a:pt x="1988604" y="80899"/>
                </a:lnTo>
                <a:lnTo>
                  <a:pt x="1988604" y="71374"/>
                </a:lnTo>
                <a:lnTo>
                  <a:pt x="2064804" y="71374"/>
                </a:lnTo>
                <a:lnTo>
                  <a:pt x="2064804" y="80899"/>
                </a:lnTo>
                <a:close/>
              </a:path>
              <a:path w="4402455" h="81280">
                <a:moveTo>
                  <a:pt x="2169579" y="80899"/>
                </a:moveTo>
                <a:lnTo>
                  <a:pt x="2093379" y="80899"/>
                </a:lnTo>
                <a:lnTo>
                  <a:pt x="2093379" y="71374"/>
                </a:lnTo>
                <a:lnTo>
                  <a:pt x="2169579" y="71374"/>
                </a:lnTo>
                <a:lnTo>
                  <a:pt x="2169579" y="80899"/>
                </a:lnTo>
                <a:close/>
              </a:path>
              <a:path w="4402455" h="81280">
                <a:moveTo>
                  <a:pt x="2274354" y="80899"/>
                </a:moveTo>
                <a:lnTo>
                  <a:pt x="2198154" y="80899"/>
                </a:lnTo>
                <a:lnTo>
                  <a:pt x="2198154" y="71374"/>
                </a:lnTo>
                <a:lnTo>
                  <a:pt x="2274354" y="71374"/>
                </a:lnTo>
                <a:lnTo>
                  <a:pt x="2274354" y="80899"/>
                </a:lnTo>
                <a:close/>
              </a:path>
              <a:path w="4402455" h="81280">
                <a:moveTo>
                  <a:pt x="2379129" y="80899"/>
                </a:moveTo>
                <a:lnTo>
                  <a:pt x="2302929" y="80899"/>
                </a:lnTo>
                <a:lnTo>
                  <a:pt x="2302929" y="71374"/>
                </a:lnTo>
                <a:lnTo>
                  <a:pt x="2379129" y="71374"/>
                </a:lnTo>
                <a:lnTo>
                  <a:pt x="2379129" y="80899"/>
                </a:lnTo>
                <a:close/>
              </a:path>
              <a:path w="4402455" h="81280">
                <a:moveTo>
                  <a:pt x="2483904" y="80899"/>
                </a:moveTo>
                <a:lnTo>
                  <a:pt x="2407704" y="80899"/>
                </a:lnTo>
                <a:lnTo>
                  <a:pt x="2407704" y="71374"/>
                </a:lnTo>
                <a:lnTo>
                  <a:pt x="2483904" y="71374"/>
                </a:lnTo>
                <a:lnTo>
                  <a:pt x="2483904" y="80899"/>
                </a:lnTo>
                <a:close/>
              </a:path>
              <a:path w="4402455" h="81280">
                <a:moveTo>
                  <a:pt x="2588679" y="80899"/>
                </a:moveTo>
                <a:lnTo>
                  <a:pt x="2512479" y="80899"/>
                </a:lnTo>
                <a:lnTo>
                  <a:pt x="2512479" y="71374"/>
                </a:lnTo>
                <a:lnTo>
                  <a:pt x="2588679" y="71374"/>
                </a:lnTo>
                <a:lnTo>
                  <a:pt x="2588679" y="80899"/>
                </a:lnTo>
                <a:close/>
              </a:path>
              <a:path w="4402455" h="81280">
                <a:moveTo>
                  <a:pt x="2693454" y="80899"/>
                </a:moveTo>
                <a:lnTo>
                  <a:pt x="2617254" y="80899"/>
                </a:lnTo>
                <a:lnTo>
                  <a:pt x="2617254" y="71374"/>
                </a:lnTo>
                <a:lnTo>
                  <a:pt x="2693454" y="71374"/>
                </a:lnTo>
                <a:lnTo>
                  <a:pt x="2693454" y="80899"/>
                </a:lnTo>
                <a:close/>
              </a:path>
              <a:path w="4402455" h="81280">
                <a:moveTo>
                  <a:pt x="2798229" y="80899"/>
                </a:moveTo>
                <a:lnTo>
                  <a:pt x="2722029" y="80899"/>
                </a:lnTo>
                <a:lnTo>
                  <a:pt x="2722029" y="71374"/>
                </a:lnTo>
                <a:lnTo>
                  <a:pt x="2798229" y="71374"/>
                </a:lnTo>
                <a:lnTo>
                  <a:pt x="2798229" y="80899"/>
                </a:lnTo>
                <a:close/>
              </a:path>
              <a:path w="4402455" h="81280">
                <a:moveTo>
                  <a:pt x="2903004" y="80899"/>
                </a:moveTo>
                <a:lnTo>
                  <a:pt x="2826804" y="80899"/>
                </a:lnTo>
                <a:lnTo>
                  <a:pt x="2826804" y="71374"/>
                </a:lnTo>
                <a:lnTo>
                  <a:pt x="2903004" y="71374"/>
                </a:lnTo>
                <a:lnTo>
                  <a:pt x="2903004" y="80899"/>
                </a:lnTo>
                <a:close/>
              </a:path>
              <a:path w="4402455" h="81280">
                <a:moveTo>
                  <a:pt x="3007779" y="80899"/>
                </a:moveTo>
                <a:lnTo>
                  <a:pt x="2931579" y="80899"/>
                </a:lnTo>
                <a:lnTo>
                  <a:pt x="2931579" y="71374"/>
                </a:lnTo>
                <a:lnTo>
                  <a:pt x="3007779" y="71374"/>
                </a:lnTo>
                <a:lnTo>
                  <a:pt x="3007779" y="80899"/>
                </a:lnTo>
                <a:close/>
              </a:path>
              <a:path w="4402455" h="81280">
                <a:moveTo>
                  <a:pt x="3112554" y="80899"/>
                </a:moveTo>
                <a:lnTo>
                  <a:pt x="3036354" y="80899"/>
                </a:lnTo>
                <a:lnTo>
                  <a:pt x="3036354" y="71374"/>
                </a:lnTo>
                <a:lnTo>
                  <a:pt x="3112554" y="71374"/>
                </a:lnTo>
                <a:lnTo>
                  <a:pt x="3112554" y="80899"/>
                </a:lnTo>
                <a:close/>
              </a:path>
              <a:path w="4402455" h="81280">
                <a:moveTo>
                  <a:pt x="3217329" y="80899"/>
                </a:moveTo>
                <a:lnTo>
                  <a:pt x="3141129" y="80899"/>
                </a:lnTo>
                <a:lnTo>
                  <a:pt x="3141129" y="71374"/>
                </a:lnTo>
                <a:lnTo>
                  <a:pt x="3217329" y="71374"/>
                </a:lnTo>
                <a:lnTo>
                  <a:pt x="3217329" y="80899"/>
                </a:lnTo>
                <a:close/>
              </a:path>
              <a:path w="4402455" h="81280">
                <a:moveTo>
                  <a:pt x="3322104" y="80899"/>
                </a:moveTo>
                <a:lnTo>
                  <a:pt x="3245904" y="80899"/>
                </a:lnTo>
                <a:lnTo>
                  <a:pt x="3245904" y="71374"/>
                </a:lnTo>
                <a:lnTo>
                  <a:pt x="3322104" y="71374"/>
                </a:lnTo>
                <a:lnTo>
                  <a:pt x="3322104" y="80899"/>
                </a:lnTo>
                <a:close/>
              </a:path>
              <a:path w="4402455" h="81280">
                <a:moveTo>
                  <a:pt x="3426879" y="80899"/>
                </a:moveTo>
                <a:lnTo>
                  <a:pt x="3350679" y="80899"/>
                </a:lnTo>
                <a:lnTo>
                  <a:pt x="3350679" y="71374"/>
                </a:lnTo>
                <a:lnTo>
                  <a:pt x="3426879" y="71374"/>
                </a:lnTo>
                <a:lnTo>
                  <a:pt x="3426879" y="80899"/>
                </a:lnTo>
                <a:close/>
              </a:path>
              <a:path w="4402455" h="81280">
                <a:moveTo>
                  <a:pt x="3531654" y="80899"/>
                </a:moveTo>
                <a:lnTo>
                  <a:pt x="3455454" y="80899"/>
                </a:lnTo>
                <a:lnTo>
                  <a:pt x="3455454" y="71374"/>
                </a:lnTo>
                <a:lnTo>
                  <a:pt x="3531654" y="71374"/>
                </a:lnTo>
                <a:lnTo>
                  <a:pt x="3531654" y="80899"/>
                </a:lnTo>
                <a:close/>
              </a:path>
              <a:path w="4402455" h="81280">
                <a:moveTo>
                  <a:pt x="3636429" y="80899"/>
                </a:moveTo>
                <a:lnTo>
                  <a:pt x="3560229" y="80899"/>
                </a:lnTo>
                <a:lnTo>
                  <a:pt x="3560229" y="71374"/>
                </a:lnTo>
                <a:lnTo>
                  <a:pt x="3636429" y="71374"/>
                </a:lnTo>
                <a:lnTo>
                  <a:pt x="3636429" y="80899"/>
                </a:lnTo>
                <a:close/>
              </a:path>
              <a:path w="4402455" h="81280">
                <a:moveTo>
                  <a:pt x="3741204" y="80899"/>
                </a:moveTo>
                <a:lnTo>
                  <a:pt x="3665004" y="80899"/>
                </a:lnTo>
                <a:lnTo>
                  <a:pt x="3665004" y="71374"/>
                </a:lnTo>
                <a:lnTo>
                  <a:pt x="3741204" y="71374"/>
                </a:lnTo>
                <a:lnTo>
                  <a:pt x="3741204" y="80899"/>
                </a:lnTo>
                <a:close/>
              </a:path>
              <a:path w="4402455" h="81280">
                <a:moveTo>
                  <a:pt x="3845979" y="80899"/>
                </a:moveTo>
                <a:lnTo>
                  <a:pt x="3769779" y="80899"/>
                </a:lnTo>
                <a:lnTo>
                  <a:pt x="3769779" y="71374"/>
                </a:lnTo>
                <a:lnTo>
                  <a:pt x="3845979" y="71374"/>
                </a:lnTo>
                <a:lnTo>
                  <a:pt x="3845979" y="80899"/>
                </a:lnTo>
                <a:close/>
              </a:path>
              <a:path w="4402455" h="81280">
                <a:moveTo>
                  <a:pt x="3950754" y="80899"/>
                </a:moveTo>
                <a:lnTo>
                  <a:pt x="3874554" y="80899"/>
                </a:lnTo>
                <a:lnTo>
                  <a:pt x="3874554" y="71374"/>
                </a:lnTo>
                <a:lnTo>
                  <a:pt x="3950754" y="71374"/>
                </a:lnTo>
                <a:lnTo>
                  <a:pt x="3950754" y="80899"/>
                </a:lnTo>
                <a:close/>
              </a:path>
              <a:path w="4402455" h="81280">
                <a:moveTo>
                  <a:pt x="4055529" y="80899"/>
                </a:moveTo>
                <a:lnTo>
                  <a:pt x="3979329" y="80899"/>
                </a:lnTo>
                <a:lnTo>
                  <a:pt x="3979329" y="71374"/>
                </a:lnTo>
                <a:lnTo>
                  <a:pt x="4055529" y="71374"/>
                </a:lnTo>
                <a:lnTo>
                  <a:pt x="4055529" y="80899"/>
                </a:lnTo>
                <a:close/>
              </a:path>
              <a:path w="4402455" h="81280">
                <a:moveTo>
                  <a:pt x="4160304" y="80899"/>
                </a:moveTo>
                <a:lnTo>
                  <a:pt x="4084104" y="80899"/>
                </a:lnTo>
                <a:lnTo>
                  <a:pt x="4084104" y="71374"/>
                </a:lnTo>
                <a:lnTo>
                  <a:pt x="4160304" y="71374"/>
                </a:lnTo>
                <a:lnTo>
                  <a:pt x="4160304" y="80899"/>
                </a:lnTo>
                <a:close/>
              </a:path>
              <a:path w="4402455" h="81280">
                <a:moveTo>
                  <a:pt x="4265079" y="80899"/>
                </a:moveTo>
                <a:lnTo>
                  <a:pt x="4188879" y="80899"/>
                </a:lnTo>
                <a:lnTo>
                  <a:pt x="4188879" y="71374"/>
                </a:lnTo>
                <a:lnTo>
                  <a:pt x="4265079" y="71374"/>
                </a:lnTo>
                <a:lnTo>
                  <a:pt x="4265079" y="80899"/>
                </a:lnTo>
                <a:close/>
              </a:path>
              <a:path w="4402455" h="81280">
                <a:moveTo>
                  <a:pt x="4369854" y="80899"/>
                </a:moveTo>
                <a:lnTo>
                  <a:pt x="4293654" y="80899"/>
                </a:lnTo>
                <a:lnTo>
                  <a:pt x="4293654" y="71374"/>
                </a:lnTo>
                <a:lnTo>
                  <a:pt x="4369854" y="71374"/>
                </a:lnTo>
                <a:lnTo>
                  <a:pt x="4369854" y="8089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8987" y="635000"/>
            <a:ext cx="7200900" cy="960755"/>
          </a:xfrm>
          <a:prstGeom prst="rect"/>
          <a:solidFill>
            <a:srgbClr val="E0B7B7"/>
          </a:solidFill>
        </p:spPr>
        <p:txBody>
          <a:bodyPr wrap="square" lIns="0" tIns="3378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660"/>
              </a:spcBef>
            </a:pPr>
            <a:r>
              <a:rPr dirty="0" sz="3600" b="1">
                <a:solidFill>
                  <a:srgbClr val="004B2B"/>
                </a:solidFill>
                <a:latin typeface="宋体"/>
                <a:cs typeface="宋体"/>
              </a:rPr>
              <a:t>模块</a:t>
            </a:r>
            <a:r>
              <a:rPr dirty="0" sz="3600" spc="-15" b="1">
                <a:solidFill>
                  <a:srgbClr val="004B2B"/>
                </a:solidFill>
                <a:latin typeface="宋体"/>
                <a:cs typeface="宋体"/>
              </a:rPr>
              <a:t>三</a:t>
            </a:r>
            <a:r>
              <a:rPr dirty="0" sz="3600" spc="-905" b="1">
                <a:solidFill>
                  <a:srgbClr val="004B2B"/>
                </a:solidFill>
                <a:latin typeface="宋体"/>
                <a:cs typeface="宋体"/>
              </a:rPr>
              <a:t> </a:t>
            </a:r>
            <a:r>
              <a:rPr dirty="0" sz="3600" b="1">
                <a:solidFill>
                  <a:srgbClr val="004B2B"/>
                </a:solidFill>
                <a:latin typeface="宋体"/>
                <a:cs typeface="宋体"/>
              </a:rPr>
              <a:t>团队精</a:t>
            </a:r>
            <a:r>
              <a:rPr dirty="0" sz="3600" spc="-15" b="1">
                <a:solidFill>
                  <a:srgbClr val="004B2B"/>
                </a:solidFill>
                <a:latin typeface="宋体"/>
                <a:cs typeface="宋体"/>
              </a:rPr>
              <a:t>神</a:t>
            </a:r>
            <a:endParaRPr sz="360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0412" y="1734185"/>
            <a:ext cx="7258050" cy="0"/>
          </a:xfrm>
          <a:custGeom>
            <a:avLst/>
            <a:gdLst/>
            <a:ahLst/>
            <a:cxnLst/>
            <a:rect l="l" t="t" r="r" b="b"/>
            <a:pathLst>
              <a:path w="7258050" h="0">
                <a:moveTo>
                  <a:pt x="0" y="0"/>
                </a:moveTo>
                <a:lnTo>
                  <a:pt x="7258050" y="0"/>
                </a:lnTo>
              </a:path>
            </a:pathLst>
          </a:custGeom>
          <a:ln w="34289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7557" y="1751329"/>
            <a:ext cx="0" cy="3643629"/>
          </a:xfrm>
          <a:custGeom>
            <a:avLst/>
            <a:gdLst/>
            <a:ahLst/>
            <a:cxnLst/>
            <a:rect l="l" t="t" r="r" b="b"/>
            <a:pathLst>
              <a:path w="0" h="3643629">
                <a:moveTo>
                  <a:pt x="0" y="0"/>
                </a:moveTo>
                <a:lnTo>
                  <a:pt x="0" y="3643629"/>
                </a:lnTo>
              </a:path>
            </a:pathLst>
          </a:custGeom>
          <a:ln w="34290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0412" y="5412104"/>
            <a:ext cx="7258050" cy="0"/>
          </a:xfrm>
          <a:custGeom>
            <a:avLst/>
            <a:gdLst/>
            <a:ahLst/>
            <a:cxnLst/>
            <a:rect l="l" t="t" r="r" b="b"/>
            <a:pathLst>
              <a:path w="7258050" h="0">
                <a:moveTo>
                  <a:pt x="0" y="0"/>
                </a:moveTo>
                <a:lnTo>
                  <a:pt x="7258050" y="0"/>
                </a:lnTo>
              </a:path>
            </a:pathLst>
          </a:custGeom>
          <a:ln w="34289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001317" y="1751964"/>
            <a:ext cx="0" cy="3642995"/>
          </a:xfrm>
          <a:custGeom>
            <a:avLst/>
            <a:gdLst/>
            <a:ahLst/>
            <a:cxnLst/>
            <a:rect l="l" t="t" r="r" b="b"/>
            <a:pathLst>
              <a:path w="0" h="3642995">
                <a:moveTo>
                  <a:pt x="0" y="0"/>
                </a:moveTo>
                <a:lnTo>
                  <a:pt x="0" y="3642995"/>
                </a:lnTo>
              </a:path>
            </a:pathLst>
          </a:custGeom>
          <a:ln w="34290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06132" y="1763395"/>
            <a:ext cx="7166609" cy="0"/>
          </a:xfrm>
          <a:custGeom>
            <a:avLst/>
            <a:gdLst/>
            <a:ahLst/>
            <a:cxnLst/>
            <a:rect l="l" t="t" r="r" b="b"/>
            <a:pathLst>
              <a:path w="7166609" h="0">
                <a:moveTo>
                  <a:pt x="0" y="0"/>
                </a:moveTo>
                <a:lnTo>
                  <a:pt x="7166609" y="0"/>
                </a:lnTo>
              </a:path>
            </a:pathLst>
          </a:custGeom>
          <a:ln w="3175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06132" y="1769110"/>
            <a:ext cx="7166609" cy="0"/>
          </a:xfrm>
          <a:custGeom>
            <a:avLst/>
            <a:gdLst/>
            <a:ahLst/>
            <a:cxnLst/>
            <a:rect l="l" t="t" r="r" b="b"/>
            <a:pathLst>
              <a:path w="7166609" h="0">
                <a:moveTo>
                  <a:pt x="0" y="0"/>
                </a:moveTo>
                <a:lnTo>
                  <a:pt x="7166609" y="0"/>
                </a:lnTo>
              </a:path>
            </a:pathLst>
          </a:custGeom>
          <a:ln w="10160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11847" y="1774189"/>
            <a:ext cx="0" cy="3597910"/>
          </a:xfrm>
          <a:custGeom>
            <a:avLst/>
            <a:gdLst/>
            <a:ahLst/>
            <a:cxnLst/>
            <a:rect l="l" t="t" r="r" b="b"/>
            <a:pathLst>
              <a:path w="0" h="3597910">
                <a:moveTo>
                  <a:pt x="0" y="0"/>
                </a:moveTo>
                <a:lnTo>
                  <a:pt x="0" y="3597909"/>
                </a:lnTo>
              </a:path>
            </a:pathLst>
          </a:custGeom>
          <a:ln w="11429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06132" y="5377815"/>
            <a:ext cx="7166609" cy="0"/>
          </a:xfrm>
          <a:custGeom>
            <a:avLst/>
            <a:gdLst/>
            <a:ahLst/>
            <a:cxnLst/>
            <a:rect l="l" t="t" r="r" b="b"/>
            <a:pathLst>
              <a:path w="7166609" h="0">
                <a:moveTo>
                  <a:pt x="0" y="0"/>
                </a:moveTo>
                <a:lnTo>
                  <a:pt x="7166609" y="0"/>
                </a:lnTo>
              </a:path>
            </a:pathLst>
          </a:custGeom>
          <a:ln w="11430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67027" y="1774825"/>
            <a:ext cx="0" cy="3597275"/>
          </a:xfrm>
          <a:custGeom>
            <a:avLst/>
            <a:gdLst/>
            <a:ahLst/>
            <a:cxnLst/>
            <a:rect l="l" t="t" r="r" b="b"/>
            <a:pathLst>
              <a:path w="0" h="3597275">
                <a:moveTo>
                  <a:pt x="0" y="0"/>
                </a:moveTo>
                <a:lnTo>
                  <a:pt x="0" y="3597275"/>
                </a:lnTo>
              </a:path>
            </a:pathLst>
          </a:custGeom>
          <a:ln w="11429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06132" y="1774189"/>
            <a:ext cx="7166609" cy="3609340"/>
          </a:xfrm>
          <a:prstGeom prst="rect">
            <a:avLst/>
          </a:prstGeom>
          <a:solidFill>
            <a:srgbClr val="0000C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60045" indent="-286385">
              <a:lnSpc>
                <a:spcPct val="100000"/>
              </a:lnSpc>
              <a:spcBef>
                <a:spcPts val="530"/>
              </a:spcBef>
              <a:buSzPct val="89583"/>
              <a:buFont typeface="Wingdings"/>
              <a:buChar char=""/>
              <a:tabLst>
                <a:tab pos="360680" algn="l"/>
              </a:tabLst>
            </a:pPr>
            <a:r>
              <a:rPr dirty="0" u="heavy" sz="240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任务</a:t>
            </a:r>
            <a:r>
              <a:rPr dirty="0" u="heavy" sz="2400" spc="-1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一</a:t>
            </a:r>
            <a:r>
              <a:rPr dirty="0" u="heavy" sz="2400" spc="59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 </a:t>
            </a:r>
            <a:r>
              <a:rPr dirty="0" u="heavy" sz="240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团</a:t>
            </a:r>
            <a:r>
              <a:rPr dirty="0" u="heavy" sz="280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队</a:t>
            </a:r>
            <a:r>
              <a:rPr dirty="0" u="heavy" sz="240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精神概</a:t>
            </a:r>
            <a:r>
              <a:rPr dirty="0" u="heavy" sz="2400" spc="-1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述</a:t>
            </a:r>
            <a:endParaRPr sz="2400">
              <a:latin typeface="宋体"/>
              <a:cs typeface="宋体"/>
            </a:endParaRPr>
          </a:p>
          <a:p>
            <a:pPr marL="360045" indent="-286385">
              <a:lnSpc>
                <a:spcPct val="100000"/>
              </a:lnSpc>
              <a:spcBef>
                <a:spcPts val="615"/>
              </a:spcBef>
              <a:buClr>
                <a:srgbClr val="BCD6E4"/>
              </a:buClr>
              <a:buSzPct val="89583"/>
              <a:buFont typeface="Wingdings"/>
              <a:buChar char=""/>
              <a:tabLst>
                <a:tab pos="360680" algn="l"/>
              </a:tabLst>
            </a:pP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任务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二</a:t>
            </a:r>
            <a:r>
              <a:rPr dirty="0" sz="2400" spc="595" b="1">
                <a:solidFill>
                  <a:srgbClr val="FFFFFF"/>
                </a:solidFill>
                <a:latin typeface="宋体"/>
                <a:cs typeface="宋体"/>
              </a:rPr>
              <a:t> </a:t>
            </a: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团队凝聚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力</a:t>
            </a:r>
            <a:endParaRPr sz="2400">
              <a:latin typeface="宋体"/>
              <a:cs typeface="宋体"/>
            </a:endParaRPr>
          </a:p>
          <a:p>
            <a:pPr marL="360045" indent="-286385">
              <a:lnSpc>
                <a:spcPct val="100000"/>
              </a:lnSpc>
              <a:spcBef>
                <a:spcPts val="575"/>
              </a:spcBef>
              <a:buClr>
                <a:srgbClr val="BCD6E4"/>
              </a:buClr>
              <a:buSzPct val="89583"/>
              <a:buFont typeface="Wingdings"/>
              <a:buChar char=""/>
              <a:tabLst>
                <a:tab pos="360680" algn="l"/>
              </a:tabLst>
            </a:pP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任务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三</a:t>
            </a:r>
            <a:r>
              <a:rPr dirty="0" sz="2400" spc="-5" b="1">
                <a:solidFill>
                  <a:srgbClr val="FFFFFF"/>
                </a:solidFill>
                <a:latin typeface="宋体"/>
                <a:cs typeface="宋体"/>
              </a:rPr>
              <a:t> </a:t>
            </a: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互信合作意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识</a:t>
            </a:r>
            <a:endParaRPr sz="2400">
              <a:latin typeface="宋体"/>
              <a:cs typeface="宋体"/>
            </a:endParaRPr>
          </a:p>
          <a:p>
            <a:pPr marL="360045" indent="-286385">
              <a:lnSpc>
                <a:spcPct val="100000"/>
              </a:lnSpc>
              <a:spcBef>
                <a:spcPts val="575"/>
              </a:spcBef>
              <a:buClr>
                <a:srgbClr val="BCD6E4"/>
              </a:buClr>
              <a:buSzPct val="89583"/>
              <a:buFont typeface="Wingdings"/>
              <a:buChar char=""/>
              <a:tabLst>
                <a:tab pos="360680" algn="l"/>
              </a:tabLst>
            </a:pP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任务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四</a:t>
            </a:r>
            <a:r>
              <a:rPr dirty="0" sz="2400" spc="-5" b="1">
                <a:solidFill>
                  <a:srgbClr val="FFFFFF"/>
                </a:solidFill>
                <a:latin typeface="宋体"/>
                <a:cs typeface="宋体"/>
              </a:rPr>
              <a:t> </a:t>
            </a: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团队士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气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58775"/>
            <a:ext cx="3402965" cy="45148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任务</a:t>
            </a:r>
            <a:r>
              <a:rPr dirty="0" spc="-5"/>
              <a:t>三</a:t>
            </a:r>
            <a:r>
              <a:rPr dirty="0" spc="-90"/>
              <a:t> </a:t>
            </a:r>
            <a:r>
              <a:rPr dirty="0"/>
              <a:t>互信合作意</a:t>
            </a:r>
            <a:r>
              <a:rPr dirty="0" spc="-5"/>
              <a:t>识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7052" y="922654"/>
            <a:ext cx="8407400" cy="5512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57480" indent="1524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团队精神的精髓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在于其协同动作的精神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协同精神是所有成员 的动机、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需求、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驱动力和耐力的结合体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是推动团队前进的强 大力量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当所有成员都忠诚于团队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为团队的愿景共同努力时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协 同精神就会产生（团队建设实例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--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施乐公司的互助观）</a:t>
            </a:r>
            <a:endParaRPr sz="2400">
              <a:latin typeface="宋体"/>
              <a:cs typeface="宋体"/>
            </a:endParaRPr>
          </a:p>
          <a:p>
            <a:pPr algn="just"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一、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成员互信意识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下面对信任的作用及内容进行阐述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信任的作用</a:t>
            </a:r>
            <a:endParaRPr sz="2400">
              <a:latin typeface="宋体"/>
              <a:cs typeface="宋体"/>
            </a:endParaRPr>
          </a:p>
          <a:p>
            <a:pPr algn="just" marL="12700" marR="233679" indent="4572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信任是合作的基础和前提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、互信能够提高团队合作的能力 和品质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更容易使大家（工作能力和正直、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诚实、</a:t>
            </a:r>
            <a:r>
              <a:rPr dirty="0" sz="2400" spc="-6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负责等品格 和注意力）集中在工作上而不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分心”。</a:t>
            </a:r>
            <a:endParaRPr sz="2400">
              <a:latin typeface="宋体"/>
              <a:cs typeface="宋体"/>
            </a:endParaRPr>
          </a:p>
          <a:p>
            <a:pPr algn="just" marL="12700" marR="5080">
              <a:lnSpc>
                <a:spcPct val="100099"/>
              </a:lnSpc>
              <a:spcBef>
                <a:spcPts val="57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信任”</a:t>
            </a:r>
            <a:r>
              <a:rPr dirty="0" sz="2400" spc="-6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心态会在团队成员中传递和</a:t>
            </a:r>
            <a:r>
              <a:rPr dirty="0" sz="2400" spc="-6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复制”</a:t>
            </a:r>
            <a:r>
              <a:rPr dirty="0" sz="2400" spc="-6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也就是说</a:t>
            </a:r>
            <a:r>
              <a:rPr dirty="0" sz="2400" spc="-6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人与 人之间的信任会带来再扩大的信任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同样的道理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人与人之间的不 信任也会带来进一步的不信任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，这就要求团队领导者努力维持 团队相互信任的关系。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389754" y="6507410"/>
            <a:ext cx="462216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模块三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团队精神</a:t>
            </a:r>
            <a:r>
              <a:rPr dirty="0" sz="2000" spc="944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r>
              <a:rPr dirty="0" sz="2000" spc="-5" b="1">
                <a:solidFill>
                  <a:srgbClr val="0000CC"/>
                </a:solidFill>
                <a:latin typeface="宋体"/>
                <a:cs typeface="宋体"/>
              </a:rPr>
              <a:t>10</a:t>
            </a:r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2452" y="177800"/>
            <a:ext cx="3402965" cy="45148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任务</a:t>
            </a:r>
            <a:r>
              <a:rPr dirty="0" spc="-5"/>
              <a:t>三</a:t>
            </a:r>
            <a:r>
              <a:rPr dirty="0" spc="-90"/>
              <a:t> </a:t>
            </a:r>
            <a:r>
              <a:rPr dirty="0"/>
              <a:t>互信合作意</a:t>
            </a:r>
            <a:r>
              <a:rPr dirty="0" spc="-5"/>
              <a:t>识</a:t>
            </a:r>
          </a:p>
        </p:txBody>
      </p:sp>
      <p:sp>
        <p:nvSpPr>
          <p:cNvPr id="7" name="object 7"/>
          <p:cNvSpPr/>
          <p:nvPr/>
        </p:nvSpPr>
        <p:spPr>
          <a:xfrm>
            <a:off x="5305044" y="682751"/>
            <a:ext cx="3518915" cy="3186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458902" y="4062095"/>
            <a:ext cx="1168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333333"/>
                </a:solidFill>
                <a:latin typeface="宋体"/>
                <a:cs typeface="宋体"/>
              </a:rPr>
              <a:t>信任的维度</a:t>
            </a:r>
            <a:endParaRPr sz="1800">
              <a:latin typeface="宋体"/>
              <a:cs typeface="宋体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3090" y="4309745"/>
            <a:ext cx="8471535" cy="21615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罗宾斯认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为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在信任关系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中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这五个维度是相对稳定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的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如果按照各维度的重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要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程度由大到小来排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序</a:t>
            </a:r>
            <a:r>
              <a:rPr dirty="0" sz="2000" spc="-5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其结果应为正直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、</a:t>
            </a:r>
            <a:r>
              <a:rPr dirty="0" sz="2000" spc="-5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能力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、</a:t>
            </a:r>
            <a:r>
              <a:rPr dirty="0" sz="2000" spc="-5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忠实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、</a:t>
            </a:r>
            <a:r>
              <a:rPr dirty="0" sz="2000" spc="-5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一贯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、</a:t>
            </a:r>
            <a:r>
              <a:rPr dirty="0" sz="2000" spc="-5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开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放</a:t>
            </a:r>
            <a:r>
              <a:rPr dirty="0" sz="2000" spc="-5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在这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五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个因素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中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正直程度和能力水平是判断一个人是否值得依赖的最重要特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征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人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们一般比较看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重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正直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这一品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格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因为如果对别人的道德水平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、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人格特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点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和基本的诚实度产生怀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疑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信任关系中的其他维度就没有意义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了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当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然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能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力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水平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也比较受重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视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因为这也是顺利完成组织任务非常重要的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、</a:t>
            </a:r>
            <a:r>
              <a:rPr dirty="0" sz="2000" spc="-5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不可或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缺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的条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件</a:t>
            </a:r>
            <a:endParaRPr sz="2000">
              <a:latin typeface="宋体"/>
              <a:cs typeface="宋体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515" y="619442"/>
            <a:ext cx="22256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462" sz="36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baseline="-25462" sz="3600" spc="-457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dirty="0" sz="2400" spc="-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信任的内容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790" y="987742"/>
            <a:ext cx="4534535" cy="3349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000" spc="-5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信任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r>
              <a:rPr dirty="0" sz="2000" spc="-5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是一个内容丰富的范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畴</a:t>
            </a:r>
            <a:r>
              <a:rPr dirty="0" sz="2000" spc="-5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根据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有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关学者研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究</a:t>
            </a:r>
            <a:r>
              <a:rPr dirty="0" sz="2000" spc="-5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它可分为以下五个维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度</a:t>
            </a:r>
            <a:endParaRPr sz="2000">
              <a:latin typeface="宋体"/>
              <a:cs typeface="宋体"/>
            </a:endParaRPr>
          </a:p>
          <a:p>
            <a:pPr marL="12700">
              <a:lnSpc>
                <a:spcPts val="2155"/>
              </a:lnSpc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①正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直</a:t>
            </a:r>
            <a:r>
              <a:rPr dirty="0" sz="2000" spc="-509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即诚实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、</a:t>
            </a:r>
            <a:r>
              <a:rPr dirty="0" sz="2000" spc="-509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可信赖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000">
              <a:latin typeface="宋体"/>
              <a:cs typeface="宋体"/>
            </a:endParaRPr>
          </a:p>
          <a:p>
            <a:pPr marL="12700" marR="576580" indent="63500">
              <a:lnSpc>
                <a:spcPct val="100000"/>
              </a:lnSpc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②能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力</a:t>
            </a:r>
            <a:r>
              <a:rPr dirty="0" sz="20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即具有技术技能与人际交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往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技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能</a:t>
            </a:r>
            <a:endParaRPr sz="2000">
              <a:latin typeface="宋体"/>
              <a:cs typeface="宋体"/>
            </a:endParaRPr>
          </a:p>
          <a:p>
            <a:pPr marL="12700" marR="449580" indent="63500">
              <a:lnSpc>
                <a:spcPts val="2410"/>
              </a:lnSpc>
              <a:spcBef>
                <a:spcPts val="7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③一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贯</a:t>
            </a:r>
            <a:r>
              <a:rPr dirty="0" sz="2000" spc="-5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即可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靠</a:t>
            </a:r>
            <a:r>
              <a:rPr dirty="0" sz="2000" spc="-5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行为可以预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测</a:t>
            </a:r>
            <a:r>
              <a:rPr dirty="0" sz="2000" spc="-5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在处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理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问题时具有较强的判断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力</a:t>
            </a:r>
            <a:endParaRPr sz="2000">
              <a:latin typeface="宋体"/>
              <a:cs typeface="宋体"/>
            </a:endParaRPr>
          </a:p>
          <a:p>
            <a:pPr marL="76200">
              <a:lnSpc>
                <a:spcPts val="2310"/>
              </a:lnSpc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④忠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实</a:t>
            </a:r>
            <a:r>
              <a:rPr dirty="0" sz="2000" spc="-5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即愿意为别人维护和保全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面</a:t>
            </a:r>
            <a:endParaRPr sz="20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子</a:t>
            </a:r>
            <a:endParaRPr sz="2000">
              <a:latin typeface="宋体"/>
              <a:cs typeface="宋体"/>
            </a:endParaRPr>
          </a:p>
          <a:p>
            <a:pPr marL="12700" marR="576580" indent="63500">
              <a:lnSpc>
                <a:spcPts val="2410"/>
              </a:lnSpc>
              <a:spcBef>
                <a:spcPts val="75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⑤开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放</a:t>
            </a:r>
            <a:r>
              <a:rPr dirty="0" sz="20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即愿意与别人自由地分享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观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点和信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息</a:t>
            </a:r>
            <a:endParaRPr sz="2000">
              <a:latin typeface="宋体"/>
              <a:cs typeface="宋体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58775"/>
            <a:ext cx="3402965" cy="45148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任务</a:t>
            </a:r>
            <a:r>
              <a:rPr dirty="0" spc="-5"/>
              <a:t>三</a:t>
            </a:r>
            <a:r>
              <a:rPr dirty="0" spc="-90"/>
              <a:t> </a:t>
            </a:r>
            <a:r>
              <a:rPr dirty="0"/>
              <a:t>互信合作意</a:t>
            </a:r>
            <a:r>
              <a:rPr dirty="0" spc="-5"/>
              <a:t>识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1289" y="1037589"/>
            <a:ext cx="8559800" cy="4395470"/>
          </a:xfrm>
          <a:prstGeom prst="rect">
            <a:avLst/>
          </a:prstGeom>
        </p:spPr>
        <p:txBody>
          <a:bodyPr wrap="square" lIns="0" tIns="113665" rIns="0" bIns="0" rtlCol="0" vert="horz">
            <a:spAutoFit/>
          </a:bodyPr>
          <a:lstStyle/>
          <a:p>
            <a:pPr marL="114300">
              <a:lnSpc>
                <a:spcPct val="100000"/>
              </a:lnSpc>
              <a:spcBef>
                <a:spcPts val="895"/>
              </a:spcBef>
              <a:tabLst>
                <a:tab pos="875665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、	二、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团队合作意识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  <a:spcBef>
                <a:spcPts val="79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培养团队成员之间高度的相互信任的精神的目的，是为了加强团 队成员的合作意识以便更快更好地达成团队目标。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上级领导应鼓励合作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美国前总统肯尼迪曾经说过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:</a:t>
            </a:r>
            <a:r>
              <a:rPr dirty="0" sz="2400" spc="-4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前进的最佳方式是与别人一道前 进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!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r>
              <a:rPr dirty="0" sz="2400" spc="-6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资源是有限的，在现实生活中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，有的领导者有嫉贤妒能的 癖好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唯恐下属有成就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，会超过自己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，侵夺下属应有的资源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进而 给下属设置发展的障碍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。其实，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优秀的领导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必然会力求帮助他 人，</a:t>
            </a:r>
            <a:r>
              <a:rPr dirty="0" sz="2400" spc="-6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扶植下级</a:t>
            </a:r>
            <a:r>
              <a:rPr dirty="0" sz="2400" spc="-6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协助团队</a:t>
            </a:r>
            <a:r>
              <a:rPr dirty="0" sz="2400" spc="-6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，真正授权</a:t>
            </a:r>
            <a:r>
              <a:rPr dirty="0" sz="2400" spc="-6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善于与团队合作</a:t>
            </a:r>
            <a:r>
              <a:rPr dirty="0" sz="2400" spc="-6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与团队达 成共识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帮助团队建立一种互信合作的氛围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因为只有帮助下级才 能使领导者得到下级的支持和拥护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，才能获得事业上的成功。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8902" y="231775"/>
            <a:ext cx="4142104" cy="85534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6985">
              <a:lnSpc>
                <a:spcPts val="3030"/>
              </a:lnSpc>
              <a:spcBef>
                <a:spcPts val="95"/>
              </a:spcBef>
            </a:pPr>
            <a:r>
              <a:rPr dirty="0"/>
              <a:t>任务</a:t>
            </a:r>
            <a:r>
              <a:rPr dirty="0" spc="-5"/>
              <a:t>三</a:t>
            </a:r>
            <a:r>
              <a:rPr dirty="0" spc="-30"/>
              <a:t> </a:t>
            </a:r>
            <a:r>
              <a:rPr dirty="0"/>
              <a:t>互信合作意</a:t>
            </a:r>
            <a:r>
              <a:rPr dirty="0" spc="-5"/>
              <a:t>识</a:t>
            </a:r>
          </a:p>
          <a:p>
            <a:pPr algn="ctr">
              <a:lnSpc>
                <a:spcPts val="3510"/>
              </a:lnSpc>
            </a:pPr>
            <a:r>
              <a:rPr dirty="0" sz="3200" b="1">
                <a:solidFill>
                  <a:srgbClr val="004B2B"/>
                </a:solidFill>
                <a:latin typeface="宋体"/>
                <a:cs typeface="宋体"/>
              </a:rPr>
              <a:t>一</a:t>
            </a:r>
            <a:r>
              <a:rPr dirty="0" sz="2400">
                <a:latin typeface="Times New Roman"/>
                <a:cs typeface="Times New Roman"/>
              </a:rPr>
              <a:t>(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宋体"/>
                <a:cs typeface="宋体"/>
              </a:rPr>
              <a:t>二</a:t>
            </a:r>
            <a:r>
              <a:rPr dirty="0" sz="2400">
                <a:latin typeface="Times New Roman"/>
                <a:cs typeface="Times New Roman"/>
              </a:rPr>
              <a:t>)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宋体"/>
                <a:cs typeface="宋体"/>
              </a:rPr>
              <a:t>要制定团队合作的规则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902" y="1138872"/>
            <a:ext cx="8788400" cy="5365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457200">
              <a:lnSpc>
                <a:spcPct val="100299"/>
              </a:lnSpc>
              <a:spcBef>
                <a:spcPts val="9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团队规则的含义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团队规则是团队成员在工作中与他人相处时必 须遵守的标准</a:t>
            </a:r>
            <a:endParaRPr sz="2400">
              <a:latin typeface="宋体"/>
              <a:cs typeface="宋体"/>
            </a:endParaRPr>
          </a:p>
          <a:p>
            <a:pPr marL="393700">
              <a:lnSpc>
                <a:spcPct val="100000"/>
              </a:lnSpc>
              <a:spcBef>
                <a:spcPts val="56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管理专家们指出：</a:t>
            </a:r>
            <a:r>
              <a:rPr dirty="0" sz="2400" spc="-6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最有价值的团队规则可以分为以下七项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１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支持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规则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：团队成员之间寻求和提供协助与支持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２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沟通规</a:t>
            </a:r>
            <a:r>
              <a:rPr dirty="0" sz="2400" spc="200">
                <a:solidFill>
                  <a:srgbClr val="333333"/>
                </a:solidFill>
                <a:latin typeface="宋体"/>
                <a:cs typeface="宋体"/>
              </a:rPr>
              <a:t>则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：团队成员准确、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及时的信息交换</a:t>
            </a:r>
            <a:endParaRPr sz="2400">
              <a:latin typeface="宋体"/>
              <a:cs typeface="宋体"/>
            </a:endParaRPr>
          </a:p>
          <a:p>
            <a:pPr marL="12700" marR="106680">
              <a:lnSpc>
                <a:spcPct val="110200"/>
              </a:lnSpc>
              <a:spcBef>
                <a:spcPts val="260"/>
              </a:spcBef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３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dirty="0" sz="2400" spc="-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协调</a:t>
            </a:r>
            <a:r>
              <a:rPr dirty="0" sz="2400" spc="-6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规则：团队成员根据团队绩效要求的个人行动的整合 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４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dirty="0" sz="2400" spc="-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反馈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规则：团队成员之间对他人的绩效提供、</a:t>
            </a:r>
            <a:r>
              <a:rPr dirty="0" sz="2400" spc="-6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寻求并接受建 议和信息</a:t>
            </a:r>
            <a:endParaRPr sz="2400">
              <a:latin typeface="宋体"/>
              <a:cs typeface="宋体"/>
            </a:endParaRPr>
          </a:p>
          <a:p>
            <a:pPr marL="12700" marR="106680">
              <a:lnSpc>
                <a:spcPct val="100299"/>
              </a:lnSpc>
              <a:spcBef>
                <a:spcPts val="555"/>
              </a:spcBef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５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dirty="0" sz="2400" spc="-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监控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规则：团队成员观察他人的规则</a:t>
            </a:r>
            <a:r>
              <a:rPr dirty="0" sz="2400" spc="-6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在必要时提供反馈和支 持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６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团队领导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规则：对团队成员的组织、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指导和支持</a:t>
            </a:r>
            <a:endParaRPr sz="2400">
              <a:latin typeface="宋体"/>
              <a:cs typeface="宋体"/>
            </a:endParaRPr>
          </a:p>
          <a:p>
            <a:pPr marL="12700" marR="30480">
              <a:lnSpc>
                <a:spcPct val="100299"/>
              </a:lnSpc>
              <a:spcBef>
                <a:spcPts val="570"/>
              </a:spcBef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７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dirty="0" sz="2400" spc="-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团队导向规则：团队成员对团队规则、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默契、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凝聚力、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文化 等的认同和支持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40" y="400827"/>
            <a:ext cx="4701540" cy="1101725"/>
          </a:xfrm>
          <a:prstGeom prst="rect"/>
        </p:spPr>
        <p:txBody>
          <a:bodyPr wrap="square" lIns="0" tIns="86995" rIns="0" bIns="0" rtlCol="0" vert="horz">
            <a:spAutoFit/>
          </a:bodyPr>
          <a:lstStyle/>
          <a:p>
            <a:pPr algn="ctr" marR="227329">
              <a:lnSpc>
                <a:spcPct val="100000"/>
              </a:lnSpc>
              <a:spcBef>
                <a:spcPts val="685"/>
              </a:spcBef>
            </a:pPr>
            <a:r>
              <a:rPr dirty="0"/>
              <a:t>任务</a:t>
            </a:r>
            <a:r>
              <a:rPr dirty="0" spc="-5"/>
              <a:t>三</a:t>
            </a:r>
            <a:r>
              <a:rPr dirty="0" spc="-20"/>
              <a:t> </a:t>
            </a:r>
            <a:r>
              <a:rPr dirty="0"/>
              <a:t>互信合作意</a:t>
            </a:r>
            <a:r>
              <a:rPr dirty="0" spc="-5"/>
              <a:t>识</a:t>
            </a: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3200" b="1">
                <a:solidFill>
                  <a:srgbClr val="004B2B"/>
                </a:solidFill>
                <a:latin typeface="宋体"/>
                <a:cs typeface="宋体"/>
              </a:rPr>
              <a:t>一</a:t>
            </a:r>
            <a:r>
              <a:rPr dirty="0" sz="3200" spc="5">
                <a:latin typeface="宋体"/>
                <a:cs typeface="宋体"/>
              </a:rPr>
              <a:t>２</a:t>
            </a:r>
            <a:r>
              <a:rPr dirty="0" sz="3200" spc="-100">
                <a:latin typeface="宋体"/>
                <a:cs typeface="宋体"/>
              </a:rPr>
              <a:t> </a:t>
            </a:r>
            <a:r>
              <a:rPr dirty="0" sz="3200">
                <a:latin typeface="宋体"/>
                <a:cs typeface="宋体"/>
              </a:rPr>
              <a:t>团队规则的文本形</a:t>
            </a:r>
            <a:r>
              <a:rPr dirty="0" sz="3200" spc="5">
                <a:latin typeface="宋体"/>
                <a:cs typeface="宋体"/>
              </a:rPr>
              <a:t>式</a:t>
            </a:r>
            <a:endParaRPr sz="320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" y="1477137"/>
            <a:ext cx="8063865" cy="295148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520700">
              <a:lnSpc>
                <a:spcPct val="100000"/>
              </a:lnSpc>
              <a:spcBef>
                <a:spcPts val="860"/>
              </a:spcBef>
            </a:pP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团队规则通常只有一两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页</a:t>
            </a:r>
            <a:r>
              <a:rPr dirty="0" sz="3200" spc="-894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其内容主要包括</a:t>
            </a:r>
            <a:r>
              <a:rPr dirty="0" sz="3200">
                <a:solidFill>
                  <a:srgbClr val="333333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①团队任务的战略或业务内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容</a:t>
            </a:r>
            <a:endParaRPr sz="3200">
              <a:latin typeface="宋体"/>
              <a:cs typeface="宋体"/>
            </a:endParaRPr>
          </a:p>
          <a:p>
            <a:pPr marL="114300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②团队的具体目标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、</a:t>
            </a:r>
            <a:r>
              <a:rPr dirty="0" sz="3200" spc="-8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预期的结果及期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限</a:t>
            </a:r>
            <a:endParaRPr sz="32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③团队必须考虑的基础规则或约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束</a:t>
            </a:r>
            <a:endParaRPr sz="32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④团队成员的资格及角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色</a:t>
            </a:r>
            <a:endParaRPr sz="32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04165"/>
            <a:ext cx="38868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任务</a:t>
            </a:r>
            <a:r>
              <a:rPr dirty="0" sz="3200" spc="5"/>
              <a:t>三</a:t>
            </a:r>
            <a:r>
              <a:rPr dirty="0" sz="3200" spc="-100"/>
              <a:t> </a:t>
            </a:r>
            <a:r>
              <a:rPr dirty="0" sz="3200"/>
              <a:t>互信合作意</a:t>
            </a:r>
            <a:r>
              <a:rPr dirty="0" sz="3200" spc="5"/>
              <a:t>识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23177" y="854710"/>
            <a:ext cx="8864600" cy="287274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317500">
              <a:lnSpc>
                <a:spcPct val="100000"/>
              </a:lnSpc>
              <a:spcBef>
                <a:spcPts val="655"/>
              </a:spcBef>
              <a:tabLst>
                <a:tab pos="774065" algn="l"/>
                <a:tab pos="3669665" algn="l"/>
              </a:tabLst>
            </a:pP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３	制定团队规则的步骤	这主要分为以下三个步骤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12700" marR="157480" indent="609600">
              <a:lnSpc>
                <a:spcPct val="100000"/>
              </a:lnSpc>
              <a:spcBef>
                <a:spcPts val="55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第一步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起草团队规则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由于团队章程把企业的战略意图转换成 团队的工作内容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因此高层经理最适合起草这份规则</a:t>
            </a:r>
            <a:endParaRPr sz="2400">
              <a:latin typeface="宋体"/>
              <a:cs typeface="宋体"/>
            </a:endParaRPr>
          </a:p>
          <a:p>
            <a:pPr marL="12700" marR="5080" indent="533400">
              <a:lnSpc>
                <a:spcPct val="100299"/>
              </a:lnSpc>
              <a:spcBef>
                <a:spcPts val="56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第二步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高层经理与团队领导人及其他与团队关系密切的人一起 审议草拟出来的规则</a:t>
            </a:r>
            <a:endParaRPr sz="2400">
              <a:latin typeface="宋体"/>
              <a:cs typeface="宋体"/>
            </a:endParaRPr>
          </a:p>
          <a:p>
            <a:pPr marL="12700" marR="157480" indent="381000">
              <a:lnSpc>
                <a:spcPct val="100000"/>
              </a:lnSpc>
              <a:spcBef>
                <a:spcPts val="56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第三步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团队领导人在团队成员首次碰头时把规则草稿发给团队 成员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由大家一起商讨、</a:t>
            </a:r>
            <a:r>
              <a:rPr dirty="0" sz="2400" spc="-6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辩论和修改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59092"/>
            <a:ext cx="38868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任务</a:t>
            </a:r>
            <a:r>
              <a:rPr dirty="0" sz="3200" spc="5"/>
              <a:t>三</a:t>
            </a:r>
            <a:r>
              <a:rPr dirty="0" sz="3200" spc="-100"/>
              <a:t> </a:t>
            </a:r>
            <a:r>
              <a:rPr dirty="0" sz="3200"/>
              <a:t>互信合作意</a:t>
            </a:r>
            <a:r>
              <a:rPr dirty="0" sz="3200" spc="5"/>
              <a:t>识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46990" y="1054100"/>
            <a:ext cx="829310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568862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４、对团队规则的共识，在建立团队规则时，关键在于使团 队成员就规则达成共识。魏斯特在研究了许多团队经验的基 础上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找出了团队共识的五个方面的特征</a:t>
            </a:r>
            <a:endParaRPr sz="2400">
              <a:latin typeface="宋体"/>
              <a:cs typeface="宋体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38125" y="2225675"/>
          <a:ext cx="8673465" cy="4123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5910"/>
                <a:gridCol w="7088505"/>
              </a:tblGrid>
              <a:tr h="62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11454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明确的内容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58419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必须有明确的团队目标、</a:t>
                      </a:r>
                      <a:r>
                        <a:rPr dirty="0" sz="1800" spc="-2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价值及指导方针</a:t>
                      </a:r>
                      <a:r>
                        <a:rPr dirty="0" sz="1800" spc="-2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这种</a:t>
                      </a:r>
                      <a:r>
                        <a:rPr dirty="0" sz="1800" spc="-2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“</a:t>
                      </a:r>
                      <a:r>
                        <a:rPr dirty="0" sz="1800" spc="-2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明确”</a:t>
                      </a:r>
                      <a:r>
                        <a:rPr dirty="0" sz="1800" spc="-2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的过程有 时要经过许多次讨论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</a:tr>
              <a:tr h="626110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鼓动性价值观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12700">
                      <a:solidFill>
                        <a:srgbClr val="070000"/>
                      </a:solidFill>
                      <a:prstDash val="solid"/>
                    </a:lnT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共识必须是团队成员相信并且愿意努力工作去实现的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12700">
                      <a:solidFill>
                        <a:srgbClr val="070000"/>
                      </a:solidFill>
                      <a:prstDash val="solid"/>
                    </a:lnT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</a:tr>
              <a:tr h="939164"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力所能及的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12700">
                      <a:solidFill>
                        <a:srgbClr val="070000"/>
                      </a:solidFill>
                      <a:prstDash val="solid"/>
                    </a:lnT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17272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团队共识必须是团队确实能够实现的———不现实或无法达到的目标 是没有用的</a:t>
                      </a:r>
                      <a:r>
                        <a:rPr dirty="0" sz="1800" spc="-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因为这只会使人们更想放弃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12700">
                      <a:solidFill>
                        <a:srgbClr val="070000"/>
                      </a:solidFill>
                      <a:prstDash val="solid"/>
                    </a:lnT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325755">
                        <a:lnSpc>
                          <a:spcPts val="206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共同支持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12700">
                      <a:solidFill>
                        <a:srgbClr val="070000"/>
                      </a:solidFill>
                      <a:prstDash val="solid"/>
                    </a:lnT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206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得到所有的团队成员的支持是至关重要的</a:t>
                      </a:r>
                      <a:r>
                        <a:rPr dirty="0" sz="1800" spc="-3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否则</a:t>
                      </a:r>
                      <a:r>
                        <a:rPr dirty="0" sz="1800" spc="-3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他们很可能发现各自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的工作目标彼此相反或无法协调甚至冲突</a:t>
                      </a:r>
                      <a:endParaRPr sz="1800">
                        <a:latin typeface="宋体"/>
                        <a:cs typeface="宋体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12700">
                      <a:solidFill>
                        <a:srgbClr val="070000"/>
                      </a:solidFill>
                      <a:prstDash val="solid"/>
                    </a:lnT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</a:tr>
              <a:tr h="270906">
                <a:tc>
                  <a:txBody>
                    <a:bodyPr/>
                    <a:lstStyle/>
                    <a:p>
                      <a:pPr>
                        <a:lnSpc>
                          <a:spcPts val="2035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12700">
                      <a:solidFill>
                        <a:srgbClr val="07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T w="12700">
                      <a:solidFill>
                        <a:srgbClr val="070000"/>
                      </a:solidFill>
                      <a:prstDash val="solid"/>
                    </a:lnT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325755">
                        <a:lnSpc>
                          <a:spcPts val="206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未来潜力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206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团队共识必须具有进一步发展的能力</a:t>
                      </a:r>
                      <a:r>
                        <a:rPr dirty="0" sz="1800" spc="-3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拥有固定的、</a:t>
                      </a:r>
                      <a:r>
                        <a:rPr dirty="0" sz="1800" spc="-3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无法改变的团队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>
                        <a:lnSpc>
                          <a:spcPts val="206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2060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共识是没有意义的、因为人员在变</a:t>
                      </a:r>
                      <a:r>
                        <a:rPr dirty="0" sz="1800" spc="-3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组织在变</a:t>
                      </a:r>
                      <a:r>
                        <a:rPr dirty="0" sz="1800" spc="-3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工作的性质也在变</a:t>
                      </a:r>
                      <a:r>
                        <a:rPr dirty="0" sz="1800" spc="-25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因此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>
                        <a:lnSpc>
                          <a:spcPts val="2085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2085"/>
                        </a:lnSpc>
                      </a:pP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需要经常重新审视团队共识</a:t>
                      </a:r>
                      <a:r>
                        <a:rPr dirty="0" sz="1800" spc="-3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1800">
                          <a:solidFill>
                            <a:srgbClr val="333333"/>
                          </a:solidFill>
                          <a:latin typeface="宋体"/>
                          <a:cs typeface="宋体"/>
                        </a:rPr>
                        <a:t>以确保它能够适应新的情况和新的环境</a:t>
                      </a:r>
                      <a:endParaRPr sz="18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12700">
                      <a:solidFill>
                        <a:srgbClr val="070000"/>
                      </a:solidFill>
                      <a:prstDash val="solid"/>
                    </a:lnL>
                    <a:lnR w="12700">
                      <a:solidFill>
                        <a:srgbClr val="070000"/>
                      </a:solidFill>
                      <a:prstDash val="solid"/>
                    </a:lnR>
                    <a:lnB w="12700">
                      <a:solidFill>
                        <a:srgbClr val="07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8820784" y="5768022"/>
            <a:ext cx="139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endParaRPr sz="1800">
              <a:latin typeface="宋体"/>
              <a:cs typeface="宋体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59092"/>
            <a:ext cx="38868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任务</a:t>
            </a:r>
            <a:r>
              <a:rPr dirty="0" sz="3200" spc="5"/>
              <a:t>三</a:t>
            </a:r>
            <a:r>
              <a:rPr dirty="0" sz="3200" spc="-100"/>
              <a:t> </a:t>
            </a:r>
            <a:r>
              <a:rPr dirty="0" sz="3200"/>
              <a:t>互信合作意</a:t>
            </a:r>
            <a:r>
              <a:rPr dirty="0" sz="3200" spc="5"/>
              <a:t>识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46990" y="979804"/>
            <a:ext cx="8445500" cy="514540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675"/>
              </a:spcBef>
              <a:buClr>
                <a:srgbClr val="568862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建立长久的互动关系</a:t>
            </a:r>
            <a:endParaRPr sz="2400">
              <a:latin typeface="宋体"/>
              <a:cs typeface="宋体"/>
            </a:endParaRPr>
          </a:p>
          <a:p>
            <a:pPr algn="just" marL="355600" marR="73025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人们常说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:</a:t>
            </a:r>
            <a:r>
              <a:rPr dirty="0" sz="2400" spc="-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理解万岁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要打造一支有战斗力的团队成员之 间的换位思考是不可或缺的</a:t>
            </a:r>
            <a:r>
              <a:rPr dirty="0" sz="2400" spc="-69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，无论是发布信息的人还是接受 信息的人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都应当理解这些信息的内涵。</a:t>
            </a:r>
            <a:endParaRPr sz="2400">
              <a:latin typeface="宋体"/>
              <a:cs typeface="宋体"/>
            </a:endParaRPr>
          </a:p>
          <a:p>
            <a:pPr algn="just" marL="355600" marR="8128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对于团队的上级领导者来说，与团队成员之间的沟通、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理解 尤为重要。要创造频繁且持续的机会，让团队成员们融为一 体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如一起培训、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一起参加竞赛、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一起参加会议和活动等。</a:t>
            </a:r>
            <a:endParaRPr sz="2400">
              <a:latin typeface="宋体"/>
              <a:cs typeface="宋体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四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强调长远的利益</a:t>
            </a:r>
            <a:endParaRPr sz="2400">
              <a:latin typeface="宋体"/>
              <a:cs typeface="宋体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团队领导者给成员描绘未来的愿景，并让成员相信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这个蓝 图我们一定会实现”。这时，合作才会成为可能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成员将不再 计较眼前的得失而主动合作达成愿景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要习惯于说“我们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!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”  和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我们一起讨论一下问题出在哪里</a:t>
            </a:r>
            <a:r>
              <a:rPr dirty="0" sz="2400" spc="-6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我们应该怎样做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?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而 不是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你们为什么会犯这样的错误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?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任务</a:t>
            </a:r>
            <a:r>
              <a:rPr dirty="0" spc="-5"/>
              <a:t>三</a:t>
            </a:r>
            <a:r>
              <a:rPr dirty="0" spc="-90"/>
              <a:t> </a:t>
            </a:r>
            <a:r>
              <a:rPr dirty="0"/>
              <a:t>互信合作意</a:t>
            </a:r>
            <a:r>
              <a:rPr dirty="0" spc="-5"/>
              <a:t>识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2415" y="616584"/>
            <a:ext cx="8636000" cy="375666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841500">
              <a:lnSpc>
                <a:spcPct val="100000"/>
              </a:lnSpc>
              <a:spcBef>
                <a:spcPts val="685"/>
              </a:spcBef>
            </a:pP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拓展训练提升企业团队凝聚力</a:t>
            </a:r>
            <a:endParaRPr sz="2400">
              <a:latin typeface="宋体"/>
              <a:cs typeface="宋体"/>
            </a:endParaRPr>
          </a:p>
          <a:p>
            <a:pPr algn="just" marL="12700" marR="5080">
              <a:lnSpc>
                <a:spcPct val="100000"/>
              </a:lnSpc>
              <a:spcBef>
                <a:spcPts val="58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成功体验拓展培训中心认为拓展训练项目中大多数是培养团队精 神和团队凝聚力的团队合作项目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。这些项目是如何使团队更具凝 聚力的呢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１、增强团队的凝聚力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２、对团队的尊重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３、团队凝聚力体现于成员间的协作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，协作是以相互间的信任为 前提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４、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团队凝聚力升华于归属感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7527" y="122237"/>
            <a:ext cx="2691765" cy="45148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任务</a:t>
            </a:r>
            <a:r>
              <a:rPr dirty="0" spc="-5"/>
              <a:t>四</a:t>
            </a:r>
            <a:r>
              <a:rPr dirty="0" spc="-90"/>
              <a:t> </a:t>
            </a:r>
            <a:r>
              <a:rPr dirty="0"/>
              <a:t>团队士</a:t>
            </a:r>
            <a:r>
              <a:rPr dirty="0" spc="-5"/>
              <a:t>气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5577" y="814289"/>
            <a:ext cx="8788400" cy="4206875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三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团队士气的内涵及其影响因素如下所述</a:t>
            </a:r>
            <a:endParaRPr sz="2400">
              <a:latin typeface="宋体"/>
              <a:cs typeface="宋体"/>
            </a:endParaRPr>
          </a:p>
          <a:p>
            <a:pPr algn="just" marL="469900">
              <a:lnSpc>
                <a:spcPct val="100000"/>
              </a:lnSpc>
              <a:spcBef>
                <a:spcPts val="610"/>
              </a:spcBef>
            </a:pP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一、</a:t>
            </a:r>
            <a:r>
              <a:rPr dirty="0" sz="2400" spc="-605">
                <a:solidFill>
                  <a:srgbClr val="FF0000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团队士气的定义和特征</a:t>
            </a:r>
            <a:endParaRPr sz="2400">
              <a:latin typeface="宋体"/>
              <a:cs typeface="宋体"/>
            </a:endParaRPr>
          </a:p>
          <a:p>
            <a:pPr algn="just" marL="12700" marR="7302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拿破仑说过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:</a:t>
            </a:r>
            <a:r>
              <a:rPr dirty="0" sz="2400" spc="-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一支团队的胜利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四分之三靠的是团队士气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这一 论断对认识和运用团队士气无疑是很有启迪作用的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这说明</a:t>
            </a:r>
            <a:r>
              <a:rPr dirty="0" sz="2400" spc="-64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团队成 员的精神状态和风气对于团队的业绩非常重要。</a:t>
            </a:r>
            <a:endParaRPr sz="2400">
              <a:latin typeface="宋体"/>
              <a:cs typeface="宋体"/>
            </a:endParaRPr>
          </a:p>
          <a:p>
            <a:pPr algn="just"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一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)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团队士气的定义</a:t>
            </a:r>
            <a:endParaRPr sz="2400">
              <a:latin typeface="宋体"/>
              <a:cs typeface="宋体"/>
            </a:endParaRPr>
          </a:p>
          <a:p>
            <a:pPr algn="just" marL="12700" marR="5080" indent="609600">
              <a:lnSpc>
                <a:spcPct val="100099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所谓团队士气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就是团队的成员对自身所在的团队感到满意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愿 意成为该团队的一员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并协助达成团队目标的一种态度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这种态度可 以表现在一个人主动、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努力工作的行为中</a:t>
            </a:r>
            <a:r>
              <a:rPr dirty="0" sz="2400" spc="-6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换言之</a:t>
            </a:r>
            <a:r>
              <a:rPr dirty="0" sz="2400" spc="-6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团队士气是团队 全体成员的工作热情与工作行为的总和。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9802" y="435610"/>
            <a:ext cx="30740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004B2B"/>
                </a:solidFill>
              </a:rPr>
              <a:t>模块</a:t>
            </a:r>
            <a:r>
              <a:rPr dirty="0" sz="3200" spc="5">
                <a:solidFill>
                  <a:srgbClr val="004B2B"/>
                </a:solidFill>
              </a:rPr>
              <a:t>三</a:t>
            </a:r>
            <a:r>
              <a:rPr dirty="0" sz="3200" spc="-100">
                <a:solidFill>
                  <a:srgbClr val="004B2B"/>
                </a:solidFill>
              </a:rPr>
              <a:t> </a:t>
            </a:r>
            <a:r>
              <a:rPr dirty="0" sz="3200">
                <a:solidFill>
                  <a:srgbClr val="004B2B"/>
                </a:solidFill>
              </a:rPr>
              <a:t>团队精</a:t>
            </a:r>
            <a:r>
              <a:rPr dirty="0" sz="3200" spc="5">
                <a:solidFill>
                  <a:srgbClr val="004B2B"/>
                </a:solidFill>
              </a:rPr>
              <a:t>神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780415" y="1575435"/>
            <a:ext cx="4647565" cy="3865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学习目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标</a:t>
            </a:r>
            <a:endParaRPr sz="28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１、掌握团队精神的内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涵</a:t>
            </a:r>
            <a:endParaRPr sz="28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２、理解团队凝聚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力</a:t>
            </a:r>
            <a:endParaRPr sz="28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３、培养互信合作意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识</a:t>
            </a:r>
            <a:endParaRPr sz="28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４、掌握提高团队士气的方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法</a:t>
            </a:r>
            <a:endParaRPr sz="28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7527" y="57467"/>
            <a:ext cx="4171315" cy="9404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600"/>
              </a:lnSpc>
              <a:spcBef>
                <a:spcPts val="105"/>
              </a:spcBef>
            </a:pPr>
            <a:r>
              <a:rPr dirty="0" sz="3200"/>
              <a:t>任务</a:t>
            </a:r>
            <a:r>
              <a:rPr dirty="0" sz="3200" spc="5"/>
              <a:t>四</a:t>
            </a:r>
            <a:r>
              <a:rPr dirty="0" sz="3200" spc="-25"/>
              <a:t> </a:t>
            </a:r>
            <a:r>
              <a:rPr dirty="0" sz="3200"/>
              <a:t>团队士</a:t>
            </a:r>
            <a:r>
              <a:rPr dirty="0" sz="3200" spc="5"/>
              <a:t>气</a:t>
            </a:r>
            <a:endParaRPr sz="3200"/>
          </a:p>
          <a:p>
            <a:pPr marL="93345">
              <a:lnSpc>
                <a:spcPts val="3600"/>
              </a:lnSpc>
            </a:pPr>
            <a:r>
              <a:rPr dirty="0" sz="3200" spc="-5">
                <a:latin typeface="宋体"/>
                <a:cs typeface="宋体"/>
              </a:rPr>
              <a:t>(</a:t>
            </a:r>
            <a:r>
              <a:rPr dirty="0" sz="3200" spc="-50">
                <a:latin typeface="宋体"/>
                <a:cs typeface="宋体"/>
              </a:rPr>
              <a:t> </a:t>
            </a:r>
            <a:r>
              <a:rPr dirty="0" sz="3200">
                <a:latin typeface="宋体"/>
                <a:cs typeface="宋体"/>
              </a:rPr>
              <a:t>二</a:t>
            </a:r>
            <a:r>
              <a:rPr dirty="0" sz="3200" spc="-5">
                <a:latin typeface="宋体"/>
                <a:cs typeface="宋体"/>
              </a:rPr>
              <a:t>)</a:t>
            </a:r>
            <a:r>
              <a:rPr dirty="0" sz="3200" spc="-50">
                <a:latin typeface="宋体"/>
                <a:cs typeface="宋体"/>
              </a:rPr>
              <a:t> </a:t>
            </a:r>
            <a:r>
              <a:rPr dirty="0" sz="3200">
                <a:latin typeface="宋体"/>
                <a:cs typeface="宋体"/>
              </a:rPr>
              <a:t>团队士气的特</a:t>
            </a:r>
            <a:r>
              <a:rPr dirty="0" sz="3200" spc="5">
                <a:latin typeface="宋体"/>
                <a:cs typeface="宋体"/>
              </a:rPr>
              <a:t>征</a:t>
            </a:r>
            <a:endParaRPr sz="320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090" y="1052829"/>
            <a:ext cx="9017000" cy="4486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1531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美国心理学家克瑞奇等人认为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一个士气高昂的战斗团队具有以 下七个特征: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①团队的团结来自内部的凝聚力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而非外部的压力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②团队本身具有适应外部变化的能力以及处理内部冲突的能力    </a:t>
            </a:r>
            <a:endParaRPr sz="2400">
              <a:latin typeface="宋体"/>
              <a:cs typeface="宋体"/>
            </a:endParaRPr>
          </a:p>
          <a:p>
            <a:pPr marL="12700" marR="767715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③团队成员对团队具有强烈的归属感，且团队成员之间具有强 烈的认同感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④团队成员没有分裂为相敌对的小团体的倾向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⑤团队中每个成员都明确地意识到团队的目标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⑥团队成员对团队的目标及领导者抱肯定和支持的态度 </a:t>
            </a:r>
            <a:endParaRPr sz="2400">
              <a:latin typeface="宋体"/>
              <a:cs typeface="宋体"/>
            </a:endParaRPr>
          </a:p>
          <a:p>
            <a:pPr marL="12700" marR="61531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⑦团队成员承认团队存在的价值，并且有维护其团队存在和发 展的意向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7527" y="57467"/>
            <a:ext cx="30740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任务</a:t>
            </a:r>
            <a:r>
              <a:rPr dirty="0" sz="3200" spc="5"/>
              <a:t>四</a:t>
            </a:r>
            <a:r>
              <a:rPr dirty="0" sz="3200" spc="-100"/>
              <a:t> </a:t>
            </a:r>
            <a:r>
              <a:rPr dirty="0" sz="3200"/>
              <a:t>团队士</a:t>
            </a:r>
            <a:r>
              <a:rPr dirty="0" sz="3200" spc="5"/>
              <a:t>气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272415" y="909446"/>
            <a:ext cx="4852035" cy="4497070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317500">
              <a:lnSpc>
                <a:spcPct val="100000"/>
              </a:lnSpc>
              <a:spcBef>
                <a:spcPts val="905"/>
              </a:spcBef>
            </a:pP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 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二、</a:t>
            </a:r>
            <a:r>
              <a:rPr dirty="0" sz="20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影响团队士气的因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素</a:t>
            </a:r>
            <a:endParaRPr sz="20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    影响团队士气的因素包括以下几个方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面</a:t>
            </a:r>
            <a:endParaRPr sz="2000">
              <a:latin typeface="宋体"/>
              <a:cs typeface="宋体"/>
            </a:endParaRPr>
          </a:p>
          <a:p>
            <a:pPr marL="12700" marR="2037714">
              <a:lnSpc>
                <a:spcPct val="240000"/>
              </a:lnSpc>
            </a:pP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0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一</a:t>
            </a: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)</a:t>
            </a:r>
            <a:r>
              <a:rPr dirty="0" sz="20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对团队目标的认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同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0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二</a:t>
            </a: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)</a:t>
            </a:r>
            <a:r>
              <a:rPr dirty="0" sz="20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奖酬体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系</a:t>
            </a:r>
            <a:endParaRPr sz="20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endParaRPr sz="20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0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三</a:t>
            </a: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)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良好的信息沟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通</a:t>
            </a:r>
            <a:endParaRPr sz="2000">
              <a:latin typeface="宋体"/>
              <a:cs typeface="宋体"/>
            </a:endParaRPr>
          </a:p>
          <a:p>
            <a:pPr marL="12700" marR="1783080">
              <a:lnSpc>
                <a:spcPct val="240000"/>
              </a:lnSpc>
            </a:pP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0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四</a:t>
            </a: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)</a:t>
            </a:r>
            <a:r>
              <a:rPr dirty="0" sz="20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团队内部的和谐程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度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0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五</a:t>
            </a: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)</a:t>
            </a:r>
            <a:r>
              <a:rPr dirty="0" sz="20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领导者的特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质</a:t>
            </a:r>
            <a:endParaRPr sz="20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7527" y="57467"/>
            <a:ext cx="30740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任务</a:t>
            </a:r>
            <a:r>
              <a:rPr dirty="0" sz="3200" spc="5"/>
              <a:t>四</a:t>
            </a:r>
            <a:r>
              <a:rPr dirty="0" sz="3200" spc="-100"/>
              <a:t> </a:t>
            </a:r>
            <a:r>
              <a:rPr dirty="0" sz="3200"/>
              <a:t>团队士</a:t>
            </a:r>
            <a:r>
              <a:rPr dirty="0" sz="3200" spc="5"/>
              <a:t>气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443865" y="680529"/>
            <a:ext cx="8789035" cy="5450840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000">
                <a:solidFill>
                  <a:srgbClr val="FF0000"/>
                </a:solidFill>
                <a:latin typeface="宋体"/>
                <a:cs typeface="宋体"/>
              </a:rPr>
              <a:t>三、</a:t>
            </a:r>
            <a:r>
              <a:rPr dirty="0" sz="2000" spc="-5">
                <a:solidFill>
                  <a:srgbClr val="FF0000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FF0000"/>
                </a:solidFill>
                <a:latin typeface="宋体"/>
                <a:cs typeface="宋体"/>
              </a:rPr>
              <a:t>提升员工士气的七大法</a:t>
            </a:r>
            <a:r>
              <a:rPr dirty="0" sz="2000" spc="5">
                <a:solidFill>
                  <a:srgbClr val="FF0000"/>
                </a:solidFill>
                <a:latin typeface="宋体"/>
                <a:cs typeface="宋体"/>
              </a:rPr>
              <a:t>则</a:t>
            </a:r>
            <a:endParaRPr sz="20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１、让员工感受他们的工作不仅仅是一份工作</a:t>
            </a:r>
            <a:r>
              <a:rPr dirty="0" sz="2000" spc="-1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每个人都期盼着自己的工作能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更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上一层楼</a:t>
            </a:r>
            <a:r>
              <a:rPr dirty="0" sz="2000" spc="-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但在某些时候</a:t>
            </a:r>
            <a:r>
              <a:rPr dirty="0" sz="20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员工在日复一日的重复工作中慢慢地迷失了自己的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方 向</a:t>
            </a:r>
            <a:endParaRPr sz="2000">
              <a:latin typeface="宋体"/>
              <a:cs typeface="宋体"/>
            </a:endParaRPr>
          </a:p>
          <a:p>
            <a:pPr algn="just"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２、举办庆功宴</a:t>
            </a:r>
            <a:r>
              <a:rPr dirty="0" sz="2000" spc="-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庆功宴为员工带来的不仅是一顿饱餐</a:t>
            </a:r>
            <a:r>
              <a:rPr dirty="0" sz="20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而是从心里的感动</a:t>
            </a:r>
            <a:r>
              <a:rPr dirty="0" sz="20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因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为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员工会明白自己的工作做出了价值</a:t>
            </a:r>
            <a:r>
              <a:rPr dirty="0" sz="2000" spc="-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那种感觉不可言喻</a:t>
            </a:r>
            <a:r>
              <a:rPr dirty="0" sz="20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与此同时</a:t>
            </a:r>
            <a:r>
              <a:rPr dirty="0" sz="20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也能从中了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解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自己的工作情况好坏与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否</a:t>
            </a:r>
            <a:endParaRPr sz="20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３、让员工追求自己的个人项目</a:t>
            </a:r>
            <a:r>
              <a:rPr dirty="0" sz="2000" spc="-1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个人项目是一个突破常规并激励员工的一种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任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务方式</a:t>
            </a:r>
            <a:r>
              <a:rPr dirty="0" sz="20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同时可以成为公司的创新之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源</a:t>
            </a:r>
            <a:endParaRPr sz="2000">
              <a:latin typeface="宋体"/>
              <a:cs typeface="宋体"/>
            </a:endParaRPr>
          </a:p>
          <a:p>
            <a:pPr marL="12700" marR="13208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４、混合公司的一贯做法</a:t>
            </a:r>
            <a:r>
              <a:rPr dirty="0" sz="2000" spc="-5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从传统例会或是沉默的工作环境作为起点出发</a:t>
            </a:r>
            <a:r>
              <a:rPr dirty="0" sz="20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发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展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到高昂的士气的道路需要花费很长的时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间</a:t>
            </a:r>
            <a:endParaRPr sz="20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５、不要忘记娱乐 </a:t>
            </a:r>
            <a:endParaRPr sz="20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６、培养员工积极向上的态度 </a:t>
            </a:r>
            <a:endParaRPr sz="2000">
              <a:latin typeface="宋体"/>
              <a:cs typeface="宋体"/>
            </a:endParaRPr>
          </a:p>
          <a:p>
            <a:pPr marL="12700" marR="13208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333333"/>
                </a:solidFill>
                <a:latin typeface="宋体"/>
                <a:cs typeface="宋体"/>
              </a:rPr>
              <a:t>  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因员工士气问题</a:t>
            </a:r>
            <a:r>
              <a:rPr dirty="0" sz="2000" spc="-4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导致公司止步不前</a:t>
            </a:r>
            <a:r>
              <a:rPr dirty="0" sz="20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直接成为了公司首要解决的难题</a:t>
            </a:r>
            <a:r>
              <a:rPr dirty="0" sz="20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为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此 </a:t>
            </a: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公司培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训</a:t>
            </a:r>
            <a:endParaRPr sz="20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333333"/>
                </a:solidFill>
                <a:latin typeface="宋体"/>
                <a:cs typeface="宋体"/>
              </a:rPr>
              <a:t>７偶尔离开办公</a:t>
            </a:r>
            <a:r>
              <a:rPr dirty="0" sz="2000" spc="5">
                <a:solidFill>
                  <a:srgbClr val="333333"/>
                </a:solidFill>
                <a:latin typeface="宋体"/>
                <a:cs typeface="宋体"/>
              </a:rPr>
              <a:t>室</a:t>
            </a:r>
            <a:endParaRPr sz="20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31469"/>
            <a:ext cx="3402965" cy="45148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004B2B"/>
                </a:solidFill>
              </a:rPr>
              <a:t>任务</a:t>
            </a:r>
            <a:r>
              <a:rPr dirty="0" spc="-5">
                <a:solidFill>
                  <a:srgbClr val="004B2B"/>
                </a:solidFill>
              </a:rPr>
              <a:t>一</a:t>
            </a:r>
            <a:r>
              <a:rPr dirty="0" spc="-90">
                <a:solidFill>
                  <a:srgbClr val="004B2B"/>
                </a:solidFill>
              </a:rPr>
              <a:t> </a:t>
            </a:r>
            <a:r>
              <a:rPr dirty="0">
                <a:solidFill>
                  <a:srgbClr val="004B2B"/>
                </a:solidFill>
              </a:rPr>
              <a:t>团队精神概</a:t>
            </a:r>
            <a:r>
              <a:rPr dirty="0" spc="-5">
                <a:solidFill>
                  <a:srgbClr val="004B2B"/>
                </a:solidFill>
              </a:rPr>
              <a:t>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7052" y="1143635"/>
            <a:ext cx="8407400" cy="533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34915">
              <a:lnSpc>
                <a:spcPct val="125899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团队精神有其内涵和层次 一、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团队精神的内涵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所谓团队精神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是指团队整体的价值观、信念和奋斗意识,是 团队成员为了团队的利益和目标而相互协作、共同奋斗的思想 意识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,这种团队精神反映在团队成员的工作作风上。具体来说 即反映在团队的凝聚力、集体的士气、成员之间的高度信任感 和为团队目标而合作的意识上。</a:t>
            </a:r>
            <a:endParaRPr sz="2400">
              <a:latin typeface="宋体"/>
              <a:cs typeface="宋体"/>
            </a:endParaRPr>
          </a:p>
          <a:p>
            <a:pPr marL="12700" marR="81915" indent="381000">
              <a:lnSpc>
                <a:spcPts val="2880"/>
              </a:lnSpc>
              <a:spcBef>
                <a:spcPts val="85"/>
              </a:spcBef>
            </a:pP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团队精神是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团队能够取得高绩效的灵魂，是成功团队身上难 以模仿的特质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没有多少人能很清楚地描述团队的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精神”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但 每一个团队的成员都能感受到团队精神的存在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能够感到其令人 振奋的力量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，应当说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高绩效团队具有强大竞争力的根源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不在 于其成员个体能力的卓越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而在于其成员形成的整体合力的强大 其中最具关键作用的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就是那种弥漫于其中、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无处不在的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ts val="2795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队精神”。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267335"/>
            <a:ext cx="38868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004B2B"/>
                </a:solidFill>
              </a:rPr>
              <a:t>任务</a:t>
            </a:r>
            <a:r>
              <a:rPr dirty="0" sz="3200" spc="5">
                <a:solidFill>
                  <a:srgbClr val="004B2B"/>
                </a:solidFill>
              </a:rPr>
              <a:t>一</a:t>
            </a:r>
            <a:r>
              <a:rPr dirty="0" sz="3200" spc="-100">
                <a:solidFill>
                  <a:srgbClr val="004B2B"/>
                </a:solidFill>
              </a:rPr>
              <a:t> </a:t>
            </a:r>
            <a:r>
              <a:rPr dirty="0" sz="3200">
                <a:solidFill>
                  <a:srgbClr val="004B2B"/>
                </a:solidFill>
              </a:rPr>
              <a:t>团队精神概</a:t>
            </a:r>
            <a:r>
              <a:rPr dirty="0" sz="3200" spc="5">
                <a:solidFill>
                  <a:srgbClr val="004B2B"/>
                </a:solidFill>
              </a:rPr>
              <a:t>述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547052" y="1022350"/>
            <a:ext cx="8255000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团队精神的三个层次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团队精神包括三个层次: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①团队的凝聚力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②团队成员之间的高度信任感和团队的合作意识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③团队成员的高昂士气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与团队精神密切相关的另一范畴是团队文化，这在第十章将进 一步进行阐述，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0112" y="434847"/>
            <a:ext cx="26162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8865" algn="l"/>
              </a:tabLst>
            </a:pPr>
            <a:r>
              <a:rPr dirty="0" sz="2400"/>
              <a:t>任务二	团队凝聚力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528002" y="923925"/>
            <a:ext cx="8255000" cy="5203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团队凝聚力的表现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团队凝聚力表现为团队成员头脑中所具有的团队意识。它包 括以下几个方面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(一)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归属意识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归属意识即希望自己在某个组织中有一定的位置，以获得物 质上和精神上的满足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团队成员将自己在社会中的位置具体定 位于所在团队，认识到团队为自己提供了工作、个人命运与团 队是休戚相关的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(二)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亲和意识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亲和意识即个人愿意与他人建立友好关系和相互协作的心理 倾向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团队成员在工作中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互相依从、互相支持、密切配合、建立了平等互信、相互尊重 的关系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，如同处在一个家庭中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ts val="3335"/>
              </a:lnSpc>
            </a:pP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endParaRPr sz="28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50519"/>
            <a:ext cx="3047365" cy="45148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任务</a:t>
            </a:r>
            <a:r>
              <a:rPr dirty="0" spc="-5"/>
              <a:t>二</a:t>
            </a:r>
            <a:r>
              <a:rPr dirty="0" spc="-90"/>
              <a:t> </a:t>
            </a:r>
            <a:r>
              <a:rPr dirty="0"/>
              <a:t>团队凝聚</a:t>
            </a:r>
            <a:r>
              <a:rPr dirty="0" spc="-5"/>
              <a:t>力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8277" y="1110106"/>
            <a:ext cx="8546465" cy="362331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865"/>
              </a:spcBef>
              <a:buClr>
                <a:srgbClr val="568862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3200" spc="-5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32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三</a:t>
            </a:r>
            <a:r>
              <a:rPr dirty="0" sz="3200" spc="-5">
                <a:solidFill>
                  <a:srgbClr val="333333"/>
                </a:solidFill>
                <a:latin typeface="宋体"/>
                <a:cs typeface="宋体"/>
              </a:rPr>
              <a:t>)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责任意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识</a:t>
            </a:r>
            <a:endParaRPr sz="3200">
              <a:latin typeface="宋体"/>
              <a:cs typeface="宋体"/>
            </a:endParaRPr>
          </a:p>
          <a:p>
            <a:pPr algn="just" marL="355600" marR="55244" indent="-342900">
              <a:lnSpc>
                <a:spcPct val="100000"/>
              </a:lnSpc>
              <a:spcBef>
                <a:spcPts val="765"/>
              </a:spcBef>
              <a:buClr>
                <a:srgbClr val="568862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责任意识即团队成员有着为团队的兴盛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而</a:t>
            </a:r>
            <a:r>
              <a:rPr dirty="0" sz="3200" spc="-5">
                <a:solidFill>
                  <a:srgbClr val="333333"/>
                </a:solidFill>
                <a:latin typeface="宋体"/>
                <a:cs typeface="宋体"/>
              </a:rPr>
              <a:t>尽职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尽责的意识</a:t>
            </a:r>
            <a:r>
              <a:rPr dirty="0" sz="3200" spc="-5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具体包括恪尽职守、</a:t>
            </a:r>
            <a:r>
              <a:rPr dirty="0" sz="32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完成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任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务、 </a:t>
            </a:r>
            <a:r>
              <a:rPr dirty="0" sz="32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勇于创新、</a:t>
            </a:r>
            <a:r>
              <a:rPr dirty="0" sz="32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3200">
                <a:solidFill>
                  <a:srgbClr val="333333"/>
                </a:solidFill>
                <a:latin typeface="宋体"/>
                <a:cs typeface="宋体"/>
              </a:rPr>
              <a:t>遵守团队规则</a:t>
            </a:r>
            <a:r>
              <a:rPr dirty="0" sz="3200" spc="5">
                <a:solidFill>
                  <a:srgbClr val="333333"/>
                </a:solidFill>
                <a:latin typeface="宋体"/>
                <a:cs typeface="宋体"/>
              </a:rPr>
              <a:t>等</a:t>
            </a:r>
            <a:endParaRPr sz="3200">
              <a:latin typeface="宋体"/>
              <a:cs typeface="宋体"/>
            </a:endParaRPr>
          </a:p>
          <a:p>
            <a:pPr algn="just" marL="355600" indent="-342900">
              <a:lnSpc>
                <a:spcPct val="100000"/>
              </a:lnSpc>
              <a:spcBef>
                <a:spcPts val="690"/>
              </a:spcBef>
              <a:buClr>
                <a:srgbClr val="568862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8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四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)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自豪意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识</a:t>
            </a:r>
            <a:endParaRPr sz="2800">
              <a:latin typeface="宋体"/>
              <a:cs typeface="宋体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568862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自豪意识即团队成员认为自己所在的团队有令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他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人羡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慕的声誉、</a:t>
            </a:r>
            <a:r>
              <a:rPr dirty="0" sz="28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社会地位和经济收入等的荣耀心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理</a:t>
            </a:r>
            <a:endParaRPr sz="28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50519"/>
            <a:ext cx="3047365" cy="45148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任务</a:t>
            </a:r>
            <a:r>
              <a:rPr dirty="0" spc="-5"/>
              <a:t>二</a:t>
            </a:r>
            <a:r>
              <a:rPr dirty="0" spc="-90"/>
              <a:t> </a:t>
            </a:r>
            <a:r>
              <a:rPr dirty="0"/>
              <a:t>团队凝聚</a:t>
            </a:r>
            <a:r>
              <a:rPr dirty="0" spc="-5"/>
              <a:t>力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8277" y="1105432"/>
            <a:ext cx="8546465" cy="505333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FF0000"/>
                </a:solidFill>
                <a:latin typeface="宋体"/>
                <a:cs typeface="宋体"/>
              </a:rPr>
              <a:t>四、企业系统结</a:t>
            </a:r>
            <a:r>
              <a:rPr dirty="0" sz="3200" spc="5">
                <a:solidFill>
                  <a:srgbClr val="FF0000"/>
                </a:solidFill>
                <a:latin typeface="宋体"/>
                <a:cs typeface="宋体"/>
              </a:rPr>
              <a:t>构</a:t>
            </a:r>
            <a:endParaRPr sz="3200">
              <a:latin typeface="宋体"/>
              <a:cs typeface="宋体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１、什么是系统？（企业系统的基本要素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）</a:t>
            </a:r>
            <a:endParaRPr sz="2800">
              <a:latin typeface="宋体"/>
              <a:cs typeface="宋体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企业是指从事生产、流通或服务性的经济活动必须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具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有以下一些基本要素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：</a:t>
            </a:r>
            <a:endParaRPr sz="2800">
              <a:latin typeface="宋体"/>
              <a:cs typeface="宋体"/>
            </a:endParaRPr>
          </a:p>
          <a:p>
            <a:pPr marL="711200" indent="-698500">
              <a:lnSpc>
                <a:spcPct val="100000"/>
              </a:lnSpc>
              <a:spcBef>
                <a:spcPts val="670"/>
              </a:spcBef>
              <a:buClr>
                <a:srgbClr val="568862"/>
              </a:buClr>
              <a:buFont typeface="Wingdings"/>
              <a:buChar char=""/>
              <a:tabLst>
                <a:tab pos="710565" algn="l"/>
                <a:tab pos="711200" algn="l"/>
              </a:tabLst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人：是企业最关键、最活跃、最有创造力的要素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800">
              <a:latin typeface="宋体"/>
              <a:cs typeface="宋体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568862"/>
              </a:buClr>
              <a:buFont typeface="Wingdings"/>
              <a:buChar char=""/>
              <a:tabLst>
                <a:tab pos="710565" algn="l"/>
                <a:tab pos="711200" algn="l"/>
              </a:tabLst>
            </a:pPr>
            <a:r>
              <a:rPr dirty="0"/>
              <a:t>	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财：资金、资本、资源都是财产的组成部分。企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业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既要创造财富，又要消耗财富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800">
              <a:latin typeface="宋体"/>
              <a:cs typeface="宋体"/>
            </a:endParaRPr>
          </a:p>
          <a:p>
            <a:pPr marL="711200" indent="-698500">
              <a:lnSpc>
                <a:spcPct val="100000"/>
              </a:lnSpc>
              <a:spcBef>
                <a:spcPts val="670"/>
              </a:spcBef>
              <a:buClr>
                <a:srgbClr val="568862"/>
              </a:buClr>
              <a:buFont typeface="Wingdings"/>
              <a:buChar char=""/>
              <a:tabLst>
                <a:tab pos="710565" algn="l"/>
                <a:tab pos="711200" algn="l"/>
              </a:tabLst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物：主要是有形的物资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800">
              <a:latin typeface="宋体"/>
              <a:cs typeface="宋体"/>
            </a:endParaRPr>
          </a:p>
          <a:p>
            <a:pPr marL="711200" indent="-698500">
              <a:lnSpc>
                <a:spcPct val="100000"/>
              </a:lnSpc>
              <a:spcBef>
                <a:spcPts val="670"/>
              </a:spcBef>
              <a:buClr>
                <a:srgbClr val="568862"/>
              </a:buClr>
              <a:buFont typeface="Wingdings"/>
              <a:buChar char=""/>
              <a:tabLst>
                <a:tab pos="710565" algn="l"/>
                <a:tab pos="711200" algn="l"/>
              </a:tabLst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信：是指信息和信用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800">
              <a:latin typeface="宋体"/>
              <a:cs typeface="宋体"/>
            </a:endParaRPr>
          </a:p>
          <a:p>
            <a:pPr marL="711200" indent="-698500">
              <a:lnSpc>
                <a:spcPct val="100000"/>
              </a:lnSpc>
              <a:spcBef>
                <a:spcPts val="670"/>
              </a:spcBef>
              <a:buClr>
                <a:srgbClr val="568862"/>
              </a:buClr>
              <a:buFont typeface="Wingdings"/>
              <a:buChar char=""/>
              <a:tabLst>
                <a:tab pos="710565" algn="l"/>
                <a:tab pos="711200" algn="l"/>
              </a:tabLst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文：指企业文化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8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267017"/>
            <a:ext cx="34804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任务</a:t>
            </a:r>
            <a:r>
              <a:rPr dirty="0" sz="3200" spc="5"/>
              <a:t>二</a:t>
            </a:r>
            <a:r>
              <a:rPr dirty="0" sz="3200" spc="-100"/>
              <a:t> </a:t>
            </a:r>
            <a:r>
              <a:rPr dirty="0" sz="3200"/>
              <a:t>团队凝聚</a:t>
            </a:r>
            <a:r>
              <a:rPr dirty="0" sz="3200" spc="5"/>
              <a:t>力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224790" y="1138554"/>
            <a:ext cx="8674100" cy="397637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三、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影响团队凝聚力的因素</a:t>
            </a:r>
            <a:endParaRPr sz="2400">
              <a:latin typeface="宋体"/>
              <a:cs typeface="宋体"/>
            </a:endParaRPr>
          </a:p>
          <a:p>
            <a:pPr marL="355600" marR="233679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964565" algn="l"/>
                <a:tab pos="965200" algn="l"/>
              </a:tabLst>
            </a:pPr>
            <a:r>
              <a:rPr dirty="0"/>
              <a:t>	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团队不是孤立存在的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而是处在一定的环境中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受到多种因 素的影响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这些因素包括外部因素和内部因素</a:t>
            </a:r>
            <a:endParaRPr sz="2400">
              <a:latin typeface="宋体"/>
              <a:cs typeface="宋体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外部因素</a:t>
            </a:r>
            <a:endParaRPr sz="2400">
              <a:latin typeface="宋体"/>
              <a:cs typeface="宋体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964565" algn="l"/>
                <a:tab pos="965200" algn="l"/>
              </a:tabLst>
            </a:pPr>
            <a:r>
              <a:rPr dirty="0"/>
              <a:t>	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当团队成员受到外部威胁时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，无论团队内部曾经发生过什 么问题和矛盾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团队成员都会团结起来一致对外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团队的凝聚力 会增强。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例如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管理层单方面决定重新设计一项工作或处罚某 个员工时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很多工人都会以某种方式来支持自己的工友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此外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 个团队与其他团队展开竞争时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团队的内部通常也会加强合作 提高凝聚力。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340677"/>
            <a:ext cx="34804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任务</a:t>
            </a:r>
            <a:r>
              <a:rPr dirty="0" sz="3200" spc="5"/>
              <a:t>二</a:t>
            </a:r>
            <a:r>
              <a:rPr dirty="0" sz="3200" spc="-100"/>
              <a:t> </a:t>
            </a:r>
            <a:r>
              <a:rPr dirty="0" sz="3200"/>
              <a:t>团队凝聚</a:t>
            </a:r>
            <a:r>
              <a:rPr dirty="0" sz="3200" spc="5"/>
              <a:t>力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216852" y="768667"/>
            <a:ext cx="5702300" cy="26581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</a:t>
            </a:r>
            <a:r>
              <a:rPr dirty="0" sz="2400">
                <a:solidFill>
                  <a:srgbClr val="333333"/>
                </a:solidFill>
                <a:latin typeface="Times New Roman"/>
                <a:cs typeface="Times New Roman"/>
              </a:rPr>
              <a:t>)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内部因素</a:t>
            </a:r>
            <a:endParaRPr sz="2400">
              <a:latin typeface="宋体"/>
              <a:cs typeface="宋体"/>
            </a:endParaRPr>
          </a:p>
          <a:p>
            <a:pPr marL="660400" indent="-6477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659765" algn="l"/>
                <a:tab pos="6604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内部因素具体包括以下几个方面</a:t>
            </a:r>
            <a:endParaRPr sz="2400">
              <a:latin typeface="宋体"/>
              <a:cs typeface="宋体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１、团队的规模</a:t>
            </a:r>
            <a:endParaRPr sz="2400">
              <a:latin typeface="宋体"/>
              <a:cs typeface="宋体"/>
            </a:endParaRPr>
          </a:p>
          <a:p>
            <a:pPr marL="1041400" indent="-10287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1040765" algn="l"/>
                <a:tab pos="10414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团队规模越大</a:t>
            </a:r>
            <a:r>
              <a:rPr dirty="0" sz="2400" spc="-69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凝聚力相应就会越小</a:t>
            </a:r>
            <a:endParaRPr sz="2400">
              <a:latin typeface="宋体"/>
              <a:cs typeface="宋体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２、团队的目标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568862"/>
                </a:solidFill>
                <a:latin typeface="Wingdings"/>
                <a:cs typeface="Wingdings"/>
              </a:rPr>
              <a:t>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3152" y="3035617"/>
            <a:ext cx="8102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当团队的目标与个人的目标一致时，</a:t>
            </a:r>
            <a:r>
              <a:rPr dirty="0" sz="2400" spc="-6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显然，</a:t>
            </a:r>
            <a:r>
              <a:rPr dirty="0" sz="2400" spc="-64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团队成员就愿意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6852" y="3328352"/>
            <a:ext cx="8978900" cy="317055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合作完成任务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凝聚力就会增强</a:t>
            </a:r>
            <a:r>
              <a:rPr dirty="0" sz="2400" spc="-6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反之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400">
              <a:latin typeface="宋体"/>
              <a:cs typeface="宋体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３、团队的激励方式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对员工激励时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奖励的方式以团队为单位，  可以使成员意识到个人利益和团队利益不可分割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，可以强化团队 的奋进精神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提高团队的凝聚力。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团队不仅是人的集合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，而且是 能量的结合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400">
              <a:latin typeface="宋体"/>
              <a:cs typeface="宋体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568862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４、团队的成功经历</a:t>
            </a:r>
            <a:r>
              <a:rPr dirty="0" sz="2400" spc="-7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如果某个团队已往的光荣有成功的表现或极 高的美誉度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就容易建立起团队合作精神</a:t>
            </a:r>
            <a:r>
              <a:rPr dirty="0" sz="2400" spc="-6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成员在这样的团队中也 就会产生荣誉感和自豪感</a:t>
            </a:r>
            <a:r>
              <a:rPr dirty="0" sz="24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。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97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模块三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0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2022-03-07T08:41:54Z</dcterms:created>
  <dcterms:modified xsi:type="dcterms:W3CDTF">2022-03-07T08:41:54Z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2019-08-23T00:00:00Z</vt:filetime>
  </property>
  <property fmtid="{D5CDD505-2E9C-101B-9397-08002B2CF9AE}" pid="3" name="Creator">
    <vt:lpwstr>WPS 演示</vt:lpwstr>
  </property>
  <property fmtid="{D5CDD505-2E9C-101B-9397-08002B2CF9AE}" pid="4" name="LastSaved">
    <vt:filetime>2022-03-07T00:00:00Z</vt:filetime>
  </property>
</Properties>
</file>