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</p:sldMasterIdLst>
  <p:sldIdLst>
    <p:sldId id="256" r:id="rId9"/>
    <p:sldId id="257" r:id="rId10"/>
    <p:sldId id="379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98" r:id="rId22"/>
    <p:sldId id="399" r:id="rId23"/>
    <p:sldId id="400" r:id="rId24"/>
    <p:sldId id="296" r:id="rId25"/>
    <p:sldId id="299" r:id="rId26"/>
    <p:sldId id="300" r:id="rId27"/>
    <p:sldId id="301" r:id="rId28"/>
    <p:sldId id="302" r:id="rId29"/>
    <p:sldId id="323" r:id="rId30"/>
    <p:sldId id="333" r:id="rId31"/>
    <p:sldId id="335" r:id="rId32"/>
    <p:sldId id="482" r:id="rId33"/>
    <p:sldId id="336" r:id="rId34"/>
    <p:sldId id="337" r:id="rId35"/>
    <p:sldId id="338" r:id="rId36"/>
    <p:sldId id="339" r:id="rId37"/>
    <p:sldId id="340" r:id="rId38"/>
    <p:sldId id="343" r:id="rId39"/>
    <p:sldId id="344" r:id="rId40"/>
    <p:sldId id="345" r:id="rId41"/>
    <p:sldId id="360" r:id="rId42"/>
    <p:sldId id="361" r:id="rId43"/>
    <p:sldId id="362" r:id="rId44"/>
    <p:sldId id="364" r:id="rId45"/>
    <p:sldId id="365" r:id="rId46"/>
    <p:sldId id="366" r:id="rId47"/>
    <p:sldId id="367" r:id="rId48"/>
    <p:sldId id="368" r:id="rId49"/>
    <p:sldId id="369" r:id="rId50"/>
    <p:sldId id="370" r:id="rId51"/>
    <p:sldId id="371" r:id="rId52"/>
    <p:sldId id="372" r:id="rId53"/>
    <p:sldId id="373" r:id="rId54"/>
  </p:sldIdLst>
  <p:sldSz cx="9156065" cy="6873240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1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7" Type="http://schemas.openxmlformats.org/officeDocument/2006/relationships/tableStyles" Target="tableStyles.xml"/><Relationship Id="rId56" Type="http://schemas.openxmlformats.org/officeDocument/2006/relationships/viewProps" Target="viewProps.xml"/><Relationship Id="rId55" Type="http://schemas.openxmlformats.org/officeDocument/2006/relationships/presProps" Target="presProps.xml"/><Relationship Id="rId54" Type="http://schemas.openxmlformats.org/officeDocument/2006/relationships/slide" Target="slides/slide46.xml"/><Relationship Id="rId53" Type="http://schemas.openxmlformats.org/officeDocument/2006/relationships/slide" Target="slides/slide45.xml"/><Relationship Id="rId52" Type="http://schemas.openxmlformats.org/officeDocument/2006/relationships/slide" Target="slides/slide44.xml"/><Relationship Id="rId51" Type="http://schemas.openxmlformats.org/officeDocument/2006/relationships/slide" Target="slides/slide43.xml"/><Relationship Id="rId50" Type="http://schemas.openxmlformats.org/officeDocument/2006/relationships/slide" Target="slides/slide42.xml"/><Relationship Id="rId5" Type="http://schemas.openxmlformats.org/officeDocument/2006/relationships/slideMaster" Target="slideMasters/slideMaster4.xml"/><Relationship Id="rId49" Type="http://schemas.openxmlformats.org/officeDocument/2006/relationships/slide" Target="slides/slide41.xml"/><Relationship Id="rId48" Type="http://schemas.openxmlformats.org/officeDocument/2006/relationships/slide" Target="slides/slide40.xml"/><Relationship Id="rId47" Type="http://schemas.openxmlformats.org/officeDocument/2006/relationships/slide" Target="slides/slide39.xml"/><Relationship Id="rId46" Type="http://schemas.openxmlformats.org/officeDocument/2006/relationships/slide" Target="slides/slide38.xml"/><Relationship Id="rId45" Type="http://schemas.openxmlformats.org/officeDocument/2006/relationships/slide" Target="slides/slide37.xml"/><Relationship Id="rId44" Type="http://schemas.openxmlformats.org/officeDocument/2006/relationships/slide" Target="slides/slide36.xml"/><Relationship Id="rId43" Type="http://schemas.openxmlformats.org/officeDocument/2006/relationships/slide" Target="slides/slide35.xml"/><Relationship Id="rId42" Type="http://schemas.openxmlformats.org/officeDocument/2006/relationships/slide" Target="slides/slide34.xml"/><Relationship Id="rId41" Type="http://schemas.openxmlformats.org/officeDocument/2006/relationships/slide" Target="slides/slide33.xml"/><Relationship Id="rId40" Type="http://schemas.openxmlformats.org/officeDocument/2006/relationships/slide" Target="slides/slide32.xml"/><Relationship Id="rId4" Type="http://schemas.openxmlformats.org/officeDocument/2006/relationships/slideMaster" Target="slideMasters/slideMaster3.xml"/><Relationship Id="rId39" Type="http://schemas.openxmlformats.org/officeDocument/2006/relationships/slide" Target="slides/slide31.xml"/><Relationship Id="rId38" Type="http://schemas.openxmlformats.org/officeDocument/2006/relationships/slide" Target="slides/slide30.xml"/><Relationship Id="rId37" Type="http://schemas.openxmlformats.org/officeDocument/2006/relationships/slide" Target="slides/slide29.xml"/><Relationship Id="rId36" Type="http://schemas.openxmlformats.org/officeDocument/2006/relationships/slide" Target="slides/slide28.xml"/><Relationship Id="rId35" Type="http://schemas.openxmlformats.org/officeDocument/2006/relationships/slide" Target="slides/slide27.xml"/><Relationship Id="rId34" Type="http://schemas.openxmlformats.org/officeDocument/2006/relationships/slide" Target="slides/slide26.xml"/><Relationship Id="rId33" Type="http://schemas.openxmlformats.org/officeDocument/2006/relationships/slide" Target="slides/slide25.xml"/><Relationship Id="rId32" Type="http://schemas.openxmlformats.org/officeDocument/2006/relationships/slide" Target="slides/slide24.xml"/><Relationship Id="rId31" Type="http://schemas.openxmlformats.org/officeDocument/2006/relationships/slide" Target="slides/slide23.xml"/><Relationship Id="rId30" Type="http://schemas.openxmlformats.org/officeDocument/2006/relationships/slide" Target="slides/slide22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1.xml"/><Relationship Id="rId28" Type="http://schemas.openxmlformats.org/officeDocument/2006/relationships/slide" Target="slides/slide20.xml"/><Relationship Id="rId27" Type="http://schemas.openxmlformats.org/officeDocument/2006/relationships/slide" Target="slides/slide19.xml"/><Relationship Id="rId26" Type="http://schemas.openxmlformats.org/officeDocument/2006/relationships/slide" Target="slides/slide18.xml"/><Relationship Id="rId25" Type="http://schemas.openxmlformats.org/officeDocument/2006/relationships/slide" Target="slides/slide17.xml"/><Relationship Id="rId24" Type="http://schemas.openxmlformats.org/officeDocument/2006/relationships/slide" Target="slides/slide16.xml"/><Relationship Id="rId23" Type="http://schemas.openxmlformats.org/officeDocument/2006/relationships/slide" Target="slides/slide15.xml"/><Relationship Id="rId22" Type="http://schemas.openxmlformats.org/officeDocument/2006/relationships/slide" Target="slides/slide14.xml"/><Relationship Id="rId21" Type="http://schemas.openxmlformats.org/officeDocument/2006/relationships/slide" Target="slides/slide13.xml"/><Relationship Id="rId20" Type="http://schemas.openxmlformats.org/officeDocument/2006/relationships/slide" Target="slides/slide12.xml"/><Relationship Id="rId2" Type="http://schemas.openxmlformats.org/officeDocument/2006/relationships/theme" Target="theme/theme1.xml"/><Relationship Id="rId19" Type="http://schemas.openxmlformats.org/officeDocument/2006/relationships/slide" Target="slides/slide11.xml"/><Relationship Id="rId18" Type="http://schemas.openxmlformats.org/officeDocument/2006/relationships/slide" Target="slides/slide10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/>
    <p:bodyStyle/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/>
    <p:bodyStyle/>
    <p:otherStyle/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/>
    <p:bodyStyle/>
    <p:otherStyle/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/>
    <p:bodyStyle/>
    <p:otherStyle/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6.jpe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7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8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9.jpeg"/><Relationship Id="rId1" Type="http://schemas.openxmlformats.org/officeDocument/2006/relationships/image" Target="../media/image14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1.jpeg"/><Relationship Id="rId1" Type="http://schemas.openxmlformats.org/officeDocument/2006/relationships/image" Target="../media/image20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3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2192"/>
            <a:ext cx="3727704" cy="556869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849370" y="1435735"/>
            <a:ext cx="3910330" cy="201803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  <a:scene3d>
              <a:camera prst="orthographicFront"/>
              <a:lightRig rig="threePt" dir="t"/>
            </a:scene3d>
          </a:bodyPr>
          <a:p>
            <a:pPr indent="0" algn="ctr"/>
            <a:r>
              <a:rPr lang="zh-TW" sz="4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模块六</a:t>
            </a:r>
            <a:endParaRPr lang="zh-TW" sz="4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-4978400"/>
            <a:r>
              <a:rPr lang="zh-TW" sz="1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/>
                <a:ea typeface="Arial" panose="020B0604020202020204"/>
              </a:rPr>
              <a:t>__</a:t>
            </a:r>
            <a:endParaRPr lang="zh-TW" sz="1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/>
              <a:ea typeface="Arial" panose="020B0604020202020204"/>
            </a:endParaRPr>
          </a:p>
          <a:p>
            <a:pPr indent="0" algn="ctr"/>
            <a:r>
              <a:rPr lang="zh-TW" sz="44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团队的沟通</a:t>
            </a:r>
            <a:endParaRPr lang="zh-TW" sz="44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2639568" y="704088"/>
            <a:ext cx="3886200" cy="5547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4400">
                <a:solidFill>
                  <a:srgbClr val="00757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怎样与上级沟通</a:t>
            </a:r>
            <a:endParaRPr lang="zh-TW" sz="4400">
              <a:solidFill>
                <a:srgbClr val="00757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1072896" y="1892808"/>
          <a:ext cx="7324344" cy="3977640"/>
        </p:xfrm>
        <a:graphic>
          <a:graphicData uri="http://schemas.openxmlformats.org/drawingml/2006/table">
            <a:tbl>
              <a:tblPr/>
              <a:tblGrid>
                <a:gridCol w="3203448"/>
                <a:gridCol w="4120896"/>
              </a:tblGrid>
              <a:tr h="320040"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zh-TW" sz="2400" b="1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上级需要（部属）</a:t>
                      </a:r>
                      <a:endParaRPr lang="zh-TW" sz="2400" b="1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zh-TW" sz="2400" b="1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部属沟通行为</a:t>
                      </a:r>
                      <a:endParaRPr lang="zh-TW" sz="2400" b="1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</a:tr>
              <a:tr h="865632">
                <a:tc>
                  <a:txBody>
                    <a:bodyPr>
                      <a:spAutoFit/>
                    </a:bodyPr>
                    <a:p>
                      <a:pPr indent="457200">
                        <a:spcBef>
                          <a:spcPts val="560"/>
                        </a:spcBef>
                      </a:pPr>
                      <a:r>
                        <a:rPr lang="zh-TW" sz="24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支持</a:t>
                      </a:r>
                      <a:endParaRPr lang="zh-TW" sz="24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marL="1335405" indent="-914400">
                        <a:lnSpc>
                          <a:spcPts val="3025"/>
                        </a:lnSpc>
                      </a:pPr>
                      <a:r>
                        <a:rPr lang="zh-TW" sz="24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尽责，尤其在上级弱项处给 予支持</a:t>
                      </a:r>
                      <a:endParaRPr lang="zh-TW" sz="24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</a:tr>
              <a:tr h="438912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1600">
                          <a:solidFill>
                            <a:srgbClr val="CC0066"/>
                          </a:solidFill>
                          <a:latin typeface="Wingdings" panose="05000000000000000000"/>
                        </a:rPr>
                        <a:t>v</a:t>
                      </a:r>
                      <a:r>
                        <a:rPr lang="zh-TW" sz="24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执行指令</a:t>
                      </a:r>
                      <a:endParaRPr lang="zh-TW" sz="24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zh-TW" sz="24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承诺、聆听、询问、响应</a:t>
                      </a:r>
                      <a:endParaRPr lang="zh-TW" sz="24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</a:tr>
              <a:tr h="798576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1600">
                          <a:solidFill>
                            <a:srgbClr val="CC0066"/>
                          </a:solidFill>
                          <a:latin typeface="Wingdings" panose="05000000000000000000"/>
                        </a:rPr>
                        <a:t>v </a:t>
                      </a:r>
                      <a:r>
                        <a:rPr lang="zh-TW" sz="24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了解部属情况</a:t>
                      </a:r>
                      <a:endParaRPr lang="zh-TW" sz="24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marL="1335405" indent="-914400">
                        <a:lnSpc>
                          <a:spcPts val="2880"/>
                        </a:lnSpc>
                      </a:pPr>
                      <a:r>
                        <a:rPr lang="zh-TW" sz="24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定期工作汇报，自我严格管 理</a:t>
                      </a:r>
                      <a:endParaRPr lang="zh-TW" sz="24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</a:tr>
              <a:tr h="810768">
                <a:tc>
                  <a:txBody>
                    <a:bodyPr>
                      <a:spAutoFit/>
                    </a:bodyPr>
                    <a:p>
                      <a:pPr indent="0">
                        <a:spcBef>
                          <a:spcPts val="280"/>
                        </a:spcBef>
                      </a:pPr>
                      <a:r>
                        <a:rPr lang="en-US" sz="1600">
                          <a:solidFill>
                            <a:srgbClr val="CC0066"/>
                          </a:solidFill>
                          <a:latin typeface="Wingdings" panose="05000000000000000000"/>
                        </a:rPr>
                        <a:t>v</a:t>
                      </a:r>
                      <a:r>
                        <a:rPr lang="zh-TW" sz="24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为领导分忧</a:t>
                      </a:r>
                      <a:endParaRPr lang="zh-TW" sz="24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marL="1335405" indent="-914400">
                        <a:lnSpc>
                          <a:spcPts val="3025"/>
                        </a:lnSpc>
                      </a:pPr>
                      <a:r>
                        <a:rPr lang="zh-TW" sz="24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理解上级、敢挑重担、提出 建议</a:t>
                      </a:r>
                      <a:endParaRPr lang="zh-TW" sz="24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</a:tr>
              <a:tr h="743712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2200">
                          <a:solidFill>
                            <a:srgbClr val="CC0066"/>
                          </a:solidFill>
                          <a:latin typeface="Arial" panose="020B0604020202020204"/>
                        </a:rPr>
                        <a:t>♦•♦</a:t>
                      </a:r>
                      <a:r>
                        <a:rPr lang="zh-TW" sz="24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提供信息</a:t>
                      </a:r>
                      <a:endParaRPr lang="zh-TW" sz="24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marL="1335405" indent="-914400">
                        <a:lnSpc>
                          <a:spcPts val="2855"/>
                        </a:lnSpc>
                      </a:pPr>
                      <a:r>
                        <a:rPr lang="zh-TW" sz="24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及时给予反馈、工作汇报、 沟通信息</a:t>
                      </a:r>
                      <a:endParaRPr lang="zh-TW" sz="24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2639568" y="704088"/>
            <a:ext cx="3886200" cy="5547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4400">
                <a:solidFill>
                  <a:srgbClr val="00757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怎样与上级沟通</a:t>
            </a:r>
            <a:endParaRPr lang="zh-TW" sz="4400">
              <a:solidFill>
                <a:srgbClr val="00757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45920" y="1889760"/>
            <a:ext cx="3212592" cy="21610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490"/>
              </a:spcAft>
            </a:pPr>
            <a:r>
              <a:rPr lang="zh-TW" sz="24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你可以正当地要求上司:</a:t>
            </a:r>
            <a:endParaRPr lang="zh-TW" sz="2400" b="1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spcAft>
                <a:spcPts val="490"/>
              </a:spcAft>
            </a:pPr>
            <a:r>
              <a:rPr lang="zh-TW" sz="1700">
                <a:solidFill>
                  <a:srgbClr val="3399FF"/>
                </a:solidFill>
                <a:latin typeface="Wingdings" panose="05000000000000000000"/>
                <a:ea typeface="Wingdings" panose="05000000000000000000"/>
              </a:rPr>
              <a:t>9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提供你对事情的看法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spcAft>
                <a:spcPts val="280"/>
              </a:spcAft>
            </a:pPr>
            <a:r>
              <a:rPr lang="zh-TW" sz="1700">
                <a:solidFill>
                  <a:srgbClr val="3399FF"/>
                </a:solidFill>
                <a:latin typeface="Wingdings" panose="05000000000000000000"/>
                <a:ea typeface="Wingdings" panose="05000000000000000000"/>
              </a:rPr>
              <a:t>9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提供更多的信息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spcAft>
                <a:spcPts val="490"/>
              </a:spcAft>
            </a:pPr>
            <a:r>
              <a:rPr lang="zh-TW" sz="1700">
                <a:solidFill>
                  <a:srgbClr val="3399FF"/>
                </a:solidFill>
                <a:latin typeface="Wingdings" panose="05000000000000000000"/>
                <a:ea typeface="Wingdings" panose="05000000000000000000"/>
              </a:rPr>
              <a:t>9 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对复杂的问题提供建议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spcAft>
                <a:spcPts val="490"/>
              </a:spcAft>
            </a:pPr>
            <a:r>
              <a:rPr lang="zh-TW" sz="1700">
                <a:solidFill>
                  <a:srgbClr val="3399FF"/>
                </a:solidFill>
                <a:latin typeface="Wingdings" panose="05000000000000000000"/>
                <a:ea typeface="Wingdings" panose="05000000000000000000"/>
              </a:rPr>
              <a:t>9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指引适当的方针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zh-TW" sz="1700">
                <a:solidFill>
                  <a:srgbClr val="3399FF"/>
                </a:solidFill>
                <a:latin typeface="Wingdings" panose="05000000000000000000"/>
                <a:ea typeface="Wingdings" panose="05000000000000000000"/>
              </a:rPr>
              <a:t>9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提供支援与保护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2639568" y="704088"/>
            <a:ext cx="3886200" cy="5547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4400">
                <a:solidFill>
                  <a:srgbClr val="00757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怎样与上级沟通</a:t>
            </a:r>
            <a:endParaRPr lang="zh-TW" sz="4400">
              <a:solidFill>
                <a:srgbClr val="00757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45920" y="1889760"/>
            <a:ext cx="5870448" cy="17952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490"/>
              </a:spcAft>
            </a:pPr>
            <a:r>
              <a:rPr lang="zh-TW" sz="24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但是你也应该提供给上司：</a:t>
            </a:r>
            <a:endParaRPr lang="zh-TW" sz="2400" b="1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spcAft>
                <a:spcPts val="280"/>
              </a:spcAft>
            </a:pPr>
            <a:r>
              <a:rPr lang="zh-TW" sz="1700">
                <a:solidFill>
                  <a:srgbClr val="3399FF"/>
                </a:solidFill>
                <a:latin typeface="Wingdings" panose="05000000000000000000"/>
                <a:ea typeface="Wingdings" panose="05000000000000000000"/>
              </a:rPr>
              <a:t>9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分析清楚问题的内容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spcAft>
                <a:spcPts val="280"/>
              </a:spcAft>
            </a:pPr>
            <a:r>
              <a:rPr lang="en-US" sz="1700">
                <a:solidFill>
                  <a:srgbClr val="3399FF"/>
                </a:solidFill>
                <a:latin typeface="Wingdings" panose="05000000000000000000"/>
              </a:rPr>
              <a:t>y 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各种行动方案以及你的选择建议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spcAft>
                <a:spcPts val="490"/>
              </a:spcAft>
            </a:pPr>
            <a:r>
              <a:rPr lang="zh-TW" sz="1700">
                <a:solidFill>
                  <a:srgbClr val="3399FF"/>
                </a:solidFill>
                <a:latin typeface="Wingdings" panose="05000000000000000000"/>
                <a:ea typeface="Wingdings" panose="05000000000000000000"/>
              </a:rPr>
              <a:t>9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你选择该项行动方案的预期结果，以及应变计划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zh-TW" sz="1700">
                <a:solidFill>
                  <a:srgbClr val="3399FF"/>
                </a:solidFill>
                <a:latin typeface="Wingdings" panose="05000000000000000000"/>
                <a:ea typeface="Wingdings" panose="05000000000000000000"/>
              </a:rPr>
              <a:t>9 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工作的进度报告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463296" y="15240"/>
            <a:ext cx="112776" cy="16459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zh-CN" sz="1600" b="1">
                <a:solidFill>
                  <a:srgbClr val="A5A86F"/>
                </a:solidFill>
                <a:latin typeface="Arial" panose="020B0604020202020204"/>
                <a:ea typeface="Arial" panose="020B0604020202020204"/>
              </a:rPr>
              <a:t>1</a:t>
            </a:r>
            <a:endParaRPr lang="zh-CN" sz="1600" b="1">
              <a:solidFill>
                <a:srgbClr val="A5A86F"/>
              </a:solidFill>
              <a:latin typeface="Arial" panose="020B0604020202020204"/>
              <a:ea typeface="Arial" panose="020B06040202020202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3672" y="283464"/>
            <a:ext cx="192024" cy="19202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en-US" sz="2300">
                <a:solidFill>
                  <a:srgbClr val="A5A86F"/>
                </a:solidFill>
                <a:latin typeface="Times New Roman" panose="02020603050405020304"/>
              </a:rPr>
              <a:t>r</a:t>
            </a:r>
            <a:endParaRPr lang="en-US" sz="2300">
              <a:solidFill>
                <a:srgbClr val="A5A86F"/>
              </a:solidFill>
              <a:latin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26792" y="728472"/>
            <a:ext cx="3934968" cy="5791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TW" sz="4400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如何与下属沟通</a:t>
            </a:r>
            <a:endParaRPr lang="zh-TW" sz="4400">
              <a:solidFill>
                <a:srgbClr val="00757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2336" y="2057400"/>
            <a:ext cx="8586216" cy="15849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630"/>
              </a:spcAft>
            </a:pPr>
            <a:r>
              <a:rPr lang="en-US" sz="3200">
                <a:solidFill>
                  <a:srgbClr val="CC0066"/>
                </a:solidFill>
                <a:latin typeface="宋体" panose="02010600030101010101" pitchFamily="2" charset="-122"/>
              </a:rPr>
              <a:t>•：•</a:t>
            </a: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与下属的沟通首先取决与有效的授权    </a:t>
            </a:r>
            <a:r>
              <a:rPr lang="zh-TW" sz="3200">
                <a:solidFill>
                  <a:srgbClr val="A5A86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  <a:endParaRPr lang="zh-TW" sz="3200">
              <a:solidFill>
                <a:srgbClr val="A5A86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spcAft>
                <a:spcPts val="630"/>
              </a:spcAft>
            </a:pPr>
            <a:r>
              <a:rPr lang="en-US" sz="3200">
                <a:solidFill>
                  <a:srgbClr val="CC0066"/>
                </a:solidFill>
                <a:latin typeface="宋体" panose="02010600030101010101" pitchFamily="2" charset="-122"/>
              </a:rPr>
              <a:t>•:•</a:t>
            </a: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适当的告诫和反馈是维持良好沟通的工具</a:t>
            </a:r>
            <a:endParaRPr lang="zh-TW" sz="32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en-US" sz="3200">
                <a:solidFill>
                  <a:srgbClr val="CC0066"/>
                </a:solidFill>
                <a:latin typeface="宋体" panose="02010600030101010101" pitchFamily="2" charset="-122"/>
              </a:rPr>
              <a:t>•：•</a:t>
            </a: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树立威望</a:t>
            </a:r>
            <a:endParaRPr lang="zh-TW" sz="32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871472" cy="132588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296" y="2185416"/>
            <a:ext cx="6772656" cy="4666488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627376" y="591312"/>
            <a:ext cx="3898392" cy="5486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4400">
                <a:solidFill>
                  <a:srgbClr val="00757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如何与下属沟通</a:t>
            </a:r>
            <a:endParaRPr lang="zh-TW" sz="4400">
              <a:solidFill>
                <a:srgbClr val="00757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774192" y="1655064"/>
          <a:ext cx="7479792" cy="3752088"/>
        </p:xfrm>
        <a:graphic>
          <a:graphicData uri="http://schemas.openxmlformats.org/drawingml/2006/table">
            <a:tbl>
              <a:tblPr/>
              <a:tblGrid>
                <a:gridCol w="3194304"/>
                <a:gridCol w="4285488"/>
              </a:tblGrid>
              <a:tr h="271272"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zh-TW" sz="2000" b="1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部属需要（上级）</a:t>
                      </a:r>
                      <a:endParaRPr lang="zh-TW" sz="2000" b="1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zh-TW" sz="2000" b="1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上级沟通行为</a:t>
                      </a:r>
                      <a:endParaRPr lang="zh-TW" sz="2000" b="1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</a:tr>
              <a:tr h="414528">
                <a:tc>
                  <a:txBody>
                    <a:bodyPr>
                      <a:spAutoFit/>
                    </a:bodyPr>
                    <a:p>
                      <a:pPr indent="88900"/>
                      <a:r>
                        <a:rPr lang="en-US" sz="2000">
                          <a:solidFill>
                            <a:srgbClr val="CC0066"/>
                          </a:solidFill>
                          <a:latin typeface="Times New Roman" panose="02020603050405020304"/>
                        </a:rPr>
                        <a:t>♦</a:t>
                      </a:r>
                      <a:r>
                        <a:rPr lang="en-US" sz="2000">
                          <a:solidFill>
                            <a:srgbClr val="CC0066"/>
                          </a:solidFill>
                          <a:latin typeface="宋体" panose="02010600030101010101" pitchFamily="2" charset="-122"/>
                        </a:rPr>
                        <a:t> </a:t>
                      </a:r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关心</a:t>
                      </a:r>
                      <a:endParaRPr lang="zh-TW" sz="20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主动询问、问候、了解需求与困难</a:t>
                      </a:r>
                      <a:endParaRPr lang="zh-TW" sz="20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</a:tr>
              <a:tr h="335280"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支持</a:t>
                      </a:r>
                      <a:endParaRPr lang="zh-TW" sz="20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帮助解决问题，给予认可、信任、</a:t>
                      </a:r>
                      <a:endParaRPr lang="zh-TW" sz="20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</a:tr>
              <a:tr h="338328"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给予精神、物质帮助</a:t>
                      </a:r>
                      <a:endParaRPr lang="zh-TW" sz="20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338328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2000">
                          <a:solidFill>
                            <a:srgbClr val="CC0066"/>
                          </a:solidFill>
                          <a:latin typeface="Arial" panose="020B0604020202020204"/>
                        </a:rPr>
                        <a:t>♦</a:t>
                      </a:r>
                      <a:r>
                        <a:rPr lang="en-US" sz="1400">
                          <a:solidFill>
                            <a:srgbClr val="CC0066"/>
                          </a:solidFill>
                          <a:latin typeface="Wingdings" panose="05000000000000000000"/>
                        </a:rPr>
                        <a:t>  </a:t>
                      </a:r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扌指导</a:t>
                      </a:r>
                      <a:endParaRPr lang="zh-TW" sz="20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诱导、反馈、考核、在职辅导、培</a:t>
                      </a:r>
                      <a:endParaRPr lang="zh-TW" sz="20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</a:tr>
              <a:tr h="332232"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训</a:t>
                      </a:r>
                      <a:endParaRPr lang="zh-TW" sz="20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362712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2000">
                          <a:solidFill>
                            <a:srgbClr val="CC0066"/>
                          </a:solidFill>
                          <a:latin typeface="宋体" panose="02010600030101010101" pitchFamily="2" charset="-122"/>
                        </a:rPr>
                        <a:t>•</a:t>
                      </a:r>
                      <a:r>
                        <a:rPr lang="en-US" sz="2000">
                          <a:solidFill>
                            <a:srgbClr val="CC0066"/>
                          </a:solidFill>
                          <a:latin typeface="Times New Roman" panose="02020603050405020304"/>
                        </a:rPr>
                        <a:t>♦</a:t>
                      </a:r>
                      <a:r>
                        <a:rPr lang="en-US" sz="2000">
                          <a:solidFill>
                            <a:srgbClr val="CC0066"/>
                          </a:solidFill>
                          <a:latin typeface="宋体" panose="02010600030101010101" pitchFamily="2" charset="-122"/>
                        </a:rPr>
                        <a:t>•</a:t>
                      </a:r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理解</a:t>
                      </a:r>
                      <a:endParaRPr lang="zh-TW" sz="20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倾听、让部属倾诉</a:t>
                      </a:r>
                      <a:endParaRPr lang="zh-TW" sz="20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</a:tr>
              <a:tr h="33528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2000">
                          <a:solidFill>
                            <a:srgbClr val="CC0066"/>
                          </a:solidFill>
                          <a:latin typeface="宋体" panose="02010600030101010101" pitchFamily="2" charset="-122"/>
                        </a:rPr>
                        <a:t>•</a:t>
                      </a:r>
                      <a:r>
                        <a:rPr lang="en-US" sz="2000">
                          <a:solidFill>
                            <a:srgbClr val="CC0066"/>
                          </a:solidFill>
                          <a:latin typeface="Times New Roman" panose="02020603050405020304"/>
                        </a:rPr>
                        <a:t>♦</a:t>
                      </a:r>
                      <a:r>
                        <a:rPr lang="en-US" sz="2000">
                          <a:solidFill>
                            <a:srgbClr val="CC0066"/>
                          </a:solidFill>
                          <a:latin typeface="宋体" panose="02010600030101010101" pitchFamily="2" charset="-122"/>
                        </a:rPr>
                        <a:t>•</a:t>
                      </a:r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得到指令</a:t>
                      </a:r>
                      <a:endParaRPr lang="zh-TW" sz="20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清楚的指令、不多头领导、健全沟</a:t>
                      </a:r>
                      <a:endParaRPr lang="zh-TW" sz="20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</a:tr>
              <a:tr h="338328"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通渠道</a:t>
                      </a:r>
                      <a:endParaRPr lang="zh-TW" sz="20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endParaRPr sz="1600"/>
                    </a:p>
                  </a:txBody>
                  <a:tcPr marL="0" marR="0" marT="0" marB="0"/>
                </a:tc>
              </a:tr>
              <a:tr h="36576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2000">
                          <a:solidFill>
                            <a:srgbClr val="CC0066"/>
                          </a:solidFill>
                          <a:latin typeface="宋体" panose="02010600030101010101" pitchFamily="2" charset="-122"/>
                        </a:rPr>
                        <a:t>•</a:t>
                      </a:r>
                      <a:r>
                        <a:rPr lang="en-US" sz="2000">
                          <a:solidFill>
                            <a:srgbClr val="CC0066"/>
                          </a:solidFill>
                          <a:latin typeface="Times New Roman" panose="02020603050405020304"/>
                        </a:rPr>
                        <a:t>♦</a:t>
                      </a:r>
                      <a:r>
                        <a:rPr lang="en-US" sz="2000">
                          <a:solidFill>
                            <a:srgbClr val="CC0066"/>
                          </a:solidFill>
                          <a:latin typeface="宋体" panose="02010600030101010101" pitchFamily="2" charset="-122"/>
                        </a:rPr>
                        <a:t>•</a:t>
                      </a:r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及时的反馈</a:t>
                      </a:r>
                      <a:endParaRPr lang="zh-TW" sz="20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定期给部属工作上的反馈  </a:t>
                      </a:r>
                      <a:r>
                        <a:rPr lang="zh-TW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笔</a:t>
                      </a:r>
                      <a:endParaRPr lang="zh-TW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</a:tr>
              <a:tr h="320040"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en-US" sz="2000">
                          <a:solidFill>
                            <a:srgbClr val="CC0066"/>
                          </a:solidFill>
                          <a:latin typeface="宋体" panose="02010600030101010101" pitchFamily="2" charset="-122"/>
                        </a:rPr>
                        <a:t>•</a:t>
                      </a:r>
                      <a:r>
                        <a:rPr lang="en-US" sz="2000">
                          <a:solidFill>
                            <a:srgbClr val="CC0066"/>
                          </a:solidFill>
                          <a:latin typeface="Times New Roman" panose="02020603050405020304"/>
                        </a:rPr>
                        <a:t>♦</a:t>
                      </a:r>
                      <a:r>
                        <a:rPr lang="en-US" sz="2000">
                          <a:solidFill>
                            <a:srgbClr val="CC0066"/>
                          </a:solidFill>
                          <a:latin typeface="宋体" panose="02010600030101010101" pitchFamily="2" charset="-122"/>
                        </a:rPr>
                        <a:t>•</a:t>
                      </a:r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给予协调</a:t>
                      </a:r>
                      <a:endParaRPr lang="zh-TW" sz="20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b"/>
                </a:tc>
                <a:tc>
                  <a:txBody>
                    <a:bodyPr>
                      <a:spAutoFit/>
                    </a:bodyPr>
                    <a:p>
                      <a:pPr indent="457200"/>
                      <a:r>
                        <a:rPr lang="zh-TW" sz="20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沟通、协调、解决冲突    </a:t>
                      </a:r>
                      <a:r>
                        <a:rPr lang="zh-TW" sz="200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/京</a:t>
                      </a:r>
                      <a:endParaRPr lang="zh-TW" sz="2000"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56616" y="0"/>
            <a:ext cx="8308848" cy="521512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33000"/>
              </a:lnSpc>
              <a:spcAft>
                <a:spcPts val="2590"/>
              </a:spcAft>
            </a:pPr>
            <a:r>
              <a:rPr lang="en-US" sz="1900">
                <a:solidFill>
                  <a:srgbClr val="A5A86F"/>
                </a:solidFill>
                <a:latin typeface="Arial" panose="020B0604020202020204"/>
              </a:rPr>
              <a:t>J</a:t>
            </a:r>
            <a:endParaRPr lang="en-US" sz="1900">
              <a:solidFill>
                <a:srgbClr val="A5A86F"/>
              </a:solidFill>
              <a:latin typeface="Arial" panose="020B0604020202020204"/>
            </a:endParaRPr>
          </a:p>
          <a:p>
            <a:pPr indent="0" algn="ctr">
              <a:spcAft>
                <a:spcPts val="1680"/>
              </a:spcAft>
            </a:pPr>
            <a:r>
              <a:rPr lang="zh-TW" sz="4800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如何与同事沟通</a:t>
            </a:r>
            <a:endParaRPr lang="zh-TW" sz="4800">
              <a:solidFill>
                <a:srgbClr val="00757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>
              <a:lnSpc>
                <a:spcPts val="2905"/>
              </a:lnSpc>
              <a:spcAft>
                <a:spcPts val="350"/>
              </a:spcAft>
            </a:pPr>
            <a:r>
              <a:rPr lang="en-US" sz="2400" b="1">
                <a:solidFill>
                  <a:srgbClr val="0033CC"/>
                </a:solidFill>
                <a:latin typeface="宋体" panose="02010600030101010101" pitchFamily="2" charset="-122"/>
              </a:rPr>
              <a:t>1</a:t>
            </a: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容忍差异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lnSpc>
                <a:spcPts val="2905"/>
              </a:lnSpc>
              <a:spcAft>
                <a:spcPts val="350"/>
              </a:spcAft>
            </a:pPr>
            <a:r>
              <a:rPr lang="zh-TW" sz="24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首先要考虑自己能为公司，能为其他部门作什么贡献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4805" indent="-381000">
              <a:lnSpc>
                <a:spcPts val="2905"/>
              </a:lnSpc>
              <a:spcAft>
                <a:spcPts val="350"/>
              </a:spcAft>
            </a:pPr>
            <a:r>
              <a:rPr lang="zh-TW" sz="24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克服傲慢。不要希望其他人、其他部门都成为你所从事的领 域的专家，更不要因此而轻视他们。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4805" indent="-381000">
              <a:lnSpc>
                <a:spcPts val="2930"/>
              </a:lnSpc>
              <a:spcAft>
                <a:spcPts val="350"/>
              </a:spcAft>
            </a:pPr>
            <a:r>
              <a:rPr lang="zh-TW" sz="24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树立内部服务观念。你的内部顾客对你满意不满意会通过各 种方式传达给你的外部顾客。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4805" indent="-381000">
              <a:lnSpc>
                <a:spcPts val="2880"/>
              </a:lnSpc>
            </a:pPr>
            <a:r>
              <a:rPr lang="zh-TW" sz="24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 </a:t>
            </a: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了解对方需要你做什么；告诉对方你的需求时，使用对方能 够理解的</a:t>
            </a:r>
            <a:r>
              <a:rPr lang="zh-CN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“语</a:t>
            </a: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言”。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47232" y="5065776"/>
            <a:ext cx="3090672" cy="178308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627376" y="969264"/>
            <a:ext cx="3898392" cy="5516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TW" sz="4400">
                <a:solidFill>
                  <a:srgbClr val="00757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如何与同事沟通</a:t>
            </a:r>
            <a:endParaRPr lang="zh-TW" sz="4400">
              <a:solidFill>
                <a:srgbClr val="00757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3672" y="6096"/>
            <a:ext cx="185928" cy="5516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 algn="just">
              <a:lnSpc>
                <a:spcPct val="87000"/>
              </a:lnSpc>
            </a:pPr>
            <a:r>
              <a:rPr lang="en-US" sz="2300">
                <a:solidFill>
                  <a:srgbClr val="A5A86F"/>
                </a:solidFill>
                <a:latin typeface="Times New Roman" panose="02020603050405020304"/>
              </a:rPr>
              <a:t>J </a:t>
            </a:r>
            <a:r>
              <a:rPr lang="zh-TW" sz="1900" i="1">
                <a:solidFill>
                  <a:srgbClr val="A5A86F"/>
                </a:solidFill>
                <a:latin typeface="Wingdings" panose="05000000000000000000"/>
                <a:ea typeface="Wingdings" panose="05000000000000000000"/>
              </a:rPr>
              <a:t>I</a:t>
            </a:r>
            <a:endParaRPr lang="zh-TW" sz="1900" i="1">
              <a:solidFill>
                <a:srgbClr val="A5A86F"/>
              </a:solidFill>
              <a:latin typeface="Wingdings" panose="05000000000000000000"/>
              <a:ea typeface="Wingdings" panose="0500000000000000000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19328" y="2051304"/>
            <a:ext cx="2956560" cy="3962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368300"/>
            <a:r>
              <a:rPr lang="zh-TW" sz="2800" b="1" u="sng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同事需要沟通行为</a:t>
            </a:r>
            <a:endParaRPr lang="zh-TW" sz="2800" b="1" u="sng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99288" y="2996184"/>
            <a:ext cx="7007352" cy="17251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140"/>
              </a:spcAft>
            </a:pPr>
            <a:r>
              <a:rPr lang="en-US" sz="19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尊重     多倾听对方意见，重视对方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1788160" indent="0">
              <a:spcAft>
                <a:spcPts val="490"/>
              </a:spcAft>
            </a:pP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意见，不背后议论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spcAft>
                <a:spcPts val="140"/>
              </a:spcAft>
            </a:pPr>
            <a:r>
              <a:rPr lang="en-US" sz="19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合作     主动提供信息，沟通本部意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1788160" indent="0"/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见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9288" y="4867656"/>
            <a:ext cx="1051560" cy="8747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 algn="ctr">
              <a:lnSpc>
                <a:spcPts val="4030"/>
              </a:lnSpc>
            </a:pPr>
            <a:r>
              <a:rPr lang="en-US" sz="19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帮助 </a:t>
            </a:r>
            <a:r>
              <a:rPr lang="en-US" sz="19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理解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136392" y="4867656"/>
            <a:ext cx="1783080" cy="8747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ts val="4105"/>
              </a:lnSpc>
            </a:pP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给予支持 宽容、豁达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981075" y="640080"/>
            <a:ext cx="4808855" cy="101219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88900"/>
            <a:r>
              <a:rPr lang="zh-CN" altLang="zh-TW" sz="32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</a:rPr>
              <a:t>三</a:t>
            </a:r>
            <a:r>
              <a:rPr lang="zh-TW" sz="3200">
                <a:solidFill>
                  <a:srgbClr val="FF3300"/>
                </a:solidFill>
                <a:latin typeface="微软雅黑" panose="020B0503020204020204" charset="-122"/>
                <a:ea typeface="微软雅黑" panose="020B0503020204020204" charset="-122"/>
              </a:rPr>
              <a:t>、环境沟通</a:t>
            </a:r>
            <a:endParaRPr lang="zh-TW" sz="3200">
              <a:solidFill>
                <a:srgbClr val="FF33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88900"/>
            <a:r>
              <a:rPr lang="zh-TW" sz="2800">
                <a:solidFill>
                  <a:srgbClr val="FF0066"/>
                </a:solidFill>
                <a:latin typeface="微软雅黑" panose="020B0503020204020204" charset="-122"/>
                <a:ea typeface="微软雅黑" panose="020B0503020204020204" charset="-122"/>
              </a:rPr>
              <a:t>注：</a:t>
            </a:r>
            <a:r>
              <a:rPr lang="zh-TW" sz="2800">
                <a:solidFill>
                  <a:srgbClr val="660033"/>
                </a:solidFill>
                <a:latin typeface="微软雅黑" panose="020B0503020204020204" charset="-122"/>
                <a:ea typeface="微软雅黑" panose="020B0503020204020204" charset="-122"/>
              </a:rPr>
              <a:t>环境对非语言沟通的影响</a:t>
            </a:r>
            <a:endParaRPr lang="zh-TW" sz="2800">
              <a:solidFill>
                <a:srgbClr val="660033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796925" y="1776730"/>
            <a:ext cx="8176260" cy="41605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88900">
              <a:spcAft>
                <a:spcPts val="770"/>
              </a:spcAft>
            </a:pPr>
            <a:r>
              <a:rPr lang="zh-TW" sz="280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1・负面影响可能大于正面影响</a:t>
            </a:r>
            <a:endParaRPr lang="zh-TW" sz="2800">
              <a:solidFill>
                <a:srgbClr val="0000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330200">
              <a:spcAft>
                <a:spcPts val="3010"/>
              </a:spcAft>
            </a:pP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如：一国际组织拒绝援助中国一西部乡镇的事例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88900"/>
            <a:r>
              <a:rPr lang="zh-TW" sz="280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2. 当环境补充了语言环境时，就会强化适于该场合的沟通</a:t>
            </a:r>
            <a:endParaRPr lang="zh-TW" sz="2800">
              <a:solidFill>
                <a:srgbClr val="0000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330200">
              <a:spcAft>
                <a:spcPts val="2380"/>
              </a:spcAft>
            </a:pP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如经营高品质商品商店的环境布置              </a:t>
            </a:r>
            <a:r>
              <a:rPr lang="zh-TW" sz="3200" i="1">
                <a:solidFill>
                  <a:srgbClr val="A5A86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</a:t>
            </a:r>
            <a:endParaRPr lang="zh-TW" sz="3200" i="1">
              <a:solidFill>
                <a:srgbClr val="A5A86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88900" algn="just">
              <a:spcAft>
                <a:spcPts val="280"/>
              </a:spcAft>
            </a:pPr>
            <a:r>
              <a:rPr lang="zh-TW" sz="280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3. 歪曲沟通</a:t>
            </a:r>
            <a:endParaRPr lang="zh-TW" sz="2800">
              <a:solidFill>
                <a:srgbClr val="0000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330200">
              <a:spcAft>
                <a:spcPts val="490"/>
              </a:spcAft>
            </a:pP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如诈骗犯、传销者常利用环境来吸引人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330200"/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又如一美国公司拒绝与我国的一零件制造公司合作的原因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451104" y="15240"/>
            <a:ext cx="124968" cy="18592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en-US" sz="1900">
                <a:solidFill>
                  <a:srgbClr val="A5A86F"/>
                </a:solidFill>
                <a:latin typeface="Arial" panose="020B0604020202020204"/>
              </a:rPr>
              <a:t>J</a:t>
            </a:r>
            <a:endParaRPr lang="en-US" sz="1900">
              <a:solidFill>
                <a:srgbClr val="A5A86F"/>
              </a:solidFill>
              <a:latin typeface="Arial" panose="020B0604020202020204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672" y="457200"/>
            <a:ext cx="8945880" cy="60807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en-US" sz="1900">
                <a:solidFill>
                  <a:srgbClr val="0000CC"/>
                </a:solidFill>
                <a:latin typeface="Wingdings" panose="05000000000000000000"/>
              </a:rPr>
              <a:t>3 </a:t>
            </a:r>
            <a:r>
              <a:rPr lang="zh-CN" sz="320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.空</a:t>
            </a:r>
            <a:r>
              <a:rPr lang="zh-TW" sz="320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间表达身份和地位</a:t>
            </a:r>
            <a:endParaRPr lang="zh-TW" sz="3200">
              <a:solidFill>
                <a:srgbClr val="0000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 algn="just">
              <a:lnSpc>
                <a:spcPts val="3420"/>
              </a:lnSpc>
            </a:pPr>
            <a:r>
              <a:rPr lang="en-US" sz="19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在组织中，身份越高，拥有更多更好的空间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 algn="just">
              <a:lnSpc>
                <a:spcPts val="3420"/>
              </a:lnSpc>
            </a:pPr>
            <a:r>
              <a:rPr lang="en-US" sz="19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在组织中，你层级越高，你的领域就越受到较好的防护 </a:t>
            </a:r>
            <a:r>
              <a:rPr lang="en-US" sz="19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在组织中，你的地位越高，越易进入较低地位的员工领 域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zh-TW" sz="1900">
                <a:solidFill>
                  <a:srgbClr val="0000CC"/>
                </a:solidFill>
                <a:latin typeface="Wingdings" panose="05000000000000000000"/>
                <a:ea typeface="Wingdings" panose="05000000000000000000"/>
              </a:rPr>
              <a:t>4</a:t>
            </a:r>
            <a:r>
              <a:rPr lang="zh-TW" sz="320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书面文件中的空间表示邀请或压抑</a:t>
            </a:r>
            <a:endParaRPr lang="zh-TW" sz="3200">
              <a:solidFill>
                <a:srgbClr val="0000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228600" algn="just">
              <a:lnSpc>
                <a:spcPts val="3420"/>
              </a:lnSpc>
            </a:pPr>
            <a:r>
              <a:rPr lang="zh-TW" sz="2800" b="1">
                <a:solidFill>
                  <a:srgbClr val="CC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两种使用空间的方法</a:t>
            </a:r>
            <a:endParaRPr lang="zh-TW" sz="2800" b="1">
              <a:solidFill>
                <a:srgbClr val="CC33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 algn="just">
              <a:lnSpc>
                <a:spcPts val="3420"/>
              </a:lnSpc>
            </a:pP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TW" sz="28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1</a:t>
            </a: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 文字的表现形式：页面结构和颜色         </a:t>
            </a:r>
            <a:r>
              <a:rPr lang="zh-TW" sz="3200" i="1">
                <a:solidFill>
                  <a:srgbClr val="A5A86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</a:t>
            </a:r>
            <a:endParaRPr lang="zh-TW" sz="3200" i="1">
              <a:solidFill>
                <a:srgbClr val="A5A86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 algn="just">
              <a:lnSpc>
                <a:spcPts val="3420"/>
              </a:lnSpc>
            </a:pP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TW" sz="28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2</a:t>
            </a: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 页面上的文字或视觉排版效果           </a:t>
            </a:r>
            <a:r>
              <a:rPr lang="zh-TW" sz="3200" i="1">
                <a:solidFill>
                  <a:srgbClr val="A5A86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I</a:t>
            </a:r>
            <a:endParaRPr lang="zh-TW" sz="3200" i="1">
              <a:solidFill>
                <a:srgbClr val="A5A86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 algn="just">
              <a:lnSpc>
                <a:spcPts val="3420"/>
              </a:lnSpc>
            </a:pPr>
            <a:r>
              <a:rPr lang="en-US" sz="3200" i="1">
                <a:solidFill>
                  <a:srgbClr val="CC0066"/>
                </a:solidFill>
                <a:latin typeface="宋体" panose="02010600030101010101" pitchFamily="2" charset="-122"/>
              </a:rPr>
              <a:t>v</a:t>
            </a:r>
            <a:r>
              <a:rPr lang="zh-TW" sz="2800" b="1">
                <a:solidFill>
                  <a:srgbClr val="CC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附：请柬的不同使用                  </a:t>
            </a:r>
            <a:r>
              <a:rPr lang="en-US" sz="1900">
                <a:solidFill>
                  <a:srgbClr val="A5A86F"/>
                </a:solidFill>
                <a:latin typeface="Wingdings" panose="05000000000000000000"/>
              </a:rPr>
              <a:t>J</a:t>
            </a:r>
            <a:endParaRPr lang="en-US" sz="1900">
              <a:solidFill>
                <a:srgbClr val="A5A86F"/>
              </a:solidFill>
              <a:latin typeface="Wingdings" panose="05000000000000000000"/>
            </a:endParaRPr>
          </a:p>
          <a:p>
            <a:pPr indent="228600" algn="just">
              <a:lnSpc>
                <a:spcPts val="3420"/>
              </a:lnSpc>
              <a:spcAft>
                <a:spcPts val="280"/>
              </a:spcAft>
            </a:pP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慈善机构发请柬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228600" algn="just">
              <a:lnSpc>
                <a:spcPts val="3420"/>
              </a:lnSpc>
            </a:pP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公司开张发请柬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228600" algn="just">
              <a:lnSpc>
                <a:spcPts val="3420"/>
              </a:lnSpc>
            </a:pP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会议请柬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545592" y="664464"/>
            <a:ext cx="8430768" cy="55565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508000" algn="just"/>
            <a:r>
              <a:rPr lang="zh-TW" sz="3200">
                <a:solidFill>
                  <a:srgbClr val="FF0066"/>
                </a:solidFill>
                <a:latin typeface="微软雅黑" panose="020B0503020204020204" charset="-122"/>
                <a:ea typeface="微软雅黑" panose="020B0503020204020204" charset="-122"/>
              </a:rPr>
              <a:t>（二）时间</a:t>
            </a:r>
            <a:endParaRPr lang="zh-TW" sz="3200">
              <a:solidFill>
                <a:srgbClr val="FF0066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11785" indent="-342900">
              <a:lnSpc>
                <a:spcPts val="3120"/>
              </a:lnSpc>
              <a:spcAft>
                <a:spcPts val="210"/>
              </a:spcAft>
            </a:pPr>
            <a:r>
              <a:rPr lang="en-US" sz="19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所谓时间行为，意指我們如何使用和组织时间、 个人对时间的反应以及时间所传达的讯息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508000"/>
            <a:r>
              <a:rPr lang="zh-TW" sz="32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sz="32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. 时间</a:t>
            </a:r>
            <a:r>
              <a:rPr lang="zh-TW" sz="32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的利用会产生心理上的效应</a:t>
            </a:r>
            <a:endParaRPr lang="zh-TW" sz="32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508000">
              <a:lnSpc>
                <a:spcPts val="3120"/>
              </a:lnSpc>
              <a:spcAft>
                <a:spcPts val="210"/>
              </a:spcAft>
            </a:pP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如：传达喜欢的迅息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11785" indent="-342900" algn="just">
              <a:lnSpc>
                <a:spcPts val="3695"/>
              </a:lnSpc>
            </a:pPr>
            <a:r>
              <a:rPr lang="zh-TW" sz="32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2</a:t>
            </a:r>
            <a:r>
              <a:rPr lang="zh-CN" sz="32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. 时</a:t>
            </a:r>
            <a:r>
              <a:rPr lang="zh-TW" sz="32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间也与地位相联系，地位越高，对时间 的控制能力就越强。</a:t>
            </a:r>
            <a:endParaRPr lang="zh-TW" sz="32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>
              <a:lnSpc>
                <a:spcPts val="4200"/>
              </a:lnSpc>
            </a:pPr>
            <a:r>
              <a:rPr lang="zh-TW" sz="32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3</a:t>
            </a:r>
            <a:r>
              <a:rPr lang="zh-CN" sz="32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. 个</a:t>
            </a:r>
            <a:r>
              <a:rPr lang="zh-TW" sz="32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人如何安排时间，受到文化因素的影响 4通常，守时的重要性，会隨著互动双方的</a:t>
            </a:r>
            <a:endParaRPr lang="zh-TW" sz="32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11785" indent="0" algn="just"/>
            <a:r>
              <a:rPr lang="zh-TW" sz="32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地位高低，而有所不同</a:t>
            </a:r>
            <a:endParaRPr lang="zh-TW" sz="32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311785" indent="-342900">
              <a:lnSpc>
                <a:spcPts val="2570"/>
              </a:lnSpc>
            </a:pPr>
            <a:r>
              <a:rPr lang="zh-TW" sz="28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如:</a:t>
            </a: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出席会议和酒会时，时间的先后在某种程度上暗示着身 份和地位的高低及重要性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" y="0"/>
            <a:ext cx="1847088" cy="130759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852928"/>
            <a:ext cx="1356360" cy="74676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39200" y="2112264"/>
            <a:ext cx="167640" cy="41757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6960" y="6345936"/>
            <a:ext cx="6790944" cy="50292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3496056" y="972312"/>
            <a:ext cx="2194560" cy="5547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4400">
                <a:solidFill>
                  <a:srgbClr val="00757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学习目标</a:t>
            </a:r>
            <a:endParaRPr lang="zh-TW" sz="4400">
              <a:solidFill>
                <a:srgbClr val="00757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70888" y="3761232"/>
            <a:ext cx="280416" cy="7010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en-US" sz="2800" b="1">
                <a:solidFill>
                  <a:srgbClr val="0033CC"/>
                </a:solidFill>
                <a:latin typeface="Times New Roman" panose="02020603050405020304"/>
              </a:rPr>
              <a:t>3.</a:t>
            </a:r>
            <a:endParaRPr lang="en-US" sz="2800" b="1">
              <a:solidFill>
                <a:srgbClr val="0033CC"/>
              </a:solidFill>
              <a:latin typeface="Times New Roman" panose="02020603050405020304"/>
            </a:endParaRPr>
          </a:p>
          <a:p>
            <a:pPr indent="0"/>
            <a:r>
              <a:rPr lang="en-US" sz="2800" b="1">
                <a:solidFill>
                  <a:srgbClr val="0033CC"/>
                </a:solidFill>
                <a:latin typeface="Times New Roman" panose="02020603050405020304"/>
              </a:rPr>
              <a:t>4.</a:t>
            </a:r>
            <a:endParaRPr lang="en-US" sz="2800" b="1">
              <a:solidFill>
                <a:srgbClr val="0033CC"/>
              </a:solidFill>
              <a:latin typeface="Times New Roman" panose="02020603050405020304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234184" y="2849880"/>
            <a:ext cx="4657344" cy="79857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ts val="3360"/>
              </a:lnSpc>
            </a:pPr>
            <a:r>
              <a:rPr lang="en-US" altLang="zh-CN" sz="28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zh-TW" sz="28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组织</a:t>
            </a:r>
            <a:r>
              <a:rPr lang="zh-TW" sz="28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沟通</a:t>
            </a:r>
            <a:r>
              <a:rPr lang="zh-CN" altLang="zh-TW" sz="28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的重要性</a:t>
            </a:r>
            <a:endParaRPr lang="zh-TW" sz="2800" b="1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lnSpc>
                <a:spcPts val="3360"/>
              </a:lnSpc>
            </a:pPr>
            <a:r>
              <a:rPr lang="zh-TW" sz="28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zh-TW" sz="28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有效沟通的基本步骤</a:t>
            </a:r>
            <a:endParaRPr lang="zh-CN" altLang="zh-TW" sz="2800" b="1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233930" y="3700145"/>
            <a:ext cx="3949700" cy="37465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l"/>
            <a:r>
              <a:rPr lang="en-US" altLang="zh-CN" sz="28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zh-CN" altLang="zh-TW" sz="28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团队环境因素</a:t>
            </a:r>
            <a:endParaRPr lang="zh-CN" altLang="zh-TW" sz="2800" b="1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240280" y="4126992"/>
            <a:ext cx="3572256" cy="3718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28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列出沟通的方法和技巧</a:t>
            </a:r>
            <a:endParaRPr lang="zh-TW" sz="2800" b="1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91440" y="15240"/>
            <a:ext cx="8930640" cy="59649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241300">
              <a:lnSpc>
                <a:spcPct val="110000"/>
              </a:lnSpc>
              <a:spcAft>
                <a:spcPts val="770"/>
              </a:spcAft>
            </a:pPr>
            <a:r>
              <a:rPr lang="en-US" sz="2300">
                <a:solidFill>
                  <a:srgbClr val="A5A86F"/>
                </a:solidFill>
                <a:latin typeface="Times New Roman" panose="02020603050405020304"/>
              </a:rPr>
              <a:t>J</a:t>
            </a:r>
            <a:endParaRPr lang="en-US" sz="2300">
              <a:solidFill>
                <a:srgbClr val="A5A86F"/>
              </a:solidFill>
              <a:latin typeface="Times New Roman" panose="02020603050405020304"/>
            </a:endParaRPr>
          </a:p>
          <a:p>
            <a:pPr indent="0" algn="ctr">
              <a:spcAft>
                <a:spcPts val="350"/>
              </a:spcAft>
            </a:pPr>
            <a:r>
              <a:rPr lang="zh-TW" sz="3200">
                <a:solidFill>
                  <a:srgbClr val="0000CC"/>
                </a:solidFill>
                <a:latin typeface="微软雅黑" panose="020B0503020204020204" charset="-122"/>
                <a:ea typeface="微软雅黑" panose="020B0503020204020204" charset="-122"/>
              </a:rPr>
              <a:t>办公室环境视觉含义</a:t>
            </a:r>
            <a:endParaRPr lang="zh-TW" sz="3200">
              <a:solidFill>
                <a:srgbClr val="0000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205105" indent="-76200">
              <a:lnSpc>
                <a:spcPts val="2950"/>
              </a:lnSpc>
              <a:spcAft>
                <a:spcPts val="350"/>
              </a:spcAft>
            </a:pP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张小姐与王小姐同是一家公司任秘书，她们的办公室布置有着不 同的风格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241300"/>
            <a:r>
              <a:rPr lang="zh-TW" sz="2400">
                <a:solidFill>
                  <a:srgbClr val="FF0066"/>
                </a:solidFill>
                <a:latin typeface="微软雅黑" panose="020B0503020204020204" charset="-122"/>
                <a:ea typeface="微软雅黑" panose="020B0503020204020204" charset="-122"/>
              </a:rPr>
              <a:t>王小姐办公室：</a:t>
            </a:r>
            <a:endParaRPr lang="zh-TW" sz="2400">
              <a:solidFill>
                <a:srgbClr val="FF0066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241300">
              <a:lnSpc>
                <a:spcPts val="2905"/>
              </a:lnSpc>
            </a:pP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摆放了不少绿色植物盆景；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241300">
              <a:lnSpc>
                <a:spcPts val="2905"/>
              </a:lnSpc>
            </a:pP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墙上贴满了明信片                      </a:t>
            </a:r>
            <a:r>
              <a:rPr lang="zh-TW" sz="2300">
                <a:solidFill>
                  <a:srgbClr val="A5A86F"/>
                </a:solidFill>
                <a:latin typeface="Times New Roman" panose="02020603050405020304"/>
                <a:ea typeface="Times New Roman" panose="02020603050405020304"/>
              </a:rPr>
              <a:t>I</a:t>
            </a:r>
            <a:endParaRPr lang="zh-TW" sz="2300">
              <a:solidFill>
                <a:srgbClr val="A5A86F"/>
              </a:solidFill>
              <a:latin typeface="Times New Roman" panose="02020603050405020304"/>
              <a:ea typeface="Times New Roman" panose="02020603050405020304"/>
            </a:endParaRPr>
          </a:p>
          <a:p>
            <a:pPr indent="241300">
              <a:lnSpc>
                <a:spcPts val="2905"/>
              </a:lnSpc>
            </a:pP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桌上摆了好多小说、织物装饰品                </a:t>
            </a:r>
            <a:r>
              <a:rPr lang="zh-TW" sz="2300">
                <a:solidFill>
                  <a:srgbClr val="A5A86F"/>
                </a:solidFill>
                <a:latin typeface="Times New Roman" panose="02020603050405020304"/>
                <a:ea typeface="Times New Roman" panose="02020603050405020304"/>
              </a:rPr>
              <a:t>I</a:t>
            </a:r>
            <a:endParaRPr lang="zh-TW" sz="2300">
              <a:solidFill>
                <a:srgbClr val="A5A86F"/>
              </a:solidFill>
              <a:latin typeface="Times New Roman" panose="02020603050405020304"/>
              <a:ea typeface="Times New Roman" panose="02020603050405020304"/>
            </a:endParaRPr>
          </a:p>
          <a:p>
            <a:pPr indent="165100" algn="just"/>
            <a:r>
              <a:rPr lang="zh-TW" sz="2400">
                <a:solidFill>
                  <a:srgbClr val="FF0066"/>
                </a:solidFill>
                <a:latin typeface="微软雅黑" panose="020B0503020204020204" charset="-122"/>
                <a:ea typeface="微软雅黑" panose="020B0503020204020204" charset="-122"/>
              </a:rPr>
              <a:t>张小姐办公室：</a:t>
            </a:r>
            <a:endParaRPr lang="zh-TW" sz="2400">
              <a:solidFill>
                <a:srgbClr val="FF0066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241300">
              <a:lnSpc>
                <a:spcPts val="2905"/>
              </a:lnSpc>
              <a:spcAft>
                <a:spcPts val="350"/>
              </a:spcAft>
            </a:pP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墙上贴着工作进展统计表，上面列有各时期生产产品名称；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05105" indent="38100">
              <a:lnSpc>
                <a:spcPts val="2855"/>
              </a:lnSpc>
            </a:pP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桌上放着一本接待安排日程表、电话、打字机，几本公司顾客姓 名住址的目录。其它小物件均放在抽屉里。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 algn="ctr"/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一年后，公司要从她们中升任一个，你认为是谁升职？为什么？ </a:t>
            </a:r>
            <a:r>
              <a:rPr lang="zh-TW" sz="2300">
                <a:solidFill>
                  <a:srgbClr val="A5A86F"/>
                </a:solidFill>
                <a:latin typeface="Times New Roman" panose="02020603050405020304"/>
                <a:ea typeface="Times New Roman" panose="02020603050405020304"/>
              </a:rPr>
              <a:t>I</a:t>
            </a:r>
            <a:endParaRPr lang="zh-TW" sz="2300">
              <a:solidFill>
                <a:srgbClr val="A5A86F"/>
              </a:solidFill>
              <a:latin typeface="Times New Roman" panose="02020603050405020304"/>
              <a:ea typeface="Times New Roman" panose="02020603050405020304"/>
            </a:endParaRPr>
          </a:p>
          <a:p>
            <a:pPr indent="0" algn="r"/>
            <a:r>
              <a:rPr lang="en-US" sz="2400">
                <a:solidFill>
                  <a:srgbClr val="A5A86F"/>
                </a:solidFill>
                <a:latin typeface="宋体" panose="02010600030101010101" pitchFamily="2" charset="-122"/>
              </a:rPr>
              <a:t>■£</a:t>
            </a:r>
            <a:endParaRPr lang="en-US" sz="2400">
              <a:solidFill>
                <a:srgbClr val="A5A86F"/>
              </a:solidFill>
              <a:latin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0" y="252984"/>
            <a:ext cx="8503920" cy="53949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210"/>
              </a:spcAft>
            </a:pPr>
            <a:r>
              <a:rPr lang="en-US" sz="3200">
                <a:solidFill>
                  <a:srgbClr val="A5A86F"/>
                </a:solidFill>
                <a:latin typeface="微软雅黑" panose="020B0503020204020204" charset="-122"/>
              </a:rPr>
              <a:t>T</a:t>
            </a:r>
            <a:r>
              <a:rPr lang="zh-TW" sz="3200">
                <a:solidFill>
                  <a:srgbClr val="FF0066"/>
                </a:solidFill>
                <a:latin typeface="微软雅黑" panose="020B0503020204020204" charset="-122"/>
                <a:ea typeface="微软雅黑" panose="020B0503020204020204" charset="-122"/>
              </a:rPr>
              <a:t>三）环境布置</a:t>
            </a:r>
            <a:endParaRPr lang="zh-TW" sz="3200">
              <a:solidFill>
                <a:srgbClr val="FF0066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266700">
              <a:spcAft>
                <a:spcPts val="420"/>
              </a:spcAft>
            </a:pPr>
            <a:r>
              <a:rPr lang="en-US" sz="2800">
                <a:solidFill>
                  <a:srgbClr val="0000CC"/>
                </a:solidFill>
                <a:latin typeface="宋体" panose="02010600030101010101" pitchFamily="2" charset="-122"/>
              </a:rPr>
              <a:t>i・</a:t>
            </a:r>
            <a:r>
              <a:rPr lang="zh-TW" sz="280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办公室的设计</a:t>
            </a:r>
            <a:endParaRPr lang="zh-TW" sz="2800">
              <a:solidFill>
                <a:srgbClr val="0000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266700">
              <a:lnSpc>
                <a:spcPts val="2990"/>
              </a:lnSpc>
              <a:spcAft>
                <a:spcPts val="210"/>
              </a:spcAft>
            </a:pP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封闭的办公室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266700">
              <a:lnSpc>
                <a:spcPts val="2990"/>
              </a:lnSpc>
              <a:spcAft>
                <a:spcPts val="420"/>
              </a:spcAft>
            </a:pP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开放的办公室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573405" indent="-342900">
              <a:lnSpc>
                <a:spcPts val="2950"/>
              </a:lnSpc>
              <a:spcAft>
                <a:spcPts val="210"/>
              </a:spcAft>
            </a:pPr>
            <a:r>
              <a:rPr lang="zh-TW" sz="240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问题：</a:t>
            </a: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你们所观察到的办公室有哪些主要形式？给你的感觉是 什么？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266700">
              <a:lnSpc>
                <a:spcPts val="2990"/>
              </a:lnSpc>
              <a:spcAft>
                <a:spcPts val="420"/>
              </a:spcAft>
            </a:pPr>
            <a:r>
              <a:rPr lang="zh-TW" sz="2400">
                <a:solidFill>
                  <a:srgbClr val="990099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注：办公室家俱风格加强了评价。窗户、视野、材料的质地</a:t>
            </a:r>
            <a:endParaRPr lang="zh-TW" sz="2400">
              <a:solidFill>
                <a:srgbClr val="990099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266700">
              <a:spcAft>
                <a:spcPts val="420"/>
              </a:spcAft>
            </a:pPr>
            <a:r>
              <a:rPr lang="en-US" sz="2800">
                <a:solidFill>
                  <a:srgbClr val="0000CC"/>
                </a:solidFill>
                <a:latin typeface="宋体" panose="02010600030101010101" pitchFamily="2" charset="-122"/>
              </a:rPr>
              <a:t>2. </a:t>
            </a:r>
            <a:r>
              <a:rPr lang="zh-TW" sz="280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房间的颜色</a:t>
            </a:r>
            <a:endParaRPr lang="zh-TW" sz="2800">
              <a:solidFill>
                <a:srgbClr val="0000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266700">
              <a:spcAft>
                <a:spcPts val="420"/>
              </a:spcAft>
            </a:pPr>
            <a:r>
              <a:rPr lang="zh-TW" sz="280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  <a:r>
              <a:rPr lang="zh-CN" sz="280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 办</a:t>
            </a:r>
            <a:r>
              <a:rPr lang="zh-TW" sz="2800">
                <a:solidFill>
                  <a:srgbClr val="0000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公室的陈设</a:t>
            </a:r>
            <a:endParaRPr lang="zh-TW" sz="2800">
              <a:solidFill>
                <a:srgbClr val="0000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266700">
              <a:lnSpc>
                <a:spcPts val="2990"/>
              </a:lnSpc>
              <a:spcAft>
                <a:spcPts val="210"/>
              </a:spcAft>
            </a:pPr>
            <a:r>
              <a:rPr lang="zh-TW" sz="21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TW" sz="18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1</a:t>
            </a:r>
            <a:r>
              <a:rPr lang="zh-TW" sz="21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TW" sz="18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 </a:t>
            </a: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某些家具能决定你在此停留的时间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573405" indent="-342900" algn="just">
              <a:lnSpc>
                <a:spcPts val="3025"/>
              </a:lnSpc>
            </a:pPr>
            <a:r>
              <a:rPr lang="zh-TW" sz="21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</a:t>
            </a:r>
            <a:r>
              <a:rPr lang="zh-TW" sz="18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2</a:t>
            </a:r>
            <a:r>
              <a:rPr lang="zh-TW" sz="21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r>
              <a:rPr lang="zh-TW" sz="18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 </a:t>
            </a: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办公桌的大小、外形及摆放方式——影响着主人给来访 者的印象，决定这个办公室开放性沟通程度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6992" y="1469136"/>
            <a:ext cx="7245096" cy="491337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566672" y="1066800"/>
            <a:ext cx="6019800" cy="36576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TW" sz="2800">
                <a:solidFill>
                  <a:srgbClr val="FF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四刑改变与德国总理默克尔的成功当选</a:t>
            </a:r>
            <a:endParaRPr lang="zh-TW" sz="2800">
              <a:solidFill>
                <a:srgbClr val="FF0066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" y="9144"/>
            <a:ext cx="1847088" cy="129844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9152" y="5541264"/>
            <a:ext cx="6635496" cy="129235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84175" y="2057400"/>
            <a:ext cx="5551805" cy="217043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177800">
              <a:spcAft>
                <a:spcPts val="630"/>
              </a:spcAft>
            </a:pPr>
            <a:r>
              <a:rPr lang="zh-CN" sz="32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1</a:t>
            </a:r>
            <a:r>
              <a:rPr lang="zh-CN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 </a:t>
            </a: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传递和收集信息</a:t>
            </a:r>
            <a:endParaRPr lang="zh-TW" sz="32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177800">
              <a:spcAft>
                <a:spcPts val="630"/>
              </a:spcAft>
            </a:pPr>
            <a:r>
              <a:rPr lang="en-US" alt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CN" altLang="en-US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改善人际关系</a:t>
            </a:r>
            <a:endParaRPr lang="zh-TW" sz="32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177800">
              <a:spcAft>
                <a:spcPts val="280"/>
              </a:spcAft>
            </a:pPr>
            <a:r>
              <a:rPr lang="zh-TW" sz="32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3</a:t>
            </a: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 改变成员态度与行为</a:t>
            </a:r>
            <a:endParaRPr lang="zh-TW" sz="32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177800"/>
            <a:r>
              <a:rPr lang="zh-TW" sz="32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4</a:t>
            </a: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 带来创意与新路径</a:t>
            </a:r>
            <a:endParaRPr lang="zh-TW" sz="32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13944" y="4636008"/>
            <a:ext cx="4834128" cy="4267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88900"/>
            <a:r>
              <a:rPr lang="zh-TW" sz="32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丄要达到你的至少一个目标</a:t>
            </a:r>
            <a:endParaRPr lang="zh-TW" sz="3200" b="1">
              <a:solidFill>
                <a:srgbClr val="000066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26136" y="3563112"/>
            <a:ext cx="2773680" cy="42672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88900"/>
            <a:r>
              <a:rPr lang="zh-TW" sz="3200" b="1">
                <a:solidFill>
                  <a:srgbClr val="0B023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丄</a:t>
            </a:r>
            <a:r>
              <a:rPr lang="zh-TW" sz="32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重视每个细节</a:t>
            </a:r>
            <a:endParaRPr lang="zh-TW" sz="3200" b="1">
              <a:solidFill>
                <a:srgbClr val="000066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89560" y="1813560"/>
            <a:ext cx="5866130" cy="110363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88900">
              <a:spcAft>
                <a:spcPts val="210"/>
              </a:spcAft>
            </a:pPr>
            <a:r>
              <a:rPr lang="zh-TW" sz="40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有效沟通的四个原则</a:t>
            </a:r>
            <a:endParaRPr lang="zh-TW" sz="40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88900"/>
            <a:r>
              <a:rPr lang="zh-TW" sz="32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丄有明确的沟通目标</a:t>
            </a:r>
            <a:endParaRPr lang="zh-TW" sz="3200" b="1">
              <a:solidFill>
                <a:srgbClr val="000066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5176" y="505968"/>
            <a:ext cx="7455408" cy="8290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88900"/>
            <a:r>
              <a:rPr lang="zh-TW" sz="4400">
                <a:solidFill>
                  <a:srgbClr val="A5A86F"/>
                </a:solidFill>
                <a:latin typeface="微软雅黑" panose="020B0503020204020204" charset="-122"/>
                <a:ea typeface="微软雅黑" panose="020B0503020204020204" charset="-122"/>
              </a:rPr>
              <a:t>! </a:t>
            </a:r>
            <a:r>
              <a:rPr lang="zh-TW" sz="4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四</a:t>
            </a:r>
            <a:r>
              <a:rPr lang="zh-CN" altLang="zh-TW" sz="4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、</a:t>
            </a:r>
            <a:r>
              <a:rPr lang="zh-TW" sz="4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沟通方法与技巧</a:t>
            </a:r>
            <a:endParaRPr lang="zh-TW" sz="4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13944" y="5708904"/>
            <a:ext cx="6056376" cy="4236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88900"/>
            <a:r>
              <a:rPr lang="zh-TW" sz="3200" b="1">
                <a:solidFill>
                  <a:srgbClr val="0B023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丄</a:t>
            </a:r>
            <a:r>
              <a:rPr lang="zh-TW" sz="3200" b="1">
                <a:solidFill>
                  <a:srgbClr val="00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适应主观和客观环境的突然变化</a:t>
            </a:r>
            <a:endParaRPr lang="zh-TW" sz="3200" b="1">
              <a:solidFill>
                <a:srgbClr val="000066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9968" y="2076015"/>
            <a:ext cx="8134288" cy="426819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13432" y="6321552"/>
            <a:ext cx="6830568" cy="52425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90144" y="350520"/>
            <a:ext cx="8129016" cy="9662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3200">
                <a:solidFill>
                  <a:srgbClr val="A5A86F"/>
                </a:solidFill>
                <a:latin typeface="Wingdings" panose="05000000000000000000"/>
              </a:rPr>
              <a:t>I</a:t>
            </a:r>
            <a:r>
              <a:rPr lang="en-US" sz="5300">
                <a:solidFill>
                  <a:srgbClr val="A5A86F"/>
                </a:solidFill>
                <a:latin typeface="宋体" panose="02010600030101010101" pitchFamily="2" charset="-122"/>
              </a:rPr>
              <a:t>™</a:t>
            </a:r>
            <a:r>
              <a:rPr lang="zh-TW" sz="5400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沟通的基本技巧</a:t>
            </a:r>
            <a:endParaRPr lang="zh-TW" sz="5400">
              <a:solidFill>
                <a:srgbClr val="00757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593848" y="1719072"/>
            <a:ext cx="4151376" cy="4175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3200" b="1">
                <a:solidFill>
                  <a:srgbClr val="336699"/>
                </a:solidFill>
                <a:latin typeface="Arial" panose="020B0604020202020204"/>
              </a:rPr>
              <a:t>Design clear, concise</a:t>
            </a:r>
            <a:endParaRPr lang="en-US" sz="3200" b="1">
              <a:solidFill>
                <a:srgbClr val="336699"/>
              </a:solidFill>
              <a:latin typeface="Arial" panose="020B0604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15440" y="1801368"/>
            <a:ext cx="374904" cy="2926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en-US" sz="2200">
                <a:solidFill>
                  <a:srgbClr val="FF0000"/>
                </a:solidFill>
                <a:latin typeface="Wingdings" panose="05000000000000000000"/>
              </a:rPr>
              <a:t>k</a:t>
            </a:r>
            <a:endParaRPr lang="en-US" sz="2200">
              <a:solidFill>
                <a:srgbClr val="FF0000"/>
              </a:solidFill>
              <a:latin typeface="Wingdings" panose="0500000000000000000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615440" y="2106168"/>
            <a:ext cx="7373112" cy="38892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 algn="just">
              <a:spcAft>
                <a:spcPts val="140"/>
              </a:spcAft>
            </a:pPr>
            <a:r>
              <a:rPr lang="en-US" sz="3200" b="1">
                <a:solidFill>
                  <a:srgbClr val="336699"/>
                </a:solidFill>
                <a:latin typeface="Arial" panose="020B0604020202020204"/>
              </a:rPr>
              <a:t>message</a:t>
            </a:r>
            <a:r>
              <a:rPr lang="zh-TW" sz="3200" b="1">
                <a:solidFill>
                  <a:srgbClr val="336699"/>
                </a:solidFill>
                <a:latin typeface="新宋体" panose="02010609030101010101" charset="-122"/>
                <a:ea typeface="新宋体" panose="02010609030101010101" charset="-122"/>
              </a:rPr>
              <a:t>组织清晰、简洁的语  </a:t>
            </a:r>
            <a:r>
              <a:rPr lang="zh-TW" sz="3200" b="1">
                <a:solidFill>
                  <a:srgbClr val="A5A86F"/>
                </a:solidFill>
                <a:latin typeface="新宋体" panose="02010609030101010101" charset="-122"/>
                <a:ea typeface="新宋体" panose="02010609030101010101" charset="-122"/>
              </a:rPr>
              <a:t>|</a:t>
            </a:r>
            <a:endParaRPr lang="zh-TW" sz="3200" b="1">
              <a:solidFill>
                <a:srgbClr val="A5A86F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pPr marL="808990" indent="0"/>
            <a:r>
              <a:rPr lang="zh-TW" sz="3200" b="1">
                <a:solidFill>
                  <a:srgbClr val="336699"/>
                </a:solidFill>
                <a:latin typeface="新宋体" panose="02010609030101010101" charset="-122"/>
                <a:ea typeface="新宋体" panose="02010609030101010101" charset="-122"/>
              </a:rPr>
              <a:t>言</a:t>
            </a:r>
            <a:endParaRPr lang="zh-TW" sz="3200" b="1">
              <a:solidFill>
                <a:srgbClr val="336699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pPr indent="0">
              <a:spcAft>
                <a:spcPts val="140"/>
              </a:spcAft>
            </a:pPr>
            <a:r>
              <a:rPr lang="en-US" sz="3200" i="1">
                <a:solidFill>
                  <a:srgbClr val="FF0000"/>
                </a:solidFill>
                <a:latin typeface="宋体" panose="02010600030101010101" pitchFamily="2" charset="-122"/>
              </a:rPr>
              <a:t>k</a:t>
            </a:r>
            <a:r>
              <a:rPr lang="en-US" sz="3200" b="1">
                <a:solidFill>
                  <a:srgbClr val="FF0000"/>
                </a:solidFill>
                <a:latin typeface="Arial" panose="020B0604020202020204"/>
              </a:rPr>
              <a:t> </a:t>
            </a:r>
            <a:r>
              <a:rPr lang="en-US" sz="3200" b="1">
                <a:solidFill>
                  <a:srgbClr val="336699"/>
                </a:solidFill>
                <a:latin typeface="Arial" panose="020B0604020202020204"/>
              </a:rPr>
              <a:t>Look for non-verbal cues      </a:t>
            </a:r>
            <a:r>
              <a:rPr lang="en-US" sz="3200" b="1">
                <a:solidFill>
                  <a:srgbClr val="A5A86F"/>
                </a:solidFill>
                <a:latin typeface="Arial" panose="020B0604020202020204"/>
              </a:rPr>
              <a:t>)</a:t>
            </a:r>
            <a:endParaRPr lang="en-US" sz="3200" b="1">
              <a:solidFill>
                <a:srgbClr val="A5A86F"/>
              </a:solidFill>
              <a:latin typeface="Arial" panose="020B0604020202020204"/>
            </a:endParaRPr>
          </a:p>
          <a:p>
            <a:pPr marL="808990" indent="0" algn="just"/>
            <a:r>
              <a:rPr lang="zh-TW" sz="3200" b="1">
                <a:solidFill>
                  <a:srgbClr val="336699"/>
                </a:solidFill>
                <a:latin typeface="新宋体" panose="02010609030101010101" charset="-122"/>
                <a:ea typeface="新宋体" panose="02010609030101010101" charset="-122"/>
              </a:rPr>
              <a:t>注意非语言暗示</a:t>
            </a:r>
            <a:endParaRPr lang="zh-TW" sz="3200" b="1">
              <a:solidFill>
                <a:srgbClr val="336699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pPr indent="0">
              <a:spcAft>
                <a:spcPts val="140"/>
              </a:spcAft>
            </a:pPr>
            <a:r>
              <a:rPr lang="en-US" sz="2200">
                <a:solidFill>
                  <a:srgbClr val="FF0000"/>
                </a:solidFill>
                <a:latin typeface="Wingdings" panose="05000000000000000000"/>
              </a:rPr>
              <a:t>k </a:t>
            </a:r>
            <a:r>
              <a:rPr lang="en-US" sz="3200" b="1">
                <a:solidFill>
                  <a:srgbClr val="336699"/>
                </a:solidFill>
                <a:latin typeface="Arial" panose="020B0604020202020204"/>
              </a:rPr>
              <a:t>Listen to understand</a:t>
            </a:r>
            <a:endParaRPr lang="en-US" sz="3200" b="1">
              <a:solidFill>
                <a:srgbClr val="336699"/>
              </a:solidFill>
              <a:latin typeface="Arial" panose="020B0604020202020204"/>
            </a:endParaRPr>
          </a:p>
          <a:p>
            <a:pPr marL="808990" indent="0"/>
            <a:r>
              <a:rPr lang="zh-TW" sz="3200" b="1">
                <a:solidFill>
                  <a:srgbClr val="336699"/>
                </a:solidFill>
                <a:latin typeface="新宋体" panose="02010609030101010101" charset="-122"/>
                <a:ea typeface="新宋体" panose="02010609030101010101" charset="-122"/>
              </a:rPr>
              <a:t>注意倾听</a:t>
            </a:r>
            <a:endParaRPr lang="zh-TW" sz="3200" b="1">
              <a:solidFill>
                <a:srgbClr val="336699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pPr indent="0">
              <a:lnSpc>
                <a:spcPct val="97000"/>
              </a:lnSpc>
              <a:spcAft>
                <a:spcPts val="140"/>
              </a:spcAft>
            </a:pPr>
            <a:r>
              <a:rPr lang="en-US" sz="2200">
                <a:solidFill>
                  <a:srgbClr val="FF0000"/>
                </a:solidFill>
                <a:latin typeface="Wingdings" panose="05000000000000000000"/>
              </a:rPr>
              <a:t>k </a:t>
            </a:r>
            <a:r>
              <a:rPr lang="en-US" sz="3200" b="1">
                <a:solidFill>
                  <a:srgbClr val="336699"/>
                </a:solidFill>
                <a:latin typeface="Arial" panose="020B0604020202020204"/>
              </a:rPr>
              <a:t>Feedback</a:t>
            </a:r>
            <a:endParaRPr lang="en-US" sz="3200" b="1">
              <a:solidFill>
                <a:srgbClr val="336699"/>
              </a:solidFill>
              <a:latin typeface="Arial" panose="020B0604020202020204"/>
            </a:endParaRPr>
          </a:p>
          <a:p>
            <a:pPr marL="808990" indent="0"/>
            <a:r>
              <a:rPr lang="zh-TW" sz="3200" b="1">
                <a:solidFill>
                  <a:srgbClr val="336699"/>
                </a:solidFill>
                <a:latin typeface="新宋体" panose="02010609030101010101" charset="-122"/>
                <a:ea typeface="新宋体" panose="02010609030101010101" charset="-122"/>
              </a:rPr>
              <a:t>反馈</a:t>
            </a:r>
            <a:endParaRPr lang="zh-TW" sz="3200" b="1">
              <a:solidFill>
                <a:srgbClr val="336699"/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65248" y="5541264"/>
            <a:ext cx="6687312" cy="127406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322832" y="170688"/>
            <a:ext cx="7665720" cy="44622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ts val="5100"/>
              </a:lnSpc>
              <a:spcAft>
                <a:spcPts val="700"/>
              </a:spcAft>
            </a:pPr>
            <a:r>
              <a:rPr lang="zh-TW" sz="4000" b="1">
                <a:solidFill>
                  <a:srgbClr val="A5A86F"/>
                </a:solidFill>
                <a:latin typeface="Arial" panose="020B0604020202020204"/>
                <a:ea typeface="Arial" panose="020B0604020202020204"/>
              </a:rPr>
              <a:t>〜</a:t>
            </a:r>
            <a:r>
              <a:rPr lang="en-US" sz="4000" b="1">
                <a:solidFill>
                  <a:srgbClr val="007572"/>
                </a:solidFill>
                <a:latin typeface="Arial" panose="020B0604020202020204"/>
              </a:rPr>
              <a:t>Design Clear, Concise Message </a:t>
            </a:r>
            <a:r>
              <a:rPr lang="zh-TW" sz="4000" b="1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组织清晰、简洁的语言</a:t>
            </a:r>
            <a:endParaRPr lang="zh-TW" sz="4000" b="1">
              <a:solidFill>
                <a:srgbClr val="00757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853440" indent="-901700" algn="just">
              <a:lnSpc>
                <a:spcPts val="3890"/>
              </a:lnSpc>
              <a:spcAft>
                <a:spcPts val="2590"/>
              </a:spcAft>
            </a:pPr>
            <a:r>
              <a:rPr lang="en-US" sz="5300">
                <a:solidFill>
                  <a:srgbClr val="990099"/>
                </a:solidFill>
                <a:latin typeface="宋体" panose="02010600030101010101" pitchFamily="2" charset="-122"/>
              </a:rPr>
              <a:t>☆</a:t>
            </a:r>
            <a:r>
              <a:rPr lang="en-US" sz="3200">
                <a:solidFill>
                  <a:srgbClr val="990099"/>
                </a:solidFill>
                <a:latin typeface="Wingdings" panose="05000000000000000000"/>
              </a:rPr>
              <a:t> </a:t>
            </a:r>
            <a:r>
              <a:rPr lang="en-US" sz="3200" b="1">
                <a:solidFill>
                  <a:srgbClr val="0033CC"/>
                </a:solidFill>
                <a:latin typeface="Arial" panose="020B0604020202020204"/>
              </a:rPr>
              <a:t>Language must be appropriate </a:t>
            </a:r>
            <a:r>
              <a:rPr lang="en-US" sz="3200" i="1">
                <a:solidFill>
                  <a:srgbClr val="A5A86F"/>
                </a:solidFill>
                <a:latin typeface="宋体" panose="02010600030101010101" pitchFamily="2" charset="-122"/>
              </a:rPr>
              <a:t>I </a:t>
            </a:r>
            <a:r>
              <a:rPr lang="zh-TW" sz="3200" b="1">
                <a:solidFill>
                  <a:srgbClr val="0033CC"/>
                </a:solidFill>
                <a:latin typeface="新宋体" panose="02010609030101010101" charset="-122"/>
                <a:ea typeface="新宋体" panose="02010609030101010101" charset="-122"/>
              </a:rPr>
              <a:t>语言必须适当           </a:t>
            </a:r>
            <a:r>
              <a:rPr lang="en-US" sz="3200" i="1">
                <a:solidFill>
                  <a:srgbClr val="A5A86F"/>
                </a:solidFill>
                <a:latin typeface="宋体" panose="02010600030101010101" pitchFamily="2" charset="-122"/>
              </a:rPr>
              <a:t>I</a:t>
            </a:r>
            <a:endParaRPr lang="en-US" sz="3200" i="1">
              <a:solidFill>
                <a:srgbClr val="A5A86F"/>
              </a:solidFill>
              <a:latin typeface="宋体" panose="02010600030101010101" pitchFamily="2" charset="-122"/>
            </a:endParaRPr>
          </a:p>
          <a:p>
            <a:pPr marL="853440" indent="-901700" algn="just">
              <a:lnSpc>
                <a:spcPts val="3985"/>
              </a:lnSpc>
            </a:pPr>
            <a:r>
              <a:rPr lang="en-US" sz="5300">
                <a:solidFill>
                  <a:srgbClr val="800080"/>
                </a:solidFill>
                <a:latin typeface="宋体" panose="02010600030101010101" pitchFamily="2" charset="-122"/>
              </a:rPr>
              <a:t>•</a:t>
            </a:r>
            <a:r>
              <a:rPr lang="en-US" sz="3200">
                <a:solidFill>
                  <a:srgbClr val="800080"/>
                </a:solidFill>
                <a:latin typeface="Wingdings" panose="05000000000000000000"/>
              </a:rPr>
              <a:t> </a:t>
            </a:r>
            <a:r>
              <a:rPr lang="en-US" sz="3200" b="1">
                <a:solidFill>
                  <a:srgbClr val="0033CC"/>
                </a:solidFill>
                <a:latin typeface="Arial" panose="020B0604020202020204"/>
              </a:rPr>
              <a:t>Language must be well organized </a:t>
            </a:r>
            <a:r>
              <a:rPr lang="en-US" sz="3200" b="1">
                <a:solidFill>
                  <a:srgbClr val="A5A86F"/>
                </a:solidFill>
                <a:latin typeface="Arial" panose="020B0604020202020204"/>
              </a:rPr>
              <a:t>} </a:t>
            </a:r>
            <a:r>
              <a:rPr lang="zh-TW" sz="3200" b="1">
                <a:solidFill>
                  <a:srgbClr val="0033CC"/>
                </a:solidFill>
                <a:latin typeface="新宋体" panose="02010609030101010101" charset="-122"/>
                <a:ea typeface="新宋体" panose="02010609030101010101" charset="-122"/>
              </a:rPr>
              <a:t>语言必须组织好</a:t>
            </a:r>
            <a:endParaRPr lang="zh-TW" sz="3200" b="1">
              <a:solidFill>
                <a:srgbClr val="0033CC"/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557784" y="1862328"/>
            <a:ext cx="298704" cy="2712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en-US" sz="5300">
                <a:solidFill>
                  <a:srgbClr val="800080"/>
                </a:solidFill>
                <a:latin typeface="宋体" panose="02010600030101010101" pitchFamily="2" charset="-122"/>
              </a:rPr>
              <a:t>☆</a:t>
            </a:r>
            <a:endParaRPr lang="en-US" sz="5300">
              <a:solidFill>
                <a:srgbClr val="800080"/>
              </a:solidFill>
              <a:latin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869680" y="5346192"/>
            <a:ext cx="118872" cy="1706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en-US" sz="1600" b="1">
                <a:solidFill>
                  <a:srgbClr val="A5A86F"/>
                </a:solidFill>
                <a:latin typeface="Arial" panose="020B0604020202020204"/>
              </a:rPr>
              <a:t>I</a:t>
            </a:r>
            <a:endParaRPr lang="en-US" sz="1600" b="1">
              <a:solidFill>
                <a:srgbClr val="A5A86F"/>
              </a:solidFill>
              <a:latin typeface="Arial" panose="020B06040202020202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93520" y="1862328"/>
            <a:ext cx="5346192" cy="41696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ct val="107000"/>
              </a:lnSpc>
            </a:pPr>
            <a:r>
              <a:rPr lang="en-US" sz="2800" b="1">
                <a:solidFill>
                  <a:srgbClr val="0033CC"/>
                </a:solidFill>
                <a:latin typeface="Arial" panose="020B0604020202020204"/>
              </a:rPr>
              <a:t>Short, simple words</a:t>
            </a:r>
            <a:endParaRPr lang="en-US" sz="2800" b="1">
              <a:solidFill>
                <a:srgbClr val="0033CC"/>
              </a:solidFill>
              <a:latin typeface="Arial" panose="020B0604020202020204"/>
            </a:endParaRPr>
          </a:p>
          <a:p>
            <a:pPr indent="0"/>
            <a:r>
              <a:rPr lang="zh-TW" sz="2800" b="1">
                <a:solidFill>
                  <a:srgbClr val="0033CC"/>
                </a:solidFill>
                <a:latin typeface="新宋体" panose="02010609030101010101" charset="-122"/>
                <a:ea typeface="新宋体" panose="02010609030101010101" charset="-122"/>
              </a:rPr>
              <a:t>简短简单的词</a:t>
            </a:r>
            <a:endParaRPr lang="zh-TW" sz="2800" b="1">
              <a:solidFill>
                <a:srgbClr val="0033CC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pPr indent="0">
              <a:lnSpc>
                <a:spcPts val="3505"/>
              </a:lnSpc>
            </a:pPr>
            <a:r>
              <a:rPr lang="en-US" sz="2800" b="1">
                <a:solidFill>
                  <a:srgbClr val="0033CC"/>
                </a:solidFill>
                <a:latin typeface="Arial" panose="020B0604020202020204"/>
              </a:rPr>
              <a:t>Short, simple statements </a:t>
            </a:r>
            <a:r>
              <a:rPr lang="zh-TW" sz="2800" b="1">
                <a:solidFill>
                  <a:srgbClr val="0033CC"/>
                </a:solidFill>
                <a:latin typeface="新宋体" panose="02010609030101010101" charset="-122"/>
                <a:ea typeface="新宋体" panose="02010609030101010101" charset="-122"/>
              </a:rPr>
              <a:t>简短简单的陈述</a:t>
            </a:r>
            <a:endParaRPr lang="zh-TW" sz="2800" b="1">
              <a:solidFill>
                <a:srgbClr val="0033CC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pPr indent="0">
              <a:lnSpc>
                <a:spcPts val="3575"/>
              </a:lnSpc>
            </a:pPr>
            <a:r>
              <a:rPr lang="en-US" sz="2800" b="1">
                <a:solidFill>
                  <a:srgbClr val="0033CC"/>
                </a:solidFill>
                <a:latin typeface="Arial" panose="020B0604020202020204"/>
              </a:rPr>
              <a:t>Specific words </a:t>
            </a:r>
            <a:r>
              <a:rPr lang="zh-TW" sz="2800" b="1">
                <a:solidFill>
                  <a:srgbClr val="0033CC"/>
                </a:solidFill>
                <a:latin typeface="新宋体" panose="02010609030101010101" charset="-122"/>
                <a:ea typeface="新宋体" panose="02010609030101010101" charset="-122"/>
              </a:rPr>
              <a:t>明确的词语</a:t>
            </a:r>
            <a:endParaRPr lang="zh-TW" sz="2800" b="1">
              <a:solidFill>
                <a:srgbClr val="0033CC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pPr indent="0">
              <a:lnSpc>
                <a:spcPts val="3400"/>
              </a:lnSpc>
            </a:pPr>
            <a:r>
              <a:rPr lang="en-US" sz="2800" b="1">
                <a:solidFill>
                  <a:srgbClr val="0033CC"/>
                </a:solidFill>
                <a:latin typeface="Arial" panose="020B0604020202020204"/>
              </a:rPr>
              <a:t>Use jargon only when commonly understood </a:t>
            </a:r>
            <a:r>
              <a:rPr lang="zh-TW" sz="2800" b="1">
                <a:solidFill>
                  <a:srgbClr val="0033CC"/>
                </a:solidFill>
                <a:latin typeface="新宋体" panose="02010609030101010101" charset="-122"/>
                <a:ea typeface="新宋体" panose="02010609030101010101" charset="-122"/>
              </a:rPr>
              <a:t>只有在大家都理解的情况下才使用 专业术语</a:t>
            </a:r>
            <a:endParaRPr lang="zh-TW" sz="2800" b="1">
              <a:solidFill>
                <a:srgbClr val="0033CC"/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096" y="149352"/>
            <a:ext cx="7232904" cy="4084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marL="2834005" indent="-2870200"/>
            <a:r>
              <a:rPr lang="en-US" sz="3600" b="1">
                <a:solidFill>
                  <a:srgbClr val="A5A86F"/>
                </a:solidFill>
                <a:latin typeface="宋体" panose="02010600030101010101" pitchFamily="2" charset="-122"/>
              </a:rPr>
              <a:t>-</a:t>
            </a:r>
            <a:r>
              <a:rPr lang="zh-TW" sz="3600" b="1">
                <a:solidFill>
                  <a:srgbClr val="A5A86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丄—</a:t>
            </a:r>
            <a:r>
              <a:rPr lang="en-US" sz="3600" b="1">
                <a:solidFill>
                  <a:srgbClr val="336699"/>
                </a:solidFill>
                <a:latin typeface="宋体" panose="02010600030101010101" pitchFamily="2" charset="-122"/>
              </a:rPr>
              <a:t>—</a:t>
            </a:r>
            <a:r>
              <a:rPr lang="en-US" sz="3600" b="1">
                <a:solidFill>
                  <a:srgbClr val="007572"/>
                </a:solidFill>
                <a:latin typeface="宋体" panose="02010600030101010101" pitchFamily="2" charset="-122"/>
              </a:rPr>
              <a:t>Use Appropriate Language</a:t>
            </a:r>
            <a:endParaRPr lang="en-US" sz="3600" b="1">
              <a:solidFill>
                <a:srgbClr val="007572"/>
              </a:solidFill>
              <a:latin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04744" y="557784"/>
            <a:ext cx="4352544" cy="5303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-2870200"/>
            <a:r>
              <a:rPr lang="zh-TW" sz="3600" b="1">
                <a:solidFill>
                  <a:srgbClr val="00757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运用适当的语言</a:t>
            </a:r>
            <a:endParaRPr lang="zh-TW" sz="3600" b="1">
              <a:solidFill>
                <a:srgbClr val="00757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423672" y="652272"/>
            <a:ext cx="7918704" cy="9814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571500" algn="just">
              <a:lnSpc>
                <a:spcPts val="4680"/>
              </a:lnSpc>
            </a:pPr>
            <a:r>
              <a:rPr lang="en-US" sz="3600" b="1" i="1">
                <a:solidFill>
                  <a:srgbClr val="007572"/>
                </a:solidFill>
                <a:latin typeface="Arial" panose="020B0604020202020204"/>
              </a:rPr>
              <a:t>Message Must Be Well Organised </a:t>
            </a:r>
            <a:r>
              <a:rPr lang="zh-TW" sz="3600" b="1">
                <a:solidFill>
                  <a:srgbClr val="A5A86F"/>
                </a:solidFill>
                <a:latin typeface="微软雅黑" panose="020B0503020204020204" charset="-122"/>
                <a:ea typeface="微软雅黑" panose="020B0503020204020204" charset="-122"/>
              </a:rPr>
              <a:t>’      </a:t>
            </a:r>
            <a:r>
              <a:rPr lang="zh-TW" sz="3600" b="1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很好地组织语言</a:t>
            </a:r>
            <a:endParaRPr lang="zh-TW" sz="3600" b="1">
              <a:solidFill>
                <a:srgbClr val="00757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27632" y="2209800"/>
            <a:ext cx="6102096" cy="33375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marL="893445" indent="-952500">
              <a:lnSpc>
                <a:spcPts val="3745"/>
              </a:lnSpc>
            </a:pPr>
            <a:r>
              <a:rPr lang="en-US" sz="3400">
                <a:solidFill>
                  <a:srgbClr val="00FF00"/>
                </a:solidFill>
                <a:latin typeface="Times New Roman" panose="02020603050405020304"/>
              </a:rPr>
              <a:t>h </a:t>
            </a:r>
            <a:r>
              <a:rPr lang="en-US" sz="2800">
                <a:solidFill>
                  <a:srgbClr val="0033CC"/>
                </a:solidFill>
                <a:latin typeface="Arial" panose="020B0604020202020204"/>
              </a:rPr>
              <a:t>Contents are in logical sequence </a:t>
            </a:r>
            <a:r>
              <a:rPr lang="zh-TW" sz="28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内容符合逻辑次序</a:t>
            </a:r>
            <a:endParaRPr lang="zh-TW" sz="28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893445" indent="-952500">
              <a:lnSpc>
                <a:spcPts val="3670"/>
              </a:lnSpc>
            </a:pPr>
            <a:r>
              <a:rPr lang="en-US" sz="3400">
                <a:solidFill>
                  <a:srgbClr val="00FF00"/>
                </a:solidFill>
                <a:latin typeface="Times New Roman" panose="02020603050405020304"/>
              </a:rPr>
              <a:t>h </a:t>
            </a:r>
            <a:r>
              <a:rPr lang="en-US" sz="2800">
                <a:solidFill>
                  <a:srgbClr val="0033CC"/>
                </a:solidFill>
                <a:latin typeface="Arial" panose="020B0604020202020204"/>
              </a:rPr>
              <a:t>Omit unnecessary information </a:t>
            </a:r>
            <a:r>
              <a:rPr lang="zh-TW" sz="28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省略不必要的信息</a:t>
            </a:r>
            <a:endParaRPr lang="zh-TW" sz="28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 algn="ctr">
              <a:lnSpc>
                <a:spcPts val="3770"/>
              </a:lnSpc>
            </a:pPr>
            <a:r>
              <a:rPr lang="en-US" sz="3400">
                <a:solidFill>
                  <a:srgbClr val="00FF00"/>
                </a:solidFill>
                <a:latin typeface="Times New Roman" panose="02020603050405020304"/>
              </a:rPr>
              <a:t>h </a:t>
            </a:r>
            <a:r>
              <a:rPr lang="en-US" sz="2800">
                <a:solidFill>
                  <a:srgbClr val="0033CC"/>
                </a:solidFill>
                <a:latin typeface="Arial" panose="020B0604020202020204"/>
              </a:rPr>
              <a:t>Use the receiver's language </a:t>
            </a:r>
            <a:r>
              <a:rPr lang="zh-TW" sz="28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使用接收者熟悉的语言</a:t>
            </a:r>
            <a:endParaRPr lang="zh-TW" sz="28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marL="893445" indent="-952500">
              <a:lnSpc>
                <a:spcPts val="3770"/>
              </a:lnSpc>
            </a:pPr>
            <a:r>
              <a:rPr lang="en-US" sz="3400">
                <a:solidFill>
                  <a:srgbClr val="00FF00"/>
                </a:solidFill>
                <a:latin typeface="Times New Roman" panose="02020603050405020304"/>
              </a:rPr>
              <a:t>h </a:t>
            </a:r>
            <a:r>
              <a:rPr lang="en-US" sz="2800">
                <a:solidFill>
                  <a:srgbClr val="0033CC"/>
                </a:solidFill>
                <a:latin typeface="Arial" panose="020B0604020202020204"/>
              </a:rPr>
              <a:t>Provide a summary, if necessary </a:t>
            </a:r>
            <a:r>
              <a:rPr lang="zh-TW" sz="28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如有可能，做一下总结</a:t>
            </a:r>
            <a:endParaRPr lang="zh-TW" sz="28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753110" y="2094230"/>
            <a:ext cx="6899910" cy="2159000"/>
          </a:xfrm>
          <a:prstGeom prst="rect">
            <a:avLst/>
          </a:prstGeom>
          <a:solidFill>
            <a:srgbClr val="92D050"/>
          </a:solidFill>
          <a:ln>
            <a:gradFill>
              <a:gsLst>
                <a:gs pos="0">
                  <a:srgbClr val="9EE256"/>
                </a:gs>
                <a:gs pos="100000">
                  <a:srgbClr val="52762D"/>
                </a:gs>
              </a:gsLst>
            </a:gradFill>
          </a:ln>
        </p:spPr>
        <p:txBody>
          <a:bodyPr wrap="none" lIns="0" tIns="0" rIns="0" bIns="0">
            <a:noAutofit/>
          </a:bodyPr>
          <a:p>
            <a:pPr indent="0" algn="just"/>
            <a:r>
              <a:rPr lang="zh-CN" altLang="en-US" sz="400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宋体" panose="02010600030101010101" pitchFamily="2" charset="-122"/>
                <a:ea typeface="宋体" panose="02010600030101010101" pitchFamily="2" charset="-122"/>
              </a:rPr>
              <a:t>思考：</a:t>
            </a:r>
            <a:endParaRPr lang="zh-CN" altLang="en-US" sz="4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 algn="just"/>
            <a:r>
              <a:rPr lang="en-US" altLang="zh-CN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    </a:t>
            </a:r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团队沟通需要</a:t>
            </a:r>
            <a:r>
              <a:rPr lang="zh-CN" altLang="en-US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技巧吗</a:t>
            </a:r>
            <a:r>
              <a:rPr lang="zh-CN" altLang="zh-TW" sz="40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？</a:t>
            </a:r>
            <a:endParaRPr lang="zh-CN" altLang="zh-TW" sz="40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530352" y="350520"/>
            <a:ext cx="7988808" cy="9662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en-US" sz="3200">
                <a:solidFill>
                  <a:srgbClr val="A5A86F"/>
                </a:solidFill>
                <a:latin typeface="Wingdings" panose="05000000000000000000"/>
              </a:rPr>
              <a:t>I</a:t>
            </a:r>
            <a:r>
              <a:rPr lang="en-US" sz="5300">
                <a:solidFill>
                  <a:srgbClr val="A5A86F"/>
                </a:solidFill>
                <a:latin typeface="宋体" panose="02010600030101010101" pitchFamily="2" charset="-122"/>
              </a:rPr>
              <a:t>™</a:t>
            </a:r>
            <a:r>
              <a:rPr lang="zh-TW" sz="5400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沟通的基本技巧</a:t>
            </a:r>
            <a:endParaRPr lang="zh-TW" sz="5400">
              <a:solidFill>
                <a:srgbClr val="00757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15440" y="1801368"/>
            <a:ext cx="374904" cy="37063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 algn="just">
              <a:spcAft>
                <a:spcPts val="6020"/>
              </a:spcAft>
            </a:pPr>
            <a:r>
              <a:rPr lang="en-US" sz="2200">
                <a:solidFill>
                  <a:srgbClr val="FF0000"/>
                </a:solidFill>
                <a:latin typeface="Wingdings" panose="05000000000000000000"/>
              </a:rPr>
              <a:t>k</a:t>
            </a:r>
            <a:endParaRPr lang="en-US" sz="2200">
              <a:solidFill>
                <a:srgbClr val="FF0000"/>
              </a:solidFill>
              <a:latin typeface="Wingdings" panose="05000000000000000000"/>
            </a:endParaRPr>
          </a:p>
          <a:p>
            <a:pPr indent="0" algn="just">
              <a:spcAft>
                <a:spcPts val="3360"/>
              </a:spcAft>
            </a:pPr>
            <a:r>
              <a:rPr lang="en-US" sz="2200">
                <a:solidFill>
                  <a:srgbClr val="FF0000"/>
                </a:solidFill>
                <a:latin typeface="Wingdings" panose="05000000000000000000"/>
              </a:rPr>
              <a:t>k</a:t>
            </a:r>
            <a:endParaRPr lang="en-US" sz="2200">
              <a:solidFill>
                <a:srgbClr val="FF0000"/>
              </a:solidFill>
              <a:latin typeface="Wingdings" panose="05000000000000000000"/>
            </a:endParaRPr>
          </a:p>
          <a:p>
            <a:pPr indent="0" algn="just">
              <a:spcAft>
                <a:spcPts val="3360"/>
              </a:spcAft>
            </a:pPr>
            <a:r>
              <a:rPr lang="en-US" sz="2200">
                <a:solidFill>
                  <a:srgbClr val="FF0000"/>
                </a:solidFill>
                <a:latin typeface="Wingdings" panose="05000000000000000000"/>
              </a:rPr>
              <a:t>k</a:t>
            </a:r>
            <a:endParaRPr lang="en-US" sz="2200">
              <a:solidFill>
                <a:srgbClr val="FF0000"/>
              </a:solidFill>
              <a:latin typeface="Wingdings" panose="05000000000000000000"/>
            </a:endParaRPr>
          </a:p>
          <a:p>
            <a:pPr indent="0" algn="just"/>
            <a:r>
              <a:rPr lang="en-US" sz="2200">
                <a:solidFill>
                  <a:srgbClr val="FF0000"/>
                </a:solidFill>
                <a:latin typeface="Wingdings" panose="05000000000000000000"/>
              </a:rPr>
              <a:t>k</a:t>
            </a:r>
            <a:endParaRPr lang="en-US" sz="2200">
              <a:solidFill>
                <a:srgbClr val="FF0000"/>
              </a:solidFill>
              <a:latin typeface="Wingdings" panose="0500000000000000000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474976" y="1719072"/>
            <a:ext cx="5565648" cy="42763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76200">
              <a:lnSpc>
                <a:spcPts val="2890"/>
              </a:lnSpc>
              <a:spcAft>
                <a:spcPts val="1330"/>
              </a:spcAft>
            </a:pPr>
            <a:r>
              <a:rPr lang="en-US" sz="3200" b="1">
                <a:solidFill>
                  <a:srgbClr val="336699"/>
                </a:solidFill>
                <a:latin typeface="Arial" panose="020B0604020202020204"/>
              </a:rPr>
              <a:t>Design clear, concise message</a:t>
            </a:r>
            <a:r>
              <a:rPr lang="zh-TW" sz="3200" b="1">
                <a:solidFill>
                  <a:srgbClr val="336699"/>
                </a:solidFill>
                <a:latin typeface="新宋体" panose="02010609030101010101" charset="-122"/>
                <a:ea typeface="新宋体" panose="02010609030101010101" charset="-122"/>
              </a:rPr>
              <a:t>组织清晰、简洁的语 </a:t>
            </a:r>
            <a:r>
              <a:rPr lang="zh-TW" sz="3200" b="1" u="sng">
                <a:solidFill>
                  <a:srgbClr val="336699"/>
                </a:solidFill>
                <a:latin typeface="新宋体" panose="02010609030101010101" charset="-122"/>
                <a:ea typeface="新宋体" panose="02010609030101010101" charset="-122"/>
              </a:rPr>
              <a:t>言</a:t>
            </a:r>
            <a:endParaRPr lang="zh-TW" sz="3200" b="1" u="sng">
              <a:solidFill>
                <a:srgbClr val="336699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pPr indent="355600">
              <a:lnSpc>
                <a:spcPct val="79000"/>
              </a:lnSpc>
              <a:spcAft>
                <a:spcPts val="280"/>
              </a:spcAft>
            </a:pPr>
            <a:r>
              <a:rPr lang="en-US" sz="3200" b="1">
                <a:solidFill>
                  <a:srgbClr val="00FF00"/>
                </a:solidFill>
                <a:latin typeface="Arial" panose="020B0604020202020204"/>
              </a:rPr>
              <a:t>Look for non-verbal cues</a:t>
            </a:r>
            <a:endParaRPr lang="en-US" sz="3200" b="1">
              <a:solidFill>
                <a:srgbClr val="00FF00"/>
              </a:solidFill>
              <a:latin typeface="Arial" panose="020B0604020202020204"/>
            </a:endParaRPr>
          </a:p>
          <a:p>
            <a:pPr indent="355600"/>
            <a:r>
              <a:rPr lang="zh-TW" sz="3200" b="1">
                <a:solidFill>
                  <a:srgbClr val="00FF00"/>
                </a:solidFill>
                <a:latin typeface="新宋体" panose="02010609030101010101" charset="-122"/>
                <a:ea typeface="新宋体" panose="02010609030101010101" charset="-122"/>
              </a:rPr>
              <a:t>注意非语言暗示</a:t>
            </a:r>
            <a:endParaRPr lang="zh-TW" sz="3200" b="1">
              <a:solidFill>
                <a:srgbClr val="00FF00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pPr indent="0" algn="ctr">
              <a:lnSpc>
                <a:spcPct val="79000"/>
              </a:lnSpc>
              <a:spcAft>
                <a:spcPts val="280"/>
              </a:spcAft>
            </a:pPr>
            <a:r>
              <a:rPr lang="en-US" sz="3200" b="1">
                <a:solidFill>
                  <a:srgbClr val="336699"/>
                </a:solidFill>
                <a:latin typeface="Arial" panose="020B0604020202020204"/>
              </a:rPr>
              <a:t>Listen to understand</a:t>
            </a:r>
            <a:endParaRPr lang="en-US" sz="3200" b="1">
              <a:solidFill>
                <a:srgbClr val="336699"/>
              </a:solidFill>
              <a:latin typeface="Arial" panose="020B0604020202020204"/>
            </a:endParaRPr>
          </a:p>
          <a:p>
            <a:pPr indent="355600"/>
            <a:r>
              <a:rPr lang="zh-TW" sz="3200" b="1">
                <a:solidFill>
                  <a:srgbClr val="336699"/>
                </a:solidFill>
                <a:latin typeface="新宋体" panose="02010609030101010101" charset="-122"/>
                <a:ea typeface="新宋体" panose="02010609030101010101" charset="-122"/>
              </a:rPr>
              <a:t>注意倾听</a:t>
            </a:r>
            <a:endParaRPr lang="zh-TW" sz="3200" b="1">
              <a:solidFill>
                <a:srgbClr val="336699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pPr indent="355600">
              <a:lnSpc>
                <a:spcPct val="79000"/>
              </a:lnSpc>
              <a:spcAft>
                <a:spcPts val="280"/>
              </a:spcAft>
            </a:pPr>
            <a:r>
              <a:rPr lang="en-US" sz="3200" b="1">
                <a:solidFill>
                  <a:srgbClr val="336699"/>
                </a:solidFill>
                <a:latin typeface="Arial" panose="020B0604020202020204"/>
              </a:rPr>
              <a:t>Feedback</a:t>
            </a:r>
            <a:endParaRPr lang="en-US" sz="3200" b="1">
              <a:solidFill>
                <a:srgbClr val="336699"/>
              </a:solidFill>
              <a:latin typeface="Arial" panose="020B0604020202020204"/>
            </a:endParaRPr>
          </a:p>
          <a:p>
            <a:pPr indent="0"/>
            <a:r>
              <a:rPr lang="zh-TW" sz="3200" b="1">
                <a:solidFill>
                  <a:srgbClr val="336699"/>
                </a:solidFill>
                <a:latin typeface="新宋体" panose="02010609030101010101" charset="-122"/>
                <a:ea typeface="新宋体" panose="02010609030101010101" charset="-122"/>
              </a:rPr>
              <a:t>反馈</a:t>
            </a:r>
            <a:endParaRPr lang="zh-TW" sz="3200" b="1">
              <a:solidFill>
                <a:srgbClr val="336699"/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096" y="9144"/>
            <a:ext cx="1847088" cy="129844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304" y="2151888"/>
            <a:ext cx="2084832" cy="325526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249168" y="579120"/>
            <a:ext cx="5056632" cy="588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4400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怎样有效地接收信息</a:t>
            </a:r>
            <a:endParaRPr lang="zh-TW" sz="4400">
              <a:solidFill>
                <a:srgbClr val="00757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783080" y="1639824"/>
            <a:ext cx="1758696" cy="3870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zh-TW" sz="2800">
                <a:solidFill>
                  <a:srgbClr val="0A2891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zh-TW" sz="28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准备聆听</a:t>
            </a:r>
            <a:endParaRPr lang="zh-TW" sz="28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783080" y="2109216"/>
            <a:ext cx="3544824" cy="3840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2800">
                <a:solidFill>
                  <a:srgbClr val="0A2891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zh-TW" sz="28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发出准备倾听的信息</a:t>
            </a:r>
            <a:endParaRPr lang="zh-TW" sz="28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783080" y="2581656"/>
            <a:ext cx="4949952" cy="283159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317500">
              <a:lnSpc>
                <a:spcPts val="3650"/>
              </a:lnSpc>
            </a:pPr>
            <a:r>
              <a:rPr lang="zh-TW" sz="28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在沟通过程中采取积极的行动 </a:t>
            </a:r>
            <a:r>
              <a:rPr lang="en-US" sz="2800">
                <a:solidFill>
                  <a:srgbClr val="0A2891"/>
                </a:solidFill>
                <a:latin typeface="微软雅黑" panose="020B0503020204020204" charset="-122"/>
              </a:rPr>
              <a:t>•</a:t>
            </a:r>
            <a:r>
              <a:rPr lang="zh-TW" sz="28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通知对方如果你</a:t>
            </a:r>
            <a:endParaRPr lang="zh-TW" sz="28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495300">
              <a:spcAft>
                <a:spcPts val="210"/>
              </a:spcAft>
            </a:pPr>
            <a:r>
              <a:rPr lang="zh-TW" sz="2000">
                <a:solidFill>
                  <a:srgbClr val="0A289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没有听清楚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495300">
              <a:spcAft>
                <a:spcPts val="210"/>
              </a:spcAft>
            </a:pPr>
            <a:r>
              <a:rPr lang="zh-TW" sz="2000">
                <a:solidFill>
                  <a:srgbClr val="0A289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没有理解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495300">
              <a:spcAft>
                <a:spcPts val="210"/>
              </a:spcAft>
            </a:pPr>
            <a:r>
              <a:rPr lang="zh-TW" sz="2000">
                <a:solidFill>
                  <a:srgbClr val="0A289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想得到更多的信息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495300">
              <a:spcAft>
                <a:spcPts val="210"/>
              </a:spcAft>
            </a:pPr>
            <a:r>
              <a:rPr lang="zh-TW" sz="2000">
                <a:solidFill>
                  <a:srgbClr val="0A289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想澄清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495300">
              <a:spcAft>
                <a:spcPts val="210"/>
              </a:spcAft>
            </a:pPr>
            <a:r>
              <a:rPr lang="zh-TW" sz="2000">
                <a:solidFill>
                  <a:srgbClr val="0A289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想要对方重复或者改述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495300"/>
            <a:r>
              <a:rPr lang="zh-TW" sz="2000">
                <a:solidFill>
                  <a:srgbClr val="0A289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已经理解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" y="256032"/>
            <a:ext cx="1786128" cy="97536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6320" y="2112264"/>
            <a:ext cx="338328" cy="470306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3416808" y="591312"/>
            <a:ext cx="2310384" cy="4846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TW" sz="3600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聆听的层次</a:t>
            </a:r>
            <a:endParaRPr lang="zh-TW" sz="3600">
              <a:solidFill>
                <a:srgbClr val="00757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255008" y="1572768"/>
            <a:ext cx="3197352" cy="3718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2800" b="1">
                <a:solidFill>
                  <a:srgbClr val="333300"/>
                </a:solidFill>
                <a:latin typeface="仿宋" panose="02010609060101010101" charset="-122"/>
                <a:ea typeface="仿宋" panose="02010609060101010101" charset="-122"/>
              </a:rPr>
              <a:t>不做任何努力去聆听</a:t>
            </a:r>
            <a:endParaRPr lang="zh-TW" sz="2800" b="1">
              <a:solidFill>
                <a:srgbClr val="3333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36648" y="1703832"/>
            <a:ext cx="905256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1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听而不闻</a:t>
            </a:r>
            <a:endParaRPr lang="zh-TW" sz="1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245864" y="2465832"/>
            <a:ext cx="2133600" cy="3749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r"/>
            <a:r>
              <a:rPr lang="zh-TW" sz="2800" b="1">
                <a:solidFill>
                  <a:srgbClr val="333300"/>
                </a:solidFill>
                <a:latin typeface="仿宋" panose="02010609060101010101" charset="-122"/>
                <a:ea typeface="仿宋" panose="02010609060101010101" charset="-122"/>
              </a:rPr>
              <a:t>做出假象聆听</a:t>
            </a:r>
            <a:endParaRPr lang="zh-TW" sz="2800" b="1">
              <a:solidFill>
                <a:srgbClr val="3333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895344" y="2578608"/>
            <a:ext cx="170688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zh-TW" sz="950">
                <a:solidFill>
                  <a:srgbClr val="874A1D"/>
                </a:solidFill>
                <a:latin typeface="MingLiU" panose="02020509000000000000" charset="-120"/>
                <a:ea typeface="MingLiU" panose="02020509000000000000" charset="-120"/>
              </a:rPr>
              <a:t>靠</a:t>
            </a:r>
            <a:endParaRPr lang="zh-TW" sz="950">
              <a:solidFill>
                <a:srgbClr val="874A1D"/>
              </a:solidFill>
              <a:latin typeface="MingLiU" panose="02020509000000000000" charset="-120"/>
              <a:ea typeface="MingLiU" panose="02020509000000000000" charset="-12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124456" y="2691384"/>
            <a:ext cx="926592" cy="2499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1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假装聆听</a:t>
            </a:r>
            <a:endParaRPr lang="zh-TW" sz="1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248912" y="3364992"/>
            <a:ext cx="3209544" cy="3718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2800" b="1">
                <a:solidFill>
                  <a:srgbClr val="333300"/>
                </a:solidFill>
                <a:latin typeface="仿宋" panose="02010609060101010101" charset="-122"/>
                <a:ea typeface="仿宋" panose="02010609060101010101" charset="-122"/>
              </a:rPr>
              <a:t>只听你感兴趣的内容</a:t>
            </a:r>
            <a:endParaRPr lang="zh-TW" sz="2800" b="1">
              <a:solidFill>
                <a:srgbClr val="3333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895856" y="3681984"/>
            <a:ext cx="1383792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1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选择性地聆听</a:t>
            </a:r>
            <a:endParaRPr lang="zh-TW" sz="1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895344" y="4456176"/>
            <a:ext cx="170688" cy="1615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en-US" sz="3200" i="1">
                <a:solidFill>
                  <a:srgbClr val="874A1D"/>
                </a:solidFill>
                <a:latin typeface="Arial" panose="020B0604020202020204"/>
              </a:rPr>
              <a:t>*</a:t>
            </a:r>
            <a:endParaRPr lang="en-US" sz="3200" i="1">
              <a:solidFill>
                <a:srgbClr val="874A1D"/>
              </a:solidFill>
              <a:latin typeface="Arial" panose="020B0604020202020204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008632" y="4672584"/>
            <a:ext cx="1155192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1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专注地聆听</a:t>
            </a:r>
            <a:endParaRPr lang="zh-TW" sz="1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783080" y="5663184"/>
            <a:ext cx="1609344" cy="2499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1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设身处地地聆听</a:t>
            </a:r>
            <a:endParaRPr lang="zh-TW" sz="1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4264152" y="4364736"/>
            <a:ext cx="3910584" cy="18105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 algn="just">
              <a:lnSpc>
                <a:spcPts val="3145"/>
              </a:lnSpc>
              <a:spcAft>
                <a:spcPts val="1260"/>
              </a:spcAft>
            </a:pPr>
            <a:r>
              <a:rPr lang="zh-TW" sz="2800" b="1">
                <a:solidFill>
                  <a:srgbClr val="333300"/>
                </a:solidFill>
                <a:latin typeface="仿宋" panose="02010609060101010101" charset="-122"/>
                <a:ea typeface="仿宋" panose="02010609060101010101" charset="-122"/>
              </a:rPr>
              <a:t>认真地聆听讲话，同时与 自己的亲身经历做比较</a:t>
            </a:r>
            <a:endParaRPr lang="zh-TW" sz="2800" b="1">
              <a:solidFill>
                <a:srgbClr val="33330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indent="0" algn="just">
              <a:lnSpc>
                <a:spcPts val="3290"/>
              </a:lnSpc>
            </a:pPr>
            <a:r>
              <a:rPr lang="zh-TW" sz="2800" b="1">
                <a:solidFill>
                  <a:srgbClr val="333300"/>
                </a:solidFill>
                <a:latin typeface="仿宋" panose="02010609060101010101" charset="-122"/>
                <a:ea typeface="仿宋" panose="02010609060101010101" charset="-122"/>
              </a:rPr>
              <a:t>用心和脑来倾听并做出反 应，以理解讲话的内容、</a:t>
            </a:r>
            <a:endParaRPr lang="zh-TW" sz="2800" b="1">
              <a:solidFill>
                <a:srgbClr val="3333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325112" y="6175248"/>
            <a:ext cx="1840992" cy="40233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zh-TW" sz="2800" b="1">
                <a:solidFill>
                  <a:srgbClr val="333300"/>
                </a:solidFill>
                <a:latin typeface="仿宋" panose="02010609060101010101" charset="-122"/>
                <a:ea typeface="仿宋" panose="02010609060101010101" charset="-122"/>
              </a:rPr>
              <a:t>目的和情感。</a:t>
            </a:r>
            <a:endParaRPr lang="zh-TW" sz="2800" b="1">
              <a:solidFill>
                <a:srgbClr val="3333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2008632" y="374904"/>
            <a:ext cx="4815840" cy="6888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TW" sz="5400" b="1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积极倾听的技巧</a:t>
            </a:r>
            <a:endParaRPr lang="zh-TW" sz="5400" b="1">
              <a:solidFill>
                <a:srgbClr val="00757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44296" y="4858512"/>
            <a:ext cx="7623048" cy="8656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ts val="2365"/>
              </a:lnSpc>
              <a:spcBef>
                <a:spcPts val="420"/>
              </a:spcBef>
            </a:pP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积极聆听是暂时忘掉自我的思想、期待、成见和愿望，全神贯注地 理解讲话这的内容，与他一起去体验、感受整个过程。这是一种管理 技巧，可以通过学习和锻炼得到提高。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62456" y="1676400"/>
            <a:ext cx="6348984" cy="2353056"/>
          </a:xfrm>
          <a:prstGeom prst="rect">
            <a:avLst/>
          </a:prstGeom>
          <a:solidFill>
            <a:srgbClr val="FFFFFF"/>
          </a:solidFill>
        </p:spPr>
        <p:txBody>
          <a:bodyPr vert="wordArtVertRtl" wrap="none" lIns="0" tIns="0" rIns="0" bIns="0">
            <a:noAutofit/>
          </a:bodyPr>
          <a:p>
            <a:pPr indent="0">
              <a:lnSpc>
                <a:spcPts val="11460"/>
              </a:lnSpc>
            </a:pPr>
            <a:r>
              <a:rPr lang="zh-TW" sz="40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•表达感受</a:t>
            </a:r>
            <a:endParaRPr lang="zh-TW" sz="40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>
              <a:lnSpc>
                <a:spcPts val="11460"/>
              </a:lnSpc>
            </a:pPr>
            <a:r>
              <a:rPr lang="zh-TW" sz="40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重复内容</a:t>
            </a:r>
            <a:endParaRPr lang="zh-TW" sz="40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>
              <a:lnSpc>
                <a:spcPts val="11460"/>
              </a:lnSpc>
            </a:pPr>
            <a:r>
              <a:rPr lang="en-US" sz="3000">
                <a:solidFill>
                  <a:srgbClr val="CC0066"/>
                </a:solidFill>
                <a:latin typeface="Times New Roman" panose="02020603050405020304"/>
              </a:rPr>
              <a:t>♦</a:t>
            </a:r>
            <a:r>
              <a:rPr lang="zh-TW" sz="40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归纳总结</a:t>
            </a:r>
            <a:endParaRPr lang="zh-TW" sz="40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>
              <a:lnSpc>
                <a:spcPts val="11460"/>
              </a:lnSpc>
            </a:pPr>
            <a:r>
              <a:rPr lang="zh-TW" sz="40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提示问题</a:t>
            </a:r>
            <a:endParaRPr lang="zh-TW" sz="40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>
              <a:lnSpc>
                <a:spcPts val="11460"/>
              </a:lnSpc>
            </a:pPr>
            <a:r>
              <a:rPr lang="zh-TW" sz="40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倾听回应</a:t>
            </a:r>
            <a:endParaRPr lang="zh-TW" sz="40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682496" y="5995416"/>
            <a:ext cx="4477512" cy="2560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1800" b="1">
                <a:solidFill>
                  <a:srgbClr val="80008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为了理解去倾听，而不是为了评价而去倾听。</a:t>
            </a:r>
            <a:endParaRPr lang="zh-TW" sz="1800" b="1">
              <a:solidFill>
                <a:srgbClr val="80008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93192" y="4160520"/>
            <a:ext cx="167640" cy="1676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en-US" sz="1400">
                <a:solidFill>
                  <a:srgbClr val="CC0066"/>
                </a:solidFill>
                <a:latin typeface="Wingdings" panose="05000000000000000000"/>
              </a:rPr>
              <a:t>v</a:t>
            </a:r>
            <a:endParaRPr lang="en-US" sz="1400">
              <a:solidFill>
                <a:srgbClr val="CC0066"/>
              </a:solidFill>
              <a:latin typeface="Wingdings" panose="0500000000000000000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636776" y="4325112"/>
            <a:ext cx="5641848" cy="2712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en-US" sz="2000">
                <a:solidFill>
                  <a:srgbClr val="0033CC"/>
                </a:solidFill>
                <a:latin typeface="Arial" panose="020B0604020202020204"/>
              </a:rPr>
              <a:t>00</a:t>
            </a:r>
            <a:r>
              <a:rPr lang="en-US" sz="2000">
                <a:solidFill>
                  <a:srgbClr val="0033CC"/>
                </a:solidFill>
                <a:latin typeface="宋体" panose="02010600030101010101" pitchFamily="2" charset="-122"/>
              </a:rPr>
              <a:t>,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甚至</a:t>
            </a:r>
            <a:r>
              <a:rPr lang="en-US" sz="2000">
                <a:solidFill>
                  <a:srgbClr val="0033CC"/>
                </a:solidFill>
                <a:latin typeface="Arial" panose="020B0604020202020204"/>
              </a:rPr>
              <a:t>200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名学员，大家就无法进行有效的沟通。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9288" y="15240"/>
            <a:ext cx="210312" cy="1298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 algn="just"/>
            <a:r>
              <a:rPr lang="zh-TW" sz="1600" b="1">
                <a:solidFill>
                  <a:srgbClr val="A5A86F"/>
                </a:solidFill>
                <a:latin typeface="Arial" panose="020B0604020202020204"/>
                <a:ea typeface="Arial" panose="020B0604020202020204"/>
              </a:rPr>
              <a:t>1</a:t>
            </a:r>
            <a:endParaRPr lang="zh-TW" sz="1600" b="1">
              <a:solidFill>
                <a:srgbClr val="A5A86F"/>
              </a:solidFill>
              <a:latin typeface="Arial" panose="020B0604020202020204"/>
              <a:ea typeface="Arial" panose="020B0604020202020204"/>
            </a:endParaRPr>
          </a:p>
          <a:p>
            <a:pPr indent="0" algn="just"/>
            <a:r>
              <a:rPr lang="zh-TW" sz="1900" b="1">
                <a:solidFill>
                  <a:srgbClr val="CC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zh-TW" sz="1900" b="1">
              <a:solidFill>
                <a:srgbClr val="CC0066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728472" y="789432"/>
            <a:ext cx="8260080" cy="53340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 algn="just">
              <a:lnSpc>
                <a:spcPts val="1925"/>
              </a:lnSpc>
            </a:pP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在沟通中常见的障碍有</a:t>
            </a: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 algn="just">
              <a:lnSpc>
                <a:spcPts val="1850"/>
              </a:lnSpc>
            </a:pPr>
            <a:r>
              <a:rPr lang="zh-TW" sz="20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(1) 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形体障碍。比如说肢体语言的错误所传达出来的信息会使沟通产生障 碍。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 algn="just">
              <a:lnSpc>
                <a:spcPts val="1990"/>
              </a:lnSpc>
            </a:pPr>
            <a:r>
              <a:rPr lang="zh-TW" sz="20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(2) 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心理障碍。比如某些技术人员、研发人员非常害羞，不善于表达，在 沟通的过程中会产生一定的障碍。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 algn="just">
              <a:lnSpc>
                <a:spcPts val="1925"/>
              </a:lnSpc>
            </a:pPr>
            <a:r>
              <a:rPr lang="zh-TW" sz="20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(3) 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语言障碍。很多大的跨国企业，语言上会有一些障碍。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 algn="just">
              <a:lnSpc>
                <a:spcPts val="1945"/>
              </a:lnSpc>
            </a:pPr>
            <a:r>
              <a:rPr lang="zh-TW" sz="20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(4) 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环境障碍。很多大型跨国企业，它的中国区市场部可能在北京，物流</a:t>
            </a:r>
            <a:r>
              <a:rPr lang="zh-TW" sz="2000">
                <a:solidFill>
                  <a:srgbClr val="A5A86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\ 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配送中心可能在上海，研发基地可能在硅谷，这种地域上的障碍，会给</a:t>
            </a:r>
            <a:r>
              <a:rPr lang="zh-TW" sz="2000">
                <a:solidFill>
                  <a:srgbClr val="A5A86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 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沟通产生一定的影响。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 algn="just">
              <a:lnSpc>
                <a:spcPts val="1930"/>
              </a:lnSpc>
            </a:pPr>
            <a:r>
              <a:rPr lang="zh-TW" sz="20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(5) 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地位障碍。在头脑风暴会，或者恳谈会中，如果有一个相对权威，或 者是一个公司的领导坐在那里，很多员工就闭上了嘴巴，这是地位产生 的沟通障碍。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lnSpc>
                <a:spcPts val="1850"/>
              </a:lnSpc>
            </a:pPr>
            <a:r>
              <a:rPr lang="zh-CN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回人数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障碍。比如在小型的培训会上，可以进行面对面的沟通。如果下</a:t>
            </a:r>
            <a:r>
              <a:rPr lang="zh-TW" sz="2000">
                <a:solidFill>
                  <a:srgbClr val="A5A86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\ 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面坐着</a:t>
            </a:r>
            <a:r>
              <a:rPr lang="zh-TW" sz="20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100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,甚至</a:t>
            </a:r>
            <a:r>
              <a:rPr lang="zh-TW" sz="20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200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名学员，大家就无法进行有效的沟通。        </a:t>
            </a:r>
            <a:r>
              <a:rPr lang="zh-TW" sz="2000">
                <a:solidFill>
                  <a:srgbClr val="A5A86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endParaRPr lang="zh-TW" sz="2000">
              <a:solidFill>
                <a:srgbClr val="A5A86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 algn="just">
              <a:lnSpc>
                <a:spcPts val="1925"/>
              </a:lnSpc>
            </a:pPr>
            <a:r>
              <a:rPr lang="zh-TW" sz="20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(7)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文化障碍。举例说明：麦当劳刚刚进入中国市场的时候，曾经有一段 时间，员工的劳动生产率非常低，工作懈怠，牢骚满腹，因此国外老板 就调查原因，经过反复地调查和沟通，员工终于说出自己的心里话。他 们认为麦当劳的老板太吝啬，中午的午餐每人只给一个汉堡还不是巨无</a:t>
            </a:r>
            <a:r>
              <a:rPr lang="zh-TW" sz="2000">
                <a:solidFill>
                  <a:srgbClr val="A5A86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 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霸，再加一包薯条，还有一杯可乐。这实际上是由于文化所产生的障碍，</a:t>
            </a:r>
            <a:r>
              <a:rPr lang="zh-CN" sz="2000">
                <a:solidFill>
                  <a:srgbClr val="A5A86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 </a:t>
            </a:r>
            <a:r>
              <a:rPr lang="zh-TW" sz="20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在西方很多国家，他们的午餐就是很简单，一个汉堡，一个热狗就可以。</a:t>
            </a:r>
            <a:endParaRPr lang="zh-TW" sz="20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758952" y="832104"/>
            <a:ext cx="4364736" cy="2343912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lIns="0" tIns="0" rIns="0" bIns="0">
            <a:noAutofit/>
          </a:bodyPr>
          <a:p>
            <a:pPr indent="266700">
              <a:lnSpc>
                <a:spcPts val="2305"/>
              </a:lnSpc>
              <a:spcAft>
                <a:spcPts val="1610"/>
              </a:spcAft>
            </a:pPr>
            <a:r>
              <a:rPr lang="zh-TW" sz="2000" b="1">
                <a:solidFill>
                  <a:srgbClr val="3399FF"/>
                </a:solidFill>
                <a:latin typeface="新宋体" panose="02010609030101010101" charset="-122"/>
                <a:ea typeface="新宋体" panose="02010609030101010101" charset="-122"/>
              </a:rPr>
              <a:t>沟通障碍——</a:t>
            </a:r>
            <a:endParaRPr lang="zh-TW" sz="2000" b="1">
              <a:solidFill>
                <a:srgbClr val="3399FF"/>
              </a:solidFill>
              <a:latin typeface="新宋体" panose="02010609030101010101" charset="-122"/>
              <a:ea typeface="新宋体" panose="02010609030101010101" charset="-122"/>
            </a:endParaRPr>
          </a:p>
          <a:p>
            <a:pPr indent="622300">
              <a:spcAft>
                <a:spcPts val="1120"/>
              </a:spcAft>
            </a:pPr>
            <a:r>
              <a:rPr lang="zh-TW" sz="1400">
                <a:solidFill>
                  <a:srgbClr val="00757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沟通内容和接受内容之间的差别。</a:t>
            </a:r>
            <a:endParaRPr lang="zh-TW" sz="1400">
              <a:solidFill>
                <a:srgbClr val="00757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622300" algn="just"/>
            <a:r>
              <a:rPr lang="zh-TW" sz="1400">
                <a:solidFill>
                  <a:srgbClr val="007572"/>
                </a:solidFill>
                <a:latin typeface="Times New Roman" panose="02020603050405020304"/>
                <a:ea typeface="Times New Roman" panose="02020603050405020304"/>
              </a:rPr>
              <a:t>1</a:t>
            </a:r>
            <a:r>
              <a:rPr lang="zh-TW" sz="1400">
                <a:solidFill>
                  <a:srgbClr val="00757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 </a:t>
            </a:r>
            <a:r>
              <a:rPr lang="zh-TW" sz="1300" i="1">
                <a:solidFill>
                  <a:srgbClr val="00757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如果您意下如此,那为什么不把话说明白点?</a:t>
            </a:r>
            <a:endParaRPr lang="zh-TW" sz="1300" i="1">
              <a:solidFill>
                <a:srgbClr val="00757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622300">
              <a:spcAft>
                <a:spcPts val="3920"/>
              </a:spcAft>
            </a:pPr>
            <a:r>
              <a:rPr lang="zh-TW" sz="1400" i="1">
                <a:solidFill>
                  <a:srgbClr val="00757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  <a:r>
              <a:rPr lang="zh-TW" sz="1300" i="1">
                <a:solidFill>
                  <a:srgbClr val="00757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 我不敢肯定自己该做些什么?</a:t>
            </a:r>
            <a:endParaRPr lang="zh-TW" sz="1300" i="1">
              <a:solidFill>
                <a:srgbClr val="007572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zh-TW" sz="1800" u="sng">
                <a:solidFill>
                  <a:srgbClr val="3399FF"/>
                </a:solidFill>
                <a:latin typeface="新宋体" panose="02010609030101010101" charset="-122"/>
                <a:ea typeface="新宋体" panose="02010609030101010101" charset="-122"/>
              </a:rPr>
              <a:t>造成沟通障碍的原因：</a:t>
            </a:r>
            <a:endParaRPr lang="zh-TW" sz="1800" u="sng">
              <a:solidFill>
                <a:srgbClr val="3399FF"/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758952" y="3584448"/>
            <a:ext cx="6306312" cy="2523744"/>
          </a:xfrm>
          <a:prstGeom prst="rect">
            <a:avLst/>
          </a:prstGeom>
          <a:solidFill>
            <a:srgbClr val="FFFFFF"/>
          </a:solidFill>
          <a:ln>
            <a:solidFill/>
          </a:ln>
        </p:spPr>
        <p:txBody>
          <a:bodyPr lIns="0" tIns="0" rIns="0" bIns="0">
            <a:noAutofit/>
          </a:bodyPr>
          <a:p>
            <a:pPr indent="381000">
              <a:lnSpc>
                <a:spcPts val="2305"/>
              </a:lnSpc>
            </a:pPr>
            <a:r>
              <a:rPr lang="zh-TW" sz="1600">
                <a:solidFill>
                  <a:srgbClr val="0033CC"/>
                </a:solidFill>
                <a:latin typeface="Times New Roman" panose="02020603050405020304"/>
                <a:ea typeface="Times New Roman" panose="02020603050405020304"/>
              </a:rPr>
              <a:t>1</a:t>
            </a:r>
            <a:r>
              <a:rPr lang="zh-TW" sz="16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 沟通的目的性不明确，没有正确阐述信息；（例</a:t>
            </a:r>
            <a:r>
              <a:rPr lang="zh-TW" sz="1600">
                <a:solidFill>
                  <a:srgbClr val="0033CC"/>
                </a:solidFill>
                <a:latin typeface="Times New Roman" panose="02020603050405020304"/>
                <a:ea typeface="Times New Roman" panose="02020603050405020304"/>
              </a:rPr>
              <a:t>1</a:t>
            </a:r>
            <a:r>
              <a:rPr lang="zh-TW" sz="16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</a:t>
            </a:r>
            <a:r>
              <a:rPr lang="zh-TW" sz="1600">
                <a:solidFill>
                  <a:srgbClr val="0033CC"/>
                </a:solidFill>
                <a:latin typeface="Times New Roman" panose="02020603050405020304"/>
                <a:ea typeface="Times New Roman" panose="02020603050405020304"/>
              </a:rPr>
              <a:t>2</a:t>
            </a:r>
            <a:r>
              <a:rPr lang="zh-TW" sz="16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）</a:t>
            </a:r>
            <a:endParaRPr lang="zh-TW" sz="16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733425" indent="0">
              <a:lnSpc>
                <a:spcPts val="2305"/>
              </a:lnSpc>
            </a:pPr>
            <a:r>
              <a:rPr lang="zh-TW" sz="16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要把沟通思想转化为信息：</a:t>
            </a:r>
            <a:endParaRPr lang="zh-TW" sz="16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885825" indent="0">
              <a:lnSpc>
                <a:spcPts val="2305"/>
              </a:lnSpc>
            </a:pPr>
            <a:r>
              <a:rPr lang="zh-TW" sz="16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整理思想：整理发出信息的重点和关键，并组织信息； 清晰发送：使用正确语言。</a:t>
            </a:r>
            <a:r>
              <a:rPr lang="zh-TW" sz="1700" i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什么样的词与思想本身同样重要;</a:t>
            </a:r>
            <a:endParaRPr lang="zh-TW" sz="1700" i="1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1800225" indent="0">
              <a:lnSpc>
                <a:spcPts val="2305"/>
              </a:lnSpc>
              <a:spcAft>
                <a:spcPts val="1610"/>
              </a:spcAft>
            </a:pPr>
            <a:r>
              <a:rPr lang="zh-TW" sz="16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使用图片：</a:t>
            </a:r>
            <a:r>
              <a:rPr lang="zh-TW" sz="1700" i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一图抵万言;</a:t>
            </a:r>
            <a:endParaRPr lang="zh-TW" sz="1700" i="1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381000">
              <a:lnSpc>
                <a:spcPts val="2305"/>
              </a:lnSpc>
            </a:pPr>
            <a:r>
              <a:rPr lang="zh-TW" sz="1600">
                <a:solidFill>
                  <a:srgbClr val="0033CC"/>
                </a:solidFill>
                <a:latin typeface="Times New Roman" panose="02020603050405020304"/>
                <a:ea typeface="Times New Roman" panose="02020603050405020304"/>
              </a:rPr>
              <a:t>2</a:t>
            </a:r>
            <a:r>
              <a:rPr lang="zh-TW" sz="16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 给人以错误印象；</a:t>
            </a:r>
            <a:endParaRPr lang="zh-TW" sz="16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987425" indent="0">
              <a:lnSpc>
                <a:spcPts val="2305"/>
              </a:lnSpc>
            </a:pPr>
            <a:r>
              <a:rPr lang="zh-TW" sz="16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外表、措辞、拖沓；</a:t>
            </a:r>
            <a:endParaRPr lang="zh-TW" sz="16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987425" indent="0">
              <a:lnSpc>
                <a:spcPts val="2305"/>
              </a:lnSpc>
            </a:pPr>
            <a:r>
              <a:rPr lang="zh-TW" sz="1700" i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如果迟到，总给人感觉沟通内容无关重要;</a:t>
            </a:r>
            <a:endParaRPr lang="zh-TW" sz="1700" i="1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473952" y="990600"/>
            <a:ext cx="1335024" cy="18440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zh-TW" sz="19700">
                <a:latin typeface="Arial" panose="020B0604020202020204"/>
                <a:ea typeface="Arial" panose="020B0604020202020204"/>
              </a:rPr>
              <a:t>0</a:t>
            </a:r>
            <a:endParaRPr lang="zh-TW" sz="19700">
              <a:latin typeface="Arial" panose="020B0604020202020204"/>
              <a:ea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917575" y="631825"/>
            <a:ext cx="2618105" cy="572135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190500"/>
            <a:r>
              <a:rPr lang="zh-TW" sz="2000" b="1">
                <a:solidFill>
                  <a:srgbClr val="3399FF"/>
                </a:solidFill>
                <a:latin typeface="新宋体" panose="02010609030101010101" charset="-122"/>
                <a:ea typeface="新宋体" panose="02010609030101010101" charset="-122"/>
              </a:rPr>
              <a:t>沟通障碍（续）</a:t>
            </a:r>
            <a:endParaRPr lang="zh-TW" sz="2000" b="1">
              <a:solidFill>
                <a:srgbClr val="3399FF"/>
              </a:solidFill>
              <a:latin typeface="新宋体" panose="02010609030101010101" charset="-122"/>
              <a:ea typeface="新宋体" panose="0201060903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16940" y="1310005"/>
            <a:ext cx="6878955" cy="378904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381000" algn="just">
              <a:spcAft>
                <a:spcPts val="1960"/>
              </a:spcAft>
            </a:pPr>
            <a:r>
              <a:rPr lang="zh-TW" sz="2400">
                <a:solidFill>
                  <a:srgbClr val="0033CC"/>
                </a:solidFill>
                <a:latin typeface="Times New Roman" panose="02020603050405020304"/>
                <a:ea typeface="Times New Roman" panose="02020603050405020304"/>
              </a:rPr>
              <a:t>3</a:t>
            </a: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 没有选择合适的渠道；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381000" algn="just">
              <a:spcAft>
                <a:spcPts val="2870"/>
              </a:spcAft>
            </a:pPr>
            <a:r>
              <a:rPr lang="zh-TW" sz="2400">
                <a:solidFill>
                  <a:srgbClr val="0033CC"/>
                </a:solidFill>
                <a:latin typeface="Times New Roman" panose="02020603050405020304"/>
                <a:ea typeface="Times New Roman" panose="02020603050405020304"/>
              </a:rPr>
              <a:t>4</a:t>
            </a:r>
            <a:r>
              <a:rPr 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、 接受信息的障碍：判断、偏见、情绪</a:t>
            </a:r>
            <a:r>
              <a:rPr lang="en-US" altLang="zh-TW" sz="24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endParaRPr lang="zh-TW" sz="24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13055" indent="0" algn="just">
              <a:spcAft>
                <a:spcPts val="1610"/>
              </a:spcAft>
            </a:pPr>
            <a:r>
              <a:rPr lang="zh-TW" sz="2400">
                <a:solidFill>
                  <a:srgbClr val="0033CC"/>
                </a:solidFill>
                <a:latin typeface="仿宋" panose="02010609060101010101" charset="-122"/>
                <a:ea typeface="仿宋" panose="02010609060101010101" charset="-122"/>
              </a:rPr>
              <a:t>没有仔细的聆听；</a:t>
            </a:r>
            <a:endParaRPr lang="zh-TW" sz="2400">
              <a:solidFill>
                <a:srgbClr val="0033CC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marL="617855" indent="0">
              <a:spcAft>
                <a:spcPts val="1470"/>
              </a:spcAft>
            </a:pPr>
            <a:r>
              <a:rPr lang="zh-TW" sz="2400" i="1">
                <a:solidFill>
                  <a:srgbClr val="0033CC"/>
                </a:solidFill>
                <a:latin typeface="仿宋" panose="02010609060101010101" charset="-122"/>
                <a:ea typeface="仿宋" panose="02010609060101010101" charset="-122"/>
              </a:rPr>
              <a:t>学生在课堂上神游。老师说了什么,可以重复,</a:t>
            </a:r>
            <a:endParaRPr lang="zh-TW" sz="2400" i="1">
              <a:solidFill>
                <a:srgbClr val="0033CC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marL="313055" indent="0" algn="just">
              <a:spcAft>
                <a:spcPts val="1470"/>
              </a:spcAft>
            </a:pPr>
            <a:r>
              <a:rPr lang="en-US" sz="2400">
                <a:solidFill>
                  <a:srgbClr val="0033CC"/>
                </a:solidFill>
                <a:latin typeface="Arial" panose="020B0604020202020204"/>
              </a:rPr>
              <a:t>•</a:t>
            </a:r>
            <a:r>
              <a:rPr lang="zh-TW" sz="2400">
                <a:solidFill>
                  <a:srgbClr val="0033CC"/>
                </a:solidFill>
                <a:latin typeface="仿宋" panose="02010609060101010101" charset="-122"/>
                <a:ea typeface="仿宋" panose="02010609060101010101" charset="-122"/>
              </a:rPr>
              <a:t>根据自己需要吸收信息或只注意感兴趣的信息；</a:t>
            </a:r>
            <a:endParaRPr lang="zh-TW" sz="2400">
              <a:solidFill>
                <a:srgbClr val="0033CC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marL="313055" indent="0" algn="just"/>
            <a:r>
              <a:rPr lang="zh-TW" sz="2400">
                <a:solidFill>
                  <a:srgbClr val="0033CC"/>
                </a:solidFill>
                <a:latin typeface="Arial" panose="020B0604020202020204"/>
                <a:ea typeface="Arial" panose="020B0604020202020204"/>
              </a:rPr>
              <a:t>,</a:t>
            </a:r>
            <a:r>
              <a:rPr lang="zh-TW" sz="2400">
                <a:solidFill>
                  <a:srgbClr val="0033CC"/>
                </a:solidFill>
                <a:latin typeface="仿宋" panose="02010609060101010101" charset="-122"/>
                <a:ea typeface="仿宋" panose="02010609060101010101" charset="-122"/>
              </a:rPr>
              <a:t>自我感知导致主观非客观解释信息；</a:t>
            </a:r>
            <a:endParaRPr lang="zh-TW" sz="2400">
              <a:solidFill>
                <a:srgbClr val="0033CC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456690" y="5493385"/>
            <a:ext cx="4702810" cy="60071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en-US" sz="1600">
                <a:solidFill>
                  <a:srgbClr val="0033CC"/>
                </a:solidFill>
                <a:latin typeface="Arial" panose="020B0604020202020204"/>
              </a:rPr>
              <a:t>,</a:t>
            </a:r>
            <a:r>
              <a:rPr lang="zh-TW" sz="2400">
                <a:solidFill>
                  <a:srgbClr val="0033CC"/>
                </a:solidFill>
                <a:latin typeface="仿宋" panose="02010609060101010101" charset="-122"/>
                <a:ea typeface="仿宋" panose="02010609060101010101" charset="-122"/>
              </a:rPr>
              <a:t>自己期望某种事物，而非客观存在的事物;</a:t>
            </a:r>
            <a:endParaRPr lang="zh-TW" sz="2400">
              <a:solidFill>
                <a:srgbClr val="0033CC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1286256" y="1091184"/>
            <a:ext cx="7114032" cy="38587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2870"/>
              </a:spcAft>
            </a:pPr>
            <a:r>
              <a:rPr lang="zh-TW" sz="2900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倾听的障碍</a:t>
            </a:r>
            <a:endParaRPr lang="zh-TW" sz="2900" b="1" i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spcAft>
                <a:spcPts val="2590"/>
              </a:spcAft>
            </a:pP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・（建议）给予建议、劝告及解决问题的对策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spcAft>
                <a:spcPts val="2590"/>
              </a:spcAft>
            </a:pPr>
            <a:r>
              <a:rPr lang="zh-CN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•（探</a:t>
            </a: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询）以自己的观点、动机去问问题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spcAft>
                <a:spcPts val="2030"/>
              </a:spcAft>
            </a:pPr>
            <a:r>
              <a:rPr lang="en-US" sz="2800">
                <a:solidFill>
                  <a:srgbClr val="0033CC"/>
                </a:solidFill>
                <a:latin typeface="宋体" panose="02010600030101010101" pitchFamily="2" charset="-122"/>
              </a:rPr>
              <a:t>•</a:t>
            </a: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（诠释）以自己的经验去诠释对方的行为，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 algn="r"/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并试图猜出对方的想法    </a:t>
            </a:r>
            <a:r>
              <a:rPr lang="en-US" sz="2800">
                <a:solidFill>
                  <a:srgbClr val="0033CC"/>
                </a:solidFill>
                <a:latin typeface="宋体" panose="02010600030101010101" pitchFamily="2" charset="-122"/>
              </a:rPr>
              <a:t>■</a:t>
            </a:r>
            <a:endParaRPr lang="en-US" sz="2800">
              <a:solidFill>
                <a:srgbClr val="0033CC"/>
              </a:solidFill>
              <a:latin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313688" y="5401056"/>
            <a:ext cx="5309616" cy="40843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・（评估）判断，及同意或不同意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096" y="15240"/>
          <a:ext cx="9064752" cy="6675120"/>
        </p:xfrm>
        <a:graphic>
          <a:graphicData uri="http://schemas.openxmlformats.org/drawingml/2006/table">
            <a:tbl>
              <a:tblPr/>
              <a:tblGrid>
                <a:gridCol w="4120896"/>
                <a:gridCol w="4943856"/>
              </a:tblGrid>
              <a:tr h="1508760">
                <a:tc gridSpan="2">
                  <a:txBody>
                    <a:bodyPr>
                      <a:spAutoFit/>
                    </a:bodyPr>
                    <a:p>
                      <a:pPr indent="368300">
                        <a:spcAft>
                          <a:spcPts val="980"/>
                        </a:spcAft>
                      </a:pPr>
                      <a:r>
                        <a:rPr lang="en-US" sz="2800">
                          <a:solidFill>
                            <a:srgbClr val="A5A86F"/>
                          </a:solidFill>
                          <a:latin typeface="微软雅黑" panose="020B0503020204020204" charset="-122"/>
                        </a:rPr>
                        <a:t>J</a:t>
                      </a:r>
                      <a:endParaRPr lang="en-US" sz="2800">
                        <a:solidFill>
                          <a:srgbClr val="A5A86F"/>
                        </a:solidFill>
                        <a:latin typeface="微软雅黑" panose="020B0503020204020204" charset="-122"/>
                      </a:endParaRPr>
                    </a:p>
                    <a:p>
                      <a:pPr indent="546100">
                        <a:spcAft>
                          <a:spcPts val="2030"/>
                        </a:spcAft>
                      </a:pPr>
                      <a:r>
                        <a:rPr lang="en-US" sz="2800">
                          <a:solidFill>
                            <a:srgbClr val="A5A86F"/>
                          </a:solidFill>
                          <a:latin typeface="微软雅黑" panose="020B0503020204020204" charset="-122"/>
                        </a:rPr>
                        <a:t>___</a:t>
                      </a:r>
                      <a:endParaRPr lang="en-US" sz="2800">
                        <a:solidFill>
                          <a:srgbClr val="A5A86F"/>
                        </a:solidFill>
                        <a:latin typeface="微软雅黑" panose="020B0503020204020204" charset="-122"/>
                      </a:endParaRPr>
                    </a:p>
                    <a:p>
                      <a:pPr indent="368300"/>
                      <a:r>
                        <a:rPr lang="en-US" sz="2900" b="1" i="1">
                          <a:solidFill>
                            <a:srgbClr val="A5A86F"/>
                          </a:solidFill>
                          <a:latin typeface="宋体" panose="02010600030101010101" pitchFamily="2" charset="-122"/>
                        </a:rPr>
                        <a:t>}  </a:t>
                      </a:r>
                      <a:r>
                        <a:rPr lang="zh-TW" sz="2900" b="1" i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有效倾听的技法</a:t>
                      </a:r>
                      <a:endParaRPr lang="zh-TW" sz="2900" b="1" i="1">
                        <a:solidFill>
                          <a:srgbClr val="FF0000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/>
                </a:tc>
                <a:tc hMerge="1">
                  <a:tcPr marL="0" marR="0" marT="0" marB="0"/>
                </a:tc>
              </a:tr>
              <a:tr h="1094232">
                <a:tc>
                  <a:txBody>
                    <a:bodyPr>
                      <a:spAutoFit/>
                    </a:bodyPr>
                    <a:p>
                      <a:pPr marL="1335405" indent="0"/>
                      <a:r>
                        <a:rPr lang="zh-CN" sz="2800">
                          <a:solidFill>
                            <a:srgbClr val="0033CC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r>
                        <a:rPr lang="zh-CN" sz="3200">
                          <a:solidFill>
                            <a:srgbClr val="0033CC"/>
                          </a:solidFill>
                          <a:latin typeface="仿宋" panose="02010609060101010101" charset="-122"/>
                          <a:ea typeface="仿宋" panose="02010609060101010101" charset="-122"/>
                        </a:rPr>
                        <a:t>、</a:t>
                      </a:r>
                      <a:r>
                        <a:rPr lang="zh-TW" sz="3200">
                          <a:solidFill>
                            <a:srgbClr val="0033CC"/>
                          </a:solidFill>
                          <a:latin typeface="仿宋" panose="02010609060101010101" charset="-122"/>
                          <a:ea typeface="仿宋" panose="02010609060101010101" charset="-122"/>
                        </a:rPr>
                        <a:t>重述字句</a:t>
                      </a:r>
                      <a:r>
                        <a:rPr lang="zh-TW" sz="3300">
                          <a:solidFill>
                            <a:srgbClr val="0033CC"/>
                          </a:solidFill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一</a:t>
                      </a:r>
                      <a:endParaRPr lang="zh-TW" sz="3300">
                        <a:solidFill>
                          <a:srgbClr val="0033CC"/>
                        </a:solidFill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3200">
                          <a:solidFill>
                            <a:srgbClr val="0033CC"/>
                          </a:solidFill>
                          <a:latin typeface="仿宋" panose="02010609060101010101" charset="-122"/>
                          <a:ea typeface="仿宋" panose="02010609060101010101" charset="-122"/>
                        </a:rPr>
                        <a:t>-只有话，不是感受；</a:t>
                      </a:r>
                      <a:endParaRPr lang="zh-TW" sz="3200">
                        <a:solidFill>
                          <a:srgbClr val="0033CC"/>
                        </a:solidFill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0" marR="0" marT="0" marB="0" anchor="ctr"/>
                </a:tc>
              </a:tr>
              <a:tr h="880872">
                <a:tc>
                  <a:txBody>
                    <a:bodyPr>
                      <a:spAutoFit/>
                    </a:bodyPr>
                    <a:p>
                      <a:pPr marL="1335405" indent="0"/>
                      <a:r>
                        <a:rPr lang="zh-TW" sz="2800">
                          <a:solidFill>
                            <a:srgbClr val="0033CC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2</a:t>
                      </a:r>
                      <a:r>
                        <a:rPr lang="zh-TW" sz="3200">
                          <a:solidFill>
                            <a:srgbClr val="0033CC"/>
                          </a:solidFill>
                          <a:latin typeface="仿宋" panose="02010609060101010101" charset="-122"/>
                          <a:ea typeface="仿宋" panose="02010609060101010101" charset="-122"/>
                        </a:rPr>
                        <a:t>、重整内容</a:t>
                      </a:r>
                      <a:r>
                        <a:rPr lang="zh-TW" sz="3200">
                          <a:solidFill>
                            <a:srgbClr val="0033CC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-</a:t>
                      </a:r>
                      <a:endParaRPr lang="zh-TW" sz="3200">
                        <a:solidFill>
                          <a:srgbClr val="0033CC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292100"/>
                      <a:r>
                        <a:rPr lang="zh-TW" sz="3200">
                          <a:solidFill>
                            <a:srgbClr val="0033CC"/>
                          </a:solidFill>
                          <a:latin typeface="仿宋" panose="02010609060101010101" charset="-122"/>
                          <a:ea typeface="仿宋" panose="02010609060101010101" charset="-122"/>
                        </a:rPr>
                        <a:t>用自己的话囊获其意；</a:t>
                      </a:r>
                      <a:r>
                        <a:rPr lang="zh-TW" sz="2800">
                          <a:solidFill>
                            <a:srgbClr val="A5A86F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zh-TW" sz="2800">
                        <a:solidFill>
                          <a:srgbClr val="A5A86F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/>
                </a:tc>
              </a:tr>
              <a:tr h="874776">
                <a:tc>
                  <a:txBody>
                    <a:bodyPr>
                      <a:spAutoFit/>
                    </a:bodyPr>
                    <a:p>
                      <a:pPr marL="1335405" indent="0"/>
                      <a:r>
                        <a:rPr lang="zh-TW" sz="2800">
                          <a:solidFill>
                            <a:srgbClr val="0033CC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3</a:t>
                      </a:r>
                      <a:r>
                        <a:rPr lang="zh-TW" sz="3200">
                          <a:solidFill>
                            <a:srgbClr val="0033CC"/>
                          </a:solidFill>
                          <a:latin typeface="仿宋" panose="02010609060101010101" charset="-122"/>
                          <a:ea typeface="仿宋" panose="02010609060101010101" charset="-122"/>
                        </a:rPr>
                        <a:t>、反映感受</a:t>
                      </a:r>
                      <a:r>
                        <a:rPr lang="zh-TW" sz="3200">
                          <a:solidFill>
                            <a:srgbClr val="0033CC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—</a:t>
                      </a:r>
                      <a:endParaRPr lang="zh-TW" sz="3200">
                        <a:solidFill>
                          <a:srgbClr val="0033CC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indent="0"/>
                      <a:r>
                        <a:rPr lang="zh-TW" sz="3200">
                          <a:solidFill>
                            <a:srgbClr val="0033CC"/>
                          </a:solidFill>
                          <a:latin typeface="仿宋" panose="02010609060101010101" charset="-122"/>
                          <a:ea typeface="仿宋" panose="02010609060101010101" charset="-122"/>
                        </a:rPr>
                        <a:t>-深入了解，通过自己的</a:t>
                      </a:r>
                      <a:endParaRPr lang="zh-TW" sz="3200">
                        <a:solidFill>
                          <a:srgbClr val="0033CC"/>
                        </a:solidFill>
                        <a:latin typeface="仿宋" panose="02010609060101010101" charset="-122"/>
                        <a:ea typeface="仿宋" panose="02010609060101010101" charset="-122"/>
                      </a:endParaRPr>
                    </a:p>
                    <a:p>
                      <a:pPr indent="0" algn="r"/>
                      <a:r>
                        <a:rPr lang="zh-TW" sz="2800">
                          <a:solidFill>
                            <a:srgbClr val="A5A86F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1</a:t>
                      </a:r>
                      <a:endParaRPr lang="zh-TW" sz="2800">
                        <a:solidFill>
                          <a:srgbClr val="A5A86F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 anchor="b"/>
                </a:tc>
              </a:tr>
              <a:tr h="2316480">
                <a:tc>
                  <a:txBody>
                    <a:bodyPr>
                      <a:spAutoFit/>
                    </a:bodyPr>
                    <a:p>
                      <a:endParaRPr sz="11000"/>
                    </a:p>
                  </a:txBody>
                  <a:tcPr marL="0" marR="0" marT="0" marB="0"/>
                </a:tc>
                <a:tc>
                  <a:txBody>
                    <a:bodyPr>
                      <a:spAutoFit/>
                    </a:bodyPr>
                    <a:p>
                      <a:pPr indent="292100">
                        <a:spcBef>
                          <a:spcPts val="1120"/>
                        </a:spcBef>
                        <a:spcAft>
                          <a:spcPts val="420"/>
                        </a:spcAft>
                      </a:pPr>
                      <a:r>
                        <a:rPr lang="zh-TW" sz="3200">
                          <a:solidFill>
                            <a:srgbClr val="0033CC"/>
                          </a:solidFill>
                          <a:latin typeface="仿宋" panose="02010609060101010101" charset="-122"/>
                          <a:ea typeface="仿宋" panose="02010609060101010101" charset="-122"/>
                        </a:rPr>
                        <a:t>话、肢体语言表达感受；</a:t>
                      </a:r>
                      <a:endParaRPr lang="zh-TW" sz="3200">
                        <a:solidFill>
                          <a:srgbClr val="0033CC"/>
                        </a:solidFill>
                        <a:latin typeface="仿宋" panose="02010609060101010101" charset="-122"/>
                        <a:ea typeface="仿宋" panose="02010609060101010101" charset="-122"/>
                      </a:endParaRPr>
                    </a:p>
                    <a:p>
                      <a:pPr indent="0" algn="r"/>
                      <a:r>
                        <a:rPr lang="zh-TW" sz="2800">
                          <a:solidFill>
                            <a:srgbClr val="A5A86F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)</a:t>
                      </a:r>
                      <a:endParaRPr lang="zh-TW" sz="2800">
                        <a:solidFill>
                          <a:srgbClr val="A5A86F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193792" y="1170432"/>
            <a:ext cx="2941320" cy="3858768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390144" y="15240"/>
            <a:ext cx="219456" cy="49987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 algn="just">
              <a:lnSpc>
                <a:spcPct val="62000"/>
              </a:lnSpc>
            </a:pPr>
            <a:r>
              <a:rPr lang="en-US" sz="2300">
                <a:solidFill>
                  <a:srgbClr val="A5A86F"/>
                </a:solidFill>
                <a:latin typeface="Times New Roman" panose="02020603050405020304"/>
              </a:rPr>
              <a:t>J f</a:t>
            </a:r>
            <a:endParaRPr lang="en-US" sz="2300">
              <a:solidFill>
                <a:srgbClr val="A5A86F"/>
              </a:solidFill>
              <a:latin typeface="Times New Roman" panose="02020603050405020304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1353312" y="1786128"/>
            <a:ext cx="2252472" cy="4008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 algn="r">
              <a:spcAft>
                <a:spcPts val="8820"/>
              </a:spcAft>
            </a:pPr>
            <a:r>
              <a:rPr lang="zh-TW" sz="1500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听</a:t>
            </a:r>
            <a:endParaRPr lang="zh-TW" sz="1500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/>
            <a:r>
              <a:rPr lang="zh-TW" sz="32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用口去听</a:t>
            </a:r>
            <a:endParaRPr lang="zh-TW" sz="3200" b="1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038344" y="5020056"/>
            <a:ext cx="3179064" cy="1008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 algn="ctr">
              <a:lnSpc>
                <a:spcPts val="5015"/>
              </a:lnSpc>
            </a:pPr>
            <a:r>
              <a:rPr lang="zh-TW" sz="28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用耳朵听</a:t>
            </a:r>
            <a:r>
              <a:rPr lang="zh-TW" sz="28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  <a:r>
              <a:rPr lang="zh-TW" sz="2300">
                <a:solidFill>
                  <a:srgbClr val="0033CC"/>
                </a:solidFill>
                <a:latin typeface="Times New Roman" panose="02020603050405020304"/>
                <a:ea typeface="Times New Roman" panose="02020603050405020304"/>
              </a:rPr>
              <a:t>］</a:t>
            </a:r>
            <a:r>
              <a:rPr lang="zh-TW" sz="2800" b="1">
                <a:solidFill>
                  <a:srgbClr val="6699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用眼睛看 </a:t>
            </a:r>
            <a:r>
              <a:rPr lang="zh-TW" sz="2800" b="1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用心聆听</a:t>
            </a:r>
            <a:endParaRPr lang="zh-TW" sz="2800" b="1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65704" y="1962912"/>
            <a:ext cx="3212592" cy="117043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5704" y="3639312"/>
            <a:ext cx="3212592" cy="117043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2919984" y="576072"/>
            <a:ext cx="3685032" cy="4358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CN" altLang="zh-TW" sz="3200" u="sng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二、</a:t>
            </a:r>
            <a:r>
              <a:rPr lang="zh-TW" sz="3200" u="sng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有效沟</a:t>
            </a:r>
            <a:r>
              <a:rPr lang="zh-CN" sz="3200" u="sng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通的基</a:t>
            </a:r>
            <a:r>
              <a:rPr lang="zh-TW" sz="3200" u="sng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本步骤</a:t>
            </a:r>
            <a:endParaRPr lang="zh-TW" sz="3200" u="sng">
              <a:solidFill>
                <a:srgbClr val="00757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105656" y="1648968"/>
            <a:ext cx="929640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TW" sz="1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事前准备</a:t>
            </a:r>
            <a:endParaRPr lang="zh-TW" sz="1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120896" y="3328416"/>
            <a:ext cx="905256" cy="2468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TW" sz="1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阐述观点</a:t>
            </a:r>
            <a:endParaRPr lang="zh-TW" sz="1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105656" y="4980432"/>
            <a:ext cx="929640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TW" sz="1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达成协议</a:t>
            </a:r>
            <a:endParaRPr lang="zh-TW" sz="1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105656" y="5815584"/>
            <a:ext cx="929640" cy="249936"/>
          </a:xfrm>
          <a:prstGeom prst="rect">
            <a:avLst/>
          </a:prstGeom>
          <a:solidFill>
            <a:srgbClr val="99FF99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TW" sz="1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共同实施</a:t>
            </a:r>
            <a:endParaRPr lang="zh-TW" sz="1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993648" y="429768"/>
            <a:ext cx="6312408" cy="40264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/>
            <a:r>
              <a:rPr lang="zh-TW" sz="4400">
                <a:solidFill>
                  <a:srgbClr val="A5A86F"/>
                </a:solidFill>
                <a:latin typeface="微软雅黑" panose="020B0503020204020204" charset="-122"/>
                <a:ea typeface="微软雅黑" panose="020B0503020204020204" charset="-122"/>
              </a:rPr>
              <a:t>—</a:t>
            </a:r>
            <a:r>
              <a:rPr lang="zh-TW" sz="4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听的五个层次</a:t>
            </a:r>
            <a:endParaRPr lang="zh-TW" sz="4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>
              <a:lnSpc>
                <a:spcPts val="6530"/>
              </a:lnSpc>
            </a:pPr>
            <a:r>
              <a:rPr lang="en-US" sz="3200">
                <a:solidFill>
                  <a:srgbClr val="0033CC"/>
                </a:solidFill>
                <a:latin typeface="黑体" panose="02010609060101010101" charset="-122"/>
              </a:rPr>
              <a:t>Ignor i ng         </a:t>
            </a:r>
            <a:r>
              <a:rPr lang="zh-TW" sz="3200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听而不闻</a:t>
            </a:r>
            <a:endParaRPr lang="zh-TW" sz="3200">
              <a:solidFill>
                <a:srgbClr val="0033CC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0">
              <a:lnSpc>
                <a:spcPts val="6530"/>
              </a:lnSpc>
            </a:pPr>
            <a:r>
              <a:rPr lang="en-US" sz="3200">
                <a:solidFill>
                  <a:srgbClr val="0033CC"/>
                </a:solidFill>
                <a:latin typeface="黑体" panose="02010609060101010101" charset="-122"/>
              </a:rPr>
              <a:t>Pretend L i sten i ng </a:t>
            </a:r>
            <a:r>
              <a:rPr lang="zh-TW" sz="3200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假装听</a:t>
            </a:r>
            <a:endParaRPr lang="zh-TW" sz="3200">
              <a:solidFill>
                <a:srgbClr val="0033CC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0">
              <a:lnSpc>
                <a:spcPts val="6530"/>
              </a:lnSpc>
            </a:pPr>
            <a:r>
              <a:rPr lang="en-US" sz="3200">
                <a:solidFill>
                  <a:srgbClr val="0033CC"/>
                </a:solidFill>
                <a:latin typeface="黑体" panose="02010609060101010101" charset="-122"/>
              </a:rPr>
              <a:t>Select i ve Li sten i ng </a:t>
            </a:r>
            <a:r>
              <a:rPr lang="zh-TW" sz="3200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选择性倾听 </a:t>
            </a:r>
            <a:r>
              <a:rPr lang="en-US" sz="3200">
                <a:solidFill>
                  <a:srgbClr val="0033CC"/>
                </a:solidFill>
                <a:latin typeface="黑体" panose="02010609060101010101" charset="-122"/>
              </a:rPr>
              <a:t>Attent i ve Li sten i ng </a:t>
            </a:r>
            <a:r>
              <a:rPr lang="zh-TW" sz="3200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专注的听</a:t>
            </a:r>
            <a:endParaRPr lang="zh-TW" sz="3200">
              <a:solidFill>
                <a:srgbClr val="0033C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08888" y="4864608"/>
            <a:ext cx="5754624" cy="42367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3200">
                <a:solidFill>
                  <a:srgbClr val="0033CC"/>
                </a:solidFill>
                <a:latin typeface="黑体" panose="02010609060101010101" charset="-122"/>
              </a:rPr>
              <a:t>Empath i c L i sten i ng </a:t>
            </a:r>
            <a:r>
              <a:rPr lang="zh-TW" sz="3200">
                <a:solidFill>
                  <a:srgbClr val="0033CC"/>
                </a:solidFill>
                <a:latin typeface="黑体" panose="02010609060101010101" charset="-122"/>
                <a:ea typeface="黑体" panose="02010609060101010101" charset="-122"/>
              </a:rPr>
              <a:t>同理心倾听</a:t>
            </a:r>
            <a:endParaRPr lang="zh-TW" sz="3200">
              <a:solidFill>
                <a:srgbClr val="0033C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62108"/>
            <a:ext cx="9141021" cy="6564617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434861" y="17871"/>
            <a:ext cx="139989" cy="220409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en-US" sz="1900">
                <a:solidFill>
                  <a:srgbClr val="A5A86F"/>
                </a:solidFill>
                <a:latin typeface="Arial" panose="020B0604020202020204"/>
              </a:rPr>
              <a:t>J</a:t>
            </a:r>
            <a:endParaRPr lang="en-US" sz="1900">
              <a:solidFill>
                <a:srgbClr val="A5A86F"/>
              </a:solidFill>
              <a:latin typeface="Arial" panose="020B0604020202020204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1274064" y="1091184"/>
            <a:ext cx="3075432" cy="38100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2900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无效果的表达（说）</a:t>
            </a:r>
            <a:endParaRPr lang="zh-TW" sz="2900" b="1" i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5990" y="2164080"/>
            <a:ext cx="6130290" cy="3828415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noAutofit/>
          </a:bodyPr>
          <a:p>
            <a:pPr indent="431800">
              <a:spcAft>
                <a:spcPts val="1190"/>
              </a:spcAft>
            </a:pPr>
            <a:r>
              <a:rPr lang="zh-TW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1、 准备不充分</a:t>
            </a:r>
            <a:endParaRPr lang="zh-TW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431800">
              <a:spcAft>
                <a:spcPts val="1190"/>
              </a:spcAft>
            </a:pPr>
            <a:r>
              <a:rPr lang="zh-TW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2、 表达不当</a:t>
            </a:r>
            <a:endParaRPr lang="zh-TW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431800">
              <a:spcAft>
                <a:spcPts val="1190"/>
              </a:spcAft>
            </a:pPr>
            <a:r>
              <a:rPr lang="zh-TW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3、 不注意听众的反应</a:t>
            </a:r>
            <a:endParaRPr lang="zh-TW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431800">
              <a:spcAft>
                <a:spcPts val="1190"/>
              </a:spcAft>
            </a:pPr>
            <a:r>
              <a:rPr lang="zh-TW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4、 时间地点不恰当</a:t>
            </a:r>
            <a:endParaRPr lang="zh-TW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431800">
              <a:spcAft>
                <a:spcPts val="1190"/>
              </a:spcAft>
            </a:pPr>
            <a:r>
              <a:rPr lang="zh-TW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5、 错误的身体语言</a:t>
            </a:r>
            <a:endParaRPr lang="zh-TW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431800"/>
            <a:r>
              <a:rPr lang="zh-TW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6、 本身对内容不感兴趣</a:t>
            </a:r>
            <a:endParaRPr lang="zh-TW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1435608" y="1091184"/>
            <a:ext cx="3474720" cy="37490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-165100"/>
            <a:r>
              <a:rPr lang="zh-TW" sz="2900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有效表达（说）的要点</a:t>
            </a:r>
            <a:endParaRPr lang="zh-TW" sz="2900" b="1" i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82040" y="2167255"/>
            <a:ext cx="6461760" cy="407225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241300">
              <a:spcAft>
                <a:spcPts val="1400"/>
              </a:spcAft>
            </a:pPr>
            <a:r>
              <a:rPr lang="zh-TW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1、 考虑对方情绪</a:t>
            </a:r>
            <a:endParaRPr lang="zh-TW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241300">
              <a:spcAft>
                <a:spcPts val="1400"/>
              </a:spcAft>
            </a:pPr>
            <a:r>
              <a:rPr lang="zh-TW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2、 准确、简明扼要和完整的说明</a:t>
            </a:r>
            <a:endParaRPr lang="zh-TW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241300">
              <a:spcAft>
                <a:spcPts val="1400"/>
              </a:spcAft>
            </a:pPr>
            <a:r>
              <a:rPr lang="zh-TW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3、 强调重点</a:t>
            </a:r>
            <a:endParaRPr lang="zh-TW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241300">
              <a:spcAft>
                <a:spcPts val="1400"/>
              </a:spcAft>
            </a:pPr>
            <a:r>
              <a:rPr lang="zh-TW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4、 与肢体语言表达一致</a:t>
            </a:r>
            <a:endParaRPr lang="zh-TW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241300">
              <a:spcAft>
                <a:spcPts val="1400"/>
              </a:spcAft>
            </a:pPr>
            <a:r>
              <a:rPr lang="zh-TW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5、 不断检查对方理解程度</a:t>
            </a:r>
            <a:endParaRPr lang="zh-TW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241300"/>
            <a:r>
              <a:rPr lang="zh-TW" sz="32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6、 建立互信气氛</a:t>
            </a:r>
            <a:endParaRPr lang="zh-TW" sz="32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1274064" y="1091184"/>
            <a:ext cx="5937504" cy="37185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2900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人际沟通技巧三:反馈</a:t>
            </a:r>
            <a:r>
              <a:rPr lang="en-US" sz="2000" i="1">
                <a:solidFill>
                  <a:srgbClr val="FF0000"/>
                </a:solidFill>
                <a:latin typeface="Times New Roman" panose="02020603050405020304"/>
              </a:rPr>
              <a:t>（JOHARI</a:t>
            </a:r>
            <a:r>
              <a:rPr lang="zh-TW" sz="2900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视窗）</a:t>
            </a:r>
            <a:endParaRPr lang="zh-TW" sz="2900" b="1" i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438144" y="2234184"/>
          <a:ext cx="3959352" cy="2837688"/>
        </p:xfrm>
        <a:graphic>
          <a:graphicData uri="http://schemas.openxmlformats.org/drawingml/2006/table">
            <a:tbl>
              <a:tblPr/>
              <a:tblGrid>
                <a:gridCol w="2005584"/>
                <a:gridCol w="1953768"/>
              </a:tblGrid>
              <a:tr h="1380744"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zh-TW" sz="2800">
                          <a:solidFill>
                            <a:srgbClr val="0033CC"/>
                          </a:solidFill>
                          <a:latin typeface="仿宋" panose="02010609060101010101" charset="-122"/>
                          <a:ea typeface="仿宋" panose="02010609060101010101" charset="-122"/>
                        </a:rPr>
                        <a:t>公幵</a:t>
                      </a:r>
                      <a:endParaRPr lang="zh-TW" sz="2800">
                        <a:solidFill>
                          <a:srgbClr val="0033CC"/>
                        </a:solidFill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marR="535305" indent="0" algn="r"/>
                      <a:r>
                        <a:rPr lang="zh-TW" sz="2800">
                          <a:solidFill>
                            <a:srgbClr val="0033CC"/>
                          </a:solidFill>
                          <a:latin typeface="仿宋" panose="02010609060101010101" charset="-122"/>
                          <a:ea typeface="仿宋" panose="02010609060101010101" charset="-122"/>
                        </a:rPr>
                        <a:t>盲点</a:t>
                      </a:r>
                      <a:endParaRPr lang="zh-TW" sz="2800">
                        <a:solidFill>
                          <a:srgbClr val="0033CC"/>
                        </a:solidFill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0" marR="0" marT="0" marB="0" anchor="ctr"/>
                </a:tc>
              </a:tr>
              <a:tr h="1456944">
                <a:tc>
                  <a:txBody>
                    <a:bodyPr>
                      <a:spAutoFit/>
                    </a:bodyPr>
                    <a:p>
                      <a:pPr indent="0" algn="ctr"/>
                      <a:r>
                        <a:rPr lang="zh-TW" sz="2800">
                          <a:solidFill>
                            <a:srgbClr val="0033CC"/>
                          </a:solidFill>
                          <a:latin typeface="仿宋" panose="02010609060101010101" charset="-122"/>
                          <a:ea typeface="仿宋" panose="02010609060101010101" charset="-122"/>
                        </a:rPr>
                        <a:t>隐蔽</a:t>
                      </a:r>
                      <a:endParaRPr lang="zh-TW" sz="2800">
                        <a:solidFill>
                          <a:srgbClr val="0033CC"/>
                        </a:solidFill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>
                      <a:spAutoFit/>
                    </a:bodyPr>
                    <a:p>
                      <a:pPr marL="624205" indent="0"/>
                      <a:r>
                        <a:rPr lang="zh-TW" sz="2800">
                          <a:solidFill>
                            <a:srgbClr val="0033CC"/>
                          </a:solidFill>
                          <a:latin typeface="仿宋" panose="02010609060101010101" charset="-122"/>
                          <a:ea typeface="仿宋" panose="02010609060101010101" charset="-122"/>
                        </a:rPr>
                        <a:t>未知</a:t>
                      </a:r>
                      <a:endParaRPr lang="zh-TW" sz="2800">
                        <a:solidFill>
                          <a:srgbClr val="0033CC"/>
                        </a:solidFill>
                        <a:latin typeface="仿宋" panose="02010609060101010101" charset="-122"/>
                        <a:ea typeface="仿宋" panose="02010609060101010101" charset="-122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3014472" y="2630424"/>
            <a:ext cx="265176" cy="2103120"/>
          </a:xfrm>
          <a:prstGeom prst="rect">
            <a:avLst/>
          </a:prstGeom>
          <a:solidFill>
            <a:srgbClr val="FFFFFF"/>
          </a:solidFill>
        </p:spPr>
        <p:txBody>
          <a:bodyPr vert="wordArtVertRtl" wrap="none" lIns="0" tIns="0" rIns="0" bIns="0">
            <a:noAutofit/>
          </a:bodyPr>
          <a:p>
            <a:pPr indent="0"/>
            <a:r>
              <a:rPr lang="zh-TW" sz="1800">
                <a:solidFill>
                  <a:srgbClr val="0033CC"/>
                </a:solidFill>
                <a:latin typeface="MingLiU" panose="02020509000000000000" charset="-120"/>
                <a:ea typeface="MingLiU" panose="02020509000000000000" charset="-120"/>
              </a:rPr>
              <a:t>了解 不了解</a:t>
            </a:r>
            <a:endParaRPr lang="zh-TW" sz="1800">
              <a:solidFill>
                <a:srgbClr val="0033CC"/>
              </a:solidFill>
              <a:latin typeface="MingLiU" panose="02020509000000000000" charset="-120"/>
              <a:ea typeface="MingLiU" panose="02020509000000000000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84935" y="2332355"/>
            <a:ext cx="1202690" cy="2793365"/>
          </a:xfrm>
          <a:prstGeom prst="rect">
            <a:avLst/>
          </a:prstGeom>
          <a:solidFill>
            <a:srgbClr val="FFFFFF"/>
          </a:solidFill>
        </p:spPr>
        <p:txBody>
          <a:bodyPr vert="wordArtVertRtl" wrap="none" lIns="0" tIns="0" rIns="0" bIns="0">
            <a:noAutofit/>
          </a:bodyPr>
          <a:p>
            <a:pPr indent="0">
              <a:lnSpc>
                <a:spcPts val="3745"/>
              </a:lnSpc>
            </a:pPr>
            <a:r>
              <a:rPr lang="zh-TW" sz="29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ingLiU" panose="02020509000000000000" charset="-120"/>
                <a:ea typeface="MingLiU" panose="02020509000000000000" charset="-120"/>
              </a:rPr>
              <a:t>给予反馈</a:t>
            </a:r>
            <a:endParaRPr lang="zh-TW" sz="2900">
              <a:solidFill>
                <a:srgbClr val="3399FF"/>
              </a:solidFill>
              <a:latin typeface="MingLiU" panose="02020509000000000000" charset="-120"/>
              <a:ea typeface="MingLiU" panose="02020509000000000000" charset="-120"/>
            </a:endParaRPr>
          </a:p>
          <a:p>
            <a:pPr indent="0">
              <a:lnSpc>
                <a:spcPts val="3745"/>
              </a:lnSpc>
            </a:pPr>
            <a:endParaRPr lang="en-US" sz="2900">
              <a:solidFill>
                <a:srgbClr val="3399FF"/>
              </a:solidFill>
              <a:latin typeface="MingLiU" panose="02020509000000000000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093464" y="5181600"/>
            <a:ext cx="676656" cy="2834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TW" sz="20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了解</a:t>
            </a:r>
            <a:endParaRPr lang="zh-TW" sz="20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092952" y="5175504"/>
            <a:ext cx="795528" cy="2834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r"/>
            <a:r>
              <a:rPr lang="zh-TW" sz="2000">
                <a:solidFill>
                  <a:srgbClr val="0033CC"/>
                </a:solidFill>
                <a:latin typeface="微软雅黑" panose="020B0503020204020204" charset="-122"/>
                <a:ea typeface="微软雅黑" panose="020B0503020204020204" charset="-122"/>
              </a:rPr>
              <a:t>不了解</a:t>
            </a:r>
            <a:endParaRPr lang="zh-TW" sz="2000">
              <a:solidFill>
                <a:srgbClr val="0033C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1275080" y="556260"/>
            <a:ext cx="7366000" cy="56464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 algn="ctr">
              <a:spcAft>
                <a:spcPts val="2940"/>
              </a:spcAft>
            </a:pPr>
            <a:r>
              <a:rPr lang="zh-TW" sz="2900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如何给予反馈</a:t>
            </a:r>
            <a:endParaRPr lang="zh-TW" sz="2900" b="1" i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292100" algn="just">
              <a:spcAft>
                <a:spcPts val="1260"/>
              </a:spcAft>
            </a:pPr>
            <a:r>
              <a:rPr lang="zh-TW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一、 针对对方的需求</a:t>
            </a:r>
            <a:endParaRPr lang="zh-TW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292100" algn="just">
              <a:spcAft>
                <a:spcPts val="1260"/>
              </a:spcAft>
            </a:pPr>
            <a:r>
              <a:rPr lang="zh-TW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二、 反馈应当是明确、具体、提供实例来进行</a:t>
            </a:r>
            <a:endParaRPr lang="zh-TW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292100" algn="just">
              <a:spcAft>
                <a:spcPts val="1260"/>
              </a:spcAft>
            </a:pPr>
            <a:r>
              <a:rPr lang="zh-TW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三、 尽可能多一些正面、有建设性的反馈</a:t>
            </a:r>
            <a:endParaRPr lang="zh-TW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292100" algn="just">
              <a:spcAft>
                <a:spcPts val="1260"/>
              </a:spcAft>
            </a:pPr>
            <a:r>
              <a:rPr lang="zh-TW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四、 把握时机</a:t>
            </a:r>
            <a:endParaRPr lang="zh-TW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292100" algn="just">
              <a:spcAft>
                <a:spcPts val="1260"/>
              </a:spcAft>
            </a:pPr>
            <a:r>
              <a:rPr lang="zh-TW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五、 集中于对方可以改变的行为</a:t>
            </a:r>
            <a:endParaRPr lang="zh-TW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292100" algn="just">
              <a:spcAft>
                <a:spcPts val="1260"/>
              </a:spcAft>
            </a:pPr>
            <a:r>
              <a:rPr lang="zh-TW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六、 对事不对人</a:t>
            </a:r>
            <a:endParaRPr lang="zh-TW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292100" algn="just"/>
            <a:r>
              <a:rPr lang="zh-TW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七、 考虑对方的接受程度</a:t>
            </a:r>
            <a:endParaRPr lang="zh-TW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1246632" y="1091184"/>
            <a:ext cx="2228088" cy="3688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2900" b="1" i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如何接受反馈</a:t>
            </a:r>
            <a:endParaRPr lang="zh-TW" sz="2900" b="1" i="1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548130" y="1996440"/>
            <a:ext cx="5778500" cy="398970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292100">
              <a:spcAft>
                <a:spcPts val="1680"/>
              </a:spcAft>
            </a:pPr>
            <a:r>
              <a:rPr lang="zh-TW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一、 倾听，不打断</a:t>
            </a:r>
            <a:endParaRPr lang="zh-TW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292100" algn="just">
              <a:spcAft>
                <a:spcPts val="1680"/>
              </a:spcAft>
            </a:pPr>
            <a:r>
              <a:rPr lang="zh-TW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二、 避免自卫</a:t>
            </a:r>
            <a:endParaRPr lang="zh-TW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292100" algn="just">
              <a:spcAft>
                <a:spcPts val="1680"/>
              </a:spcAft>
            </a:pPr>
            <a:r>
              <a:rPr lang="zh-TW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三、 提出问题</a:t>
            </a:r>
            <a:endParaRPr lang="zh-TW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292100" algn="just">
              <a:spcAft>
                <a:spcPts val="1680"/>
              </a:spcAft>
            </a:pPr>
            <a:r>
              <a:rPr lang="zh-TW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四、 总结接收到的信息</a:t>
            </a:r>
            <a:endParaRPr lang="zh-TW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292100" algn="just">
              <a:spcAft>
                <a:spcPts val="1680"/>
              </a:spcAft>
            </a:pPr>
            <a:r>
              <a:rPr lang="zh-TW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五、 向对方表明你将采取的行动</a:t>
            </a:r>
            <a:endParaRPr lang="zh-TW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  <a:p>
            <a:pPr indent="292100" algn="just"/>
            <a:r>
              <a:rPr lang="zh-TW" sz="280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charset="-122"/>
                <a:ea typeface="仿宋" panose="02010609060101010101" charset="-122"/>
              </a:rPr>
              <a:t>六、 尽力理解对方的目的</a:t>
            </a:r>
            <a:endParaRPr lang="zh-TW" sz="280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8408" y="2197608"/>
            <a:ext cx="6967728" cy="3575304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319784" y="573024"/>
            <a:ext cx="5513832" cy="135331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 algn="ctr">
              <a:spcAft>
                <a:spcPts val="210"/>
              </a:spcAft>
            </a:pPr>
            <a:r>
              <a:rPr lang="zh-TW" sz="3200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工作关系的建立</a:t>
            </a:r>
            <a:endParaRPr lang="zh-TW" sz="3200">
              <a:solidFill>
                <a:srgbClr val="00757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0" algn="ctr">
              <a:lnSpc>
                <a:spcPts val="3240"/>
              </a:lnSpc>
            </a:pPr>
            <a:r>
              <a:rPr lang="zh-TW" sz="2800">
                <a:solidFill>
                  <a:srgbClr val="0099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我们每个人在工作中主要有7种人际 关系需要我们考虑</a:t>
            </a:r>
            <a:endParaRPr lang="zh-TW" sz="2800">
              <a:solidFill>
                <a:srgbClr val="0099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3048"/>
            <a:ext cx="1871472" cy="132283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853184" y="804672"/>
            <a:ext cx="6120384" cy="4358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ctr"/>
            <a:r>
              <a:rPr lang="zh-CN" sz="3200" u="sng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利用</a:t>
            </a:r>
            <a:r>
              <a:rPr lang="zh-TW" sz="3200" u="sng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反馈的</a:t>
            </a:r>
            <a:r>
              <a:rPr lang="zh-CN" sz="3200" u="sng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工具，</a:t>
            </a:r>
            <a:r>
              <a:rPr lang="zh-TW" sz="3200" u="sng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取得有效</a:t>
            </a:r>
            <a:r>
              <a:rPr lang="zh-CN" sz="3200" u="sng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的沟通</a:t>
            </a:r>
            <a:endParaRPr lang="zh-CN" sz="3200" u="sng">
              <a:solidFill>
                <a:srgbClr val="00757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380488" y="1978152"/>
            <a:ext cx="1051560" cy="3596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en-US" sz="19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反馈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836152" y="5047488"/>
            <a:ext cx="106680" cy="17068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 algn="just"/>
            <a:r>
              <a:rPr lang="en-US" sz="1600" b="1">
                <a:solidFill>
                  <a:srgbClr val="A5A86F"/>
                </a:solidFill>
                <a:latin typeface="Arial" panose="020B0604020202020204"/>
              </a:rPr>
              <a:t>I</a:t>
            </a:r>
            <a:endParaRPr lang="en-US" sz="1600" b="1">
              <a:solidFill>
                <a:srgbClr val="A5A86F"/>
              </a:solidFill>
              <a:latin typeface="Arial" panose="020B06040202020202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05840" y="2404745"/>
            <a:ext cx="6482080" cy="323405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 algn="ctr">
              <a:lnSpc>
                <a:spcPts val="3395"/>
              </a:lnSpc>
            </a:pP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是人所做的事，所说的话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1665605" indent="0" algn="just">
              <a:lnSpc>
                <a:spcPts val="3455"/>
              </a:lnSpc>
              <a:spcAft>
                <a:spcPts val="700"/>
              </a:spcAft>
            </a:pP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这一信息致在使行为有所改变或加 强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1335405" indent="0" algn="just">
              <a:lnSpc>
                <a:spcPct val="161000"/>
              </a:lnSpc>
            </a:pPr>
            <a:r>
              <a:rPr lang="en-US" sz="19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反馈不是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1701800" algn="just">
              <a:lnSpc>
                <a:spcPts val="3395"/>
              </a:lnSpc>
            </a:pP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关于他人之言行的正面或负面意见 </a:t>
            </a:r>
            <a:r>
              <a:rPr lang="zh-TW" sz="1900">
                <a:latin typeface="Wingdings" panose="05000000000000000000"/>
                <a:ea typeface="Wingdings" panose="05000000000000000000"/>
              </a:rPr>
              <a:t>0</a:t>
            </a: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关于他人之言行的解释及对将来的 </a:t>
            </a:r>
            <a:r>
              <a:rPr lang="zh-TW" sz="2800">
                <a:latin typeface="宋体" panose="02010600030101010101" pitchFamily="2" charset="-122"/>
                <a:ea typeface="宋体" panose="02010600030101010101" pitchFamily="2" charset="-122"/>
              </a:rPr>
              <a:t>如</a:t>
            </a:r>
            <a:r>
              <a:rPr lang="zh-TW" sz="28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建议或指示</a:t>
            </a:r>
            <a:endParaRPr lang="zh-TW" sz="28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681984" y="807720"/>
            <a:ext cx="2465832" cy="43281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3200" u="sng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如何给予反馈</a:t>
            </a:r>
            <a:endParaRPr lang="zh-TW" sz="3200" u="sng">
              <a:solidFill>
                <a:srgbClr val="00757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3536" y="1981200"/>
            <a:ext cx="5605272" cy="33375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marL="288290" indent="0">
              <a:lnSpc>
                <a:spcPts val="4465"/>
              </a:lnSpc>
            </a:pP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明确、具体、提供实例</a:t>
            </a:r>
            <a:endParaRPr lang="zh-TW" sz="32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330200">
              <a:lnSpc>
                <a:spcPts val="4465"/>
              </a:lnSpc>
            </a:pP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平衡积极的正面的和建设性的 </a:t>
            </a:r>
            <a:r>
              <a:rPr lang="zh-CN" sz="3200">
                <a:solidFill>
                  <a:srgbClr val="CC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•:</a:t>
            </a: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在正确的时间给予反馈</a:t>
            </a:r>
            <a:endParaRPr lang="zh-TW" sz="32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8290" indent="0">
              <a:lnSpc>
                <a:spcPts val="4465"/>
              </a:lnSpc>
              <a:spcAft>
                <a:spcPts val="700"/>
              </a:spcAft>
            </a:pP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集中于可以改变的行为</a:t>
            </a:r>
            <a:endParaRPr lang="zh-TW" sz="32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lnSpc>
                <a:spcPct val="125000"/>
              </a:lnSpc>
            </a:pPr>
            <a:r>
              <a:rPr lang="zh-CN" sz="3100">
                <a:solidFill>
                  <a:srgbClr val="CC0066"/>
                </a:solidFill>
                <a:latin typeface="Times New Roman" panose="02020603050405020304"/>
                <a:ea typeface="Times New Roman" panose="02020603050405020304"/>
              </a:rPr>
              <a:t>♦</a:t>
            </a:r>
            <a:r>
              <a:rPr lang="zh-CN" sz="3200">
                <a:solidFill>
                  <a:srgbClr val="CC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:.</a:t>
            </a: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不具有判断性</a:t>
            </a:r>
            <a:endParaRPr lang="zh-TW" sz="32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8290" indent="0">
              <a:lnSpc>
                <a:spcPts val="4465"/>
              </a:lnSpc>
            </a:pP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考虑接受者的需求</a:t>
            </a:r>
            <a:endParaRPr lang="zh-TW" sz="32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681984" y="804672"/>
            <a:ext cx="2465832" cy="4358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p>
            <a:pPr indent="0"/>
            <a:r>
              <a:rPr lang="zh-TW" sz="3200" u="sng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如何接受反馈</a:t>
            </a:r>
            <a:endParaRPr lang="zh-TW" sz="3200" u="sng">
              <a:solidFill>
                <a:srgbClr val="007572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3536" y="1984248"/>
            <a:ext cx="5617464" cy="37246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lnSpc>
                <a:spcPts val="3970"/>
              </a:lnSpc>
              <a:spcAft>
                <a:spcPts val="210"/>
              </a:spcAft>
            </a:pPr>
            <a:r>
              <a:rPr lang="en-US" sz="22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聆听，不打断</a:t>
            </a:r>
            <a:endParaRPr lang="zh-TW" sz="32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lnSpc>
                <a:spcPts val="3970"/>
              </a:lnSpc>
              <a:spcAft>
                <a:spcPts val="560"/>
              </a:spcAft>
            </a:pPr>
            <a:r>
              <a:rPr lang="en-US" sz="22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避免自卫</a:t>
            </a:r>
            <a:endParaRPr lang="zh-TW" sz="32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8290" indent="-330200" algn="just">
              <a:lnSpc>
                <a:spcPts val="3960"/>
              </a:lnSpc>
              <a:spcAft>
                <a:spcPts val="210"/>
              </a:spcAft>
            </a:pPr>
            <a:r>
              <a:rPr lang="en-US" sz="22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提出问题，澄清事实，询问实 例</a:t>
            </a:r>
            <a:endParaRPr lang="zh-TW" sz="32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288290" indent="-330200" algn="just">
              <a:lnSpc>
                <a:spcPts val="3985"/>
              </a:lnSpc>
              <a:spcAft>
                <a:spcPts val="350"/>
              </a:spcAft>
            </a:pPr>
            <a:r>
              <a:rPr lang="zh-TW" sz="3200">
                <a:solidFill>
                  <a:srgbClr val="CC006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•:</a:t>
            </a: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•总结接收到的反馈信息，以确 认对其的理解</a:t>
            </a:r>
            <a:endParaRPr lang="zh-TW" sz="32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0">
              <a:lnSpc>
                <a:spcPts val="3970"/>
              </a:lnSpc>
            </a:pPr>
            <a:r>
              <a:rPr lang="en-US" sz="22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32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表明你将考虑如何去米取行动</a:t>
            </a:r>
            <a:endParaRPr lang="zh-TW" sz="32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FEFD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390144" y="15240"/>
            <a:ext cx="7976616" cy="57089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p>
            <a:pPr indent="0">
              <a:spcAft>
                <a:spcPts val="1750"/>
              </a:spcAft>
            </a:pPr>
            <a:r>
              <a:rPr lang="en-US" sz="2300">
                <a:solidFill>
                  <a:srgbClr val="A5A86F"/>
                </a:solidFill>
                <a:latin typeface="Times New Roman" panose="02020603050405020304"/>
              </a:rPr>
              <a:t>J</a:t>
            </a:r>
            <a:endParaRPr lang="en-US" sz="2300">
              <a:solidFill>
                <a:srgbClr val="A5A86F"/>
              </a:solidFill>
              <a:latin typeface="Times New Roman" panose="02020603050405020304"/>
            </a:endParaRPr>
          </a:p>
          <a:p>
            <a:pPr indent="0" algn="ctr">
              <a:spcAft>
                <a:spcPts val="2940"/>
              </a:spcAft>
            </a:pPr>
            <a:r>
              <a:rPr lang="zh-TW" sz="4400">
                <a:solidFill>
                  <a:srgbClr val="007572"/>
                </a:solidFill>
                <a:latin typeface="微软雅黑" panose="020B0503020204020204" charset="-122"/>
                <a:ea typeface="微软雅黑" panose="020B0503020204020204" charset="-122"/>
              </a:rPr>
              <a:t>如何与上司沟通</a:t>
            </a:r>
            <a:endParaRPr lang="zh-TW" sz="4400">
              <a:solidFill>
                <a:srgbClr val="007572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381000" algn="just">
              <a:lnSpc>
                <a:spcPts val="3720"/>
              </a:lnSpc>
              <a:spcAft>
                <a:spcPts val="630"/>
              </a:spcAft>
            </a:pPr>
            <a:r>
              <a:rPr lang="en-US" sz="3600">
                <a:solidFill>
                  <a:srgbClr val="CC0066"/>
                </a:solidFill>
                <a:latin typeface="宋体" panose="02010600030101010101" pitchFamily="2" charset="-122"/>
              </a:rPr>
              <a:t>•：•</a:t>
            </a:r>
            <a:r>
              <a:rPr lang="zh-TW" sz="36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永远不要低估你的上司。</a:t>
            </a:r>
            <a:endParaRPr lang="zh-TW" sz="36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687705" indent="0" algn="just">
              <a:lnSpc>
                <a:spcPts val="3910"/>
              </a:lnSpc>
              <a:spcAft>
                <a:spcPts val="630"/>
              </a:spcAft>
            </a:pPr>
            <a:r>
              <a:rPr lang="zh-TW" sz="36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了解你的上司的风格，让他依照他 的行事方式发挥。</a:t>
            </a:r>
            <a:endParaRPr lang="zh-TW" sz="36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381000" algn="just">
              <a:lnSpc>
                <a:spcPts val="3720"/>
              </a:lnSpc>
              <a:spcAft>
                <a:spcPts val="630"/>
              </a:spcAft>
            </a:pPr>
            <a:r>
              <a:rPr lang="en-US" sz="25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36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上司也是平凡人。</a:t>
            </a:r>
            <a:endParaRPr lang="zh-TW" sz="36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indent="381000" algn="just">
              <a:lnSpc>
                <a:spcPts val="3720"/>
              </a:lnSpc>
              <a:spcAft>
                <a:spcPts val="630"/>
              </a:spcAft>
            </a:pPr>
            <a:r>
              <a:rPr lang="en-US" sz="25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36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永远不要让上司感到意外。</a:t>
            </a:r>
            <a:endParaRPr lang="zh-TW" sz="36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687705" indent="-342900" algn="just">
              <a:lnSpc>
                <a:spcPts val="3530"/>
              </a:lnSpc>
            </a:pPr>
            <a:r>
              <a:rPr lang="en-US" sz="2500">
                <a:solidFill>
                  <a:srgbClr val="CC0066"/>
                </a:solidFill>
                <a:latin typeface="Wingdings" panose="05000000000000000000"/>
              </a:rPr>
              <a:t>v</a:t>
            </a:r>
            <a:r>
              <a:rPr lang="zh-TW" sz="3600">
                <a:solidFill>
                  <a:srgbClr val="0033CC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让上司了解能对你期望什么，问他 如何才能使他更有绩效</a:t>
            </a:r>
            <a:endParaRPr lang="zh-TW" sz="3600">
              <a:solidFill>
                <a:srgbClr val="0033CC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5000</Words>
  <Application>WPS 演示</Application>
  <PresentationFormat/>
  <Paragraphs>513</Paragraphs>
  <Slides>46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7</vt:i4>
      </vt:variant>
      <vt:variant>
        <vt:lpstr>幻灯片标题</vt:lpstr>
      </vt:variant>
      <vt:variant>
        <vt:i4>46</vt:i4>
      </vt:variant>
    </vt:vector>
  </HeadingPairs>
  <TitlesOfParts>
    <vt:vector size="67" baseType="lpstr">
      <vt:lpstr>Arial</vt:lpstr>
      <vt:lpstr>宋体</vt:lpstr>
      <vt:lpstr>Wingdings</vt:lpstr>
      <vt:lpstr>Arial</vt:lpstr>
      <vt:lpstr>Times New Roman</vt:lpstr>
      <vt:lpstr>微软雅黑</vt:lpstr>
      <vt:lpstr>Wingdings</vt:lpstr>
      <vt:lpstr>Arial Unicode MS</vt:lpstr>
      <vt:lpstr>Calibri</vt:lpstr>
      <vt:lpstr>新宋体</vt:lpstr>
      <vt:lpstr>仿宋</vt:lpstr>
      <vt:lpstr>MingLiU</vt:lpstr>
      <vt:lpstr>黑体</vt:lpstr>
      <vt:lpstr>MS PGothic</vt:lpstr>
      <vt:lpstr>Office Theme</vt:lpstr>
      <vt:lpstr>3_Office Theme</vt:lpstr>
      <vt:lpstr>2_Office Theme</vt:lpstr>
      <vt:lpstr>8_Office Theme</vt:lpstr>
      <vt:lpstr>9_Office Theme</vt:lpstr>
      <vt:lpstr>10_Office Theme</vt:lpstr>
      <vt:lpstr>1_Office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李阳</cp:lastModifiedBy>
  <cp:revision>18</cp:revision>
  <dcterms:created xsi:type="dcterms:W3CDTF">2022-03-28T14:08:00Z</dcterms:created>
  <dcterms:modified xsi:type="dcterms:W3CDTF">2022-04-04T17:42:40Z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C28C56A94B084C048F7D933DA9D27B71</vt:lpwstr>
  </property>
  <property fmtid="{D5CDD505-2E9C-101B-9397-08002B2CF9AE}" pid="3" name="KSOProductBuildVer">
    <vt:lpwstr>2052-11.1.0.11194</vt:lpwstr>
  </property>
</Properties>
</file>