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5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61" r:id="rId2"/>
    <p:sldMasterId id="2147483663" r:id="rId3"/>
    <p:sldMasterId id="2147483665" r:id="rId4"/>
    <p:sldMasterId id="2147483667" r:id="rId5"/>
    <p:sldMasterId id="2147483669" r:id="rId6"/>
    <p:sldMasterId id="2147483671" r:id="rId7"/>
    <p:sldMasterId id="2147483673" r:id="rId8"/>
    <p:sldMasterId id="2147483675" r:id="rId9"/>
    <p:sldMasterId id="2147483677" r:id="rId10"/>
    <p:sldMasterId id="2147483679" r:id="rId11"/>
    <p:sldMasterId id="2147483681" r:id="rId12"/>
    <p:sldMasterId id="2147483683" r:id="rId13"/>
    <p:sldMasterId id="2147483685" r:id="rId14"/>
    <p:sldMasterId id="2147483687" r:id="rId15"/>
    <p:sldMasterId id="2147483689" r:id="rId16"/>
    <p:sldMasterId id="2147483691" r:id="rId17"/>
    <p:sldMasterId id="2147483693" r:id="rId18"/>
    <p:sldMasterId id="2147483695" r:id="rId19"/>
    <p:sldMasterId id="2147483697" r:id="rId20"/>
    <p:sldMasterId id="2147483699" r:id="rId21"/>
    <p:sldMasterId id="2147483701" r:id="rId22"/>
    <p:sldMasterId id="2147483703" r:id="rId23"/>
    <p:sldMasterId id="2147483705" r:id="rId24"/>
    <p:sldMasterId id="2147483707" r:id="rId25"/>
    <p:sldMasterId id="2147483709" r:id="rId26"/>
    <p:sldMasterId id="2147483711" r:id="rId27"/>
    <p:sldMasterId id="2147483713" r:id="rId28"/>
    <p:sldMasterId id="2147483715" r:id="rId29"/>
    <p:sldMasterId id="2147483717" r:id="rId30"/>
    <p:sldMasterId id="2147483719" r:id="rId31"/>
    <p:sldMasterId id="2147483721" r:id="rId32"/>
    <p:sldMasterId id="2147483723" r:id="rId33"/>
    <p:sldMasterId id="2147483725" r:id="rId34"/>
    <p:sldMasterId id="2147483727" r:id="rId35"/>
    <p:sldMasterId id="2147483729" r:id="rId36"/>
    <p:sldMasterId id="2147483731" r:id="rId37"/>
    <p:sldMasterId id="2147483733" r:id="rId38"/>
  </p:sldMasterIdLst>
  <p:sldIdLst>
    <p:sldId id="259" r:id="rId39"/>
    <p:sldId id="262" r:id="rId40"/>
    <p:sldId id="265" r:id="rId41"/>
    <p:sldId id="268" r:id="rId42"/>
    <p:sldId id="271" r:id="rId43"/>
    <p:sldId id="274" r:id="rId44"/>
    <p:sldId id="277" r:id="rId45"/>
    <p:sldId id="280" r:id="rId46"/>
    <p:sldId id="283" r:id="rId47"/>
    <p:sldId id="286" r:id="rId48"/>
    <p:sldId id="289" r:id="rId49"/>
    <p:sldId id="292" r:id="rId50"/>
    <p:sldId id="295" r:id="rId51"/>
    <p:sldId id="298" r:id="rId52"/>
    <p:sldId id="301" r:id="rId53"/>
    <p:sldId id="304" r:id="rId54"/>
    <p:sldId id="307" r:id="rId55"/>
    <p:sldId id="310" r:id="rId56"/>
    <p:sldId id="313" r:id="rId57"/>
    <p:sldId id="316" r:id="rId58"/>
    <p:sldId id="319" r:id="rId59"/>
    <p:sldId id="322" r:id="rId60"/>
    <p:sldId id="325" r:id="rId61"/>
    <p:sldId id="328" r:id="rId62"/>
    <p:sldId id="331" r:id="rId63"/>
    <p:sldId id="334" r:id="rId64"/>
    <p:sldId id="337" r:id="rId65"/>
    <p:sldId id="340" r:id="rId66"/>
    <p:sldId id="343" r:id="rId67"/>
    <p:sldId id="346" r:id="rId68"/>
    <p:sldId id="349" r:id="rId69"/>
    <p:sldId id="352" r:id="rId70"/>
    <p:sldId id="355" r:id="rId71"/>
    <p:sldId id="358" r:id="rId72"/>
    <p:sldId id="361" r:id="rId73"/>
    <p:sldId id="364" r:id="rId74"/>
    <p:sldId id="367" r:id="rId75"/>
  </p:sldIdLst>
  <p:sldSz cx="9144000" cy="6858000"/>
  <p:notesSz cx="6858000" cy="9144000"/>
  <p:embeddedFontLst>
    <p:embeddedFont>
      <p:font typeface="GRHVQC+MicrosoftYaHei-Bold"/>
      <p:regular r:id="rId77"/>
    </p:embeddedFont>
    <p:embeddedFont>
      <p:font typeface="TSPJNE+MicrosoftYaHei"/>
      <p:regular r:id="rId78"/>
    </p:embeddedFont>
    <p:embeddedFont>
      <p:font typeface="UPFQTD+MicrosoftYaHei"/>
      <p:regular r:id="rId79"/>
    </p:embeddedFont>
    <p:embeddedFont>
      <p:font typeface="TVIFAE+MicrosoftYaHei"/>
      <p:regular r:id="rId80"/>
    </p:embeddedFont>
    <p:embeddedFont>
      <p:font typeface="QKTAKO+MicrosoftYaHei-Bold"/>
      <p:regular r:id="rId81"/>
    </p:embeddedFont>
    <p:embeddedFont>
      <p:font typeface="GGBTPS+MicrosoftYaHei-Bold"/>
      <p:regular r:id="rId82"/>
    </p:embeddedFont>
    <p:embeddedFont>
      <p:font typeface="OEGBDI+MicrosoftYaHei"/>
      <p:regular r:id="rId83"/>
    </p:embeddedFont>
    <p:embeddedFont>
      <p:font typeface="GHFGIE+MicrosoftYaHei"/>
      <p:regular r:id="rId84"/>
    </p:embeddedFont>
    <p:embeddedFont>
      <p:font typeface="JNULIF+MicrosoftYaHei"/>
      <p:regular r:id="rId85"/>
    </p:embeddedFont>
    <p:embeddedFont>
      <p:font typeface="QHOSFT+MicrosoftYaHei"/>
      <p:regular r:id="rId86"/>
    </p:embeddedFont>
    <p:embeddedFont>
      <p:font typeface="GGAAMR+MicrosoftYaHei-Bold"/>
      <p:regular r:id="rId87"/>
    </p:embeddedFont>
    <p:embeddedFont>
      <p:font typeface="OJCVIV+MicrosoftYaHei"/>
      <p:regular r:id="rId88"/>
    </p:embeddedFont>
    <p:embeddedFont>
      <p:font typeface="RQPKSO+MicrosoftYaHei-Bold"/>
      <p:regular r:id="rId89"/>
    </p:embeddedFont>
    <p:embeddedFont>
      <p:font typeface="LFHADL+MicrosoftYaHei"/>
      <p:regular r:id="rId90"/>
    </p:embeddedFont>
    <p:embeddedFont>
      <p:font typeface="NCMBFM+MicrosoftYaHei-Bold"/>
      <p:regular r:id="rId91"/>
    </p:embeddedFont>
    <p:embeddedFont>
      <p:font typeface="JVLOBT+ArialMT"/>
      <p:regular r:id="rId92"/>
    </p:embeddedFont>
    <p:embeddedFont>
      <p:font typeface="CQBNEP+MicrosoftYaHei"/>
      <p:regular r:id="rId93"/>
    </p:embeddedFont>
    <p:embeddedFont>
      <p:font typeface="GQFODD+MicrosoftYaHei-Bold"/>
      <p:regular r:id="rId94"/>
    </p:embeddedFont>
    <p:embeddedFont>
      <p:font typeface="EDBMEO+MicrosoftYaHei-Bold"/>
      <p:regular r:id="rId95"/>
    </p:embeddedFont>
    <p:embeddedFont>
      <p:font typeface="WRKJOR+ArialMT"/>
      <p:regular r:id="rId96"/>
    </p:embeddedFont>
    <p:embeddedFont>
      <p:font typeface="AMRAIN+ArialMT"/>
      <p:regular r:id="rId97"/>
    </p:embeddedFont>
    <p:embeddedFont>
      <p:font typeface="DDVCCI+MicrosoftYaHei-Bold"/>
      <p:regular r:id="rId98"/>
    </p:embeddedFont>
    <p:embeddedFont>
      <p:font typeface="IDWADL+MicrosoftYaHei"/>
      <p:regular r:id="rId99"/>
    </p:embeddedFont>
    <p:embeddedFont>
      <p:font typeface="UIOBTU+MicrosoftYaHei-Bold"/>
      <p:regular r:id="rId100"/>
    </p:embeddedFont>
    <p:embeddedFont>
      <p:font typeface="FRGJAP+MicrosoftYaHei"/>
      <p:regular r:id="rId101"/>
    </p:embeddedFont>
    <p:embeddedFont>
      <p:font typeface="KPTLAG+Arial-BoldMT"/>
      <p:regular r:id="rId102"/>
    </p:embeddedFont>
    <p:embeddedFont>
      <p:font typeface="ETGNQS+MicrosoftYaHei-Bold"/>
      <p:regular r:id="rId103"/>
    </p:embeddedFont>
    <p:embeddedFont>
      <p:font typeface="JWVKCN+ArialMT"/>
      <p:regular r:id="rId104"/>
    </p:embeddedFont>
    <p:embeddedFont>
      <p:font typeface="ETENES+ArialMT"/>
      <p:regular r:id="rId105"/>
    </p:embeddedFont>
    <p:embeddedFont>
      <p:font typeface="NGNKSC+MicrosoftYaHei"/>
      <p:regular r:id="rId106"/>
    </p:embeddedFont>
    <p:embeddedFont>
      <p:font typeface="LHVOFL+MicrosoftYaHei-Bold"/>
      <p:regular r:id="rId107"/>
    </p:embeddedFont>
    <p:embeddedFont>
      <p:font typeface="SDVVRB+ArialMT"/>
      <p:regular r:id="rId108"/>
    </p:embeddedFont>
    <p:embeddedFont>
      <p:font typeface="IGJFIS+MicrosoftYaHei-Bold"/>
      <p:regular r:id="rId109"/>
    </p:embeddedFont>
    <p:embeddedFont>
      <p:font typeface="NSSUCR+ArialMT"/>
      <p:regular r:id="rId110"/>
    </p:embeddedFont>
    <p:embeddedFont>
      <p:font typeface="URUGVS+MicrosoftYaHei"/>
      <p:regular r:id="rId111"/>
    </p:embeddedFont>
    <p:embeddedFont>
      <p:font typeface="AFQQOE+MicrosoftYaHei"/>
      <p:regular r:id="rId112"/>
    </p:embeddedFont>
    <p:embeddedFont>
      <p:font typeface="VCPMNB+MicrosoftYaHei-Bold"/>
      <p:regular r:id="rId113"/>
    </p:embeddedFont>
    <p:embeddedFont>
      <p:font typeface="QGCABU+MicrosoftYaHei"/>
      <p:regular r:id="rId114"/>
    </p:embeddedFont>
    <p:embeddedFont>
      <p:font typeface="UUQDJV+MicrosoftYaHei"/>
      <p:regular r:id="rId115"/>
    </p:embeddedFont>
    <p:embeddedFont>
      <p:font typeface="FMNHFB+ArialMT"/>
      <p:regular r:id="rId116"/>
    </p:embeddedFont>
    <p:embeddedFont>
      <p:font typeface="BVPLDW+MicrosoftYaHei"/>
      <p:regular r:id="rId117"/>
    </p:embeddedFont>
    <p:embeddedFont>
      <p:font typeface="QFKMBW+MicrosoftYaHei"/>
      <p:regular r:id="rId118"/>
    </p:embeddedFont>
    <p:embeddedFont>
      <p:font typeface="CKVIWS+MicrosoftYaHei-Bold"/>
      <p:regular r:id="rId119"/>
    </p:embeddedFont>
    <p:embeddedFont>
      <p:font typeface="VGMATB+MicrosoftYaHei"/>
      <p:regular r:id="rId120"/>
    </p:embeddedFont>
    <p:embeddedFont>
      <p:font typeface="ANRBTF+MicrosoftYaHei"/>
      <p:regular r:id="rId121"/>
    </p:embeddedFont>
    <p:embeddedFont>
      <p:font typeface="RDPWUJ+MicrosoftYaHei"/>
      <p:regular r:id="rId122"/>
    </p:embeddedFont>
    <p:embeddedFont>
      <p:font typeface="LEQSNC+MicrosoftYaHei"/>
      <p:regular r:id="rId123"/>
    </p:embeddedFont>
    <p:embeddedFont>
      <p:font typeface="BBTGIU+MicrosoftYaHei-Bold"/>
      <p:regular r:id="rId124"/>
    </p:embeddedFont>
    <p:embeddedFont>
      <p:font typeface="FUWDVS+ArialMT"/>
      <p:regular r:id="rId125"/>
    </p:embeddedFont>
    <p:embeddedFont>
      <p:font typeface="EVWIIF+MicrosoftYaHei-Bold"/>
      <p:regular r:id="rId126"/>
    </p:embeddedFont>
    <p:embeddedFont>
      <p:font typeface="KROSII+MicrosoftYaHei"/>
      <p:regular r:id="rId127"/>
    </p:embeddedFont>
    <p:embeddedFont>
      <p:font typeface="JHKFHE+ArialMT"/>
      <p:regular r:id="rId128"/>
    </p:embeddedFont>
  </p:embeddedFontLst>
  <p:custDataLst>
    <p:tags r:id="rId7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00" Type="http://schemas.openxmlformats.org/officeDocument/2006/relationships/font" Target="fonts/font24.fntdata" /><Relationship Id="rId101" Type="http://schemas.openxmlformats.org/officeDocument/2006/relationships/font" Target="fonts/font25.fntdata" /><Relationship Id="rId102" Type="http://schemas.openxmlformats.org/officeDocument/2006/relationships/font" Target="fonts/font26.fntdata" /><Relationship Id="rId103" Type="http://schemas.openxmlformats.org/officeDocument/2006/relationships/font" Target="fonts/font27.fntdata" /><Relationship Id="rId104" Type="http://schemas.openxmlformats.org/officeDocument/2006/relationships/font" Target="fonts/font28.fntdata" /><Relationship Id="rId105" Type="http://schemas.openxmlformats.org/officeDocument/2006/relationships/font" Target="fonts/font29.fntdata" /><Relationship Id="rId106" Type="http://schemas.openxmlformats.org/officeDocument/2006/relationships/font" Target="fonts/font30.fntdata" /><Relationship Id="rId107" Type="http://schemas.openxmlformats.org/officeDocument/2006/relationships/font" Target="fonts/font31.fntdata" /><Relationship Id="rId108" Type="http://schemas.openxmlformats.org/officeDocument/2006/relationships/font" Target="fonts/font32.fntdata" /><Relationship Id="rId109" Type="http://schemas.openxmlformats.org/officeDocument/2006/relationships/font" Target="fonts/font33.fntdata" /><Relationship Id="rId11" Type="http://schemas.openxmlformats.org/officeDocument/2006/relationships/slideMaster" Target="slideMasters/slideMaster11.xml" /><Relationship Id="rId110" Type="http://schemas.openxmlformats.org/officeDocument/2006/relationships/font" Target="fonts/font34.fntdata" /><Relationship Id="rId111" Type="http://schemas.openxmlformats.org/officeDocument/2006/relationships/font" Target="fonts/font35.fntdata" /><Relationship Id="rId112" Type="http://schemas.openxmlformats.org/officeDocument/2006/relationships/font" Target="fonts/font36.fntdata" /><Relationship Id="rId113" Type="http://schemas.openxmlformats.org/officeDocument/2006/relationships/font" Target="fonts/font37.fntdata" /><Relationship Id="rId114" Type="http://schemas.openxmlformats.org/officeDocument/2006/relationships/font" Target="fonts/font38.fntdata" /><Relationship Id="rId115" Type="http://schemas.openxmlformats.org/officeDocument/2006/relationships/font" Target="fonts/font39.fntdata" /><Relationship Id="rId116" Type="http://schemas.openxmlformats.org/officeDocument/2006/relationships/font" Target="fonts/font40.fntdata" /><Relationship Id="rId117" Type="http://schemas.openxmlformats.org/officeDocument/2006/relationships/font" Target="fonts/font41.fntdata" /><Relationship Id="rId118" Type="http://schemas.openxmlformats.org/officeDocument/2006/relationships/font" Target="fonts/font42.fntdata" /><Relationship Id="rId119" Type="http://schemas.openxmlformats.org/officeDocument/2006/relationships/font" Target="fonts/font43.fntdata" /><Relationship Id="rId12" Type="http://schemas.openxmlformats.org/officeDocument/2006/relationships/slideMaster" Target="slideMasters/slideMaster12.xml" /><Relationship Id="rId120" Type="http://schemas.openxmlformats.org/officeDocument/2006/relationships/font" Target="fonts/font44.fntdata" /><Relationship Id="rId121" Type="http://schemas.openxmlformats.org/officeDocument/2006/relationships/font" Target="fonts/font45.fntdata" /><Relationship Id="rId122" Type="http://schemas.openxmlformats.org/officeDocument/2006/relationships/font" Target="fonts/font46.fntdata" /><Relationship Id="rId123" Type="http://schemas.openxmlformats.org/officeDocument/2006/relationships/font" Target="fonts/font47.fntdata" /><Relationship Id="rId124" Type="http://schemas.openxmlformats.org/officeDocument/2006/relationships/font" Target="fonts/font48.fntdata" /><Relationship Id="rId125" Type="http://schemas.openxmlformats.org/officeDocument/2006/relationships/font" Target="fonts/font49.fntdata" /><Relationship Id="rId126" Type="http://schemas.openxmlformats.org/officeDocument/2006/relationships/font" Target="fonts/font50.fntdata" /><Relationship Id="rId127" Type="http://schemas.openxmlformats.org/officeDocument/2006/relationships/font" Target="fonts/font51.fntdata" /><Relationship Id="rId128" Type="http://schemas.openxmlformats.org/officeDocument/2006/relationships/font" Target="fonts/font52.fntdata" /><Relationship Id="rId129" Type="http://schemas.openxmlformats.org/officeDocument/2006/relationships/presProps" Target="presProps.xml" /><Relationship Id="rId13" Type="http://schemas.openxmlformats.org/officeDocument/2006/relationships/slideMaster" Target="slideMasters/slideMaster13.xml" /><Relationship Id="rId130" Type="http://schemas.openxmlformats.org/officeDocument/2006/relationships/viewProps" Target="viewProps.xml" /><Relationship Id="rId131" Type="http://schemas.openxmlformats.org/officeDocument/2006/relationships/theme" Target="theme/theme1.xml" /><Relationship Id="rId132" Type="http://schemas.openxmlformats.org/officeDocument/2006/relationships/tableStyles" Target="tableStyles.xml" /><Relationship Id="rId14" Type="http://schemas.openxmlformats.org/officeDocument/2006/relationships/slideMaster" Target="slideMasters/slideMaster14.xml" /><Relationship Id="rId15" Type="http://schemas.openxmlformats.org/officeDocument/2006/relationships/slideMaster" Target="slideMasters/slideMaster15.xml" /><Relationship Id="rId16" Type="http://schemas.openxmlformats.org/officeDocument/2006/relationships/slideMaster" Target="slideMasters/slideMaster16.xml" /><Relationship Id="rId17" Type="http://schemas.openxmlformats.org/officeDocument/2006/relationships/slideMaster" Target="slideMasters/slideMaster17.xml" /><Relationship Id="rId18" Type="http://schemas.openxmlformats.org/officeDocument/2006/relationships/slideMaster" Target="slideMasters/slideMaster18.xml" /><Relationship Id="rId19" Type="http://schemas.openxmlformats.org/officeDocument/2006/relationships/slideMaster" Target="slideMasters/slideMaster19.xml" /><Relationship Id="rId2" Type="http://schemas.openxmlformats.org/officeDocument/2006/relationships/slideMaster" Target="slideMasters/slideMaster2.xml" /><Relationship Id="rId20" Type="http://schemas.openxmlformats.org/officeDocument/2006/relationships/slideMaster" Target="slideMasters/slideMaster20.xml" /><Relationship Id="rId21" Type="http://schemas.openxmlformats.org/officeDocument/2006/relationships/slideMaster" Target="slideMasters/slideMaster21.xml" /><Relationship Id="rId22" Type="http://schemas.openxmlformats.org/officeDocument/2006/relationships/slideMaster" Target="slideMasters/slideMaster22.xml" /><Relationship Id="rId23" Type="http://schemas.openxmlformats.org/officeDocument/2006/relationships/slideMaster" Target="slideMasters/slideMaster23.xml" /><Relationship Id="rId24" Type="http://schemas.openxmlformats.org/officeDocument/2006/relationships/slideMaster" Target="slideMasters/slideMaster24.xml" /><Relationship Id="rId25" Type="http://schemas.openxmlformats.org/officeDocument/2006/relationships/slideMaster" Target="slideMasters/slideMaster25.xml" /><Relationship Id="rId26" Type="http://schemas.openxmlformats.org/officeDocument/2006/relationships/slideMaster" Target="slideMasters/slideMaster26.xml" /><Relationship Id="rId27" Type="http://schemas.openxmlformats.org/officeDocument/2006/relationships/slideMaster" Target="slideMasters/slideMaster27.xml" /><Relationship Id="rId28" Type="http://schemas.openxmlformats.org/officeDocument/2006/relationships/slideMaster" Target="slideMasters/slideMaster28.xml" /><Relationship Id="rId29" Type="http://schemas.openxmlformats.org/officeDocument/2006/relationships/slideMaster" Target="slideMasters/slideMaster29.xml" /><Relationship Id="rId3" Type="http://schemas.openxmlformats.org/officeDocument/2006/relationships/slideMaster" Target="slideMasters/slideMaster3.xml" /><Relationship Id="rId30" Type="http://schemas.openxmlformats.org/officeDocument/2006/relationships/slideMaster" Target="slideMasters/slideMaster30.xml" /><Relationship Id="rId31" Type="http://schemas.openxmlformats.org/officeDocument/2006/relationships/slideMaster" Target="slideMasters/slideMaster31.xml" /><Relationship Id="rId32" Type="http://schemas.openxmlformats.org/officeDocument/2006/relationships/slideMaster" Target="slideMasters/slideMaster32.xml" /><Relationship Id="rId33" Type="http://schemas.openxmlformats.org/officeDocument/2006/relationships/slideMaster" Target="slideMasters/slideMaster33.xml" /><Relationship Id="rId34" Type="http://schemas.openxmlformats.org/officeDocument/2006/relationships/slideMaster" Target="slideMasters/slideMaster34.xml" /><Relationship Id="rId35" Type="http://schemas.openxmlformats.org/officeDocument/2006/relationships/slideMaster" Target="slideMasters/slideMaster35.xml" /><Relationship Id="rId36" Type="http://schemas.openxmlformats.org/officeDocument/2006/relationships/slideMaster" Target="slideMasters/slideMaster36.xml" /><Relationship Id="rId37" Type="http://schemas.openxmlformats.org/officeDocument/2006/relationships/slideMaster" Target="slideMasters/slideMaster37.xml" /><Relationship Id="rId38" Type="http://schemas.openxmlformats.org/officeDocument/2006/relationships/slideMaster" Target="slideMasters/slideMaster38.xml" /><Relationship Id="rId39" Type="http://schemas.openxmlformats.org/officeDocument/2006/relationships/slide" Target="slides/slide1.xml" /><Relationship Id="rId4" Type="http://schemas.openxmlformats.org/officeDocument/2006/relationships/slideMaster" Target="slideMasters/slideMaster4.xml" /><Relationship Id="rId40" Type="http://schemas.openxmlformats.org/officeDocument/2006/relationships/slide" Target="slides/slide2.xml" /><Relationship Id="rId41" Type="http://schemas.openxmlformats.org/officeDocument/2006/relationships/slide" Target="slides/slide3.xml" /><Relationship Id="rId42" Type="http://schemas.openxmlformats.org/officeDocument/2006/relationships/slide" Target="slides/slide4.xml" /><Relationship Id="rId43" Type="http://schemas.openxmlformats.org/officeDocument/2006/relationships/slide" Target="slides/slide5.xml" /><Relationship Id="rId44" Type="http://schemas.openxmlformats.org/officeDocument/2006/relationships/slide" Target="slides/slide6.xml" /><Relationship Id="rId45" Type="http://schemas.openxmlformats.org/officeDocument/2006/relationships/slide" Target="slides/slide7.xml" /><Relationship Id="rId46" Type="http://schemas.openxmlformats.org/officeDocument/2006/relationships/slide" Target="slides/slide8.xml" /><Relationship Id="rId47" Type="http://schemas.openxmlformats.org/officeDocument/2006/relationships/slide" Target="slides/slide9.xml" /><Relationship Id="rId48" Type="http://schemas.openxmlformats.org/officeDocument/2006/relationships/slide" Target="slides/slide10.xml" /><Relationship Id="rId49" Type="http://schemas.openxmlformats.org/officeDocument/2006/relationships/slide" Target="slides/slide11.xml" /><Relationship Id="rId5" Type="http://schemas.openxmlformats.org/officeDocument/2006/relationships/slideMaster" Target="slideMasters/slideMaster5.xml" /><Relationship Id="rId50" Type="http://schemas.openxmlformats.org/officeDocument/2006/relationships/slide" Target="slides/slide12.xml" /><Relationship Id="rId51" Type="http://schemas.openxmlformats.org/officeDocument/2006/relationships/slide" Target="slides/slide13.xml" /><Relationship Id="rId52" Type="http://schemas.openxmlformats.org/officeDocument/2006/relationships/slide" Target="slides/slide14.xml" /><Relationship Id="rId53" Type="http://schemas.openxmlformats.org/officeDocument/2006/relationships/slide" Target="slides/slide15.xml" /><Relationship Id="rId54" Type="http://schemas.openxmlformats.org/officeDocument/2006/relationships/slide" Target="slides/slide16.xml" /><Relationship Id="rId55" Type="http://schemas.openxmlformats.org/officeDocument/2006/relationships/slide" Target="slides/slide17.xml" /><Relationship Id="rId56" Type="http://schemas.openxmlformats.org/officeDocument/2006/relationships/slide" Target="slides/slide18.xml" /><Relationship Id="rId57" Type="http://schemas.openxmlformats.org/officeDocument/2006/relationships/slide" Target="slides/slide19.xml" /><Relationship Id="rId58" Type="http://schemas.openxmlformats.org/officeDocument/2006/relationships/slide" Target="slides/slide20.xml" /><Relationship Id="rId59" Type="http://schemas.openxmlformats.org/officeDocument/2006/relationships/slide" Target="slides/slide21.xml" /><Relationship Id="rId6" Type="http://schemas.openxmlformats.org/officeDocument/2006/relationships/slideMaster" Target="slideMasters/slideMaster6.xml" /><Relationship Id="rId60" Type="http://schemas.openxmlformats.org/officeDocument/2006/relationships/slide" Target="slides/slide22.xml" /><Relationship Id="rId61" Type="http://schemas.openxmlformats.org/officeDocument/2006/relationships/slide" Target="slides/slide23.xml" /><Relationship Id="rId62" Type="http://schemas.openxmlformats.org/officeDocument/2006/relationships/slide" Target="slides/slide24.xml" /><Relationship Id="rId63" Type="http://schemas.openxmlformats.org/officeDocument/2006/relationships/slide" Target="slides/slide25.xml" /><Relationship Id="rId64" Type="http://schemas.openxmlformats.org/officeDocument/2006/relationships/slide" Target="slides/slide26.xml" /><Relationship Id="rId65" Type="http://schemas.openxmlformats.org/officeDocument/2006/relationships/slide" Target="slides/slide27.xml" /><Relationship Id="rId66" Type="http://schemas.openxmlformats.org/officeDocument/2006/relationships/slide" Target="slides/slide28.xml" /><Relationship Id="rId67" Type="http://schemas.openxmlformats.org/officeDocument/2006/relationships/slide" Target="slides/slide29.xml" /><Relationship Id="rId68" Type="http://schemas.openxmlformats.org/officeDocument/2006/relationships/slide" Target="slides/slide30.xml" /><Relationship Id="rId69" Type="http://schemas.openxmlformats.org/officeDocument/2006/relationships/slide" Target="slides/slide31.xml" /><Relationship Id="rId7" Type="http://schemas.openxmlformats.org/officeDocument/2006/relationships/slideMaster" Target="slideMasters/slideMaster7.xml" /><Relationship Id="rId70" Type="http://schemas.openxmlformats.org/officeDocument/2006/relationships/slide" Target="slides/slide32.xml" /><Relationship Id="rId71" Type="http://schemas.openxmlformats.org/officeDocument/2006/relationships/slide" Target="slides/slide33.xml" /><Relationship Id="rId72" Type="http://schemas.openxmlformats.org/officeDocument/2006/relationships/slide" Target="slides/slide34.xml" /><Relationship Id="rId73" Type="http://schemas.openxmlformats.org/officeDocument/2006/relationships/slide" Target="slides/slide35.xml" /><Relationship Id="rId74" Type="http://schemas.openxmlformats.org/officeDocument/2006/relationships/slide" Target="slides/slide36.xml" /><Relationship Id="rId75" Type="http://schemas.openxmlformats.org/officeDocument/2006/relationships/slide" Target="slides/slide37.xml" /><Relationship Id="rId76" Type="http://schemas.openxmlformats.org/officeDocument/2006/relationships/tags" Target="tags/tag1.xml" /><Relationship Id="rId77" Type="http://schemas.openxmlformats.org/officeDocument/2006/relationships/font" Target="fonts/font1.fntdata" /><Relationship Id="rId78" Type="http://schemas.openxmlformats.org/officeDocument/2006/relationships/font" Target="fonts/font2.fntdata" /><Relationship Id="rId79" Type="http://schemas.openxmlformats.org/officeDocument/2006/relationships/font" Target="fonts/font3.fntdata" /><Relationship Id="rId8" Type="http://schemas.openxmlformats.org/officeDocument/2006/relationships/slideMaster" Target="slideMasters/slideMaster8.xml" /><Relationship Id="rId80" Type="http://schemas.openxmlformats.org/officeDocument/2006/relationships/font" Target="fonts/font4.fntdata" /><Relationship Id="rId81" Type="http://schemas.openxmlformats.org/officeDocument/2006/relationships/font" Target="fonts/font5.fntdata" /><Relationship Id="rId82" Type="http://schemas.openxmlformats.org/officeDocument/2006/relationships/font" Target="fonts/font6.fntdata" /><Relationship Id="rId83" Type="http://schemas.openxmlformats.org/officeDocument/2006/relationships/font" Target="fonts/font7.fntdata" /><Relationship Id="rId84" Type="http://schemas.openxmlformats.org/officeDocument/2006/relationships/font" Target="fonts/font8.fntdata" /><Relationship Id="rId85" Type="http://schemas.openxmlformats.org/officeDocument/2006/relationships/font" Target="fonts/font9.fntdata" /><Relationship Id="rId86" Type="http://schemas.openxmlformats.org/officeDocument/2006/relationships/font" Target="fonts/font10.fntdata" /><Relationship Id="rId87" Type="http://schemas.openxmlformats.org/officeDocument/2006/relationships/font" Target="fonts/font11.fntdata" /><Relationship Id="rId88" Type="http://schemas.openxmlformats.org/officeDocument/2006/relationships/font" Target="fonts/font12.fntdata" /><Relationship Id="rId89" Type="http://schemas.openxmlformats.org/officeDocument/2006/relationships/font" Target="fonts/font13.fntdata" /><Relationship Id="rId9" Type="http://schemas.openxmlformats.org/officeDocument/2006/relationships/slideMaster" Target="slideMasters/slideMaster9.xml" /><Relationship Id="rId90" Type="http://schemas.openxmlformats.org/officeDocument/2006/relationships/font" Target="fonts/font14.fntdata" /><Relationship Id="rId91" Type="http://schemas.openxmlformats.org/officeDocument/2006/relationships/font" Target="fonts/font15.fntdata" /><Relationship Id="rId92" Type="http://schemas.openxmlformats.org/officeDocument/2006/relationships/font" Target="fonts/font16.fntdata" /><Relationship Id="rId93" Type="http://schemas.openxmlformats.org/officeDocument/2006/relationships/font" Target="fonts/font17.fntdata" /><Relationship Id="rId94" Type="http://schemas.openxmlformats.org/officeDocument/2006/relationships/font" Target="fonts/font18.fntdata" /><Relationship Id="rId95" Type="http://schemas.openxmlformats.org/officeDocument/2006/relationships/font" Target="fonts/font19.fntdata" /><Relationship Id="rId96" Type="http://schemas.openxmlformats.org/officeDocument/2006/relationships/font" Target="fonts/font20.fntdata" /><Relationship Id="rId97" Type="http://schemas.openxmlformats.org/officeDocument/2006/relationships/font" Target="fonts/font21.fntdata" /><Relationship Id="rId98" Type="http://schemas.openxmlformats.org/officeDocument/2006/relationships/font" Target="fonts/font22.fntdata" /><Relationship Id="rId99" Type="http://schemas.openxmlformats.org/officeDocument/2006/relationships/font" Target="fonts/font23.fntdata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CE773D-29EC-4A0E-BE3D-190A46F355B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53F7C1-EA9D-467C-861A-1677A5A36CF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33036B-6297-4463-96AD-2B86DF66D58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8FB4CA0-1602-4DC4-858E-08379932809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02015CB-7C3E-4274-882F-0D91202FC7D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8E99AB5-6BE5-4A08-9656-0260E8D0370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CDCA3399-7AED-4A82-A1AC-6726794ABAF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46B26482-A351-497A-9858-A9D581B2B33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291A8FCB-199E-4AC7-91B0-1468753EF66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D00A65D-4B5E-4AE1-A5F2-9435B8AA6DD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F321B6D-D739-4EF2-B651-A9A09E6FAC4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theme" Target="../theme/theme10.xml" /></Relationships>
</file>

<file path=ppt/slideMasters/_rels/slideMaster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theme" Target="../theme/theme11.xml" /></Relationships>
</file>

<file path=ppt/slideMasters/_rels/slideMaster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theme" Target="../theme/theme12.xml" /></Relationships>
</file>

<file path=ppt/slideMasters/_rels/slideMaster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theme" Target="../theme/theme13.xml" /></Relationships>
</file>

<file path=ppt/slideMasters/_rels/slideMaster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theme" Target="../theme/theme14.xml" /></Relationships>
</file>

<file path=ppt/slideMasters/_rels/slideMaster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theme" Target="../theme/theme15.xml" /></Relationships>
</file>

<file path=ppt/slideMasters/_rels/slideMaster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theme" Target="../theme/theme16.xml" /></Relationships>
</file>

<file path=ppt/slideMasters/_rels/slideMaster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theme" Target="../theme/theme17.xml" /></Relationships>
</file>

<file path=ppt/slideMasters/_rels/slideMaster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2" Type="http://schemas.openxmlformats.org/officeDocument/2006/relationships/theme" Target="../theme/theme18.xml" /></Relationships>
</file>

<file path=ppt/slideMasters/_rels/slideMaster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theme" Target="../theme/theme1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heme" Target="../theme/theme2.xml" /></Relationships>
</file>

<file path=ppt/slideMasters/_rels/slideMaster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theme" Target="../theme/theme20.xml" /></Relationships>
</file>

<file path=ppt/slideMasters/_rels/slideMaster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 /><Relationship Id="rId2" Type="http://schemas.openxmlformats.org/officeDocument/2006/relationships/theme" Target="../theme/theme21.xml" /></Relationships>
</file>

<file path=ppt/slideMasters/_rels/slideMaster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 /><Relationship Id="rId2" Type="http://schemas.openxmlformats.org/officeDocument/2006/relationships/theme" Target="../theme/theme22.xml" /></Relationships>
</file>

<file path=ppt/slideMasters/_rels/slideMaster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 /><Relationship Id="rId2" Type="http://schemas.openxmlformats.org/officeDocument/2006/relationships/theme" Target="../theme/theme23.xml" /></Relationships>
</file>

<file path=ppt/slideMasters/_rels/slideMaster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theme" Target="../theme/theme24.xml" /></Relationships>
</file>

<file path=ppt/slideMasters/_rels/slideMaster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 /><Relationship Id="rId2" Type="http://schemas.openxmlformats.org/officeDocument/2006/relationships/theme" Target="../theme/theme25.xml" /></Relationships>
</file>

<file path=ppt/slideMasters/_rels/slideMaster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Relationship Id="rId2" Type="http://schemas.openxmlformats.org/officeDocument/2006/relationships/theme" Target="../theme/theme26.xml" /></Relationships>
</file>

<file path=ppt/slideMasters/_rels/slideMaster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 /><Relationship Id="rId2" Type="http://schemas.openxmlformats.org/officeDocument/2006/relationships/theme" Target="../theme/theme27.xml" /></Relationships>
</file>

<file path=ppt/slideMasters/_rels/slideMaster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8.xml" /><Relationship Id="rId2" Type="http://schemas.openxmlformats.org/officeDocument/2006/relationships/theme" Target="../theme/theme28.xml" /></Relationships>
</file>

<file path=ppt/slideMasters/_rels/slideMaster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 /><Relationship Id="rId2" Type="http://schemas.openxmlformats.org/officeDocument/2006/relationships/theme" Target="../theme/theme29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" Target="../theme/theme3.xml" /></Relationships>
</file>

<file path=ppt/slideMasters/_rels/slideMaster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 /><Relationship Id="rId2" Type="http://schemas.openxmlformats.org/officeDocument/2006/relationships/theme" Target="../theme/theme30.xml" /></Relationships>
</file>

<file path=ppt/slideMasters/_rels/slideMaster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theme" Target="../theme/theme31.xml" /></Relationships>
</file>

<file path=ppt/slideMasters/_rels/slideMaster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.xml" /><Relationship Id="rId2" Type="http://schemas.openxmlformats.org/officeDocument/2006/relationships/theme" Target="../theme/theme32.xml" /></Relationships>
</file>

<file path=ppt/slideMasters/_rels/slideMaster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3.xml" /><Relationship Id="rId2" Type="http://schemas.openxmlformats.org/officeDocument/2006/relationships/theme" Target="../theme/theme33.xml" /></Relationships>
</file>

<file path=ppt/slideMasters/_rels/slideMaster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.xml" /><Relationship Id="rId2" Type="http://schemas.openxmlformats.org/officeDocument/2006/relationships/theme" Target="../theme/theme34.xml" /></Relationships>
</file>

<file path=ppt/slideMasters/_rels/slideMaster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2" Type="http://schemas.openxmlformats.org/officeDocument/2006/relationships/theme" Target="../theme/theme35.xml" /></Relationships>
</file>

<file path=ppt/slideMasters/_rels/slideMaster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Relationship Id="rId2" Type="http://schemas.openxmlformats.org/officeDocument/2006/relationships/theme" Target="../theme/theme36.xml" /></Relationships>
</file>

<file path=ppt/slideMasters/_rels/slideMaster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7.xml" /><Relationship Id="rId2" Type="http://schemas.openxmlformats.org/officeDocument/2006/relationships/theme" Target="../theme/theme37.xml" /></Relationships>
</file>

<file path=ppt/slideMasters/_rels/slideMaster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8.xml" /><Relationship Id="rId2" Type="http://schemas.openxmlformats.org/officeDocument/2006/relationships/theme" Target="../theme/theme38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2" Type="http://schemas.openxmlformats.org/officeDocument/2006/relationships/image" Target="../media/image13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image" Target="../media/image17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image" Target="../media/image1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 /><Relationship Id="rId2" Type="http://schemas.openxmlformats.org/officeDocument/2006/relationships/image" Target="../media/image19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 /><Relationship Id="rId2" Type="http://schemas.openxmlformats.org/officeDocument/2006/relationships/image" Target="../media/image20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 /><Relationship Id="rId2" Type="http://schemas.openxmlformats.org/officeDocument/2006/relationships/image" Target="../media/image21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22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 /><Relationship Id="rId2" Type="http://schemas.openxmlformats.org/officeDocument/2006/relationships/image" Target="../media/image23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Relationship Id="rId2" Type="http://schemas.openxmlformats.org/officeDocument/2006/relationships/image" Target="../media/image24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 /><Relationship Id="rId2" Type="http://schemas.openxmlformats.org/officeDocument/2006/relationships/image" Target="../media/image25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8.xml" /><Relationship Id="rId2" Type="http://schemas.openxmlformats.org/officeDocument/2006/relationships/image" Target="../media/image13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 /><Relationship Id="rId2" Type="http://schemas.openxmlformats.org/officeDocument/2006/relationships/image" Target="../media/image26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 /><Relationship Id="rId2" Type="http://schemas.openxmlformats.org/officeDocument/2006/relationships/image" Target="../media/image2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3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image" Target="../media/image28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.xml" /><Relationship Id="rId2" Type="http://schemas.openxmlformats.org/officeDocument/2006/relationships/image" Target="../media/image29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3.xml" /><Relationship Id="rId2" Type="http://schemas.openxmlformats.org/officeDocument/2006/relationships/image" Target="../media/image30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.xml" /><Relationship Id="rId2" Type="http://schemas.openxmlformats.org/officeDocument/2006/relationships/image" Target="../media/image31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2" Type="http://schemas.openxmlformats.org/officeDocument/2006/relationships/image" Target="../media/image13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Relationship Id="rId2" Type="http://schemas.openxmlformats.org/officeDocument/2006/relationships/image" Target="../media/image32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7.xml" /><Relationship Id="rId2" Type="http://schemas.openxmlformats.org/officeDocument/2006/relationships/image" Target="../media/image33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8.xml" /><Relationship Id="rId2" Type="http://schemas.openxmlformats.org/officeDocument/2006/relationships/image" Target="../media/image3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114550" y="2133989"/>
            <a:ext cx="5370195" cy="707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5272"/>
              </a:lnSpc>
              <a:spcBef>
                <a:spcPct val="0"/>
              </a:spcBef>
              <a:spcAft>
                <a:spcPct val="0"/>
              </a:spcAft>
            </a:pPr>
            <a:r>
              <a:rPr sz="4000">
                <a:solidFill>
                  <a:srgbClr val="FFFF00"/>
                </a:solidFill>
                <a:latin typeface="GRHVQC+MicrosoftYaHei-Bold"/>
                <a:cs typeface="GRHVQC+MicrosoftYaHei-Bold"/>
              </a:rPr>
              <a:t>模块九</a:t>
            </a:r>
            <a:r>
              <a:rPr sz="4000" spc="12090">
                <a:solidFill>
                  <a:srgbClr val="FFFF00"/>
                </a:solidFill>
                <a:latin typeface="GRHVQC+MicrosoftYaHei-Bold"/>
                <a:cs typeface="GRHVQC+MicrosoftYaHei-Bold"/>
              </a:rPr>
              <a:t> </a:t>
            </a:r>
            <a:r>
              <a:rPr sz="4000">
                <a:solidFill>
                  <a:srgbClr val="FFFF00"/>
                </a:solidFill>
                <a:latin typeface="GRHVQC+MicrosoftYaHei-Bold"/>
                <a:cs typeface="GRHVQC+MicrosoftYaHei-Bold"/>
              </a:rPr>
              <a:t>团队领导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31401" y="5395416"/>
            <a:ext cx="4191634" cy="678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646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GRHVQC+MicrosoftYaHei-Bold"/>
                <a:cs typeface="GRHVQC+MicrosoftYaHei-Bold"/>
              </a:rPr>
              <a:t>领导比管理更重要-----</a:t>
            </a:r>
          </a:p>
          <a:p>
            <a:pPr marL="302260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GRHVQC+MicrosoftYaHei-Bold"/>
                <a:cs typeface="GRHVQC+MicrosoftYaHei-Bold"/>
              </a:rPr>
              <a:t>曾仕强</a:t>
            </a:r>
            <a:r>
              <a:rPr sz="2000">
                <a:solidFill>
                  <a:srgbClr val="FFFFFF"/>
                </a:solidFill>
                <a:latin typeface="GRHVQC+MicrosoftYaHei-Bold"/>
                <a:cs typeface="GRHVQC+MicrosoftYaHei-Bold"/>
              </a:rPr>
              <a:t>题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0266" y="214121"/>
            <a:ext cx="3555365" cy="1923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68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00"/>
                </a:solidFill>
                <a:latin typeface="LFHADL+MicrosoftYaHei"/>
                <a:cs typeface="LFHADL+MicrosoftYaHei"/>
              </a:rPr>
              <a:t>(二）</a:t>
            </a:r>
            <a:r>
              <a:rPr sz="2800" spc="-162">
                <a:solidFill>
                  <a:srgbClr val="FFFF00"/>
                </a:solidFill>
                <a:latin typeface="LFHADL+MicrosoftYaHei"/>
                <a:cs typeface="LFHADL+MicrosoftYaHei"/>
              </a:rPr>
              <a:t> </a:t>
            </a:r>
            <a:r>
              <a:rPr sz="2800">
                <a:solidFill>
                  <a:srgbClr val="FFFF00"/>
                </a:solidFill>
                <a:latin typeface="LFHADL+MicrosoftYaHei"/>
                <a:cs typeface="LFHADL+MicrosoftYaHei"/>
              </a:rPr>
              <a:t>领导者的影响力</a:t>
            </a:r>
          </a:p>
          <a:p>
            <a:pPr marL="1253413" marR="0">
              <a:lnSpc>
                <a:spcPts val="3695"/>
              </a:lnSpc>
              <a:spcBef>
                <a:spcPts val="7467"/>
              </a:spcBef>
              <a:spcAft>
                <a:spcPct val="0"/>
              </a:spcAft>
            </a:pPr>
            <a:r>
              <a:rPr sz="2800" u="sng">
                <a:solidFill>
                  <a:srgbClr val="4F81BD"/>
                </a:solidFill>
                <a:latin typeface="LFHADL+MicrosoftYaHei"/>
                <a:cs typeface="LFHADL+MicrosoftYaHei"/>
              </a:rPr>
              <a:t>职位权力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89904" y="1630972"/>
            <a:ext cx="1929765" cy="506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695"/>
              </a:lnSpc>
              <a:spcBef>
                <a:spcPct val="0"/>
              </a:spcBef>
              <a:spcAft>
                <a:spcPct val="0"/>
              </a:spcAft>
            </a:pPr>
            <a:r>
              <a:rPr sz="2800" u="sng">
                <a:solidFill>
                  <a:srgbClr val="4F81BD"/>
                </a:solidFill>
                <a:latin typeface="LFHADL+MicrosoftYaHei"/>
                <a:cs typeface="LFHADL+MicrosoftYaHei"/>
              </a:rPr>
              <a:t>非职位权力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0350" y="2252397"/>
            <a:ext cx="8380730" cy="888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2259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 spc="10">
                <a:solidFill>
                  <a:srgbClr val="FF0000"/>
                </a:solidFill>
                <a:latin typeface="SimSun"/>
                <a:cs typeface="SimSun"/>
              </a:rPr>
              <a:t>＊</a:t>
            </a:r>
            <a:r>
              <a:rPr sz="1800">
                <a:solidFill>
                  <a:srgbClr val="000000"/>
                </a:solidFill>
                <a:latin typeface="LFHADL+MicrosoftYaHei"/>
                <a:cs typeface="LFHADL+MicrosoftYaHei"/>
              </a:rPr>
              <a:t>感召权力：来源于下属的喜爱和尊敬</a:t>
            </a:r>
          </a:p>
          <a:p>
            <a:pPr marL="4112259" marR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sz="1800" spc="10">
                <a:solidFill>
                  <a:srgbClr val="FF0000"/>
                </a:solidFill>
                <a:latin typeface="SimSun"/>
                <a:cs typeface="SimSun"/>
              </a:rPr>
              <a:t>＊</a:t>
            </a:r>
            <a:r>
              <a:rPr sz="1800">
                <a:solidFill>
                  <a:srgbClr val="000000"/>
                </a:solidFill>
                <a:latin typeface="LFHADL+MicrosoftYaHei"/>
                <a:cs typeface="LFHADL+MicrosoftYaHei"/>
              </a:rPr>
              <a:t>专家权力：来源于某人对在某特殊领域</a:t>
            </a:r>
          </a:p>
          <a:p>
            <a:pPr marL="0" marR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sz="1800" spc="10">
                <a:solidFill>
                  <a:srgbClr val="FF0000"/>
                </a:solidFill>
                <a:latin typeface="SimSun"/>
                <a:cs typeface="SimSun"/>
              </a:rPr>
              <a:t>＊</a:t>
            </a:r>
            <a:r>
              <a:rPr sz="1800">
                <a:solidFill>
                  <a:srgbClr val="000000"/>
                </a:solidFill>
                <a:latin typeface="LFHADL+MicrosoftYaHei"/>
                <a:cs typeface="LFHADL+MicrosoftYaHei"/>
              </a:rPr>
              <a:t>合法权力：来源于个人所处的组织地</a:t>
            </a:r>
            <a:r>
              <a:rPr sz="1800" spc="1236">
                <a:solidFill>
                  <a:srgbClr val="000000"/>
                </a:solidFill>
                <a:latin typeface="LFHADL+MicrosoftYaHei"/>
                <a:cs typeface="LFHADL+MicrosoftYaHei"/>
              </a:rPr>
              <a:t> </a:t>
            </a:r>
            <a:r>
              <a:rPr sz="1800">
                <a:solidFill>
                  <a:srgbClr val="000000"/>
                </a:solidFill>
                <a:latin typeface="LFHADL+MicrosoftYaHei"/>
                <a:cs typeface="LFHADL+MicrosoftYaHei"/>
              </a:rPr>
              <a:t>所具有的专长与 技术的认识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0350" y="3075357"/>
            <a:ext cx="3810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LFHADL+MicrosoftYaHei"/>
                <a:cs typeface="LFHADL+MicrosoftYaHei"/>
              </a:rPr>
              <a:t>位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72609" y="3075357"/>
            <a:ext cx="426847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 spc="10">
                <a:solidFill>
                  <a:srgbClr val="FF0000"/>
                </a:solidFill>
                <a:latin typeface="SimSun"/>
                <a:cs typeface="SimSun"/>
              </a:rPr>
              <a:t>＊</a:t>
            </a:r>
            <a:r>
              <a:rPr sz="1800">
                <a:solidFill>
                  <a:srgbClr val="000000"/>
                </a:solidFill>
                <a:latin typeface="LFHADL+MicrosoftYaHei"/>
                <a:cs typeface="LFHADL+MicrosoftYaHei"/>
              </a:rPr>
              <a:t>信息权力：来源于对信息的控制和组织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0350" y="3349676"/>
            <a:ext cx="5636259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 spc="10">
                <a:solidFill>
                  <a:srgbClr val="FF0000"/>
                </a:solidFill>
                <a:latin typeface="SimSun"/>
                <a:cs typeface="SimSun"/>
              </a:rPr>
              <a:t>＊</a:t>
            </a:r>
            <a:r>
              <a:rPr sz="1800">
                <a:solidFill>
                  <a:srgbClr val="000000"/>
                </a:solidFill>
                <a:latin typeface="LFHADL+MicrosoftYaHei"/>
                <a:cs typeface="LFHADL+MicrosoftYaHei"/>
              </a:rPr>
              <a:t>奖励权力：来源于能够控制组织资源</a:t>
            </a:r>
            <a:r>
              <a:rPr sz="1800" spc="1236">
                <a:solidFill>
                  <a:srgbClr val="000000"/>
                </a:solidFill>
                <a:latin typeface="LFHADL+MicrosoftYaHei"/>
                <a:cs typeface="LFHADL+MicrosoftYaHei"/>
              </a:rPr>
              <a:t> </a:t>
            </a:r>
            <a:r>
              <a:rPr sz="1800">
                <a:solidFill>
                  <a:srgbClr val="000000"/>
                </a:solidFill>
                <a:latin typeface="LFHADL+MicrosoftYaHei"/>
                <a:cs typeface="LFHADL+MicrosoftYaHei"/>
              </a:rPr>
              <a:t>中的信息传播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0350" y="3623997"/>
            <a:ext cx="31242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LFHADL+MicrosoftYaHei"/>
                <a:cs typeface="LFHADL+MicrosoftYaHei"/>
              </a:rPr>
              <a:t>与奖励的权力，如薪酬与奖金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72609" y="3623997"/>
            <a:ext cx="426847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 spc="10">
                <a:solidFill>
                  <a:srgbClr val="FF0000"/>
                </a:solidFill>
                <a:latin typeface="SimSun"/>
                <a:cs typeface="SimSun"/>
              </a:rPr>
              <a:t>＊</a:t>
            </a:r>
            <a:r>
              <a:rPr sz="1800">
                <a:solidFill>
                  <a:srgbClr val="000000"/>
                </a:solidFill>
                <a:latin typeface="LFHADL+MicrosoftYaHei"/>
                <a:cs typeface="LFHADL+MicrosoftYaHei"/>
              </a:rPr>
              <a:t>说服权力：来源于具有使他人信服并采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60350" y="3898317"/>
            <a:ext cx="6847205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 spc="10">
                <a:solidFill>
                  <a:srgbClr val="FF0000"/>
                </a:solidFill>
                <a:latin typeface="SimSun"/>
                <a:cs typeface="SimSun"/>
              </a:rPr>
              <a:t>＊</a:t>
            </a:r>
            <a:r>
              <a:rPr sz="1800">
                <a:solidFill>
                  <a:srgbClr val="000000"/>
                </a:solidFill>
                <a:latin typeface="LFHADL+MicrosoftYaHei"/>
                <a:cs typeface="LFHADL+MicrosoftYaHei"/>
              </a:rPr>
              <a:t>强制权力：来源于惩罚与制裁的权力，取特别行动与决 定的能力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60350" y="4172637"/>
            <a:ext cx="17526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LFHADL+MicrosoftYaHei"/>
                <a:cs typeface="LFHADL+MicrosoftYaHei"/>
              </a:rPr>
              <a:t>如申诉或终止权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72609" y="4172637"/>
            <a:ext cx="426847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 spc="10">
                <a:solidFill>
                  <a:srgbClr val="FF0000"/>
                </a:solidFill>
                <a:latin typeface="SimSun"/>
                <a:cs typeface="SimSun"/>
              </a:rPr>
              <a:t>＊</a:t>
            </a:r>
            <a:r>
              <a:rPr sz="1800">
                <a:solidFill>
                  <a:srgbClr val="000000"/>
                </a:solidFill>
                <a:latin typeface="LFHADL+MicrosoftYaHei"/>
                <a:cs typeface="LFHADL+MicrosoftYaHei"/>
              </a:rPr>
              <a:t>超凡魅力：来源于个人魅力、传播动力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372609" y="4446957"/>
            <a:ext cx="4335145" cy="614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LFHADL+MicrosoftYaHei"/>
                <a:cs typeface="LFHADL+MicrosoftYaHei"/>
              </a:rPr>
              <a:t>感，使别人喜欢 与其合作并帮助他达到目</a:t>
            </a:r>
          </a:p>
          <a:p>
            <a:pPr marL="0" marR="0">
              <a:lnSpc>
                <a:spcPts val="2159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LFHADL+MicrosoftYaHei"/>
                <a:cs typeface="LFHADL+MicrosoftYaHei"/>
              </a:rPr>
              <a:t>标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10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0266" y="214121"/>
            <a:ext cx="2640964" cy="506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68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00"/>
                </a:solidFill>
                <a:latin typeface="NCMBFM+MicrosoftYaHei-Bold"/>
                <a:cs typeface="NCMBFM+MicrosoftYaHei-Bold"/>
              </a:rPr>
              <a:t>三、领导与团队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59859"/>
            <a:ext cx="4050665" cy="1689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122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JVLOBT+ArialMT"/>
                <a:cs typeface="JVLOBT+ArialMT"/>
              </a:rPr>
              <a:t>•</a:t>
            </a:r>
            <a:r>
              <a:rPr sz="280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KaiTi"/>
                <a:cs typeface="KaiTi"/>
              </a:rPr>
              <a:t>赛场上，跑在前面的运</a:t>
            </a:r>
          </a:p>
          <a:p>
            <a:pPr marL="342899" marR="0">
              <a:lnSpc>
                <a:spcPts val="2795"/>
              </a:lnSpc>
              <a:spcBef>
                <a:spcPts val="365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KaiTi"/>
                <a:cs typeface="KaiTi"/>
              </a:rPr>
              <a:t>动员遥遥领先，赢得了</a:t>
            </a:r>
          </a:p>
          <a:p>
            <a:pPr marL="342899" marR="0">
              <a:lnSpc>
                <a:spcPts val="2795"/>
              </a:lnSpc>
              <a:spcBef>
                <a:spcPts val="515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KaiTi"/>
                <a:cs typeface="KaiTi"/>
              </a:rPr>
              <a:t>比赛的胜利与辉煌，看</a:t>
            </a:r>
          </a:p>
          <a:p>
            <a:pPr marL="342899" marR="0">
              <a:lnSpc>
                <a:spcPts val="2795"/>
              </a:lnSpc>
              <a:spcBef>
                <a:spcPts val="564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KaiTi"/>
                <a:cs typeface="KaiTi"/>
              </a:rPr>
              <a:t>台上一片热烈欢呼。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3451829"/>
            <a:ext cx="4050665" cy="2116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122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JVLOBT+ArialMT"/>
                <a:cs typeface="JVLOBT+ArialMT"/>
              </a:rPr>
              <a:t>•</a:t>
            </a:r>
            <a:r>
              <a:rPr sz="280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KaiTi"/>
                <a:cs typeface="KaiTi"/>
              </a:rPr>
              <a:t>但是作为企业的领袖人</a:t>
            </a:r>
          </a:p>
          <a:p>
            <a:pPr marL="342899" marR="0">
              <a:lnSpc>
                <a:spcPts val="2795"/>
              </a:lnSpc>
              <a:spcBef>
                <a:spcPts val="365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KaiTi"/>
                <a:cs typeface="KaiTi"/>
              </a:rPr>
              <a:t>物——主要领导，如果</a:t>
            </a:r>
          </a:p>
          <a:p>
            <a:pPr marL="342899" marR="0">
              <a:lnSpc>
                <a:spcPts val="2795"/>
              </a:lnSpc>
              <a:spcBef>
                <a:spcPts val="514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KaiTi"/>
                <a:cs typeface="KaiTi"/>
              </a:rPr>
              <a:t>这样地跑在前面，把企</a:t>
            </a:r>
          </a:p>
          <a:p>
            <a:pPr marL="342899" marR="0">
              <a:lnSpc>
                <a:spcPts val="2795"/>
              </a:lnSpc>
              <a:spcBef>
                <a:spcPts val="564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KaiTi"/>
                <a:cs typeface="KaiTi"/>
              </a:rPr>
              <a:t>业其他成员远远抛在后</a:t>
            </a:r>
          </a:p>
          <a:p>
            <a:pPr marL="342899" marR="0">
              <a:lnSpc>
                <a:spcPts val="2795"/>
              </a:lnSpc>
              <a:spcBef>
                <a:spcPts val="564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KaiTi"/>
                <a:cs typeface="KaiTi"/>
              </a:rPr>
              <a:t>面，结果将会怎样呢？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11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0266" y="214121"/>
            <a:ext cx="3826510" cy="506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68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00"/>
                </a:solidFill>
                <a:latin typeface="CQBNEP+MicrosoftYaHei"/>
                <a:cs typeface="CQBNEP+MicrosoftYaHei"/>
              </a:rPr>
              <a:t>(一）领导与团队的关系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44446" y="2101630"/>
            <a:ext cx="559434" cy="575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4230"/>
              </a:lnSpc>
              <a:spcBef>
                <a:spcPct val="0"/>
              </a:spcBef>
              <a:spcAft>
                <a:spcPct val="0"/>
              </a:spcAft>
            </a:pPr>
            <a:r>
              <a:rPr sz="3200">
                <a:solidFill>
                  <a:srgbClr val="000000"/>
                </a:solidFill>
                <a:latin typeface="CQBNEP+MicrosoftYaHei"/>
                <a:cs typeface="CQBNEP+MicrosoftYaHei"/>
              </a:rPr>
              <a:t>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5825" y="2218107"/>
            <a:ext cx="293377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0000"/>
                </a:solidFill>
                <a:latin typeface="GQFODD+MicrosoftYaHei-Bold"/>
                <a:cs typeface="GQFODD+MicrosoftYaHei-Bold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72246" y="2290433"/>
            <a:ext cx="63246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CQBNEP+MicrosoftYaHei"/>
                <a:cs typeface="CQBNEP+MicrosoftYaHei"/>
              </a:rPr>
              <a:t>团队的协调人从事一定的领导工作，应当具备优秀的领导才能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5825" y="3079801"/>
            <a:ext cx="293377" cy="1302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0000"/>
                </a:solidFill>
                <a:latin typeface="GQFODD+MicrosoftYaHei-Bold"/>
                <a:cs typeface="GQFODD+MicrosoftYaHei-Bold"/>
              </a:rPr>
              <a:t>2</a:t>
            </a:r>
          </a:p>
          <a:p>
            <a:pPr marL="0" marR="0">
              <a:lnSpc>
                <a:spcPts val="2375"/>
              </a:lnSpc>
              <a:spcBef>
                <a:spcPts val="5204"/>
              </a:spcBef>
              <a:spcAft>
                <a:spcPct val="0"/>
              </a:spcAft>
            </a:pPr>
            <a:r>
              <a:rPr sz="1800">
                <a:solidFill>
                  <a:srgbClr val="FF0000"/>
                </a:solidFill>
                <a:latin typeface="GQFODD+MicrosoftYaHei-Bold"/>
                <a:cs typeface="GQFODD+MicrosoftYaHei-Bold"/>
              </a:rPr>
              <a:t>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18881" y="3130538"/>
            <a:ext cx="72390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CQBNEP+MicrosoftYaHei"/>
                <a:cs typeface="CQBNEP+MicrosoftYaHei"/>
              </a:rPr>
              <a:t>所有的团队活动都与团队的上级领导发生着各种各样的、大量的关系。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56676" y="4090023"/>
            <a:ext cx="6781800" cy="614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CQBNEP+MicrosoftYaHei"/>
                <a:cs typeface="CQBNEP+MicrosoftYaHei"/>
              </a:rPr>
              <a:t>团队成员每人各有分工，各司其职，他们在自己的岗位上都是配置</a:t>
            </a:r>
          </a:p>
          <a:p>
            <a:pPr marL="2023109" marR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CQBNEP+MicrosoftYaHei"/>
                <a:cs typeface="CQBNEP+MicrosoftYaHei"/>
              </a:rPr>
              <a:t>资源、推动 工作的领导。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12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002789" y="274798"/>
            <a:ext cx="5187314" cy="575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4230"/>
              </a:lnSpc>
              <a:spcBef>
                <a:spcPct val="0"/>
              </a:spcBef>
              <a:spcAft>
                <a:spcPct val="0"/>
              </a:spcAft>
            </a:pPr>
            <a:r>
              <a:rPr sz="3200">
                <a:solidFill>
                  <a:srgbClr val="FFFF00"/>
                </a:solidFill>
                <a:latin typeface="EDBMEO+MicrosoftYaHei-Bold"/>
                <a:cs typeface="EDBMEO+MicrosoftYaHei-Bold"/>
              </a:rPr>
              <a:t>任务二</a:t>
            </a:r>
            <a:r>
              <a:rPr sz="3200" spc="6840">
                <a:solidFill>
                  <a:srgbClr val="FFFF00"/>
                </a:solidFill>
                <a:latin typeface="EDBMEO+MicrosoftYaHei-Bold"/>
                <a:cs typeface="EDBMEO+MicrosoftYaHei-Bold"/>
              </a:rPr>
              <a:t> </a:t>
            </a:r>
            <a:r>
              <a:rPr sz="3200">
                <a:solidFill>
                  <a:srgbClr val="FFFF00"/>
                </a:solidFill>
                <a:latin typeface="EDBMEO+MicrosoftYaHei-Bold"/>
                <a:cs typeface="EDBMEO+MicrosoftYaHei-Bold"/>
              </a:rPr>
              <a:t>团队的领导艺术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57086"/>
            <a:ext cx="8317865" cy="3682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52"/>
              </a:lnSpc>
              <a:spcBef>
                <a:spcPct val="0"/>
              </a:spcBef>
              <a:spcAft>
                <a:spcPct val="0"/>
              </a:spcAft>
            </a:pPr>
            <a:r>
              <a:rPr sz="2200">
                <a:solidFill>
                  <a:srgbClr val="000000"/>
                </a:solidFill>
                <a:latin typeface="WRKJOR+ArialMT"/>
                <a:cs typeface="WRKJOR+ArialMT"/>
              </a:rPr>
              <a:t>•</a:t>
            </a:r>
            <a:r>
              <a:rPr sz="220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>
                <a:solidFill>
                  <a:srgbClr val="000000"/>
                </a:solidFill>
                <a:latin typeface="KaiTi"/>
                <a:cs typeface="KaiTi"/>
              </a:rPr>
              <a:t>一个蒸蒸日上的公司，当年赢余竟大幅度下滑。马上就要过年</a:t>
            </a:r>
          </a:p>
          <a:p>
            <a:pPr marL="342899" marR="0">
              <a:lnSpc>
                <a:spcPts val="2195"/>
              </a:lnSpc>
              <a:spcBef>
                <a:spcPts val="238"/>
              </a:spcBef>
              <a:spcAft>
                <a:spcPct val="0"/>
              </a:spcAft>
            </a:pPr>
            <a:r>
              <a:rPr sz="2200">
                <a:solidFill>
                  <a:srgbClr val="000000"/>
                </a:solidFill>
                <a:latin typeface="KaiTi"/>
                <a:cs typeface="KaiTi"/>
              </a:rPr>
              <a:t>了，往年的年终奖金最少加发两个月工资，有的时候发得更多，</a:t>
            </a:r>
          </a:p>
          <a:p>
            <a:pPr marL="342899" marR="0">
              <a:lnSpc>
                <a:spcPts val="2195"/>
              </a:lnSpc>
              <a:spcBef>
                <a:spcPts val="494"/>
              </a:spcBef>
              <a:spcAft>
                <a:spcPct val="0"/>
              </a:spcAft>
            </a:pPr>
            <a:r>
              <a:rPr sz="2200">
                <a:solidFill>
                  <a:srgbClr val="000000"/>
                </a:solidFill>
                <a:latin typeface="KaiTi"/>
                <a:cs typeface="KaiTi"/>
              </a:rPr>
              <a:t>这次可不行，算来算去，只能多发一个月的工资作为奖金。按</a:t>
            </a:r>
          </a:p>
          <a:p>
            <a:pPr marL="342899" marR="0">
              <a:lnSpc>
                <a:spcPts val="2195"/>
              </a:lnSpc>
              <a:spcBef>
                <a:spcPts val="444"/>
              </a:spcBef>
              <a:spcAft>
                <a:spcPct val="0"/>
              </a:spcAft>
            </a:pPr>
            <a:r>
              <a:rPr sz="2200">
                <a:solidFill>
                  <a:srgbClr val="000000"/>
                </a:solidFill>
                <a:latin typeface="KaiTi"/>
                <a:cs typeface="KaiTi"/>
              </a:rPr>
              <a:t>常规做法，实话告诉大家，很可能士气要下滑。懂事长灵机一</a:t>
            </a:r>
          </a:p>
          <a:p>
            <a:pPr marL="342899" marR="0">
              <a:lnSpc>
                <a:spcPts val="2195"/>
              </a:lnSpc>
              <a:spcBef>
                <a:spcPts val="495"/>
              </a:spcBef>
              <a:spcAft>
                <a:spcPct val="0"/>
              </a:spcAft>
            </a:pPr>
            <a:r>
              <a:rPr sz="2200">
                <a:solidFill>
                  <a:srgbClr val="000000"/>
                </a:solidFill>
                <a:latin typeface="KaiTi"/>
                <a:cs typeface="KaiTi"/>
              </a:rPr>
              <a:t>动。没过两天，公司传来小道消息—“由于经营不佳，年底要</a:t>
            </a:r>
          </a:p>
          <a:p>
            <a:pPr marL="342899" marR="0">
              <a:lnSpc>
                <a:spcPts val="2195"/>
              </a:lnSpc>
              <a:spcBef>
                <a:spcPts val="444"/>
              </a:spcBef>
              <a:spcAft>
                <a:spcPct val="0"/>
              </a:spcAft>
            </a:pPr>
            <a:r>
              <a:rPr sz="2200">
                <a:solidFill>
                  <a:srgbClr val="000000"/>
                </a:solidFill>
                <a:latin typeface="KaiTi"/>
                <a:cs typeface="KaiTi"/>
              </a:rPr>
              <a:t>裁员”。顿时人心惶惶，但是总经理却宣布：“再怎么艰苦，</a:t>
            </a:r>
          </a:p>
          <a:p>
            <a:pPr marL="342899" marR="0">
              <a:lnSpc>
                <a:spcPts val="2195"/>
              </a:lnSpc>
              <a:spcBef>
                <a:spcPts val="444"/>
              </a:spcBef>
              <a:spcAft>
                <a:spcPct val="0"/>
              </a:spcAft>
            </a:pPr>
            <a:r>
              <a:rPr sz="2200">
                <a:solidFill>
                  <a:srgbClr val="000000"/>
                </a:solidFill>
                <a:latin typeface="KaiTi"/>
                <a:cs typeface="KaiTi"/>
              </a:rPr>
              <a:t>公司也决不愿意牺牲同甘共苦的同事，只是年终奖可能无力发</a:t>
            </a:r>
          </a:p>
          <a:p>
            <a:pPr marL="342899" marR="0">
              <a:lnSpc>
                <a:spcPts val="2195"/>
              </a:lnSpc>
              <a:spcBef>
                <a:spcPts val="494"/>
              </a:spcBef>
              <a:spcAft>
                <a:spcPct val="0"/>
              </a:spcAft>
            </a:pPr>
            <a:r>
              <a:rPr sz="2200">
                <a:solidFill>
                  <a:srgbClr val="000000"/>
                </a:solidFill>
                <a:latin typeface="KaiTi"/>
                <a:cs typeface="KaiTi"/>
              </a:rPr>
              <a:t>放了”总经理一席话使员工们放下心了，只要不裁员，没有奖</a:t>
            </a:r>
          </a:p>
          <a:p>
            <a:pPr marL="342899" marR="0">
              <a:lnSpc>
                <a:spcPts val="2195"/>
              </a:lnSpc>
              <a:spcBef>
                <a:spcPts val="444"/>
              </a:spcBef>
              <a:spcAft>
                <a:spcPct val="0"/>
              </a:spcAft>
            </a:pPr>
            <a:r>
              <a:rPr sz="2200">
                <a:solidFill>
                  <a:srgbClr val="000000"/>
                </a:solidFill>
                <a:latin typeface="KaiTi"/>
                <a:cs typeface="KaiTi"/>
              </a:rPr>
              <a:t>金就没有吧。人人都做了过个穷年的打算。除夕将至，懂事长</a:t>
            </a:r>
          </a:p>
          <a:p>
            <a:pPr marL="342899" marR="0">
              <a:lnSpc>
                <a:spcPts val="2195"/>
              </a:lnSpc>
              <a:spcBef>
                <a:spcPts val="495"/>
              </a:spcBef>
              <a:spcAft>
                <a:spcPct val="0"/>
              </a:spcAft>
            </a:pPr>
            <a:r>
              <a:rPr sz="2200">
                <a:solidFill>
                  <a:srgbClr val="000000"/>
                </a:solidFill>
                <a:latin typeface="KaiTi"/>
                <a:cs typeface="KaiTi"/>
              </a:rPr>
              <a:t>宣布：“有年终奖金，整整一个月工资，马上发下去，让大家</a:t>
            </a:r>
          </a:p>
          <a:p>
            <a:pPr marL="342899" marR="0">
              <a:lnSpc>
                <a:spcPts val="2195"/>
              </a:lnSpc>
              <a:spcBef>
                <a:spcPts val="444"/>
              </a:spcBef>
              <a:spcAft>
                <a:spcPct val="0"/>
              </a:spcAft>
            </a:pPr>
            <a:r>
              <a:rPr sz="2200">
                <a:solidFill>
                  <a:srgbClr val="000000"/>
                </a:solidFill>
                <a:latin typeface="KaiTi"/>
                <a:cs typeface="KaiTi"/>
              </a:rPr>
              <a:t>过个好年”整个公司大楼，爆发出一片欢呼声。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13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512965" y="2119833"/>
            <a:ext cx="1069339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spc="10">
                <a:solidFill>
                  <a:srgbClr val="FF0000"/>
                </a:solidFill>
                <a:latin typeface="SimSun"/>
                <a:cs typeface="SimSun"/>
              </a:rPr>
              <a:t>讨论？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2730" y="2196309"/>
            <a:ext cx="7404734" cy="575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4230"/>
              </a:lnSpc>
              <a:spcBef>
                <a:spcPct val="0"/>
              </a:spcBef>
              <a:spcAft>
                <a:spcPct val="0"/>
              </a:spcAft>
            </a:pPr>
            <a:r>
              <a:rPr sz="3200">
                <a:solidFill>
                  <a:srgbClr val="000000"/>
                </a:solidFill>
                <a:latin typeface="AMRAIN+ArialMT"/>
                <a:cs typeface="AMRAIN+ArialMT"/>
              </a:rPr>
              <a:t>•</a:t>
            </a:r>
            <a:r>
              <a:rPr sz="320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>
                <a:solidFill>
                  <a:srgbClr val="000000"/>
                </a:solidFill>
                <a:latin typeface="DDVCCI+MicrosoftYaHei-Bold"/>
                <a:cs typeface="DDVCCI+MicrosoftYaHei-Bold"/>
              </a:rPr>
              <a:t>什么是领导艺术，如何提高领导艺术？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2730" y="3365979"/>
            <a:ext cx="2019235" cy="575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4230"/>
              </a:lnSpc>
              <a:spcBef>
                <a:spcPct val="0"/>
              </a:spcBef>
              <a:spcAft>
                <a:spcPct val="0"/>
              </a:spcAft>
            </a:pPr>
            <a:r>
              <a:rPr sz="3200">
                <a:solidFill>
                  <a:srgbClr val="000000"/>
                </a:solidFill>
                <a:latin typeface="IDWADL+MicrosoftYaHei"/>
                <a:cs typeface="IDWADL+MicrosoftYaHei"/>
              </a:rPr>
              <a:t>1、领导力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6676" y="3705390"/>
            <a:ext cx="76327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spc="10">
                <a:solidFill>
                  <a:srgbClr val="FFFFFF"/>
                </a:solidFill>
                <a:latin typeface="SimHei"/>
                <a:cs typeface="SimHei"/>
              </a:rPr>
              <a:t>提示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22730" y="3950813"/>
            <a:ext cx="4461445" cy="1160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4230"/>
              </a:lnSpc>
              <a:spcBef>
                <a:spcPct val="0"/>
              </a:spcBef>
              <a:spcAft>
                <a:spcPct val="0"/>
              </a:spcAft>
            </a:pPr>
            <a:r>
              <a:rPr sz="3200">
                <a:solidFill>
                  <a:srgbClr val="000000"/>
                </a:solidFill>
                <a:latin typeface="IDWADL+MicrosoftYaHei"/>
                <a:cs typeface="IDWADL+MicrosoftYaHei"/>
              </a:rPr>
              <a:t>2、团队组建的领导艺术</a:t>
            </a:r>
          </a:p>
          <a:p>
            <a:pPr marL="0" marR="0">
              <a:lnSpc>
                <a:spcPts val="4230"/>
              </a:lnSpc>
              <a:spcBef>
                <a:spcPts val="374"/>
              </a:spcBef>
              <a:spcAft>
                <a:spcPct val="0"/>
              </a:spcAft>
            </a:pPr>
            <a:r>
              <a:rPr sz="3200">
                <a:solidFill>
                  <a:srgbClr val="000000"/>
                </a:solidFill>
                <a:latin typeface="IDWADL+MicrosoftYaHei"/>
                <a:cs typeface="IDWADL+MicrosoftYaHei"/>
              </a:rPr>
              <a:t>3、团队运转的领导艺术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14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1164666" y="176170"/>
            <a:ext cx="1373504" cy="575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4230"/>
              </a:lnSpc>
              <a:spcBef>
                <a:spcPct val="0"/>
              </a:spcBef>
              <a:spcAft>
                <a:spcPct val="0"/>
              </a:spcAft>
            </a:pPr>
            <a:r>
              <a:rPr sz="3200">
                <a:solidFill>
                  <a:srgbClr val="FFFF00"/>
                </a:solidFill>
                <a:latin typeface="UIOBTU+MicrosoftYaHei-Bold"/>
                <a:cs typeface="UIOBTU+MicrosoftYaHei-Bold"/>
              </a:rPr>
              <a:t>领导力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40279" y="1325932"/>
            <a:ext cx="2963545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FFFF"/>
                </a:solidFill>
                <a:latin typeface="FRGJAP+MicrosoftYaHei"/>
                <a:cs typeface="FRGJAP+MicrosoftYaHei"/>
              </a:rPr>
              <a:t>洞察机会与 确立目标的能力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50110" y="2320342"/>
            <a:ext cx="49530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FFFF"/>
                </a:solidFill>
                <a:latin typeface="FRGJAP+MicrosoftYaHei"/>
                <a:cs typeface="FRGJAP+MicrosoftYaHei"/>
              </a:rPr>
              <a:t>就是要有热情，能够激励下属对组织目标的热情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0603" y="2403671"/>
            <a:ext cx="932815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681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KPTLAG+Arial-BoldMT"/>
                <a:cs typeface="KPTLAG+Arial-BoldMT"/>
              </a:rPr>
              <a:t>2</a:t>
            </a:r>
            <a:r>
              <a:rPr sz="2400" spc="10">
                <a:solidFill>
                  <a:srgbClr val="FFFFFF"/>
                </a:solidFill>
                <a:latin typeface="SimHei"/>
                <a:cs typeface="SimHei"/>
              </a:rPr>
              <a:t>魅力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00604" y="3347772"/>
            <a:ext cx="5935345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FFFF"/>
                </a:solidFill>
                <a:latin typeface="FRGJAP+MicrosoftYaHei"/>
                <a:cs typeface="FRGJAP+MicrosoftYaHei"/>
              </a:rPr>
              <a:t>就是一针见血地切中问 题的要害，做出大胆和及时的决定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1098" y="3538200"/>
            <a:ext cx="933373" cy="14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8" marR="0">
              <a:lnSpc>
                <a:spcPts val="2681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KPTLAG+Arial-BoldMT"/>
                <a:cs typeface="KPTLAG+Arial-BoldMT"/>
              </a:rPr>
              <a:t>3</a:t>
            </a:r>
            <a:r>
              <a:rPr sz="2400" spc="10">
                <a:solidFill>
                  <a:srgbClr val="FFFFFF"/>
                </a:solidFill>
                <a:latin typeface="SimHei"/>
                <a:cs typeface="SimHei"/>
              </a:rPr>
              <a:t>魄力</a:t>
            </a:r>
          </a:p>
          <a:p>
            <a:pPr marL="0" marR="0">
              <a:lnSpc>
                <a:spcPts val="2681"/>
              </a:lnSpc>
              <a:spcBef>
                <a:spcPts val="5329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KPTLAG+Arial-BoldMT"/>
                <a:cs typeface="KPTLAG+Arial-BoldMT"/>
              </a:rPr>
              <a:t>4</a:t>
            </a:r>
            <a:r>
              <a:rPr sz="2400" spc="10">
                <a:solidFill>
                  <a:srgbClr val="FFFFFF"/>
                </a:solidFill>
                <a:latin typeface="SimHei"/>
                <a:cs typeface="SimHei"/>
              </a:rPr>
              <a:t>能力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46629" y="4475532"/>
            <a:ext cx="15240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FFFF"/>
                </a:solidFill>
                <a:latin typeface="FRGJAP+MicrosoftYaHei"/>
                <a:cs typeface="FRGJAP+MicrosoftYaHei"/>
              </a:rPr>
              <a:t>主要指执行力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82825" y="5502962"/>
            <a:ext cx="6163944" cy="614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FFFF"/>
                </a:solidFill>
                <a:latin typeface="FRGJAP+MicrosoftYaHei"/>
                <a:cs typeface="FRGJAP+MicrosoftYaHei"/>
              </a:rPr>
              <a:t>指领导者要有道德，要随时随地以道德的方式开展业 务，尊</a:t>
            </a:r>
          </a:p>
          <a:p>
            <a:pPr marL="148589" marR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FFFF"/>
                </a:solidFill>
                <a:latin typeface="FRGJAP+MicrosoftYaHei"/>
                <a:cs typeface="FRGJAP+MicrosoftYaHei"/>
              </a:rPr>
              <a:t>重所有的人和文化，不让个人的志向和情绪反应干扰工作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7773" y="5614586"/>
            <a:ext cx="1238885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681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KPTLAG+Arial-BoldMT"/>
                <a:cs typeface="KPTLAG+Arial-BoldMT"/>
              </a:rPr>
              <a:t>5</a:t>
            </a:r>
            <a:r>
              <a:rPr sz="2400" spc="10">
                <a:solidFill>
                  <a:srgbClr val="FFFFFF"/>
                </a:solidFill>
                <a:latin typeface="SimHei"/>
                <a:cs typeface="SimHei"/>
              </a:rPr>
              <a:t>约束力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15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0266" y="214121"/>
            <a:ext cx="4063365" cy="506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68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00"/>
                </a:solidFill>
                <a:latin typeface="ETGNQS+MicrosoftYaHei-Bold"/>
                <a:cs typeface="ETGNQS+MicrosoftYaHei-Bold"/>
              </a:rPr>
              <a:t>三、团队组建的领导艺术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24299"/>
            <a:ext cx="4158615" cy="1385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122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JWVKCN+ArialMT"/>
                <a:cs typeface="JWVKCN+ArialMT"/>
              </a:rPr>
              <a:t>•</a:t>
            </a:r>
            <a:r>
              <a:rPr sz="280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一）理解“组织程序”</a:t>
            </a:r>
          </a:p>
          <a:p>
            <a:pPr marL="0" marR="0">
              <a:lnSpc>
                <a:spcPts val="2795"/>
              </a:lnSpc>
              <a:spcBef>
                <a:spcPts val="589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、参与</a:t>
            </a:r>
          </a:p>
          <a:p>
            <a:pPr marL="0" marR="0">
              <a:lnSpc>
                <a:spcPts val="2795"/>
              </a:lnSpc>
              <a:spcBef>
                <a:spcPts val="589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、影响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3046481"/>
            <a:ext cx="1398905" cy="431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、决策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3515111"/>
            <a:ext cx="2465704" cy="1369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、团队氛围</a:t>
            </a:r>
          </a:p>
          <a:p>
            <a:pPr marL="0" marR="0">
              <a:lnSpc>
                <a:spcPts val="2795"/>
              </a:lnSpc>
              <a:spcBef>
                <a:spcPts val="589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、成员身份。</a:t>
            </a:r>
          </a:p>
          <a:p>
            <a:pPr marL="0" marR="0">
              <a:lnSpc>
                <a:spcPts val="2795"/>
              </a:lnSpc>
              <a:spcBef>
                <a:spcPts val="589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、</a:t>
            </a:r>
            <a:r>
              <a:rPr sz="28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感受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40" y="4921001"/>
            <a:ext cx="1398905" cy="431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Calibri"/>
                <a:cs typeface="Calibri"/>
              </a:rPr>
              <a:t>7</a:t>
            </a: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、规范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16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996314" y="1676151"/>
            <a:ext cx="2762885" cy="431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 b="1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spc="15">
                <a:solidFill>
                  <a:srgbClr val="000000"/>
                </a:solidFill>
                <a:latin typeface="SimSun"/>
                <a:cs typeface="SimSun"/>
              </a:rPr>
              <a:t>二）明智地授权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6314" y="2772797"/>
            <a:ext cx="7441565" cy="2099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KaiTi"/>
                <a:cs typeface="KaiTi"/>
              </a:rPr>
              <a:t>作为领导者，授权需要掌握合理的度，要考虑</a:t>
            </a:r>
          </a:p>
          <a:p>
            <a:pPr marL="0" marR="0">
              <a:lnSpc>
                <a:spcPts val="2795"/>
              </a:lnSpc>
              <a:spcBef>
                <a:spcPts val="565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KaiTi"/>
                <a:cs typeface="KaiTi"/>
              </a:rPr>
              <a:t>到下属的实际心愿，领导者只能为团队 成员提</a:t>
            </a:r>
          </a:p>
          <a:p>
            <a:pPr marL="0" marR="0">
              <a:lnSpc>
                <a:spcPts val="2795"/>
              </a:lnSpc>
              <a:spcBef>
                <a:spcPts val="514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KaiTi"/>
                <a:cs typeface="KaiTi"/>
              </a:rPr>
              <a:t>供获得授权的条件和机会，因为并非每个成员</a:t>
            </a:r>
          </a:p>
          <a:p>
            <a:pPr marL="0" marR="0">
              <a:lnSpc>
                <a:spcPts val="2795"/>
              </a:lnSpc>
              <a:spcBef>
                <a:spcPts val="564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KaiTi"/>
                <a:cs typeface="KaiTi"/>
              </a:rPr>
              <a:t>都想获得授权，有些成员实际上更愿 意听从别</a:t>
            </a:r>
          </a:p>
          <a:p>
            <a:pPr marL="0" marR="0">
              <a:lnSpc>
                <a:spcPts val="2795"/>
              </a:lnSpc>
              <a:spcBef>
                <a:spcPts val="514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KaiTi"/>
                <a:cs typeface="KaiTi"/>
              </a:rPr>
              <a:t>人的指挥而不是“要权力”。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17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548640" y="1659859"/>
            <a:ext cx="3532504" cy="434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122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ETENES+ArialMT"/>
                <a:cs typeface="ETENES+ArialMT"/>
              </a:rPr>
              <a:t>•</a:t>
            </a:r>
            <a:r>
              <a:rPr sz="280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15">
                <a:solidFill>
                  <a:srgbClr val="000000"/>
                </a:solidFill>
                <a:latin typeface="SimSun"/>
                <a:cs typeface="SimSun"/>
              </a:rPr>
              <a:t>(三）把握决策层次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07210" y="2644434"/>
            <a:ext cx="964564" cy="30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105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NGNKSC+MicrosoftYaHei"/>
                <a:cs typeface="NGNKSC+MicrosoftYaHei"/>
              </a:rPr>
              <a:t>决策层次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98215" y="2644434"/>
            <a:ext cx="1777365" cy="30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105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NGNKSC+MicrosoftYaHei"/>
                <a:cs typeface="NGNKSC+MicrosoftYaHei"/>
              </a:rPr>
              <a:t>领导者的行为方式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61379" y="2644434"/>
            <a:ext cx="1980565" cy="30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105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NGNKSC+MicrosoftYaHei"/>
                <a:cs typeface="NGNKSC+MicrosoftYaHei"/>
              </a:rPr>
              <a:t>团队成员的行为方式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2410" y="3024164"/>
            <a:ext cx="5670550" cy="30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105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NGNKSC+MicrosoftYaHei"/>
                <a:cs typeface="NGNKSC+MicrosoftYaHei"/>
              </a:rPr>
              <a:t>第五层次：授权</a:t>
            </a:r>
            <a:r>
              <a:rPr sz="1600" spc="401">
                <a:solidFill>
                  <a:srgbClr val="000000"/>
                </a:solidFill>
                <a:latin typeface="NGNKSC+MicrosoftYaHei"/>
                <a:cs typeface="NGNKSC+MicrosoftYaHei"/>
              </a:rPr>
              <a:t> </a:t>
            </a:r>
            <a:r>
              <a:rPr sz="1600">
                <a:solidFill>
                  <a:srgbClr val="000000"/>
                </a:solidFill>
                <a:latin typeface="NGNKSC+MicrosoftYaHei"/>
                <a:cs typeface="NGNKSC+MicrosoftYaHei"/>
              </a:rPr>
              <a:t>解释决策必须达到的标准</a:t>
            </a:r>
            <a:r>
              <a:rPr sz="1600" spc="2106">
                <a:solidFill>
                  <a:srgbClr val="000000"/>
                </a:solidFill>
                <a:latin typeface="NGNKSC+MicrosoftYaHei"/>
                <a:cs typeface="NGNKSC+MicrosoftYaHei"/>
              </a:rPr>
              <a:t> </a:t>
            </a:r>
            <a:r>
              <a:rPr sz="1600">
                <a:solidFill>
                  <a:srgbClr val="000000"/>
                </a:solidFill>
                <a:latin typeface="NGNKSC+MicrosoftYaHei"/>
                <a:cs typeface="NGNKSC+MicrosoftYaHei"/>
              </a:rPr>
              <a:t>承担决策的责任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35935" y="3466124"/>
            <a:ext cx="5153025" cy="30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105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NGNKSC+MicrosoftYaHei"/>
                <a:cs typeface="NGNKSC+MicrosoftYaHei"/>
              </a:rPr>
              <a:t>参与并认可双方达成一致的</a:t>
            </a:r>
            <a:r>
              <a:rPr sz="1600" spc="507">
                <a:solidFill>
                  <a:srgbClr val="000000"/>
                </a:solidFill>
                <a:latin typeface="NGNKSC+MicrosoftYaHei"/>
                <a:cs typeface="NGNKSC+MicrosoftYaHei"/>
              </a:rPr>
              <a:t> </a:t>
            </a:r>
            <a:r>
              <a:rPr sz="1600">
                <a:solidFill>
                  <a:srgbClr val="000000"/>
                </a:solidFill>
                <a:latin typeface="NGNKSC+MicrosoftYaHei"/>
                <a:cs typeface="NGNKSC+MicrosoftYaHei"/>
              </a:rPr>
              <a:t>就决策进行调整直到没有任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02410" y="3588044"/>
            <a:ext cx="1574164" cy="1063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105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NGNKSC+MicrosoftYaHei"/>
                <a:cs typeface="NGNKSC+MicrosoftYaHei"/>
              </a:rPr>
              <a:t>第四层次：参与</a:t>
            </a:r>
          </a:p>
          <a:p>
            <a:pPr marL="0" marR="0">
              <a:lnSpc>
                <a:spcPts val="2105"/>
              </a:lnSpc>
              <a:spcBef>
                <a:spcPts val="3864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NGNKSC+MicrosoftYaHei"/>
                <a:cs typeface="NGNKSC+MicrosoftYaHei"/>
              </a:rPr>
              <a:t>第三层次：咨询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35935" y="3709965"/>
            <a:ext cx="558164" cy="30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105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NGNKSC+MicrosoftYaHei"/>
                <a:cs typeface="NGNKSC+MicrosoftYaHei"/>
              </a:rPr>
              <a:t>过程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98795" y="3709965"/>
            <a:ext cx="2447289" cy="30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105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NGNKSC+MicrosoftYaHei"/>
                <a:cs typeface="NGNKSC+MicrosoftYaHei"/>
              </a:rPr>
              <a:t>何问题，忠实 地执行决定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35935" y="4224315"/>
            <a:ext cx="5153025" cy="549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105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NGNKSC+MicrosoftYaHei"/>
                <a:cs typeface="NGNKSC+MicrosoftYaHei"/>
              </a:rPr>
              <a:t>听取并建设性地探讨团队成</a:t>
            </a:r>
            <a:r>
              <a:rPr sz="1600" spc="507">
                <a:solidFill>
                  <a:srgbClr val="000000"/>
                </a:solidFill>
                <a:latin typeface="NGNKSC+MicrosoftYaHei"/>
                <a:cs typeface="NGNKSC+MicrosoftYaHei"/>
              </a:rPr>
              <a:t> </a:t>
            </a:r>
            <a:r>
              <a:rPr sz="1600">
                <a:solidFill>
                  <a:srgbClr val="000000"/>
                </a:solidFill>
                <a:latin typeface="NGNKSC+MicrosoftYaHei"/>
                <a:cs typeface="NGNKSC+MicrosoftYaHei"/>
              </a:rPr>
              <a:t>积极参与，发表意见，支持</a:t>
            </a:r>
          </a:p>
          <a:p>
            <a:pPr marL="0" marR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NGNKSC+MicrosoftYaHei"/>
                <a:cs typeface="NGNKSC+MicrosoftYaHei"/>
              </a:rPr>
              <a:t>员的意见，然 后再做决策</a:t>
            </a:r>
            <a:r>
              <a:rPr sz="1600" spc="1631">
                <a:solidFill>
                  <a:srgbClr val="000000"/>
                </a:solidFill>
                <a:latin typeface="NGNKSC+MicrosoftYaHei"/>
                <a:cs typeface="NGNKSC+MicrosoftYaHei"/>
              </a:rPr>
              <a:t> </a:t>
            </a:r>
            <a:r>
              <a:rPr sz="1600">
                <a:solidFill>
                  <a:srgbClr val="000000"/>
                </a:solidFill>
                <a:latin typeface="NGNKSC+MicrosoftYaHei"/>
                <a:cs typeface="NGNKSC+MicrosoftYaHei"/>
              </a:rPr>
              <a:t>最终决定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02410" y="4910115"/>
            <a:ext cx="3514090" cy="734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105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NGNKSC+MicrosoftYaHei"/>
                <a:cs typeface="NGNKSC+MicrosoftYaHei"/>
              </a:rPr>
              <a:t>第二层次：推销</a:t>
            </a:r>
            <a:r>
              <a:rPr sz="1600" spc="401">
                <a:solidFill>
                  <a:srgbClr val="000000"/>
                </a:solidFill>
                <a:latin typeface="NGNKSC+MicrosoftYaHei"/>
                <a:cs typeface="NGNKSC+MicrosoftYaHei"/>
              </a:rPr>
              <a:t> </a:t>
            </a:r>
            <a:r>
              <a:rPr sz="1600">
                <a:solidFill>
                  <a:srgbClr val="000000"/>
                </a:solidFill>
                <a:latin typeface="NGNKSC+MicrosoftYaHei"/>
                <a:cs typeface="NGNKSC+MicrosoftYaHei"/>
              </a:rPr>
              <a:t>听取意见，再做决策</a:t>
            </a:r>
          </a:p>
          <a:p>
            <a:pPr marL="0" marR="0">
              <a:lnSpc>
                <a:spcPts val="2105"/>
              </a:lnSpc>
              <a:spcBef>
                <a:spcPts val="1269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NGNKSC+MicrosoftYaHei"/>
                <a:cs typeface="NGNKSC+MicrosoftYaHei"/>
              </a:rPr>
              <a:t>第一层次：告知</a:t>
            </a:r>
            <a:r>
              <a:rPr sz="1600" spc="401">
                <a:solidFill>
                  <a:srgbClr val="000000"/>
                </a:solidFill>
                <a:latin typeface="NGNKSC+MicrosoftYaHei"/>
                <a:cs typeface="NGNKSC+MicrosoftYaHei"/>
              </a:rPr>
              <a:t> </a:t>
            </a:r>
            <a:r>
              <a:rPr sz="1600">
                <a:solidFill>
                  <a:srgbClr val="000000"/>
                </a:solidFill>
                <a:latin typeface="NGNKSC+MicrosoftYaHei"/>
                <a:cs typeface="NGNKSC+MicrosoftYaHei"/>
              </a:rPr>
              <a:t>直接发出指令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98795" y="4910115"/>
            <a:ext cx="2590164" cy="855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105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NGNKSC+MicrosoftYaHei"/>
                <a:cs typeface="NGNKSC+MicrosoftYaHei"/>
              </a:rPr>
              <a:t>在被问及时发表看法</a:t>
            </a:r>
          </a:p>
          <a:p>
            <a:pPr marL="0" marR="0">
              <a:lnSpc>
                <a:spcPts val="2105"/>
              </a:lnSpc>
              <a:spcBef>
                <a:spcPts val="309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NGNKSC+MicrosoftYaHei"/>
                <a:cs typeface="NGNKSC+MicrosoftYaHei"/>
              </a:rPr>
              <a:t>接到命令后敏感而富于建设</a:t>
            </a:r>
          </a:p>
          <a:p>
            <a:pPr marL="0" marR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NGNKSC+MicrosoftYaHei"/>
                <a:cs typeface="NGNKSC+MicrosoftYaHei"/>
              </a:rPr>
              <a:t>性地执行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18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0266" y="214121"/>
            <a:ext cx="4275455" cy="506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68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00"/>
                </a:solidFill>
                <a:latin typeface="LHVOFL+MicrosoftYaHei-Bold"/>
                <a:cs typeface="LHVOFL+MicrosoftYaHei-Bold"/>
              </a:rPr>
              <a:t>四、</a:t>
            </a:r>
            <a:r>
              <a:rPr sz="2800" spc="969">
                <a:solidFill>
                  <a:srgbClr val="FFFF00"/>
                </a:solidFill>
                <a:latin typeface="LHVOFL+MicrosoftYaHei-Bold"/>
                <a:cs typeface="LHVOFL+MicrosoftYaHei-Bold"/>
              </a:rPr>
              <a:t> </a:t>
            </a:r>
            <a:r>
              <a:rPr sz="2800">
                <a:solidFill>
                  <a:srgbClr val="FFFF00"/>
                </a:solidFill>
                <a:latin typeface="LHVOFL+MicrosoftYaHei-Bold"/>
                <a:cs typeface="LHVOFL+MicrosoftYaHei-Bold"/>
              </a:rPr>
              <a:t>团队运转的领导艺术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57086"/>
            <a:ext cx="8048625" cy="695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52"/>
              </a:lnSpc>
              <a:spcBef>
                <a:spcPct val="0"/>
              </a:spcBef>
              <a:spcAft>
                <a:spcPct val="0"/>
              </a:spcAft>
            </a:pPr>
            <a:r>
              <a:rPr sz="2200">
                <a:solidFill>
                  <a:srgbClr val="000000"/>
                </a:solidFill>
                <a:latin typeface="SDVVRB+ArialMT"/>
                <a:cs typeface="SDVVRB+ArialMT"/>
              </a:rPr>
              <a:t>•</a:t>
            </a:r>
            <a:r>
              <a:rPr sz="220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>
                <a:solidFill>
                  <a:srgbClr val="000000"/>
                </a:solidFill>
                <a:latin typeface="SimSun"/>
                <a:cs typeface="SimSun"/>
              </a:rPr>
              <a:t>刘邦曾经说</a:t>
            </a:r>
            <a:r>
              <a:rPr sz="220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2200">
                <a:solidFill>
                  <a:srgbClr val="000000"/>
                </a:solidFill>
                <a:latin typeface="SimSun"/>
                <a:cs typeface="SimSun"/>
              </a:rPr>
              <a:t>“夫运筹帷幄之中</a:t>
            </a:r>
            <a:r>
              <a:rPr sz="22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200">
                <a:solidFill>
                  <a:srgbClr val="000000"/>
                </a:solidFill>
                <a:latin typeface="SimSun"/>
                <a:cs typeface="SimSun"/>
              </a:rPr>
              <a:t>决胜千里之外</a:t>
            </a:r>
            <a:r>
              <a:rPr sz="22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200">
                <a:solidFill>
                  <a:srgbClr val="000000"/>
                </a:solidFill>
                <a:latin typeface="SimSun"/>
                <a:cs typeface="SimSun"/>
              </a:rPr>
              <a:t>吾不如张良</a:t>
            </a:r>
            <a:r>
              <a:rPr sz="2200">
                <a:solidFill>
                  <a:srgbClr val="000000"/>
                </a:solidFill>
                <a:latin typeface="Calibri"/>
                <a:cs typeface="Calibri"/>
              </a:rPr>
              <a:t>;</a:t>
            </a:r>
            <a:r>
              <a:rPr sz="2200">
                <a:solidFill>
                  <a:srgbClr val="000000"/>
                </a:solidFill>
                <a:latin typeface="SimSun"/>
                <a:cs typeface="SimSun"/>
              </a:rPr>
              <a:t>镇国</a:t>
            </a:r>
          </a:p>
          <a:p>
            <a:pPr marL="342899" marR="0">
              <a:lnSpc>
                <a:spcPts val="2195"/>
              </a:lnSpc>
              <a:spcBef>
                <a:spcPts val="204"/>
              </a:spcBef>
              <a:spcAft>
                <a:spcPct val="0"/>
              </a:spcAft>
            </a:pPr>
            <a:r>
              <a:rPr sz="2200">
                <a:solidFill>
                  <a:srgbClr val="000000"/>
                </a:solidFill>
                <a:latin typeface="SimSun"/>
                <a:cs typeface="SimSun"/>
              </a:rPr>
              <a:t>家</a:t>
            </a:r>
            <a:r>
              <a:rPr sz="22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200">
                <a:solidFill>
                  <a:srgbClr val="000000"/>
                </a:solidFill>
                <a:latin typeface="SimSun"/>
                <a:cs typeface="SimSun"/>
              </a:rPr>
              <a:t>抚百姓</a:t>
            </a:r>
            <a:r>
              <a:rPr sz="22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200">
                <a:solidFill>
                  <a:srgbClr val="000000"/>
                </a:solidFill>
                <a:latin typeface="SimSun"/>
                <a:cs typeface="SimSun"/>
              </a:rPr>
              <a:t>给响馈</a:t>
            </a:r>
            <a:r>
              <a:rPr sz="22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200">
                <a:solidFill>
                  <a:srgbClr val="000000"/>
                </a:solidFill>
                <a:latin typeface="SimSun"/>
                <a:cs typeface="SimSun"/>
              </a:rPr>
              <a:t>不绝粮道</a:t>
            </a:r>
            <a:r>
              <a:rPr sz="22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200">
                <a:solidFill>
                  <a:srgbClr val="000000"/>
                </a:solidFill>
                <a:latin typeface="SimSun"/>
                <a:cs typeface="SimSun"/>
              </a:rPr>
              <a:t>吾不如萧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2394321"/>
            <a:ext cx="8043544" cy="664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52"/>
              </a:lnSpc>
              <a:spcBef>
                <a:spcPct val="0"/>
              </a:spcBef>
              <a:spcAft>
                <a:spcPct val="0"/>
              </a:spcAft>
            </a:pPr>
            <a:r>
              <a:rPr sz="2200">
                <a:solidFill>
                  <a:srgbClr val="000000"/>
                </a:solidFill>
                <a:latin typeface="SDVVRB+ArialMT"/>
                <a:cs typeface="SDVVRB+ArialMT"/>
              </a:rPr>
              <a:t>•</a:t>
            </a:r>
            <a:r>
              <a:rPr sz="220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>
                <a:solidFill>
                  <a:srgbClr val="000000"/>
                </a:solidFill>
                <a:latin typeface="SimSun"/>
                <a:cs typeface="SimSun"/>
              </a:rPr>
              <a:t>何</a:t>
            </a:r>
            <a:r>
              <a:rPr sz="2200">
                <a:solidFill>
                  <a:srgbClr val="000000"/>
                </a:solidFill>
                <a:latin typeface="Calibri"/>
                <a:cs typeface="Calibri"/>
              </a:rPr>
              <a:t>;</a:t>
            </a:r>
            <a:r>
              <a:rPr sz="2200">
                <a:solidFill>
                  <a:srgbClr val="000000"/>
                </a:solidFill>
                <a:latin typeface="SimSun"/>
                <a:cs typeface="SimSun"/>
              </a:rPr>
              <a:t>连百万之众</a:t>
            </a:r>
            <a:r>
              <a:rPr sz="22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200">
                <a:solidFill>
                  <a:srgbClr val="000000"/>
                </a:solidFill>
                <a:latin typeface="SimSun"/>
                <a:cs typeface="SimSun"/>
              </a:rPr>
              <a:t>战必胜</a:t>
            </a:r>
            <a:r>
              <a:rPr sz="22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200">
                <a:solidFill>
                  <a:srgbClr val="000000"/>
                </a:solidFill>
                <a:latin typeface="SimSun"/>
                <a:cs typeface="SimSun"/>
              </a:rPr>
              <a:t>攻必取</a:t>
            </a:r>
            <a:r>
              <a:rPr sz="22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200">
                <a:solidFill>
                  <a:srgbClr val="000000"/>
                </a:solidFill>
                <a:latin typeface="SimSun"/>
                <a:cs typeface="SimSun"/>
              </a:rPr>
              <a:t>吾不如韩信。三者皆人杰，吾能</a:t>
            </a:r>
          </a:p>
          <a:p>
            <a:pPr marL="342899" marR="0">
              <a:lnSpc>
                <a:spcPts val="2195"/>
              </a:lnSpc>
              <a:spcBef>
                <a:spcPts val="204"/>
              </a:spcBef>
              <a:spcAft>
                <a:spcPct val="0"/>
              </a:spcAft>
            </a:pPr>
            <a:r>
              <a:rPr sz="2200">
                <a:solidFill>
                  <a:srgbClr val="000000"/>
                </a:solidFill>
                <a:latin typeface="SimSun"/>
                <a:cs typeface="SimSun"/>
              </a:rPr>
              <a:t>用之，此吾所以取天下者也。”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3131556"/>
            <a:ext cx="8164194" cy="66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52"/>
              </a:lnSpc>
              <a:spcBef>
                <a:spcPct val="0"/>
              </a:spcBef>
              <a:spcAft>
                <a:spcPct val="0"/>
              </a:spcAft>
            </a:pPr>
            <a:r>
              <a:rPr sz="2200">
                <a:solidFill>
                  <a:srgbClr val="000000"/>
                </a:solidFill>
                <a:latin typeface="SDVVRB+ArialMT"/>
                <a:cs typeface="SDVVRB+ArialMT"/>
              </a:rPr>
              <a:t>•</a:t>
            </a:r>
            <a:r>
              <a:rPr sz="2200" spc="23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>
                <a:solidFill>
                  <a:srgbClr val="000000"/>
                </a:solidFill>
                <a:latin typeface="SimSun"/>
                <a:cs typeface="SimSun"/>
              </a:rPr>
              <a:t>刘邦总结为他识人用人，实际上，他的胜利，是团队的胜利。</a:t>
            </a:r>
          </a:p>
          <a:p>
            <a:pPr marL="342899" marR="0">
              <a:lnSpc>
                <a:spcPts val="2195"/>
              </a:lnSpc>
              <a:spcBef>
                <a:spcPts val="238"/>
              </a:spcBef>
              <a:spcAft>
                <a:spcPct val="0"/>
              </a:spcAft>
            </a:pPr>
            <a:r>
              <a:rPr sz="2200">
                <a:solidFill>
                  <a:srgbClr val="000000"/>
                </a:solidFill>
                <a:latin typeface="SimSun"/>
                <a:cs typeface="SimSun"/>
              </a:rPr>
              <a:t>刘邦把他们放到了合适的位置，创造了能让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40" y="3868791"/>
            <a:ext cx="8038465" cy="66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52"/>
              </a:lnSpc>
              <a:spcBef>
                <a:spcPct val="0"/>
              </a:spcBef>
              <a:spcAft>
                <a:spcPct val="0"/>
              </a:spcAft>
            </a:pPr>
            <a:r>
              <a:rPr sz="2200">
                <a:solidFill>
                  <a:srgbClr val="000000"/>
                </a:solidFill>
                <a:latin typeface="SDVVRB+ArialMT"/>
                <a:cs typeface="SDVVRB+ArialMT"/>
              </a:rPr>
              <a:t>•</a:t>
            </a:r>
            <a:r>
              <a:rPr sz="220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>
                <a:solidFill>
                  <a:srgbClr val="000000"/>
                </a:solidFill>
                <a:latin typeface="SimSun"/>
                <a:cs typeface="SimSun"/>
              </a:rPr>
              <a:t>他们各展所长的团队；而项羽则仅靠匹夫之勇，没有建立起一</a:t>
            </a:r>
          </a:p>
          <a:p>
            <a:pPr marL="342899" marR="0">
              <a:lnSpc>
                <a:spcPts val="2195"/>
              </a:lnSpc>
              <a:spcBef>
                <a:spcPts val="238"/>
              </a:spcBef>
              <a:spcAft>
                <a:spcPct val="0"/>
              </a:spcAft>
            </a:pPr>
            <a:r>
              <a:rPr sz="2200">
                <a:solidFill>
                  <a:srgbClr val="000000"/>
                </a:solidFill>
                <a:latin typeface="SimSun"/>
                <a:cs typeface="SimSun"/>
              </a:rPr>
              <a:t>个人才得其所用的团队，所以失败是注定了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640" y="4606026"/>
            <a:ext cx="8038465" cy="66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52"/>
              </a:lnSpc>
              <a:spcBef>
                <a:spcPct val="0"/>
              </a:spcBef>
              <a:spcAft>
                <a:spcPct val="0"/>
              </a:spcAft>
            </a:pPr>
            <a:r>
              <a:rPr sz="2200">
                <a:solidFill>
                  <a:srgbClr val="000000"/>
                </a:solidFill>
                <a:latin typeface="SDVVRB+ArialMT"/>
                <a:cs typeface="SDVVRB+ArialMT"/>
              </a:rPr>
              <a:t>•</a:t>
            </a:r>
            <a:r>
              <a:rPr sz="2200" spc="1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>
                <a:solidFill>
                  <a:srgbClr val="000000"/>
                </a:solidFill>
                <a:latin typeface="SimSun"/>
                <a:cs typeface="SimSun"/>
              </a:rPr>
              <a:t>的！尽管项羽有以一当十的武功，但最终落得个被围垓下，自</a:t>
            </a:r>
          </a:p>
          <a:p>
            <a:pPr marL="342899" marR="0">
              <a:lnSpc>
                <a:spcPts val="2195"/>
              </a:lnSpc>
              <a:spcBef>
                <a:spcPts val="238"/>
              </a:spcBef>
              <a:spcAft>
                <a:spcPct val="0"/>
              </a:spcAft>
            </a:pPr>
            <a:r>
              <a:rPr sz="2200">
                <a:solidFill>
                  <a:srgbClr val="000000"/>
                </a:solidFill>
                <a:latin typeface="SimSun"/>
                <a:cs typeface="SimSun"/>
              </a:rPr>
              <a:t>刎乌江的结局！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19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0266" y="214121"/>
            <a:ext cx="1574165" cy="506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68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00"/>
                </a:solidFill>
                <a:latin typeface="TSPJNE+MicrosoftYaHei"/>
                <a:cs typeface="TSPJNE+MicrosoftYaHei"/>
              </a:rPr>
              <a:t>引导案例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2833756"/>
            <a:ext cx="1222375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 spc="15">
                <a:solidFill>
                  <a:srgbClr val="000000"/>
                </a:solidFill>
                <a:latin typeface="KaiTi"/>
                <a:cs typeface="KaiTi"/>
              </a:rPr>
              <a:t>讨论：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96845" y="6624277"/>
            <a:ext cx="2286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2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548640" y="1676151"/>
            <a:ext cx="3910965" cy="431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一）</a:t>
            </a:r>
            <a:r>
              <a:rPr sz="2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维护团队健康成长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03145" y="2453431"/>
            <a:ext cx="330835" cy="486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8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558ED5"/>
                </a:solidFill>
                <a:latin typeface="IGJFIS+MicrosoftYaHei-Bold"/>
                <a:cs typeface="IGJFIS+MicrosoftYaHei-Bold"/>
              </a:rPr>
              <a:t>可</a:t>
            </a:r>
          </a:p>
          <a:p>
            <a:pPr marL="0" marR="0">
              <a:lnSpc>
                <a:spcPts val="1680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558ED5"/>
                </a:solidFill>
                <a:latin typeface="IGJFIS+MicrosoftYaHei-Bold"/>
                <a:cs typeface="IGJFIS+MicrosoftYaHei-Bold"/>
              </a:rPr>
              <a:t>取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89370" y="2532806"/>
            <a:ext cx="509269" cy="486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8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558ED5"/>
                </a:solidFill>
                <a:latin typeface="IGJFIS+MicrosoftYaHei-Bold"/>
                <a:cs typeface="IGJFIS+MicrosoftYaHei-Bold"/>
              </a:rPr>
              <a:t>不可</a:t>
            </a:r>
          </a:p>
          <a:p>
            <a:pPr marL="0" marR="0">
              <a:lnSpc>
                <a:spcPts val="1680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558ED5"/>
                </a:solidFill>
                <a:latin typeface="IGJFIS+MicrosoftYaHei-Bold"/>
                <a:cs typeface="IGJFIS+MicrosoftYaHei-Bold"/>
              </a:rPr>
              <a:t>取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5639" y="2900762"/>
            <a:ext cx="661670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005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KaiTi"/>
                <a:cs typeface="KaiTi"/>
              </a:rPr>
              <a:t>可取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60454" y="2900762"/>
            <a:ext cx="916305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005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KaiTi"/>
                <a:cs typeface="KaiTi"/>
              </a:rPr>
              <a:t>不可取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5639" y="3205562"/>
            <a:ext cx="2444115" cy="242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005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KaiTi"/>
                <a:cs typeface="KaiTi"/>
              </a:rPr>
              <a:t>团队利益至上</a:t>
            </a:r>
          </a:p>
          <a:p>
            <a:pPr marL="0" marR="0">
              <a:lnSpc>
                <a:spcPts val="2005"/>
              </a:lnSpc>
              <a:spcBef>
                <a:spcPts val="394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KaiTi"/>
                <a:cs typeface="KaiTi"/>
              </a:rPr>
              <a:t>充分沟通</a:t>
            </a:r>
          </a:p>
          <a:p>
            <a:pPr marL="0" marR="0">
              <a:lnSpc>
                <a:spcPts val="2005"/>
              </a:lnSpc>
              <a:spcBef>
                <a:spcPts val="394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KaiTi"/>
                <a:cs typeface="KaiTi"/>
              </a:rPr>
              <a:t>相互依赖</a:t>
            </a:r>
          </a:p>
          <a:p>
            <a:pPr marL="0" marR="0">
              <a:lnSpc>
                <a:spcPts val="2005"/>
              </a:lnSpc>
              <a:spcBef>
                <a:spcPts val="394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KaiTi"/>
                <a:cs typeface="KaiTi"/>
              </a:rPr>
              <a:t>专案及时处理</a:t>
            </a:r>
          </a:p>
          <a:p>
            <a:pPr marL="0" marR="0">
              <a:lnSpc>
                <a:spcPts val="2005"/>
              </a:lnSpc>
              <a:spcBef>
                <a:spcPts val="394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KaiTi"/>
                <a:cs typeface="KaiTi"/>
              </a:rPr>
              <a:t>协助与帮助团队成员</a:t>
            </a:r>
          </a:p>
          <a:p>
            <a:pPr marL="0" marR="0">
              <a:lnSpc>
                <a:spcPts val="2005"/>
              </a:lnSpc>
              <a:spcBef>
                <a:spcPts val="394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KaiTi"/>
                <a:cs typeface="KaiTi"/>
              </a:rPr>
              <a:t>监控个人目标</a:t>
            </a:r>
          </a:p>
          <a:p>
            <a:pPr marL="0" marR="0">
              <a:lnSpc>
                <a:spcPts val="2005"/>
              </a:lnSpc>
              <a:spcBef>
                <a:spcPts val="394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KaiTi"/>
                <a:cs typeface="KaiTi"/>
              </a:rPr>
              <a:t>清楚个人定位</a:t>
            </a:r>
          </a:p>
          <a:p>
            <a:pPr marL="0" marR="0">
              <a:lnSpc>
                <a:spcPts val="2005"/>
              </a:lnSpc>
              <a:spcBef>
                <a:spcPts val="394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KaiTi"/>
                <a:cs typeface="KaiTi"/>
              </a:rPr>
              <a:t>共同成长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60454" y="3205562"/>
            <a:ext cx="1680210" cy="2121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005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KaiTi"/>
                <a:cs typeface="KaiTi"/>
              </a:rPr>
              <a:t>个人英雄主义</a:t>
            </a:r>
          </a:p>
          <a:p>
            <a:pPr marL="0" marR="0">
              <a:lnSpc>
                <a:spcPts val="2005"/>
              </a:lnSpc>
              <a:spcBef>
                <a:spcPts val="394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KaiTi"/>
                <a:cs typeface="KaiTi"/>
              </a:rPr>
              <a:t>极少沟通</a:t>
            </a:r>
          </a:p>
          <a:p>
            <a:pPr marL="0" marR="0">
              <a:lnSpc>
                <a:spcPts val="2005"/>
              </a:lnSpc>
              <a:spcBef>
                <a:spcPts val="394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KaiTi"/>
                <a:cs typeface="KaiTi"/>
              </a:rPr>
              <a:t>关系紧张</a:t>
            </a:r>
          </a:p>
          <a:p>
            <a:pPr marL="0" marR="0">
              <a:lnSpc>
                <a:spcPts val="2005"/>
              </a:lnSpc>
              <a:spcBef>
                <a:spcPts val="394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KaiTi"/>
                <a:cs typeface="KaiTi"/>
              </a:rPr>
              <a:t>拖延</a:t>
            </a:r>
          </a:p>
          <a:p>
            <a:pPr marL="0" marR="0">
              <a:lnSpc>
                <a:spcPts val="2005"/>
              </a:lnSpc>
              <a:spcBef>
                <a:spcPts val="394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KaiTi"/>
                <a:cs typeface="KaiTi"/>
              </a:rPr>
              <a:t>高高在上</a:t>
            </a:r>
          </a:p>
          <a:p>
            <a:pPr marL="0" marR="0">
              <a:lnSpc>
                <a:spcPts val="2005"/>
              </a:lnSpc>
              <a:spcBef>
                <a:spcPts val="394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KaiTi"/>
                <a:cs typeface="KaiTi"/>
              </a:rPr>
              <a:t>传统管制</a:t>
            </a:r>
          </a:p>
          <a:p>
            <a:pPr marL="0" marR="0">
              <a:lnSpc>
                <a:spcPts val="2005"/>
              </a:lnSpc>
              <a:spcBef>
                <a:spcPts val="394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KaiTi"/>
                <a:cs typeface="KaiTi"/>
              </a:rPr>
              <a:t>不重视激励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20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548640" y="1659859"/>
            <a:ext cx="4514215" cy="448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122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NSSUCR+ArialMT"/>
                <a:cs typeface="NSSUCR+ArialMT"/>
              </a:rPr>
              <a:t>•</a:t>
            </a:r>
            <a:r>
              <a:rPr sz="280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二）选择合适的领导风格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86839" y="2776029"/>
            <a:ext cx="5217159" cy="1121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646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URUGVS+MicrosoftYaHei"/>
                <a:cs typeface="URUGVS+MicrosoftYaHei"/>
              </a:rPr>
              <a:t>轻任务/重关系 激励型</a:t>
            </a:r>
            <a:r>
              <a:rPr sz="2000" spc="393">
                <a:solidFill>
                  <a:srgbClr val="000000"/>
                </a:solidFill>
                <a:latin typeface="URUGVS+MicrosoftYaHei"/>
                <a:cs typeface="URUGVS+MicrosoftYaHei"/>
              </a:rPr>
              <a:t> </a:t>
            </a:r>
            <a:r>
              <a:rPr sz="2000">
                <a:solidFill>
                  <a:srgbClr val="000000"/>
                </a:solidFill>
                <a:latin typeface="URUGVS+MicrosoftYaHei"/>
                <a:cs typeface="URUGVS+MicrosoftYaHei"/>
              </a:rPr>
              <a:t>重任务/重关系 指挥型</a:t>
            </a:r>
          </a:p>
          <a:p>
            <a:pPr marL="0" marR="0">
              <a:lnSpc>
                <a:spcPts val="2646"/>
              </a:lnSpc>
              <a:spcBef>
                <a:spcPts val="3288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URUGVS+MicrosoftYaHei"/>
                <a:cs typeface="URUGVS+MicrosoftYaHei"/>
              </a:rPr>
              <a:t>轻任务/轻关系 委托型</a:t>
            </a:r>
            <a:r>
              <a:rPr sz="2000" spc="393">
                <a:solidFill>
                  <a:srgbClr val="000000"/>
                </a:solidFill>
                <a:latin typeface="URUGVS+MicrosoftYaHei"/>
                <a:cs typeface="URUGVS+MicrosoftYaHei"/>
              </a:rPr>
              <a:t> </a:t>
            </a:r>
            <a:r>
              <a:rPr sz="2000">
                <a:solidFill>
                  <a:srgbClr val="000000"/>
                </a:solidFill>
                <a:latin typeface="URUGVS+MicrosoftYaHei"/>
                <a:cs typeface="URUGVS+MicrosoftYaHei"/>
              </a:rPr>
              <a:t>重任务/轻关系 教练型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79140" y="4550340"/>
            <a:ext cx="2189480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005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SimSun"/>
                <a:cs typeface="SimSun"/>
              </a:rPr>
              <a:t>领导风格四种类型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21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1059180" y="2147738"/>
            <a:ext cx="7787640" cy="1983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605"/>
              </a:lnSpc>
              <a:spcBef>
                <a:spcPct val="0"/>
              </a:spcBef>
              <a:spcAft>
                <a:spcPct val="0"/>
              </a:spcAft>
            </a:pPr>
            <a:r>
              <a:rPr sz="2600">
                <a:solidFill>
                  <a:srgbClr val="000000"/>
                </a:solidFill>
                <a:latin typeface="SimSun"/>
                <a:cs typeface="SimSun"/>
              </a:rPr>
              <a:t>、</a:t>
            </a:r>
            <a:r>
              <a:rPr sz="2600" spc="15">
                <a:solidFill>
                  <a:srgbClr val="000000"/>
                </a:solidFill>
                <a:latin typeface="KaiTi"/>
                <a:cs typeface="KaiTi"/>
              </a:rPr>
              <a:t>委托型：不注重工作任务本身也不注重人际关系。</a:t>
            </a:r>
          </a:p>
          <a:p>
            <a:pPr marL="0" marR="0">
              <a:lnSpc>
                <a:spcPts val="2605"/>
              </a:lnSpc>
              <a:spcBef>
                <a:spcPts val="10105"/>
              </a:spcBef>
              <a:spcAft>
                <a:spcPct val="0"/>
              </a:spcAft>
            </a:pPr>
            <a:r>
              <a:rPr sz="2600">
                <a:solidFill>
                  <a:srgbClr val="000000"/>
                </a:solidFill>
                <a:latin typeface="SimSun"/>
                <a:cs typeface="SimSun"/>
              </a:rPr>
              <a:t>、</a:t>
            </a:r>
            <a:r>
              <a:rPr sz="2600" spc="15">
                <a:solidFill>
                  <a:srgbClr val="000000"/>
                </a:solidFill>
                <a:latin typeface="KaiTi"/>
                <a:cs typeface="KaiTi"/>
              </a:rPr>
              <a:t>激励型：不注重工作任务本身而注重人际关系。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22</a:t>
            </a: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1386839" y="1672758"/>
            <a:ext cx="7125334" cy="2654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" marR="0">
              <a:lnSpc>
                <a:spcPts val="2605"/>
              </a:lnSpc>
              <a:spcBef>
                <a:spcPct val="0"/>
              </a:spcBef>
              <a:spcAft>
                <a:spcPct val="0"/>
              </a:spcAft>
            </a:pPr>
            <a:r>
              <a:rPr sz="2600" spc="15">
                <a:solidFill>
                  <a:srgbClr val="000000"/>
                </a:solidFill>
                <a:latin typeface="KaiTi"/>
                <a:cs typeface="KaiTi"/>
              </a:rPr>
              <a:t>指挥型：注重工作任务本身也注重人际关系。</a:t>
            </a:r>
          </a:p>
          <a:p>
            <a:pPr marL="0" marR="0">
              <a:lnSpc>
                <a:spcPts val="2605"/>
              </a:lnSpc>
              <a:spcBef>
                <a:spcPts val="15389"/>
              </a:spcBef>
              <a:spcAft>
                <a:spcPct val="0"/>
              </a:spcAft>
            </a:pPr>
            <a:r>
              <a:rPr sz="2600" spc="15">
                <a:solidFill>
                  <a:srgbClr val="000000"/>
                </a:solidFill>
                <a:latin typeface="KaiTi"/>
                <a:cs typeface="KaiTi"/>
              </a:rPr>
              <a:t>教练型：注重工作任务本身而不注重人际关系。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23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0190" y="243208"/>
            <a:ext cx="6290309" cy="456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292"/>
              </a:lnSpc>
              <a:spcBef>
                <a:spcPct val="0"/>
              </a:spcBef>
              <a:spcAft>
                <a:spcPct val="0"/>
              </a:spcAft>
            </a:pPr>
            <a:r>
              <a:rPr sz="2500">
                <a:solidFill>
                  <a:srgbClr val="FFFF00"/>
                </a:solidFill>
                <a:latin typeface="AFQQOE+MicrosoftYaHei"/>
                <a:cs typeface="AFQQOE+MicrosoftYaHei"/>
              </a:rPr>
              <a:t>(三）领导风格与团队工作风格的匹配和博弈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00175" y="2012124"/>
            <a:ext cx="2876550" cy="374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646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AFQQOE+MicrosoftYaHei"/>
                <a:cs typeface="AFQQOE+MicrosoftYaHei"/>
              </a:rPr>
              <a:t>业务能力强/ 成就动机低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81550" y="2012124"/>
            <a:ext cx="2876550" cy="374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646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AFQQOE+MicrosoftYaHei"/>
                <a:cs typeface="AFQQOE+MicrosoftYaHei"/>
              </a:rPr>
              <a:t>业务能力强/ 成就动机高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81250" y="2316924"/>
            <a:ext cx="916305" cy="374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646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4F81BD"/>
                </a:solidFill>
                <a:latin typeface="VCPMNB+MicrosoftYaHei-Bold"/>
                <a:cs typeface="VCPMNB+MicrosoftYaHei-Bold"/>
              </a:rPr>
              <a:t>懈怠型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00090" y="2316924"/>
            <a:ext cx="916305" cy="374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646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4F81BD"/>
                </a:solidFill>
                <a:latin typeface="VCPMNB+MicrosoftYaHei-Bold"/>
                <a:cs typeface="VCPMNB+MicrosoftYaHei-Bold"/>
              </a:rPr>
              <a:t>进取型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0175" y="2884614"/>
            <a:ext cx="2876550" cy="374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646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AFQQOE+MicrosoftYaHei"/>
                <a:cs typeface="AFQQOE+MicrosoftYaHei"/>
              </a:rPr>
              <a:t>业务能力差/ 成就动机低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81550" y="2884614"/>
            <a:ext cx="2876550" cy="374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646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AFQQOE+MicrosoftYaHei"/>
                <a:cs typeface="AFQQOE+MicrosoftYaHei"/>
              </a:rPr>
              <a:t>业务能力差/ 成就动机高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81250" y="3189414"/>
            <a:ext cx="916305" cy="374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646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4F81BD"/>
                </a:solidFill>
                <a:latin typeface="VCPMNB+MicrosoftYaHei-Bold"/>
                <a:cs typeface="VCPMNB+MicrosoftYaHei-Bold"/>
              </a:rPr>
              <a:t>窝囊型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799454" y="3189414"/>
            <a:ext cx="916305" cy="374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646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4F81BD"/>
                </a:solidFill>
                <a:latin typeface="VCPMNB+MicrosoftYaHei-Bold"/>
                <a:cs typeface="VCPMNB+MicrosoftYaHei-Bold"/>
              </a:rPr>
              <a:t>勤奋型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35300" y="4985632"/>
            <a:ext cx="2704465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005"/>
              </a:lnSpc>
              <a:spcBef>
                <a:spcPct val="0"/>
              </a:spcBef>
              <a:spcAft>
                <a:spcPct val="0"/>
              </a:spcAft>
            </a:pPr>
            <a:r>
              <a:rPr sz="2000" spc="10">
                <a:solidFill>
                  <a:srgbClr val="000000"/>
                </a:solidFill>
                <a:latin typeface="SimSun"/>
                <a:cs typeface="SimSun"/>
              </a:rPr>
              <a:t>团队工作风格四种类型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24</a:t>
            </a: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0190" y="281751"/>
            <a:ext cx="7185024" cy="407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905"/>
              </a:lnSpc>
              <a:spcBef>
                <a:spcPct val="0"/>
              </a:spcBef>
              <a:spcAft>
                <a:spcPct val="0"/>
              </a:spcAft>
            </a:pPr>
            <a:r>
              <a:rPr sz="2900" spc="15">
                <a:solidFill>
                  <a:srgbClr val="FFFF00"/>
                </a:solidFill>
                <a:latin typeface="KaiTi"/>
                <a:cs typeface="KaiTi"/>
              </a:rPr>
              <a:t>思考？领导风格与团队工作风格谁适应谁？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6415" y="1871449"/>
            <a:ext cx="1421764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4751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254061"/>
                </a:solidFill>
                <a:latin typeface="QGCABU+MicrosoftYaHei"/>
                <a:cs typeface="QGCABU+MicrosoftYaHei"/>
              </a:rPr>
              <a:t>提示</a:t>
            </a:r>
            <a:r>
              <a:rPr sz="2800">
                <a:solidFill>
                  <a:srgbClr val="254061"/>
                </a:solidFill>
                <a:latin typeface="SimSun"/>
                <a:cs typeface="SimSun"/>
              </a:rPr>
              <a:t> ：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6415" y="2573406"/>
            <a:ext cx="7425055" cy="904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要么是领导者改变自己的管理风格来适应团队</a:t>
            </a:r>
          </a:p>
          <a:p>
            <a:pPr marL="80644" marR="0">
              <a:lnSpc>
                <a:spcPts val="2795"/>
              </a:lnSpc>
              <a:spcBef>
                <a:spcPts val="1235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要么是团队改变自己</a:t>
            </a:r>
            <a:r>
              <a:rPr sz="28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的工作风格来适应领导者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1885" y="4086542"/>
            <a:ext cx="6435725" cy="93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Hei"/>
                <a:cs typeface="SimHei"/>
              </a:rPr>
              <a:t>适用条件及优缺点</a:t>
            </a:r>
            <a:r>
              <a:rPr sz="2400">
                <a:solidFill>
                  <a:srgbClr val="FF0000"/>
                </a:solidFill>
                <a:latin typeface="SimHei"/>
                <a:cs typeface="SimHei"/>
              </a:rPr>
              <a:t> ？</a:t>
            </a:r>
          </a:p>
          <a:p>
            <a:pPr marL="3540125" marR="0">
              <a:lnSpc>
                <a:spcPts val="2400"/>
              </a:lnSpc>
              <a:spcBef>
                <a:spcPts val="2264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Hei"/>
                <a:cs typeface="SimHei"/>
              </a:rPr>
              <a:t>适用条件及优缺点</a:t>
            </a:r>
            <a:r>
              <a:rPr sz="2400">
                <a:solidFill>
                  <a:srgbClr val="FF0000"/>
                </a:solidFill>
                <a:latin typeface="SimHei"/>
                <a:cs typeface="SimHei"/>
              </a:rPr>
              <a:t>？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25</a:t>
            </a: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0266" y="214121"/>
            <a:ext cx="1574165" cy="506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68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00"/>
                </a:solidFill>
                <a:latin typeface="UUQDJV+MicrosoftYaHei"/>
                <a:cs typeface="UUQDJV+MicrosoftYaHei"/>
              </a:rPr>
              <a:t>自我测试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3489781"/>
            <a:ext cx="294902" cy="492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580"/>
              </a:lnSpc>
              <a:spcBef>
                <a:spcPct val="0"/>
              </a:spcBef>
              <a:spcAft>
                <a:spcPct val="0"/>
              </a:spcAft>
            </a:pPr>
            <a:r>
              <a:rPr sz="3200">
                <a:solidFill>
                  <a:srgbClr val="000000"/>
                </a:solidFill>
                <a:latin typeface="FMNHFB+ArialMT"/>
                <a:cs typeface="FMNHFB+ArialMT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26</a:t>
            </a: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0190" y="214959"/>
            <a:ext cx="5841365" cy="506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68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00"/>
                </a:solidFill>
                <a:latin typeface="BVPLDW+MicrosoftYaHei"/>
                <a:cs typeface="BVPLDW+MicrosoftYaHei"/>
              </a:rPr>
              <a:t>五、新型领导一一教练式团队领导者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05304" y="2599794"/>
            <a:ext cx="6688455" cy="1134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4751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BVPLDW+MicrosoftYaHei"/>
                <a:cs typeface="BVPLDW+MicrosoftYaHei"/>
              </a:rPr>
              <a:t>“领导是教师，不断帮助人们</a:t>
            </a:r>
          </a:p>
          <a:p>
            <a:pPr marL="0" marR="0">
              <a:lnSpc>
                <a:spcPts val="3885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BVPLDW+MicrosoftYaHei"/>
                <a:cs typeface="BVPLDW+MicrosoftYaHei"/>
              </a:rPr>
              <a:t>看 清事实，促进每个人学习。”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27829" y="4892744"/>
            <a:ext cx="3639185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BVPLDW+MicrosoftYaHei"/>
                <a:cs typeface="BVPLDW+MicrosoftYaHei"/>
              </a:rPr>
              <a:t>彼得•圣吉《第五项修炼》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27</a:t>
            </a: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0190" y="243208"/>
            <a:ext cx="5231765" cy="456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292"/>
              </a:lnSpc>
              <a:spcBef>
                <a:spcPct val="0"/>
              </a:spcBef>
              <a:spcAft>
                <a:spcPct val="0"/>
              </a:spcAft>
            </a:pPr>
            <a:r>
              <a:rPr sz="2500">
                <a:solidFill>
                  <a:srgbClr val="FFFF00"/>
                </a:solidFill>
                <a:latin typeface="QFKMBW+MicrosoftYaHei"/>
                <a:cs typeface="QFKMBW+MicrosoftYaHei"/>
              </a:rPr>
              <a:t>教练式的团队领导者有以下三个特点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84423" y="2379617"/>
            <a:ext cx="2286000" cy="1254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QFKMBW+MicrosoftYaHei"/>
                <a:cs typeface="QFKMBW+MicrosoftYaHei"/>
              </a:rPr>
              <a:t>充满爱心和热情</a:t>
            </a:r>
          </a:p>
          <a:p>
            <a:pPr marL="229234" marR="0">
              <a:lnSpc>
                <a:spcPts val="3167"/>
              </a:lnSpc>
              <a:spcBef>
                <a:spcPts val="3243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QFKMBW+MicrosoftYaHei"/>
                <a:cs typeface="QFKMBW+MicrosoftYaHei"/>
              </a:rPr>
              <a:t>指导而非命令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74823" y="4008024"/>
            <a:ext cx="3505200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QFKMBW+MicrosoftYaHei"/>
                <a:cs typeface="QFKMBW+MicrosoftYaHei"/>
              </a:rPr>
              <a:t>信任团队成员并表现公平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28</a:t>
            </a:r>
          </a:p>
        </p:txBody>
      </p: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435301" y="240791"/>
            <a:ext cx="3988434" cy="506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68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00"/>
                </a:solidFill>
                <a:latin typeface="CKVIWS+MicrosoftYaHei-Bold"/>
                <a:cs typeface="CKVIWS+MicrosoftYaHei-Bold"/>
              </a:rPr>
              <a:t>任务三</a:t>
            </a:r>
            <a:r>
              <a:rPr sz="2800" spc="4309">
                <a:solidFill>
                  <a:srgbClr val="FFFF00"/>
                </a:solidFill>
                <a:latin typeface="CKVIWS+MicrosoftYaHei-Bold"/>
                <a:cs typeface="CKVIWS+MicrosoftYaHei-Bold"/>
              </a:rPr>
              <a:t> </a:t>
            </a:r>
            <a:r>
              <a:rPr sz="2800">
                <a:solidFill>
                  <a:srgbClr val="FFFF00"/>
                </a:solidFill>
                <a:latin typeface="CKVIWS+MicrosoftYaHei-Bold"/>
                <a:cs typeface="CKVIWS+MicrosoftYaHei-Bold"/>
              </a:rPr>
              <a:t>高层领导团队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80360" y="1664146"/>
            <a:ext cx="2734945" cy="407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905"/>
              </a:lnSpc>
              <a:spcBef>
                <a:spcPct val="0"/>
              </a:spcBef>
              <a:spcAft>
                <a:spcPct val="0"/>
              </a:spcAft>
            </a:pPr>
            <a:r>
              <a:rPr sz="2900">
                <a:solidFill>
                  <a:srgbClr val="000000"/>
                </a:solidFill>
                <a:latin typeface="SimSun"/>
                <a:cs typeface="SimSun"/>
              </a:rPr>
              <a:t>谁去给猫挂铃铛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56689" y="2801173"/>
            <a:ext cx="6666865" cy="146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960" marR="0">
              <a:lnSpc>
                <a:spcPts val="1895"/>
              </a:lnSpc>
              <a:spcBef>
                <a:spcPct val="0"/>
              </a:spcBef>
              <a:spcAft>
                <a:spcPct val="0"/>
              </a:spcAft>
            </a:pPr>
            <a:r>
              <a:rPr sz="1900">
                <a:solidFill>
                  <a:srgbClr val="000000"/>
                </a:solidFill>
                <a:latin typeface="SimSun"/>
                <a:cs typeface="SimSun"/>
              </a:rPr>
              <a:t>有一群老鼠开会，研究怎样应对猫的袭击。一只被认为聪</a:t>
            </a:r>
          </a:p>
          <a:p>
            <a:pPr marL="0" marR="0">
              <a:lnSpc>
                <a:spcPts val="1895"/>
              </a:lnSpc>
              <a:spcBef>
                <a:spcPts val="569"/>
              </a:spcBef>
              <a:spcAft>
                <a:spcPct val="0"/>
              </a:spcAft>
            </a:pPr>
            <a:r>
              <a:rPr sz="1900">
                <a:solidFill>
                  <a:srgbClr val="000000"/>
                </a:solidFill>
                <a:latin typeface="SimSun"/>
                <a:cs typeface="SimSun"/>
              </a:rPr>
              <a:t>明的老鼠提出，给猫的脖子上挂一个铃铛。这样，猫行走的</a:t>
            </a:r>
          </a:p>
          <a:p>
            <a:pPr marL="0" marR="0">
              <a:lnSpc>
                <a:spcPts val="1895"/>
              </a:lnSpc>
              <a:spcBef>
                <a:spcPts val="334"/>
              </a:spcBef>
              <a:spcAft>
                <a:spcPct val="0"/>
              </a:spcAft>
            </a:pPr>
            <a:r>
              <a:rPr sz="1900">
                <a:solidFill>
                  <a:srgbClr val="000000"/>
                </a:solidFill>
                <a:latin typeface="SimSun"/>
                <a:cs typeface="SimSun"/>
              </a:rPr>
              <a:t>时候，铃铛就会响，听到铃声的老鼠不就可以及时跑掉了吗？</a:t>
            </a:r>
          </a:p>
          <a:p>
            <a:pPr marL="0" marR="0">
              <a:lnSpc>
                <a:spcPts val="1895"/>
              </a:lnSpc>
              <a:spcBef>
                <a:spcPts val="385"/>
              </a:spcBef>
              <a:spcAft>
                <a:spcPct val="0"/>
              </a:spcAft>
            </a:pPr>
            <a:r>
              <a:rPr sz="1900">
                <a:solidFill>
                  <a:srgbClr val="000000"/>
                </a:solidFill>
                <a:latin typeface="SimSun"/>
                <a:cs typeface="SimSun"/>
              </a:rPr>
              <a:t>大家都公认这是一个好主意。可是，由谁去给猫挂铃铛呢？</a:t>
            </a:r>
          </a:p>
          <a:p>
            <a:pPr marL="0" marR="0">
              <a:lnSpc>
                <a:spcPts val="1895"/>
              </a:lnSpc>
              <a:spcBef>
                <a:spcPts val="384"/>
              </a:spcBef>
              <a:spcAft>
                <a:spcPct val="0"/>
              </a:spcAft>
            </a:pPr>
            <a:r>
              <a:rPr sz="1900">
                <a:solidFill>
                  <a:srgbClr val="000000"/>
                </a:solidFill>
                <a:latin typeface="SimSun"/>
                <a:cs typeface="SimSun"/>
              </a:rPr>
              <a:t>怎样才能挂得上呢？这些问题一提出，老鼠都哑口无言了。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56689" y="4689306"/>
            <a:ext cx="6605904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195"/>
              </a:lnSpc>
              <a:spcBef>
                <a:spcPct val="0"/>
              </a:spcBef>
              <a:spcAft>
                <a:spcPct val="0"/>
              </a:spcAft>
            </a:pPr>
            <a:r>
              <a:rPr sz="2200" spc="10">
                <a:solidFill>
                  <a:srgbClr val="000000"/>
                </a:solidFill>
                <a:latin typeface="SimSun"/>
                <a:cs typeface="SimSun"/>
              </a:rPr>
              <a:t>战略部署主要是由哪个邻导层制定的？不同的领导层</a:t>
            </a:r>
          </a:p>
          <a:p>
            <a:pPr marL="0" marR="0">
              <a:lnSpc>
                <a:spcPts val="2195"/>
              </a:lnSpc>
              <a:spcBef>
                <a:spcPts val="444"/>
              </a:spcBef>
              <a:spcAft>
                <a:spcPct val="0"/>
              </a:spcAft>
            </a:pPr>
            <a:r>
              <a:rPr sz="2200" spc="10">
                <a:solidFill>
                  <a:srgbClr val="000000"/>
                </a:solidFill>
                <a:latin typeface="SimSun"/>
                <a:cs typeface="SimSun"/>
              </a:rPr>
              <a:t>之间有什么区别？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5630" y="4875847"/>
            <a:ext cx="763269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1E1C11"/>
                </a:solidFill>
                <a:latin typeface="SimSun"/>
                <a:cs typeface="SimSun"/>
              </a:rPr>
              <a:t>思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ct val="0"/>
              </a:spcAft>
            </a:pPr>
            <a:r>
              <a:rPr sz="2400" spc="10">
                <a:solidFill>
                  <a:srgbClr val="1E1C11"/>
                </a:solidFill>
                <a:latin typeface="SimSun"/>
                <a:cs typeface="SimSun"/>
              </a:rPr>
              <a:t>考？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29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0266" y="214121"/>
            <a:ext cx="1574165" cy="506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68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00"/>
                </a:solidFill>
                <a:latin typeface="UPFQTD+MicrosoftYaHei"/>
                <a:cs typeface="UPFQTD+MicrosoftYaHei"/>
              </a:rPr>
              <a:t>学习目标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96881" y="2415222"/>
            <a:ext cx="259080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领导理论及其发展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11019" y="3542277"/>
            <a:ext cx="6518273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005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SimSun"/>
                <a:cs typeface="SimSun"/>
              </a:rPr>
              <a:t>领导力建设的内容以及团队组建和运转过程中的领导艺术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93592" y="4474457"/>
            <a:ext cx="4226559" cy="597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005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SimSun"/>
                <a:cs typeface="SimSun"/>
              </a:rPr>
              <a:t>构建高效合理的高层领导团队的方法</a:t>
            </a:r>
          </a:p>
          <a:p>
            <a:pPr marL="127000" marR="0">
              <a:lnSpc>
                <a:spcPts val="2005"/>
              </a:lnSpc>
              <a:spcBef>
                <a:spcPts val="395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SimSun"/>
                <a:cs typeface="SimSun"/>
              </a:rPr>
              <a:t>各梯队团队领导接班人的培养方法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96845" y="6624277"/>
            <a:ext cx="2286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3</a:t>
            </a: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0266" y="214121"/>
            <a:ext cx="4774565" cy="506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68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00"/>
                </a:solidFill>
                <a:latin typeface="VGMATB+MicrosoftYaHei"/>
                <a:cs typeface="VGMATB+MicrosoftYaHei"/>
              </a:rPr>
              <a:t>一、高层领导团队的一般特征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78056"/>
            <a:ext cx="4266565" cy="904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(一）</a:t>
            </a:r>
            <a:r>
              <a:rPr sz="2800" spc="-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成员的年龄结构合理</a:t>
            </a:r>
          </a:p>
          <a:p>
            <a:pPr marL="0" marR="0">
              <a:lnSpc>
                <a:spcPts val="2795"/>
              </a:lnSpc>
              <a:spcBef>
                <a:spcPts val="1235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(二）</a:t>
            </a:r>
            <a:r>
              <a:rPr sz="2800" spc="-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任期相对稳定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2701676"/>
            <a:ext cx="4266565" cy="81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(三）</a:t>
            </a:r>
            <a:r>
              <a:rPr sz="2800" spc="-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成员具有良好的教育</a:t>
            </a:r>
          </a:p>
          <a:p>
            <a:pPr marL="0" marR="0">
              <a:lnSpc>
                <a:spcPts val="2795"/>
              </a:lnSpc>
              <a:spcBef>
                <a:spcPts val="50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背景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3640206"/>
            <a:ext cx="4266565" cy="81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(四）</a:t>
            </a:r>
            <a:r>
              <a:rPr sz="2800" spc="-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成员具有多样化知识</a:t>
            </a:r>
          </a:p>
          <a:p>
            <a:pPr marL="0" marR="0">
              <a:lnSpc>
                <a:spcPts val="2795"/>
              </a:lnSpc>
              <a:spcBef>
                <a:spcPts val="50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技能结构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40" y="4578736"/>
            <a:ext cx="4266565" cy="904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(五）</a:t>
            </a:r>
            <a:r>
              <a:rPr sz="2800" spc="-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具有合理的决策规模</a:t>
            </a:r>
          </a:p>
          <a:p>
            <a:pPr marL="0" marR="0">
              <a:lnSpc>
                <a:spcPts val="2795"/>
              </a:lnSpc>
              <a:spcBef>
                <a:spcPts val="1235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(六）</a:t>
            </a:r>
            <a:r>
              <a:rPr sz="2800" spc="-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具有集体决策机制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30</a:t>
            </a:r>
          </a:p>
        </p:txBody>
      </p: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0266" y="214121"/>
            <a:ext cx="4063365" cy="506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68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00"/>
                </a:solidFill>
                <a:latin typeface="ANRBTF+MicrosoftYaHei"/>
                <a:cs typeface="ANRBTF+MicrosoftYaHei"/>
              </a:rPr>
              <a:t>二、高层领导团队的构建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76151"/>
            <a:ext cx="6374765" cy="141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(一）提升高层领导团队成员的共性特质</a:t>
            </a:r>
          </a:p>
          <a:p>
            <a:pPr marL="355599" marR="0">
              <a:lnSpc>
                <a:spcPts val="2795"/>
              </a:lnSpc>
              <a:spcBef>
                <a:spcPts val="1234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有助于构建有效的高层领导团队。</a:t>
            </a:r>
          </a:p>
          <a:p>
            <a:pPr marL="355599" marR="0">
              <a:lnSpc>
                <a:spcPts val="2795"/>
              </a:lnSpc>
              <a:spcBef>
                <a:spcPts val="1285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提高抵御内外部环境压力的能力。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3723392"/>
            <a:ext cx="5841365" cy="192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(二）注重高层领导团队制度建设</a:t>
            </a:r>
          </a:p>
          <a:p>
            <a:pPr marL="355599" marR="0">
              <a:lnSpc>
                <a:spcPts val="2795"/>
              </a:lnSpc>
              <a:spcBef>
                <a:spcPts val="1234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设计和确立任务、目标导向机制。</a:t>
            </a:r>
          </a:p>
          <a:p>
            <a:pPr marL="355599" marR="0">
              <a:lnSpc>
                <a:spcPts val="2795"/>
              </a:lnSpc>
              <a:spcBef>
                <a:spcPts val="1284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形成有效的学习制度和机制。</a:t>
            </a:r>
          </a:p>
          <a:p>
            <a:pPr marL="355599" marR="0">
              <a:lnSpc>
                <a:spcPts val="2795"/>
              </a:lnSpc>
              <a:spcBef>
                <a:spcPts val="1235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完成好高层领导团队的构建。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31</a:t>
            </a: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0266" y="214121"/>
            <a:ext cx="4774565" cy="506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68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00"/>
                </a:solidFill>
                <a:latin typeface="RDPWUJ+MicrosoftYaHei"/>
                <a:cs typeface="RDPWUJ+MicrosoftYaHei"/>
              </a:rPr>
              <a:t>三、高层领导团队的人员交接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3105" y="1676151"/>
            <a:ext cx="6019164" cy="819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(一）解决现任领导者的感情和理性的</a:t>
            </a:r>
          </a:p>
          <a:p>
            <a:pPr marL="711200" marR="0">
              <a:lnSpc>
                <a:spcPts val="2795"/>
              </a:lnSpc>
              <a:spcBef>
                <a:spcPts val="565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境地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3105" y="2614681"/>
            <a:ext cx="6019164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(二）选择企业领导者更替的</a:t>
            </a:r>
            <a:r>
              <a:rPr sz="2800" spc="7000">
                <a:solidFill>
                  <a:srgbClr val="000000"/>
                </a:solidFill>
                <a:latin typeface="SimSun"/>
                <a:cs typeface="SimSun"/>
              </a:rPr>
              <a:t> </a:t>
            </a: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3105" y="3109912"/>
            <a:ext cx="6248400" cy="708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1、从纵向历程看，不同阶段需要不同的交接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模式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5505" y="3914457"/>
            <a:ext cx="579120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2、从内部结构看，三种模式可以同时并存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3105" y="4369822"/>
            <a:ext cx="6019164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(三）培养各个梯队的团队领</a:t>
            </a:r>
            <a:r>
              <a:rPr sz="2800" spc="7000">
                <a:solidFill>
                  <a:srgbClr val="000000"/>
                </a:solidFill>
                <a:latin typeface="SimSun"/>
                <a:cs typeface="SimSun"/>
              </a:rPr>
              <a:t> </a:t>
            </a: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人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32</a:t>
            </a:r>
          </a:p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0266" y="242370"/>
            <a:ext cx="4596765" cy="456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292"/>
              </a:lnSpc>
              <a:spcBef>
                <a:spcPct val="0"/>
              </a:spcBef>
              <a:spcAft>
                <a:spcPct val="0"/>
              </a:spcAft>
            </a:pPr>
            <a:r>
              <a:rPr sz="2500">
                <a:solidFill>
                  <a:srgbClr val="FFFF00"/>
                </a:solidFill>
                <a:latin typeface="LEQSNC+MicrosoftYaHei"/>
                <a:cs typeface="LEQSNC+MicrosoftYaHei"/>
              </a:rPr>
              <a:t>四、高层领导团队的分工与合作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76151"/>
            <a:ext cx="5485765" cy="819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一个高层领导团队要有效地开展</a:t>
            </a:r>
          </a:p>
          <a:p>
            <a:pPr marL="0" marR="0">
              <a:lnSpc>
                <a:spcPts val="2795"/>
              </a:lnSpc>
              <a:spcBef>
                <a:spcPts val="565"/>
              </a:spcBef>
              <a:spcAft>
                <a:spcPct val="0"/>
              </a:spcAft>
            </a:pPr>
            <a:r>
              <a:rPr sz="2800">
                <a:solidFill>
                  <a:srgbClr val="000000"/>
                </a:solidFill>
                <a:latin typeface="SimSun"/>
                <a:cs typeface="SimSun"/>
              </a:rPr>
              <a:t>工作就必须满足一些严格的条件。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5839" y="3109912"/>
            <a:ext cx="4114800" cy="781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KaiTi"/>
                <a:cs typeface="KaiTi"/>
              </a:rPr>
              <a:t>主要责任者拥有问题的决定权</a:t>
            </a:r>
          </a:p>
          <a:p>
            <a:pPr marL="0" marR="0">
              <a:lnSpc>
                <a:spcPts val="2400"/>
              </a:lnSpc>
              <a:spcBef>
                <a:spcPts val="1054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KaiTi"/>
                <a:cs typeface="KaiTi"/>
              </a:rPr>
              <a:t>团队成员间的正确关系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5839" y="3987482"/>
            <a:ext cx="4724400" cy="1220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KaiTi"/>
                <a:cs typeface="KaiTi"/>
              </a:rPr>
              <a:t>选好高层领导团队的协调人</a:t>
            </a:r>
          </a:p>
          <a:p>
            <a:pPr marL="0" marR="0">
              <a:lnSpc>
                <a:spcPts val="2400"/>
              </a:lnSpc>
              <a:spcBef>
                <a:spcPts val="1054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KaiTi"/>
                <a:cs typeface="KaiTi"/>
              </a:rPr>
              <a:t>高层领导团队本身有最后的决策权</a:t>
            </a:r>
          </a:p>
          <a:p>
            <a:pPr marL="0" marR="0">
              <a:lnSpc>
                <a:spcPts val="2400"/>
              </a:lnSpc>
              <a:spcBef>
                <a:spcPts val="1005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KaiTi"/>
                <a:cs typeface="KaiTi"/>
              </a:rPr>
              <a:t>达到充分的信息交流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33</a:t>
            </a:r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4225366" y="178922"/>
            <a:ext cx="2056765" cy="758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5668"/>
              </a:lnSpc>
              <a:spcBef>
                <a:spcPct val="0"/>
              </a:spcBef>
              <a:spcAft>
                <a:spcPct val="0"/>
              </a:spcAft>
            </a:pPr>
            <a:r>
              <a:rPr sz="4300">
                <a:solidFill>
                  <a:srgbClr val="FFFF00"/>
                </a:solidFill>
                <a:latin typeface="BBTGIU+MicrosoftYaHei-Bold"/>
                <a:cs typeface="BBTGIU+MicrosoftYaHei-Bold"/>
              </a:rPr>
              <a:t>小</a:t>
            </a:r>
            <a:r>
              <a:rPr sz="4300" spc="5324">
                <a:solidFill>
                  <a:srgbClr val="FFFF00"/>
                </a:solidFill>
                <a:latin typeface="BBTGIU+MicrosoftYaHei-Bold"/>
                <a:cs typeface="BBTGIU+MicrosoftYaHei-Bold"/>
              </a:rPr>
              <a:t> </a:t>
            </a:r>
            <a:r>
              <a:rPr sz="4300">
                <a:solidFill>
                  <a:srgbClr val="FFFF00"/>
                </a:solidFill>
                <a:latin typeface="BBTGIU+MicrosoftYaHei-Bold"/>
                <a:cs typeface="BBTGIU+MicrosoftYaHei-Bold"/>
              </a:rPr>
              <a:t>结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2436952"/>
            <a:ext cx="8014334" cy="2902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580"/>
              </a:lnSpc>
              <a:spcBef>
                <a:spcPct val="0"/>
              </a:spcBef>
              <a:spcAft>
                <a:spcPct val="0"/>
              </a:spcAft>
            </a:pPr>
            <a:r>
              <a:rPr sz="3200">
                <a:solidFill>
                  <a:srgbClr val="000000"/>
                </a:solidFill>
                <a:latin typeface="FUWDVS+ArialMT"/>
                <a:cs typeface="FUWDVS+ArialMT"/>
              </a:rPr>
              <a:t>•</a:t>
            </a:r>
            <a:r>
              <a:rPr sz="320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>
                <a:solidFill>
                  <a:srgbClr val="000000"/>
                </a:solidFill>
                <a:latin typeface="SimSun"/>
                <a:cs typeface="SimSun"/>
              </a:rPr>
              <a:t>本章从领导与团队的关系、领导力建设、</a:t>
            </a:r>
          </a:p>
          <a:p>
            <a:pPr marL="342899" marR="0">
              <a:lnSpc>
                <a:spcPts val="3204"/>
              </a:lnSpc>
              <a:spcBef>
                <a:spcPts val="406"/>
              </a:spcBef>
              <a:spcAft>
                <a:spcPct val="0"/>
              </a:spcAft>
            </a:pPr>
            <a:r>
              <a:rPr sz="3200">
                <a:solidFill>
                  <a:srgbClr val="000000"/>
                </a:solidFill>
                <a:latin typeface="SimSun"/>
                <a:cs typeface="SimSun"/>
              </a:rPr>
              <a:t>团队组建和运转过程中的领导艺术以及团</a:t>
            </a:r>
          </a:p>
          <a:p>
            <a:pPr marL="342899" marR="0">
              <a:lnSpc>
                <a:spcPts val="3204"/>
              </a:lnSpc>
              <a:spcBef>
                <a:spcPts val="635"/>
              </a:spcBef>
              <a:spcAft>
                <a:spcPct val="0"/>
              </a:spcAft>
            </a:pPr>
            <a:r>
              <a:rPr sz="3200">
                <a:solidFill>
                  <a:srgbClr val="000000"/>
                </a:solidFill>
                <a:latin typeface="SimSun"/>
                <a:cs typeface="SimSun"/>
              </a:rPr>
              <a:t>队 领导的接班人培养的角度，系统论述了</a:t>
            </a:r>
          </a:p>
          <a:p>
            <a:pPr marL="342899" marR="0">
              <a:lnSpc>
                <a:spcPts val="3204"/>
              </a:lnSpc>
              <a:spcBef>
                <a:spcPts val="685"/>
              </a:spcBef>
              <a:spcAft>
                <a:spcPct val="0"/>
              </a:spcAft>
            </a:pPr>
            <a:r>
              <a:rPr sz="3200">
                <a:solidFill>
                  <a:srgbClr val="000000"/>
                </a:solidFill>
                <a:latin typeface="SimSun"/>
                <a:cs typeface="SimSun"/>
              </a:rPr>
              <a:t>团队领导建设的主要内容，并通过团队领</a:t>
            </a:r>
          </a:p>
          <a:p>
            <a:pPr marL="342899" marR="0">
              <a:lnSpc>
                <a:spcPts val="3204"/>
              </a:lnSpc>
              <a:spcBef>
                <a:spcPts val="635"/>
              </a:spcBef>
              <a:spcAft>
                <a:spcPct val="0"/>
              </a:spcAft>
            </a:pPr>
            <a:r>
              <a:rPr sz="3200">
                <a:solidFill>
                  <a:srgbClr val="000000"/>
                </a:solidFill>
                <a:latin typeface="SimSun"/>
                <a:cs typeface="SimSun"/>
              </a:rPr>
              <a:t>导建设的 案例分析，使所提出的相关措施</a:t>
            </a:r>
          </a:p>
          <a:p>
            <a:pPr marL="342899" marR="0">
              <a:lnSpc>
                <a:spcPts val="3204"/>
              </a:lnSpc>
              <a:spcBef>
                <a:spcPts val="685"/>
              </a:spcBef>
              <a:spcAft>
                <a:spcPct val="0"/>
              </a:spcAft>
            </a:pPr>
            <a:r>
              <a:rPr sz="3200">
                <a:solidFill>
                  <a:srgbClr val="000000"/>
                </a:solidFill>
                <a:latin typeface="SimSun"/>
                <a:cs typeface="SimSun"/>
              </a:rPr>
              <a:t>具有很强的时代性和可操作性。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34</a:t>
            </a:r>
          </a:p>
        </p:txBody>
      </p:sp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0266" y="206959"/>
            <a:ext cx="1997075" cy="525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834"/>
              </a:lnSpc>
              <a:spcBef>
                <a:spcPct val="0"/>
              </a:spcBef>
              <a:spcAft>
                <a:spcPct val="0"/>
              </a:spcAft>
            </a:pPr>
            <a:r>
              <a:rPr sz="2900">
                <a:solidFill>
                  <a:srgbClr val="FFFF00"/>
                </a:solidFill>
                <a:latin typeface="EVWIIF+MicrosoftYaHei-Bold"/>
                <a:cs typeface="EVWIIF+MicrosoftYaHei-Bold"/>
              </a:rPr>
              <a:t>思考讨论题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71637"/>
            <a:ext cx="5029200" cy="781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1.谈谈你对领导及领导理论的认识。</a:t>
            </a:r>
          </a:p>
          <a:p>
            <a:pPr marL="0" marR="0">
              <a:lnSpc>
                <a:spcPts val="2400"/>
              </a:lnSpc>
              <a:spcBef>
                <a:spcPts val="1054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2.如何培养领导者素质？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2549207"/>
            <a:ext cx="4114800" cy="781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3.分析领导力建设的内容。</a:t>
            </a:r>
          </a:p>
          <a:p>
            <a:pPr marL="0" marR="0">
              <a:lnSpc>
                <a:spcPts val="2400"/>
              </a:lnSpc>
              <a:spcBef>
                <a:spcPts val="1054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4.如何提高团队的领导艺术？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3426777"/>
            <a:ext cx="5029200" cy="708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5.试比较不同的团队领导艺术的适用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性。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40" y="4231322"/>
            <a:ext cx="5334000" cy="781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6.如何构建高效合理的高层领导团队？</a:t>
            </a:r>
          </a:p>
          <a:p>
            <a:pPr marL="0" marR="0">
              <a:lnSpc>
                <a:spcPts val="2400"/>
              </a:lnSpc>
              <a:spcBef>
                <a:spcPts val="1055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SimSun"/>
                <a:cs typeface="SimSun"/>
              </a:rPr>
              <a:t>7.如何培养高层领导团队的接班人？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35</a:t>
            </a:r>
          </a:p>
        </p:txBody>
      </p:sp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3316604" y="254964"/>
            <a:ext cx="2285365" cy="506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68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00"/>
                </a:solidFill>
                <a:latin typeface="KROSII+MicrosoftYaHei"/>
                <a:cs typeface="KROSII+MicrosoftYaHei"/>
              </a:rPr>
              <a:t>团队训练游戏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38325" y="2397581"/>
            <a:ext cx="294902" cy="492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580"/>
              </a:lnSpc>
              <a:spcBef>
                <a:spcPct val="0"/>
              </a:spcBef>
              <a:spcAft>
                <a:spcPct val="0"/>
              </a:spcAft>
            </a:pPr>
            <a:r>
              <a:rPr sz="3200">
                <a:solidFill>
                  <a:srgbClr val="000000"/>
                </a:solidFill>
                <a:latin typeface="JHKFHE+ArialMT"/>
                <a:cs typeface="JHKFHE+ArialMT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36</a:t>
            </a:r>
          </a:p>
        </p:txBody>
      </p:sp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8720645" y="6624277"/>
            <a:ext cx="304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37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0266" y="214121"/>
            <a:ext cx="3256280" cy="506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68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00"/>
                </a:solidFill>
                <a:latin typeface="TVIFAE+MicrosoftYaHei"/>
                <a:cs typeface="TVIFAE+MicrosoftYaHei"/>
              </a:rPr>
              <a:t>目</a:t>
            </a:r>
            <a:r>
              <a:rPr sz="2800" spc="831">
                <a:solidFill>
                  <a:srgbClr val="FFFF00"/>
                </a:solidFill>
                <a:latin typeface="TVIFAE+MicrosoftYaHei"/>
                <a:cs typeface="TVIFAE+MicrosoftYaHei"/>
              </a:rPr>
              <a:t> </a:t>
            </a:r>
            <a:r>
              <a:rPr sz="2800">
                <a:solidFill>
                  <a:srgbClr val="FFFF00"/>
                </a:solidFill>
                <a:latin typeface="TVIFAE+MicrosoftYaHei"/>
                <a:cs typeface="TVIFAE+MicrosoftYaHei"/>
              </a:rPr>
              <a:t>录</a:t>
            </a:r>
            <a:r>
              <a:rPr sz="2800">
                <a:solidFill>
                  <a:srgbClr val="FFFFFF"/>
                </a:solidFill>
                <a:latin typeface="TVIFAE+MicrosoftYaHei"/>
                <a:cs typeface="TVIFAE+MicrosoftYaHei"/>
              </a:rPr>
              <a:t>『contents』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77084" y="2009234"/>
            <a:ext cx="2286000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4F81BD"/>
                </a:solidFill>
                <a:latin typeface="QKTAKO+MicrosoftYaHei-Bold"/>
                <a:cs typeface="QKTAKO+MicrosoftYaHei-Bold"/>
              </a:rPr>
              <a:t>领导与领导概述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61844" y="2984582"/>
            <a:ext cx="2286000" cy="1385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4F81BD"/>
                </a:solidFill>
                <a:latin typeface="QKTAKO+MicrosoftYaHei-Bold"/>
                <a:cs typeface="QKTAKO+MicrosoftYaHei-Bold"/>
              </a:rPr>
              <a:t>团队的领导艺术</a:t>
            </a:r>
          </a:p>
          <a:p>
            <a:pPr marL="15239" marR="0">
              <a:lnSpc>
                <a:spcPts val="3167"/>
              </a:lnSpc>
              <a:spcBef>
                <a:spcPts val="4222"/>
              </a:spcBef>
              <a:spcAft>
                <a:spcPct val="0"/>
              </a:spcAft>
            </a:pPr>
            <a:r>
              <a:rPr sz="2400">
                <a:solidFill>
                  <a:srgbClr val="4F81BD"/>
                </a:solidFill>
                <a:latin typeface="QKTAKO+MicrosoftYaHei-Bold"/>
                <a:cs typeface="QKTAKO+MicrosoftYaHei-Bold"/>
              </a:rPr>
              <a:t>高层领导团队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86914" y="4923199"/>
            <a:ext cx="2286000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4F81BD"/>
                </a:solidFill>
                <a:latin typeface="QKTAKO+MicrosoftYaHei-Bold"/>
                <a:cs typeface="QKTAKO+MicrosoftYaHei-Bold"/>
              </a:rPr>
              <a:t>思考及训练游戏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1507566" y="270001"/>
            <a:ext cx="5017770" cy="506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68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00"/>
                </a:solidFill>
                <a:latin typeface="GGBTPS+MicrosoftYaHei-Bold"/>
                <a:cs typeface="GGBTPS+MicrosoftYaHei-Bold"/>
              </a:rPr>
              <a:t>任务一</a:t>
            </a:r>
            <a:r>
              <a:rPr sz="2800" spc="6814">
                <a:solidFill>
                  <a:srgbClr val="FFFF00"/>
                </a:solidFill>
                <a:latin typeface="GGBTPS+MicrosoftYaHei-Bold"/>
                <a:cs typeface="GGBTPS+MicrosoftYaHei-Bold"/>
              </a:rPr>
              <a:t> </a:t>
            </a:r>
            <a:r>
              <a:rPr sz="2800">
                <a:solidFill>
                  <a:srgbClr val="FFFF00"/>
                </a:solidFill>
                <a:latin typeface="GGBTPS+MicrosoftYaHei-Bold"/>
                <a:cs typeface="GGBTPS+MicrosoftYaHei-Bold"/>
              </a:rPr>
              <a:t>领导与领导者概述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02716" y="1143546"/>
            <a:ext cx="1603032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00"/>
                </a:solidFill>
                <a:latin typeface="Calibri"/>
                <a:cs typeface="Calibri"/>
              </a:rPr>
              <a:t>1</a:t>
            </a:r>
            <a:r>
              <a:rPr sz="2400" spc="158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FFFF00"/>
                </a:solidFill>
                <a:latin typeface="Calibri"/>
                <a:cs typeface="Calibri"/>
              </a:rPr>
              <a:t>2</a:t>
            </a:r>
            <a:r>
              <a:rPr sz="2400" spc="158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r>
              <a:rPr sz="2400" spc="158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FFFF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3040" y="1213586"/>
            <a:ext cx="3352165" cy="506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68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4F81BD"/>
                </a:solidFill>
                <a:latin typeface="OEGBDI+MicrosoftYaHei"/>
                <a:cs typeface="OEGBDI+MicrosoftYaHei"/>
              </a:rPr>
              <a:t>一、领导的基本范畴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25040" y="2269661"/>
            <a:ext cx="2895600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70C0"/>
                </a:solidFill>
                <a:latin typeface="GGBTPS+MicrosoftYaHei-Bold"/>
                <a:cs typeface="GGBTPS+MicrosoftYaHei-Bold"/>
              </a:rPr>
              <a:t>(一）</a:t>
            </a:r>
            <a:r>
              <a:rPr sz="2400" spc="864">
                <a:solidFill>
                  <a:srgbClr val="0070C0"/>
                </a:solidFill>
                <a:latin typeface="GGBTPS+MicrosoftYaHei-Bold"/>
                <a:cs typeface="GGBTPS+MicrosoftYaHei-Bold"/>
              </a:rPr>
              <a:t> </a:t>
            </a:r>
            <a:r>
              <a:rPr sz="2400">
                <a:solidFill>
                  <a:srgbClr val="0070C0"/>
                </a:solidFill>
                <a:latin typeface="GGBTPS+MicrosoftYaHei-Bold"/>
                <a:cs typeface="GGBTPS+MicrosoftYaHei-Bold"/>
              </a:rPr>
              <a:t>什么是领导？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7302716" y="1143546"/>
            <a:ext cx="1603032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00"/>
                </a:solidFill>
                <a:latin typeface="Calibri"/>
                <a:cs typeface="Calibri"/>
              </a:rPr>
              <a:t>1</a:t>
            </a:r>
            <a:r>
              <a:rPr sz="2400" spc="158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FFFF00"/>
                </a:solidFill>
                <a:latin typeface="Calibri"/>
                <a:cs typeface="Calibri"/>
              </a:rPr>
              <a:t>2</a:t>
            </a:r>
            <a:r>
              <a:rPr sz="2400" spc="158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r>
              <a:rPr sz="2400" spc="158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FFFF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3744" y="2161609"/>
            <a:ext cx="7557770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1F497D"/>
                </a:solidFill>
                <a:latin typeface="GHFGIE+MicrosoftYaHei"/>
                <a:cs typeface="GHFGIE+MicrosoftYaHei"/>
              </a:rPr>
              <a:t>领导（名词） 是指在人类特有的社会活动中，在整体和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3744" y="2710249"/>
            <a:ext cx="7557770" cy="9890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1F497D"/>
                </a:solidFill>
                <a:latin typeface="GHFGIE+MicrosoftYaHei"/>
                <a:cs typeface="GHFGIE+MicrosoftYaHei"/>
              </a:rPr>
              <a:t>全局意义上担负统筹、组织、控制、协调任务的 人，是</a:t>
            </a:r>
          </a:p>
          <a:p>
            <a:pPr marL="0" marR="0">
              <a:lnSpc>
                <a:spcPts val="3167"/>
              </a:lnSpc>
              <a:spcBef>
                <a:spcPts val="1102"/>
              </a:spcBef>
              <a:spcAft>
                <a:spcPct val="0"/>
              </a:spcAft>
            </a:pPr>
            <a:r>
              <a:rPr sz="2400">
                <a:solidFill>
                  <a:srgbClr val="1F497D"/>
                </a:solidFill>
                <a:latin typeface="GHFGIE+MicrosoftYaHei"/>
                <a:cs typeface="GHFGIE+MicrosoftYaHei"/>
              </a:rPr>
              <a:t>领导者的代称。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2350" y="4098994"/>
            <a:ext cx="6033769" cy="1171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1F497D"/>
                </a:solidFill>
                <a:latin typeface="GHFGIE+MicrosoftYaHei"/>
                <a:cs typeface="GHFGIE+MicrosoftYaHei"/>
              </a:rPr>
              <a:t>领导（动词）是指领导者统率一个组织的成</a:t>
            </a:r>
          </a:p>
          <a:p>
            <a:pPr marL="0" marR="0">
              <a:lnSpc>
                <a:spcPts val="288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1F497D"/>
                </a:solidFill>
                <a:latin typeface="GHFGIE+MicrosoftYaHei"/>
                <a:cs typeface="GHFGIE+MicrosoftYaHei"/>
              </a:rPr>
              <a:t>员实现共同目标的行 动过程，是领导活动的</a:t>
            </a:r>
          </a:p>
          <a:p>
            <a:pPr marL="0" marR="0">
              <a:lnSpc>
                <a:spcPts val="2879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1F497D"/>
                </a:solidFill>
                <a:latin typeface="GHFGIE+MicrosoftYaHei"/>
                <a:cs typeface="GHFGIE+MicrosoftYaHei"/>
              </a:rPr>
              <a:t>代称。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355676" y="214121"/>
            <a:ext cx="3352165" cy="506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68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00"/>
                </a:solidFill>
                <a:latin typeface="JNULIF+MicrosoftYaHei"/>
                <a:cs typeface="JNULIF+MicrosoftYaHei"/>
              </a:rPr>
              <a:t>（二）领导者的角色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02716" y="1143546"/>
            <a:ext cx="1603032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00"/>
                </a:solidFill>
                <a:latin typeface="Calibri"/>
                <a:cs typeface="Calibri"/>
              </a:rPr>
              <a:t>1</a:t>
            </a:r>
            <a:r>
              <a:rPr sz="2400" spc="158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FFFF00"/>
                </a:solidFill>
                <a:latin typeface="Calibri"/>
                <a:cs typeface="Calibri"/>
              </a:rPr>
              <a:t>2</a:t>
            </a:r>
            <a:r>
              <a:rPr sz="2400" spc="158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r>
              <a:rPr sz="2400" spc="158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FFFF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3040" y="1213586"/>
            <a:ext cx="2996565" cy="506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68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4F81BD"/>
                </a:solidFill>
                <a:latin typeface="JNULIF+MicrosoftYaHei"/>
                <a:cs typeface="JNULIF+MicrosoftYaHei"/>
              </a:rPr>
              <a:t>领导者是全能的？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12899" y="2127839"/>
            <a:ext cx="1981200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JNULIF+MicrosoftYaHei"/>
                <a:cs typeface="JNULIF+MicrosoftYaHei"/>
              </a:rPr>
              <a:t>政策的制定者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2989" y="3063944"/>
            <a:ext cx="1981200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JNULIF+MicrosoftYaHei"/>
                <a:cs typeface="JNULIF+MicrosoftYaHei"/>
              </a:rPr>
              <a:t>规划的决定者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31489" y="4036243"/>
            <a:ext cx="1981200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FFFFFF"/>
                </a:solidFill>
                <a:latin typeface="JNULIF+MicrosoftYaHei"/>
                <a:cs typeface="JNULIF+MicrosoftYaHei"/>
              </a:rPr>
              <a:t>冲突的仲裁者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07714" y="5269782"/>
            <a:ext cx="3200400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167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JNULIF+MicrosoftYaHei"/>
                <a:cs typeface="JNULIF+MicrosoftYaHei"/>
              </a:rPr>
              <a:t>。。。。。。。。。。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0266" y="214121"/>
            <a:ext cx="3199765" cy="506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68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00"/>
                </a:solidFill>
                <a:latin typeface="QHOSFT+MicrosoftYaHei"/>
                <a:cs typeface="QHOSFT+MicrosoftYaHei"/>
              </a:rPr>
              <a:t>(三）</a:t>
            </a:r>
            <a:r>
              <a:rPr sz="2800" spc="-34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srgbClr val="FFFF00"/>
                </a:solidFill>
                <a:latin typeface="QHOSFT+MicrosoftYaHei"/>
                <a:cs typeface="QHOSFT+MicrosoftYaHei"/>
              </a:rPr>
              <a:t>领导者的功能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13454" y="1563687"/>
            <a:ext cx="4436109" cy="708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spc="10">
                <a:solidFill>
                  <a:srgbClr val="000000"/>
                </a:solidFill>
                <a:latin typeface="KaiTi"/>
                <a:cs typeface="KaiTi"/>
              </a:rPr>
              <a:t>为了建立和达到组织目标而发挥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ct val="0"/>
              </a:spcAft>
            </a:pPr>
            <a:r>
              <a:rPr sz="2400" spc="10">
                <a:solidFill>
                  <a:srgbClr val="000000"/>
                </a:solidFill>
                <a:latin typeface="KaiTi"/>
                <a:cs typeface="KaiTi"/>
              </a:rPr>
              <a:t>的功能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1642" y="3307879"/>
            <a:ext cx="1929764" cy="506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68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00FF"/>
                </a:solidFill>
                <a:latin typeface="GGAAMR+MicrosoftYaHei-Bold"/>
                <a:cs typeface="GGAAMR+MicrosoftYaHei-Bold"/>
              </a:rPr>
              <a:t>领导者功能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71875" y="3297237"/>
            <a:ext cx="4436109" cy="708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spc="10">
                <a:solidFill>
                  <a:srgbClr val="000000"/>
                </a:solidFill>
                <a:latin typeface="KaiTi"/>
                <a:cs typeface="KaiTi"/>
              </a:rPr>
              <a:t>为具体实现组织目标而发挥的领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ct val="0"/>
              </a:spcAft>
            </a:pPr>
            <a:r>
              <a:rPr sz="2400" spc="10">
                <a:solidFill>
                  <a:srgbClr val="000000"/>
                </a:solidFill>
                <a:latin typeface="KaiTi"/>
                <a:cs typeface="KaiTi"/>
              </a:rPr>
              <a:t>导功能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91445" y="4777079"/>
            <a:ext cx="413004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sz="2400" spc="10">
                <a:solidFill>
                  <a:srgbClr val="000000"/>
                </a:solidFill>
                <a:latin typeface="KaiTi"/>
                <a:cs typeface="KaiTi"/>
              </a:rPr>
              <a:t>作为组织的形象而发挥的功能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96845" y="6624277"/>
            <a:ext cx="2286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8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250266" y="214121"/>
            <a:ext cx="5343385" cy="1429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688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00"/>
                </a:solidFill>
                <a:latin typeface="OJCVIV+MicrosoftYaHei"/>
                <a:cs typeface="OJCVIV+MicrosoftYaHei"/>
              </a:rPr>
              <a:t>二、领导者的基本范畴</a:t>
            </a:r>
          </a:p>
          <a:p>
            <a:pPr marL="2333485" marR="0">
              <a:lnSpc>
                <a:spcPts val="2795"/>
              </a:lnSpc>
              <a:spcBef>
                <a:spcPts val="4473"/>
              </a:spcBef>
              <a:spcAft>
                <a:spcPct val="0"/>
              </a:spcAft>
            </a:pPr>
            <a:r>
              <a:rPr sz="2800" spc="15">
                <a:solidFill>
                  <a:srgbClr val="EEECE1"/>
                </a:solidFill>
                <a:latin typeface="SimSun"/>
                <a:cs typeface="SimSun"/>
              </a:rPr>
              <a:t>领导者素质的内涵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9925" y="2545559"/>
            <a:ext cx="559434" cy="575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4230"/>
              </a:lnSpc>
              <a:spcBef>
                <a:spcPct val="0"/>
              </a:spcBef>
              <a:spcAft>
                <a:spcPct val="0"/>
              </a:spcAft>
            </a:pPr>
            <a:r>
              <a:rPr sz="3200">
                <a:solidFill>
                  <a:srgbClr val="FFFFFF"/>
                </a:solidFill>
                <a:latin typeface="RQPKSO+MicrosoftYaHei-Bold"/>
                <a:cs typeface="RQPKSO+MicrosoftYaHei-Bold"/>
              </a:rPr>
              <a:t>德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50262" y="4053493"/>
            <a:ext cx="559434" cy="575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4230"/>
              </a:lnSpc>
              <a:spcBef>
                <a:spcPct val="0"/>
              </a:spcBef>
              <a:spcAft>
                <a:spcPct val="0"/>
              </a:spcAft>
            </a:pPr>
            <a:r>
              <a:rPr sz="3200">
                <a:solidFill>
                  <a:srgbClr val="FFFFFF"/>
                </a:solidFill>
                <a:latin typeface="RQPKSO+MicrosoftYaHei-Bold"/>
                <a:cs typeface="RQPKSO+MicrosoftYaHei-Bold"/>
              </a:rPr>
              <a:t>才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96845" y="6624277"/>
            <a:ext cx="2286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FFFFFF"/>
                </a:solidFill>
                <a:latin typeface="MingLiU-ExtB"/>
                <a:cs typeface="MingLiU-ExtB"/>
              </a:rPr>
              <a:t>9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1.05.14"/>
  <p:tag name="AS_TITLE" val="Aspose.Slides for .NET 2.0"/>
  <p:tag name="AS_VERSION" val="21.5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301</Paragraphs>
  <Slides>37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59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baseType="lpstr" size="97">
      <vt:lpstr>Arial</vt:lpstr>
      <vt:lpstr>Calibri</vt:lpstr>
      <vt:lpstr>GRHVQC+MicrosoftYaHei-Bold</vt:lpstr>
      <vt:lpstr>TSPJNE+MicrosoftYaHei</vt:lpstr>
      <vt:lpstr>KaiTi</vt:lpstr>
      <vt:lpstr>MingLiU-ExtB</vt:lpstr>
      <vt:lpstr>UPFQTD+MicrosoftYaHei</vt:lpstr>
      <vt:lpstr>SimSun</vt:lpstr>
      <vt:lpstr>TVIFAE+MicrosoftYaHei</vt:lpstr>
      <vt:lpstr>QKTAKO+MicrosoftYaHei-Bold</vt:lpstr>
      <vt:lpstr>GGBTPS+MicrosoftYaHei-Bold</vt:lpstr>
      <vt:lpstr>Times New Roman</vt:lpstr>
      <vt:lpstr>OEGBDI+MicrosoftYaHei</vt:lpstr>
      <vt:lpstr>GHFGIE+MicrosoftYaHei</vt:lpstr>
      <vt:lpstr>JNULIF+MicrosoftYaHei</vt:lpstr>
      <vt:lpstr>QHOSFT+MicrosoftYaHei</vt:lpstr>
      <vt:lpstr>GGAAMR+MicrosoftYaHei-Bold</vt:lpstr>
      <vt:lpstr>OJCVIV+MicrosoftYaHei</vt:lpstr>
      <vt:lpstr>RQPKSO+MicrosoftYaHei-Bold</vt:lpstr>
      <vt:lpstr>LFHADL+MicrosoftYaHei</vt:lpstr>
      <vt:lpstr>NCMBFM+MicrosoftYaHei-Bold</vt:lpstr>
      <vt:lpstr>JVLOBT+ArialMT</vt:lpstr>
      <vt:lpstr>CQBNEP+MicrosoftYaHei</vt:lpstr>
      <vt:lpstr>GQFODD+MicrosoftYaHei-Bold</vt:lpstr>
      <vt:lpstr>EDBMEO+MicrosoftYaHei-Bold</vt:lpstr>
      <vt:lpstr>WRKJOR+ArialMT</vt:lpstr>
      <vt:lpstr>AMRAIN+ArialMT</vt:lpstr>
      <vt:lpstr>DDVCCI+MicrosoftYaHei-Bold</vt:lpstr>
      <vt:lpstr>IDWADL+MicrosoftYaHei</vt:lpstr>
      <vt:lpstr>SimHei</vt:lpstr>
      <vt:lpstr>UIOBTU+MicrosoftYaHei-Bold</vt:lpstr>
      <vt:lpstr>FRGJAP+MicrosoftYaHei</vt:lpstr>
      <vt:lpstr>KPTLAG+Arial-BoldMT</vt:lpstr>
      <vt:lpstr>ETGNQS+MicrosoftYaHei-Bold</vt:lpstr>
      <vt:lpstr>JWVKCN+ArialMT</vt:lpstr>
      <vt:lpstr>ETENES+ArialMT</vt:lpstr>
      <vt:lpstr>NGNKSC+MicrosoftYaHei</vt:lpstr>
      <vt:lpstr>LHVOFL+MicrosoftYaHei-Bold</vt:lpstr>
      <vt:lpstr>SDVVRB+ArialMT</vt:lpstr>
      <vt:lpstr>IGJFIS+MicrosoftYaHei-Bold</vt:lpstr>
      <vt:lpstr>NSSUCR+ArialMT</vt:lpstr>
      <vt:lpstr>URUGVS+MicrosoftYaHei</vt:lpstr>
      <vt:lpstr>AFQQOE+MicrosoftYaHei</vt:lpstr>
      <vt:lpstr>VCPMNB+MicrosoftYaHei-Bold</vt:lpstr>
      <vt:lpstr>QGCABU+MicrosoftYaHei</vt:lpstr>
      <vt:lpstr>UUQDJV+MicrosoftYaHei</vt:lpstr>
      <vt:lpstr>FMNHFB+ArialMT</vt:lpstr>
      <vt:lpstr>BVPLDW+MicrosoftYaHei</vt:lpstr>
      <vt:lpstr>QFKMBW+MicrosoftYaHei</vt:lpstr>
      <vt:lpstr>CKVIWS+MicrosoftYaHei-Bold</vt:lpstr>
      <vt:lpstr>VGMATB+MicrosoftYaHei</vt:lpstr>
      <vt:lpstr>ANRBTF+MicrosoftYaHei</vt:lpstr>
      <vt:lpstr>RDPWUJ+MicrosoftYaHei</vt:lpstr>
      <vt:lpstr>LEQSNC+MicrosoftYaHei</vt:lpstr>
      <vt:lpstr>BBTGIU+MicrosoftYaHei-Bold</vt:lpstr>
      <vt:lpstr>FUWDVS+ArialMT</vt:lpstr>
      <vt:lpstr>EVWIIF+MicrosoftYaHei-Bold</vt:lpstr>
      <vt:lpstr>KROSII+MicrosoftYaHei</vt:lpstr>
      <vt:lpstr>JHKFHE+ArialMT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21.0500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2022-05-04T23:39:43.231</cp:lastPrinted>
  <dcterms:created xsi:type="dcterms:W3CDTF">2022-05-04T15:39:43Z</dcterms:created>
  <dcterms:modified xsi:type="dcterms:W3CDTF">2022-05-04T15:39:48Z</dcterms:modified>
</cp:coreProperties>
</file>