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366250" cy="7159625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54" y="-96"/>
      </p:cViewPr>
      <p:guideLst>
        <p:guide orient="horz" pos="2255"/>
        <p:guide pos="29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02792" y="1341120"/>
            <a:ext cx="2465832" cy="252984"/>
          </a:xfrm>
          <a:prstGeom prst="rect">
            <a:avLst/>
          </a:prstGeom>
          <a:solidFill>
            <a:srgbClr val="0099FF"/>
          </a:solidFill>
        </p:spPr>
        <p:txBody>
          <a:bodyPr wrap="none" lIns="0" tIns="0" rIns="0" bIns="0">
            <a:noAutofit/>
          </a:bodyPr>
          <a:lstStyle/>
          <a:p>
            <a:pPr indent="558800"/>
            <a:r>
              <a:rPr lang="en-US" sz="1800">
                <a:solidFill>
                  <a:srgbClr val="FFFFFF"/>
                </a:solidFill>
                <a:latin typeface="Arial" panose="020B0604020202020204"/>
              </a:rPr>
              <a:t>Organizational Behavior</a:t>
            </a:r>
          </a:p>
        </p:txBody>
      </p:sp>
      <p:sp>
        <p:nvSpPr>
          <p:cNvPr id="3" name="矩形 2"/>
          <p:cNvSpPr/>
          <p:nvPr/>
        </p:nvSpPr>
        <p:spPr>
          <a:xfrm>
            <a:off x="1078992" y="2538984"/>
            <a:ext cx="4614672" cy="13563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558800">
              <a:spcAft>
                <a:spcPts val="2100"/>
              </a:spcAft>
            </a:pPr>
            <a:r>
              <a:rPr lang="zh-TW" sz="3600" b="1">
                <a:latin typeface="仿宋" panose="02010609060101010101" charset="-122"/>
                <a:ea typeface="仿宋" panose="02010609060101010101" charset="-122"/>
              </a:rPr>
              <a:t>模块七</a:t>
            </a:r>
          </a:p>
          <a:p>
            <a:pPr marL="2740025" indent="0"/>
            <a:r>
              <a:rPr lang="zh-TW" sz="3600" b="1">
                <a:latin typeface="宋体" panose="02010600030101010101" pitchFamily="2" charset="-122"/>
                <a:ea typeface="宋体" panose="02010600030101010101" pitchFamily="2" charset="-122"/>
              </a:rPr>
              <a:t>团队冲突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0D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5800" y="576072"/>
            <a:ext cx="7869936" cy="6025896"/>
          </a:xfrm>
          <a:prstGeom prst="rect">
            <a:avLst/>
          </a:prstGeom>
          <a:solidFill>
            <a:srgbClr val="000085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660"/>
              </a:spcAft>
            </a:pPr>
            <a:r>
              <a:rPr lang="zh-TW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二、冲突理论的发展</a:t>
            </a:r>
          </a:p>
          <a:p>
            <a:pPr indent="431800">
              <a:lnSpc>
                <a:spcPts val="4785"/>
              </a:lnSpc>
              <a:spcAft>
                <a:spcPts val="490"/>
              </a:spcAft>
            </a:pPr>
            <a:r>
              <a:rPr lang="zh-TW" sz="5100">
                <a:solidFill>
                  <a:srgbClr val="FBB553"/>
                </a:solidFill>
                <a:latin typeface="PMingLiU" panose="02020500000000000000" charset="-120"/>
                <a:ea typeface="PMingLiU" panose="02020500000000000000" charset="-120"/>
              </a:rPr>
              <a:t>■1</a:t>
            </a:r>
            <a:r>
              <a:rPr lang="zh-TW" sz="3900">
                <a:solidFill>
                  <a:srgbClr val="FBB553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冲突的传统观点</a:t>
            </a:r>
          </a:p>
          <a:p>
            <a:pPr marL="158750" indent="-241300" algn="just">
              <a:lnSpc>
                <a:spcPts val="4785"/>
              </a:lnSpc>
            </a:pPr>
            <a:r>
              <a:rPr lang="zh-TW" sz="390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■所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有的冲突都是不良的、消极的、 是坏事，必须避免，要尽量减少。 原因是，冲突意味着意见分歧和对 抗，势必造成组织、团体、个人之 间的不和，破坏良好关系，影响组 织目标实现。在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20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世纪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30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年代到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40 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年代，这种观点占主导地位。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4464" y="566928"/>
            <a:ext cx="8061960" cy="5894832"/>
          </a:xfrm>
          <a:prstGeom prst="rect">
            <a:avLst/>
          </a:prstGeom>
          <a:solidFill>
            <a:srgbClr val="000086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590"/>
              </a:spcAft>
            </a:pPr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2</a:t>
            </a:r>
            <a:r>
              <a:rPr lang="zh-CN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冲突的人际关系观点</a:t>
            </a:r>
          </a:p>
          <a:p>
            <a:pPr marL="179705" indent="-266700" algn="just">
              <a:lnSpc>
                <a:spcPts val="4770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■对于所有群体和组织来说，冲突都 是与生俱来的。由于冲突无法避免, 人际关系学派建议应接纳冲突，使 它的存在合理化。冲突不可能被彻 底消除，有时它还会对群体的工作 绩效有益。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20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世纪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40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年代末到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70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年 代中叶，人际关系观点在冲突理论 中占据统治地位。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0E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3232" y="627888"/>
            <a:ext cx="8494776" cy="5995416"/>
          </a:xfrm>
          <a:prstGeom prst="rect">
            <a:avLst/>
          </a:prstGeom>
          <a:solidFill>
            <a:srgbClr val="010086"/>
          </a:solidFill>
        </p:spPr>
        <p:txBody>
          <a:bodyPr lIns="0" tIns="0" rIns="0" bIns="0">
            <a:noAutofit/>
          </a:bodyPr>
          <a:lstStyle/>
          <a:p>
            <a:pPr indent="1003300" algn="just">
              <a:lnSpc>
                <a:spcPts val="4705"/>
              </a:lnSpc>
            </a:pPr>
            <a:r>
              <a:rPr lang="zh-CN" sz="5100" dirty="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3</a:t>
            </a:r>
            <a:r>
              <a:rPr lang="zh-CN" sz="4700" dirty="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4700" dirty="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冲突的相互作用观点 </a:t>
            </a:r>
            <a:r>
              <a:rPr lang="zh-TW" sz="3900" dirty="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■塑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寻作用观点则鼓励冲突。这一理论观 </a:t>
            </a:r>
            <a:r>
              <a:rPr lang="zh-TW" sz="3900" i="1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亨％药,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融洽、和平、</a:t>
            </a:r>
            <a:r>
              <a:rPr lang="zh-TW" sz="3900" i="1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安宁、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合作的组 对变革的需要表现出静止、冷展 和迟</a:t>
            </a:r>
            <a:r>
              <a:rPr lang="en-US" sz="5100" dirty="0">
                <a:solidFill>
                  <a:srgbClr val="FFFFFF"/>
                </a:solidFill>
                <a:latin typeface="PMingLiU" panose="02020500000000000000" charset="-120"/>
              </a:rPr>
              <a:t>f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屯。过多的和谐、和平、平静并不 匚尊辱擘使企业取得好的经济效果，相</a:t>
            </a:r>
            <a:r>
              <a:rPr lang="zh-TW" sz="3900" dirty="0">
                <a:solidFill>
                  <a:srgbClr val="B86F9D"/>
                </a:solidFill>
                <a:latin typeface="MingLiU" panose="02020509000000000000" charset="-120"/>
                <a:ea typeface="MingLiU" panose="02020509000000000000" charset="-120"/>
              </a:rPr>
              <a:t>\ 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耳銘修令业缺乏生机和活力，而适当的 扌突倒疋有利于刺激企业擾康地发展。 因此，组织既要限制破坏性的冲突</a:t>
            </a:r>
            <a:r>
              <a:rPr lang="en-US" sz="3900" i="1" dirty="0" err="1">
                <a:solidFill>
                  <a:srgbClr val="FFFFFF"/>
                </a:solidFill>
                <a:latin typeface="MingLiU" panose="02020509000000000000" charset="-120"/>
              </a:rPr>
              <a:t>dj</a:t>
            </a:r>
            <a:r>
              <a:rPr lang="en-US" sz="3900" i="1" dirty="0">
                <a:solidFill>
                  <a:srgbClr val="FFFFFF"/>
                </a:solidFill>
                <a:latin typeface="MingLiU" panose="02020509000000000000" charset="-120"/>
              </a:rPr>
              <a:t> 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要促进建设性的糸突。       </a:t>
            </a:r>
            <a:r>
              <a:rPr lang="en-US" sz="3900" dirty="0">
                <a:solidFill>
                  <a:srgbClr val="FFFFFF"/>
                </a:solidFill>
                <a:latin typeface="MingLiU" panose="02020509000000000000" charset="-120"/>
              </a:rPr>
              <a:t>’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9224" y="438912"/>
            <a:ext cx="8281416" cy="6056376"/>
          </a:xfrm>
          <a:prstGeom prst="rect">
            <a:avLst/>
          </a:prstGeom>
          <a:solidFill>
            <a:srgbClr val="000086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845"/>
              </a:lnSpc>
              <a:spcAft>
                <a:spcPts val="700"/>
              </a:spcAft>
            </a:pPr>
            <a:r>
              <a:rPr lang="zh-TW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■刘易斯</a:t>
            </a:r>
            <a:r>
              <a:rPr lang="zh-CN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■科塞</a:t>
            </a:r>
            <a:r>
              <a:rPr lang="en-US" sz="3200">
                <a:solidFill>
                  <a:srgbClr val="FBFB0C"/>
                </a:solidFill>
                <a:latin typeface="宋体" panose="02010600030101010101" pitchFamily="2" charset="-122"/>
              </a:rPr>
              <a:t>(Lewis Coser)</a:t>
            </a:r>
            <a:r>
              <a:rPr lang="zh-TW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的观点</a:t>
            </a:r>
          </a:p>
          <a:p>
            <a:pPr marL="257175" indent="-317500" algn="just">
              <a:lnSpc>
                <a:spcPts val="3845"/>
              </a:lnSpc>
              <a:spcAft>
                <a:spcPts val="700"/>
              </a:spcAft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/群体内部的分歧和对抗，能够造成一个 各社会部门相互支持、相互制约的社会 体系。譬如，美国的三权分立制度，总 统与国会之间权力分散，互相可以否决, 互相制约。</a:t>
            </a:r>
          </a:p>
          <a:p>
            <a:pPr marL="257175" indent="-317500">
              <a:lnSpc>
                <a:spcPts val="3845"/>
              </a:lnSpc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/让冲突表露出来，犹如提供一个出气口, 使対読南成员釆取合适的方式麦泄心中 的不满。否则，让怨气压抑会酿成极端 的反应。这就好比舟一个人来戒，着静 需要向朋友倾诉心中的苦恼，而不能总 是积在心里。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9224" y="563880"/>
            <a:ext cx="7982712" cy="509016"/>
          </a:xfrm>
          <a:prstGeom prst="rect">
            <a:avLst/>
          </a:prstGeom>
          <a:solidFill>
            <a:srgbClr val="000073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3900">
                <a:solidFill>
                  <a:srgbClr val="86D1EA"/>
                </a:solidFill>
                <a:latin typeface="MingLiU" panose="02020509000000000000" charset="-120"/>
                <a:ea typeface="MingLiU" panose="02020509000000000000" charset="-120"/>
              </a:rPr>
              <a:t>/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群体间冲突会增加群体内部的内聚</a:t>
            </a:r>
          </a:p>
        </p:txBody>
      </p:sp>
      <p:sp>
        <p:nvSpPr>
          <p:cNvPr id="3" name="矩形 2"/>
          <p:cNvSpPr/>
          <p:nvPr/>
        </p:nvSpPr>
        <p:spPr>
          <a:xfrm>
            <a:off x="999744" y="1167384"/>
            <a:ext cx="7607808" cy="512064"/>
          </a:xfrm>
          <a:prstGeom prst="rect">
            <a:avLst/>
          </a:prstGeom>
          <a:solidFill>
            <a:srgbClr val="000076"/>
          </a:solidFill>
        </p:spPr>
        <p:txBody>
          <a:bodyPr wrap="none" lIns="0" tIns="0" rIns="0" bIns="0">
            <a:noAutofit/>
          </a:bodyPr>
          <a:lstStyle/>
          <a:p>
            <a:pPr indent="342900" algn="just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力。例如，战争时期，国家往往表</a:t>
            </a:r>
          </a:p>
        </p:txBody>
      </p:sp>
      <p:sp>
        <p:nvSpPr>
          <p:cNvPr id="4" name="矩形 3"/>
          <p:cNvSpPr/>
          <p:nvPr/>
        </p:nvSpPr>
        <p:spPr>
          <a:xfrm>
            <a:off x="993648" y="1783080"/>
            <a:ext cx="7851648" cy="505968"/>
          </a:xfrm>
          <a:prstGeom prst="rect">
            <a:avLst/>
          </a:prstGeom>
          <a:solidFill>
            <a:srgbClr val="00007A"/>
          </a:solidFill>
        </p:spPr>
        <p:txBody>
          <a:bodyPr wrap="none" lIns="0" tIns="0" rIns="0" bIns="0">
            <a:noAutofit/>
          </a:bodyPr>
          <a:lstStyle/>
          <a:p>
            <a:pPr indent="34290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现出团结一致，国内矛盾则会减弱。</a:t>
            </a:r>
          </a:p>
        </p:txBody>
      </p:sp>
      <p:sp>
        <p:nvSpPr>
          <p:cNvPr id="5" name="矩形 4"/>
          <p:cNvSpPr/>
          <p:nvPr/>
        </p:nvSpPr>
        <p:spPr>
          <a:xfrm>
            <a:off x="649224" y="2496312"/>
            <a:ext cx="7659624" cy="3203448"/>
          </a:xfrm>
          <a:prstGeom prst="rect">
            <a:avLst/>
          </a:prstGeom>
          <a:solidFill>
            <a:srgbClr val="000087"/>
          </a:solidFill>
        </p:spPr>
        <p:txBody>
          <a:bodyPr lIns="0" tIns="0" rIns="0" bIns="0">
            <a:noAutofit/>
          </a:bodyPr>
          <a:lstStyle/>
          <a:p>
            <a:pPr marL="279400" indent="-342900" algn="just">
              <a:lnSpc>
                <a:spcPts val="4325"/>
              </a:lnSpc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/两大集团的冲突可表现它们的实力， 最后达到权力平衡，防止了无休止的 斗争。可见，一定程度的冲突反而可 以减少冲突，并求得长期稳定。如美 苏之间的核军备竞赛，最后防止了真 正的核冲突。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6280" y="484632"/>
            <a:ext cx="7891272" cy="6071616"/>
          </a:xfrm>
          <a:prstGeom prst="rect">
            <a:avLst/>
          </a:prstGeom>
          <a:solidFill>
            <a:srgbClr val="000086"/>
          </a:solidFill>
        </p:spPr>
        <p:txBody>
          <a:bodyPr lIns="0" tIns="0" rIns="0" bIns="0">
            <a:noAutofit/>
          </a:bodyPr>
          <a:lstStyle/>
          <a:p>
            <a:pPr marL="263525" indent="-304800" algn="just">
              <a:lnSpc>
                <a:spcPts val="3785"/>
              </a:lnSpc>
              <a:spcAft>
                <a:spcPts val="560"/>
              </a:spcAft>
            </a:pPr>
            <a:r>
              <a:rPr lang="zh-TW" sz="3600" b="1">
                <a:solidFill>
                  <a:srgbClr val="86D1EA"/>
                </a:solidFill>
                <a:latin typeface="仿宋" panose="02010609060101010101" charset="-122"/>
                <a:ea typeface="仿宋" panose="02010609060101010101" charset="-122"/>
              </a:rPr>
              <a:t>/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冲突可以促进联合，以求生存。如，国家 为了对付共同的更加强大的敌人而彼此团 结起来，企业也可以为了共同的利益结成 业务联合体。</a:t>
            </a:r>
          </a:p>
          <a:p>
            <a:pPr marL="263525" indent="-304800" algn="just">
              <a:lnSpc>
                <a:spcPts val="3805"/>
              </a:lnSpc>
              <a:spcAft>
                <a:spcPts val="560"/>
              </a:spcAft>
            </a:pPr>
            <a:r>
              <a:rPr lang="zh-TW" sz="3600" b="1">
                <a:solidFill>
                  <a:srgbClr val="86D1EA"/>
                </a:solidFill>
                <a:latin typeface="仿宋" panose="02010609060101010101" charset="-122"/>
                <a:ea typeface="仿宋" panose="02010609060101010101" charset="-122"/>
              </a:rPr>
              <a:t>/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因此，所有观点都鼓励管理者维持适当的 冲突水平，使群体保持旺盛的生命力，善 于自我批评和不断创新。</a:t>
            </a:r>
          </a:p>
          <a:p>
            <a:pPr marL="263525" indent="-304800">
              <a:lnSpc>
                <a:spcPts val="3770"/>
              </a:lnSpc>
              <a:spcAft>
                <a:spcPts val="560"/>
              </a:spcAft>
            </a:pPr>
            <a:r>
              <a:rPr lang="zh-CN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|</a:t>
            </a:r>
            <a:r>
              <a:rPr lang="zh-TW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,野中和竹内</a:t>
            </a:r>
            <a:r>
              <a:rPr lang="en-US" sz="3200">
                <a:solidFill>
                  <a:srgbClr val="FBFB0C"/>
                </a:solidFill>
                <a:latin typeface="宋体" panose="02010600030101010101" pitchFamily="2" charset="-122"/>
              </a:rPr>
              <a:t>(Ikujiro Nonaka, Hirotaka Takeuchi)</a:t>
            </a:r>
            <a:r>
              <a:rPr lang="zh-TW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的观点</a:t>
            </a:r>
          </a:p>
          <a:p>
            <a:pPr marL="263525" indent="-304800" algn="just">
              <a:lnSpc>
                <a:spcPts val="3925"/>
              </a:lnSpc>
            </a:pPr>
            <a:r>
              <a:rPr lang="zh-TW" sz="3600" b="1">
                <a:solidFill>
                  <a:srgbClr val="86D1EA"/>
                </a:solidFill>
                <a:latin typeface="仿宋" panose="02010609060101010101" charset="-122"/>
                <a:ea typeface="仿宋" panose="02010609060101010101" charset="-122"/>
              </a:rPr>
              <a:t>/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主张通过在组织中人为地造成一些不确定 性</a:t>
            </a:r>
            <a:r>
              <a:rPr lang="en-US" sz="3200">
                <a:solidFill>
                  <a:srgbClr val="FFFFFF"/>
                </a:solidFill>
                <a:latin typeface="宋体" panose="02010600030101010101" pitchFamily="2" charset="-122"/>
              </a:rPr>
              <a:t>(uncertainty)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来形成矛盾，使员工保持 创新和发展的紧迫感。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0E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5864" y="554736"/>
            <a:ext cx="6288024" cy="5766816"/>
          </a:xfrm>
          <a:prstGeom prst="rect">
            <a:avLst/>
          </a:prstGeom>
          <a:solidFill>
            <a:srgbClr val="000084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820"/>
              </a:spcAft>
            </a:pPr>
            <a:r>
              <a:rPr lang="zh-TW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三、冲突的分类</a:t>
            </a:r>
          </a:p>
          <a:p>
            <a:pPr indent="0"/>
            <a:r>
              <a:rPr lang="en-US" sz="3900">
                <a:solidFill>
                  <a:srgbClr val="FDADAD"/>
                </a:solidFill>
                <a:latin typeface="MingLiU" panose="02020509000000000000" charset="-120"/>
              </a:rPr>
              <a:t>■</a:t>
            </a:r>
            <a:r>
              <a:rPr lang="zh-TW" sz="3900">
                <a:solidFill>
                  <a:srgbClr val="0AF70D"/>
                </a:solidFill>
                <a:latin typeface="MingLiU" panose="02020509000000000000" charset="-120"/>
                <a:ea typeface="MingLiU" panose="02020509000000000000" charset="-120"/>
              </a:rPr>
              <a:t>（一）按冲突的性质分类</a:t>
            </a:r>
          </a:p>
          <a:p>
            <a:pPr indent="0"/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I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建设性冲突和破坏性冲突</a:t>
            </a:r>
          </a:p>
          <a:p>
            <a:pPr indent="-44450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___</a:t>
            </a:r>
          </a:p>
          <a:p>
            <a:pPr indent="0"/>
            <a:r>
              <a:rPr lang="en-US" sz="3900">
                <a:solidFill>
                  <a:srgbClr val="FDADAD"/>
                </a:solidFill>
                <a:latin typeface="MingLiU" panose="02020509000000000000" charset="-120"/>
              </a:rPr>
              <a:t>■</a:t>
            </a:r>
            <a:r>
              <a:rPr lang="zh-TW" sz="3900">
                <a:solidFill>
                  <a:srgbClr val="0AF70D"/>
                </a:solidFill>
                <a:latin typeface="MingLiU" panose="02020509000000000000" charset="-120"/>
                <a:ea typeface="MingLiU" panose="02020509000000000000" charset="-120"/>
              </a:rPr>
              <a:t>（二）按冲突所处层次分类</a:t>
            </a:r>
          </a:p>
          <a:p>
            <a:pPr indent="0"/>
            <a:r>
              <a:rPr lang="zh-TW" sz="51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■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1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、角色冲突</a:t>
            </a:r>
          </a:p>
          <a:p>
            <a:pPr indent="0"/>
            <a:r>
              <a:rPr lang="zh-TW" sz="51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■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2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、团际冲突</a:t>
            </a:r>
          </a:p>
          <a:p>
            <a:pPr indent="0"/>
            <a:r>
              <a:rPr lang="zh-TW" sz="51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■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3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、关系冲突</a:t>
            </a:r>
          </a:p>
          <a:p>
            <a:pPr indent="0"/>
            <a:r>
              <a:rPr lang="zh-TW" sz="5100">
                <a:solidFill>
                  <a:srgbClr val="FAD2D3"/>
                </a:solidFill>
                <a:latin typeface="PMingLiU" panose="02020500000000000000" charset="-120"/>
                <a:ea typeface="PMingLiU" panose="02020500000000000000" charset="-120"/>
              </a:rPr>
              <a:t>■4</a:t>
            </a:r>
            <a:r>
              <a:rPr lang="zh-TW" sz="390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任务冲突</a:t>
            </a:r>
          </a:p>
          <a:p>
            <a:pPr indent="0"/>
            <a:r>
              <a:rPr lang="zh-TW" sz="51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■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5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、过程冲突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2336" y="576072"/>
            <a:ext cx="8144256" cy="6099048"/>
          </a:xfrm>
          <a:prstGeom prst="rect">
            <a:avLst/>
          </a:prstGeom>
          <a:solidFill>
            <a:srgbClr val="000086"/>
          </a:solidFill>
        </p:spPr>
        <p:txBody>
          <a:bodyPr lIns="0" tIns="0" rIns="0" bIns="0">
            <a:noAutofit/>
          </a:bodyPr>
          <a:lstStyle/>
          <a:p>
            <a:pPr indent="-393700" algn="just"/>
            <a:r>
              <a:rPr lang="en-US" sz="3600" b="1">
                <a:solidFill>
                  <a:srgbClr val="FFFFFF"/>
                </a:solidFill>
                <a:latin typeface="仿宋" panose="02010609060101010101" charset="-122"/>
              </a:rPr>
              <a:t>___</a:t>
            </a:r>
          </a:p>
          <a:p>
            <a:pPr indent="-393700" algn="just"/>
            <a:r>
              <a:rPr lang="en-US" sz="3600" b="1">
                <a:solidFill>
                  <a:srgbClr val="FFFFFF"/>
                </a:solidFill>
                <a:latin typeface="仿宋" panose="02010609060101010101" charset="-122"/>
              </a:rPr>
              <a:t>___</a:t>
            </a:r>
          </a:p>
          <a:p>
            <a:pPr marL="1317625" indent="0"/>
            <a:r>
              <a:rPr lang="zh-TW" sz="47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（三）按冲突的维度分类</a:t>
            </a:r>
          </a:p>
          <a:p>
            <a:pPr indent="-393700" algn="just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indent="-393700" algn="just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indent="0" algn="just"/>
            <a:r>
              <a:rPr lang="zh-TW" sz="3300">
                <a:solidFill>
                  <a:srgbClr val="94AC4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・</a:t>
            </a:r>
            <a:r>
              <a:rPr lang="zh-TW" sz="2800">
                <a:solidFill>
                  <a:srgbClr val="94AC49"/>
                </a:solidFill>
                <a:latin typeface="Arial" panose="020B0604020202020204"/>
                <a:ea typeface="Arial" panose="020B0604020202020204"/>
              </a:rPr>
              <a:t>1</a:t>
            </a:r>
            <a:r>
              <a:rPr lang="zh-TW" sz="3600" b="1">
                <a:solidFill>
                  <a:srgbClr val="94AC49"/>
                </a:solidFill>
                <a:latin typeface="仿宋" panose="02010609060101010101" charset="-122"/>
                <a:ea typeface="仿宋" panose="02010609060101010101" charset="-122"/>
              </a:rPr>
              <a:t>、</a:t>
            </a:r>
            <a:r>
              <a:rPr lang="zh-TW" sz="3600" b="1">
                <a:solidFill>
                  <a:srgbClr val="0AF70D"/>
                </a:solidFill>
                <a:latin typeface="仿宋" panose="02010609060101010101" charset="-122"/>
                <a:ea typeface="仿宋" panose="02010609060101010101" charset="-122"/>
              </a:rPr>
              <a:t>二维度冲突（艾默生） </a:t>
            </a:r>
          </a:p>
          <a:p>
            <a:pPr indent="-393700" algn="just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indent="-393700" algn="just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indent="0" algn="just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，认知冲突：与任务有关的冲突</a:t>
            </a:r>
          </a:p>
          <a:p>
            <a:pPr indent="-393700" algn="just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indent="-393700" algn="just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indent="-393700" algn="just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indent="0" algn="just">
              <a:spcAft>
                <a:spcPts val="560"/>
              </a:spcAft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,情感冲突：与个性、人际关系有关的冲突</a:t>
            </a:r>
          </a:p>
          <a:p>
            <a:pPr indent="0">
              <a:lnSpc>
                <a:spcPts val="3410"/>
              </a:lnSpc>
              <a:spcAft>
                <a:spcPts val="560"/>
              </a:spcAft>
            </a:pPr>
            <a:r>
              <a:rPr lang="zh-TW" sz="2800">
                <a:solidFill>
                  <a:srgbClr val="F47676"/>
                </a:solidFill>
                <a:latin typeface="Arial" panose="020B0604020202020204"/>
                <a:ea typeface="Arial" panose="020B0604020202020204"/>
              </a:rPr>
              <a:t>■ </a:t>
            </a:r>
            <a:r>
              <a:rPr lang="zh-TW" sz="2800">
                <a:solidFill>
                  <a:srgbClr val="0AF70D"/>
                </a:solidFill>
                <a:latin typeface="Arial" panose="020B0604020202020204"/>
                <a:ea typeface="Arial" panose="020B0604020202020204"/>
              </a:rPr>
              <a:t>2</a:t>
            </a:r>
            <a:r>
              <a:rPr lang="zh-TW" sz="3600" b="1">
                <a:solidFill>
                  <a:srgbClr val="0AF70D"/>
                </a:solidFill>
                <a:latin typeface="仿宋" panose="02010609060101010101" charset="-122"/>
                <a:ea typeface="仿宋" panose="02010609060101010101" charset="-122"/>
              </a:rPr>
              <a:t>、三维度（约翰和曼尼斯）</a:t>
            </a:r>
          </a:p>
          <a:p>
            <a:pPr indent="0">
              <a:lnSpc>
                <a:spcPts val="3410"/>
              </a:lnSpc>
              <a:spcAft>
                <a:spcPts val="560"/>
              </a:spcAft>
            </a:pPr>
            <a:r>
              <a:rPr lang="zh-TW" sz="3200">
                <a:solidFill>
                  <a:srgbClr val="FBFB0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1） </a:t>
            </a:r>
            <a:r>
              <a:rPr lang="zh-TW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任务冲突：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与工作的内容和目标有关；</a:t>
            </a:r>
          </a:p>
          <a:p>
            <a:pPr indent="0">
              <a:lnSpc>
                <a:spcPts val="3410"/>
              </a:lnSpc>
              <a:spcAft>
                <a:spcPts val="560"/>
              </a:spcAft>
            </a:pPr>
            <a:r>
              <a:rPr lang="zh-TW" sz="3200">
                <a:solidFill>
                  <a:srgbClr val="FBFB0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2） </a:t>
            </a:r>
            <a:r>
              <a:rPr lang="zh-TW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关系冲突：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着重于人际间的关系；</a:t>
            </a:r>
          </a:p>
          <a:p>
            <a:pPr indent="0">
              <a:lnSpc>
                <a:spcPts val="3410"/>
              </a:lnSpc>
              <a:spcAft>
                <a:spcPts val="560"/>
              </a:spcAft>
            </a:pPr>
            <a:r>
              <a:rPr lang="zh-TW" sz="3200">
                <a:solidFill>
                  <a:srgbClr val="FBFB0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3） </a:t>
            </a:r>
            <a:r>
              <a:rPr lang="zh-TW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过程冲突：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指向工作如何完成。</a:t>
            </a:r>
          </a:p>
          <a:p>
            <a:pPr marL="288925" indent="-342900">
              <a:lnSpc>
                <a:spcPts val="3410"/>
              </a:lnSpc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绝大多数的关系冲突是功能失调的；低水平的 过程冲突和中低水平的任务冲突是积极的、 功能正常的。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5776" y="563880"/>
            <a:ext cx="6641592" cy="548640"/>
          </a:xfrm>
          <a:prstGeom prst="rect">
            <a:avLst/>
          </a:prstGeom>
          <a:solidFill>
            <a:srgbClr val="01007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9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四、团队间冲突产生的原因</a:t>
            </a:r>
          </a:p>
        </p:txBody>
      </p:sp>
      <p:sp>
        <p:nvSpPr>
          <p:cNvPr id="3" name="矩形 2"/>
          <p:cNvSpPr/>
          <p:nvPr/>
        </p:nvSpPr>
        <p:spPr>
          <a:xfrm>
            <a:off x="554735" y="1688592"/>
            <a:ext cx="6720677" cy="4166616"/>
          </a:xfrm>
          <a:prstGeom prst="rect">
            <a:avLst/>
          </a:prstGeom>
          <a:solidFill>
            <a:srgbClr val="000080"/>
          </a:solidFill>
        </p:spPr>
        <p:txBody>
          <a:bodyPr lIns="0" tIns="0" rIns="0" bIns="0">
            <a:noAutofit/>
          </a:bodyPr>
          <a:lstStyle/>
          <a:p>
            <a:pPr indent="254000" algn="just"/>
            <a:r>
              <a:rPr lang="zh-TW" sz="5100" dirty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■1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、资源竞争</a:t>
            </a:r>
          </a:p>
          <a:p>
            <a:pPr indent="254000" algn="just"/>
            <a:r>
              <a:rPr lang="zh-TW" sz="5100" dirty="0" smtClean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2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、目标冲突</a:t>
            </a:r>
          </a:p>
          <a:p>
            <a:pPr indent="254000" algn="just"/>
            <a:r>
              <a:rPr lang="zh-TW" sz="5100" dirty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■3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、相互依赖性</a:t>
            </a:r>
          </a:p>
          <a:p>
            <a:pPr indent="254000" algn="just"/>
            <a:r>
              <a:rPr lang="zh-TW" sz="5100" dirty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|4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、责任模糊</a:t>
            </a:r>
          </a:p>
          <a:p>
            <a:pPr indent="254000" algn="just"/>
            <a:r>
              <a:rPr lang="zh-TW" sz="5100" dirty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|5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、地位斗争</a:t>
            </a:r>
          </a:p>
          <a:p>
            <a:pPr indent="254000" algn="just"/>
            <a:r>
              <a:rPr lang="zh-TW" sz="5100" dirty="0" smtClean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|</a:t>
            </a:r>
            <a:r>
              <a:rPr lang="zh-TW" sz="5100" dirty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6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、沟通不畅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66216" y="487680"/>
            <a:ext cx="7653528" cy="5635752"/>
          </a:xfrm>
          <a:prstGeom prst="rect">
            <a:avLst/>
          </a:prstGeom>
          <a:solidFill>
            <a:srgbClr val="000085"/>
          </a:solidFill>
        </p:spPr>
        <p:txBody>
          <a:bodyPr lIns="0" tIns="0" rIns="0" bIns="0">
            <a:noAutofit/>
          </a:bodyPr>
          <a:lstStyle/>
          <a:p>
            <a:pPr indent="241300">
              <a:lnSpc>
                <a:spcPts val="5210"/>
              </a:lnSpc>
              <a:spcAft>
                <a:spcPts val="2030"/>
              </a:spcAft>
            </a:pPr>
            <a:r>
              <a:rPr lang="zh-TW" sz="3900" dirty="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第二节  团队冲突的过程和管理</a:t>
            </a:r>
          </a:p>
          <a:p>
            <a:pPr marL="760730" indent="12700">
              <a:lnSpc>
                <a:spcPts val="5210"/>
              </a:lnSpc>
            </a:pPr>
            <a:r>
              <a:rPr lang="zh-TW" sz="3900" dirty="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一、冲突形成的过程 五阶段模型：</a:t>
            </a:r>
          </a:p>
          <a:p>
            <a:pPr marL="316230" indent="0">
              <a:lnSpc>
                <a:spcPts val="5210"/>
              </a:lnSpc>
            </a:pPr>
            <a:r>
              <a:rPr lang="zh-TW" sz="5100" dirty="0" smtClean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1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、潜在的对立或不一致</a:t>
            </a:r>
          </a:p>
          <a:p>
            <a:pPr marL="316230" indent="0">
              <a:lnSpc>
                <a:spcPts val="5210"/>
              </a:lnSpc>
            </a:pPr>
            <a:r>
              <a:rPr lang="zh-TW" sz="5100" dirty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■2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、认知和个性化</a:t>
            </a:r>
          </a:p>
          <a:p>
            <a:pPr marL="316230" indent="0">
              <a:lnSpc>
                <a:spcPts val="5210"/>
              </a:lnSpc>
            </a:pPr>
            <a:r>
              <a:rPr lang="zh-TW" sz="5100" dirty="0">
                <a:solidFill>
                  <a:srgbClr val="FAD2D3"/>
                </a:solidFill>
                <a:latin typeface="PMingLiU" panose="02020500000000000000" charset="-120"/>
                <a:ea typeface="PMingLiU" panose="02020500000000000000" charset="-120"/>
              </a:rPr>
              <a:t>■3</a:t>
            </a:r>
            <a:r>
              <a:rPr lang="zh-TW" sz="3900" dirty="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行为意向</a:t>
            </a:r>
          </a:p>
          <a:p>
            <a:pPr marL="316230" indent="0">
              <a:lnSpc>
                <a:spcPts val="5210"/>
              </a:lnSpc>
            </a:pPr>
            <a:r>
              <a:rPr lang="zh-TW" sz="5100" dirty="0">
                <a:solidFill>
                  <a:srgbClr val="FAD2D3"/>
                </a:solidFill>
                <a:latin typeface="PMingLiU" panose="02020500000000000000" charset="-120"/>
                <a:ea typeface="PMingLiU" panose="02020500000000000000" charset="-120"/>
              </a:rPr>
              <a:t>■4</a:t>
            </a:r>
            <a:r>
              <a:rPr lang="zh-TW" sz="3900" dirty="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行为</a:t>
            </a:r>
          </a:p>
          <a:p>
            <a:pPr marL="316230" indent="0">
              <a:lnSpc>
                <a:spcPts val="5210"/>
              </a:lnSpc>
            </a:pPr>
            <a:r>
              <a:rPr lang="zh-TW" sz="5100" dirty="0">
                <a:solidFill>
                  <a:srgbClr val="FAD2D3"/>
                </a:solidFill>
                <a:latin typeface="PMingLiU" panose="02020500000000000000" charset="-120"/>
                <a:ea typeface="PMingLiU" panose="02020500000000000000" charset="-120"/>
              </a:rPr>
              <a:t>■5</a:t>
            </a:r>
            <a:r>
              <a:rPr lang="zh-TW" sz="3900" dirty="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结果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73240" y="112776"/>
            <a:ext cx="2200656" cy="228600"/>
          </a:xfrm>
          <a:prstGeom prst="rect">
            <a:avLst/>
          </a:prstGeom>
          <a:solidFill>
            <a:srgbClr val="0099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600">
                <a:solidFill>
                  <a:srgbClr val="FFFFFF"/>
                </a:solidFill>
                <a:latin typeface="Arial" panose="020B0604020202020204"/>
              </a:rPr>
              <a:t>Organizational Behavior</a:t>
            </a:r>
          </a:p>
        </p:txBody>
      </p:sp>
      <p:sp>
        <p:nvSpPr>
          <p:cNvPr id="3" name="矩形 2"/>
          <p:cNvSpPr/>
          <p:nvPr/>
        </p:nvSpPr>
        <p:spPr>
          <a:xfrm>
            <a:off x="3471672" y="890016"/>
            <a:ext cx="2194560" cy="554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900">
                <a:latin typeface="MingLiU" panose="02020509000000000000" charset="-120"/>
                <a:ea typeface="MingLiU" panose="02020509000000000000" charset="-120"/>
              </a:rPr>
              <a:t>学习目标</a:t>
            </a:r>
          </a:p>
        </p:txBody>
      </p:sp>
      <p:sp>
        <p:nvSpPr>
          <p:cNvPr id="4" name="矩形 3"/>
          <p:cNvSpPr/>
          <p:nvPr/>
        </p:nvSpPr>
        <p:spPr>
          <a:xfrm>
            <a:off x="673608" y="2840736"/>
            <a:ext cx="5504688" cy="9692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zh-TW" sz="2200" b="1">
                <a:latin typeface="宋体" panose="02010600030101010101" pitchFamily="2" charset="-122"/>
                <a:ea typeface="宋体" panose="02010600030101010101" pitchFamily="2" charset="-122"/>
              </a:rPr>
              <a:t>了解团队冲突的不同观念及过程</a:t>
            </a:r>
          </a:p>
          <a:p>
            <a:pPr marL="1062990" indent="0"/>
            <a:r>
              <a:rPr lang="en-US" sz="2200" b="1">
                <a:latin typeface="Times New Roman" panose="02020603050405020304"/>
              </a:rPr>
              <a:t>2. </a:t>
            </a:r>
            <a:r>
              <a:rPr lang="zh-TW" sz="2200" b="1">
                <a:latin typeface="宋体" panose="02010600030101010101" pitchFamily="2" charset="-122"/>
                <a:ea typeface="宋体" panose="02010600030101010101" pitchFamily="2" charset="-122"/>
              </a:rPr>
              <a:t>学会解决冲突问的各种策略</a:t>
            </a:r>
          </a:p>
          <a:p>
            <a:pPr marL="1062990" indent="0"/>
            <a:r>
              <a:rPr lang="en-US" sz="2200" b="1">
                <a:latin typeface="Times New Roman" panose="02020603050405020304"/>
              </a:rPr>
              <a:t>3. </a:t>
            </a:r>
            <a:r>
              <a:rPr lang="zh-TW" sz="2200" b="1">
                <a:latin typeface="宋体" panose="02010600030101010101" pitchFamily="2" charset="-122"/>
                <a:ea typeface="宋体" panose="02010600030101010101" pitchFamily="2" charset="-122"/>
              </a:rPr>
              <a:t>理解团队四种分类</a:t>
            </a:r>
          </a:p>
        </p:txBody>
      </p:sp>
      <p:sp>
        <p:nvSpPr>
          <p:cNvPr id="5" name="矩形 4"/>
          <p:cNvSpPr/>
          <p:nvPr/>
        </p:nvSpPr>
        <p:spPr>
          <a:xfrm>
            <a:off x="438912" y="6553200"/>
            <a:ext cx="1493520" cy="222504"/>
          </a:xfrm>
          <a:prstGeom prst="rect">
            <a:avLst/>
          </a:prstGeom>
          <a:solidFill>
            <a:srgbClr val="0099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6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第九章群体概述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1952" y="2133600"/>
            <a:ext cx="2240280" cy="152095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160776" y="463296"/>
            <a:ext cx="2849880" cy="627888"/>
          </a:xfrm>
          <a:prstGeom prst="rect">
            <a:avLst/>
          </a:prstGeom>
          <a:solidFill>
            <a:srgbClr val="000087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冲突的过程</a:t>
            </a:r>
          </a:p>
        </p:txBody>
      </p:sp>
      <p:sp>
        <p:nvSpPr>
          <p:cNvPr id="4" name="矩形 3"/>
          <p:cNvSpPr/>
          <p:nvPr/>
        </p:nvSpPr>
        <p:spPr>
          <a:xfrm>
            <a:off x="1996440" y="4562856"/>
            <a:ext cx="1572768" cy="326136"/>
          </a:xfrm>
          <a:prstGeom prst="rect">
            <a:avLst/>
          </a:prstGeom>
          <a:solidFill>
            <a:srgbClr val="00008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冲突被感觉</a:t>
            </a:r>
          </a:p>
        </p:txBody>
      </p:sp>
      <p:sp>
        <p:nvSpPr>
          <p:cNvPr id="5" name="矩形 4"/>
          <p:cNvSpPr/>
          <p:nvPr/>
        </p:nvSpPr>
        <p:spPr>
          <a:xfrm>
            <a:off x="170688" y="2752344"/>
            <a:ext cx="1289304" cy="1423416"/>
          </a:xfrm>
          <a:prstGeom prst="rect">
            <a:avLst/>
          </a:prstGeom>
          <a:solidFill>
            <a:srgbClr val="000087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710"/>
              </a:lnSpc>
            </a:pPr>
            <a:r>
              <a:rPr lang="zh-TW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产生原因</a:t>
            </a:r>
          </a:p>
          <a:p>
            <a:pPr indent="254000" algn="just">
              <a:lnSpc>
                <a:spcPts val="2710"/>
              </a:lnSpc>
            </a:pPr>
            <a:r>
              <a:rPr lang="zh-CN" sz="26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•</a:t>
            </a:r>
            <a:r>
              <a:rPr lang="zh-CN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沟通</a:t>
            </a:r>
            <a:r>
              <a:rPr lang="en-US" sz="2400" b="1">
                <a:solidFill>
                  <a:srgbClr val="FFFFFF"/>
                </a:solidFill>
                <a:latin typeface="宋体" panose="02010600030101010101" pitchFamily="2" charset="-122"/>
              </a:rPr>
              <a:t>'</a:t>
            </a:r>
          </a:p>
          <a:p>
            <a:pPr indent="0" algn="r">
              <a:lnSpc>
                <a:spcPts val="2710"/>
              </a:lnSpc>
            </a:pPr>
            <a:r>
              <a:rPr lang="zh-CN" sz="26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•</a:t>
            </a:r>
            <a:r>
              <a:rPr lang="zh-CN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结构</a:t>
            </a:r>
            <a:r>
              <a:rPr lang="zh-TW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\ 个人因素</a:t>
            </a:r>
          </a:p>
        </p:txBody>
      </p:sp>
      <p:sp>
        <p:nvSpPr>
          <p:cNvPr id="7" name="矩形 6"/>
          <p:cNvSpPr/>
          <p:nvPr/>
        </p:nvSpPr>
        <p:spPr>
          <a:xfrm>
            <a:off x="4206240" y="2212848"/>
            <a:ext cx="1216152" cy="1862328"/>
          </a:xfrm>
          <a:prstGeom prst="rect">
            <a:avLst/>
          </a:prstGeom>
          <a:solidFill>
            <a:srgbClr val="000087"/>
          </a:solidFill>
          <a:ln>
            <a:solidFill/>
          </a:ln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070"/>
              </a:lnSpc>
              <a:spcAft>
                <a:spcPts val="1890"/>
              </a:spcAft>
            </a:pPr>
            <a:r>
              <a:rPr lang="zh-TW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冲突 处理意向</a:t>
            </a:r>
          </a:p>
          <a:p>
            <a:pPr indent="190500"/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,</a:t>
            </a:r>
            <a:r>
              <a:rPr lang="zh-TW" sz="2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竞争</a:t>
            </a:r>
          </a:p>
          <a:p>
            <a:pPr indent="190500"/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•</a:t>
            </a:r>
            <a:r>
              <a:rPr lang="zh-TW" sz="2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协作</a:t>
            </a:r>
          </a:p>
        </p:txBody>
      </p:sp>
      <p:sp>
        <p:nvSpPr>
          <p:cNvPr id="8" name="矩形 7"/>
          <p:cNvSpPr/>
          <p:nvPr/>
        </p:nvSpPr>
        <p:spPr>
          <a:xfrm>
            <a:off x="4206240" y="4075176"/>
            <a:ext cx="1216152" cy="216408"/>
          </a:xfrm>
          <a:prstGeom prst="rect">
            <a:avLst/>
          </a:prstGeom>
          <a:solidFill>
            <a:srgbClr val="3366FF"/>
          </a:solidFill>
          <a:ln>
            <a:solidFill/>
          </a:ln>
        </p:spPr>
        <p:txBody>
          <a:bodyPr wrap="none" lIns="0" tIns="0" rIns="0" bIns="0">
            <a:noAutofit/>
          </a:bodyPr>
          <a:lstStyle/>
          <a:p>
            <a:pPr indent="-4216400"/>
            <a:r>
              <a:rPr lang="zh-TW" sz="10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__</a:t>
            </a:r>
          </a:p>
        </p:txBody>
      </p:sp>
      <p:sp>
        <p:nvSpPr>
          <p:cNvPr id="9" name="矩形 8"/>
          <p:cNvSpPr/>
          <p:nvPr/>
        </p:nvSpPr>
        <p:spPr>
          <a:xfrm>
            <a:off x="4206240" y="4291584"/>
            <a:ext cx="1216152" cy="1063752"/>
          </a:xfrm>
          <a:prstGeom prst="rect">
            <a:avLst/>
          </a:prstGeom>
          <a:solidFill>
            <a:srgbClr val="000087"/>
          </a:solidFill>
          <a:ln>
            <a:solidFill/>
          </a:ln>
        </p:spPr>
        <p:txBody>
          <a:bodyPr lIns="0" tIns="0" rIns="0" bIns="0">
            <a:noAutofit/>
          </a:bodyPr>
          <a:lstStyle/>
          <a:p>
            <a:pPr indent="190500"/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•</a:t>
            </a:r>
            <a:r>
              <a:rPr lang="zh-TW" sz="2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迁就</a:t>
            </a:r>
          </a:p>
          <a:p>
            <a:pPr indent="190500"/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•</a:t>
            </a:r>
            <a:r>
              <a:rPr lang="zh-TW" sz="2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回避</a:t>
            </a:r>
          </a:p>
          <a:p>
            <a:pPr indent="190500"/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•</a:t>
            </a:r>
            <a:r>
              <a:rPr lang="zh-TW" sz="2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折衷</a:t>
            </a:r>
          </a:p>
        </p:txBody>
      </p:sp>
      <p:sp>
        <p:nvSpPr>
          <p:cNvPr id="10" name="矩形 9"/>
          <p:cNvSpPr/>
          <p:nvPr/>
        </p:nvSpPr>
        <p:spPr>
          <a:xfrm>
            <a:off x="7525512" y="2325624"/>
            <a:ext cx="1240536" cy="691896"/>
          </a:xfrm>
          <a:prstGeom prst="rect">
            <a:avLst/>
          </a:prstGeom>
          <a:solidFill>
            <a:srgbClr val="00008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zh-TW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提咼 群体绩效</a:t>
            </a:r>
          </a:p>
        </p:txBody>
      </p:sp>
      <p:sp>
        <p:nvSpPr>
          <p:cNvPr id="11" name="矩形 10"/>
          <p:cNvSpPr/>
          <p:nvPr/>
        </p:nvSpPr>
        <p:spPr>
          <a:xfrm>
            <a:off x="7562088" y="4145280"/>
            <a:ext cx="1240536" cy="691896"/>
          </a:xfrm>
          <a:prstGeom prst="rect">
            <a:avLst/>
          </a:prstGeom>
          <a:solidFill>
            <a:srgbClr val="00008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855"/>
              </a:lnSpc>
              <a:spcBef>
                <a:spcPts val="840"/>
              </a:spcBef>
            </a:pPr>
            <a:r>
              <a:rPr lang="zh-TW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降低 群体绩效</a:t>
            </a:r>
          </a:p>
        </p:txBody>
      </p:sp>
      <p:sp>
        <p:nvSpPr>
          <p:cNvPr id="12" name="矩形 11"/>
          <p:cNvSpPr/>
          <p:nvPr/>
        </p:nvSpPr>
        <p:spPr>
          <a:xfrm>
            <a:off x="5940552" y="3191256"/>
            <a:ext cx="1463040" cy="1127760"/>
          </a:xfrm>
          <a:prstGeom prst="rect">
            <a:avLst/>
          </a:prstGeom>
          <a:solidFill>
            <a:srgbClr val="000087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810"/>
              </a:lnSpc>
            </a:pPr>
            <a:r>
              <a:rPr lang="zh-TW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公开冲突/ 一方</a:t>
            </a:r>
            <a:r>
              <a:rPr lang="zh-CN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行为、 </a:t>
            </a:r>
            <a:r>
              <a:rPr lang="zh-TW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对方反应\</a:t>
            </a:r>
          </a:p>
        </p:txBody>
      </p:sp>
      <p:sp>
        <p:nvSpPr>
          <p:cNvPr id="13" name="矩形 12"/>
          <p:cNvSpPr/>
          <p:nvPr/>
        </p:nvSpPr>
        <p:spPr>
          <a:xfrm>
            <a:off x="2295144" y="6080760"/>
            <a:ext cx="4584192" cy="326136"/>
          </a:xfrm>
          <a:prstGeom prst="rect">
            <a:avLst/>
          </a:prstGeom>
          <a:solidFill>
            <a:srgbClr val="000092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图：罗宾斯提出的五阶段冲突过程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2816" y="487680"/>
            <a:ext cx="7891272" cy="5754624"/>
          </a:xfrm>
          <a:prstGeom prst="rect">
            <a:avLst/>
          </a:prstGeom>
          <a:solidFill>
            <a:srgbClr val="00008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20"/>
              </a:lnSpc>
              <a:spcBef>
                <a:spcPts val="1330"/>
              </a:spcBef>
              <a:spcAft>
                <a:spcPts val="1050"/>
              </a:spcAft>
            </a:pP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阶段</a:t>
            </a:r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1: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潜在的对立或不一致</a:t>
            </a:r>
          </a:p>
          <a:p>
            <a:pPr marL="188595" indent="-279400" algn="just">
              <a:lnSpc>
                <a:spcPts val="4775"/>
              </a:lnSpc>
              <a:spcAft>
                <a:spcPts val="210"/>
              </a:spcAft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.产生冲突的第一步是存在导致丼突 产生崗条律，这就是冲突南根波：</a:t>
            </a:r>
          </a:p>
          <a:p>
            <a:pPr indent="0" algn="just">
              <a:lnSpc>
                <a:spcPts val="4775"/>
              </a:lnSpc>
              <a:spcAft>
                <a:spcPts val="210"/>
              </a:spcAft>
            </a:pPr>
            <a:r>
              <a:rPr lang="en-US" sz="5100">
                <a:solidFill>
                  <a:srgbClr val="FFFFFF"/>
                </a:solidFill>
                <a:latin typeface="PMingLiU" panose="02020500000000000000" charset="-120"/>
              </a:rPr>
              <a:t>■ 1）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沟通因素；</a:t>
            </a:r>
          </a:p>
          <a:p>
            <a:pPr marL="188595" indent="-279400">
              <a:lnSpc>
                <a:spcPts val="3820"/>
              </a:lnSpc>
              <a:spcAft>
                <a:spcPts val="490"/>
              </a:spcAft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«2）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结构因素（群体规模、群体成 员分配的任务的具体化程度、管辖 范亩的清晰庆、员工肓目标之向南 匹配性、领导风格以及奖励系统和 群庆间相互原赖南荏庆；</a:t>
            </a:r>
          </a:p>
          <a:p>
            <a:pPr indent="0">
              <a:lnSpc>
                <a:spcPts val="3820"/>
              </a:lnSpc>
            </a:pPr>
            <a:r>
              <a:rPr lang="en-US" sz="5100">
                <a:solidFill>
                  <a:srgbClr val="FFFFFF"/>
                </a:solidFill>
                <a:latin typeface="PMingLiU" panose="02020500000000000000" charset="-120"/>
              </a:rPr>
              <a:t>■ 3）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个人因素。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8152" y="566928"/>
            <a:ext cx="5221224" cy="554736"/>
          </a:xfrm>
          <a:prstGeom prst="rect">
            <a:avLst/>
          </a:prstGeom>
          <a:solidFill>
            <a:srgbClr val="000073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阶段</a:t>
            </a:r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2：</a:t>
            </a:r>
            <a:r>
              <a:rPr lang="zh-TW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认知和个性化</a:t>
            </a:r>
          </a:p>
        </p:txBody>
      </p:sp>
      <p:sp>
        <p:nvSpPr>
          <p:cNvPr id="3" name="矩形 2"/>
          <p:cNvSpPr/>
          <p:nvPr/>
        </p:nvSpPr>
        <p:spPr>
          <a:xfrm>
            <a:off x="670560" y="1688592"/>
            <a:ext cx="7589520" cy="502920"/>
          </a:xfrm>
          <a:prstGeom prst="rect">
            <a:avLst/>
          </a:prstGeom>
          <a:solidFill>
            <a:srgbClr val="000078"/>
          </a:solidFill>
        </p:spPr>
        <p:txBody>
          <a:bodyPr wrap="none" lIns="0" tIns="0" rIns="0" bIns="0">
            <a:noAutofit/>
          </a:bodyPr>
          <a:lstStyle/>
          <a:p>
            <a:pPr indent="8890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,在这一阶段，阶段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1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中各因素造成</a:t>
            </a:r>
          </a:p>
        </p:txBody>
      </p:sp>
      <p:sp>
        <p:nvSpPr>
          <p:cNvPr id="4" name="矩形 3"/>
          <p:cNvSpPr/>
          <p:nvPr/>
        </p:nvSpPr>
        <p:spPr>
          <a:xfrm>
            <a:off x="914400" y="2298192"/>
            <a:ext cx="7620000" cy="3297844"/>
          </a:xfrm>
          <a:prstGeom prst="rect">
            <a:avLst/>
          </a:prstGeom>
          <a:solidFill>
            <a:srgbClr val="010086"/>
          </a:solidFill>
        </p:spPr>
        <p:txBody>
          <a:bodyPr lIns="0" tIns="0" rIns="0" bIns="0">
            <a:noAutofit/>
          </a:bodyPr>
          <a:lstStyle/>
          <a:p>
            <a:pPr indent="12700" algn="just">
              <a:lnSpc>
                <a:spcPts val="4805"/>
              </a:lnSpc>
            </a:pP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的对立或不一致被双方认识到 </a:t>
            </a:r>
            <a:r>
              <a:rPr lang="en-US" sz="5100" dirty="0">
                <a:solidFill>
                  <a:srgbClr val="FFFFFF"/>
                </a:solidFill>
                <a:latin typeface="PMingLiU" panose="02020500000000000000" charset="-120"/>
              </a:rPr>
              <a:t>(perceived)</a:t>
            </a:r>
            <a:r>
              <a:rPr lang="zh-TW" sz="5100" dirty="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,</a:t>
            </a:r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并对个人的情绪和 情感发生影响。此时，双方都有了 情感上的卷入，都体验到焦虑、紧 张、挫折或敌对。这里才意味着双</a:t>
            </a:r>
          </a:p>
        </p:txBody>
      </p:sp>
      <p:sp>
        <p:nvSpPr>
          <p:cNvPr id="5" name="矩形 4"/>
          <p:cNvSpPr/>
          <p:nvPr/>
        </p:nvSpPr>
        <p:spPr>
          <a:xfrm>
            <a:off x="920496" y="5812060"/>
            <a:ext cx="4270248" cy="576064"/>
          </a:xfrm>
          <a:prstGeom prst="rect">
            <a:avLst/>
          </a:prstGeom>
          <a:solidFill>
            <a:srgbClr val="000085"/>
          </a:solidFill>
        </p:spPr>
        <p:txBody>
          <a:bodyPr wrap="none" lIns="0" tIns="0" rIns="0" bIns="0">
            <a:noAutofit/>
          </a:bodyPr>
          <a:lstStyle/>
          <a:p>
            <a:pPr indent="12700" algn="just"/>
            <a:r>
              <a:rPr lang="zh-TW" sz="3900" dirty="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方真正产生了冲突。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312" y="344424"/>
            <a:ext cx="2228088" cy="454152"/>
          </a:xfrm>
          <a:prstGeom prst="rect">
            <a:avLst/>
          </a:prstGeom>
          <a:solidFill>
            <a:srgbClr val="00008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,注意两点:</a:t>
            </a:r>
          </a:p>
        </p:txBody>
      </p:sp>
      <p:sp>
        <p:nvSpPr>
          <p:cNvPr id="3" name="矩形 2"/>
          <p:cNvSpPr/>
          <p:nvPr/>
        </p:nvSpPr>
        <p:spPr>
          <a:xfrm>
            <a:off x="591312" y="1005840"/>
            <a:ext cx="8077200" cy="999744"/>
          </a:xfrm>
          <a:prstGeom prst="rect">
            <a:avLst/>
          </a:prstGeom>
          <a:solidFill>
            <a:srgbClr val="000078"/>
          </a:solidFill>
        </p:spPr>
        <p:txBody>
          <a:bodyPr lIns="0" tIns="0" rIns="0" bIns="0">
            <a:noAutofit/>
          </a:bodyPr>
          <a:lstStyle/>
          <a:p>
            <a:pPr marL="167640" indent="-215900" algn="just">
              <a:lnSpc>
                <a:spcPts val="4560"/>
              </a:lnSpc>
            </a:pPr>
            <a:r>
              <a:rPr lang="en-US" sz="5100">
                <a:solidFill>
                  <a:srgbClr val="FFFFFF"/>
                </a:solidFill>
                <a:latin typeface="PMingLiU" panose="02020500000000000000" charset="-120"/>
              </a:rPr>
              <a:t>"D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阶段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2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之所以重要，是因为此时冲突 问题容易被明确地表现出来；</a:t>
            </a:r>
          </a:p>
        </p:txBody>
      </p:sp>
      <p:sp>
        <p:nvSpPr>
          <p:cNvPr id="4" name="矩形 3"/>
          <p:cNvSpPr/>
          <p:nvPr/>
        </p:nvSpPr>
        <p:spPr>
          <a:xfrm>
            <a:off x="582168" y="2209800"/>
            <a:ext cx="8308848" cy="1554480"/>
          </a:xfrm>
          <a:prstGeom prst="rect">
            <a:avLst/>
          </a:prstGeom>
          <a:solidFill>
            <a:srgbClr val="000082"/>
          </a:solidFill>
        </p:spPr>
        <p:txBody>
          <a:bodyPr lIns="0" tIns="0" rIns="0" bIns="0">
            <a:noAutofit/>
          </a:bodyPr>
          <a:lstStyle/>
          <a:p>
            <a:pPr indent="-584200"/>
            <a:r>
              <a:rPr lang="en-US" sz="1000">
                <a:solidFill>
                  <a:srgbClr val="FFFFFF"/>
                </a:solidFill>
                <a:latin typeface="Arial" panose="020B0604020202020204"/>
              </a:rPr>
              <a:t>__</a:t>
            </a:r>
          </a:p>
          <a:p>
            <a:pPr marL="177165" indent="-215900">
              <a:lnSpc>
                <a:spcPts val="4370"/>
              </a:lnSpc>
            </a:pPr>
            <a:r>
              <a:rPr lang="en-US" sz="5100">
                <a:solidFill>
                  <a:srgbClr val="FFFFFF"/>
                </a:solidFill>
                <a:latin typeface="PMingLiU" panose="02020500000000000000" charset="-120"/>
              </a:rPr>
              <a:t>■2）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情绪对于知觉的影响十分重要：消极 情绪会导致问题过于简单化处理，导致 信任感降低，针对对方表现出来的行为</a:t>
            </a:r>
          </a:p>
        </p:txBody>
      </p:sp>
      <p:sp>
        <p:nvSpPr>
          <p:cNvPr id="5" name="矩形 4"/>
          <p:cNvSpPr/>
          <p:nvPr/>
        </p:nvSpPr>
        <p:spPr>
          <a:xfrm>
            <a:off x="841248" y="3852672"/>
            <a:ext cx="7769352" cy="463296"/>
          </a:xfrm>
          <a:prstGeom prst="rect">
            <a:avLst/>
          </a:prstGeom>
          <a:solidFill>
            <a:srgbClr val="01007E"/>
          </a:solidFill>
        </p:spPr>
        <p:txBody>
          <a:bodyPr wrap="none" lIns="0" tIns="0" rIns="0" bIns="0">
            <a:noAutofit/>
          </a:bodyPr>
          <a:lstStyle/>
          <a:p>
            <a:pPr indent="215900" algn="just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也会做出负面解释；相反，积极情绪则</a:t>
            </a:r>
          </a:p>
        </p:txBody>
      </p:sp>
      <p:sp>
        <p:nvSpPr>
          <p:cNvPr id="6" name="矩形 5"/>
          <p:cNvSpPr/>
          <p:nvPr/>
        </p:nvSpPr>
        <p:spPr>
          <a:xfrm>
            <a:off x="832104" y="4401312"/>
            <a:ext cx="7769352" cy="463296"/>
          </a:xfrm>
          <a:prstGeom prst="rect">
            <a:avLst/>
          </a:prstGeom>
          <a:solidFill>
            <a:srgbClr val="010188"/>
          </a:solidFill>
        </p:spPr>
        <p:txBody>
          <a:bodyPr wrap="none" lIns="0" tIns="0" rIns="0" bIns="0">
            <a:noAutofit/>
          </a:bodyPr>
          <a:lstStyle/>
          <a:p>
            <a:pPr indent="215900" algn="just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增加了针对困难问题考察其各项因素中</a:t>
            </a:r>
          </a:p>
        </p:txBody>
      </p:sp>
      <p:sp>
        <p:nvSpPr>
          <p:cNvPr id="7" name="矩形 6"/>
          <p:cNvSpPr/>
          <p:nvPr/>
        </p:nvSpPr>
        <p:spPr>
          <a:xfrm>
            <a:off x="829056" y="4946904"/>
            <a:ext cx="7802880" cy="463296"/>
          </a:xfrm>
          <a:prstGeom prst="rect">
            <a:avLst/>
          </a:prstGeom>
          <a:solidFill>
            <a:srgbClr val="01008B"/>
          </a:solidFill>
        </p:spPr>
        <p:txBody>
          <a:bodyPr wrap="none" lIns="0" tIns="0" rIns="0" bIns="0">
            <a:noAutofit/>
          </a:bodyPr>
          <a:lstStyle/>
          <a:p>
            <a:pPr indent="215900" algn="just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潜在联系的可能性，釆取更为开阔的眼</a:t>
            </a:r>
          </a:p>
        </p:txBody>
      </p:sp>
      <p:sp>
        <p:nvSpPr>
          <p:cNvPr id="8" name="矩形 7"/>
          <p:cNvSpPr/>
          <p:nvPr/>
        </p:nvSpPr>
        <p:spPr>
          <a:xfrm>
            <a:off x="832104" y="5498592"/>
            <a:ext cx="7793736" cy="1005840"/>
          </a:xfrm>
          <a:prstGeom prst="rect">
            <a:avLst/>
          </a:prstGeom>
          <a:solidFill>
            <a:srgbClr val="010091"/>
          </a:solidFill>
        </p:spPr>
        <p:txBody>
          <a:bodyPr lIns="0" tIns="0" rIns="0" bIns="0">
            <a:noAutofit/>
          </a:bodyPr>
          <a:lstStyle/>
          <a:p>
            <a:pPr indent="12700" algn="just">
              <a:lnSpc>
                <a:spcPts val="3480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光和视野看待情境，釆用的解决办法也 更具有创新性。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5632" y="441960"/>
            <a:ext cx="8019288" cy="5934456"/>
          </a:xfrm>
          <a:prstGeom prst="rect">
            <a:avLst/>
          </a:prstGeom>
          <a:solidFill>
            <a:srgbClr val="000086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750"/>
              </a:spcAft>
            </a:pP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阶段</a:t>
            </a:r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3：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行为意向</a:t>
            </a:r>
          </a:p>
          <a:p>
            <a:pPr indent="0" algn="ctr">
              <a:lnSpc>
                <a:spcPts val="3480"/>
              </a:lnSpc>
              <a:spcAft>
                <a:spcPts val="490"/>
              </a:spcAft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，冲突被双方认知后，人们就会产生对付冲 突的行毎意向（行为意向异不孳于行为）</a:t>
            </a:r>
            <a:r>
              <a:rPr lang="en-US" sz="3200">
                <a:solidFill>
                  <a:srgbClr val="FFFFFF"/>
                </a:solidFill>
                <a:latin typeface="宋体" panose="02010600030101010101" pitchFamily="2" charset="-122"/>
              </a:rPr>
              <a:t>O</a:t>
            </a:r>
          </a:p>
          <a:p>
            <a:pPr marL="198120" indent="-215900">
              <a:lnSpc>
                <a:spcPts val="3450"/>
              </a:lnSpc>
              <a:spcAft>
                <a:spcPts val="490"/>
              </a:spcAft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,根据两个维度，即合作程度（一方愿意满足 对方愿望的程度）和肯定程度（一方愿意满 足自己愿望的程度），可以确定出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种处理 冲突的行为意向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（1）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竞争（自我肯定但不 合作），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（2）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协作（自我肯定且合作），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（3）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回避（自我不肯定且不合作），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（4）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迁就 （不自我肯定但合作），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（5）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折衷（合作径 与自我肯定性均处于中等程度）。</a:t>
            </a:r>
          </a:p>
          <a:p>
            <a:pPr indent="292100" algn="just">
              <a:lnSpc>
                <a:spcPts val="3450"/>
              </a:lnSpc>
            </a:pPr>
            <a:r>
              <a:rPr lang="zh-CN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|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下页图表示了处理冲突的主要行为意向。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5576" y="448056"/>
            <a:ext cx="2221992" cy="58826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718816" y="2200656"/>
            <a:ext cx="4934712" cy="4187952"/>
          </a:xfrm>
          <a:prstGeom prst="rect">
            <a:avLst/>
          </a:prstGeom>
          <a:solidFill>
            <a:srgbClr val="00008A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zh-TW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竞争           协作</a:t>
            </a:r>
          </a:p>
          <a:p>
            <a:pPr indent="25400">
              <a:lnSpc>
                <a:spcPts val="5630"/>
              </a:lnSpc>
            </a:pPr>
            <a:r>
              <a:rPr lang="zh-TW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==我 == 折衷 </a:t>
            </a:r>
            <a:r>
              <a:rPr lang="zh-TW" sz="2200" b="1">
                <a:solidFill>
                  <a:srgbClr val="FFFFFF"/>
                </a:solidFill>
                <a:latin typeface="Times New Roman" panose="02020603050405020304"/>
                <a:ea typeface="Times New Roman" panose="02020603050405020304"/>
              </a:rPr>
              <a:t>1=^ </a:t>
            </a:r>
            <a:r>
              <a:rPr lang="zh-TW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回避           迁</a:t>
            </a:r>
          </a:p>
          <a:p>
            <a:pPr indent="0"/>
            <a:r>
              <a:rPr lang="zh-TW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就</a:t>
            </a:r>
          </a:p>
          <a:p>
            <a:pPr indent="330200">
              <a:lnSpc>
                <a:spcPct val="75000"/>
              </a:lnSpc>
              <a:spcAft>
                <a:spcPts val="1330"/>
              </a:spcAft>
            </a:pPr>
            <a:r>
              <a:rPr lang="en-US" sz="2200" b="1">
                <a:solidFill>
                  <a:srgbClr val="FFFFFF"/>
                </a:solidFill>
                <a:latin typeface="Times New Roman" panose="02020603050405020304"/>
              </a:rPr>
              <a:t>◄</a:t>
            </a:r>
            <a:r>
              <a:rPr lang="zh-TW" sz="2200" b="1">
                <a:solidFill>
                  <a:srgbClr val="FFFFFF"/>
                </a:solidFill>
                <a:latin typeface="Times New Roman" panose="02020603050405020304"/>
                <a:ea typeface="Times New Roman" panose="02020603050405020304"/>
              </a:rPr>
              <a:t>----------------------------------------------------------------------------------»</a:t>
            </a:r>
          </a:p>
          <a:p>
            <a:pPr indent="0">
              <a:spcAft>
                <a:spcPts val="350"/>
              </a:spcAft>
            </a:pPr>
            <a:r>
              <a:rPr lang="zh-TW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不合作 合作程度    合作</a:t>
            </a:r>
          </a:p>
          <a:p>
            <a:pPr marL="391160" indent="0">
              <a:lnSpc>
                <a:spcPts val="5630"/>
              </a:lnSpc>
            </a:pPr>
            <a:r>
              <a:rPr lang="zh-TW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图处理冲突的行为意向</a:t>
            </a:r>
          </a:p>
        </p:txBody>
      </p:sp>
      <p:sp>
        <p:nvSpPr>
          <p:cNvPr id="4" name="矩形 3"/>
          <p:cNvSpPr/>
          <p:nvPr/>
        </p:nvSpPr>
        <p:spPr>
          <a:xfrm>
            <a:off x="1322832" y="1856232"/>
            <a:ext cx="963168" cy="3206496"/>
          </a:xfrm>
          <a:prstGeom prst="rect">
            <a:avLst/>
          </a:prstGeom>
          <a:solidFill>
            <a:srgbClr val="000078"/>
          </a:solidFill>
        </p:spPr>
        <p:txBody>
          <a:bodyPr vert="wordArtVertRtl" wrap="none" lIns="0" tIns="0" rIns="0" bIns="0">
            <a:noAutofit/>
          </a:bodyPr>
          <a:lstStyle/>
          <a:p>
            <a:pPr indent="0">
              <a:lnSpc>
                <a:spcPts val="5110"/>
              </a:lnSpc>
            </a:pPr>
            <a:r>
              <a:rPr lang="zh-TW" sz="23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肯定 不肯定</a:t>
            </a:r>
          </a:p>
          <a:p>
            <a:pPr indent="0">
              <a:lnSpc>
                <a:spcPts val="5110"/>
              </a:lnSpc>
            </a:pPr>
            <a:r>
              <a:rPr lang="zh-TW" sz="23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肯定程度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344" y="426720"/>
            <a:ext cx="7866888" cy="5154168"/>
          </a:xfrm>
          <a:prstGeom prst="rect">
            <a:avLst/>
          </a:prstGeom>
          <a:solidFill>
            <a:srgbClr val="000083"/>
          </a:solidFill>
        </p:spPr>
        <p:txBody>
          <a:bodyPr lIns="0" tIns="0" rIns="0" bIns="0">
            <a:noAutofit/>
          </a:bodyPr>
          <a:lstStyle/>
          <a:p>
            <a:pPr marL="2008505" indent="0">
              <a:lnSpc>
                <a:spcPts val="4760"/>
              </a:lnSpc>
              <a:spcAft>
                <a:spcPts val="210"/>
              </a:spcAft>
            </a:pP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阶段</a:t>
            </a:r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3：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行为意向</a:t>
            </a:r>
          </a:p>
          <a:p>
            <a:pPr indent="0">
              <a:spcAft>
                <a:spcPts val="700"/>
              </a:spcAft>
            </a:pPr>
            <a:r>
              <a:rPr lang="en-US" sz="5100">
                <a:solidFill>
                  <a:srgbClr val="FDADAD"/>
                </a:solidFill>
                <a:latin typeface="PMingLiU" panose="02020500000000000000" charset="-120"/>
              </a:rPr>
              <a:t>■ </a:t>
            </a:r>
            <a:r>
              <a:rPr lang="zh-TW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(1)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竞争</a:t>
            </a:r>
            <a:r>
              <a:rPr lang="en-US" sz="5100">
                <a:solidFill>
                  <a:srgbClr val="FBFB0C"/>
                </a:solidFill>
                <a:latin typeface="PMingLiU" panose="02020500000000000000" charset="-120"/>
              </a:rPr>
              <a:t>(competing)</a:t>
            </a:r>
          </a:p>
          <a:p>
            <a:pPr marL="167005" indent="-203200" algn="just">
              <a:lnSpc>
                <a:spcPts val="4760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,指的是一个人在冲突中寻求自我利 益的满足，而不考虑他人的影响。 如试图以牺牲他人的目标为代价而 达到自己的目标；试图向别人证实 自己的结论是正确的；出现问题时 试图让别人承担责任。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1352" y="569976"/>
            <a:ext cx="7629144" cy="5282184"/>
          </a:xfrm>
          <a:prstGeom prst="rect">
            <a:avLst/>
          </a:prstGeom>
          <a:solidFill>
            <a:srgbClr val="000084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660"/>
              </a:spcAft>
            </a:pPr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(2)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协作</a:t>
            </a:r>
            <a:r>
              <a:rPr lang="en-US" sz="5100">
                <a:solidFill>
                  <a:srgbClr val="FBFB0C"/>
                </a:solidFill>
                <a:latin typeface="PMingLiU" panose="02020500000000000000" charset="-120"/>
              </a:rPr>
              <a:t>(collaborating)</a:t>
            </a:r>
          </a:p>
          <a:p>
            <a:pPr indent="0" algn="just">
              <a:lnSpc>
                <a:spcPts val="4770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指的是冲突双方均希望满足双方 利益，并寻求相互受益的结果。在 协作中，双方的意图是坦率澄清差 异并找到解决问题的办法，而不是 迁就不同的观点。例如：找到双赢 的解决办法；寻求综合双方见解的 最终结论。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0C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03704" y="573024"/>
            <a:ext cx="4953000" cy="548640"/>
          </a:xfrm>
          <a:prstGeom prst="rect">
            <a:avLst/>
          </a:prstGeom>
          <a:solidFill>
            <a:srgbClr val="000072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(3)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回避</a:t>
            </a:r>
            <a:r>
              <a:rPr lang="en-US" sz="5100">
                <a:solidFill>
                  <a:srgbClr val="FBFB0C"/>
                </a:solidFill>
                <a:latin typeface="PMingLiU" panose="02020500000000000000" charset="-120"/>
              </a:rPr>
              <a:t>(avoiding)</a:t>
            </a:r>
          </a:p>
        </p:txBody>
      </p:sp>
      <p:sp>
        <p:nvSpPr>
          <p:cNvPr id="3" name="矩形 2"/>
          <p:cNvSpPr/>
          <p:nvPr/>
        </p:nvSpPr>
        <p:spPr>
          <a:xfrm>
            <a:off x="658368" y="1694688"/>
            <a:ext cx="7879080" cy="2447544"/>
          </a:xfrm>
          <a:prstGeom prst="rect">
            <a:avLst/>
          </a:prstGeom>
          <a:solidFill>
            <a:srgbClr val="000083"/>
          </a:solidFill>
        </p:spPr>
        <p:txBody>
          <a:bodyPr lIns="0" tIns="0" rIns="0" bIns="0">
            <a:noAutofit/>
          </a:bodyPr>
          <a:lstStyle/>
          <a:p>
            <a:pPr marL="193675" indent="-254000" algn="just">
              <a:lnSpc>
                <a:spcPts val="4680"/>
              </a:lnSpc>
              <a:spcAft>
                <a:spcPts val="840"/>
              </a:spcAft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■指的是一个人可能意识到了冲突的 存在，但希望逃避它或抑制它。</a:t>
            </a:r>
          </a:p>
          <a:p>
            <a:pPr marL="193675" indent="-254000" algn="just">
              <a:lnSpc>
                <a:spcPts val="4775"/>
              </a:lnSpc>
            </a:pPr>
            <a:r>
              <a:rPr lang="zh-TW" sz="51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I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例如：试图忽略冲突；回避其他人 与自己不同的意见。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0E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11808" y="573024"/>
            <a:ext cx="6361176" cy="566928"/>
          </a:xfrm>
          <a:prstGeom prst="rect">
            <a:avLst/>
          </a:prstGeom>
          <a:solidFill>
            <a:srgbClr val="000072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(4) 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迁就</a:t>
            </a:r>
            <a:r>
              <a:rPr lang="en-US" sz="5100">
                <a:solidFill>
                  <a:srgbClr val="FBFB0C"/>
                </a:solidFill>
                <a:latin typeface="PMingLiU" panose="02020500000000000000" charset="-120"/>
              </a:rPr>
              <a:t>(accommodating)</a:t>
            </a:r>
          </a:p>
        </p:txBody>
      </p:sp>
      <p:sp>
        <p:nvSpPr>
          <p:cNvPr id="3" name="矩形 2"/>
          <p:cNvSpPr/>
          <p:nvPr/>
        </p:nvSpPr>
        <p:spPr>
          <a:xfrm>
            <a:off x="722376" y="1694688"/>
            <a:ext cx="7805928" cy="527304"/>
          </a:xfrm>
          <a:prstGeom prst="rect">
            <a:avLst/>
          </a:prstGeom>
          <a:solidFill>
            <a:srgbClr val="000078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I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如果一方为了抚慰对方，则可能愿</a:t>
            </a:r>
          </a:p>
        </p:txBody>
      </p:sp>
      <p:sp>
        <p:nvSpPr>
          <p:cNvPr id="4" name="矩形 3"/>
          <p:cNvSpPr/>
          <p:nvPr/>
        </p:nvSpPr>
        <p:spPr>
          <a:xfrm>
            <a:off x="944880" y="2301240"/>
            <a:ext cx="7601712" cy="524256"/>
          </a:xfrm>
          <a:prstGeom prst="rect">
            <a:avLst/>
          </a:prstGeom>
          <a:solidFill>
            <a:srgbClr val="000081"/>
          </a:solidFill>
        </p:spPr>
        <p:txBody>
          <a:bodyPr wrap="none" lIns="0" tIns="0" rIns="0" bIns="0">
            <a:noAutofit/>
          </a:bodyPr>
          <a:lstStyle/>
          <a:p>
            <a:pPr indent="152400" algn="just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意把对方的利益放在自己的位置之</a:t>
            </a:r>
          </a:p>
        </p:txBody>
      </p:sp>
      <p:sp>
        <p:nvSpPr>
          <p:cNvPr id="5" name="矩形 4"/>
          <p:cNvSpPr/>
          <p:nvPr/>
        </p:nvSpPr>
        <p:spPr>
          <a:xfrm>
            <a:off x="7705344" y="2566416"/>
            <a:ext cx="188976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1000">
                <a:latin typeface="Arial" panose="020B0604020202020204"/>
                <a:ea typeface="Arial" panose="020B0604020202020204"/>
              </a:rPr>
              <a:t>§</a:t>
            </a:r>
          </a:p>
        </p:txBody>
      </p:sp>
      <p:sp>
        <p:nvSpPr>
          <p:cNvPr id="6" name="矩形 5"/>
          <p:cNvSpPr/>
          <p:nvPr/>
        </p:nvSpPr>
        <p:spPr>
          <a:xfrm>
            <a:off x="926592" y="2916936"/>
            <a:ext cx="7601712" cy="1130808"/>
          </a:xfrm>
          <a:prstGeom prst="rect">
            <a:avLst/>
          </a:prstGeom>
          <a:solidFill>
            <a:srgbClr val="000084"/>
          </a:solidFill>
        </p:spPr>
        <p:txBody>
          <a:bodyPr lIns="0" tIns="0" rIns="0" bIns="0">
            <a:noAutofit/>
          </a:bodyPr>
          <a:lstStyle/>
          <a:p>
            <a:pPr indent="12700" algn="just">
              <a:lnSpc>
                <a:spcPts val="4825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上一迁就，它指的是为了维持相互 关系，一方愿意作出自我牺蠢。</a:t>
            </a:r>
          </a:p>
        </p:txBody>
      </p:sp>
      <p:sp>
        <p:nvSpPr>
          <p:cNvPr id="7" name="矩形 6"/>
          <p:cNvSpPr/>
          <p:nvPr/>
        </p:nvSpPr>
        <p:spPr>
          <a:xfrm>
            <a:off x="722376" y="4258056"/>
            <a:ext cx="7821168" cy="2346960"/>
          </a:xfrm>
          <a:prstGeom prst="rect">
            <a:avLst/>
          </a:prstGeom>
          <a:solidFill>
            <a:srgbClr val="01008C"/>
          </a:solidFill>
        </p:spPr>
        <p:txBody>
          <a:bodyPr lIns="0" tIns="0" rIns="0" bIns="0">
            <a:noAutofit/>
          </a:bodyPr>
          <a:lstStyle/>
          <a:p>
            <a:pPr marL="116205" indent="-152400" algn="just">
              <a:lnSpc>
                <a:spcPts val="4825"/>
              </a:lnSpc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I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例如：愿意牺牲自己的目标使对方 达到目标：尽管自己不同意，但还 是支持他人的意见；原谅某人的违 规行为并允许他继续这样做。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42616" y="637032"/>
            <a:ext cx="4242816" cy="719328"/>
          </a:xfrm>
          <a:prstGeom prst="rect">
            <a:avLst/>
          </a:prstGeom>
          <a:solidFill>
            <a:srgbClr val="000073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47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本章内容与结构</a:t>
            </a:r>
          </a:p>
        </p:txBody>
      </p:sp>
      <p:sp>
        <p:nvSpPr>
          <p:cNvPr id="3" name="矩形 2"/>
          <p:cNvSpPr/>
          <p:nvPr/>
        </p:nvSpPr>
        <p:spPr>
          <a:xfrm>
            <a:off x="633984" y="2029968"/>
            <a:ext cx="8034528" cy="2868168"/>
          </a:xfrm>
          <a:prstGeom prst="rect">
            <a:avLst/>
          </a:prstGeom>
          <a:solidFill>
            <a:srgbClr val="000084"/>
          </a:solidFill>
        </p:spPr>
        <p:txBody>
          <a:bodyPr lIns="0" tIns="0" rIns="0" bIns="0">
            <a:noAutofit/>
          </a:bodyPr>
          <a:lstStyle/>
          <a:p>
            <a:pPr indent="152400">
              <a:spcAft>
                <a:spcPts val="490"/>
              </a:spcAft>
            </a:pPr>
            <a:r>
              <a:rPr lang="zh-TW" sz="390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■第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一节  团队冲突概述</a:t>
            </a:r>
          </a:p>
          <a:p>
            <a:pPr indent="15240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頂第二节  团队冲突的过程和管理</a:t>
            </a:r>
          </a:p>
          <a:p>
            <a:pPr indent="152400"/>
            <a:r>
              <a:rPr lang="zh-TW" sz="51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I，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第三节  团队冲突的处理方法</a:t>
            </a:r>
          </a:p>
          <a:p>
            <a:pPr indent="152400"/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I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第四节  团队冲突的处理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30808" y="536448"/>
            <a:ext cx="7525512" cy="5644896"/>
          </a:xfrm>
          <a:prstGeom prst="rect">
            <a:avLst/>
          </a:prstGeom>
          <a:solidFill>
            <a:srgbClr val="000085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660"/>
              </a:spcAft>
            </a:pPr>
            <a:r>
              <a:rPr lang="zh-TW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⑸折衷</a:t>
            </a:r>
            <a:r>
              <a:rPr lang="en-US" sz="5100">
                <a:solidFill>
                  <a:srgbClr val="FBFB0C"/>
                </a:solidFill>
                <a:latin typeface="PMingLiU" panose="02020500000000000000" charset="-120"/>
              </a:rPr>
              <a:t>(compromising)</a:t>
            </a:r>
          </a:p>
          <a:p>
            <a:pPr indent="25400" algn="just">
              <a:lnSpc>
                <a:spcPts val="3855"/>
              </a:lnSpc>
              <a:spcAft>
                <a:spcPts val="490"/>
              </a:spcAft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当冲突双方都放弃一些东西，而共同 得到另一些</a:t>
            </a:r>
            <a:r>
              <a:rPr lang="zh-CN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方商莉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益时，这就是折衷。 此时没有明显的赢者或输者，他们愿 意共向系担冲突问题，</a:t>
            </a:r>
            <a:r>
              <a:rPr lang="zh-CN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味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接受一并双 方都达不到彻底满足的解决办法。因 此折衷的明显特点是，双方都倾向于 放弃一些东西。</a:t>
            </a:r>
          </a:p>
          <a:p>
            <a:pPr indent="25400" algn="just">
              <a:lnSpc>
                <a:spcPts val="3985"/>
              </a:lnSpc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例如：承认在某些看法上是共同的； 对于违规各自承担部门责任。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87624" y="408432"/>
            <a:ext cx="2965704" cy="551688"/>
          </a:xfrm>
          <a:prstGeom prst="rect">
            <a:avLst/>
          </a:prstGeom>
          <a:solidFill>
            <a:srgbClr val="000072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阶段</a:t>
            </a:r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4：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行为</a:t>
            </a:r>
          </a:p>
        </p:txBody>
      </p:sp>
      <p:sp>
        <p:nvSpPr>
          <p:cNvPr id="3" name="矩形 2"/>
          <p:cNvSpPr/>
          <p:nvPr/>
        </p:nvSpPr>
        <p:spPr>
          <a:xfrm>
            <a:off x="710184" y="3087624"/>
            <a:ext cx="591312" cy="454152"/>
          </a:xfrm>
          <a:prstGeom prst="rect">
            <a:avLst/>
          </a:prstGeom>
          <a:solidFill>
            <a:srgbClr val="000079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击,</a:t>
            </a:r>
          </a:p>
        </p:txBody>
      </p:sp>
      <p:sp>
        <p:nvSpPr>
          <p:cNvPr id="5" name="矩形 4"/>
          <p:cNvSpPr/>
          <p:nvPr/>
        </p:nvSpPr>
        <p:spPr>
          <a:xfrm>
            <a:off x="423672" y="1331976"/>
            <a:ext cx="8290560" cy="1764792"/>
          </a:xfrm>
          <a:prstGeom prst="rect">
            <a:avLst/>
          </a:prstGeom>
          <a:solidFill>
            <a:srgbClr val="00007B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425"/>
              </a:lnSpc>
            </a:pPr>
            <a:r>
              <a:rPr lang="en-US" sz="3600" b="1">
                <a:solidFill>
                  <a:srgbClr val="FFFFFF"/>
                </a:solidFill>
                <a:latin typeface="仿宋" panose="02010609060101010101" charset="-122"/>
              </a:rPr>
              <a:t>,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这一阶段，双方对于冲突会表现出某 些行为。从轻向重的程度排列，可以分 为：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轻度的意见分歧或误解，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公开的质问或怀疑，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武断的言语攻</a:t>
            </a:r>
          </a:p>
        </p:txBody>
      </p:sp>
      <p:sp>
        <p:nvSpPr>
          <p:cNvPr id="6" name="矩形 5"/>
          <p:cNvSpPr/>
          <p:nvPr/>
        </p:nvSpPr>
        <p:spPr>
          <a:xfrm>
            <a:off x="1865376" y="3096768"/>
            <a:ext cx="6848856" cy="432816"/>
          </a:xfrm>
          <a:prstGeom prst="rect">
            <a:avLst/>
          </a:prstGeom>
          <a:solidFill>
            <a:srgbClr val="00007B"/>
          </a:solidFill>
        </p:spPr>
        <p:txBody>
          <a:bodyPr wrap="none" lIns="0" tIns="0" rIns="0" bIns="0">
            <a:noAutofit/>
          </a:bodyPr>
          <a:lstStyle/>
          <a:p>
            <a:pPr indent="469900"/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威腻和最后通牒，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(5)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抓衅</a:t>
            </a:r>
          </a:p>
        </p:txBody>
      </p:sp>
      <p:sp>
        <p:nvSpPr>
          <p:cNvPr id="7" name="矩形 6"/>
          <p:cNvSpPr/>
          <p:nvPr/>
        </p:nvSpPr>
        <p:spPr>
          <a:xfrm>
            <a:off x="725424" y="3529584"/>
            <a:ext cx="7988808" cy="445008"/>
          </a:xfrm>
          <a:prstGeom prst="rect">
            <a:avLst/>
          </a:prstGeom>
          <a:solidFill>
            <a:srgbClr val="00007B"/>
          </a:solidFill>
        </p:spPr>
        <p:txBody>
          <a:bodyPr wrap="none" lIns="0" tIns="0" rIns="0" bIns="0">
            <a:noAutofit/>
          </a:bodyPr>
          <a:lstStyle/>
          <a:p>
            <a:pPr indent="469900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性的身很攻击，</a:t>
            </a:r>
            <a:r>
              <a:rPr lang="zh-TW" sz="3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(6)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摧毁对方的公开努</a:t>
            </a:r>
          </a:p>
        </p:txBody>
      </p:sp>
      <p:sp>
        <p:nvSpPr>
          <p:cNvPr id="8" name="矩形 7"/>
          <p:cNvSpPr/>
          <p:nvPr/>
        </p:nvSpPr>
        <p:spPr>
          <a:xfrm>
            <a:off x="725424" y="3974592"/>
            <a:ext cx="7988808" cy="438912"/>
          </a:xfrm>
          <a:prstGeom prst="rect">
            <a:avLst/>
          </a:prstGeom>
          <a:solidFill>
            <a:srgbClr val="00007B"/>
          </a:solidFill>
        </p:spPr>
        <p:txBody>
          <a:bodyPr wrap="none" lIns="0" tIns="0" rIns="0" bIns="0">
            <a:noAutofit/>
          </a:bodyPr>
          <a:lstStyle/>
          <a:p>
            <a:pPr indent="469900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力，一共六个档次。(见下页图)</a:t>
            </a:r>
          </a:p>
        </p:txBody>
      </p:sp>
      <p:sp>
        <p:nvSpPr>
          <p:cNvPr id="9" name="矩形 8"/>
          <p:cNvSpPr/>
          <p:nvPr/>
        </p:nvSpPr>
        <p:spPr>
          <a:xfrm>
            <a:off x="451104" y="4514088"/>
            <a:ext cx="8031480" cy="1335024"/>
          </a:xfrm>
          <a:prstGeom prst="rect">
            <a:avLst/>
          </a:prstGeom>
          <a:solidFill>
            <a:srgbClr val="01008A"/>
          </a:solidFill>
        </p:spPr>
        <p:txBody>
          <a:bodyPr lIns="0" tIns="0" rIns="0" bIns="0">
            <a:noAutofit/>
          </a:bodyPr>
          <a:lstStyle/>
          <a:p>
            <a:pPr marL="177800" indent="-241300" algn="just">
              <a:lnSpc>
                <a:spcPts val="3310"/>
              </a:lnSpc>
            </a:pPr>
            <a:r>
              <a:rPr lang="zh-CN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|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一般来说，接近最高形式的冲突常常是 功能失谒的，功能疋常的冲突一般来说 位手冲突連续依鬲较</a:t>
            </a:r>
            <a:r>
              <a:rPr lang="zh-CN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椎求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华上。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4328" y="1636776"/>
            <a:ext cx="4587240" cy="353263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76784" y="557784"/>
            <a:ext cx="1417320" cy="411480"/>
          </a:xfrm>
          <a:prstGeom prst="rect">
            <a:avLst/>
          </a:prstGeom>
          <a:solidFill>
            <a:srgbClr val="00008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3600" b="1">
                <a:solidFill>
                  <a:srgbClr val="FBFB0C"/>
                </a:solidFill>
                <a:latin typeface="仿宋" panose="02010609060101010101" charset="-122"/>
              </a:rPr>
              <a:t>■</a:t>
            </a:r>
            <a:r>
              <a:rPr lang="zh-TW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阶段</a:t>
            </a:r>
            <a:r>
              <a:rPr lang="zh-CN" sz="3200">
                <a:solidFill>
                  <a:srgbClr val="FBFB0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4：</a:t>
            </a:r>
          </a:p>
        </p:txBody>
      </p:sp>
      <p:sp>
        <p:nvSpPr>
          <p:cNvPr id="4" name="矩形 3"/>
          <p:cNvSpPr/>
          <p:nvPr/>
        </p:nvSpPr>
        <p:spPr>
          <a:xfrm>
            <a:off x="1880616" y="557784"/>
            <a:ext cx="765048" cy="411480"/>
          </a:xfrm>
          <a:prstGeom prst="rect">
            <a:avLst/>
          </a:prstGeom>
          <a:solidFill>
            <a:srgbClr val="00008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600" b="1">
                <a:solidFill>
                  <a:srgbClr val="FBFB0C"/>
                </a:solidFill>
                <a:latin typeface="仿宋" panose="02010609060101010101" charset="-122"/>
                <a:ea typeface="仿宋" panose="02010609060101010101" charset="-122"/>
              </a:rPr>
              <a:t>行为</a:t>
            </a:r>
          </a:p>
        </p:txBody>
      </p:sp>
      <p:sp>
        <p:nvSpPr>
          <p:cNvPr id="5" name="矩形 4"/>
          <p:cNvSpPr/>
          <p:nvPr/>
        </p:nvSpPr>
        <p:spPr>
          <a:xfrm>
            <a:off x="481584" y="1551432"/>
            <a:ext cx="1795272" cy="374904"/>
          </a:xfrm>
          <a:prstGeom prst="rect">
            <a:avLst/>
          </a:prstGeom>
          <a:solidFill>
            <a:srgbClr val="00008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彻底的冲突</a:t>
            </a:r>
          </a:p>
        </p:txBody>
      </p:sp>
      <p:sp>
        <p:nvSpPr>
          <p:cNvPr id="6" name="矩形 5"/>
          <p:cNvSpPr/>
          <p:nvPr/>
        </p:nvSpPr>
        <p:spPr>
          <a:xfrm>
            <a:off x="1130808" y="4712208"/>
            <a:ext cx="929640" cy="329184"/>
          </a:xfrm>
          <a:prstGeom prst="rect">
            <a:avLst/>
          </a:prstGeom>
          <a:solidFill>
            <a:srgbClr val="000082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6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无冲突</a:t>
            </a:r>
          </a:p>
        </p:txBody>
      </p:sp>
      <p:sp>
        <p:nvSpPr>
          <p:cNvPr id="7" name="矩形 6"/>
          <p:cNvSpPr/>
          <p:nvPr/>
        </p:nvSpPr>
        <p:spPr>
          <a:xfrm>
            <a:off x="2520696" y="5797296"/>
            <a:ext cx="2691384" cy="326136"/>
          </a:xfrm>
          <a:prstGeom prst="rect">
            <a:avLst/>
          </a:prstGeom>
          <a:solidFill>
            <a:srgbClr val="00008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图冲突强度连续体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15056" y="582168"/>
            <a:ext cx="3005328" cy="554736"/>
          </a:xfrm>
          <a:prstGeom prst="rect">
            <a:avLst/>
          </a:prstGeom>
          <a:solidFill>
            <a:srgbClr val="000073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阶段</a:t>
            </a:r>
            <a:r>
              <a:rPr lang="zh-CN" sz="5100">
                <a:solidFill>
                  <a:srgbClr val="FBFB0C"/>
                </a:solidFill>
                <a:latin typeface="PMingLiU" panose="02020500000000000000" charset="-120"/>
                <a:ea typeface="PMingLiU" panose="02020500000000000000" charset="-120"/>
              </a:rPr>
              <a:t>5：</a:t>
            </a:r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结果</a:t>
            </a:r>
          </a:p>
        </p:txBody>
      </p:sp>
      <p:sp>
        <p:nvSpPr>
          <p:cNvPr id="3" name="矩形 2"/>
          <p:cNvSpPr/>
          <p:nvPr/>
        </p:nvSpPr>
        <p:spPr>
          <a:xfrm>
            <a:off x="719328" y="1697736"/>
            <a:ext cx="7830312" cy="2950464"/>
          </a:xfrm>
          <a:prstGeom prst="rect">
            <a:avLst/>
          </a:prstGeom>
          <a:solidFill>
            <a:srgbClr val="000084"/>
          </a:solidFill>
        </p:spPr>
        <p:txBody>
          <a:bodyPr lIns="0" tIns="0" rIns="0" bIns="0">
            <a:noAutofit/>
          </a:bodyPr>
          <a:lstStyle/>
          <a:p>
            <a:pPr marL="141605" indent="-177800">
              <a:lnSpc>
                <a:spcPts val="4680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，冲突双方的行为会导致最后结果。 这些结果可能是功能正常的，即冲 突提高了群体的工作绩效；也可能 是功能失调的，即冲突降低了群体 的工作绩效。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91056" y="588264"/>
            <a:ext cx="6096000" cy="573024"/>
          </a:xfrm>
          <a:prstGeom prst="rect">
            <a:avLst/>
          </a:prstGeom>
          <a:solidFill>
            <a:srgbClr val="00007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280"/>
              </a:spcBef>
            </a:pPr>
            <a:r>
              <a:rPr lang="zh-TW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二、团队冲突的管理过程</a:t>
            </a:r>
          </a:p>
        </p:txBody>
      </p:sp>
      <p:sp>
        <p:nvSpPr>
          <p:cNvPr id="3" name="矩形 2"/>
          <p:cNvSpPr/>
          <p:nvPr/>
        </p:nvSpPr>
        <p:spPr>
          <a:xfrm>
            <a:off x="627888" y="1697736"/>
            <a:ext cx="5273040" cy="3752088"/>
          </a:xfrm>
          <a:prstGeom prst="rect">
            <a:avLst/>
          </a:prstGeom>
          <a:solidFill>
            <a:srgbClr val="000082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zh-TW" sz="5100">
                <a:solidFill>
                  <a:srgbClr val="F47676"/>
                </a:solidFill>
                <a:latin typeface="PMingLiU" panose="02020500000000000000" charset="-120"/>
                <a:ea typeface="PMingLiU" panose="02020500000000000000" charset="-120"/>
              </a:rPr>
              <a:t>■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1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、冲突认知</a:t>
            </a:r>
          </a:p>
          <a:p>
            <a:pPr indent="0"/>
            <a:r>
              <a:rPr lang="zh-TW" sz="5100">
                <a:solidFill>
                  <a:srgbClr val="F47676"/>
                </a:solidFill>
                <a:latin typeface="PMingLiU" panose="02020500000000000000" charset="-120"/>
                <a:ea typeface="PMingLiU" panose="02020500000000000000" charset="-120"/>
              </a:rPr>
              <a:t>■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2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、冲突诊断</a:t>
            </a:r>
          </a:p>
          <a:p>
            <a:pPr indent="0"/>
            <a:r>
              <a:rPr lang="zh-TW" sz="5100">
                <a:solidFill>
                  <a:srgbClr val="FAD2D3"/>
                </a:solidFill>
                <a:latin typeface="PMingLiU" panose="02020500000000000000" charset="-120"/>
                <a:ea typeface="PMingLiU" panose="02020500000000000000" charset="-120"/>
              </a:rPr>
              <a:t>■3</a:t>
            </a:r>
            <a:r>
              <a:rPr lang="zh-TW" sz="390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冲突分析</a:t>
            </a:r>
          </a:p>
          <a:p>
            <a:pPr indent="0"/>
            <a:r>
              <a:rPr lang="zh-TW" sz="51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■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4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、冲突处理™■核心环节</a:t>
            </a:r>
          </a:p>
          <a:p>
            <a:pPr indent="0"/>
            <a:r>
              <a:rPr lang="zh-TW" sz="5100">
                <a:solidFill>
                  <a:srgbClr val="FAD2D3"/>
                </a:solidFill>
                <a:latin typeface="PMingLiU" panose="02020500000000000000" charset="-120"/>
                <a:ea typeface="PMingLiU" panose="02020500000000000000" charset="-120"/>
              </a:rPr>
              <a:t>■5</a:t>
            </a:r>
            <a:r>
              <a:rPr lang="zh-TW" sz="390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冲突评价</a:t>
            </a:r>
          </a:p>
          <a:p>
            <a:pPr indent="0"/>
            <a:r>
              <a:rPr lang="zh-TW" sz="5100">
                <a:solidFill>
                  <a:srgbClr val="FAD2D3"/>
                </a:solidFill>
                <a:latin typeface="PMingLiU" panose="02020500000000000000" charset="-120"/>
                <a:ea typeface="PMingLiU" panose="02020500000000000000" charset="-120"/>
              </a:rPr>
              <a:t>■6</a:t>
            </a:r>
            <a:r>
              <a:rPr lang="zh-TW" sz="390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冲突反馈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0E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8032" y="469392"/>
            <a:ext cx="7150608" cy="524256"/>
          </a:xfrm>
          <a:prstGeom prst="rect">
            <a:avLst/>
          </a:prstGeom>
          <a:solidFill>
            <a:srgbClr val="00006C"/>
          </a:solidFill>
        </p:spPr>
        <p:txBody>
          <a:bodyPr wrap="none" lIns="0" tIns="0" rIns="0" bIns="0">
            <a:noAutofit/>
          </a:bodyPr>
          <a:lstStyle/>
          <a:p>
            <a:pPr indent="406400"/>
            <a:r>
              <a:rPr lang="zh-TW" sz="39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第三节  团队冲突的处理方法</a:t>
            </a:r>
          </a:p>
        </p:txBody>
      </p:sp>
      <p:sp>
        <p:nvSpPr>
          <p:cNvPr id="3" name="矩形 2"/>
          <p:cNvSpPr/>
          <p:nvPr/>
        </p:nvSpPr>
        <p:spPr>
          <a:xfrm>
            <a:off x="649224" y="1703832"/>
            <a:ext cx="7668768" cy="4047744"/>
          </a:xfrm>
          <a:prstGeom prst="rect">
            <a:avLst/>
          </a:prstGeom>
          <a:solidFill>
            <a:srgbClr val="000086"/>
          </a:solidFill>
        </p:spPr>
        <p:txBody>
          <a:bodyPr lIns="0" tIns="0" rIns="0" bIns="0">
            <a:noAutofit/>
          </a:bodyPr>
          <a:lstStyle/>
          <a:p>
            <a:pPr indent="190500">
              <a:lnSpc>
                <a:spcPts val="4825"/>
              </a:lnSpc>
              <a:spcAft>
                <a:spcPts val="630"/>
              </a:spcAft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@ （一）破坏性冲突的处理方法</a:t>
            </a:r>
          </a:p>
          <a:p>
            <a:pPr indent="190500" algn="just">
              <a:lnSpc>
                <a:spcPts val="4825"/>
              </a:lnSpc>
              <a:spcAft>
                <a:spcPts val="630"/>
              </a:spcAft>
            </a:pPr>
            <a:r>
              <a:rPr lang="zh-TW" sz="5100">
                <a:solidFill>
                  <a:srgbClr val="FAD2D3"/>
                </a:solidFill>
                <a:latin typeface="PMingLiU" panose="02020500000000000000" charset="-120"/>
                <a:ea typeface="PMingLiU" panose="02020500000000000000" charset="-120"/>
              </a:rPr>
              <a:t>■1</a:t>
            </a:r>
            <a:r>
              <a:rPr lang="zh-TW" sz="3900">
                <a:solidFill>
                  <a:srgbClr val="FAD2D3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直面冲突</a:t>
            </a:r>
          </a:p>
          <a:p>
            <a:pPr marL="190500" indent="-203200">
              <a:lnSpc>
                <a:spcPts val="4825"/>
              </a:lnSpc>
              <a:spcAft>
                <a:spcPts val="630"/>
              </a:spcAft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■2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、回避：前提是冲突没有严重到 损害组织的效能</a:t>
            </a:r>
          </a:p>
          <a:p>
            <a:pPr indent="190500">
              <a:lnSpc>
                <a:spcPts val="4825"/>
              </a:lnSpc>
              <a:spcAft>
                <a:spcPts val="630"/>
              </a:spcAft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,3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、沟通：效果较明显</a:t>
            </a:r>
          </a:p>
          <a:p>
            <a:pPr indent="190500">
              <a:lnSpc>
                <a:spcPts val="4825"/>
              </a:lnSpc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,4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、强迫：易导致负面效果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22248" y="563880"/>
            <a:ext cx="6998208" cy="548640"/>
          </a:xfrm>
          <a:prstGeom prst="rect">
            <a:avLst/>
          </a:prstGeom>
          <a:solidFill>
            <a:srgbClr val="00016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4700">
                <a:solidFill>
                  <a:srgbClr val="FBFB0C"/>
                </a:solidFill>
                <a:latin typeface="MingLiU" panose="02020509000000000000" charset="-120"/>
                <a:ea typeface="MingLiU" panose="02020509000000000000" charset="-120"/>
              </a:rPr>
              <a:t>（二）建设性冲突的处理方法</a:t>
            </a:r>
          </a:p>
        </p:txBody>
      </p:sp>
      <p:sp>
        <p:nvSpPr>
          <p:cNvPr id="3" name="矩形 2"/>
          <p:cNvSpPr/>
          <p:nvPr/>
        </p:nvSpPr>
        <p:spPr>
          <a:xfrm>
            <a:off x="484632" y="1685544"/>
            <a:ext cx="8043672" cy="4401312"/>
          </a:xfrm>
          <a:prstGeom prst="rect">
            <a:avLst/>
          </a:prstGeom>
          <a:solidFill>
            <a:srgbClr val="000086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zh-TW" sz="5100" baseline="300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1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1 ＞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培训</a:t>
            </a:r>
          </a:p>
          <a:p>
            <a:pPr indent="0">
              <a:lnSpc>
                <a:spcPts val="4920"/>
              </a:lnSpc>
              <a:spcAft>
                <a:spcPts val="140"/>
              </a:spcAft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■培养成员正确的冲突观；提供更多信息 </a:t>
            </a:r>
            <a:r>
              <a:rPr lang="zh-TW" sz="51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,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2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、鼓励</a:t>
            </a:r>
          </a:p>
          <a:p>
            <a:pPr indent="0">
              <a:lnSpc>
                <a:spcPts val="4920"/>
              </a:lnSpc>
              <a:spcAft>
                <a:spcPts val="140"/>
              </a:spcAft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,公开鼓励：当众表扬</a:t>
            </a:r>
          </a:p>
          <a:p>
            <a:pPr indent="0">
              <a:lnSpc>
                <a:spcPts val="4920"/>
              </a:lnSpc>
              <a:spcAft>
                <a:spcPts val="140"/>
              </a:spcAft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■沉默鼓励：对对立面员工不予批评</a:t>
            </a:r>
          </a:p>
          <a:p>
            <a:pPr indent="0">
              <a:lnSpc>
                <a:spcPts val="4920"/>
              </a:lnSpc>
              <a:spcAft>
                <a:spcPts val="140"/>
              </a:spcAft>
            </a:pPr>
            <a:r>
              <a:rPr lang="zh-TW" sz="5100">
                <a:solidFill>
                  <a:srgbClr val="FDADAD"/>
                </a:solidFill>
                <a:latin typeface="PMingLiU" panose="02020500000000000000" charset="-120"/>
                <a:ea typeface="PMingLiU" panose="02020500000000000000" charset="-120"/>
              </a:rPr>
              <a:t>■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3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、人事调整</a:t>
            </a:r>
          </a:p>
          <a:p>
            <a:pPr indent="228600">
              <a:lnSpc>
                <a:spcPts val="4920"/>
              </a:lnSpc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4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、适当拖延时间，让冲突更加明朗化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23416" y="405384"/>
            <a:ext cx="5611368" cy="4876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9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第四节团队冲突的处理</a:t>
            </a:r>
          </a:p>
        </p:txBody>
      </p:sp>
      <p:sp>
        <p:nvSpPr>
          <p:cNvPr id="3" name="矩形 2"/>
          <p:cNvSpPr/>
          <p:nvPr/>
        </p:nvSpPr>
        <p:spPr>
          <a:xfrm>
            <a:off x="76200" y="1420368"/>
            <a:ext cx="3709416" cy="262128"/>
          </a:xfrm>
          <a:prstGeom prst="rect">
            <a:avLst/>
          </a:prstGeom>
          <a:solidFill>
            <a:srgbClr val="00007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CN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案例；</a:t>
            </a:r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亚通网络公司的冲突管理分析</a:t>
            </a:r>
          </a:p>
        </p:txBody>
      </p:sp>
      <p:sp>
        <p:nvSpPr>
          <p:cNvPr id="4" name="矩形 3"/>
          <p:cNvSpPr/>
          <p:nvPr/>
        </p:nvSpPr>
        <p:spPr>
          <a:xfrm>
            <a:off x="64008" y="2051304"/>
            <a:ext cx="6915912" cy="45598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43205" indent="-342900" algn="just">
              <a:lnSpc>
                <a:spcPts val="3475"/>
              </a:lnSpc>
            </a:pPr>
            <a:r>
              <a:rPr lang="en-US" sz="2800">
                <a:latin typeface="MingLiU" panose="02020509000000000000" charset="-120"/>
              </a:rPr>
              <a:t>•</a:t>
            </a:r>
            <a:r>
              <a:rPr lang="zh-TW" sz="2800">
                <a:latin typeface="MingLiU" panose="02020509000000000000" charset="-120"/>
                <a:ea typeface="MingLiU" panose="02020509000000000000" charset="-120"/>
              </a:rPr>
              <a:t>亚通公司的组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织结构由于是直线职能制，</a:t>
            </a:r>
            <a:r>
              <a:rPr lang="en-US" sz="4800" b="1">
                <a:solidFill>
                  <a:srgbClr val="020281"/>
                </a:solidFill>
                <a:latin typeface="Arial" panose="020B0604020202020204"/>
              </a:rPr>
              <a:t>］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部门之间的协调非常困难。例如，销售部</a:t>
            </a:r>
            <a:r>
              <a:rPr lang="zh-TW" sz="48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经常抱怨研发部开发的产品偏离顾客的需</a:t>
            </a:r>
            <a:r>
              <a:rPr lang="zh-TW" sz="48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求，生产部的效率太低，使自己错过了销</a:t>
            </a:r>
            <a:r>
              <a:rPr lang="zh-TW" sz="48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售时机；生产部则抱怨研发部开发的产品</a:t>
            </a:r>
            <a:r>
              <a:rPr lang="zh-TW" sz="48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不符合生产标准，销售部门的订单无法达</a:t>
            </a:r>
            <a:r>
              <a:rPr lang="zh-TW" sz="48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到成本要求。研发部胡经理虽然技术水平</a:t>
            </a:r>
            <a:r>
              <a:rPr lang="zh-TW" sz="4800" b="1">
                <a:solidFill>
                  <a:srgbClr val="4F4523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首屈一指，但是心胸狭窄，总怕他人超越</a:t>
            </a:r>
            <a:r>
              <a:rPr lang="zh-TW" sz="48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自己。因此，常常压制其他工程师.这使</a:t>
            </a:r>
            <a:r>
              <a:rPr lang="zh-TW" sz="57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TW" sz="4800" b="1">
                <a:latin typeface="Arial" panose="020B0604020202020204"/>
                <a:ea typeface="Arial" panose="020B0604020202020204"/>
              </a:rPr>
              <a:t>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得工程部人心涣散，士气低落。      </a:t>
            </a:r>
            <a:r>
              <a:rPr lang="zh-TW" sz="48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657344"/>
            <a:ext cx="1054608" cy="78333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6200" y="1420368"/>
            <a:ext cx="3709416" cy="262128"/>
          </a:xfrm>
          <a:prstGeom prst="rect">
            <a:avLst/>
          </a:prstGeom>
          <a:solidFill>
            <a:srgbClr val="00007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CN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案例；</a:t>
            </a:r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亚通网络公司的冲突管理分析</a:t>
            </a:r>
          </a:p>
        </p:txBody>
      </p:sp>
      <p:sp>
        <p:nvSpPr>
          <p:cNvPr id="4" name="矩形 3"/>
          <p:cNvSpPr/>
          <p:nvPr/>
        </p:nvSpPr>
        <p:spPr>
          <a:xfrm>
            <a:off x="7620000" y="4340352"/>
            <a:ext cx="262128" cy="338328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600">
                <a:solidFill>
                  <a:srgbClr val="C79988"/>
                </a:solidFill>
                <a:latin typeface="MingLiU" panose="02020509000000000000" charset="-120"/>
                <a:ea typeface="MingLiU" panose="02020509000000000000" charset="-120"/>
              </a:rPr>
              <a:t>聊</a:t>
            </a:r>
          </a:p>
        </p:txBody>
      </p:sp>
      <p:sp>
        <p:nvSpPr>
          <p:cNvPr id="5" name="矩形 4"/>
          <p:cNvSpPr/>
          <p:nvPr/>
        </p:nvSpPr>
        <p:spPr>
          <a:xfrm>
            <a:off x="734568" y="2514600"/>
            <a:ext cx="6562344" cy="1341120"/>
          </a:xfrm>
          <a:prstGeom prst="rect">
            <a:avLst/>
          </a:prstGeom>
          <a:solidFill>
            <a:srgbClr val="FEF4AA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•问：</a:t>
            </a:r>
          </a:p>
          <a:p>
            <a:pPr marL="128270" indent="0">
              <a:spcAft>
                <a:spcPts val="280"/>
              </a:spcAft>
            </a:pPr>
            <a:r>
              <a:rPr lang="zh-TW" sz="2600">
                <a:solidFill>
                  <a:srgbClr val="4F4523"/>
                </a:solidFill>
                <a:latin typeface="Times New Roman" panose="02020603050405020304"/>
                <a:ea typeface="Times New Roman" panose="02020603050405020304"/>
              </a:rPr>
              <a:t>(1)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亚通公司的冲突有哪些？原因是什么？</a:t>
            </a:r>
          </a:p>
          <a:p>
            <a:pPr marL="128270" indent="0"/>
            <a:r>
              <a:rPr lang="zh-TW" sz="2600">
                <a:solidFill>
                  <a:srgbClr val="4F4523"/>
                </a:solidFill>
                <a:latin typeface="Times New Roman" panose="02020603050405020304"/>
                <a:ea typeface="Times New Roman" panose="02020603050405020304"/>
              </a:rPr>
              <a:t>(2) 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如何解决亚通公司存在的冲突？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4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7888" y="1359408"/>
            <a:ext cx="7287768" cy="463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330"/>
              </a:lnSpc>
            </a:pP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首先，来看一下亚通公司的管理层与中国员工之间的冲突， 这种冲突存在于不同组织层次之间，我称之为纵向冲突  </a:t>
            </a:r>
            <a:r>
              <a:rPr lang="zh-TW" sz="36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</a:t>
            </a:r>
          </a:p>
          <a:p>
            <a:pPr indent="139700" algn="just">
              <a:lnSpc>
                <a:spcPts val="2495"/>
              </a:lnSpc>
            </a:pPr>
            <a:r>
              <a:rPr lang="en-US" sz="2200">
                <a:solidFill>
                  <a:srgbClr val="4F4523"/>
                </a:solidFill>
                <a:latin typeface="Times New Roman" panose="02020603050405020304"/>
              </a:rPr>
              <a:t>（VerticalConflict）</a:t>
            </a:r>
            <a:r>
              <a:rPr lang="zh-TW" sz="2200">
                <a:solidFill>
                  <a:srgbClr val="4F4523"/>
                </a:solidFill>
                <a:latin typeface="Times New Roman" panose="02020603050405020304"/>
                <a:ea typeface="Times New Roman" panose="02020603050405020304"/>
              </a:rPr>
              <a:t>,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它属手职院冲突。产小这种冲突的</a:t>
            </a:r>
            <a:r>
              <a:rPr lang="zh-CN" sz="2200" b="1">
                <a:solidFill>
                  <a:srgbClr val="02028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原］ 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因有多种，在这里主要有：                  </a:t>
            </a:r>
            <a:r>
              <a:rPr lang="zh-TW" sz="36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</a:t>
            </a:r>
          </a:p>
          <a:p>
            <a:pPr indent="0" algn="just">
              <a:lnSpc>
                <a:spcPct val="91000"/>
              </a:lnSpc>
            </a:pPr>
            <a:r>
              <a:rPr lang="zh-TW" sz="2200">
                <a:solidFill>
                  <a:srgbClr val="4F4523"/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权力与地位：管理层运用行政权力要求员工加班，但没</a:t>
            </a:r>
            <a:r>
              <a:rPr lang="zh-TW" sz="36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</a:t>
            </a:r>
          </a:p>
          <a:p>
            <a:pPr indent="0" algn="just">
              <a:lnSpc>
                <a:spcPts val="2305"/>
              </a:lnSpc>
              <a:spcAft>
                <a:spcPts val="350"/>
              </a:spcAft>
            </a:pP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有赋予任何报酬作为补偿；而员工则没有（充分的）权力</a:t>
            </a:r>
            <a:r>
              <a:rPr lang="zh-TW" sz="36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纟鬲护百国的</a:t>
            </a:r>
            <a:r>
              <a:rPr lang="zh-CN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刹益。                          </a:t>
            </a:r>
            <a:r>
              <a:rPr lang="zh-TW" sz="36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</a:t>
            </a:r>
          </a:p>
          <a:p>
            <a:pPr indent="0" algn="just">
              <a:lnSpc>
                <a:spcPct val="92000"/>
              </a:lnSpc>
            </a:pPr>
            <a:r>
              <a:rPr lang="zh-TW" sz="2200">
                <a:solidFill>
                  <a:srgbClr val="4F4523"/>
                </a:solidFill>
                <a:latin typeface="Times New Roman" panose="02020603050405020304"/>
                <a:ea typeface="Times New Roman" panose="02020603050405020304"/>
              </a:rPr>
              <a:t>2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价值观不同*中国的员工在价值观上不同于日本的</a:t>
            </a:r>
            <a:r>
              <a:rPr lang="zh-CN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员工，</a:t>
            </a:r>
          </a:p>
          <a:p>
            <a:pPr indent="0" algn="just">
              <a:lnSpc>
                <a:spcPts val="2340"/>
              </a:lnSpc>
              <a:spcAft>
                <a:spcPts val="350"/>
              </a:spcAft>
            </a:pP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要求员工（长时间）加班，如果没有相应的报酬，一般很</a:t>
            </a:r>
            <a:r>
              <a:rPr lang="zh-TW" sz="36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难调动员工的积极性，久而久之就会削弱员工的工作动机</a:t>
            </a:r>
            <a:r>
              <a:rPr lang="zh-TW" sz="3600" b="1">
                <a:solidFill>
                  <a:srgbClr val="020281"/>
                </a:solidFill>
                <a:latin typeface="Arial" panose="020B0604020202020204"/>
                <a:ea typeface="Arial" panose="020B0604020202020204"/>
              </a:rPr>
              <a:t>I 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强度。                                    </a:t>
            </a:r>
            <a:r>
              <a:rPr lang="en-US" sz="3600" b="1">
                <a:solidFill>
                  <a:srgbClr val="020281"/>
                </a:solidFill>
                <a:latin typeface="Arial" panose="020B0604020202020204"/>
              </a:rPr>
              <a:t>I</a:t>
            </a:r>
          </a:p>
          <a:p>
            <a:pPr indent="0" algn="just">
              <a:lnSpc>
                <a:spcPct val="92000"/>
              </a:lnSpc>
            </a:pPr>
            <a:r>
              <a:rPr lang="zh-TW" sz="2200">
                <a:solidFill>
                  <a:srgbClr val="4F4523"/>
                </a:solidFill>
                <a:latin typeface="Times New Roman" panose="02020603050405020304"/>
                <a:ea typeface="Times New Roman" panose="02020603050405020304"/>
              </a:rPr>
              <a:t>3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资源缺乏：管理的重要性很大程度上体现在对资源的合</a:t>
            </a:r>
            <a:r>
              <a:rPr lang="zh-TW" sz="2200" b="1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indent="0" algn="just">
              <a:lnSpc>
                <a:spcPts val="2330"/>
              </a:lnSpc>
            </a:pP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理配置，而可用的资源总是有限的。要求员工加班，通常</a:t>
            </a:r>
            <a:r>
              <a:rPr lang="en-US" sz="2200" b="1">
                <a:latin typeface="宋体" panose="02010600030101010101" pitchFamily="2" charset="-122"/>
              </a:rPr>
              <a:t>］ 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需要提供合理的加班費作为补偿；而主管们则希望</a:t>
            </a:r>
            <a:r>
              <a:rPr lang="zh-CN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把人力</a:t>
            </a:r>
            <a:r>
              <a:rPr lang="zh-TW" sz="3600" b="1">
                <a:latin typeface="Arial" panose="020B0604020202020204"/>
                <a:ea typeface="Arial" panose="020B0604020202020204"/>
              </a:rPr>
              <a:t>I 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成木维持在</a:t>
            </a:r>
            <a:r>
              <a:rPr lang="en-US" sz="2200" b="1">
                <a:solidFill>
                  <a:srgbClr val="94AC49"/>
                </a:solidFill>
                <a:latin typeface="宋体" panose="02010600030101010101" pitchFamily="2" charset="-122"/>
              </a:rPr>
              <a:t>一</a:t>
            </a:r>
            <a:r>
              <a:rPr lang="zh-TW" sz="2200" b="1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个较低的水平.               </a:t>
            </a:r>
            <a:r>
              <a:rPr lang="zh-TW" sz="3600" b="1">
                <a:solidFill>
                  <a:srgbClr val="5E5DEB"/>
                </a:solidFill>
                <a:latin typeface="Arial" panose="020B0604020202020204"/>
                <a:ea typeface="Arial" panose="020B0604020202020204"/>
              </a:rPr>
              <a:t>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0C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24784" y="521208"/>
            <a:ext cx="2377440" cy="548640"/>
          </a:xfrm>
          <a:prstGeom prst="rect">
            <a:avLst/>
          </a:prstGeom>
          <a:solidFill>
            <a:srgbClr val="010072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900">
                <a:solidFill>
                  <a:srgbClr val="F60465"/>
                </a:solidFill>
                <a:latin typeface="MingLiU" panose="02020509000000000000" charset="-120"/>
                <a:ea typeface="MingLiU" panose="02020509000000000000" charset="-120"/>
              </a:rPr>
              <a:t>引导案例:</a:t>
            </a:r>
          </a:p>
        </p:txBody>
      </p:sp>
      <p:sp>
        <p:nvSpPr>
          <p:cNvPr id="3" name="矩形 2"/>
          <p:cNvSpPr/>
          <p:nvPr/>
        </p:nvSpPr>
        <p:spPr>
          <a:xfrm>
            <a:off x="560832" y="1670304"/>
            <a:ext cx="8317992" cy="4724400"/>
          </a:xfrm>
          <a:prstGeom prst="rect">
            <a:avLst/>
          </a:prstGeom>
          <a:solidFill>
            <a:srgbClr val="010087"/>
          </a:solidFill>
        </p:spPr>
        <p:txBody>
          <a:bodyPr lIns="0" tIns="0" rIns="0" bIns="0">
            <a:noAutofit/>
          </a:bodyPr>
          <a:lstStyle/>
          <a:p>
            <a:pPr marL="205105" indent="-241300" algn="just">
              <a:lnSpc>
                <a:spcPts val="3335"/>
              </a:lnSpc>
              <a:spcAft>
                <a:spcPts val="420"/>
              </a:spcAft>
            </a:pP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I</a:t>
            </a:r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我们项目团队是一个全新构建起来的、处于国际项 目运作环境中的团队。为了成功构建项目组，对口 的美国项目组（总部）抽选了我们项目组的</a:t>
            </a: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3</a:t>
            </a:r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名成员 到美国培训，还有</a:t>
            </a: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3</a:t>
            </a:r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名成员留在国内。</a:t>
            </a:r>
          </a:p>
          <a:p>
            <a:pPr marL="205105" indent="-241300">
              <a:lnSpc>
                <a:spcPts val="3365"/>
              </a:lnSpc>
            </a:pPr>
            <a:r>
              <a:rPr lang="zh-TW" sz="2800">
                <a:solidFill>
                  <a:srgbClr val="FDADAD"/>
                </a:solidFill>
                <a:latin typeface="MingLiU" panose="02020509000000000000" charset="-120"/>
                <a:ea typeface="MingLiU" panose="02020509000000000000" charset="-120"/>
              </a:rPr>
              <a:t>丨</a:t>
            </a:r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我们一行</a:t>
            </a: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3</a:t>
            </a:r>
            <a:r>
              <a:rPr lang="zh-TW" sz="2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人培训回来，有责任和义务对留在国内的 项目成员进行培训，其中负责培训的成员在业务上 比较认真到位，但在人际交往上存在较大的个人主 义和自我优越感，缺乏与他人的协作精神，更倾向 于邮件等书面沟通；而被培训成员中有一个比较老 资格的人，总是自以为自己曾经是一家外贸企业的 资深经理，有点抬架子。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" y="1420368"/>
            <a:ext cx="3709416" cy="262128"/>
          </a:xfrm>
          <a:prstGeom prst="rect">
            <a:avLst/>
          </a:prstGeom>
          <a:solidFill>
            <a:srgbClr val="01016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CN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案例；</a:t>
            </a:r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亚通网络公司的冲突管理分析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112776" y="2837688"/>
            <a:ext cx="6525768" cy="15819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54635" indent="-330200" algn="just">
              <a:lnSpc>
                <a:spcPts val="3230"/>
              </a:lnSpc>
            </a:pPr>
            <a:r>
              <a:rPr lang="en-US" sz="2800">
                <a:latin typeface="MingLiU" panose="02020509000000000000" charset="-120"/>
              </a:rPr>
              <a:t>•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解决方法：管理层应该根据具体的情况合 理的设计报酬系统，从新激发员工的积极 性，并在人力成本与员工绩效之间取得一 个动态平衡。</a:t>
            </a:r>
          </a:p>
        </p:txBody>
      </p:sp>
      <p:sp>
        <p:nvSpPr>
          <p:cNvPr id="5" name="矩形 4"/>
          <p:cNvSpPr/>
          <p:nvPr/>
        </p:nvSpPr>
        <p:spPr>
          <a:xfrm>
            <a:off x="7129272" y="4358640"/>
            <a:ext cx="734568" cy="384048"/>
          </a:xfrm>
          <a:prstGeom prst="rect">
            <a:avLst/>
          </a:prstGeom>
          <a:solidFill>
            <a:srgbClr val="010196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en-US" sz="4800">
                <a:solidFill>
                  <a:srgbClr val="C79988"/>
                </a:solidFill>
                <a:latin typeface="MingLiU" panose="02020509000000000000" charset="-120"/>
              </a:rPr>
              <a:t>q</a:t>
            </a:r>
            <a:r>
              <a:rPr lang="zh-TW" sz="4800">
                <a:solidFill>
                  <a:srgbClr val="C79988"/>
                </a:solidFill>
                <a:latin typeface="MingLiU" panose="02020509000000000000" charset="-120"/>
                <a:ea typeface="MingLiU" panose="02020509000000000000" charset="-120"/>
              </a:rPr>
              <a:t>聊</a:t>
            </a:r>
          </a:p>
        </p:txBody>
      </p:sp>
      <p:sp>
        <p:nvSpPr>
          <p:cNvPr id="6" name="矩形 5"/>
          <p:cNvSpPr/>
          <p:nvPr/>
        </p:nvSpPr>
        <p:spPr>
          <a:xfrm>
            <a:off x="6958584" y="4742688"/>
            <a:ext cx="1886712" cy="801624"/>
          </a:xfrm>
          <a:prstGeom prst="rect">
            <a:avLst/>
          </a:prstGeom>
          <a:solidFill>
            <a:srgbClr val="010196"/>
          </a:solidFill>
        </p:spPr>
        <p:txBody>
          <a:bodyPr wrap="none" lIns="0" tIns="0" rIns="0" bIns="0">
            <a:noAutofit/>
          </a:bodyPr>
          <a:lstStyle/>
          <a:p>
            <a:pPr marR="898525" indent="0" algn="r"/>
            <a:r>
              <a:rPr lang="zh-TW" sz="4800">
                <a:solidFill>
                  <a:srgbClr val="CEA059"/>
                </a:solidFill>
                <a:latin typeface="MingLiU" panose="02020509000000000000" charset="-120"/>
                <a:ea typeface="MingLiU" panose="02020509000000000000" charset="-120"/>
              </a:rPr>
              <a:t>嘴</a:t>
            </a:r>
            <a:r>
              <a:rPr lang="en-US" sz="4800">
                <a:solidFill>
                  <a:srgbClr val="86D1EA"/>
                </a:solidFill>
                <a:latin typeface="MingLiU" panose="02020509000000000000" charset="-120"/>
              </a:rPr>
              <a:t>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1048" y="2051304"/>
            <a:ext cx="2121408" cy="338632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6200" y="1420368"/>
            <a:ext cx="3709416" cy="262128"/>
          </a:xfrm>
          <a:prstGeom prst="rect">
            <a:avLst/>
          </a:prstGeom>
          <a:solidFill>
            <a:srgbClr val="01016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CN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案例；</a:t>
            </a:r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亚通网络公司的冲突管理分析</a:t>
            </a:r>
          </a:p>
        </p:txBody>
      </p:sp>
      <p:sp>
        <p:nvSpPr>
          <p:cNvPr id="5" name="矩形 4"/>
          <p:cNvSpPr/>
          <p:nvPr/>
        </p:nvSpPr>
        <p:spPr>
          <a:xfrm>
            <a:off x="70104" y="2240280"/>
            <a:ext cx="6653784" cy="3142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055"/>
              </a:lnSpc>
              <a:spcAft>
                <a:spcPts val="350"/>
              </a:spcAft>
            </a:pPr>
            <a:r>
              <a:rPr lang="zh-TW" sz="1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接着，看看各部之间的冲突。这种冲突存在于统一组织层次 不向部门之间,称之为横向冲突</a:t>
            </a:r>
            <a:r>
              <a:rPr lang="zh-TW" sz="2200">
                <a:solidFill>
                  <a:srgbClr val="4F4523"/>
                </a:solidFill>
                <a:latin typeface="Times New Roman" panose="02020603050405020304"/>
                <a:ea typeface="Times New Roman" panose="02020603050405020304"/>
              </a:rPr>
              <a:t>＜</a:t>
            </a:r>
            <a:r>
              <a:rPr lang="en-US" sz="2200">
                <a:solidFill>
                  <a:srgbClr val="4F4523"/>
                </a:solidFill>
                <a:latin typeface="Times New Roman" panose="02020603050405020304"/>
              </a:rPr>
              <a:t>Horizontal Conflict</a:t>
            </a:r>
            <a:r>
              <a:rPr lang="zh-TW" sz="2200">
                <a:solidFill>
                  <a:srgbClr val="4F4523"/>
                </a:solidFill>
                <a:latin typeface="Times New Roman" panose="02020603050405020304"/>
                <a:ea typeface="Times New Roman" panose="02020603050405020304"/>
              </a:rPr>
              <a:t>）</a:t>
            </a:r>
            <a:r>
              <a:rPr lang="zh-TW" sz="2600" i="1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，</a:t>
            </a:r>
            <a:r>
              <a:rPr lang="zh-TW" sz="1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它是 另一种群际冲突。由于亚通采用的组织结构是直线职能型，出 现这种类型的冲突就不足为怪了。</a:t>
            </a:r>
          </a:p>
          <a:p>
            <a:pPr indent="0" algn="just">
              <a:lnSpc>
                <a:spcPts val="2065"/>
              </a:lnSpc>
              <a:spcAft>
                <a:spcPts val="350"/>
              </a:spcAft>
            </a:pPr>
            <a:r>
              <a:rPr lang="zh-TW" sz="1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直线职能型组织结构：直•线职能型以直线为基础，在各级行政 负责人之下设置相应的职能部门，分别从事专业管理，作为该 级领导的参谋，实行主管统一指挥与职能部门参谋、指导相结 合南组织结团形</a:t>
            </a:r>
          </a:p>
          <a:p>
            <a:pPr indent="0" algn="just">
              <a:lnSpc>
                <a:spcPts val="2055"/>
              </a:lnSpc>
              <a:spcAft>
                <a:spcPts val="350"/>
              </a:spcAft>
            </a:pPr>
            <a:r>
              <a:rPr lang="zh-TW" sz="1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优点：</a:t>
            </a:r>
          </a:p>
          <a:p>
            <a:pPr indent="0" algn="just">
              <a:lnSpc>
                <a:spcPts val="2055"/>
              </a:lnSpc>
              <a:spcAft>
                <a:spcPts val="350"/>
              </a:spcAft>
            </a:pPr>
            <a:r>
              <a:rPr lang="zh-TW" sz="1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分工细密，任务明确，职责清晰；</a:t>
            </a:r>
          </a:p>
          <a:p>
            <a:pPr indent="0" algn="just">
              <a:lnSpc>
                <a:spcPts val="2015"/>
              </a:lnSpc>
            </a:pPr>
            <a:r>
              <a:rPr lang="zh-TW" sz="1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同时具备直线制的集中统一指挥的优点和职能制发挥专业管理</a:t>
            </a:r>
          </a:p>
        </p:txBody>
      </p:sp>
      <p:sp>
        <p:nvSpPr>
          <p:cNvPr id="6" name="矩形 5"/>
          <p:cNvSpPr/>
          <p:nvPr/>
        </p:nvSpPr>
        <p:spPr>
          <a:xfrm>
            <a:off x="70104" y="5382768"/>
            <a:ext cx="1453896" cy="579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015"/>
              </a:lnSpc>
              <a:spcAft>
                <a:spcPts val="350"/>
              </a:spcAft>
            </a:pPr>
            <a:r>
              <a:rPr lang="zh-TW" sz="1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的长处；</a:t>
            </a:r>
          </a:p>
          <a:p>
            <a:pPr indent="0" algn="just">
              <a:lnSpc>
                <a:spcPts val="2055"/>
              </a:lnSpc>
            </a:pPr>
            <a:r>
              <a:rPr lang="zh-TW" sz="1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结构稳定性高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" y="1420368"/>
            <a:ext cx="3709416" cy="262128"/>
          </a:xfrm>
          <a:prstGeom prst="rect">
            <a:avLst/>
          </a:prstGeom>
          <a:solidFill>
            <a:srgbClr val="01016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CN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案例；</a:t>
            </a:r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亚通网络公司的冲突管理分析</a:t>
            </a:r>
          </a:p>
        </p:txBody>
      </p:sp>
      <p:sp>
        <p:nvSpPr>
          <p:cNvPr id="4" name="矩形 3"/>
          <p:cNvSpPr/>
          <p:nvPr/>
        </p:nvSpPr>
        <p:spPr>
          <a:xfrm>
            <a:off x="112776" y="2371344"/>
            <a:ext cx="6858000" cy="2218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170"/>
              </a:lnSpc>
              <a:spcAft>
                <a:spcPts val="490"/>
              </a:spcAft>
            </a:pPr>
            <a:r>
              <a:rPr lang="en-US" sz="2800">
                <a:latin typeface="MingLiU" panose="02020509000000000000" charset="-120"/>
              </a:rPr>
              <a:t>•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缺点：</a:t>
            </a:r>
          </a:p>
          <a:p>
            <a:pPr indent="0">
              <a:lnSpc>
                <a:spcPts val="3170"/>
              </a:lnSpc>
              <a:spcAft>
                <a:spcPts val="490"/>
              </a:spcAft>
            </a:pP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»中央集权，</a:t>
            </a:r>
            <a:r>
              <a:rPr lang="zh-TW" sz="2800">
                <a:latin typeface="MingLiU" panose="02020509000000000000" charset="-120"/>
                <a:ea typeface="MingLiU" panose="02020509000000000000" charset="-120"/>
              </a:rPr>
              <a:t>下级缺乏必要的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自主权</a:t>
            </a:r>
          </a:p>
          <a:p>
            <a:pPr marL="255905" indent="-368300">
              <a:lnSpc>
                <a:spcPts val="3170"/>
              </a:lnSpc>
              <a:spcAft>
                <a:spcPts val="490"/>
              </a:spcAft>
            </a:pPr>
            <a:r>
              <a:rPr lang="zh-TW" sz="2800">
                <a:latin typeface="MingLiU" panose="02020509000000000000" charset="-120"/>
                <a:ea typeface="MingLiU" panose="02020509000000000000" charset="-120"/>
              </a:rPr>
              <a:t>》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各职能部门之间的横向联系较差，容易产生 脱节矛盾</a:t>
            </a:r>
          </a:p>
          <a:p>
            <a:pPr indent="0">
              <a:lnSpc>
                <a:spcPts val="3170"/>
              </a:lnSpc>
            </a:pPr>
            <a:r>
              <a:rPr lang="zh-TW" sz="2800">
                <a:latin typeface="MingLiU" panose="02020509000000000000" charset="-120"/>
                <a:ea typeface="MingLiU" panose="02020509000000000000" charset="-120"/>
              </a:rPr>
              <a:t>＞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各参谋部门与指挥部门之间的目标不易统一</a:t>
            </a:r>
          </a:p>
        </p:txBody>
      </p:sp>
      <p:sp>
        <p:nvSpPr>
          <p:cNvPr id="5" name="矩形 4"/>
          <p:cNvSpPr/>
          <p:nvPr/>
        </p:nvSpPr>
        <p:spPr>
          <a:xfrm>
            <a:off x="112776" y="4590288"/>
            <a:ext cx="4773168" cy="505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800">
                <a:latin typeface="MingLiU" panose="02020509000000000000" charset="-120"/>
              </a:rPr>
              <a:t>A</a:t>
            </a:r>
            <a:r>
              <a:rPr lang="zh-TW" sz="2800">
                <a:latin typeface="MingLiU" panose="02020509000000000000" charset="-120"/>
                <a:ea typeface="MingLiU" panose="02020509000000000000" charset="-120"/>
              </a:rPr>
              <a:t>信息传递路线较长，反馈较慢</a:t>
            </a:r>
          </a:p>
        </p:txBody>
      </p:sp>
      <p:sp>
        <p:nvSpPr>
          <p:cNvPr id="6" name="矩形 5"/>
          <p:cNvSpPr/>
          <p:nvPr/>
        </p:nvSpPr>
        <p:spPr>
          <a:xfrm>
            <a:off x="112776" y="5096256"/>
            <a:ext cx="2365248" cy="4937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latin typeface="MingLiU" panose="02020509000000000000" charset="-120"/>
                <a:ea typeface="MingLiU" panose="02020509000000000000" charset="-120"/>
              </a:rPr>
              <a:t>＞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环境适应性低</a:t>
            </a:r>
          </a:p>
        </p:txBody>
      </p:sp>
      <p:sp>
        <p:nvSpPr>
          <p:cNvPr id="8" name="矩形 7"/>
          <p:cNvSpPr/>
          <p:nvPr/>
        </p:nvSpPr>
        <p:spPr>
          <a:xfrm>
            <a:off x="7129272" y="4358640"/>
            <a:ext cx="944880" cy="618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4800">
                <a:solidFill>
                  <a:srgbClr val="C79988"/>
                </a:solidFill>
                <a:latin typeface="MingLiU" panose="02020509000000000000" charset="-120"/>
              </a:rPr>
              <a:t>《</a:t>
            </a:r>
            <a:r>
              <a:rPr lang="en-US" sz="5300">
                <a:solidFill>
                  <a:srgbClr val="C79988"/>
                </a:solidFill>
                <a:latin typeface="Times New Roman" panose="02020603050405020304"/>
              </a:rPr>
              <a:t>♦</a:t>
            </a:r>
            <a:r>
              <a:rPr lang="en-US" sz="11500">
                <a:solidFill>
                  <a:srgbClr val="C79988"/>
                </a:solidFill>
                <a:latin typeface="Arial" panose="020B0604020202020204"/>
              </a:rPr>
              <a:t>Bl</a:t>
            </a:r>
          </a:p>
        </p:txBody>
      </p:sp>
      <p:sp>
        <p:nvSpPr>
          <p:cNvPr id="9" name="矩形 8"/>
          <p:cNvSpPr/>
          <p:nvPr/>
        </p:nvSpPr>
        <p:spPr>
          <a:xfrm>
            <a:off x="6507480" y="4818888"/>
            <a:ext cx="2337816" cy="896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4800">
                <a:solidFill>
                  <a:srgbClr val="C79988"/>
                </a:solidFill>
                <a:latin typeface="MingLiU" panose="02020509000000000000" charset="-120"/>
                <a:ea typeface="MingLiU" panose="02020509000000000000" charset="-120"/>
              </a:rPr>
              <a:t>■、計</a:t>
            </a:r>
            <a:r>
              <a:rPr lang="zh-TW" sz="4800">
                <a:solidFill>
                  <a:srgbClr val="B5C0CB"/>
                </a:solidFill>
                <a:latin typeface="MingLiU" panose="02020509000000000000" charset="-120"/>
                <a:ea typeface="MingLiU" panose="02020509000000000000" charset="-120"/>
              </a:rPr>
              <a:t>題</a:t>
            </a:r>
          </a:p>
        </p:txBody>
      </p:sp>
      <p:sp>
        <p:nvSpPr>
          <p:cNvPr id="10" name="矩形 9"/>
          <p:cNvSpPr/>
          <p:nvPr/>
        </p:nvSpPr>
        <p:spPr>
          <a:xfrm>
            <a:off x="6504432" y="5715000"/>
            <a:ext cx="2340864" cy="886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en-US" sz="11500">
                <a:solidFill>
                  <a:srgbClr val="B5C0CB"/>
                </a:solidFill>
                <a:latin typeface="Arial" panose="020B0604020202020204"/>
              </a:rPr>
              <a:t>■/H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3240" y="4340352"/>
            <a:ext cx="1539240" cy="109728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57200" y="505968"/>
            <a:ext cx="3709416" cy="262128"/>
          </a:xfrm>
          <a:prstGeom prst="rect">
            <a:avLst/>
          </a:prstGeom>
          <a:solidFill>
            <a:srgbClr val="01016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案例</a:t>
            </a:r>
            <a:r>
              <a:rPr lang="en-US" sz="1000">
                <a:solidFill>
                  <a:srgbClr val="FFFFFF"/>
                </a:solidFill>
                <a:latin typeface="Arial" panose="020B0604020202020204"/>
              </a:rPr>
              <a:t>g</a:t>
            </a:r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亚通网络公司的冲突管理分析</a:t>
            </a:r>
          </a:p>
        </p:txBody>
      </p:sp>
      <p:sp>
        <p:nvSpPr>
          <p:cNvPr id="5" name="矩形 4"/>
          <p:cNvSpPr/>
          <p:nvPr/>
        </p:nvSpPr>
        <p:spPr>
          <a:xfrm>
            <a:off x="73152" y="1389888"/>
            <a:ext cx="6708648" cy="37642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805"/>
              </a:lnSpc>
              <a:spcAft>
                <a:spcPts val="350"/>
              </a:spcAft>
            </a:pPr>
            <a:r>
              <a:rPr lang="en-US" sz="2400">
                <a:latin typeface="宋体" panose="02010600030101010101" pitchFamily="2" charset="-122"/>
              </a:rPr>
              <a:t>•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产生这种冲突的原因主要有：</a:t>
            </a:r>
          </a:p>
          <a:p>
            <a:pPr indent="0">
              <a:lnSpc>
                <a:spcPts val="2805"/>
              </a:lnSpc>
              <a:spcAft>
                <a:spcPts val="350"/>
              </a:spcAft>
            </a:pPr>
            <a:r>
              <a:rPr lang="zh-TW" sz="2400">
                <a:latin typeface="宋体" panose="02010600030101010101" pitchFamily="2" charset="-122"/>
                <a:ea typeface="宋体" panose="02010600030101010101" pitchFamily="2" charset="-122"/>
              </a:rPr>
              <a:t>＞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任务相互依赖</a:t>
            </a:r>
          </a:p>
          <a:p>
            <a:pPr marL="257810" indent="12700" algn="just">
              <a:lnSpc>
                <a:spcPts val="2825"/>
              </a:lnSpc>
              <a:spcAft>
                <a:spcPts val="350"/>
              </a:spcAft>
            </a:pP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由于各部门之间存在着任务依赖性，而组织结构 的先天缺陷却削弱了各部门之间必要的沟通量， 从而导致任务的不协调。它们的部门冋关系是团 队关系0</a:t>
            </a:r>
          </a:p>
          <a:p>
            <a:pPr indent="0">
              <a:lnSpc>
                <a:spcPts val="2805"/>
              </a:lnSpc>
              <a:spcAft>
                <a:spcPts val="350"/>
              </a:spcAft>
            </a:pPr>
            <a:r>
              <a:rPr lang="zh-TW" sz="2400">
                <a:latin typeface="宋体" panose="02010600030101010101" pitchFamily="2" charset="-122"/>
                <a:ea typeface="宋体" panose="02010600030101010101" pitchFamily="2" charset="-122"/>
              </a:rPr>
              <a:t>＞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目标不相容</a:t>
            </a:r>
          </a:p>
          <a:p>
            <a:pPr marL="257810" indent="-101600">
              <a:lnSpc>
                <a:spcPts val="2785"/>
              </a:lnSpc>
            </a:pP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各部门都存在着自己的绩效目标，例如销售部希望 増加产品线的广度以适应多样化的市场需求，生 产部则希望希望减少产品线的广度以节省成本，</a:t>
            </a:r>
          </a:p>
        </p:txBody>
      </p:sp>
      <p:sp>
        <p:nvSpPr>
          <p:cNvPr id="6" name="矩形 5"/>
          <p:cNvSpPr/>
          <p:nvPr/>
        </p:nvSpPr>
        <p:spPr>
          <a:xfrm>
            <a:off x="73152" y="5154168"/>
            <a:ext cx="6516624" cy="3505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257810" indent="-101600"/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即销售部门的目标是顾客满意，生产部门的目标</a:t>
            </a:r>
          </a:p>
        </p:txBody>
      </p:sp>
      <p:sp>
        <p:nvSpPr>
          <p:cNvPr id="7" name="矩形 6"/>
          <p:cNvSpPr/>
          <p:nvPr/>
        </p:nvSpPr>
        <p:spPr>
          <a:xfrm>
            <a:off x="73152" y="5504688"/>
            <a:ext cx="1908048" cy="3444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257810" indent="-101600"/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是生产效率。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" y="1420368"/>
            <a:ext cx="3709416" cy="262128"/>
          </a:xfrm>
          <a:prstGeom prst="rect">
            <a:avLst/>
          </a:prstGeom>
          <a:solidFill>
            <a:srgbClr val="01016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CN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案例；</a:t>
            </a:r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亚通网络公司的冲突管理分析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5669280" y="3706368"/>
            <a:ext cx="978408" cy="3505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前稍有</a:t>
            </a:r>
          </a:p>
        </p:txBody>
      </p:sp>
      <p:sp>
        <p:nvSpPr>
          <p:cNvPr id="5" name="矩形 4"/>
          <p:cNvSpPr/>
          <p:nvPr/>
        </p:nvSpPr>
        <p:spPr>
          <a:xfrm>
            <a:off x="167640" y="2791968"/>
            <a:ext cx="6650736" cy="838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270"/>
              </a:lnSpc>
              <a:spcAft>
                <a:spcPts val="490"/>
              </a:spcAft>
            </a:pPr>
            <a:r>
              <a:rPr lang="zh-TW" sz="2600" i="1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解决办法:</a:t>
            </a:r>
          </a:p>
          <a:p>
            <a:pPr marL="279400" indent="-342900">
              <a:lnSpc>
                <a:spcPts val="3270"/>
              </a:lnSpc>
            </a:pPr>
            <a:r>
              <a:rPr lang="en-US" sz="2800">
                <a:latin typeface="MingLiU" panose="02020509000000000000" charset="-120"/>
              </a:rPr>
              <a:t>•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企业通过信息管理系统来促进信息的流通,</a:t>
            </a:r>
          </a:p>
        </p:txBody>
      </p:sp>
      <p:sp>
        <p:nvSpPr>
          <p:cNvPr id="6" name="矩形 5"/>
          <p:cNvSpPr/>
          <p:nvPr/>
        </p:nvSpPr>
        <p:spPr>
          <a:xfrm>
            <a:off x="167640" y="3630168"/>
            <a:ext cx="4928616" cy="4084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279400" indent="-342900"/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让各部门及时得到有用的数据。</a:t>
            </a:r>
          </a:p>
        </p:txBody>
      </p:sp>
      <p:sp>
        <p:nvSpPr>
          <p:cNvPr id="7" name="矩形 6"/>
          <p:cNvSpPr/>
          <p:nvPr/>
        </p:nvSpPr>
        <p:spPr>
          <a:xfrm>
            <a:off x="167640" y="4114800"/>
            <a:ext cx="6434328" cy="3139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279400" indent="-342900"/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规模的企业都希望上</a:t>
            </a:r>
            <a:r>
              <a:rPr lang="en-US" sz="2600">
                <a:solidFill>
                  <a:srgbClr val="4F4523"/>
                </a:solidFill>
                <a:latin typeface="Times New Roman" panose="02020603050405020304"/>
              </a:rPr>
              <a:t>ERP</a:t>
            </a: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项目，充分利用</a:t>
            </a:r>
          </a:p>
        </p:txBody>
      </p:sp>
      <p:sp>
        <p:nvSpPr>
          <p:cNvPr id="8" name="矩形 7"/>
          <p:cNvSpPr/>
          <p:nvPr/>
        </p:nvSpPr>
        <p:spPr>
          <a:xfrm>
            <a:off x="167640" y="4504944"/>
            <a:ext cx="6452616" cy="3627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04800">
              <a:lnSpc>
                <a:spcPts val="3270"/>
              </a:lnSpc>
            </a:pPr>
            <a:r>
              <a:rPr lang="zh-TW" sz="2800">
                <a:solidFill>
                  <a:srgbClr val="4F4523"/>
                </a:solidFill>
                <a:latin typeface="MingLiU" panose="02020509000000000000" charset="-120"/>
                <a:ea typeface="MingLiU" panose="02020509000000000000" charset="-120"/>
              </a:rPr>
              <a:t>信息技术来增强企业的信息管理能力。</a:t>
            </a:r>
          </a:p>
        </p:txBody>
      </p:sp>
      <p:sp>
        <p:nvSpPr>
          <p:cNvPr id="10" name="矩形 9"/>
          <p:cNvSpPr/>
          <p:nvPr/>
        </p:nvSpPr>
        <p:spPr>
          <a:xfrm>
            <a:off x="7129272" y="4358640"/>
            <a:ext cx="1853184" cy="384048"/>
          </a:xfrm>
          <a:prstGeom prst="rect">
            <a:avLst/>
          </a:prstGeom>
          <a:solidFill>
            <a:srgbClr val="010196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600">
                <a:solidFill>
                  <a:srgbClr val="C79988"/>
                </a:solidFill>
                <a:latin typeface="MingLiU" panose="02020509000000000000" charset="-120"/>
              </a:rPr>
              <a:t>q</a:t>
            </a:r>
            <a:r>
              <a:rPr lang="zh-TW" sz="2600">
                <a:solidFill>
                  <a:srgbClr val="C79988"/>
                </a:solidFill>
                <a:latin typeface="MingLiU" panose="02020509000000000000" charset="-120"/>
                <a:ea typeface="MingLiU" panose="02020509000000000000" charset="-120"/>
              </a:rPr>
              <a:t>聊</a:t>
            </a:r>
          </a:p>
        </p:txBody>
      </p:sp>
      <p:sp>
        <p:nvSpPr>
          <p:cNvPr id="11" name="矩形 10"/>
          <p:cNvSpPr/>
          <p:nvPr/>
        </p:nvSpPr>
        <p:spPr>
          <a:xfrm>
            <a:off x="6504432" y="4724400"/>
            <a:ext cx="2474976" cy="1877568"/>
          </a:xfrm>
          <a:prstGeom prst="rect">
            <a:avLst/>
          </a:prstGeom>
          <a:solidFill>
            <a:srgbClr val="010196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en-US" sz="11500">
                <a:solidFill>
                  <a:srgbClr val="B86F9D"/>
                </a:solidFill>
                <a:latin typeface="Arial" panose="020B0604020202020204"/>
              </a:rPr>
              <a:t>wt?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" y="1420368"/>
            <a:ext cx="3709416" cy="262128"/>
          </a:xfrm>
          <a:prstGeom prst="rect">
            <a:avLst/>
          </a:prstGeom>
          <a:solidFill>
            <a:srgbClr val="01016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CN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案例；</a:t>
            </a:r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亚通网络公司的冲突管理分析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82296" y="2468880"/>
            <a:ext cx="6678168" cy="3349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44475" indent="-304800">
              <a:lnSpc>
                <a:spcPts val="2770"/>
              </a:lnSpc>
              <a:spcAft>
                <a:spcPts val="420"/>
              </a:spcAft>
            </a:pPr>
            <a:r>
              <a:rPr lang="en-US" sz="2400">
                <a:latin typeface="宋体" panose="02010600030101010101" pitchFamily="2" charset="-122"/>
              </a:rPr>
              <a:t>•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最后，看看胡经理与其下属之间的冲突。这种冲 突存在于两个或两个以上的个体之间，称之为人 际冲突</a:t>
            </a:r>
            <a:r>
              <a:rPr lang="en-US" sz="2200" b="1">
                <a:latin typeface="Times New Roman" panose="02020603050405020304"/>
              </a:rPr>
              <a:t>(Interpersonal Conflict)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。产生这种冲突 的原因也是多种的，在这里主要有：</a:t>
            </a:r>
          </a:p>
          <a:p>
            <a:pPr indent="0">
              <a:lnSpc>
                <a:spcPts val="2770"/>
              </a:lnSpc>
              <a:spcAft>
                <a:spcPts val="420"/>
              </a:spcAft>
            </a:pPr>
            <a:r>
              <a:rPr lang="en-US" sz="2400">
                <a:latin typeface="宋体" panose="02010600030101010101" pitchFamily="2" charset="-122"/>
              </a:rPr>
              <a:t>A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人格特质：优秀的员工未必能成为优秀的经理。</a:t>
            </a:r>
          </a:p>
          <a:p>
            <a:pPr marL="244475" indent="-304800">
              <a:lnSpc>
                <a:spcPts val="2735"/>
              </a:lnSpc>
              <a:spcAft>
                <a:spcPts val="420"/>
              </a:spcAft>
            </a:pPr>
            <a:r>
              <a:rPr lang="zh-TW" sz="2400">
                <a:latin typeface="宋体" panose="02010600030101010101" pitchFamily="2" charset="-122"/>
                <a:ea typeface="宋体" panose="02010600030101010101" pitchFamily="2" charset="-122"/>
              </a:rPr>
              <a:t>＞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缺乏信任：人与人之间越是相互猜疑，越会产生 冲突；越是信任对方，越能互相合作。</a:t>
            </a:r>
          </a:p>
          <a:p>
            <a:pPr marL="244475" indent="-304800">
              <a:lnSpc>
                <a:spcPts val="2880"/>
              </a:lnSpc>
            </a:pPr>
            <a:r>
              <a:rPr lang="zh-TW" sz="2200" b="1">
                <a:latin typeface="Times New Roman" panose="02020603050405020304"/>
                <a:ea typeface="Times New Roman" panose="02020603050405020304"/>
              </a:rPr>
              <a:t>A3</a:t>
            </a:r>
            <a:r>
              <a:rPr lang="zh-TW" sz="240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归因失误：当个体的利益受到他人的侵害，他 </a:t>
            </a:r>
            <a:r>
              <a:rPr lang="zh-TW" sz="240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她就会弄清对方为什么如此行动</a:t>
            </a:r>
            <a:r>
              <a:rPr lang="en-US" sz="2200" b="1">
                <a:solidFill>
                  <a:srgbClr val="4F4523"/>
                </a:solidFill>
                <a:latin typeface="Times New Roman" panose="02020603050405020304"/>
              </a:rPr>
              <a:t>o</a:t>
            </a:r>
          </a:p>
        </p:txBody>
      </p:sp>
      <p:sp>
        <p:nvSpPr>
          <p:cNvPr id="5" name="矩形 4"/>
          <p:cNvSpPr/>
          <p:nvPr/>
        </p:nvSpPr>
        <p:spPr>
          <a:xfrm>
            <a:off x="6507480" y="5690616"/>
            <a:ext cx="2322576" cy="908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600" b="1">
                <a:solidFill>
                  <a:srgbClr val="FFF4AA"/>
                </a:solidFill>
                <a:latin typeface="仿宋" panose="02010609060101010101" charset="-122"/>
                <a:ea typeface="仿宋" panose="02010609060101010101" charset="-122"/>
              </a:rPr>
              <a:t>一</a:t>
            </a:r>
            <a:r>
              <a:rPr lang="zh-TW" sz="3600" b="1">
                <a:solidFill>
                  <a:srgbClr val="B5C0CB"/>
                </a:solidFill>
                <a:latin typeface="仿宋" panose="02010609060101010101" charset="-122"/>
                <a:ea typeface="仿宋" panose="02010609060101010101" charset="-122"/>
              </a:rPr>
              <a:t>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" y="1420368"/>
            <a:ext cx="3709416" cy="262128"/>
          </a:xfrm>
          <a:prstGeom prst="rect">
            <a:avLst/>
          </a:prstGeom>
          <a:solidFill>
            <a:srgbClr val="01016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CN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案例；</a:t>
            </a:r>
            <a:r>
              <a:rPr lang="zh-TW" sz="18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亚通网络公司的冲突管理分析</a:t>
            </a:r>
          </a:p>
        </p:txBody>
      </p:sp>
      <p:sp>
        <p:nvSpPr>
          <p:cNvPr id="4" name="矩形 3"/>
          <p:cNvSpPr/>
          <p:nvPr/>
        </p:nvSpPr>
        <p:spPr>
          <a:xfrm>
            <a:off x="36576" y="2380488"/>
            <a:ext cx="6638544" cy="2752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780"/>
              </a:lnSpc>
            </a:pPr>
            <a:r>
              <a:rPr lang="en-US" sz="2400">
                <a:latin typeface="宋体" panose="02010600030101010101" pitchFamily="2" charset="-122"/>
              </a:rPr>
              <a:t>•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在所有的这三点原因中，人格特质是最为关键的, 如果胡经理真的不适合作为一名管理者，让他呆 在这个位置上肯定会出现问题的。所以，企业只 好考虑换掉胡经理，但胡经理技术了得，是企业 的明星员工，如果处理不当，将有可能把胡经理 赶到竞争对手那。体面的解决替换胡经理所引起 的问题有多种方法，企业可以试探他的工作动机, 再结合盖洛普的优势识别器，把握他的人格特质</a:t>
            </a:r>
          </a:p>
        </p:txBody>
      </p:sp>
      <p:sp>
        <p:nvSpPr>
          <p:cNvPr id="5" name="矩形 4"/>
          <p:cNvSpPr/>
          <p:nvPr/>
        </p:nvSpPr>
        <p:spPr>
          <a:xfrm>
            <a:off x="36576" y="5132832"/>
            <a:ext cx="6516624" cy="3627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（用盖洛普的话就是</a:t>
            </a:r>
            <a:r>
              <a:rPr lang="zh-CN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“标志</a:t>
            </a:r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主题”）,设计合适</a:t>
            </a:r>
          </a:p>
        </p:txBody>
      </p:sp>
      <p:sp>
        <p:nvSpPr>
          <p:cNvPr id="6" name="矩形 5"/>
          <p:cNvSpPr/>
          <p:nvPr/>
        </p:nvSpPr>
        <p:spPr>
          <a:xfrm>
            <a:off x="36576" y="5495544"/>
            <a:ext cx="5163312" cy="3322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>
                <a:solidFill>
                  <a:srgbClr val="4F45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的报酬机制来重新吸引并激励胡经理。</a:t>
            </a:r>
          </a:p>
        </p:txBody>
      </p:sp>
      <p:sp>
        <p:nvSpPr>
          <p:cNvPr id="8" name="矩形 7"/>
          <p:cNvSpPr/>
          <p:nvPr/>
        </p:nvSpPr>
        <p:spPr>
          <a:xfrm>
            <a:off x="6510528" y="5114544"/>
            <a:ext cx="2334768" cy="14874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11500">
                <a:solidFill>
                  <a:srgbClr val="B5C0CB"/>
                </a:solidFill>
                <a:latin typeface="Arial" panose="020B0604020202020204"/>
              </a:rPr>
              <a:t>■/H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62456" y="390144"/>
            <a:ext cx="5742432" cy="502920"/>
          </a:xfrm>
          <a:prstGeom prst="rect">
            <a:avLst/>
          </a:prstGeom>
          <a:solidFill>
            <a:srgbClr val="00006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一</a:t>
            </a:r>
            <a:r>
              <a:rPr lang="zh-CN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•消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除破坏性冲突的技术</a:t>
            </a:r>
          </a:p>
        </p:txBody>
      </p:sp>
      <p:sp>
        <p:nvSpPr>
          <p:cNvPr id="3" name="矩形 2"/>
          <p:cNvSpPr/>
          <p:nvPr/>
        </p:nvSpPr>
        <p:spPr>
          <a:xfrm>
            <a:off x="999744" y="1764792"/>
            <a:ext cx="4876800" cy="1731264"/>
          </a:xfrm>
          <a:prstGeom prst="rect">
            <a:avLst/>
          </a:prstGeom>
          <a:solidFill>
            <a:srgbClr val="000078"/>
          </a:solidFill>
        </p:spPr>
        <p:txBody>
          <a:bodyPr lIns="0" tIns="0" rIns="0" bIns="0">
            <a:noAutofit/>
          </a:bodyPr>
          <a:lstStyle/>
          <a:p>
            <a:pPr marL="202565" indent="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（一）解决问题</a:t>
            </a:r>
          </a:p>
          <a:p>
            <a:pPr indent="508000"/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1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 召开面对面的会议</a:t>
            </a:r>
          </a:p>
          <a:p>
            <a:pPr indent="508000"/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2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 角色互换</a:t>
            </a:r>
          </a:p>
        </p:txBody>
      </p:sp>
      <p:sp>
        <p:nvSpPr>
          <p:cNvPr id="4" name="矩形 3"/>
          <p:cNvSpPr/>
          <p:nvPr/>
        </p:nvSpPr>
        <p:spPr>
          <a:xfrm>
            <a:off x="7077456" y="4340352"/>
            <a:ext cx="838200" cy="454152"/>
          </a:xfrm>
          <a:prstGeom prst="rect">
            <a:avLst/>
          </a:prstGeom>
          <a:solidFill>
            <a:srgbClr val="010196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600">
                <a:solidFill>
                  <a:srgbClr val="C79988"/>
                </a:solidFill>
                <a:latin typeface="MingLiU" panose="02020509000000000000" charset="-120"/>
              </a:rPr>
              <a:t>q</a:t>
            </a:r>
            <a:r>
              <a:rPr lang="zh-TW" sz="2600">
                <a:solidFill>
                  <a:srgbClr val="C79988"/>
                </a:solidFill>
                <a:latin typeface="MingLiU" panose="02020509000000000000" charset="-120"/>
                <a:ea typeface="MingLiU" panose="02020509000000000000" charset="-120"/>
              </a:rPr>
              <a:t>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0664" y="1313688"/>
            <a:ext cx="3304032" cy="1115568"/>
          </a:xfrm>
          <a:prstGeom prst="rect">
            <a:avLst/>
          </a:prstGeom>
          <a:solidFill>
            <a:srgbClr val="00006A"/>
          </a:solidFill>
        </p:spPr>
        <p:txBody>
          <a:bodyPr lIns="0" tIns="0" rIns="0" bIns="0">
            <a:noAutofit/>
          </a:bodyPr>
          <a:lstStyle/>
          <a:p>
            <a:pPr indent="241300">
              <a:spcAft>
                <a:spcPts val="140"/>
              </a:spcAft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（二） 转移目标</a:t>
            </a:r>
          </a:p>
          <a:p>
            <a:pPr indent="24130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（三） 开发资源</a:t>
            </a:r>
          </a:p>
        </p:txBody>
      </p:sp>
      <p:sp>
        <p:nvSpPr>
          <p:cNvPr id="3" name="矩形 2"/>
          <p:cNvSpPr/>
          <p:nvPr/>
        </p:nvSpPr>
        <p:spPr>
          <a:xfrm>
            <a:off x="743712" y="2554224"/>
            <a:ext cx="1002792" cy="2926080"/>
          </a:xfrm>
          <a:prstGeom prst="rect">
            <a:avLst/>
          </a:prstGeom>
          <a:solidFill>
            <a:srgbClr val="000079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（四）</a:t>
            </a:r>
          </a:p>
          <a:p>
            <a:pPr indent="0" algn="just">
              <a:spcAft>
                <a:spcPts val="210"/>
              </a:spcAft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（五）</a:t>
            </a:r>
          </a:p>
          <a:p>
            <a:pPr indent="0" algn="just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（六）</a:t>
            </a:r>
          </a:p>
          <a:p>
            <a:pPr indent="0" algn="just">
              <a:spcAft>
                <a:spcPts val="210"/>
              </a:spcAft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（七）</a:t>
            </a:r>
          </a:p>
          <a:p>
            <a:pPr indent="0" algn="just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（八）</a:t>
            </a:r>
          </a:p>
        </p:txBody>
      </p:sp>
      <p:sp>
        <p:nvSpPr>
          <p:cNvPr id="4" name="矩形 3"/>
          <p:cNvSpPr/>
          <p:nvPr/>
        </p:nvSpPr>
        <p:spPr>
          <a:xfrm>
            <a:off x="2060448" y="2535936"/>
            <a:ext cx="3502152" cy="499872"/>
          </a:xfrm>
          <a:prstGeom prst="rect">
            <a:avLst/>
          </a:prstGeom>
          <a:solidFill>
            <a:srgbClr val="00007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回避或抑止冲突</a:t>
            </a:r>
          </a:p>
        </p:txBody>
      </p:sp>
      <p:sp>
        <p:nvSpPr>
          <p:cNvPr id="5" name="矩形 4"/>
          <p:cNvSpPr/>
          <p:nvPr/>
        </p:nvSpPr>
        <p:spPr>
          <a:xfrm>
            <a:off x="2020824" y="3148584"/>
            <a:ext cx="984504" cy="1109472"/>
          </a:xfrm>
          <a:prstGeom prst="rect">
            <a:avLst/>
          </a:prstGeom>
          <a:solidFill>
            <a:srgbClr val="01008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750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缓和 折中</a:t>
            </a:r>
          </a:p>
        </p:txBody>
      </p:sp>
      <p:sp>
        <p:nvSpPr>
          <p:cNvPr id="6" name="矩形 5"/>
          <p:cNvSpPr/>
          <p:nvPr/>
        </p:nvSpPr>
        <p:spPr>
          <a:xfrm>
            <a:off x="2020824" y="4361688"/>
            <a:ext cx="2029968" cy="509016"/>
          </a:xfrm>
          <a:prstGeom prst="rect">
            <a:avLst/>
          </a:prstGeom>
          <a:solidFill>
            <a:srgbClr val="010083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上级命令</a:t>
            </a:r>
          </a:p>
        </p:txBody>
      </p:sp>
      <p:sp>
        <p:nvSpPr>
          <p:cNvPr id="7" name="矩形 6"/>
          <p:cNvSpPr/>
          <p:nvPr/>
        </p:nvSpPr>
        <p:spPr>
          <a:xfrm>
            <a:off x="2036064" y="4971288"/>
            <a:ext cx="3032760" cy="509016"/>
          </a:xfrm>
          <a:prstGeom prst="rect">
            <a:avLst/>
          </a:prstGeom>
          <a:solidFill>
            <a:srgbClr val="010089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改变人的因素</a:t>
            </a:r>
          </a:p>
        </p:txBody>
      </p:sp>
      <p:sp>
        <p:nvSpPr>
          <p:cNvPr id="8" name="矩形 7"/>
          <p:cNvSpPr/>
          <p:nvPr/>
        </p:nvSpPr>
        <p:spPr>
          <a:xfrm>
            <a:off x="749808" y="5583936"/>
            <a:ext cx="5340096" cy="509016"/>
          </a:xfrm>
          <a:prstGeom prst="rect">
            <a:avLst/>
          </a:prstGeom>
          <a:solidFill>
            <a:srgbClr val="01008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（九）改变组织结构因素</a:t>
            </a:r>
          </a:p>
        </p:txBody>
      </p:sp>
      <p:sp>
        <p:nvSpPr>
          <p:cNvPr id="9" name="矩形 8"/>
          <p:cNvSpPr/>
          <p:nvPr/>
        </p:nvSpPr>
        <p:spPr>
          <a:xfrm>
            <a:off x="7086600" y="4343400"/>
            <a:ext cx="838200" cy="460248"/>
          </a:xfrm>
          <a:prstGeom prst="rect">
            <a:avLst/>
          </a:prstGeom>
          <a:solidFill>
            <a:srgbClr val="010196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600">
                <a:solidFill>
                  <a:srgbClr val="C79988"/>
                </a:solidFill>
                <a:latin typeface="MingLiU" panose="02020509000000000000" charset="-120"/>
              </a:rPr>
              <a:t>q</a:t>
            </a:r>
            <a:r>
              <a:rPr lang="zh-TW" sz="2600">
                <a:solidFill>
                  <a:srgbClr val="C79988"/>
                </a:solidFill>
                <a:latin typeface="MingLiU" panose="02020509000000000000" charset="-120"/>
                <a:ea typeface="MingLiU" panose="02020509000000000000" charset="-120"/>
              </a:rPr>
              <a:t>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65504" y="396240"/>
            <a:ext cx="5739384" cy="509016"/>
          </a:xfrm>
          <a:prstGeom prst="rect">
            <a:avLst/>
          </a:prstGeom>
          <a:solidFill>
            <a:srgbClr val="00006B"/>
          </a:solidFill>
        </p:spPr>
        <p:txBody>
          <a:bodyPr wrap="none" lIns="0" tIns="0" rIns="0" bIns="0">
            <a:noAutofit/>
          </a:bodyPr>
          <a:lstStyle/>
          <a:p>
            <a:pPr indent="26670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二</a:t>
            </a:r>
            <a:r>
              <a:rPr lang="zh-CN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•激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发建设性冲突的技术</a:t>
            </a:r>
          </a:p>
        </p:txBody>
      </p:sp>
      <p:sp>
        <p:nvSpPr>
          <p:cNvPr id="3" name="矩形 2"/>
          <p:cNvSpPr/>
          <p:nvPr/>
        </p:nvSpPr>
        <p:spPr>
          <a:xfrm>
            <a:off x="1005840" y="1773936"/>
            <a:ext cx="6409944" cy="2331720"/>
          </a:xfrm>
          <a:prstGeom prst="rect">
            <a:avLst/>
          </a:prstGeom>
          <a:solidFill>
            <a:srgbClr val="000082"/>
          </a:solidFill>
        </p:spPr>
        <p:txBody>
          <a:bodyPr lIns="0" tIns="0" rIns="0" bIns="0">
            <a:noAutofit/>
          </a:bodyPr>
          <a:lstStyle/>
          <a:p>
            <a:pPr indent="266700">
              <a:lnSpc>
                <a:spcPts val="5015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（一）运用沟通技术</a:t>
            </a:r>
          </a:p>
          <a:p>
            <a:pPr indent="0"/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1＞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创新</a:t>
            </a:r>
          </a:p>
          <a:p>
            <a:pPr indent="0">
              <a:lnSpc>
                <a:spcPts val="5015"/>
              </a:lnSpc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2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、促进积极思维改变漠然处 之态度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3064" y="460248"/>
            <a:ext cx="7812024" cy="5486400"/>
          </a:xfrm>
          <a:prstGeom prst="rect">
            <a:avLst/>
          </a:prstGeom>
          <a:solidFill>
            <a:srgbClr val="000085"/>
          </a:solidFill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3770"/>
              </a:lnSpc>
              <a:spcAft>
                <a:spcPts val="560"/>
              </a:spcAft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冲突的触发是前者发现后者的一个业务处 理上的问题，在没有和后者进行任何沟通的 前提下，直接以邮件的形式指出并发给了对 口的美国团队，造成后者的很大的压力。</a:t>
            </a:r>
          </a:p>
          <a:p>
            <a:pPr indent="457200" algn="just">
              <a:lnSpc>
                <a:spcPts val="3825"/>
              </a:lnSpc>
              <a:spcAft>
                <a:spcPts val="560"/>
              </a:spcAft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其实，后者所犯的问题不是很严重，只要 能够内部充分沟通，就能内部解决，不需要 给美国团队造成中国团队内部沟通不够和问 题不能及时解决的印象。</a:t>
            </a:r>
          </a:p>
          <a:p>
            <a:pPr indent="457200" algn="just">
              <a:lnSpc>
                <a:spcPts val="3830"/>
              </a:lnSpc>
            </a:pP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事后，就该问题在项目会议中有指出和讨 论，但问题并没有解决，反而隔阂更深。这 种情况改怎么处理？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0E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536" y="1316736"/>
            <a:ext cx="6632448" cy="2331720"/>
          </a:xfrm>
          <a:prstGeom prst="rect">
            <a:avLst/>
          </a:prstGeom>
          <a:solidFill>
            <a:srgbClr val="00007F"/>
          </a:solidFill>
        </p:spPr>
        <p:txBody>
          <a:bodyPr lIns="0" tIns="0" rIns="0" bIns="0">
            <a:noAutofit/>
          </a:bodyPr>
          <a:lstStyle/>
          <a:p>
            <a:pPr indent="254000">
              <a:lnSpc>
                <a:spcPts val="5090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（二） 鼓励团队成员之间的适 度竞争</a:t>
            </a:r>
          </a:p>
          <a:p>
            <a:pPr indent="254000">
              <a:lnSpc>
                <a:spcPts val="5090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（三） 引进新人</a:t>
            </a:r>
          </a:p>
          <a:p>
            <a:pPr indent="254000">
              <a:lnSpc>
                <a:spcPts val="5090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（四）重建团队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45920" y="688848"/>
            <a:ext cx="5617464" cy="509016"/>
          </a:xfrm>
          <a:prstGeom prst="rect">
            <a:avLst/>
          </a:prstGeom>
          <a:solidFill>
            <a:srgbClr val="000072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9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第一节 团队冲突概述</a:t>
            </a:r>
          </a:p>
        </p:txBody>
      </p:sp>
      <p:sp>
        <p:nvSpPr>
          <p:cNvPr id="3" name="矩形 2"/>
          <p:cNvSpPr/>
          <p:nvPr/>
        </p:nvSpPr>
        <p:spPr>
          <a:xfrm>
            <a:off x="134112" y="1603248"/>
            <a:ext cx="4419600" cy="463296"/>
          </a:xfrm>
          <a:prstGeom prst="rect">
            <a:avLst/>
          </a:prstGeom>
          <a:solidFill>
            <a:srgbClr val="01006A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3600" b="1">
                <a:solidFill>
                  <a:srgbClr val="FBB553"/>
                </a:solidFill>
                <a:latin typeface="宋体" panose="02010600030101010101" pitchFamily="2" charset="-122"/>
              </a:rPr>
              <a:t>■—</a:t>
            </a:r>
            <a:r>
              <a:rPr lang="zh-TW" sz="3600" b="1">
                <a:solidFill>
                  <a:srgbClr val="FBFB0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、团队冲突的含义</a:t>
            </a:r>
          </a:p>
        </p:txBody>
      </p:sp>
      <p:sp>
        <p:nvSpPr>
          <p:cNvPr id="4" name="矩形 3"/>
          <p:cNvSpPr/>
          <p:nvPr/>
        </p:nvSpPr>
        <p:spPr>
          <a:xfrm>
            <a:off x="134112" y="2261616"/>
            <a:ext cx="8564880" cy="1557528"/>
          </a:xfrm>
          <a:prstGeom prst="rect">
            <a:avLst/>
          </a:prstGeom>
          <a:solidFill>
            <a:srgbClr val="000082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4370"/>
              </a:lnSpc>
            </a:pPr>
            <a:r>
              <a:rPr lang="zh-TW" sz="3600" b="1" baseline="30000">
                <a:solidFill>
                  <a:srgbClr val="FDAD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!,</a:t>
            </a:r>
            <a:r>
              <a:rPr lang="zh-TW" sz="3600" b="1">
                <a:solidFill>
                  <a:srgbClr val="FDAD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TW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---种过程，这种过程肇始</a:t>
            </a:r>
          </a:p>
          <a:p>
            <a:pPr marL="230505" indent="12700" algn="just">
              <a:lnSpc>
                <a:spcPts val="4370"/>
              </a:lnSpc>
            </a:pPr>
            <a:r>
              <a:rPr lang="zh-TW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于一方感觉到另一方对自己的事情产生消 极影响或将要产生消极影响。</a:t>
            </a:r>
          </a:p>
        </p:txBody>
      </p:sp>
      <p:sp>
        <p:nvSpPr>
          <p:cNvPr id="5" name="矩形 4"/>
          <p:cNvSpPr/>
          <p:nvPr/>
        </p:nvSpPr>
        <p:spPr>
          <a:xfrm>
            <a:off x="134112" y="4020312"/>
            <a:ext cx="6019800" cy="2432304"/>
          </a:xfrm>
          <a:prstGeom prst="rect">
            <a:avLst/>
          </a:prstGeom>
          <a:solidFill>
            <a:srgbClr val="000088"/>
          </a:solidFill>
        </p:spPr>
        <p:txBody>
          <a:bodyPr lIns="0" tIns="0" rIns="0" bIns="0">
            <a:noAutofit/>
          </a:bodyPr>
          <a:lstStyle/>
          <a:p>
            <a:pPr indent="279400" algn="just">
              <a:lnSpc>
                <a:spcPts val="5150"/>
              </a:lnSpc>
            </a:pP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1）</a:t>
            </a:r>
            <a:r>
              <a:rPr lang="zh-TW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冲突必须是双方感知到的 </a:t>
            </a: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12）</a:t>
            </a:r>
            <a:r>
              <a:rPr lang="zh-TW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冲突是意见的对立或 </a:t>
            </a:r>
            <a:r>
              <a:rPr 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|</a:t>
            </a:r>
            <a:r>
              <a:rPr lang="zh-TW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不一致，以及有一定程度 </a:t>
            </a:r>
            <a:r>
              <a:rPr lang="zh-TW" sz="3600" b="1">
                <a:solidFill>
                  <a:srgbClr val="FAD2D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■的</a:t>
            </a:r>
            <a:r>
              <a:rPr lang="zh-TW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相互作用。</a:t>
            </a:r>
          </a:p>
        </p:txBody>
      </p:sp>
      <p:sp>
        <p:nvSpPr>
          <p:cNvPr id="6" name="矩形 5"/>
          <p:cNvSpPr/>
          <p:nvPr/>
        </p:nvSpPr>
        <p:spPr>
          <a:xfrm>
            <a:off x="7077456" y="4340352"/>
            <a:ext cx="838200" cy="454152"/>
          </a:xfrm>
          <a:prstGeom prst="rect">
            <a:avLst/>
          </a:prstGeom>
          <a:solidFill>
            <a:srgbClr val="010196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600">
                <a:solidFill>
                  <a:srgbClr val="C79988"/>
                </a:solidFill>
                <a:latin typeface="MingLiU" panose="02020509000000000000" charset="-120"/>
              </a:rPr>
              <a:t>q</a:t>
            </a:r>
            <a:r>
              <a:rPr lang="zh-TW" sz="2600">
                <a:solidFill>
                  <a:srgbClr val="C79988"/>
                </a:solidFill>
                <a:latin typeface="MingLiU" panose="02020509000000000000" charset="-120"/>
                <a:ea typeface="MingLiU" panose="02020509000000000000" charset="-120"/>
              </a:rPr>
              <a:t>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04744" y="579120"/>
            <a:ext cx="3608832" cy="542544"/>
          </a:xfrm>
          <a:prstGeom prst="rect">
            <a:avLst/>
          </a:prstGeom>
          <a:solidFill>
            <a:srgbClr val="000073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9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（二）团队冲突</a:t>
            </a:r>
          </a:p>
        </p:txBody>
      </p:sp>
      <p:sp>
        <p:nvSpPr>
          <p:cNvPr id="3" name="矩形 2"/>
          <p:cNvSpPr/>
          <p:nvPr/>
        </p:nvSpPr>
        <p:spPr>
          <a:xfrm>
            <a:off x="560832" y="1700784"/>
            <a:ext cx="8189976" cy="3560064"/>
          </a:xfrm>
          <a:prstGeom prst="rect">
            <a:avLst/>
          </a:prstGeom>
          <a:solidFill>
            <a:srgbClr val="000085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en-US" sz="3900">
                <a:solidFill>
                  <a:srgbClr val="FDADAD"/>
                </a:solidFill>
                <a:latin typeface="MingLiU" panose="02020509000000000000" charset="-120"/>
              </a:rPr>
              <a:t>■ 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.在团队内部成员之间，成员与</a:t>
            </a:r>
          </a:p>
          <a:p>
            <a:pPr marL="283845" indent="-889000">
              <a:lnSpc>
                <a:spcPts val="4445"/>
              </a:lnSpc>
            </a:pP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 团队之间、团队与团队之间存在互 不相容的目标、认识或感情，从而 产生心理或行为上的矛盾，引起对 立或不一致的相互作用的任何一个 状态，导致抵触、争执或攻击事件。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6928" y="566928"/>
            <a:ext cx="7751064" cy="5163312"/>
          </a:xfrm>
          <a:prstGeom prst="rect">
            <a:avLst/>
          </a:prstGeom>
          <a:solidFill>
            <a:srgbClr val="00008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5040"/>
              </a:lnSpc>
              <a:spcAft>
                <a:spcPts val="1750"/>
              </a:spcAft>
            </a:pPr>
            <a:r>
              <a:rPr lang="zh-CN" sz="5100">
                <a:solidFill>
                  <a:srgbClr val="F10508"/>
                </a:solidFill>
                <a:latin typeface="PMingLiU" panose="02020500000000000000" charset="-120"/>
                <a:ea typeface="PMingLiU" panose="02020500000000000000" charset="-120"/>
              </a:rPr>
              <a:t>1</a:t>
            </a:r>
            <a:r>
              <a:rPr lang="zh-CN" sz="39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39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团队冲突的特征</a:t>
            </a:r>
          </a:p>
          <a:p>
            <a:pPr indent="469900"/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II (1)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原因的复杂性</a:t>
            </a:r>
          </a:p>
          <a:p>
            <a:pPr indent="-215900"/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___</a:t>
            </a:r>
          </a:p>
          <a:p>
            <a:pPr marL="264795" indent="-177800">
              <a:lnSpc>
                <a:spcPts val="5040"/>
              </a:lnSpc>
              <a:spcAft>
                <a:spcPts val="490"/>
              </a:spcAft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|| (2)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利益关系上的对立性或对抗 性</a:t>
            </a:r>
          </a:p>
          <a:p>
            <a:pPr indent="469900">
              <a:lnSpc>
                <a:spcPts val="5040"/>
              </a:lnSpc>
              <a:spcAft>
                <a:spcPts val="490"/>
              </a:spcAft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|| (3)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对矛盾性利益关系的认知</a:t>
            </a:r>
          </a:p>
          <a:p>
            <a:pPr indent="469900">
              <a:lnSpc>
                <a:spcPts val="5040"/>
              </a:lnSpc>
              <a:spcAft>
                <a:spcPts val="490"/>
              </a:spcAft>
            </a:pPr>
            <a:r>
              <a:rPr lang="zh-CN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| </a:t>
            </a: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(4)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类型的多样性</a:t>
            </a:r>
          </a:p>
          <a:p>
            <a:pPr indent="469900">
              <a:lnSpc>
                <a:spcPts val="5040"/>
              </a:lnSpc>
            </a:pPr>
            <a:r>
              <a:rPr lang="zh-TW" sz="5100">
                <a:solidFill>
                  <a:srgbClr val="FFFFFF"/>
                </a:solidFill>
                <a:latin typeface="PMingLiU" panose="02020500000000000000" charset="-120"/>
                <a:ea typeface="PMingLiU" panose="02020500000000000000" charset="-120"/>
              </a:rPr>
              <a:t>|| (5)</a:t>
            </a:r>
            <a:r>
              <a:rPr lang="zh-TW" sz="3900">
                <a:solidFill>
                  <a:srgbClr val="FFFFFF"/>
                </a:solidFill>
                <a:latin typeface="MingLiU" panose="02020509000000000000" charset="-120"/>
                <a:ea typeface="MingLiU" panose="02020509000000000000" charset="-120"/>
              </a:rPr>
              <a:t>行为上的攻击性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6656" y="368808"/>
            <a:ext cx="7193280" cy="6056376"/>
          </a:xfrm>
          <a:prstGeom prst="rect">
            <a:avLst/>
          </a:prstGeom>
          <a:solidFill>
            <a:srgbClr val="00008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5545"/>
              </a:lnSpc>
              <a:spcAft>
                <a:spcPts val="280"/>
              </a:spcAft>
            </a:pPr>
            <a:r>
              <a:rPr lang="zh-CN" sz="5100">
                <a:solidFill>
                  <a:srgbClr val="F10508"/>
                </a:solidFill>
                <a:latin typeface="PMingLiU" panose="02020500000000000000" charset="-120"/>
                <a:ea typeface="PMingLiU" panose="02020500000000000000" charset="-120"/>
              </a:rPr>
              <a:t>2</a:t>
            </a:r>
            <a:r>
              <a:rPr lang="zh-CN" sz="47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、</a:t>
            </a:r>
            <a:r>
              <a:rPr lang="zh-TW" sz="4700">
                <a:solidFill>
                  <a:srgbClr val="F10508"/>
                </a:solidFill>
                <a:latin typeface="MingLiU" panose="02020509000000000000" charset="-120"/>
                <a:ea typeface="MingLiU" panose="02020509000000000000" charset="-120"/>
              </a:rPr>
              <a:t>冲突对团队管理的影响</a:t>
            </a:r>
          </a:p>
          <a:p>
            <a:pPr indent="444500">
              <a:lnSpc>
                <a:spcPts val="5545"/>
              </a:lnSpc>
            </a:pPr>
            <a:r>
              <a:rPr lang="zh-TW" sz="3600" b="1">
                <a:solidFill>
                  <a:srgbClr val="0AF70D"/>
                </a:solidFill>
                <a:latin typeface="仿宋" panose="02010609060101010101" charset="-122"/>
                <a:ea typeface="仿宋" panose="02010609060101010101" charset="-122"/>
              </a:rPr>
              <a:t>正面影响：</a:t>
            </a:r>
          </a:p>
          <a:p>
            <a:pPr indent="-215900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marL="142240" indent="0"/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(1)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有可能激发组织中的积极变革</a:t>
            </a:r>
          </a:p>
          <a:p>
            <a:pPr marL="142240" indent="0"/>
            <a:r>
              <a:rPr lang="zh-TW" sz="33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2)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可提高决策的有效性</a:t>
            </a:r>
          </a:p>
          <a:p>
            <a:pPr indent="-215900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indent="203200">
              <a:lnSpc>
                <a:spcPts val="4390"/>
              </a:lnSpc>
            </a:pPr>
            <a:r>
              <a:rPr lang="zh-TW" sz="33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3)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形成竞争气氛，促使员工振奋 </a:t>
            </a:r>
            <a:r>
              <a:rPr lang="zh-TW" sz="3600" b="1">
                <a:solidFill>
                  <a:srgbClr val="0AF70D"/>
                </a:solidFill>
                <a:latin typeface="仿宋" panose="02010609060101010101" charset="-122"/>
                <a:ea typeface="仿宋" panose="02010609060101010101" charset="-122"/>
              </a:rPr>
              <a:t>负面影响：</a:t>
            </a:r>
          </a:p>
          <a:p>
            <a:pPr indent="-215900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marL="142240" indent="0">
              <a:spcAft>
                <a:spcPts val="490"/>
              </a:spcAft>
            </a:pP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(1)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造成成员心理压力过大</a:t>
            </a:r>
          </a:p>
          <a:p>
            <a:pPr marL="142240" indent="0"/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(2)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导致人际沟通困难</a:t>
            </a:r>
          </a:p>
          <a:p>
            <a:pPr indent="-215900"/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__</a:t>
            </a:r>
          </a:p>
          <a:p>
            <a:pPr marL="142240" indent="0">
              <a:spcAft>
                <a:spcPts val="490"/>
              </a:spcAft>
            </a:pPr>
            <a:r>
              <a:rPr lang="zh-TW" sz="33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3)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引起工作效率和工作满意度下降</a:t>
            </a:r>
          </a:p>
          <a:p>
            <a:pPr marL="142240" indent="0">
              <a:lnSpc>
                <a:spcPts val="4390"/>
              </a:lnSpc>
              <a:spcAft>
                <a:spcPts val="280"/>
              </a:spcAft>
            </a:pP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(4)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导致员工抵抗企业变革 </a:t>
            </a:r>
          </a:p>
          <a:p>
            <a:pPr marL="142240" indent="0">
              <a:lnSpc>
                <a:spcPts val="4390"/>
              </a:lnSpc>
            </a:pPr>
            <a:r>
              <a:rPr lang="zh-TW" sz="2800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(5) </a:t>
            </a:r>
            <a:r>
              <a:rPr lang="zh-TW" sz="3600" b="1">
                <a:solidFill>
                  <a:srgbClr val="FFFFFF"/>
                </a:solidFill>
                <a:latin typeface="仿宋" panose="02010609060101010101" charset="-122"/>
                <a:ea typeface="仿宋" panose="02010609060101010101" charset="-122"/>
              </a:rPr>
              <a:t>造成员工对企业的忠诚度下降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5919</Words>
  <Application>Microsoft Office PowerPoint</Application>
  <PresentationFormat>自定义</PresentationFormat>
  <Paragraphs>296</Paragraphs>
  <Slides>50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51" baseType="lpstr"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幻灯片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2</cp:revision>
  <dcterms:created xsi:type="dcterms:W3CDTF">2022-04-04T16:31:29Z</dcterms:created>
  <dcterms:modified xsi:type="dcterms:W3CDTF">2022-04-11T15:18:10Z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EFEF5C19467D4FFCA532A73EF1242494</vt:lpwstr>
  </property>
  <property fmtid="{D5CDD505-2E9C-101B-9397-08002B2CF9AE}" pid="3" name="KSOProductBuildVer">
    <vt:lpwstr>2052-11.1.0.11194</vt:lpwstr>
  </property>
</Properties>
</file>