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63050" cy="688181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7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144"/>
            <a:ext cx="9131808" cy="545287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731008" y="5449824"/>
            <a:ext cx="4413504" cy="3261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300" b="1">
                <a:latin typeface="Microsoft YaHei"/>
                <a:ea typeface="Microsoft YaHei"/>
              </a:rPr>
              <a:t>绩效管理，治疗企业低效益的系统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14272" y="3200400"/>
            <a:ext cx="5623560" cy="8839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zh-TW" sz="2800">
                <a:solidFill>
                  <a:srgbClr val="19375D"/>
                </a:solidFill>
                <a:latin typeface="MingLiU"/>
                <a:ea typeface="MingLiU"/>
              </a:rPr>
              <a:t>■便于</a:t>
            </a:r>
            <a:r>
              <a:rPr lang="zh-TW" sz="2800">
                <a:latin typeface="MingLiU"/>
                <a:ea typeface="MingLiU"/>
              </a:rPr>
              <a:t>把组织目标传递给员工</a:t>
            </a:r>
          </a:p>
          <a:p>
            <a:pPr indent="0"/>
            <a:r>
              <a:rPr lang="zh-TW" sz="2800">
                <a:solidFill>
                  <a:srgbClr val="19375D"/>
                </a:solidFill>
                <a:latin typeface="MingLiU"/>
                <a:ea typeface="MingLiU"/>
              </a:rPr>
              <a:t>■能</a:t>
            </a:r>
            <a:r>
              <a:rPr lang="zh-TW" sz="2800">
                <a:latin typeface="MingLiU"/>
                <a:ea typeface="MingLiU"/>
              </a:rPr>
              <a:t>够向员工说明期望值和衡量标准</a:t>
            </a:r>
          </a:p>
        </p:txBody>
      </p:sp>
      <p:sp>
        <p:nvSpPr>
          <p:cNvPr id="5" name="矩形 4"/>
          <p:cNvSpPr/>
          <p:nvPr/>
        </p:nvSpPr>
        <p:spPr>
          <a:xfrm>
            <a:off x="1414272" y="4224528"/>
            <a:ext cx="6342888" cy="3718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>
                <a:solidFill>
                  <a:srgbClr val="19375D"/>
                </a:solidFill>
                <a:latin typeface="MingLiU"/>
                <a:ea typeface="MingLiU"/>
              </a:rPr>
              <a:t>■便于</a:t>
            </a:r>
            <a:r>
              <a:rPr lang="zh-TW" sz="2800">
                <a:latin typeface="MingLiU"/>
                <a:ea typeface="MingLiU"/>
              </a:rPr>
              <a:t>对团队状况作出及时的反映和调整</a:t>
            </a:r>
          </a:p>
        </p:txBody>
      </p:sp>
      <p:sp>
        <p:nvSpPr>
          <p:cNvPr id="6" name="矩形 5"/>
          <p:cNvSpPr/>
          <p:nvPr/>
        </p:nvSpPr>
        <p:spPr>
          <a:xfrm>
            <a:off x="8720328" y="6623304"/>
            <a:ext cx="164592" cy="152400"/>
          </a:xfrm>
          <a:prstGeom prst="rect">
            <a:avLst/>
          </a:prstGeom>
          <a:solidFill>
            <a:srgbClr val="22ABDD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24656" y="381000"/>
            <a:ext cx="1444752" cy="377952"/>
          </a:xfrm>
          <a:prstGeom prst="rect">
            <a:avLst/>
          </a:prstGeom>
          <a:solidFill>
            <a:srgbClr val="0288C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2800" b="1">
                <a:solidFill>
                  <a:srgbClr val="FFFF00"/>
                </a:solidFill>
                <a:latin typeface="Microsoft YaHei"/>
                <a:ea typeface="Microsoft YaHei"/>
              </a:rPr>
              <a:t>课堂讨论</a:t>
            </a:r>
          </a:p>
        </p:txBody>
      </p:sp>
      <p:sp>
        <p:nvSpPr>
          <p:cNvPr id="3" name="矩形 2"/>
          <p:cNvSpPr/>
          <p:nvPr/>
        </p:nvSpPr>
        <p:spPr>
          <a:xfrm>
            <a:off x="2810256" y="1679448"/>
            <a:ext cx="3886200" cy="4389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3200" b="1">
                <a:solidFill>
                  <a:srgbClr val="558ED5"/>
                </a:solidFill>
                <a:latin typeface="Microsoft YaHei"/>
                <a:ea typeface="Microsoft YaHei"/>
              </a:rPr>
              <a:t>绩效高就应该晋升吗?</a:t>
            </a:r>
          </a:p>
        </p:txBody>
      </p:sp>
      <p:sp>
        <p:nvSpPr>
          <p:cNvPr id="4" name="矩形 3"/>
          <p:cNvSpPr/>
          <p:nvPr/>
        </p:nvSpPr>
        <p:spPr>
          <a:xfrm>
            <a:off x="664464" y="2810256"/>
            <a:ext cx="7440168" cy="22920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904"/>
              </a:lnSpc>
            </a:pPr>
            <a:r>
              <a:rPr lang="zh-TW" sz="1900" i="1">
                <a:solidFill>
                  <a:srgbClr val="FF0000"/>
                </a:solidFill>
                <a:latin typeface="MingLiU"/>
                <a:ea typeface="MingLiU"/>
              </a:rPr>
              <a:t>、丄</a:t>
            </a:r>
            <a:r>
              <a:rPr lang="zh-TW" sz="1600" i="1">
                <a:solidFill>
                  <a:srgbClr val="FF0000"/>
                </a:solidFill>
                <a:latin typeface="Arial"/>
                <a:ea typeface="Arial"/>
              </a:rPr>
              <a:t>2</a:t>
            </a:r>
            <a:r>
              <a:rPr lang="zh-TW" sz="2400">
                <a:solidFill>
                  <a:srgbClr val="FF0000"/>
                </a:solidFill>
                <a:latin typeface="SimSun"/>
                <a:ea typeface="SimSun"/>
              </a:rPr>
              <a:t>   </a:t>
            </a:r>
            <a:r>
              <a:rPr lang="zh-TW" sz="2400">
                <a:latin typeface="SimSun"/>
                <a:ea typeface="SimSun"/>
              </a:rPr>
              <a:t>你同意上面的说法吗？你如何看待“功绩”</a:t>
            </a:r>
          </a:p>
          <a:p>
            <a:pPr indent="0">
              <a:lnSpc>
                <a:spcPts val="2904"/>
              </a:lnSpc>
              <a:spcAft>
                <a:spcPts val="420"/>
              </a:spcAft>
            </a:pPr>
            <a:r>
              <a:rPr lang="zh-TW" sz="2400" b="1" u="sng">
                <a:solidFill>
                  <a:srgbClr val="FF0000"/>
                </a:solidFill>
                <a:latin typeface="SimSun"/>
                <a:ea typeface="SimSun"/>
              </a:rPr>
              <a:t>讨论？</a:t>
            </a:r>
            <a:r>
              <a:rPr lang="zh-TW" sz="2400">
                <a:latin typeface="SimSun"/>
                <a:ea typeface="SimSun"/>
              </a:rPr>
              <a:t>与</a:t>
            </a:r>
            <a:r>
              <a:rPr lang="zh-CN" sz="2400">
                <a:latin typeface="SimSun"/>
                <a:ea typeface="SimSun"/>
              </a:rPr>
              <a:t>“升</a:t>
            </a:r>
            <a:r>
              <a:rPr lang="zh-TW" sz="2400">
                <a:latin typeface="SimSun"/>
                <a:ea typeface="SimSun"/>
              </a:rPr>
              <a:t>迁”的关系？</a:t>
            </a:r>
          </a:p>
          <a:p>
            <a:pPr marL="1145100" indent="457200">
              <a:lnSpc>
                <a:spcPts val="2856"/>
              </a:lnSpc>
              <a:spcAft>
                <a:spcPts val="420"/>
              </a:spcAft>
            </a:pPr>
            <a:r>
              <a:rPr lang="zh-TW" sz="2400">
                <a:latin typeface="SimSun"/>
                <a:ea typeface="SimSun"/>
              </a:rPr>
              <a:t>什么是人的绩效和贡献？如何界定？它们包 括哪些内容？如何分类？</a:t>
            </a:r>
          </a:p>
          <a:p>
            <a:pPr marL="1145100" indent="0">
              <a:lnSpc>
                <a:spcPts val="2952"/>
              </a:lnSpc>
            </a:pPr>
            <a:r>
              <a:rPr lang="zh-TW" sz="2500">
                <a:solidFill>
                  <a:srgbClr val="4F81BD"/>
                </a:solidFill>
                <a:latin typeface="Times New Roman"/>
                <a:ea typeface="Times New Roman"/>
              </a:rPr>
              <a:t>3</a:t>
            </a:r>
            <a:r>
              <a:rPr lang="zh-TW" sz="2400">
                <a:solidFill>
                  <a:srgbClr val="4F81BD"/>
                </a:solidFill>
                <a:latin typeface="SimSun"/>
                <a:ea typeface="SimSun"/>
              </a:rPr>
              <a:t>、</a:t>
            </a:r>
            <a:r>
              <a:rPr lang="zh-TW" sz="2400">
                <a:latin typeface="SimSun"/>
                <a:ea typeface="SimSun"/>
              </a:rPr>
              <a:t>试提出对“有功未升迁”的团队员工的酬劳 手段。</a:t>
            </a:r>
          </a:p>
        </p:txBody>
      </p:sp>
      <p:sp>
        <p:nvSpPr>
          <p:cNvPr id="5" name="矩形 4"/>
          <p:cNvSpPr/>
          <p:nvPr/>
        </p:nvSpPr>
        <p:spPr>
          <a:xfrm>
            <a:off x="8720328" y="6623304"/>
            <a:ext cx="164592" cy="131064"/>
          </a:xfrm>
          <a:prstGeom prst="rect">
            <a:avLst/>
          </a:prstGeom>
          <a:solidFill>
            <a:srgbClr val="23ACDD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12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819144"/>
            <a:ext cx="7181088" cy="157886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43840" y="271272"/>
            <a:ext cx="2148840" cy="384048"/>
          </a:xfrm>
          <a:prstGeom prst="rect">
            <a:avLst/>
          </a:prstGeom>
          <a:solidFill>
            <a:srgbClr val="0D547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 b="1">
                <a:solidFill>
                  <a:srgbClr val="FFFF00"/>
                </a:solidFill>
                <a:latin typeface="Microsoft YaHei"/>
                <a:ea typeface="Microsoft YaHei"/>
              </a:rPr>
              <a:t>二.团队绩效</a:t>
            </a:r>
          </a:p>
        </p:txBody>
      </p:sp>
      <p:sp>
        <p:nvSpPr>
          <p:cNvPr id="4" name="矩形 3"/>
          <p:cNvSpPr/>
          <p:nvPr/>
        </p:nvSpPr>
        <p:spPr>
          <a:xfrm>
            <a:off x="2316480" y="1502664"/>
            <a:ext cx="4081272" cy="579120"/>
          </a:xfrm>
          <a:prstGeom prst="rect">
            <a:avLst/>
          </a:prstGeom>
          <a:solidFill>
            <a:srgbClr val="B44B48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en-US" sz="2800" u="sng">
                <a:solidFill>
                  <a:srgbClr val="FFFFFF"/>
                </a:solidFill>
                <a:latin typeface="MingLiU"/>
              </a:rPr>
              <a:t>［</a:t>
            </a:r>
            <a:r>
              <a:rPr lang="zh-TW" sz="2800" u="sng">
                <a:solidFill>
                  <a:srgbClr val="E4ECD2"/>
                </a:solidFill>
                <a:latin typeface="MingLiU"/>
                <a:ea typeface="MingLiU"/>
              </a:rPr>
              <a:t>影响团队绩效的因素</a:t>
            </a:r>
            <a:r>
              <a:rPr lang="en-US" sz="2800" u="sng">
                <a:solidFill>
                  <a:srgbClr val="FFFFFF"/>
                </a:solidFill>
                <a:latin typeface="Arial"/>
              </a:rPr>
              <a:t>J</a:t>
            </a:r>
          </a:p>
        </p:txBody>
      </p:sp>
      <p:sp>
        <p:nvSpPr>
          <p:cNvPr id="5" name="矩形 4"/>
          <p:cNvSpPr/>
          <p:nvPr/>
        </p:nvSpPr>
        <p:spPr>
          <a:xfrm>
            <a:off x="8720328" y="6623304"/>
            <a:ext cx="158496" cy="152400"/>
          </a:xfrm>
          <a:prstGeom prst="rect">
            <a:avLst/>
          </a:prstGeom>
          <a:solidFill>
            <a:srgbClr val="22ABDD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13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0792" y="274320"/>
            <a:ext cx="3575304" cy="384048"/>
          </a:xfrm>
          <a:prstGeom prst="rect">
            <a:avLst/>
          </a:prstGeom>
          <a:solidFill>
            <a:srgbClr val="0475B8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>
                <a:solidFill>
                  <a:srgbClr val="FFFF00"/>
                </a:solidFill>
                <a:latin typeface="Microsoft YaHei"/>
                <a:ea typeface="Microsoft YaHei"/>
              </a:rPr>
              <a:t>三、对团队绩效的研究</a:t>
            </a:r>
          </a:p>
        </p:txBody>
      </p:sp>
      <p:sp>
        <p:nvSpPr>
          <p:cNvPr id="3" name="矩形 2"/>
          <p:cNvSpPr/>
          <p:nvPr/>
        </p:nvSpPr>
        <p:spPr>
          <a:xfrm>
            <a:off x="1630680" y="2118360"/>
            <a:ext cx="6848856" cy="26670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3696"/>
              </a:lnSpc>
              <a:spcAft>
                <a:spcPts val="280"/>
              </a:spcAft>
            </a:pPr>
            <a:r>
              <a:rPr lang="zh-TW" sz="5100">
                <a:solidFill>
                  <a:srgbClr val="00B0F0"/>
                </a:solidFill>
                <a:latin typeface="Arial"/>
                <a:ea typeface="Arial"/>
              </a:rPr>
              <a:t>□</a:t>
            </a:r>
            <a:r>
              <a:rPr lang="zh-TW" sz="3200">
                <a:latin typeface="SimSun"/>
                <a:ea typeface="SimSun"/>
              </a:rPr>
              <a:t>构造团队绩效生态模型</a:t>
            </a:r>
          </a:p>
          <a:p>
            <a:pPr indent="0">
              <a:lnSpc>
                <a:spcPts val="3696"/>
              </a:lnSpc>
              <a:spcAft>
                <a:spcPts val="280"/>
              </a:spcAft>
            </a:pPr>
            <a:r>
              <a:rPr lang="zh-TW" sz="5100">
                <a:solidFill>
                  <a:srgbClr val="00B0F0"/>
                </a:solidFill>
                <a:latin typeface="Arial"/>
                <a:ea typeface="Arial"/>
              </a:rPr>
              <a:t>□</a:t>
            </a:r>
            <a:r>
              <a:rPr lang="zh-TW" sz="3200">
                <a:latin typeface="SimSun"/>
                <a:ea typeface="SimSun"/>
              </a:rPr>
              <a:t>把团队绩效测评与组织绩效测评结合</a:t>
            </a:r>
          </a:p>
          <a:p>
            <a:pPr marL="288612" indent="-342900">
              <a:lnSpc>
                <a:spcPts val="3696"/>
              </a:lnSpc>
              <a:spcAft>
                <a:spcPts val="770"/>
              </a:spcAft>
            </a:pPr>
            <a:r>
              <a:rPr lang="zh-TW" sz="5100">
                <a:solidFill>
                  <a:srgbClr val="00B0F0"/>
                </a:solidFill>
                <a:latin typeface="Arial"/>
                <a:ea typeface="Arial"/>
              </a:rPr>
              <a:t>□</a:t>
            </a:r>
            <a:r>
              <a:rPr lang="zh-TW" sz="3200">
                <a:latin typeface="SimSun"/>
                <a:ea typeface="SimSun"/>
              </a:rPr>
              <a:t>实现团队激励和个人激励的公平与公 正</a:t>
            </a:r>
          </a:p>
          <a:p>
            <a:pPr indent="0">
              <a:lnSpc>
                <a:spcPts val="3696"/>
              </a:lnSpc>
            </a:pPr>
            <a:r>
              <a:rPr lang="zh-TW" sz="5100">
                <a:solidFill>
                  <a:srgbClr val="00B0F0"/>
                </a:solidFill>
                <a:latin typeface="Arial"/>
                <a:ea typeface="Arial"/>
              </a:rPr>
              <a:t>□</a:t>
            </a:r>
            <a:r>
              <a:rPr lang="zh-TW" sz="3200">
                <a:latin typeface="SimSun"/>
                <a:ea typeface="SimSun"/>
              </a:rPr>
              <a:t>研究新型团队的绩效</a:t>
            </a:r>
          </a:p>
        </p:txBody>
      </p:sp>
      <p:sp>
        <p:nvSpPr>
          <p:cNvPr id="4" name="矩形 3"/>
          <p:cNvSpPr/>
          <p:nvPr/>
        </p:nvSpPr>
        <p:spPr>
          <a:xfrm>
            <a:off x="8720328" y="6623304"/>
            <a:ext cx="164592" cy="149352"/>
          </a:xfrm>
          <a:prstGeom prst="rect">
            <a:avLst/>
          </a:prstGeom>
          <a:solidFill>
            <a:srgbClr val="22ABDD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14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9008" y="1435608"/>
            <a:ext cx="3364992" cy="92964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383536" y="368808"/>
            <a:ext cx="1085088" cy="377952"/>
          </a:xfrm>
          <a:prstGeom prst="rect">
            <a:avLst/>
          </a:prstGeom>
          <a:solidFill>
            <a:srgbClr val="0474B7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 b="1">
                <a:solidFill>
                  <a:srgbClr val="FFFF00"/>
                </a:solidFill>
                <a:latin typeface="Microsoft YaHei"/>
                <a:ea typeface="Microsoft YaHei"/>
              </a:rPr>
              <a:t>任务二</a:t>
            </a:r>
          </a:p>
        </p:txBody>
      </p:sp>
      <p:sp>
        <p:nvSpPr>
          <p:cNvPr id="4" name="矩形 3"/>
          <p:cNvSpPr/>
          <p:nvPr/>
        </p:nvSpPr>
        <p:spPr>
          <a:xfrm>
            <a:off x="4309872" y="304800"/>
            <a:ext cx="2145792" cy="445008"/>
          </a:xfrm>
          <a:prstGeom prst="rect">
            <a:avLst/>
          </a:prstGeom>
          <a:solidFill>
            <a:srgbClr val="048DD3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 b="1">
                <a:solidFill>
                  <a:srgbClr val="FFFF00"/>
                </a:solidFill>
                <a:latin typeface="Microsoft YaHei"/>
                <a:ea typeface="Microsoft YaHei"/>
              </a:rPr>
              <a:t>团队绩效测评</a:t>
            </a:r>
          </a:p>
        </p:txBody>
      </p:sp>
      <p:sp>
        <p:nvSpPr>
          <p:cNvPr id="5" name="矩形 4"/>
          <p:cNvSpPr/>
          <p:nvPr/>
        </p:nvSpPr>
        <p:spPr>
          <a:xfrm>
            <a:off x="1097280" y="3224784"/>
            <a:ext cx="5876544" cy="4541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5400">
                <a:latin typeface="Arial"/>
                <a:ea typeface="Arial"/>
              </a:rPr>
              <a:t>1=</a:t>
            </a:r>
            <a:r>
              <a:rPr lang="zh-TW" sz="3200" b="1">
                <a:latin typeface="SimSun"/>
                <a:ea typeface="SimSun"/>
              </a:rPr>
              <a:t>你能正确评价下属的工作吗?</a:t>
            </a:r>
          </a:p>
        </p:txBody>
      </p:sp>
      <p:sp>
        <p:nvSpPr>
          <p:cNvPr id="6" name="矩形 5"/>
          <p:cNvSpPr/>
          <p:nvPr/>
        </p:nvSpPr>
        <p:spPr>
          <a:xfrm>
            <a:off x="8720328" y="6623304"/>
            <a:ext cx="161544" cy="152400"/>
          </a:xfrm>
          <a:prstGeom prst="rect">
            <a:avLst/>
          </a:prstGeom>
          <a:solidFill>
            <a:srgbClr val="22ABDD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15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392" y="1859280"/>
            <a:ext cx="3721608" cy="372160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40792" y="271272"/>
            <a:ext cx="4285488" cy="384048"/>
          </a:xfrm>
          <a:prstGeom prst="rect">
            <a:avLst/>
          </a:prstGeom>
          <a:solidFill>
            <a:srgbClr val="0376B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 b="1">
                <a:solidFill>
                  <a:srgbClr val="FFFF00"/>
                </a:solidFill>
                <a:latin typeface="Microsoft YaHei"/>
                <a:ea typeface="Microsoft YaHei"/>
              </a:rPr>
              <a:t>一,设计团队绩效测评体系</a:t>
            </a:r>
          </a:p>
        </p:txBody>
      </p:sp>
      <p:sp>
        <p:nvSpPr>
          <p:cNvPr id="4" name="矩形 3"/>
          <p:cNvSpPr/>
          <p:nvPr/>
        </p:nvSpPr>
        <p:spPr>
          <a:xfrm>
            <a:off x="557784" y="1676400"/>
            <a:ext cx="3849624" cy="33253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3288"/>
              </a:lnSpc>
              <a:spcAft>
                <a:spcPts val="490"/>
              </a:spcAft>
            </a:pPr>
            <a:r>
              <a:rPr lang="zh-TW" sz="2800">
                <a:solidFill>
                  <a:srgbClr val="558ED5"/>
                </a:solidFill>
                <a:latin typeface="Arial"/>
                <a:ea typeface="Arial"/>
              </a:rPr>
              <a:t>0</a:t>
            </a:r>
            <a:r>
              <a:rPr lang="zh-TW" sz="2800">
                <a:latin typeface="MingLiU"/>
                <a:ea typeface="MingLiU"/>
              </a:rPr>
              <a:t>绩效测评的对象</a:t>
            </a:r>
          </a:p>
          <a:p>
            <a:pPr indent="0">
              <a:lnSpc>
                <a:spcPts val="3288"/>
              </a:lnSpc>
              <a:spcAft>
                <a:spcPts val="490"/>
              </a:spcAft>
            </a:pPr>
            <a:r>
              <a:rPr lang="zh-TW" sz="2800">
                <a:latin typeface="Arial"/>
                <a:ea typeface="Arial"/>
              </a:rPr>
              <a:t>0</a:t>
            </a:r>
            <a:r>
              <a:rPr lang="zh-TW" sz="2800">
                <a:latin typeface="MingLiU"/>
                <a:ea typeface="MingLiU"/>
              </a:rPr>
              <a:t>绩效测评的数据来源</a:t>
            </a:r>
          </a:p>
          <a:p>
            <a:pPr indent="0">
              <a:lnSpc>
                <a:spcPts val="3288"/>
              </a:lnSpc>
              <a:spcAft>
                <a:spcPts val="490"/>
              </a:spcAft>
            </a:pPr>
            <a:r>
              <a:rPr lang="zh-TW" sz="2800">
                <a:solidFill>
                  <a:srgbClr val="4F81BD"/>
                </a:solidFill>
                <a:latin typeface="Arial"/>
                <a:ea typeface="Arial"/>
              </a:rPr>
              <a:t>0</a:t>
            </a:r>
            <a:r>
              <a:rPr lang="zh-TW" sz="2800">
                <a:latin typeface="MingLiU"/>
                <a:ea typeface="MingLiU"/>
              </a:rPr>
              <a:t>绩效测评的内容</a:t>
            </a:r>
          </a:p>
          <a:p>
            <a:pPr indent="0">
              <a:lnSpc>
                <a:spcPts val="3288"/>
              </a:lnSpc>
              <a:spcAft>
                <a:spcPts val="490"/>
              </a:spcAft>
            </a:pPr>
            <a:r>
              <a:rPr lang="zh-TW" sz="2800">
                <a:latin typeface="Arial"/>
                <a:ea typeface="Arial"/>
              </a:rPr>
              <a:t>0</a:t>
            </a:r>
            <a:r>
              <a:rPr lang="zh-TW" sz="2800">
                <a:latin typeface="MingLiU"/>
                <a:ea typeface="MingLiU"/>
              </a:rPr>
              <a:t>绩效测评的操作过程</a:t>
            </a:r>
          </a:p>
          <a:p>
            <a:pPr indent="0">
              <a:lnSpc>
                <a:spcPts val="3288"/>
              </a:lnSpc>
              <a:spcAft>
                <a:spcPts val="490"/>
              </a:spcAft>
            </a:pPr>
            <a:r>
              <a:rPr lang="zh-TW" sz="2800">
                <a:solidFill>
                  <a:srgbClr val="4F81BD"/>
                </a:solidFill>
                <a:latin typeface="Arial"/>
                <a:ea typeface="Arial"/>
              </a:rPr>
              <a:t>0</a:t>
            </a:r>
            <a:r>
              <a:rPr lang="zh-TW" sz="2800">
                <a:latin typeface="MingLiU"/>
                <a:ea typeface="MingLiU"/>
              </a:rPr>
              <a:t>绩效测评的频度</a:t>
            </a:r>
          </a:p>
          <a:p>
            <a:pPr marL="285056" indent="-330200">
              <a:lnSpc>
                <a:spcPts val="3288"/>
              </a:lnSpc>
            </a:pPr>
            <a:r>
              <a:rPr lang="zh-TW" sz="2800">
                <a:latin typeface="Arial"/>
                <a:ea typeface="Arial"/>
              </a:rPr>
              <a:t>0</a:t>
            </a:r>
            <a:r>
              <a:rPr lang="zh-TW" sz="2800">
                <a:latin typeface="MingLiU"/>
                <a:ea typeface="MingLiU"/>
              </a:rPr>
              <a:t>绩效测评的道德风险问 题</a:t>
            </a:r>
          </a:p>
        </p:txBody>
      </p:sp>
      <p:sp>
        <p:nvSpPr>
          <p:cNvPr id="5" name="矩形 4"/>
          <p:cNvSpPr/>
          <p:nvPr/>
        </p:nvSpPr>
        <p:spPr>
          <a:xfrm>
            <a:off x="8720328" y="6623304"/>
            <a:ext cx="164592" cy="152400"/>
          </a:xfrm>
          <a:prstGeom prst="rect">
            <a:avLst/>
          </a:prstGeom>
          <a:solidFill>
            <a:srgbClr val="22ABDD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16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3752" y="3721608"/>
            <a:ext cx="4361688" cy="12496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" y="3846576"/>
            <a:ext cx="9131808" cy="275844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40792" y="274320"/>
            <a:ext cx="2843784" cy="384048"/>
          </a:xfrm>
          <a:prstGeom prst="rect">
            <a:avLst/>
          </a:prstGeom>
          <a:solidFill>
            <a:srgbClr val="0D557B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>
                <a:solidFill>
                  <a:srgbClr val="FFFF00"/>
                </a:solidFill>
                <a:latin typeface="Microsoft YaHei"/>
                <a:ea typeface="Microsoft YaHei"/>
              </a:rPr>
              <a:t>二、制订绩效计划</a:t>
            </a:r>
          </a:p>
        </p:txBody>
      </p:sp>
      <p:sp>
        <p:nvSpPr>
          <p:cNvPr id="5" name="矩形 4"/>
          <p:cNvSpPr/>
          <p:nvPr/>
        </p:nvSpPr>
        <p:spPr>
          <a:xfrm>
            <a:off x="1264920" y="1456944"/>
            <a:ext cx="4148328" cy="2066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r">
              <a:lnSpc>
                <a:spcPts val="5724"/>
              </a:lnSpc>
            </a:pPr>
            <a:r>
              <a:rPr lang="zh-TW" sz="3600">
                <a:latin typeface="SimSun"/>
                <a:ea typeface="SimSun"/>
              </a:rPr>
              <a:t>（一）确定工作目标 </a:t>
            </a:r>
            <a:r>
              <a:rPr lang="zh-TW" sz="1900">
                <a:solidFill>
                  <a:srgbClr val="365F91"/>
                </a:solidFill>
                <a:latin typeface="Microsoft JhengHei Light"/>
                <a:ea typeface="Microsoft JhengHei Light"/>
              </a:rPr>
              <a:t>/ 〔</a:t>
            </a:r>
            <a:r>
              <a:rPr lang="zh-TW" sz="1900">
                <a:latin typeface="Microsoft JhengHei Light"/>
                <a:ea typeface="Microsoft JhengHei Light"/>
              </a:rPr>
              <a:t>个人目标应与团队目标保持一致</a:t>
            </a:r>
            <a:r>
              <a:rPr lang="zh-TW" sz="1900">
                <a:solidFill>
                  <a:srgbClr val="1F497D"/>
                </a:solidFill>
                <a:latin typeface="Microsoft JhengHei Light"/>
                <a:ea typeface="Microsoft JhengHei Light"/>
              </a:rPr>
              <a:t>］ </a:t>
            </a:r>
            <a:r>
              <a:rPr lang="zh-TW" sz="1600" i="1">
                <a:solidFill>
                  <a:srgbClr val="FF0000"/>
                </a:solidFill>
                <a:latin typeface="Arial"/>
                <a:ea typeface="Arial"/>
              </a:rPr>
              <a:t>2</a:t>
            </a:r>
            <a:r>
              <a:rPr lang="zh-TW" sz="1900">
                <a:solidFill>
                  <a:srgbClr val="FF0000"/>
                </a:solidFill>
                <a:latin typeface="Microsoft JhengHei Light"/>
                <a:ea typeface="Microsoft JhengHei Light"/>
              </a:rPr>
              <a:t> </a:t>
            </a:r>
            <a:r>
              <a:rPr lang="zh-TW" sz="1900">
                <a:latin typeface="Microsoft JhengHei Light"/>
                <a:ea typeface="Microsoft JhengHei Light"/>
              </a:rPr>
              <a:t>（目标设计是成员与团队共同的任务</a:t>
            </a:r>
          </a:p>
        </p:txBody>
      </p:sp>
      <p:sp>
        <p:nvSpPr>
          <p:cNvPr id="6" name="矩形 5"/>
          <p:cNvSpPr/>
          <p:nvPr/>
        </p:nvSpPr>
        <p:spPr>
          <a:xfrm>
            <a:off x="8720328" y="6623304"/>
            <a:ext cx="164592" cy="149352"/>
          </a:xfrm>
          <a:prstGeom prst="rect">
            <a:avLst/>
          </a:prstGeom>
          <a:solidFill>
            <a:srgbClr val="22ABDD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17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88592" y="1472184"/>
            <a:ext cx="3422904" cy="4053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3200">
                <a:latin typeface="KaiTi"/>
                <a:ea typeface="KaiTi"/>
              </a:rPr>
              <a:t>（二）确定发展目标</a:t>
            </a:r>
          </a:p>
        </p:txBody>
      </p:sp>
      <p:sp>
        <p:nvSpPr>
          <p:cNvPr id="3" name="矩形 2"/>
          <p:cNvSpPr/>
          <p:nvPr/>
        </p:nvSpPr>
        <p:spPr>
          <a:xfrm>
            <a:off x="1453896" y="2389632"/>
            <a:ext cx="6534912" cy="29230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06824" indent="-241300">
              <a:lnSpc>
                <a:spcPts val="3024"/>
              </a:lnSpc>
              <a:spcAft>
                <a:spcPts val="280"/>
              </a:spcAft>
            </a:pPr>
            <a:r>
              <a:rPr lang="zh-TW" sz="2800">
                <a:latin typeface="Arial"/>
                <a:ea typeface="Arial"/>
              </a:rPr>
              <a:t>/</a:t>
            </a:r>
            <a:r>
              <a:rPr lang="zh-TW" sz="2800">
                <a:solidFill>
                  <a:srgbClr val="4F81BD"/>
                </a:solidFill>
                <a:latin typeface="MingLiU"/>
                <a:ea typeface="MingLiU"/>
              </a:rPr>
              <a:t>领导与员工应就员工个人发展目标达成 一致；</a:t>
            </a:r>
          </a:p>
          <a:p>
            <a:pPr indent="0">
              <a:lnSpc>
                <a:spcPts val="3000"/>
              </a:lnSpc>
              <a:spcAft>
                <a:spcPts val="280"/>
              </a:spcAft>
            </a:pPr>
            <a:r>
              <a:rPr lang="zh-TW" sz="2800">
                <a:latin typeface="Arial"/>
                <a:ea typeface="Arial"/>
              </a:rPr>
              <a:t>/</a:t>
            </a:r>
            <a:r>
              <a:rPr lang="zh-TW" sz="2800">
                <a:solidFill>
                  <a:srgbClr val="4F81BD"/>
                </a:solidFill>
                <a:latin typeface="MingLiU"/>
                <a:ea typeface="MingLiU"/>
              </a:rPr>
              <a:t>员工有权利和有责任决定自己的发展目 标；</a:t>
            </a:r>
          </a:p>
          <a:p>
            <a:pPr marL="206824" indent="-241300" algn="just">
              <a:lnSpc>
                <a:spcPts val="3072"/>
              </a:lnSpc>
              <a:spcAft>
                <a:spcPts val="280"/>
              </a:spcAft>
            </a:pPr>
            <a:r>
              <a:rPr lang="zh-TW" sz="2800">
                <a:latin typeface="Arial"/>
                <a:ea typeface="Arial"/>
              </a:rPr>
              <a:t>/</a:t>
            </a:r>
            <a:r>
              <a:rPr lang="zh-TW" sz="2800">
                <a:solidFill>
                  <a:srgbClr val="4F81BD"/>
                </a:solidFill>
                <a:latin typeface="MingLiU"/>
                <a:ea typeface="MingLiU"/>
              </a:rPr>
              <a:t>培训和发展活动应支持所确定的工作目 标的实现；</a:t>
            </a:r>
          </a:p>
          <a:p>
            <a:pPr indent="0">
              <a:lnSpc>
                <a:spcPts val="3024"/>
              </a:lnSpc>
            </a:pPr>
            <a:r>
              <a:rPr lang="zh-TW" sz="2800">
                <a:latin typeface="Arial"/>
                <a:ea typeface="Arial"/>
              </a:rPr>
              <a:t>/</a:t>
            </a:r>
            <a:r>
              <a:rPr lang="zh-TW" sz="2800">
                <a:solidFill>
                  <a:srgbClr val="4F81BD"/>
                </a:solidFill>
                <a:latin typeface="MingLiU"/>
                <a:ea typeface="MingLiU"/>
              </a:rPr>
              <a:t>培训和发展活动应符合员工学习的风格。</a:t>
            </a:r>
          </a:p>
        </p:txBody>
      </p:sp>
      <p:sp>
        <p:nvSpPr>
          <p:cNvPr id="4" name="矩形 3"/>
          <p:cNvSpPr/>
          <p:nvPr/>
        </p:nvSpPr>
        <p:spPr>
          <a:xfrm>
            <a:off x="8720328" y="6623304"/>
            <a:ext cx="164592" cy="152400"/>
          </a:xfrm>
          <a:prstGeom prst="rect">
            <a:avLst/>
          </a:prstGeom>
          <a:solidFill>
            <a:srgbClr val="22ABDD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18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128" y="3361944"/>
            <a:ext cx="1283208" cy="111252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01752" y="2045208"/>
            <a:ext cx="7973568" cy="7772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1186248" indent="-1066800">
              <a:lnSpc>
                <a:spcPts val="2856"/>
              </a:lnSpc>
            </a:pPr>
            <a:r>
              <a:rPr lang="zh-TW" sz="2400" b="1">
                <a:solidFill>
                  <a:srgbClr val="FF0000"/>
                </a:solidFill>
                <a:latin typeface="SimSun"/>
                <a:ea typeface="SimSun"/>
              </a:rPr>
              <a:t>问题？</a:t>
            </a:r>
            <a:r>
              <a:rPr lang="zh-TW" sz="2900" b="1">
                <a:latin typeface="Microsoft YaHei"/>
                <a:ea typeface="Microsoft YaHei"/>
              </a:rPr>
              <a:t>对不同类型的团队进行测评时可能要面临 以下</a:t>
            </a:r>
            <a:r>
              <a:rPr lang="en-US" sz="2800">
                <a:latin typeface="Arial"/>
              </a:rPr>
              <a:t>I</a:t>
            </a:r>
            <a:r>
              <a:rPr lang="zh-TW" sz="2900" b="1">
                <a:latin typeface="Microsoft YaHei"/>
                <a:ea typeface="Microsoft YaHei"/>
              </a:rPr>
              <a:t>问题</a:t>
            </a:r>
          </a:p>
        </p:txBody>
      </p:sp>
      <p:sp>
        <p:nvSpPr>
          <p:cNvPr id="4" name="矩形 3"/>
          <p:cNvSpPr/>
          <p:nvPr/>
        </p:nvSpPr>
        <p:spPr>
          <a:xfrm>
            <a:off x="1536192" y="3276600"/>
            <a:ext cx="6955536" cy="11704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-317500">
              <a:lnSpc>
                <a:spcPts val="2784"/>
              </a:lnSpc>
              <a:spcAft>
                <a:spcPts val="210"/>
              </a:spcAft>
            </a:pPr>
            <a:r>
              <a:rPr lang="en-US" sz="2900">
                <a:latin typeface="SimSun"/>
              </a:rPr>
              <a:t>•</a:t>
            </a:r>
            <a:r>
              <a:rPr lang="zh-TW" sz="2900">
                <a:latin typeface="SimSun"/>
                <a:ea typeface="SimSun"/>
              </a:rPr>
              <a:t>团队绩效与组织绩效以及组织整体战略究 竟是什么关系？</a:t>
            </a:r>
          </a:p>
          <a:p>
            <a:pPr indent="0">
              <a:lnSpc>
                <a:spcPts val="2784"/>
              </a:lnSpc>
            </a:pPr>
            <a:r>
              <a:rPr lang="en-US" sz="2900">
                <a:latin typeface="SimSun"/>
              </a:rPr>
              <a:t>•</a:t>
            </a:r>
            <a:r>
              <a:rPr lang="zh-TW" sz="2900">
                <a:latin typeface="SimSun"/>
                <a:ea typeface="SimSun"/>
              </a:rPr>
              <a:t>应该由谁来负责测评？</a:t>
            </a:r>
          </a:p>
        </p:txBody>
      </p:sp>
      <p:sp>
        <p:nvSpPr>
          <p:cNvPr id="5" name="矩形 4"/>
          <p:cNvSpPr/>
          <p:nvPr/>
        </p:nvSpPr>
        <p:spPr>
          <a:xfrm>
            <a:off x="1527048" y="4514088"/>
            <a:ext cx="4581144" cy="3749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CN" sz="3000">
                <a:latin typeface="MingLiU"/>
                <a:ea typeface="MingLiU"/>
              </a:rPr>
              <a:t>-</a:t>
            </a:r>
            <a:r>
              <a:rPr lang="zh-TW" sz="2900">
                <a:latin typeface="SimSun"/>
                <a:ea typeface="SimSun"/>
              </a:rPr>
              <a:t>面向流程的绩效如何测评?</a:t>
            </a:r>
          </a:p>
        </p:txBody>
      </p:sp>
      <p:sp>
        <p:nvSpPr>
          <p:cNvPr id="6" name="矩形 5"/>
          <p:cNvSpPr/>
          <p:nvPr/>
        </p:nvSpPr>
        <p:spPr>
          <a:xfrm>
            <a:off x="1527048" y="4949952"/>
            <a:ext cx="6970776" cy="7223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3000">
                <a:latin typeface="MingLiU"/>
                <a:ea typeface="MingLiU"/>
              </a:rPr>
              <a:t>・</a:t>
            </a:r>
            <a:r>
              <a:rPr lang="zh-TW" sz="2900">
                <a:latin typeface="SimSun"/>
                <a:ea typeface="SimSun"/>
              </a:rPr>
              <a:t>对团队绩效数据应釆用何种收集与反馈方</a:t>
            </a:r>
          </a:p>
        </p:txBody>
      </p:sp>
      <p:sp>
        <p:nvSpPr>
          <p:cNvPr id="7" name="矩形 6"/>
          <p:cNvSpPr/>
          <p:nvPr/>
        </p:nvSpPr>
        <p:spPr>
          <a:xfrm>
            <a:off x="8720328" y="6623304"/>
            <a:ext cx="161544" cy="152400"/>
          </a:xfrm>
          <a:prstGeom prst="rect">
            <a:avLst/>
          </a:prstGeom>
          <a:solidFill>
            <a:srgbClr val="22ABDD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19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9080" y="103632"/>
            <a:ext cx="5361432" cy="356616"/>
          </a:xfrm>
          <a:prstGeom prst="rect">
            <a:avLst/>
          </a:prstGeom>
          <a:solidFill>
            <a:srgbClr val="0377BC"/>
          </a:solidFill>
        </p:spPr>
        <p:txBody>
          <a:bodyPr wrap="none" lIns="0" tIns="0" rIns="0" bIns="0">
            <a:noAutofit/>
          </a:bodyPr>
          <a:lstStyle/>
          <a:p>
            <a:pPr indent="241300"/>
            <a:r>
              <a:rPr lang="zh-TW" sz="2500" b="1">
                <a:solidFill>
                  <a:srgbClr val="FFFF00"/>
                </a:solidFill>
                <a:latin typeface="Microsoft YaHei"/>
                <a:ea typeface="Microsoft YaHei"/>
              </a:rPr>
              <a:t>（二）基于上述问题建立绩效测评体系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0" y="902208"/>
          <a:ext cx="9140952" cy="6022848"/>
        </p:xfrm>
        <a:graphic>
          <a:graphicData uri="http://schemas.openxmlformats.org/drawingml/2006/table">
            <a:tbl>
              <a:tblPr/>
              <a:tblGrid>
                <a:gridCol w="975360"/>
                <a:gridCol w="1481328"/>
                <a:gridCol w="987552"/>
                <a:gridCol w="1237488"/>
                <a:gridCol w="490728"/>
                <a:gridCol w="490728"/>
                <a:gridCol w="493776"/>
                <a:gridCol w="490728"/>
                <a:gridCol w="490728"/>
                <a:gridCol w="993648"/>
                <a:gridCol w="1008888"/>
              </a:tblGrid>
              <a:tr h="155448">
                <a:tc gridSpan="4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>
                    <a:solidFill>
                      <a:srgbClr val="597D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>
                    <a:solidFill>
                      <a:srgbClr val="6065B0"/>
                    </a:solidFill>
                  </a:tcPr>
                </a:tc>
                <a:tc gridSpan="6">
                  <a:txBody>
                    <a:bodyPr/>
                    <a:lstStyle/>
                    <a:p>
                      <a:pPr indent="0" algn="r"/>
                      <a:r>
                        <a:rPr lang="zh-TW" sz="3000">
                          <a:solidFill>
                            <a:srgbClr val="FFFFFF"/>
                          </a:solidFill>
                          <a:latin typeface="MingLiU"/>
                          <a:ea typeface="MingLiU"/>
                        </a:rPr>
                        <a:t>____</a:t>
                      </a:r>
                      <a:r>
                        <a:rPr lang="en-US" sz="3000">
                          <a:solidFill>
                            <a:srgbClr val="FFFFFF"/>
                          </a:solidFill>
                          <a:latin typeface="MingLiU"/>
                        </a:rPr>
                        <a:t>■</a:t>
                      </a:r>
                    </a:p>
                  </a:txBody>
                  <a:tcPr marL="0" marR="0" marT="0" marB="0" anchor="b">
                    <a:solidFill>
                      <a:srgbClr val="6A46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</a:tr>
              <a:tr h="292608">
                <a:tc rowSpan="23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评什么</a:t>
                      </a: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如何评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rowSpan="23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</a:tr>
              <a:tr h="289560"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工作</a:t>
                      </a:r>
                      <a:r>
                        <a:rPr lang="zh-TW" sz="1000">
                          <a:latin typeface="Arial"/>
                          <a:ea typeface="Arial"/>
                        </a:rPr>
                        <a:t>/</a:t>
                      </a:r>
                      <a:r>
                        <a:rPr lang="zh-TW" sz="1200">
                          <a:latin typeface="SimSun"/>
                          <a:ea typeface="SimSun"/>
                        </a:rPr>
                        <a:t>服务团队</a:t>
                      </a: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indent="152400"/>
                      <a:r>
                        <a:rPr lang="zh-TW" sz="1200">
                          <a:latin typeface="SimSun"/>
                          <a:ea typeface="SimSun"/>
                        </a:rPr>
                        <a:t>团队成员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经理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397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</a:tr>
              <a:tr h="292608"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52400"/>
                      <a:r>
                        <a:rPr lang="zh-TW" sz="1200">
                          <a:latin typeface="SimSun"/>
                          <a:ea typeface="SimSun"/>
                        </a:rPr>
                        <a:t>其他团队成员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397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</a:tr>
              <a:tr h="289560"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顾客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</a:tr>
              <a:tr h="304800">
                <a:tc vMerge="1"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自我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397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评什么</a:t>
                      </a: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如何评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 indent="152400"/>
                      <a:r>
                        <a:rPr lang="zh-TW" sz="1200">
                          <a:latin typeface="SimSun"/>
                          <a:ea typeface="SimSun"/>
                        </a:rPr>
                        <a:t>整个团队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经理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397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106680"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52400"/>
                      <a:r>
                        <a:rPr lang="zh-TW" sz="1200">
                          <a:latin typeface="SimSun"/>
                          <a:ea typeface="SimSun"/>
                        </a:rPr>
                        <a:t>其他团队成员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顾客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自我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397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项目团队</a:t>
                      </a: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indent="152400"/>
                      <a:r>
                        <a:rPr lang="zh-TW" sz="1200">
                          <a:latin typeface="SimSun"/>
                          <a:ea typeface="SimSun"/>
                        </a:rPr>
                        <a:t>团队成员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经理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397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项目经理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397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52400"/>
                      <a:r>
                        <a:rPr lang="zh-TW" sz="1200">
                          <a:latin typeface="SimSun"/>
                          <a:ea typeface="SimSun"/>
                        </a:rPr>
                        <a:t>其他团队成员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397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225552"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顾客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自我</a:t>
                      </a:r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397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152400"/>
                      <a:r>
                        <a:rPr lang="zh-TW" sz="1200">
                          <a:latin typeface="SimSun"/>
                          <a:ea typeface="SimSun"/>
                        </a:rPr>
                        <a:t>整个团队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顾客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自我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397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rowSpan="6"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虚拟团队</a:t>
                      </a: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indent="152400"/>
                      <a:r>
                        <a:rPr lang="zh-TW" sz="1200">
                          <a:latin typeface="SimSun"/>
                          <a:ea typeface="SimSun"/>
                        </a:rPr>
                        <a:t>团队成员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经理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397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项目经理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397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52400"/>
                      <a:r>
                        <a:rPr lang="zh-TW" sz="1200">
                          <a:latin typeface="SimSun"/>
                          <a:ea typeface="SimSun"/>
                        </a:rPr>
                        <a:t>其他团队成员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397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225552"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顾客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397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自我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397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just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</a:tr>
              <a:tr h="262128">
                <a:tc v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52400"/>
                      <a:r>
                        <a:rPr lang="zh-TW" sz="1200">
                          <a:latin typeface="SimSun"/>
                          <a:ea typeface="SimSun"/>
                        </a:rPr>
                        <a:t>整个团队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200">
                          <a:latin typeface="SimSun"/>
                          <a:ea typeface="SimSun"/>
                        </a:rPr>
                        <a:t>顾客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zh-TW" sz="700">
                          <a:latin typeface="Georgia"/>
                          <a:ea typeface="Georgia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8708136" y="6623304"/>
            <a:ext cx="176784" cy="152400"/>
          </a:xfrm>
          <a:prstGeom prst="rect">
            <a:avLst/>
          </a:prstGeom>
          <a:solidFill>
            <a:srgbClr val="21ABDD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20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6032" y="271272"/>
            <a:ext cx="1411224" cy="384048"/>
          </a:xfrm>
          <a:prstGeom prst="rect">
            <a:avLst/>
          </a:prstGeom>
          <a:solidFill>
            <a:srgbClr val="0D557C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>
                <a:solidFill>
                  <a:srgbClr val="FFFF00"/>
                </a:solidFill>
                <a:latin typeface="Microsoft YaHei"/>
                <a:ea typeface="Microsoft YaHei"/>
              </a:rPr>
              <a:t>引导案例</a:t>
            </a:r>
          </a:p>
        </p:txBody>
      </p:sp>
      <p:sp>
        <p:nvSpPr>
          <p:cNvPr id="3" name="矩形 2"/>
          <p:cNvSpPr/>
          <p:nvPr/>
        </p:nvSpPr>
        <p:spPr>
          <a:xfrm>
            <a:off x="1743456" y="1676400"/>
            <a:ext cx="4715256" cy="4145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2800">
                <a:solidFill>
                  <a:srgbClr val="4F81BD"/>
                </a:solidFill>
                <a:latin typeface="Microsoft YaHei"/>
                <a:ea typeface="Microsoft YaHei"/>
              </a:rPr>
              <a:t>业绩考核是否正确和有用?</a:t>
            </a:r>
          </a:p>
        </p:txBody>
      </p:sp>
      <p:sp>
        <p:nvSpPr>
          <p:cNvPr id="4" name="矩形 3"/>
          <p:cNvSpPr/>
          <p:nvPr/>
        </p:nvSpPr>
        <p:spPr>
          <a:xfrm>
            <a:off x="551688" y="2855976"/>
            <a:ext cx="8004048" cy="22890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92100">
              <a:lnSpc>
                <a:spcPts val="3384"/>
              </a:lnSpc>
              <a:spcAft>
                <a:spcPts val="560"/>
              </a:spcAft>
            </a:pPr>
            <a:r>
              <a:rPr lang="zh-TW" sz="2800">
                <a:latin typeface="Microsoft YaHei"/>
                <a:ea typeface="Microsoft YaHei"/>
              </a:rPr>
              <a:t>讨论：</a:t>
            </a:r>
          </a:p>
          <a:p>
            <a:pPr marL="614748" indent="-317500">
              <a:lnSpc>
                <a:spcPts val="3336"/>
              </a:lnSpc>
              <a:spcAft>
                <a:spcPts val="560"/>
              </a:spcAft>
            </a:pPr>
            <a:r>
              <a:rPr lang="en-US" sz="2800">
                <a:solidFill>
                  <a:srgbClr val="19375D"/>
                </a:solidFill>
                <a:latin typeface="Microsoft YaHei"/>
              </a:rPr>
              <a:t>L</a:t>
            </a:r>
            <a:r>
              <a:rPr lang="zh-TW" sz="2800">
                <a:latin typeface="MingLiU"/>
                <a:ea typeface="MingLiU"/>
              </a:rPr>
              <a:t>绩效考核有什么意义？该公司的绩效考核问题 出在什么地方？</a:t>
            </a:r>
          </a:p>
          <a:p>
            <a:pPr marL="614748" indent="-317500">
              <a:lnSpc>
                <a:spcPts val="3432"/>
              </a:lnSpc>
            </a:pPr>
            <a:r>
              <a:rPr lang="en-US" sz="2800">
                <a:solidFill>
                  <a:srgbClr val="19375D"/>
                </a:solidFill>
                <a:latin typeface="Microsoft YaHei"/>
              </a:rPr>
              <a:t>2,</a:t>
            </a:r>
            <a:r>
              <a:rPr lang="zh-TW" sz="2800">
                <a:latin typeface="MingLiU"/>
                <a:ea typeface="MingLiU"/>
              </a:rPr>
              <a:t>请你根据该公司上述情况设计一个比较有效的 绩效考核制度。</a:t>
            </a:r>
          </a:p>
        </p:txBody>
      </p:sp>
      <p:sp>
        <p:nvSpPr>
          <p:cNvPr id="5" name="矩形 4"/>
          <p:cNvSpPr/>
          <p:nvPr/>
        </p:nvSpPr>
        <p:spPr>
          <a:xfrm>
            <a:off x="8784336" y="6623304"/>
            <a:ext cx="100584" cy="149352"/>
          </a:xfrm>
          <a:prstGeom prst="rect">
            <a:avLst/>
          </a:prstGeom>
          <a:solidFill>
            <a:srgbClr val="24ADDD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75104" y="301752"/>
            <a:ext cx="4703064" cy="393192"/>
          </a:xfrm>
          <a:prstGeom prst="rect">
            <a:avLst/>
          </a:prstGeom>
          <a:solidFill>
            <a:srgbClr val="0377BB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2500">
                <a:solidFill>
                  <a:srgbClr val="FFFF00"/>
                </a:solidFill>
                <a:latin typeface="Microsoft YaHei"/>
                <a:ea typeface="Microsoft YaHei"/>
              </a:rPr>
              <a:t>案例：</a:t>
            </a:r>
            <a:r>
              <a:rPr lang="en-US" sz="2500">
                <a:solidFill>
                  <a:srgbClr val="FFFF00"/>
                </a:solidFill>
                <a:latin typeface="Times New Roman"/>
              </a:rPr>
              <a:t>GE</a:t>
            </a:r>
            <a:r>
              <a:rPr lang="zh-TW" sz="2500">
                <a:solidFill>
                  <a:srgbClr val="FFFF00"/>
                </a:solidFill>
                <a:latin typeface="Microsoft YaHei"/>
                <a:ea typeface="Microsoft YaHei"/>
              </a:rPr>
              <a:t>公司——造就优秀人才</a:t>
            </a:r>
          </a:p>
        </p:txBody>
      </p:sp>
      <p:sp>
        <p:nvSpPr>
          <p:cNvPr id="3" name="矩形 2"/>
          <p:cNvSpPr/>
          <p:nvPr/>
        </p:nvSpPr>
        <p:spPr>
          <a:xfrm>
            <a:off x="390144" y="1850136"/>
            <a:ext cx="7208520" cy="38801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635000"/>
            <a:r>
              <a:rPr lang="zh-TW" sz="2400" b="1">
                <a:solidFill>
                  <a:srgbClr val="FF0000"/>
                </a:solidFill>
                <a:latin typeface="SimSun"/>
                <a:ea typeface="SimSun"/>
              </a:rPr>
              <a:t>问题？</a:t>
            </a:r>
          </a:p>
          <a:p>
            <a:pPr marL="1059756" indent="304800">
              <a:lnSpc>
                <a:spcPts val="3096"/>
              </a:lnSpc>
              <a:spcAft>
                <a:spcPts val="350"/>
              </a:spcAft>
            </a:pPr>
            <a:r>
              <a:rPr lang="zh-TW" sz="2400">
                <a:latin typeface="SimSun"/>
                <a:ea typeface="SimSun"/>
              </a:rPr>
              <a:t>简要阐述</a:t>
            </a:r>
            <a:r>
              <a:rPr lang="en-US" sz="2500">
                <a:latin typeface="Times New Roman"/>
              </a:rPr>
              <a:t>GE</a:t>
            </a:r>
            <a:r>
              <a:rPr lang="zh-TW" sz="2400">
                <a:latin typeface="SimSun"/>
                <a:ea typeface="SimSun"/>
              </a:rPr>
              <a:t>公司是如何对员工进行绩效测评 的。</a:t>
            </a:r>
          </a:p>
          <a:p>
            <a:pPr marL="1059756" indent="0">
              <a:lnSpc>
                <a:spcPts val="2988"/>
              </a:lnSpc>
              <a:spcAft>
                <a:spcPts val="350"/>
              </a:spcAft>
            </a:pPr>
            <a:r>
              <a:rPr lang="zh-TW" sz="2500">
                <a:solidFill>
                  <a:srgbClr val="4F81BD"/>
                </a:solidFill>
                <a:latin typeface="Times New Roman"/>
                <a:ea typeface="Times New Roman"/>
              </a:rPr>
              <a:t>2</a:t>
            </a:r>
            <a:r>
              <a:rPr lang="zh-TW" sz="2400">
                <a:latin typeface="SimSun"/>
                <a:ea typeface="SimSun"/>
              </a:rPr>
              <a:t>■对员工进行</a:t>
            </a:r>
            <a:r>
              <a:rPr lang="zh-CN" sz="2400">
                <a:latin typeface="SimSun"/>
                <a:ea typeface="SimSun"/>
              </a:rPr>
              <a:t>“区</a:t>
            </a:r>
            <a:r>
              <a:rPr lang="zh-TW" sz="2400">
                <a:latin typeface="SimSun"/>
                <a:ea typeface="SimSun"/>
              </a:rPr>
              <a:t>分”的真正意义是什么？</a:t>
            </a:r>
          </a:p>
          <a:p>
            <a:pPr marL="1059756" indent="12700">
              <a:lnSpc>
                <a:spcPts val="2976"/>
              </a:lnSpc>
              <a:spcAft>
                <a:spcPts val="350"/>
              </a:spcAft>
            </a:pPr>
            <a:r>
              <a:rPr lang="en-US" sz="2500">
                <a:solidFill>
                  <a:srgbClr val="4F81BD"/>
                </a:solidFill>
                <a:latin typeface="Times New Roman"/>
              </a:rPr>
              <a:t>3®</a:t>
            </a:r>
            <a:r>
              <a:rPr lang="zh-TW" sz="2400">
                <a:latin typeface="SimSun"/>
                <a:ea typeface="SimSun"/>
              </a:rPr>
              <a:t>杰克•韦尔奇为什么说"失去</a:t>
            </a:r>
            <a:r>
              <a:rPr lang="en-US" sz="2500">
                <a:latin typeface="Times New Roman"/>
              </a:rPr>
              <a:t>A</a:t>
            </a:r>
            <a:r>
              <a:rPr lang="zh-TW" sz="2400">
                <a:latin typeface="SimSun"/>
                <a:ea typeface="SimSun"/>
              </a:rPr>
              <a:t>类员工是一种 罪过”？</a:t>
            </a:r>
          </a:p>
          <a:p>
            <a:pPr marL="1059756" indent="12700">
              <a:lnSpc>
                <a:spcPts val="3000"/>
              </a:lnSpc>
              <a:spcAft>
                <a:spcPts val="490"/>
              </a:spcAft>
            </a:pPr>
            <a:r>
              <a:rPr lang="en-US" sz="2500">
                <a:solidFill>
                  <a:srgbClr val="4F81BD"/>
                </a:solidFill>
                <a:latin typeface="Times New Roman"/>
              </a:rPr>
              <a:t>4. </a:t>
            </a:r>
            <a:r>
              <a:rPr lang="en-US" sz="2500">
                <a:latin typeface="Times New Roman"/>
              </a:rPr>
              <a:t>GE</a:t>
            </a:r>
            <a:r>
              <a:rPr lang="zh-TW" sz="2400">
                <a:latin typeface="SimSun"/>
                <a:ea typeface="SimSun"/>
              </a:rPr>
              <a:t>公司运用活力曲线对员工进行区分所具备 的条件是什么？</a:t>
            </a:r>
          </a:p>
          <a:p>
            <a:pPr marL="1059756" indent="12700">
              <a:lnSpc>
                <a:spcPts val="2856"/>
              </a:lnSpc>
            </a:pPr>
            <a:r>
              <a:rPr lang="zh-TW" sz="2500">
                <a:solidFill>
                  <a:srgbClr val="4F81BD"/>
                </a:solidFill>
                <a:latin typeface="Times New Roman"/>
                <a:ea typeface="Times New Roman"/>
              </a:rPr>
              <a:t>5</a:t>
            </a:r>
            <a:r>
              <a:rPr lang="zh-TW" sz="2400">
                <a:solidFill>
                  <a:srgbClr val="4F81BD"/>
                </a:solidFill>
                <a:latin typeface="SimSun"/>
                <a:ea typeface="SimSun"/>
              </a:rPr>
              <a:t>。 </a:t>
            </a:r>
            <a:r>
              <a:rPr lang="zh-TW" sz="2400">
                <a:latin typeface="SimSun"/>
                <a:ea typeface="SimSun"/>
              </a:rPr>
              <a:t>这种业绩管理方式在我国是否行得通？为什 么？</a:t>
            </a:r>
          </a:p>
        </p:txBody>
      </p:sp>
      <p:sp>
        <p:nvSpPr>
          <p:cNvPr id="4" name="矩形 3"/>
          <p:cNvSpPr/>
          <p:nvPr/>
        </p:nvSpPr>
        <p:spPr>
          <a:xfrm>
            <a:off x="8708136" y="6623304"/>
            <a:ext cx="164592" cy="149352"/>
          </a:xfrm>
          <a:prstGeom prst="rect">
            <a:avLst/>
          </a:prstGeom>
          <a:solidFill>
            <a:srgbClr val="21ABDD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21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44496" y="432816"/>
            <a:ext cx="4343400" cy="384048"/>
          </a:xfrm>
          <a:prstGeom prst="rect">
            <a:avLst/>
          </a:prstGeom>
          <a:solidFill>
            <a:srgbClr val="0377BB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2800" b="1">
                <a:solidFill>
                  <a:srgbClr val="FFFF00"/>
                </a:solidFill>
                <a:latin typeface="Microsoft YaHei"/>
                <a:ea typeface="Microsoft YaHei"/>
              </a:rPr>
              <a:t>任务三  团队绩效测评实</a:t>
            </a:r>
            <a:r>
              <a:rPr lang="en-US" sz="3200">
                <a:solidFill>
                  <a:srgbClr val="FFFF00"/>
                </a:solidFill>
                <a:latin typeface="Arial"/>
              </a:rPr>
              <a:t>i</a:t>
            </a:r>
          </a:p>
        </p:txBody>
      </p:sp>
      <p:sp>
        <p:nvSpPr>
          <p:cNvPr id="3" name="矩形 2"/>
          <p:cNvSpPr/>
          <p:nvPr/>
        </p:nvSpPr>
        <p:spPr>
          <a:xfrm>
            <a:off x="3142488" y="1661160"/>
            <a:ext cx="5010912" cy="3718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2800" b="1">
                <a:latin typeface="SimSun"/>
                <a:ea typeface="SimSun"/>
              </a:rPr>
              <a:t>确定团队及个体层面的测评维度</a:t>
            </a:r>
          </a:p>
        </p:txBody>
      </p:sp>
      <p:sp>
        <p:nvSpPr>
          <p:cNvPr id="4" name="矩形 3"/>
          <p:cNvSpPr/>
          <p:nvPr/>
        </p:nvSpPr>
        <p:spPr>
          <a:xfrm>
            <a:off x="277368" y="3194304"/>
            <a:ext cx="1444752" cy="3810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 b="1">
                <a:solidFill>
                  <a:srgbClr val="0000FF"/>
                </a:solidFill>
                <a:latin typeface="Microsoft YaHei"/>
                <a:ea typeface="Microsoft YaHei"/>
              </a:rPr>
              <a:t>测评流程</a:t>
            </a:r>
          </a:p>
        </p:txBody>
      </p:sp>
      <p:sp>
        <p:nvSpPr>
          <p:cNvPr id="5" name="矩形 4"/>
          <p:cNvSpPr/>
          <p:nvPr/>
        </p:nvSpPr>
        <p:spPr>
          <a:xfrm>
            <a:off x="2343912" y="2657856"/>
            <a:ext cx="5867400" cy="5029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800" b="1">
                <a:latin typeface="SimSun"/>
              </a:rPr>
              <a:t>. </a:t>
            </a:r>
            <a:r>
              <a:rPr lang="zh-TW" sz="2800" b="1">
                <a:latin typeface="SimSun"/>
                <a:ea typeface="SimSun"/>
              </a:rPr>
              <a:t>划分团队和个体绩效所占的权重</a:t>
            </a:r>
          </a:p>
        </p:txBody>
      </p:sp>
      <p:sp>
        <p:nvSpPr>
          <p:cNvPr id="6" name="矩形 5"/>
          <p:cNvSpPr/>
          <p:nvPr/>
        </p:nvSpPr>
        <p:spPr>
          <a:xfrm>
            <a:off x="3282696" y="3843528"/>
            <a:ext cx="3221736" cy="3718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 b="1">
                <a:latin typeface="SimSun"/>
                <a:ea typeface="SimSun"/>
              </a:rPr>
              <a:t>分解测评的关键要素</a:t>
            </a:r>
          </a:p>
        </p:txBody>
      </p:sp>
      <p:sp>
        <p:nvSpPr>
          <p:cNvPr id="7" name="矩形 6"/>
          <p:cNvSpPr/>
          <p:nvPr/>
        </p:nvSpPr>
        <p:spPr>
          <a:xfrm>
            <a:off x="5455920" y="3898392"/>
            <a:ext cx="228600" cy="21640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TW" sz="2800" b="1">
                <a:latin typeface="SimSun"/>
                <a:ea typeface="SimSun"/>
              </a:rPr>
              <a:t>键</a:t>
            </a:r>
          </a:p>
        </p:txBody>
      </p:sp>
      <p:sp>
        <p:nvSpPr>
          <p:cNvPr id="8" name="矩形 7"/>
          <p:cNvSpPr/>
          <p:nvPr/>
        </p:nvSpPr>
        <p:spPr>
          <a:xfrm>
            <a:off x="3517392" y="4888992"/>
            <a:ext cx="5010912" cy="3749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 b="1">
                <a:latin typeface="SimSun"/>
                <a:ea typeface="SimSun"/>
              </a:rPr>
              <a:t>如何用测评指标来衡量这些要素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0792" y="271272"/>
            <a:ext cx="4285488" cy="384048"/>
          </a:xfrm>
          <a:prstGeom prst="rect">
            <a:avLst/>
          </a:prstGeom>
          <a:solidFill>
            <a:srgbClr val="0376B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 b="1">
                <a:solidFill>
                  <a:srgbClr val="FFFF00"/>
                </a:solidFill>
                <a:latin typeface="Microsoft YaHei"/>
                <a:ea typeface="Microsoft YaHei"/>
              </a:rPr>
              <a:t>一,确定团队绩效测评维度</a:t>
            </a:r>
          </a:p>
        </p:txBody>
      </p:sp>
      <p:sp>
        <p:nvSpPr>
          <p:cNvPr id="3" name="矩形 2"/>
          <p:cNvSpPr/>
          <p:nvPr/>
        </p:nvSpPr>
        <p:spPr>
          <a:xfrm>
            <a:off x="557784" y="1578864"/>
            <a:ext cx="7229856" cy="3962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>
                <a:latin typeface="Microsoft YaHei"/>
                <a:ea typeface="Microsoft YaHei"/>
              </a:rPr>
              <a:t>（一）利用客户关系图确定团队绩效的测评维度</a:t>
            </a:r>
          </a:p>
        </p:txBody>
      </p:sp>
      <p:sp>
        <p:nvSpPr>
          <p:cNvPr id="4" name="矩形 3"/>
          <p:cNvSpPr/>
          <p:nvPr/>
        </p:nvSpPr>
        <p:spPr>
          <a:xfrm>
            <a:off x="1911096" y="2968752"/>
            <a:ext cx="6111240" cy="23256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125544" indent="0">
              <a:lnSpc>
                <a:spcPts val="3132"/>
              </a:lnSpc>
            </a:pPr>
            <a:r>
              <a:rPr lang="zh-TW" sz="2400">
                <a:latin typeface="SimSun"/>
                <a:ea typeface="SimSun"/>
              </a:rPr>
              <a:t>绘制出客户关系图</a:t>
            </a:r>
          </a:p>
          <a:p>
            <a:pPr indent="0">
              <a:lnSpc>
                <a:spcPts val="3132"/>
              </a:lnSpc>
            </a:pPr>
            <a:r>
              <a:rPr lang="zh-TW" sz="2400">
                <a:latin typeface="SimSun"/>
                <a:ea typeface="SimSun"/>
              </a:rPr>
              <a:t>根据客户关系图确定客户所需要的产品和服务 将不同客户的相同或相似的需求项目进行归类 确保每一个列出的项目都值得测评 把客户关系图中所列的</a:t>
            </a:r>
            <a:r>
              <a:rPr lang="en-US" sz="2400">
                <a:latin typeface="SimSun"/>
              </a:rPr>
              <a:t>KPI</a:t>
            </a:r>
            <a:r>
              <a:rPr lang="zh-TW" sz="2400">
                <a:latin typeface="SimSun"/>
                <a:ea typeface="SimSun"/>
              </a:rPr>
              <a:t>重新进行命名 最终确定大客户经理的</a:t>
            </a:r>
            <a:r>
              <a:rPr lang="en-US" sz="2400">
                <a:latin typeface="SimSun"/>
              </a:rPr>
              <a:t>KPI</a:t>
            </a:r>
            <a:r>
              <a:rPr lang="zh-TW" sz="2400">
                <a:latin typeface="SimSun"/>
                <a:ea typeface="SimSun"/>
              </a:rPr>
              <a:t>指标</a:t>
            </a:r>
          </a:p>
        </p:txBody>
      </p:sp>
      <p:sp>
        <p:nvSpPr>
          <p:cNvPr id="5" name="矩形 4"/>
          <p:cNvSpPr/>
          <p:nvPr/>
        </p:nvSpPr>
        <p:spPr>
          <a:xfrm>
            <a:off x="890016" y="2551176"/>
            <a:ext cx="627888" cy="2776728"/>
          </a:xfrm>
          <a:prstGeom prst="rect">
            <a:avLst/>
          </a:prstGeom>
          <a:solidFill>
            <a:srgbClr val="FFFFFF"/>
          </a:solidFill>
        </p:spPr>
        <p:txBody>
          <a:bodyPr vert="wordArtVertRtl" wrap="none" lIns="0" tIns="0" rIns="0" bIns="0">
            <a:noAutofit/>
          </a:bodyPr>
          <a:lstStyle/>
          <a:p>
            <a:pPr indent="0"/>
            <a:r>
              <a:rPr lang="zh-TW" sz="2900">
                <a:latin typeface="MingLiU"/>
                <a:ea typeface="MingLiU"/>
              </a:rPr>
              <a:t>骤睁吟吟睁修」</a:t>
            </a:r>
          </a:p>
        </p:txBody>
      </p:sp>
      <p:sp>
        <p:nvSpPr>
          <p:cNvPr id="6" name="矩形 5"/>
          <p:cNvSpPr/>
          <p:nvPr/>
        </p:nvSpPr>
        <p:spPr>
          <a:xfrm>
            <a:off x="8708136" y="6623304"/>
            <a:ext cx="170688" cy="152400"/>
          </a:xfrm>
          <a:prstGeom prst="rect">
            <a:avLst/>
          </a:prstGeom>
          <a:solidFill>
            <a:srgbClr val="21ABDD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23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54736" y="1676400"/>
            <a:ext cx="7671816" cy="33284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1710504" indent="-1752600">
              <a:lnSpc>
                <a:spcPts val="4344"/>
              </a:lnSpc>
            </a:pPr>
            <a:r>
              <a:rPr lang="zh-TW" sz="1400" b="1">
                <a:latin typeface="Microsoft YaHei"/>
                <a:ea typeface="Microsoft YaHei"/>
              </a:rPr>
              <a:t>（</a:t>
            </a:r>
            <a:r>
              <a:rPr lang="zh-TW" sz="2800">
                <a:latin typeface="MingLiU"/>
                <a:ea typeface="MingLiU"/>
              </a:rPr>
              <a:t>二）</a:t>
            </a:r>
            <a:r>
              <a:rPr lang="zh-TW" sz="2800">
                <a:latin typeface="Microsoft YaHei"/>
                <a:ea typeface="Microsoft YaHei"/>
              </a:rPr>
              <a:t>利用组织绩效目标确定团队绩效的测评维度 </a:t>
            </a:r>
            <a:r>
              <a:rPr lang="zh-TW" sz="1400" b="1">
                <a:solidFill>
                  <a:srgbClr val="558ED5"/>
                </a:solidFill>
                <a:latin typeface="Microsoft YaHei"/>
                <a:ea typeface="Microsoft YaHei"/>
              </a:rPr>
              <a:t>步</a:t>
            </a:r>
            <a:r>
              <a:rPr lang="zh-TW" sz="1400" b="1">
                <a:solidFill>
                  <a:srgbClr val="838BFF"/>
                </a:solidFill>
                <a:latin typeface="Microsoft YaHei"/>
                <a:ea typeface="Microsoft YaHei"/>
              </a:rPr>
              <a:t> ____________</a:t>
            </a:r>
          </a:p>
          <a:p>
            <a:pPr marL="2701104" indent="0">
              <a:lnSpc>
                <a:spcPts val="2784"/>
              </a:lnSpc>
            </a:pPr>
            <a:r>
              <a:rPr lang="zh-TW" sz="2400">
                <a:latin typeface="KaiTi"/>
                <a:ea typeface="KaiTi"/>
              </a:rPr>
              <a:t>界定几项团队可以影响的组织</a:t>
            </a:r>
            <a:r>
              <a:rPr lang="en-US" sz="2400">
                <a:solidFill>
                  <a:srgbClr val="0000FF"/>
                </a:solidFill>
                <a:latin typeface="KaiTi"/>
              </a:rPr>
              <a:t>—</a:t>
            </a:r>
            <a:r>
              <a:rPr lang="zh-TW" sz="2400">
                <a:solidFill>
                  <a:srgbClr val="0000FF"/>
                </a:solidFill>
                <a:latin typeface="KaiTi"/>
                <a:ea typeface="KaiTi"/>
              </a:rPr>
              <a:t>、</a:t>
            </a:r>
          </a:p>
          <a:p>
            <a:pPr marL="2243904" indent="0">
              <a:lnSpc>
                <a:spcPts val="2784"/>
              </a:lnSpc>
              <a:spcAft>
                <a:spcPts val="280"/>
              </a:spcAft>
            </a:pPr>
            <a:r>
              <a:rPr lang="zh-TW" sz="2400">
                <a:latin typeface="KaiTi"/>
                <a:ea typeface="KaiTi"/>
              </a:rPr>
              <a:t>绩效目标</a:t>
            </a:r>
          </a:p>
          <a:p>
            <a:pPr marL="2243904" indent="0">
              <a:lnSpc>
                <a:spcPts val="2784"/>
              </a:lnSpc>
            </a:pPr>
            <a:r>
              <a:rPr lang="zh-TW" sz="2800">
                <a:solidFill>
                  <a:srgbClr val="BF504E"/>
                </a:solidFill>
                <a:latin typeface="Arial"/>
                <a:ea typeface="Arial"/>
              </a:rPr>
              <a:t>2</a:t>
            </a:r>
            <a:r>
              <a:rPr lang="zh-TW" sz="2900" b="1">
                <a:solidFill>
                  <a:srgbClr val="BF504E"/>
                </a:solidFill>
                <a:latin typeface="Microsoft YaHei"/>
                <a:ea typeface="Microsoft YaHei"/>
              </a:rPr>
              <a:t>、 </a:t>
            </a:r>
            <a:r>
              <a:rPr lang="zh-TW" sz="2400">
                <a:latin typeface="KaiTi"/>
                <a:ea typeface="KaiTi"/>
              </a:rPr>
              <a:t>团队要做出什么样的业绩才能有</a:t>
            </a:r>
          </a:p>
          <a:p>
            <a:pPr marL="2243904" indent="0">
              <a:lnSpc>
                <a:spcPts val="2784"/>
              </a:lnSpc>
              <a:spcAft>
                <a:spcPts val="280"/>
              </a:spcAft>
            </a:pPr>
            <a:r>
              <a:rPr lang="zh-TW" sz="2400">
                <a:latin typeface="KaiTi"/>
                <a:ea typeface="KaiTi"/>
              </a:rPr>
              <a:t>助于组织达到其目标？</a:t>
            </a:r>
          </a:p>
          <a:p>
            <a:pPr marL="2243904" indent="0">
              <a:lnSpc>
                <a:spcPts val="2784"/>
              </a:lnSpc>
            </a:pPr>
            <a:r>
              <a:rPr lang="zh-TW" sz="2800">
                <a:solidFill>
                  <a:srgbClr val="BF504E"/>
                </a:solidFill>
                <a:latin typeface="Arial"/>
                <a:ea typeface="Arial"/>
              </a:rPr>
              <a:t>3</a:t>
            </a:r>
            <a:r>
              <a:rPr lang="zh-TW" sz="2900" b="1">
                <a:solidFill>
                  <a:srgbClr val="BF504E"/>
                </a:solidFill>
                <a:latin typeface="Microsoft YaHei"/>
                <a:ea typeface="Microsoft YaHei"/>
              </a:rPr>
              <a:t>、 </a:t>
            </a:r>
            <a:r>
              <a:rPr lang="zh-TW" sz="2400">
                <a:latin typeface="KaiTi"/>
                <a:ea typeface="KaiTi"/>
              </a:rPr>
              <a:t>把这些成果作为测评维度并把 它们添加到业绩测评表内。</a:t>
            </a:r>
          </a:p>
        </p:txBody>
      </p:sp>
      <p:sp>
        <p:nvSpPr>
          <p:cNvPr id="3" name="矩形 2"/>
          <p:cNvSpPr/>
          <p:nvPr/>
        </p:nvSpPr>
        <p:spPr>
          <a:xfrm>
            <a:off x="8708136" y="6623304"/>
            <a:ext cx="176784" cy="149352"/>
          </a:xfrm>
          <a:prstGeom prst="rect">
            <a:avLst/>
          </a:prstGeom>
          <a:solidFill>
            <a:srgbClr val="21ABDD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24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3352" y="4105656"/>
            <a:ext cx="463296" cy="34442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3352" y="4471416"/>
            <a:ext cx="301752" cy="28956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80248" y="4285488"/>
            <a:ext cx="819912" cy="210616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54736" y="1676400"/>
            <a:ext cx="7220712" cy="3962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500">
                <a:latin typeface="Times New Roman"/>
                <a:ea typeface="Times New Roman"/>
              </a:rPr>
              <a:t>（</a:t>
            </a:r>
            <a:r>
              <a:rPr lang="zh-TW" sz="2800">
                <a:latin typeface="MingLiU"/>
                <a:ea typeface="MingLiU"/>
              </a:rPr>
              <a:t>三）</a:t>
            </a:r>
            <a:r>
              <a:rPr lang="zh-TW" sz="2800">
                <a:latin typeface="Microsoft YaHei"/>
                <a:ea typeface="Microsoft YaHei"/>
              </a:rPr>
              <a:t>利用业绩金字塔确定团队绩效的测评维度</a:t>
            </a:r>
          </a:p>
        </p:txBody>
      </p:sp>
      <p:sp>
        <p:nvSpPr>
          <p:cNvPr id="6" name="矩形 5"/>
          <p:cNvSpPr/>
          <p:nvPr/>
        </p:nvSpPr>
        <p:spPr>
          <a:xfrm>
            <a:off x="1679448" y="2627376"/>
            <a:ext cx="5782056" cy="3352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400" b="1">
                <a:latin typeface="KaiTi"/>
                <a:ea typeface="KaiTi"/>
              </a:rPr>
              <a:t>构筑一个有关工作成果的业绩金字塔，应当</a:t>
            </a:r>
          </a:p>
        </p:txBody>
      </p:sp>
      <p:sp>
        <p:nvSpPr>
          <p:cNvPr id="7" name="矩形 6"/>
          <p:cNvSpPr/>
          <p:nvPr/>
        </p:nvSpPr>
        <p:spPr>
          <a:xfrm>
            <a:off x="1408176" y="2999232"/>
            <a:ext cx="1938528" cy="3139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400" b="1">
                <a:latin typeface="KaiTi"/>
                <a:ea typeface="KaiTi"/>
              </a:rPr>
              <a:t>明确以下问题:</a:t>
            </a:r>
          </a:p>
        </p:txBody>
      </p:sp>
      <p:sp>
        <p:nvSpPr>
          <p:cNvPr id="8" name="矩形 7"/>
          <p:cNvSpPr/>
          <p:nvPr/>
        </p:nvSpPr>
        <p:spPr>
          <a:xfrm>
            <a:off x="1383792" y="3340608"/>
            <a:ext cx="6089904" cy="7040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79400">
              <a:lnSpc>
                <a:spcPts val="2904"/>
              </a:lnSpc>
            </a:pPr>
            <a:r>
              <a:rPr lang="zh-TW" sz="2400">
                <a:solidFill>
                  <a:srgbClr val="19375D"/>
                </a:solidFill>
                <a:latin typeface="SimSun"/>
                <a:ea typeface="SimSun"/>
              </a:rPr>
              <a:t>国</a:t>
            </a:r>
            <a:r>
              <a:rPr lang="zh-TW" sz="2400">
                <a:latin typeface="SimSun"/>
                <a:ea typeface="SimSun"/>
              </a:rPr>
              <a:t>什么是整个组织的宗旨或功能？组织要 创建什么样的业绩？</a:t>
            </a:r>
          </a:p>
        </p:txBody>
      </p:sp>
      <p:sp>
        <p:nvSpPr>
          <p:cNvPr id="9" name="矩形 8"/>
          <p:cNvSpPr/>
          <p:nvPr/>
        </p:nvSpPr>
        <p:spPr>
          <a:xfrm>
            <a:off x="2148840" y="4093464"/>
            <a:ext cx="5330952" cy="6858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808"/>
              </a:lnSpc>
            </a:pPr>
            <a:r>
              <a:rPr lang="zh-TW" sz="2400">
                <a:latin typeface="SimSun"/>
                <a:ea typeface="SimSun"/>
              </a:rPr>
              <a:t>要选择什么样的业绩来产生组织绩效？ 这些业绩 中的哪几项是由团队负责创建</a:t>
            </a:r>
          </a:p>
        </p:txBody>
      </p:sp>
      <p:sp>
        <p:nvSpPr>
          <p:cNvPr id="10" name="矩形 9"/>
          <p:cNvSpPr/>
          <p:nvPr/>
        </p:nvSpPr>
        <p:spPr>
          <a:xfrm>
            <a:off x="1408176" y="4824984"/>
            <a:ext cx="448056" cy="3139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400">
                <a:latin typeface="SimSun"/>
                <a:ea typeface="SimSun"/>
              </a:rPr>
              <a:t>的？</a:t>
            </a:r>
          </a:p>
        </p:txBody>
      </p:sp>
      <p:sp>
        <p:nvSpPr>
          <p:cNvPr id="11" name="矩形 10"/>
          <p:cNvSpPr/>
          <p:nvPr/>
        </p:nvSpPr>
        <p:spPr>
          <a:xfrm>
            <a:off x="6769608" y="5629656"/>
            <a:ext cx="1277112" cy="7101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TW" sz="5900">
                <a:solidFill>
                  <a:srgbClr val="262525"/>
                </a:solidFill>
                <a:latin typeface="MingLiU"/>
                <a:ea typeface="MingLiU"/>
              </a:rPr>
              <a:t>也</a:t>
            </a:r>
          </a:p>
        </p:txBody>
      </p:sp>
      <p:sp>
        <p:nvSpPr>
          <p:cNvPr id="12" name="矩形 11"/>
          <p:cNvSpPr/>
          <p:nvPr/>
        </p:nvSpPr>
        <p:spPr>
          <a:xfrm>
            <a:off x="8708136" y="6623304"/>
            <a:ext cx="173736" cy="152400"/>
          </a:xfrm>
          <a:prstGeom prst="rect">
            <a:avLst/>
          </a:prstGeom>
          <a:solidFill>
            <a:srgbClr val="21ABDD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25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1000" y="201168"/>
            <a:ext cx="8763000" cy="688848"/>
          </a:xfrm>
          <a:prstGeom prst="rect">
            <a:avLst/>
          </a:prstGeom>
          <a:solidFill>
            <a:srgbClr val="0377BB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280"/>
              </a:spcBef>
            </a:pPr>
            <a:r>
              <a:rPr lang="zh-TW" sz="2800" b="1">
                <a:solidFill>
                  <a:srgbClr val="FFFF00"/>
                </a:solidFill>
                <a:latin typeface="Microsoft YaHei"/>
                <a:ea typeface="Microsoft YaHei"/>
              </a:rPr>
              <a:t>（四）利用工作流程图确定团队绩效的测评维度</a:t>
            </a:r>
            <a:r>
              <a:rPr lang="en-US" sz="2800" b="1">
                <a:solidFill>
                  <a:srgbClr val="BADDEB"/>
                </a:solidFill>
                <a:latin typeface="Microsoft YaHei"/>
              </a:rPr>
              <a:t>•</a:t>
            </a:r>
            <a:r>
              <a:rPr lang="zh-TW" sz="2800" b="1">
                <a:solidFill>
                  <a:srgbClr val="BADDEB"/>
                </a:solidFill>
                <a:latin typeface="Microsoft YaHei"/>
                <a:ea typeface="Microsoft YaHei"/>
              </a:rPr>
              <a:t>、</a:t>
            </a:r>
          </a:p>
        </p:txBody>
      </p:sp>
      <p:sp>
        <p:nvSpPr>
          <p:cNvPr id="3" name="矩形 2"/>
          <p:cNvSpPr/>
          <p:nvPr/>
        </p:nvSpPr>
        <p:spPr>
          <a:xfrm>
            <a:off x="1569720" y="2261616"/>
            <a:ext cx="6050280" cy="19568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4128"/>
              </a:lnSpc>
            </a:pPr>
            <a:r>
              <a:rPr lang="zh-TW" sz="3200" b="1">
                <a:latin typeface="KaiTi"/>
                <a:ea typeface="KaiTi"/>
              </a:rPr>
              <a:t>工作流程图内含有三个测评维度： </a:t>
            </a:r>
            <a:r>
              <a:rPr lang="zh-TW" sz="2800">
                <a:latin typeface="MingLiU"/>
                <a:ea typeface="MingLiU"/>
              </a:rPr>
              <a:t>向客户提供的最终产品</a:t>
            </a:r>
          </a:p>
          <a:p>
            <a:pPr indent="0">
              <a:lnSpc>
                <a:spcPts val="4128"/>
              </a:lnSpc>
            </a:pPr>
            <a:r>
              <a:rPr lang="en-US" sz="2800">
                <a:solidFill>
                  <a:srgbClr val="19375D"/>
                </a:solidFill>
                <a:latin typeface="Arial"/>
              </a:rPr>
              <a:t>2. </a:t>
            </a:r>
            <a:r>
              <a:rPr lang="zh-TW" sz="2800">
                <a:latin typeface="MingLiU"/>
                <a:ea typeface="MingLiU"/>
              </a:rPr>
              <a:t>整个团队应负责的重要的工作移交</a:t>
            </a:r>
          </a:p>
          <a:p>
            <a:pPr indent="0">
              <a:lnSpc>
                <a:spcPts val="4128"/>
              </a:lnSpc>
            </a:pPr>
            <a:r>
              <a:rPr lang="zh-TW" sz="2800">
                <a:solidFill>
                  <a:srgbClr val="19375D"/>
                </a:solidFill>
                <a:latin typeface="Arial"/>
                <a:ea typeface="Arial"/>
              </a:rPr>
              <a:t>3</a:t>
            </a:r>
            <a:r>
              <a:rPr lang="zh-TW" sz="2800">
                <a:solidFill>
                  <a:srgbClr val="19375D"/>
                </a:solidFill>
                <a:latin typeface="MingLiU"/>
                <a:ea typeface="MingLiU"/>
              </a:rPr>
              <a:t>、 </a:t>
            </a:r>
            <a:r>
              <a:rPr lang="zh-TW" sz="2800">
                <a:latin typeface="MingLiU"/>
                <a:ea typeface="MingLiU"/>
              </a:rPr>
              <a:t>整个团队应负责的重要的工作步骤</a:t>
            </a:r>
          </a:p>
        </p:txBody>
      </p:sp>
      <p:sp>
        <p:nvSpPr>
          <p:cNvPr id="4" name="矩形 3"/>
          <p:cNvSpPr/>
          <p:nvPr/>
        </p:nvSpPr>
        <p:spPr>
          <a:xfrm>
            <a:off x="8708136" y="6623304"/>
            <a:ext cx="176784" cy="152400"/>
          </a:xfrm>
          <a:prstGeom prst="rect">
            <a:avLst/>
          </a:prstGeom>
          <a:solidFill>
            <a:srgbClr val="21ABDD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26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5248" y="4733544"/>
            <a:ext cx="2968752" cy="163068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95656" y="268224"/>
            <a:ext cx="6550152" cy="371856"/>
          </a:xfrm>
          <a:prstGeom prst="rect">
            <a:avLst/>
          </a:prstGeom>
          <a:solidFill>
            <a:srgbClr val="0377BB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400" b="1">
                <a:solidFill>
                  <a:srgbClr val="FFFF00"/>
                </a:solidFill>
                <a:latin typeface="KaiTi"/>
                <a:ea typeface="KaiTi"/>
              </a:rPr>
              <a:t>（五）利用关键业绩指标</a:t>
            </a:r>
            <a:r>
              <a:rPr lang="en-US" sz="2400" b="1">
                <a:solidFill>
                  <a:srgbClr val="FFFF00"/>
                </a:solidFill>
                <a:latin typeface="KaiTi"/>
              </a:rPr>
              <a:t>（KPI）</a:t>
            </a:r>
            <a:r>
              <a:rPr lang="zh-TW" sz="2400" b="1">
                <a:solidFill>
                  <a:srgbClr val="FFFF00"/>
                </a:solidFill>
                <a:latin typeface="KaiTi"/>
                <a:ea typeface="KaiTi"/>
              </a:rPr>
              <a:t>确定团队绩效的测</a:t>
            </a:r>
          </a:p>
        </p:txBody>
      </p:sp>
      <p:sp>
        <p:nvSpPr>
          <p:cNvPr id="4" name="矩形 3"/>
          <p:cNvSpPr/>
          <p:nvPr/>
        </p:nvSpPr>
        <p:spPr>
          <a:xfrm>
            <a:off x="524256" y="2005584"/>
            <a:ext cx="7781544" cy="22555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840"/>
              </a:spcAft>
            </a:pPr>
            <a:r>
              <a:rPr lang="en-US" sz="2800">
                <a:solidFill>
                  <a:srgbClr val="254061"/>
                </a:solidFill>
                <a:latin typeface="Arial"/>
              </a:rPr>
              <a:t>KPI?</a:t>
            </a:r>
          </a:p>
          <a:p>
            <a:pPr indent="0" algn="just">
              <a:lnSpc>
                <a:spcPts val="2856"/>
              </a:lnSpc>
            </a:pPr>
            <a:r>
              <a:rPr lang="zh-TW" sz="2400">
                <a:latin typeface="KaiTi"/>
                <a:ea typeface="KaiTi"/>
              </a:rPr>
              <a:t>其含义是</a:t>
            </a:r>
            <a:r>
              <a:rPr lang="zh-CN" sz="2400">
                <a:latin typeface="KaiTi"/>
                <a:ea typeface="KaiTi"/>
              </a:rPr>
              <a:t>“关</a:t>
            </a:r>
            <a:r>
              <a:rPr lang="zh-TW" sz="2400">
                <a:latin typeface="KaiTi"/>
                <a:ea typeface="KaiTi"/>
              </a:rPr>
              <a:t>键业绩指标”,是指企业 宏观战略目标决策 经过层层分解后产生的可操作性的战术目标。</a:t>
            </a:r>
            <a:r>
              <a:rPr lang="en-US" sz="2400">
                <a:latin typeface="KaiTi"/>
              </a:rPr>
              <a:t>KPI</a:t>
            </a:r>
            <a:r>
              <a:rPr lang="zh-TW" sz="2400">
                <a:latin typeface="KaiTi"/>
                <a:ea typeface="KaiTi"/>
              </a:rPr>
              <a:t>是宏观战 略决策执行 效果的检测指针，它通过目标层层分解的方法 使得各级目标（包括团队目标和个人目标）不会偏离组织 的战略目标。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07136" y="1679448"/>
            <a:ext cx="7680960" cy="29230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469900" algn="just">
              <a:spcAft>
                <a:spcPts val="3080"/>
              </a:spcAft>
            </a:pPr>
            <a:r>
              <a:rPr lang="zh-TW" sz="2800">
                <a:latin typeface="Microsoft YaHei"/>
                <a:ea typeface="Microsoft YaHei"/>
              </a:rPr>
              <a:t>在为团队选择</a:t>
            </a:r>
            <a:r>
              <a:rPr lang="en-US" sz="2800">
                <a:latin typeface="Microsoft YaHei"/>
              </a:rPr>
              <a:t>KP</a:t>
            </a:r>
            <a:r>
              <a:rPr lang="zh-TW" sz="2800">
                <a:latin typeface="Microsoft YaHei"/>
                <a:ea typeface="Microsoft YaHei"/>
              </a:rPr>
              <a:t>I时：</a:t>
            </a:r>
          </a:p>
          <a:p>
            <a:pPr marL="316552" indent="-342900" algn="just">
              <a:lnSpc>
                <a:spcPts val="2832"/>
              </a:lnSpc>
              <a:spcAft>
                <a:spcPts val="560"/>
              </a:spcAft>
            </a:pPr>
            <a:r>
              <a:rPr lang="en-US" sz="3300">
                <a:latin typeface="Times New Roman"/>
              </a:rPr>
              <a:t>♦</a:t>
            </a:r>
            <a:r>
              <a:rPr lang="zh-TW" sz="2400">
                <a:latin typeface="KaiTi"/>
                <a:ea typeface="KaiTi"/>
              </a:rPr>
              <a:t>要确定企业战略下团队的目标，据此确定团队整体和个 体绩效的测评维度，并分配不同的权重</a:t>
            </a:r>
          </a:p>
          <a:p>
            <a:pPr marL="316552" indent="-342900" algn="just">
              <a:lnSpc>
                <a:spcPts val="3000"/>
              </a:lnSpc>
              <a:spcAft>
                <a:spcPts val="560"/>
              </a:spcAft>
            </a:pPr>
            <a:r>
              <a:rPr lang="en-US" sz="3300">
                <a:latin typeface="Times New Roman"/>
              </a:rPr>
              <a:t>♦</a:t>
            </a:r>
            <a:r>
              <a:rPr lang="zh-TW" sz="2400">
                <a:latin typeface="KaiTi"/>
                <a:ea typeface="KaiTi"/>
              </a:rPr>
              <a:t>进行各个维度下</a:t>
            </a:r>
            <a:r>
              <a:rPr lang="en-US" sz="2400">
                <a:latin typeface="KaiTi"/>
              </a:rPr>
              <a:t>KPI</a:t>
            </a:r>
            <a:r>
              <a:rPr lang="zh-TW" sz="2400">
                <a:latin typeface="KaiTi"/>
                <a:ea typeface="KaiTi"/>
              </a:rPr>
              <a:t>的解 析，确定每个维度的内容及目 标实现的标准</a:t>
            </a:r>
          </a:p>
          <a:p>
            <a:pPr indent="469900" algn="just">
              <a:lnSpc>
                <a:spcPts val="2916"/>
              </a:lnSpc>
            </a:pPr>
            <a:r>
              <a:rPr lang="en-US" sz="3300">
                <a:latin typeface="Times New Roman"/>
              </a:rPr>
              <a:t>♦</a:t>
            </a:r>
            <a:r>
              <a:rPr lang="zh-TW" sz="2400">
                <a:latin typeface="KaiTi"/>
                <a:ea typeface="KaiTi"/>
              </a:rPr>
              <a:t>根据</a:t>
            </a:r>
            <a:r>
              <a:rPr lang="en-US" sz="2400">
                <a:latin typeface="KaiTi"/>
              </a:rPr>
              <a:t>SMART</a:t>
            </a:r>
            <a:r>
              <a:rPr lang="zh-TW" sz="2400">
                <a:latin typeface="KaiTi"/>
                <a:ea typeface="KaiTi"/>
              </a:rPr>
              <a:t>原则来选择具体的关键业绩指标</a:t>
            </a:r>
          </a:p>
        </p:txBody>
      </p:sp>
      <p:sp>
        <p:nvSpPr>
          <p:cNvPr id="3" name="矩形 2"/>
          <p:cNvSpPr/>
          <p:nvPr/>
        </p:nvSpPr>
        <p:spPr>
          <a:xfrm>
            <a:off x="8708136" y="6623304"/>
            <a:ext cx="176784" cy="152400"/>
          </a:xfrm>
          <a:prstGeom prst="rect">
            <a:avLst/>
          </a:prstGeom>
          <a:solidFill>
            <a:srgbClr val="21ABDD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28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91384" y="1658112"/>
            <a:ext cx="4276344" cy="3718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2800" b="1">
                <a:solidFill>
                  <a:srgbClr val="4F81BD"/>
                </a:solidFill>
                <a:latin typeface="KaiTi"/>
                <a:ea typeface="KaiTi"/>
              </a:rPr>
              <a:t>与团队绩效相关的测评矩阵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112520" y="2410968"/>
          <a:ext cx="6976872" cy="3044444"/>
        </p:xfrm>
        <a:graphic>
          <a:graphicData uri="http://schemas.openxmlformats.org/drawingml/2006/table">
            <a:tbl>
              <a:tblPr/>
              <a:tblGrid>
                <a:gridCol w="1447800"/>
                <a:gridCol w="2877312"/>
                <a:gridCol w="2651760"/>
              </a:tblGrid>
              <a:tr h="466344">
                <a:tc>
                  <a:txBody>
                    <a:bodyPr/>
                    <a:lstStyle/>
                    <a:p>
                      <a:pPr indent="0" algn="ctr">
                        <a:spcBef>
                          <a:spcPts val="280"/>
                        </a:spcBef>
                      </a:pPr>
                      <a:r>
                        <a:rPr lang="zh-TW" sz="2400">
                          <a:latin typeface="SimSun"/>
                          <a:ea typeface="SimSun"/>
                        </a:rPr>
                        <a:t>贡献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50"/>
                        </a:spcBef>
                      </a:pPr>
                      <a:r>
                        <a:rPr lang="zh-TW" sz="2400">
                          <a:latin typeface="SimSun"/>
                          <a:ea typeface="SimSun"/>
                        </a:rPr>
                        <a:t>行为缋效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50"/>
                        </a:spcBef>
                      </a:pPr>
                      <a:r>
                        <a:rPr lang="zh-TW" sz="2400">
                          <a:latin typeface="SimSun"/>
                          <a:ea typeface="SimSun"/>
                        </a:rPr>
                        <a:t>结果缋效</a:t>
                      </a:r>
                    </a:p>
                  </a:txBody>
                  <a:tcPr marL="0" marR="0" marT="0" marB="0"/>
                </a:tc>
              </a:tr>
              <a:tr h="1097280">
                <a:tc>
                  <a:txBody>
                    <a:bodyPr/>
                    <a:lstStyle/>
                    <a:p>
                      <a:pPr marL="65600" indent="0">
                        <a:lnSpc>
                          <a:spcPts val="2880"/>
                        </a:lnSpc>
                      </a:pPr>
                      <a:r>
                        <a:rPr lang="zh-TW" sz="2400">
                          <a:latin typeface="SimSun"/>
                          <a:ea typeface="SimSun"/>
                        </a:rPr>
                        <a:t>团队层面: 团队缋效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2952"/>
                        </a:lnSpc>
                      </a:pPr>
                      <a:r>
                        <a:rPr lang="zh-TW" sz="2400">
                          <a:latin typeface="SimSun"/>
                          <a:ea typeface="SimSun"/>
                        </a:rPr>
                        <a:t>群体沟通，一致决策, 召开会议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2928"/>
                        </a:lnSpc>
                      </a:pPr>
                      <a:r>
                        <a:rPr lang="zh-TW" sz="2400">
                          <a:latin typeface="SimSun"/>
                          <a:ea typeface="SimSun"/>
                        </a:rPr>
                        <a:t>团队产品的客户满 意度、完成时效性、 市场状况</a:t>
                      </a:r>
                    </a:p>
                  </a:txBody>
                  <a:tcPr marL="0" marR="0" marT="0" marB="0"/>
                </a:tc>
              </a:tr>
              <a:tr h="1472184">
                <a:tc>
                  <a:txBody>
                    <a:bodyPr/>
                    <a:lstStyle/>
                    <a:p>
                      <a:pPr marL="65600" indent="0">
                        <a:lnSpc>
                          <a:spcPts val="2880"/>
                        </a:lnSpc>
                      </a:pPr>
                      <a:r>
                        <a:rPr lang="zh-TW" sz="2400">
                          <a:latin typeface="SimSun"/>
                          <a:ea typeface="SimSun"/>
                        </a:rPr>
                        <a:t>个体层面: 个人缋效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2896"/>
                        </a:lnSpc>
                      </a:pPr>
                      <a:r>
                        <a:rPr lang="zh-TW" sz="2400">
                          <a:latin typeface="SimSun"/>
                          <a:ea typeface="SimSun"/>
                        </a:rPr>
                        <a:t>参加例会，参与决策, 承担相应角色责任， 为其他成员提供帮 助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2880"/>
                        </a:lnSpc>
                      </a:pPr>
                      <a:r>
                        <a:rPr lang="zh-TW" sz="2400">
                          <a:latin typeface="SimSun"/>
                          <a:ea typeface="SimSun"/>
                        </a:rPr>
                        <a:t>为团队贡献的有效 建议，个体任务完 成时间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8708136" y="6623304"/>
            <a:ext cx="173736" cy="152400"/>
          </a:xfrm>
          <a:prstGeom prst="rect">
            <a:avLst/>
          </a:prstGeom>
          <a:solidFill>
            <a:srgbClr val="21ABDD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29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5176" y="295656"/>
            <a:ext cx="7095744" cy="356616"/>
          </a:xfrm>
          <a:prstGeom prst="rect">
            <a:avLst/>
          </a:prstGeom>
          <a:solidFill>
            <a:srgbClr val="0376B9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500">
                <a:solidFill>
                  <a:srgbClr val="FFFF00"/>
                </a:solidFill>
                <a:latin typeface="Microsoft YaHei"/>
                <a:ea typeface="Microsoft YaHei"/>
              </a:rPr>
              <a:t>（六）利用平衡计分卡确定团队绩效的测评维度</a:t>
            </a:r>
          </a:p>
        </p:txBody>
      </p:sp>
      <p:sp>
        <p:nvSpPr>
          <p:cNvPr id="3" name="矩形 2"/>
          <p:cNvSpPr/>
          <p:nvPr/>
        </p:nvSpPr>
        <p:spPr>
          <a:xfrm>
            <a:off x="1743456" y="1578864"/>
            <a:ext cx="4892040" cy="4236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3200" b="1">
                <a:solidFill>
                  <a:srgbClr val="000066"/>
                </a:solidFill>
                <a:latin typeface="SimSun"/>
                <a:ea typeface="SimSun"/>
              </a:rPr>
              <a:t>应用平衡积分卡的三个原则</a:t>
            </a:r>
          </a:p>
        </p:txBody>
      </p:sp>
      <p:sp>
        <p:nvSpPr>
          <p:cNvPr id="4" name="矩形 3"/>
          <p:cNvSpPr/>
          <p:nvPr/>
        </p:nvSpPr>
        <p:spPr>
          <a:xfrm>
            <a:off x="3523488" y="2499360"/>
            <a:ext cx="1837944" cy="326136"/>
          </a:xfrm>
          <a:prstGeom prst="rect">
            <a:avLst/>
          </a:prstGeom>
          <a:solidFill>
            <a:srgbClr val="D58A88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2400" b="1">
                <a:solidFill>
                  <a:srgbClr val="000066"/>
                </a:solidFill>
                <a:latin typeface="NSimSun"/>
                <a:ea typeface="NSimSun"/>
              </a:rPr>
              <a:t>建立因果关系</a:t>
            </a:r>
          </a:p>
        </p:txBody>
      </p:sp>
      <p:sp>
        <p:nvSpPr>
          <p:cNvPr id="5" name="矩形 4"/>
          <p:cNvSpPr/>
          <p:nvPr/>
        </p:nvSpPr>
        <p:spPr>
          <a:xfrm>
            <a:off x="3139440" y="3496056"/>
            <a:ext cx="2770632" cy="3261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2400" b="1">
                <a:solidFill>
                  <a:srgbClr val="000066"/>
                </a:solidFill>
                <a:latin typeface="NSimSun"/>
                <a:ea typeface="NSimSun"/>
              </a:rPr>
              <a:t>确认业绩的驱动因素</a:t>
            </a:r>
          </a:p>
        </p:txBody>
      </p:sp>
      <p:sp>
        <p:nvSpPr>
          <p:cNvPr id="6" name="矩形 5"/>
          <p:cNvSpPr/>
          <p:nvPr/>
        </p:nvSpPr>
        <p:spPr>
          <a:xfrm>
            <a:off x="3374136" y="4495800"/>
            <a:ext cx="2151888" cy="326136"/>
          </a:xfrm>
          <a:prstGeom prst="rect">
            <a:avLst/>
          </a:prstGeom>
          <a:solidFill>
            <a:srgbClr val="A951A9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2400" b="1">
                <a:solidFill>
                  <a:srgbClr val="000066"/>
                </a:solidFill>
                <a:latin typeface="NSimSun"/>
                <a:ea typeface="NSimSun"/>
              </a:rPr>
              <a:t>与财务指标挂钩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7744" y="274320"/>
            <a:ext cx="1447800" cy="377952"/>
          </a:xfrm>
          <a:prstGeom prst="rect">
            <a:avLst/>
          </a:prstGeom>
          <a:solidFill>
            <a:srgbClr val="0D557C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>
                <a:solidFill>
                  <a:srgbClr val="FFFF00"/>
                </a:solidFill>
                <a:latin typeface="Microsoft YaHei"/>
                <a:ea typeface="Microsoft YaHei"/>
              </a:rPr>
              <a:t>学习目标</a:t>
            </a:r>
          </a:p>
        </p:txBody>
      </p:sp>
      <p:sp>
        <p:nvSpPr>
          <p:cNvPr id="3" name="矩形 2"/>
          <p:cNvSpPr/>
          <p:nvPr/>
        </p:nvSpPr>
        <p:spPr>
          <a:xfrm>
            <a:off x="701040" y="2478024"/>
            <a:ext cx="801624" cy="2712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1900">
                <a:latin typeface="MingLiU"/>
                <a:ea typeface="MingLiU"/>
              </a:rPr>
              <a:t>目标一</a:t>
            </a:r>
          </a:p>
        </p:txBody>
      </p:sp>
      <p:sp>
        <p:nvSpPr>
          <p:cNvPr id="4" name="矩形 3"/>
          <p:cNvSpPr/>
          <p:nvPr/>
        </p:nvSpPr>
        <p:spPr>
          <a:xfrm>
            <a:off x="1804416" y="2447544"/>
            <a:ext cx="6419088" cy="3261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400" b="1">
                <a:latin typeface="SimSun"/>
                <a:ea typeface="SimSun"/>
              </a:rPr>
              <a:t>了解团队绩效管理的概念和影响团队绩效的因素</a:t>
            </a:r>
          </a:p>
        </p:txBody>
      </p:sp>
      <p:sp>
        <p:nvSpPr>
          <p:cNvPr id="5" name="矩形 4"/>
          <p:cNvSpPr/>
          <p:nvPr/>
        </p:nvSpPr>
        <p:spPr>
          <a:xfrm>
            <a:off x="859536" y="3505200"/>
            <a:ext cx="6836664" cy="3261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1900">
                <a:latin typeface="MingLiU"/>
                <a:ea typeface="MingLiU"/>
              </a:rPr>
              <a:t>目标二   </a:t>
            </a:r>
            <a:r>
              <a:rPr lang="zh-TW" sz="2400" b="1">
                <a:latin typeface="SimSun"/>
                <a:ea typeface="SimSun"/>
              </a:rPr>
              <a:t>掌握团队绩效测评体系的一般设计方法</a:t>
            </a:r>
          </a:p>
        </p:txBody>
      </p:sp>
      <p:sp>
        <p:nvSpPr>
          <p:cNvPr id="6" name="矩形 5"/>
          <p:cNvSpPr/>
          <p:nvPr/>
        </p:nvSpPr>
        <p:spPr>
          <a:xfrm>
            <a:off x="838200" y="4620768"/>
            <a:ext cx="737616" cy="2712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1900">
                <a:latin typeface="Microsoft JhengHei Light"/>
                <a:ea typeface="Microsoft JhengHei Light"/>
              </a:rPr>
              <a:t>目标三</a:t>
            </a:r>
          </a:p>
        </p:txBody>
      </p:sp>
      <p:sp>
        <p:nvSpPr>
          <p:cNvPr id="7" name="矩形 6"/>
          <p:cNvSpPr/>
          <p:nvPr/>
        </p:nvSpPr>
        <p:spPr>
          <a:xfrm>
            <a:off x="3611880" y="4590288"/>
            <a:ext cx="3054096" cy="3261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400" b="1">
                <a:latin typeface="SimSun"/>
                <a:ea typeface="SimSun"/>
              </a:rPr>
              <a:t>了解团队绩效测评流程</a:t>
            </a:r>
          </a:p>
        </p:txBody>
      </p:sp>
      <p:sp>
        <p:nvSpPr>
          <p:cNvPr id="8" name="矩形 7"/>
          <p:cNvSpPr/>
          <p:nvPr/>
        </p:nvSpPr>
        <p:spPr>
          <a:xfrm>
            <a:off x="8787384" y="6623304"/>
            <a:ext cx="91440" cy="152400"/>
          </a:xfrm>
          <a:prstGeom prst="rect">
            <a:avLst/>
          </a:prstGeom>
          <a:solidFill>
            <a:srgbClr val="24ACDD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5256" y="3843528"/>
            <a:ext cx="7181088" cy="150266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40792" y="295656"/>
            <a:ext cx="4465320" cy="347472"/>
          </a:xfrm>
          <a:prstGeom prst="rect">
            <a:avLst/>
          </a:prstGeom>
          <a:solidFill>
            <a:srgbClr val="0376B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500" b="1">
                <a:solidFill>
                  <a:srgbClr val="FFFF00"/>
                </a:solidFill>
                <a:latin typeface="Microsoft YaHei"/>
                <a:ea typeface="Microsoft YaHei"/>
              </a:rPr>
              <a:t>二,建立团队绩效测评指标体系</a:t>
            </a:r>
          </a:p>
        </p:txBody>
      </p:sp>
      <p:sp>
        <p:nvSpPr>
          <p:cNvPr id="4" name="矩形 3"/>
          <p:cNvSpPr/>
          <p:nvPr/>
        </p:nvSpPr>
        <p:spPr>
          <a:xfrm>
            <a:off x="438912" y="1301496"/>
            <a:ext cx="1344168" cy="3444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400" b="1">
                <a:latin typeface="Microsoft YaHei"/>
                <a:ea typeface="Microsoft YaHei"/>
              </a:rPr>
              <a:t>（一）分解</a:t>
            </a:r>
          </a:p>
        </p:txBody>
      </p:sp>
      <p:sp>
        <p:nvSpPr>
          <p:cNvPr id="6" name="矩形 5"/>
          <p:cNvSpPr/>
          <p:nvPr/>
        </p:nvSpPr>
        <p:spPr>
          <a:xfrm>
            <a:off x="2349277" y="1280666"/>
            <a:ext cx="2453640" cy="3352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en-US" altLang="zh-TW" sz="2400" b="1" dirty="0" smtClean="0">
                <a:latin typeface="Microsoft YaHei"/>
                <a:ea typeface="Microsoft YaHei"/>
              </a:rPr>
              <a:t>      </a:t>
            </a:r>
            <a:r>
              <a:rPr lang="zh-CN" altLang="en-US" sz="2400" b="1" dirty="0" smtClean="0">
                <a:latin typeface="Microsoft YaHei"/>
                <a:ea typeface="Microsoft YaHei"/>
              </a:rPr>
              <a:t>团</a:t>
            </a:r>
            <a:r>
              <a:rPr lang="zh-TW" sz="2400" b="1" dirty="0" smtClean="0">
                <a:latin typeface="Microsoft YaHei"/>
                <a:ea typeface="Microsoft YaHei"/>
              </a:rPr>
              <a:t>队</a:t>
            </a:r>
            <a:r>
              <a:rPr lang="zh-TW" sz="2400" b="1" dirty="0">
                <a:latin typeface="Microsoft YaHei"/>
                <a:ea typeface="Microsoft YaHei"/>
              </a:rPr>
              <a:t>绩效的测评维度</a:t>
            </a:r>
          </a:p>
        </p:txBody>
      </p:sp>
      <p:sp>
        <p:nvSpPr>
          <p:cNvPr id="7" name="矩形 6"/>
          <p:cNvSpPr/>
          <p:nvPr/>
        </p:nvSpPr>
        <p:spPr>
          <a:xfrm>
            <a:off x="2328672" y="2334768"/>
            <a:ext cx="4370832" cy="5516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zh-TW" sz="2400" b="1" u="sng">
                <a:solidFill>
                  <a:srgbClr val="7D0E19"/>
                </a:solidFill>
                <a:latin typeface="SimSun"/>
                <a:ea typeface="SimSun"/>
              </a:rPr>
              <a:t>专</a:t>
            </a:r>
            <a:r>
              <a:rPr lang="zh-TW" sz="2400" b="1" u="sng">
                <a:solidFill>
                  <a:srgbClr val="C60609"/>
                </a:solidFill>
                <a:latin typeface="SimSun"/>
                <a:ea typeface="SimSun"/>
              </a:rPr>
              <a:t>利伯特</a:t>
            </a:r>
            <a:r>
              <a:rPr lang="en-US" sz="2400" b="1" u="sng">
                <a:solidFill>
                  <a:srgbClr val="C60609"/>
                </a:solidFill>
                <a:latin typeface="KaiTi"/>
              </a:rPr>
              <a:t>（Glibert）</a:t>
            </a:r>
            <a:r>
              <a:rPr lang="zh-TW" sz="2400" b="1" u="sng">
                <a:solidFill>
                  <a:srgbClr val="C60609"/>
                </a:solidFill>
                <a:latin typeface="SimSun"/>
                <a:ea typeface="SimSun"/>
              </a:rPr>
              <a:t>的四</a:t>
            </a:r>
            <a:r>
              <a:rPr lang="zh-TW" sz="2400" b="1" u="sng">
                <a:solidFill>
                  <a:srgbClr val="7D0E19"/>
                </a:solidFill>
                <a:latin typeface="SimSun"/>
                <a:ea typeface="SimSun"/>
              </a:rPr>
              <a:t>维度华</a:t>
            </a:r>
            <a:r>
              <a:rPr lang="en-US" sz="2400" b="1" u="sng">
                <a:solidFill>
                  <a:srgbClr val="262525"/>
                </a:solidFill>
                <a:latin typeface="KaiTi"/>
              </a:rPr>
              <a:t>J</a:t>
            </a:r>
          </a:p>
        </p:txBody>
      </p:sp>
      <p:sp>
        <p:nvSpPr>
          <p:cNvPr id="8" name="矩形 7"/>
          <p:cNvSpPr/>
          <p:nvPr/>
        </p:nvSpPr>
        <p:spPr>
          <a:xfrm>
            <a:off x="8711184" y="6623304"/>
            <a:ext cx="161544" cy="152400"/>
          </a:xfrm>
          <a:prstGeom prst="rect">
            <a:avLst/>
          </a:prstGeom>
          <a:solidFill>
            <a:srgbClr val="21ABDD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31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10912" y="3288792"/>
            <a:ext cx="4053840" cy="308762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45592" y="2078736"/>
            <a:ext cx="4108704" cy="7071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3000"/>
              </a:lnSpc>
            </a:pPr>
            <a:r>
              <a:rPr lang="zh-TW" sz="2500" b="1">
                <a:latin typeface="KaiTi"/>
                <a:ea typeface="KaiTi"/>
              </a:rPr>
              <a:t>（一）团队成员的个体行为维 度与个体成果维度</a:t>
            </a:r>
          </a:p>
        </p:txBody>
      </p:sp>
      <p:sp>
        <p:nvSpPr>
          <p:cNvPr id="4" name="矩形 3"/>
          <p:cNvSpPr/>
          <p:nvPr/>
        </p:nvSpPr>
        <p:spPr>
          <a:xfrm>
            <a:off x="545592" y="3368040"/>
            <a:ext cx="4373880" cy="15514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3024"/>
              </a:lnSpc>
              <a:spcAft>
                <a:spcPts val="490"/>
              </a:spcAft>
            </a:pPr>
            <a:r>
              <a:rPr lang="zh-TW" sz="3500">
                <a:latin typeface="Arial"/>
                <a:ea typeface="Arial"/>
              </a:rPr>
              <a:t>■</a:t>
            </a:r>
            <a:r>
              <a:rPr lang="zh-TW" sz="2500">
                <a:solidFill>
                  <a:srgbClr val="4F81BD"/>
                </a:solidFill>
                <a:latin typeface="SimSun"/>
                <a:ea typeface="SimSun"/>
              </a:rPr>
              <a:t>个体行为维度：主要考察个体 参与团队活动的情况。</a:t>
            </a:r>
          </a:p>
          <a:p>
            <a:pPr indent="0">
              <a:lnSpc>
                <a:spcPts val="3024"/>
              </a:lnSpc>
            </a:pPr>
            <a:r>
              <a:rPr lang="zh-TW" sz="3500">
                <a:latin typeface="Arial"/>
                <a:ea typeface="Arial"/>
              </a:rPr>
              <a:t>■</a:t>
            </a:r>
            <a:r>
              <a:rPr lang="zh-TW" sz="2500">
                <a:solidFill>
                  <a:srgbClr val="4F81BD"/>
                </a:solidFill>
                <a:latin typeface="SimSun"/>
                <a:ea typeface="SimSun"/>
              </a:rPr>
              <a:t>个体成果维度：主要考察个体 完成团队任务的结果。</a:t>
            </a:r>
          </a:p>
        </p:txBody>
      </p:sp>
      <p:sp>
        <p:nvSpPr>
          <p:cNvPr id="5" name="矩形 4"/>
          <p:cNvSpPr/>
          <p:nvPr/>
        </p:nvSpPr>
        <p:spPr>
          <a:xfrm>
            <a:off x="8677656" y="6623304"/>
            <a:ext cx="207264" cy="185928"/>
          </a:xfrm>
          <a:prstGeom prst="rect">
            <a:avLst/>
          </a:prstGeom>
          <a:solidFill>
            <a:srgbClr val="18A5DB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32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10072" y="1386840"/>
            <a:ext cx="682752" cy="3566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6300"/>
              </a:spcBef>
            </a:pPr>
            <a:r>
              <a:rPr lang="zh-TW" sz="2800">
                <a:latin typeface="MingLiU"/>
                <a:ea typeface="MingLiU"/>
              </a:rPr>
              <a:t>团队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77368" y="1825752"/>
          <a:ext cx="8141208" cy="3660648"/>
        </p:xfrm>
        <a:graphic>
          <a:graphicData uri="http://schemas.openxmlformats.org/drawingml/2006/table">
            <a:tbl>
              <a:tblPr/>
              <a:tblGrid>
                <a:gridCol w="1892808"/>
                <a:gridCol w="3255264"/>
                <a:gridCol w="2993136"/>
              </a:tblGrid>
              <a:tr h="307848">
                <a:tc>
                  <a:txBody>
                    <a:bodyPr/>
                    <a:lstStyle/>
                    <a:p>
                      <a:pPr indent="0" algn="ctr"/>
                      <a:r>
                        <a:rPr lang="zh-TW" sz="1800">
                          <a:latin typeface="SimSun"/>
                          <a:ea typeface="SimSun"/>
                        </a:rPr>
                        <a:t>测试层面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800">
                          <a:latin typeface="SimSun"/>
                          <a:ea typeface="SimSun"/>
                        </a:rPr>
                        <a:t>行为/过程的测评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TW" sz="1800">
                          <a:latin typeface="SimSun"/>
                          <a:ea typeface="SimSun"/>
                        </a:rPr>
                        <a:t>结果的测评</a:t>
                      </a:r>
                    </a:p>
                  </a:txBody>
                  <a:tcPr marL="0" marR="0" marT="0" marB="0" anchor="b"/>
                </a:tc>
              </a:tr>
              <a:tr h="1645920">
                <a:tc>
                  <a:txBody>
                    <a:bodyPr/>
                    <a:lstStyle/>
                    <a:p>
                      <a:pPr indent="0"/>
                      <a:r>
                        <a:rPr lang="zh-TW" sz="1800">
                          <a:latin typeface="SimSun"/>
                          <a:ea typeface="SimSun"/>
                        </a:rPr>
                        <a:t>个体层面：</a:t>
                      </a:r>
                    </a:p>
                    <a:p>
                      <a:pPr indent="0"/>
                      <a:r>
                        <a:rPr lang="zh-TW" sz="1800">
                          <a:latin typeface="SimSun"/>
                          <a:ea typeface="SimSun"/>
                        </a:rPr>
                        <a:t>成员对团队的贝献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5600" indent="0">
                        <a:lnSpc>
                          <a:spcPts val="2280"/>
                        </a:lnSpc>
                      </a:pPr>
                      <a:r>
                        <a:rPr lang="zh-CN" sz="1800">
                          <a:latin typeface="SimSun"/>
                          <a:ea typeface="SimSun"/>
                        </a:rPr>
                        <a:t>•团队</a:t>
                      </a:r>
                      <a:r>
                        <a:rPr lang="zh-TW" sz="1800">
                          <a:latin typeface="SimSun"/>
                          <a:ea typeface="SimSun"/>
                        </a:rPr>
                        <a:t>成员是否合作</a:t>
                      </a:r>
                    </a:p>
                    <a:p>
                      <a:pPr marL="65600" indent="0">
                        <a:lnSpc>
                          <a:spcPts val="2280"/>
                        </a:lnSpc>
                      </a:pPr>
                      <a:r>
                        <a:rPr lang="zh-CN" sz="1800">
                          <a:latin typeface="SimSun"/>
                          <a:ea typeface="SimSun"/>
                        </a:rPr>
                        <a:t>•在</a:t>
                      </a:r>
                      <a:r>
                        <a:rPr lang="zh-TW" sz="1800">
                          <a:latin typeface="SimSun"/>
                          <a:ea typeface="SimSun"/>
                        </a:rPr>
                        <a:t>会上是否交流看法</a:t>
                      </a:r>
                    </a:p>
                    <a:p>
                      <a:pPr marL="65600" indent="0">
                        <a:lnSpc>
                          <a:spcPts val="2280"/>
                        </a:lnSpc>
                      </a:pPr>
                      <a:r>
                        <a:rPr lang="zh-CN" sz="1800">
                          <a:latin typeface="SimSun"/>
                          <a:ea typeface="SimSun"/>
                        </a:rPr>
                        <a:t>•是</a:t>
                      </a:r>
                      <a:r>
                        <a:rPr lang="zh-TW" sz="1800">
                          <a:latin typeface="SimSun"/>
                          <a:ea typeface="SimSun"/>
                        </a:rPr>
                        <a:t>否参加团队决策过程</a:t>
                      </a:r>
                    </a:p>
                    <a:p>
                      <a:pPr marL="65600" indent="0">
                        <a:lnSpc>
                          <a:spcPts val="2280"/>
                        </a:lnSpc>
                      </a:pPr>
                      <a:r>
                        <a:rPr lang="zh-CN" sz="1800">
                          <a:latin typeface="SimSun"/>
                          <a:ea typeface="SimSun"/>
                        </a:rPr>
                        <a:t>•在</a:t>
                      </a:r>
                      <a:r>
                        <a:rPr lang="zh-TW" sz="1800">
                          <a:latin typeface="SimSun"/>
                          <a:ea typeface="SimSun"/>
                        </a:rPr>
                        <a:t>以上所有活动中他的表现如 何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5600" indent="0">
                        <a:lnSpc>
                          <a:spcPts val="2160"/>
                        </a:lnSpc>
                      </a:pPr>
                      <a:r>
                        <a:rPr lang="zh-CN" sz="1800">
                          <a:latin typeface="SimSun"/>
                          <a:ea typeface="SimSun"/>
                        </a:rPr>
                        <a:t>•某</a:t>
                      </a:r>
                      <a:r>
                        <a:rPr lang="zh-TW" sz="1800">
                          <a:latin typeface="SimSun"/>
                          <a:ea typeface="SimSun"/>
                        </a:rPr>
                        <a:t>成员是否同其他团队成员 合作</a:t>
                      </a:r>
                    </a:p>
                    <a:p>
                      <a:pPr marL="65600" indent="0">
                        <a:lnSpc>
                          <a:spcPts val="2184"/>
                        </a:lnSpc>
                      </a:pPr>
                      <a:r>
                        <a:rPr lang="zh-CN" sz="1800">
                          <a:latin typeface="SimSun"/>
                          <a:ea typeface="SimSun"/>
                        </a:rPr>
                        <a:t>•书</a:t>
                      </a:r>
                      <a:r>
                        <a:rPr lang="zh-TW" sz="1800">
                          <a:latin typeface="SimSun"/>
                          <a:ea typeface="SimSun"/>
                        </a:rPr>
                        <a:t>面报告的质量</a:t>
                      </a:r>
                    </a:p>
                    <a:p>
                      <a:pPr marL="65600" indent="0">
                        <a:lnSpc>
                          <a:spcPts val="2184"/>
                        </a:lnSpc>
                      </a:pPr>
                      <a:r>
                        <a:rPr lang="en-US" sz="1800">
                          <a:latin typeface="SimSun"/>
                        </a:rPr>
                        <a:t>•</a:t>
                      </a:r>
                      <a:r>
                        <a:rPr lang="zh-TW" sz="1800">
                          <a:latin typeface="SimSun"/>
                          <a:ea typeface="SimSun"/>
                        </a:rPr>
                        <a:t>完成个人业绩所需的时间 </a:t>
                      </a:r>
                      <a:r>
                        <a:rPr lang="zh-CN" sz="1800">
                          <a:latin typeface="SimSun"/>
                          <a:ea typeface="SimSun"/>
                        </a:rPr>
                        <a:t>•向团</a:t>
                      </a:r>
                      <a:r>
                        <a:rPr lang="zh-TW" sz="1800">
                          <a:latin typeface="SimSun"/>
                          <a:ea typeface="SimSun"/>
                        </a:rPr>
                        <a:t>队所提建议的准确性 </a:t>
                      </a:r>
                      <a:r>
                        <a:rPr lang="zh-CN" sz="1800">
                          <a:latin typeface="SimSun"/>
                          <a:ea typeface="SimSun"/>
                        </a:rPr>
                        <a:t>•团队</a:t>
                      </a:r>
                      <a:r>
                        <a:rPr lang="zh-TW" sz="1800">
                          <a:latin typeface="SimSun"/>
                          <a:ea typeface="SimSun"/>
                        </a:rPr>
                        <a:t>成员完成工作的情况</a:t>
                      </a:r>
                    </a:p>
                  </a:txBody>
                  <a:tcPr marL="0" marR="0" marT="0" marB="0"/>
                </a:tc>
              </a:tr>
              <a:tr h="1655064">
                <a:tc>
                  <a:txBody>
                    <a:bodyPr/>
                    <a:lstStyle/>
                    <a:p>
                      <a:pPr indent="0">
                        <a:lnSpc>
                          <a:spcPts val="2136"/>
                        </a:lnSpc>
                      </a:pPr>
                      <a:r>
                        <a:rPr lang="zh-TW" sz="1800">
                          <a:latin typeface="SimSun"/>
                          <a:ea typeface="SimSun"/>
                        </a:rPr>
                        <a:t>团队层面： 团队的总体绩效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5600" indent="0">
                        <a:lnSpc>
                          <a:spcPts val="2136"/>
                        </a:lnSpc>
                      </a:pPr>
                      <a:r>
                        <a:rPr lang="zh-CN" sz="1800">
                          <a:latin typeface="SimSun"/>
                          <a:ea typeface="SimSun"/>
                        </a:rPr>
                        <a:t>•团队</a:t>
                      </a:r>
                      <a:r>
                        <a:rPr lang="zh-TW" sz="1800">
                          <a:latin typeface="SimSun"/>
                          <a:ea typeface="SimSun"/>
                        </a:rPr>
                        <a:t>成员是否合作</a:t>
                      </a:r>
                    </a:p>
                    <a:p>
                      <a:pPr marL="65600" indent="0">
                        <a:lnSpc>
                          <a:spcPts val="2136"/>
                        </a:lnSpc>
                      </a:pPr>
                      <a:r>
                        <a:rPr lang="zh-CN" sz="1800">
                          <a:latin typeface="SimSun"/>
                          <a:ea typeface="SimSun"/>
                        </a:rPr>
                        <a:t>•团</a:t>
                      </a:r>
                      <a:r>
                        <a:rPr lang="zh-TW" sz="1800">
                          <a:latin typeface="SimSun"/>
                          <a:ea typeface="SimSun"/>
                        </a:rPr>
                        <a:t>队召开会议是否讲究效果-团队全体交流看法是否听取各 方意见</a:t>
                      </a:r>
                    </a:p>
                    <a:p>
                      <a:pPr indent="101600">
                        <a:lnSpc>
                          <a:spcPts val="2136"/>
                        </a:lnSpc>
                      </a:pPr>
                      <a:r>
                        <a:rPr lang="zh-CN" sz="1800">
                          <a:latin typeface="SimSun"/>
                          <a:ea typeface="SimSun"/>
                        </a:rPr>
                        <a:t>•决</a:t>
                      </a:r>
                      <a:r>
                        <a:rPr lang="zh-TW" sz="1800">
                          <a:latin typeface="SimSun"/>
                          <a:ea typeface="SimSun"/>
                        </a:rPr>
                        <a:t>策时是否意见一致</a:t>
                      </a:r>
                    </a:p>
                    <a:p>
                      <a:pPr indent="101600">
                        <a:lnSpc>
                          <a:spcPts val="2136"/>
                        </a:lnSpc>
                      </a:pPr>
                      <a:r>
                        <a:rPr lang="zh-CN" sz="1800">
                          <a:latin typeface="SimSun"/>
                          <a:ea typeface="SimSun"/>
                        </a:rPr>
                        <a:t>•在</a:t>
                      </a:r>
                      <a:r>
                        <a:rPr lang="zh-TW" sz="1800">
                          <a:latin typeface="SimSun"/>
                          <a:ea typeface="SimSun"/>
                        </a:rPr>
                        <a:t>以上所有活动中表现如何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600" indent="0">
                        <a:lnSpc>
                          <a:spcPts val="2220"/>
                        </a:lnSpc>
                      </a:pPr>
                      <a:r>
                        <a:rPr lang="zh-CN" sz="1800">
                          <a:latin typeface="SimSun"/>
                          <a:ea typeface="SimSun"/>
                        </a:rPr>
                        <a:t>•团队</a:t>
                      </a:r>
                      <a:r>
                        <a:rPr lang="zh-TW" sz="1800">
                          <a:latin typeface="SimSun"/>
                          <a:ea typeface="SimSun"/>
                        </a:rPr>
                        <a:t>成员是否合作</a:t>
                      </a:r>
                    </a:p>
                    <a:p>
                      <a:pPr marL="65600" indent="0">
                        <a:lnSpc>
                          <a:spcPts val="2232"/>
                        </a:lnSpc>
                      </a:pPr>
                      <a:r>
                        <a:rPr lang="en-US" sz="1800">
                          <a:latin typeface="SimSun"/>
                        </a:rPr>
                        <a:t>•</a:t>
                      </a:r>
                      <a:r>
                        <a:rPr lang="zh-TW" sz="1800">
                          <a:latin typeface="SimSun"/>
                          <a:ea typeface="SimSun"/>
                        </a:rPr>
                        <a:t>客户对团队工作业绩的满意 度</a:t>
                      </a:r>
                    </a:p>
                    <a:p>
                      <a:pPr marL="65600" indent="0">
                        <a:lnSpc>
                          <a:spcPts val="2208"/>
                        </a:lnSpc>
                      </a:pPr>
                      <a:r>
                        <a:rPr lang="zh-TW" sz="1800">
                          <a:latin typeface="SimSun"/>
                          <a:ea typeface="SimSun"/>
                        </a:rPr>
                        <a:t>•积压工作减少的百分率</a:t>
                      </a:r>
                    </a:p>
                    <a:p>
                      <a:pPr marL="65600" indent="0">
                        <a:lnSpc>
                          <a:spcPts val="2208"/>
                        </a:lnSpc>
                      </a:pPr>
                      <a:r>
                        <a:rPr lang="zh-CN" sz="1800">
                          <a:latin typeface="SimSun"/>
                          <a:ea typeface="SimSun"/>
                        </a:rPr>
                        <a:t>•团</a:t>
                      </a:r>
                      <a:r>
                        <a:rPr lang="zh-TW" sz="1800">
                          <a:latin typeface="SimSun"/>
                          <a:ea typeface="SimSun"/>
                        </a:rPr>
                        <a:t>队整体工作过程的运转周 期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0792" y="274320"/>
            <a:ext cx="6412992" cy="387096"/>
          </a:xfrm>
          <a:prstGeom prst="rect">
            <a:avLst/>
          </a:prstGeom>
          <a:solidFill>
            <a:srgbClr val="0376B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>
                <a:solidFill>
                  <a:srgbClr val="FFFF00"/>
                </a:solidFill>
                <a:latin typeface="Microsoft YaHei"/>
                <a:ea typeface="Microsoft YaHei"/>
              </a:rPr>
              <a:t>三、建立团队中的个人绩效测评指标体系</a:t>
            </a:r>
          </a:p>
        </p:txBody>
      </p:sp>
      <p:sp>
        <p:nvSpPr>
          <p:cNvPr id="3" name="矩形 2"/>
          <p:cNvSpPr/>
          <p:nvPr/>
        </p:nvSpPr>
        <p:spPr>
          <a:xfrm>
            <a:off x="749808" y="2170176"/>
            <a:ext cx="7446264" cy="3349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495300">
              <a:lnSpc>
                <a:spcPts val="3312"/>
              </a:lnSpc>
              <a:spcAft>
                <a:spcPts val="490"/>
              </a:spcAft>
            </a:pPr>
            <a:r>
              <a:rPr lang="zh-TW" sz="2800">
                <a:latin typeface="MingLiU"/>
                <a:ea typeface="MingLiU"/>
              </a:rPr>
              <a:t>（一） 实施团队中的个人绩效测评的必要性</a:t>
            </a:r>
          </a:p>
          <a:p>
            <a:pPr marL="293184" indent="-342900">
              <a:lnSpc>
                <a:spcPts val="3312"/>
              </a:lnSpc>
              <a:spcAft>
                <a:spcPts val="490"/>
              </a:spcAft>
            </a:pPr>
            <a:r>
              <a:rPr lang="zh-TW" sz="2800">
                <a:solidFill>
                  <a:srgbClr val="FF0000"/>
                </a:solidFill>
                <a:latin typeface="Arial"/>
                <a:ea typeface="Arial"/>
              </a:rPr>
              <a:t>0 </a:t>
            </a:r>
            <a:r>
              <a:rPr lang="zh-TW" sz="2800">
                <a:latin typeface="MingLiU"/>
                <a:ea typeface="MingLiU"/>
              </a:rPr>
              <a:t>团队效率、人事决策的基础、高效运作的基 础</a:t>
            </a:r>
          </a:p>
          <a:p>
            <a:pPr indent="495300" algn="just">
              <a:lnSpc>
                <a:spcPts val="3312"/>
              </a:lnSpc>
              <a:spcAft>
                <a:spcPts val="490"/>
              </a:spcAft>
            </a:pPr>
            <a:r>
              <a:rPr lang="zh-TW" sz="2800">
                <a:latin typeface="MingLiU"/>
                <a:ea typeface="MingLiU"/>
              </a:rPr>
              <a:t>（二） 设计个人绩效测评指标体系的思路</a:t>
            </a:r>
          </a:p>
          <a:p>
            <a:pPr indent="495300" algn="just">
              <a:lnSpc>
                <a:spcPts val="3312"/>
              </a:lnSpc>
              <a:spcAft>
                <a:spcPts val="490"/>
              </a:spcAft>
            </a:pPr>
            <a:r>
              <a:rPr lang="zh-TW" sz="2800">
                <a:solidFill>
                  <a:srgbClr val="FF0000"/>
                </a:solidFill>
                <a:latin typeface="Arial"/>
                <a:ea typeface="Arial"/>
              </a:rPr>
              <a:t>0 </a:t>
            </a:r>
            <a:r>
              <a:rPr lang="en-US" sz="2500">
                <a:latin typeface="Times New Roman"/>
              </a:rPr>
              <a:t>SMART</a:t>
            </a:r>
            <a:r>
              <a:rPr lang="en-US" sz="2800">
                <a:latin typeface="MingLiU"/>
              </a:rPr>
              <a:t>、</a:t>
            </a:r>
            <a:r>
              <a:rPr lang="zh-TW" sz="2800">
                <a:latin typeface="MingLiU"/>
                <a:ea typeface="MingLiU"/>
              </a:rPr>
              <a:t>团队类型、成员的 个人特点</a:t>
            </a:r>
          </a:p>
          <a:p>
            <a:pPr indent="495300" algn="just">
              <a:lnSpc>
                <a:spcPts val="3312"/>
              </a:lnSpc>
              <a:spcAft>
                <a:spcPts val="490"/>
              </a:spcAft>
            </a:pPr>
            <a:r>
              <a:rPr lang="zh-TW" sz="2800">
                <a:latin typeface="MingLiU"/>
                <a:ea typeface="MingLiU"/>
              </a:rPr>
              <a:t>（三） 个人绩效测评指标体系的架构</a:t>
            </a:r>
          </a:p>
          <a:p>
            <a:pPr indent="495300" algn="just"/>
            <a:r>
              <a:rPr lang="zh-TW" sz="2800">
                <a:solidFill>
                  <a:srgbClr val="FF0000"/>
                </a:solidFill>
                <a:latin typeface="Arial"/>
                <a:ea typeface="Arial"/>
              </a:rPr>
              <a:t>0</a:t>
            </a:r>
            <a:r>
              <a:rPr lang="zh-TW" sz="2800">
                <a:latin typeface="MingLiU"/>
                <a:ea typeface="MingLiU"/>
              </a:rPr>
              <a:t>综合素质和工作业绩</a:t>
            </a:r>
          </a:p>
        </p:txBody>
      </p:sp>
      <p:sp>
        <p:nvSpPr>
          <p:cNvPr id="4" name="矩形 3"/>
          <p:cNvSpPr/>
          <p:nvPr/>
        </p:nvSpPr>
        <p:spPr>
          <a:xfrm>
            <a:off x="8711184" y="6623304"/>
            <a:ext cx="173736" cy="152400"/>
          </a:xfrm>
          <a:prstGeom prst="rect">
            <a:avLst/>
          </a:prstGeom>
          <a:solidFill>
            <a:srgbClr val="21ABDD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34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91256" y="368808"/>
            <a:ext cx="1072896" cy="377952"/>
          </a:xfrm>
          <a:prstGeom prst="rect">
            <a:avLst/>
          </a:prstGeom>
          <a:solidFill>
            <a:srgbClr val="0278BD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2800" b="1">
                <a:solidFill>
                  <a:srgbClr val="FFFF00"/>
                </a:solidFill>
                <a:latin typeface="Microsoft YaHei"/>
                <a:ea typeface="Microsoft YaHei"/>
              </a:rPr>
              <a:t>任务四</a:t>
            </a:r>
          </a:p>
        </p:txBody>
      </p:sp>
      <p:sp>
        <p:nvSpPr>
          <p:cNvPr id="3" name="矩形 2"/>
          <p:cNvSpPr/>
          <p:nvPr/>
        </p:nvSpPr>
        <p:spPr>
          <a:xfrm>
            <a:off x="5001768" y="365760"/>
            <a:ext cx="1444752" cy="387096"/>
          </a:xfrm>
          <a:prstGeom prst="rect">
            <a:avLst/>
          </a:prstGeom>
          <a:solidFill>
            <a:srgbClr val="0694D7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2800" b="1">
                <a:solidFill>
                  <a:srgbClr val="FFFF00"/>
                </a:solidFill>
                <a:latin typeface="Microsoft YaHei"/>
                <a:ea typeface="Microsoft YaHei"/>
              </a:rPr>
              <a:t>奖励绩效</a:t>
            </a:r>
          </a:p>
        </p:txBody>
      </p:sp>
      <p:sp>
        <p:nvSpPr>
          <p:cNvPr id="4" name="矩形 3"/>
          <p:cNvSpPr/>
          <p:nvPr/>
        </p:nvSpPr>
        <p:spPr>
          <a:xfrm>
            <a:off x="1164336" y="1819656"/>
            <a:ext cx="4291584" cy="338328"/>
          </a:xfrm>
          <a:prstGeom prst="rect">
            <a:avLst/>
          </a:prstGeom>
          <a:solidFill>
            <a:srgbClr val="4278B9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400" b="1">
                <a:solidFill>
                  <a:srgbClr val="FFFFFF"/>
                </a:solidFill>
                <a:latin typeface="Microsoft YaHei"/>
                <a:ea typeface="Microsoft YaHei"/>
              </a:rPr>
              <a:t>一</a:t>
            </a:r>
            <a:r>
              <a:rPr lang="zh-TW" sz="2400">
                <a:solidFill>
                  <a:srgbClr val="FFFFFF"/>
                </a:solidFill>
                <a:latin typeface="Microsoft YaHei"/>
                <a:ea typeface="Microsoft YaHei"/>
              </a:rPr>
              <a:t>、针对团队整体进行绩效测评</a:t>
            </a:r>
          </a:p>
        </p:txBody>
      </p:sp>
      <p:sp>
        <p:nvSpPr>
          <p:cNvPr id="5" name="矩形 4"/>
          <p:cNvSpPr/>
          <p:nvPr/>
        </p:nvSpPr>
        <p:spPr>
          <a:xfrm>
            <a:off x="1679448" y="3258312"/>
            <a:ext cx="3983736" cy="335280"/>
          </a:xfrm>
          <a:prstGeom prst="rect">
            <a:avLst/>
          </a:prstGeom>
          <a:solidFill>
            <a:srgbClr val="2D5687"/>
          </a:solidFill>
        </p:spPr>
        <p:txBody>
          <a:bodyPr wrap="none" lIns="0" tIns="0" rIns="0" bIns="0">
            <a:noAutofit/>
          </a:bodyPr>
          <a:lstStyle/>
          <a:p>
            <a:pPr indent="520700"/>
            <a:r>
              <a:rPr lang="zh-TW" sz="2400" b="1">
                <a:solidFill>
                  <a:srgbClr val="FFFFFF"/>
                </a:solidFill>
                <a:latin typeface="Microsoft YaHei"/>
                <a:ea typeface="Microsoft YaHei"/>
              </a:rPr>
              <a:t>二</a:t>
            </a:r>
            <a:r>
              <a:rPr lang="zh-TW" sz="2400">
                <a:solidFill>
                  <a:srgbClr val="FFFFFF"/>
                </a:solidFill>
                <a:latin typeface="Microsoft YaHei"/>
                <a:ea typeface="Microsoft YaHei"/>
              </a:rPr>
              <a:t>、兼顾团队成员的个人贡献</a:t>
            </a:r>
          </a:p>
        </p:txBody>
      </p:sp>
      <p:sp>
        <p:nvSpPr>
          <p:cNvPr id="6" name="矩形 5"/>
          <p:cNvSpPr/>
          <p:nvPr/>
        </p:nvSpPr>
        <p:spPr>
          <a:xfrm>
            <a:off x="2359152" y="4861560"/>
            <a:ext cx="6117336" cy="335280"/>
          </a:xfrm>
          <a:prstGeom prst="rect">
            <a:avLst/>
          </a:prstGeom>
          <a:solidFill>
            <a:srgbClr val="3969A3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400" b="1">
                <a:solidFill>
                  <a:srgbClr val="FFFFFF"/>
                </a:solidFill>
                <a:latin typeface="Microsoft YaHei"/>
                <a:ea typeface="Microsoft YaHei"/>
              </a:rPr>
              <a:t>三、</a:t>
            </a:r>
            <a:r>
              <a:rPr lang="zh-TW" sz="2400">
                <a:solidFill>
                  <a:srgbClr val="FFFFFF"/>
                </a:solidFill>
                <a:latin typeface="Microsoft YaHei"/>
                <a:ea typeface="Microsoft YaHei"/>
              </a:rPr>
              <a:t>体现对团队和对个人的二次激励薪酬分配</a:t>
            </a:r>
          </a:p>
        </p:txBody>
      </p:sp>
      <p:sp>
        <p:nvSpPr>
          <p:cNvPr id="7" name="矩形 6"/>
          <p:cNvSpPr/>
          <p:nvPr/>
        </p:nvSpPr>
        <p:spPr>
          <a:xfrm>
            <a:off x="8711184" y="6623304"/>
            <a:ext cx="170688" cy="152400"/>
          </a:xfrm>
          <a:prstGeom prst="rect">
            <a:avLst/>
          </a:prstGeom>
          <a:solidFill>
            <a:srgbClr val="21ABDD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35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9512" y="3264408"/>
            <a:ext cx="5919216" cy="176784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822192" y="4450080"/>
            <a:ext cx="865632" cy="3078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1900">
                <a:solidFill>
                  <a:srgbClr val="616161"/>
                </a:solidFill>
                <a:latin typeface="Microsoft JhengHei Light"/>
                <a:ea typeface="Microsoft JhengHei Light"/>
              </a:rPr>
              <a:t>强化绩效</a:t>
            </a:r>
          </a:p>
        </p:txBody>
      </p:sp>
      <p:sp>
        <p:nvSpPr>
          <p:cNvPr id="4" name="矩形 3"/>
          <p:cNvSpPr/>
          <p:nvPr/>
        </p:nvSpPr>
        <p:spPr>
          <a:xfrm>
            <a:off x="3557016" y="2029968"/>
            <a:ext cx="1304544" cy="640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520"/>
              </a:lnSpc>
            </a:pPr>
            <a:r>
              <a:rPr lang="zh-TW" sz="1900">
                <a:solidFill>
                  <a:srgbClr val="616161"/>
                </a:solidFill>
                <a:latin typeface="Microsoft JhengHei Light"/>
                <a:ea typeface="Microsoft JhengHei Light"/>
              </a:rPr>
              <a:t>团队整体 绩效测评标准</a:t>
            </a:r>
          </a:p>
        </p:txBody>
      </p:sp>
      <p:sp>
        <p:nvSpPr>
          <p:cNvPr id="5" name="矩形 4"/>
          <p:cNvSpPr/>
          <p:nvPr/>
        </p:nvSpPr>
        <p:spPr>
          <a:xfrm>
            <a:off x="5163312" y="2029968"/>
            <a:ext cx="1307592" cy="640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616"/>
              </a:lnSpc>
            </a:pPr>
            <a:r>
              <a:rPr lang="zh-TW" sz="1900">
                <a:solidFill>
                  <a:srgbClr val="616161"/>
                </a:solidFill>
                <a:latin typeface="Microsoft JhengHei Light"/>
                <a:ea typeface="Microsoft JhengHei Light"/>
              </a:rPr>
              <a:t>团队内部 绩效测评标准</a:t>
            </a:r>
          </a:p>
        </p:txBody>
      </p:sp>
      <p:sp>
        <p:nvSpPr>
          <p:cNvPr id="6" name="矩形 5"/>
          <p:cNvSpPr/>
          <p:nvPr/>
        </p:nvSpPr>
        <p:spPr>
          <a:xfrm>
            <a:off x="844296" y="3090672"/>
            <a:ext cx="228600" cy="1124712"/>
          </a:xfrm>
          <a:prstGeom prst="rect">
            <a:avLst/>
          </a:prstGeom>
          <a:solidFill>
            <a:srgbClr val="FFFFFF"/>
          </a:solidFill>
        </p:spPr>
        <p:txBody>
          <a:bodyPr vert="wordArtVertRtl" wrap="none" lIns="0" tIns="0" rIns="0" bIns="0">
            <a:noAutofit/>
          </a:bodyPr>
          <a:lstStyle/>
          <a:p>
            <a:pPr indent="0"/>
            <a:r>
              <a:rPr lang="zh-TW" sz="2100">
                <a:solidFill>
                  <a:srgbClr val="52622F"/>
                </a:solidFill>
                <a:latin typeface="MingLiU"/>
                <a:ea typeface="MingLiU"/>
              </a:rPr>
              <a:t>团队目标</a:t>
            </a:r>
          </a:p>
        </p:txBody>
      </p:sp>
      <p:sp>
        <p:nvSpPr>
          <p:cNvPr id="7" name="矩形 6"/>
          <p:cNvSpPr/>
          <p:nvPr/>
        </p:nvSpPr>
        <p:spPr>
          <a:xfrm>
            <a:off x="7482840" y="3081528"/>
            <a:ext cx="228600" cy="1133856"/>
          </a:xfrm>
          <a:prstGeom prst="rect">
            <a:avLst/>
          </a:prstGeom>
          <a:solidFill>
            <a:srgbClr val="FFFFFF"/>
          </a:solidFill>
        </p:spPr>
        <p:txBody>
          <a:bodyPr vert="wordArtVertRtl" wrap="none" lIns="0" tIns="0" rIns="0" bIns="0">
            <a:noAutofit/>
          </a:bodyPr>
          <a:lstStyle/>
          <a:p>
            <a:pPr indent="0"/>
            <a:r>
              <a:rPr lang="zh-TW" sz="2100">
                <a:solidFill>
                  <a:srgbClr val="616161"/>
                </a:solidFill>
                <a:latin typeface="MingLiU"/>
                <a:ea typeface="MingLiU"/>
              </a:rPr>
              <a:t>个人目标</a:t>
            </a:r>
          </a:p>
        </p:txBody>
      </p:sp>
      <p:sp>
        <p:nvSpPr>
          <p:cNvPr id="8" name="矩形 7"/>
          <p:cNvSpPr/>
          <p:nvPr/>
        </p:nvSpPr>
        <p:spPr>
          <a:xfrm>
            <a:off x="2484120" y="5565648"/>
            <a:ext cx="4532376" cy="3230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400" b="1">
                <a:latin typeface="KaiTi"/>
                <a:ea typeface="KaiTi"/>
              </a:rPr>
              <a:t>团队激励薪酬计划运行机制示意图</a:t>
            </a:r>
          </a:p>
        </p:txBody>
      </p:sp>
      <p:sp>
        <p:nvSpPr>
          <p:cNvPr id="9" name="矩形 8"/>
          <p:cNvSpPr/>
          <p:nvPr/>
        </p:nvSpPr>
        <p:spPr>
          <a:xfrm>
            <a:off x="8711184" y="6623304"/>
            <a:ext cx="173736" cy="152400"/>
          </a:xfrm>
          <a:prstGeom prst="rect">
            <a:avLst/>
          </a:prstGeom>
          <a:solidFill>
            <a:srgbClr val="21ABDD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36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92496" y="3048"/>
            <a:ext cx="2602992" cy="9144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215384" y="289560"/>
            <a:ext cx="566928" cy="548640"/>
          </a:xfrm>
          <a:prstGeom prst="rect">
            <a:avLst/>
          </a:prstGeom>
          <a:solidFill>
            <a:srgbClr val="0284CC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TW" sz="4300" b="1">
                <a:solidFill>
                  <a:srgbClr val="FFFF00"/>
                </a:solidFill>
                <a:latin typeface="Microsoft YaHei"/>
                <a:ea typeface="Microsoft YaHei"/>
              </a:rPr>
              <a:t>小</a:t>
            </a:r>
          </a:p>
        </p:txBody>
      </p:sp>
      <p:sp>
        <p:nvSpPr>
          <p:cNvPr id="4" name="矩形 3"/>
          <p:cNvSpPr/>
          <p:nvPr/>
        </p:nvSpPr>
        <p:spPr>
          <a:xfrm>
            <a:off x="731520" y="2054352"/>
            <a:ext cx="7985760" cy="29199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306900" indent="-342900" algn="just">
              <a:lnSpc>
                <a:spcPts val="3348"/>
              </a:lnSpc>
              <a:spcAft>
                <a:spcPts val="140"/>
              </a:spcAft>
            </a:pPr>
            <a:r>
              <a:rPr lang="en-US" sz="2800" dirty="0" smtClean="0">
                <a:latin typeface="Arial"/>
              </a:rPr>
              <a:t>•</a:t>
            </a:r>
            <a:r>
              <a:rPr lang="en-US" sz="2800" dirty="0">
                <a:latin typeface="KaiTi"/>
                <a:ea typeface="KaiTi"/>
              </a:rPr>
              <a:t> </a:t>
            </a:r>
            <a:r>
              <a:rPr lang="en-US" sz="2800" dirty="0" smtClean="0">
                <a:latin typeface="KaiTi"/>
                <a:ea typeface="KaiTi"/>
              </a:rPr>
              <a:t> </a:t>
            </a:r>
            <a:r>
              <a:rPr lang="zh-TW" sz="2800" dirty="0" smtClean="0">
                <a:latin typeface="KaiTi"/>
                <a:ea typeface="KaiTi"/>
              </a:rPr>
              <a:t>阐</a:t>
            </a:r>
            <a:r>
              <a:rPr lang="zh-TW" sz="2800" dirty="0">
                <a:latin typeface="KaiTi"/>
                <a:ea typeface="KaiTi"/>
              </a:rPr>
              <a:t>述了团队绩效和绩效管理的概念以及影响 团队绩效的因素，分析了团队绩效测 评体系设计 需要考虑的问题，给出了不同类型团队的绩效测 评体系应用的范例，向读者全面介绍了团队绩效 测评体系的一般设计方法和团队绩效测评流程。</a:t>
            </a:r>
          </a:p>
          <a:p>
            <a:pPr marL="306900" indent="0" algn="just">
              <a:lnSpc>
                <a:spcPts val="3192"/>
              </a:lnSpc>
            </a:pPr>
            <a:r>
              <a:rPr lang="zh-TW" sz="2800" dirty="0">
                <a:latin typeface="KaiTi"/>
                <a:ea typeface="KaiTi"/>
              </a:rPr>
              <a:t>最后分析了如何根据团 队绩效测评结果对团队整 体和团队成员进行激励。</a:t>
            </a:r>
          </a:p>
        </p:txBody>
      </p:sp>
      <p:sp>
        <p:nvSpPr>
          <p:cNvPr id="5" name="矩形 4"/>
          <p:cNvSpPr/>
          <p:nvPr/>
        </p:nvSpPr>
        <p:spPr>
          <a:xfrm>
            <a:off x="8711184" y="6623304"/>
            <a:ext cx="173736" cy="152400"/>
          </a:xfrm>
          <a:prstGeom prst="rect">
            <a:avLst/>
          </a:prstGeom>
          <a:solidFill>
            <a:srgbClr val="21ABDD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37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65520" y="3831336"/>
            <a:ext cx="2907792" cy="289255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37744" y="268224"/>
            <a:ext cx="1865376" cy="396240"/>
          </a:xfrm>
          <a:prstGeom prst="rect">
            <a:avLst/>
          </a:prstGeom>
          <a:solidFill>
            <a:srgbClr val="0D557D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900" b="1">
                <a:solidFill>
                  <a:srgbClr val="FFFF00"/>
                </a:solidFill>
                <a:latin typeface="Microsoft YaHei"/>
                <a:ea typeface="Microsoft YaHei"/>
              </a:rPr>
              <a:t>思考讨论题</a:t>
            </a:r>
          </a:p>
        </p:txBody>
      </p:sp>
      <p:sp>
        <p:nvSpPr>
          <p:cNvPr id="4" name="矩形 3"/>
          <p:cNvSpPr/>
          <p:nvPr/>
        </p:nvSpPr>
        <p:spPr>
          <a:xfrm>
            <a:off x="1042416" y="2225040"/>
            <a:ext cx="4111752" cy="31699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251528" indent="0"/>
            <a:r>
              <a:rPr lang="zh-TW" sz="2400">
                <a:latin typeface="SimSun"/>
                <a:ea typeface="SimSun"/>
              </a:rPr>
              <a:t>如何设计团队绩效测评体系?</a:t>
            </a:r>
          </a:p>
        </p:txBody>
      </p:sp>
      <p:sp>
        <p:nvSpPr>
          <p:cNvPr id="5" name="矩形 4"/>
          <p:cNvSpPr/>
          <p:nvPr/>
        </p:nvSpPr>
        <p:spPr>
          <a:xfrm>
            <a:off x="1018032" y="2663952"/>
            <a:ext cx="3493008" cy="3200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275912" indent="0"/>
            <a:r>
              <a:rPr lang="zh-TW" sz="2400">
                <a:latin typeface="SimSun"/>
                <a:ea typeface="SimSun"/>
              </a:rPr>
              <a:t>简述团队绩效测评流程。</a:t>
            </a:r>
          </a:p>
        </p:txBody>
      </p:sp>
      <p:sp>
        <p:nvSpPr>
          <p:cNvPr id="6" name="矩形 5"/>
          <p:cNvSpPr/>
          <p:nvPr/>
        </p:nvSpPr>
        <p:spPr>
          <a:xfrm>
            <a:off x="1014984" y="3102864"/>
            <a:ext cx="4895088" cy="14874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304800">
              <a:lnSpc>
                <a:spcPts val="2856"/>
              </a:lnSpc>
              <a:spcAft>
                <a:spcPts val="420"/>
              </a:spcAft>
            </a:pPr>
            <a:r>
              <a:rPr lang="zh-TW" sz="2400">
                <a:latin typeface="SimSun"/>
                <a:ea typeface="SimSun"/>
              </a:rPr>
              <a:t>如何根据团队绩效测评结果对团队 及其成员进行激励？</a:t>
            </a:r>
          </a:p>
          <a:p>
            <a:pPr indent="304800">
              <a:lnSpc>
                <a:spcPts val="2904"/>
              </a:lnSpc>
            </a:pPr>
            <a:r>
              <a:rPr lang="zh-TW" sz="2400">
                <a:latin typeface="SimSun"/>
                <a:ea typeface="SimSun"/>
              </a:rPr>
              <a:t>理论结合实际，谈谈你所设计的团 队绩效测评流程。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06568" y="4005072"/>
            <a:ext cx="3782568" cy="248107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325368" y="316992"/>
            <a:ext cx="2136648" cy="381000"/>
          </a:xfrm>
          <a:prstGeom prst="rect">
            <a:avLst/>
          </a:prstGeom>
          <a:solidFill>
            <a:srgbClr val="038AD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2800">
                <a:solidFill>
                  <a:srgbClr val="FFFF00"/>
                </a:solidFill>
                <a:latin typeface="Microsoft YaHei"/>
                <a:ea typeface="Microsoft YaHei"/>
              </a:rPr>
              <a:t>团队训练游戏</a:t>
            </a:r>
          </a:p>
        </p:txBody>
      </p:sp>
      <p:sp>
        <p:nvSpPr>
          <p:cNvPr id="4" name="矩形 3"/>
          <p:cNvSpPr/>
          <p:nvPr/>
        </p:nvSpPr>
        <p:spPr>
          <a:xfrm>
            <a:off x="1612392" y="2340864"/>
            <a:ext cx="3681984" cy="15727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3080"/>
              </a:spcAft>
            </a:pPr>
            <a:r>
              <a:rPr lang="zh-TW" sz="3500">
                <a:latin typeface="MingLiU"/>
                <a:ea typeface="MingLiU"/>
              </a:rPr>
              <a:t>府大</a:t>
            </a:r>
            <a:r>
              <a:rPr lang="zh-TW" sz="3500">
                <a:solidFill>
                  <a:srgbClr val="3F3F3F"/>
                </a:solidFill>
                <a:latin typeface="MingLiU"/>
                <a:ea typeface="MingLiU"/>
              </a:rPr>
              <a:t>公司的智力题</a:t>
            </a:r>
          </a:p>
          <a:p>
            <a:pPr indent="0"/>
            <a:r>
              <a:rPr lang="zh-TW" sz="3500">
                <a:latin typeface="MingLiU"/>
                <a:ea typeface="MingLiU"/>
              </a:rPr>
              <a:t>府</a:t>
            </a:r>
            <a:r>
              <a:rPr lang="zh-TW" sz="3500">
                <a:solidFill>
                  <a:srgbClr val="3F3F3F"/>
                </a:solidFill>
                <a:latin typeface="MingLiU"/>
                <a:ea typeface="MingLiU"/>
              </a:rPr>
              <a:t>短语接龙</a:t>
            </a:r>
          </a:p>
        </p:txBody>
      </p:sp>
      <p:sp>
        <p:nvSpPr>
          <p:cNvPr id="5" name="矩形 4"/>
          <p:cNvSpPr/>
          <p:nvPr/>
        </p:nvSpPr>
        <p:spPr>
          <a:xfrm>
            <a:off x="8711184" y="6623304"/>
            <a:ext cx="170688" cy="152400"/>
          </a:xfrm>
          <a:prstGeom prst="rect">
            <a:avLst/>
          </a:prstGeom>
          <a:solidFill>
            <a:srgbClr val="21ABDD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39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77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2288" cy="665988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8708136" y="6647688"/>
            <a:ext cx="176784" cy="152400"/>
          </a:xfrm>
          <a:prstGeom prst="rect">
            <a:avLst/>
          </a:prstGeom>
          <a:solidFill>
            <a:srgbClr val="21AADD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CN" sz="1200">
                <a:solidFill>
                  <a:srgbClr val="FFFFFF"/>
                </a:solidFill>
                <a:latin typeface="MingLiU-ExtB"/>
                <a:ea typeface="MingLiU-ExtB"/>
              </a:rPr>
              <a:t>40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3464" y="277368"/>
            <a:ext cx="2877312" cy="374904"/>
          </a:xfrm>
          <a:prstGeom prst="rect">
            <a:avLst/>
          </a:prstGeom>
          <a:solidFill>
            <a:srgbClr val="0474B5"/>
          </a:solidFill>
        </p:spPr>
        <p:txBody>
          <a:bodyPr wrap="none" lIns="0" tIns="0" rIns="0" bIns="0">
            <a:noAutofit/>
          </a:bodyPr>
          <a:lstStyle/>
          <a:p>
            <a:pPr indent="228600">
              <a:spcBef>
                <a:spcPts val="1120"/>
              </a:spcBef>
            </a:pPr>
            <a:r>
              <a:rPr lang="zh-TW" sz="2800">
                <a:solidFill>
                  <a:srgbClr val="FFFF00"/>
                </a:solidFill>
                <a:latin typeface="Microsoft YaHei"/>
                <a:ea typeface="Microsoft YaHei"/>
              </a:rPr>
              <a:t>目录</a:t>
            </a:r>
            <a:r>
              <a:rPr lang="en-US" sz="2800">
                <a:solidFill>
                  <a:srgbClr val="FFFFFF"/>
                </a:solidFill>
                <a:latin typeface="Microsoft YaHei"/>
              </a:rPr>
              <a:t>『contents』</a:t>
            </a:r>
          </a:p>
        </p:txBody>
      </p:sp>
      <p:sp>
        <p:nvSpPr>
          <p:cNvPr id="4" name="矩形 3"/>
          <p:cNvSpPr/>
          <p:nvPr/>
        </p:nvSpPr>
        <p:spPr>
          <a:xfrm>
            <a:off x="7287768" y="2078736"/>
            <a:ext cx="161544" cy="2804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TW" sz="2500">
                <a:solidFill>
                  <a:srgbClr val="4F81BD"/>
                </a:solidFill>
                <a:latin typeface="Times New Roman"/>
                <a:ea typeface="Times New Roman"/>
              </a:rPr>
              <a:t>5</a:t>
            </a:r>
          </a:p>
        </p:txBody>
      </p:sp>
      <p:sp>
        <p:nvSpPr>
          <p:cNvPr id="5" name="矩形 4"/>
          <p:cNvSpPr/>
          <p:nvPr/>
        </p:nvSpPr>
        <p:spPr>
          <a:xfrm>
            <a:off x="2462784" y="3032760"/>
            <a:ext cx="1539240" cy="3352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2400" b="1">
                <a:solidFill>
                  <a:srgbClr val="4F81BD"/>
                </a:solidFill>
                <a:latin typeface="Microsoft YaHei"/>
                <a:ea typeface="Microsoft YaHei"/>
              </a:rPr>
              <a:t>队绩效测评</a:t>
            </a:r>
          </a:p>
        </p:txBody>
      </p:sp>
      <p:sp>
        <p:nvSpPr>
          <p:cNvPr id="6" name="矩形 5"/>
          <p:cNvSpPr/>
          <p:nvPr/>
        </p:nvSpPr>
        <p:spPr>
          <a:xfrm>
            <a:off x="7202424" y="3054096"/>
            <a:ext cx="295656" cy="2804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zh-TW" sz="2500">
                <a:solidFill>
                  <a:srgbClr val="4F81BD"/>
                </a:solidFill>
                <a:latin typeface="Times New Roman"/>
                <a:ea typeface="Times New Roman"/>
              </a:rPr>
              <a:t>15</a:t>
            </a:r>
          </a:p>
        </p:txBody>
      </p:sp>
      <p:sp>
        <p:nvSpPr>
          <p:cNvPr id="7" name="矩形 6"/>
          <p:cNvSpPr/>
          <p:nvPr/>
        </p:nvSpPr>
        <p:spPr>
          <a:xfrm>
            <a:off x="2478024" y="3977640"/>
            <a:ext cx="2151888" cy="3352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400" b="1">
                <a:solidFill>
                  <a:srgbClr val="4F81BD"/>
                </a:solidFill>
                <a:latin typeface="Microsoft YaHei"/>
                <a:ea typeface="Microsoft YaHei"/>
              </a:rPr>
              <a:t>队绩效测评实施</a:t>
            </a:r>
          </a:p>
        </p:txBody>
      </p:sp>
      <p:sp>
        <p:nvSpPr>
          <p:cNvPr id="8" name="矩形 7"/>
          <p:cNvSpPr/>
          <p:nvPr/>
        </p:nvSpPr>
        <p:spPr>
          <a:xfrm>
            <a:off x="7193280" y="4002024"/>
            <a:ext cx="320040" cy="2743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zh-TW" sz="2700" i="1">
                <a:solidFill>
                  <a:srgbClr val="4F81BD"/>
                </a:solidFill>
                <a:latin typeface="Times New Roman"/>
                <a:ea typeface="Times New Roman"/>
              </a:rPr>
              <a:t>22</a:t>
            </a:r>
          </a:p>
        </p:txBody>
      </p:sp>
      <p:sp>
        <p:nvSpPr>
          <p:cNvPr id="9" name="矩形 8"/>
          <p:cNvSpPr/>
          <p:nvPr/>
        </p:nvSpPr>
        <p:spPr>
          <a:xfrm>
            <a:off x="2164080" y="4971288"/>
            <a:ext cx="1246632" cy="3383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400" b="1">
                <a:solidFill>
                  <a:srgbClr val="4F81BD"/>
                </a:solidFill>
                <a:latin typeface="Microsoft YaHei"/>
                <a:ea typeface="Microsoft YaHei"/>
              </a:rPr>
              <a:t>奖励绩效</a:t>
            </a:r>
          </a:p>
        </p:txBody>
      </p:sp>
      <p:sp>
        <p:nvSpPr>
          <p:cNvPr id="10" name="矩形 9"/>
          <p:cNvSpPr/>
          <p:nvPr/>
        </p:nvSpPr>
        <p:spPr>
          <a:xfrm>
            <a:off x="7199376" y="4989576"/>
            <a:ext cx="313944" cy="2804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zh-TW" sz="2500">
                <a:solidFill>
                  <a:srgbClr val="4F81BD"/>
                </a:solidFill>
                <a:latin typeface="Times New Roman"/>
                <a:ea typeface="Times New Roman"/>
              </a:rPr>
              <a:t>35</a:t>
            </a:r>
          </a:p>
        </p:txBody>
      </p:sp>
      <p:sp>
        <p:nvSpPr>
          <p:cNvPr id="11" name="矩形 10"/>
          <p:cNvSpPr/>
          <p:nvPr/>
        </p:nvSpPr>
        <p:spPr>
          <a:xfrm>
            <a:off x="2215896" y="2109216"/>
            <a:ext cx="225552" cy="23164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CN" altLang="en-US" sz="2400" b="1" dirty="0" smtClean="0">
                <a:solidFill>
                  <a:srgbClr val="4F81BD"/>
                </a:solidFill>
                <a:latin typeface="Microsoft YaHei"/>
                <a:ea typeface="Microsoft YaHei"/>
              </a:rPr>
              <a:t>团队绩效概述</a:t>
            </a:r>
            <a:endParaRPr lang="zh-TW" sz="2400" b="1" dirty="0">
              <a:solidFill>
                <a:srgbClr val="4F81BD"/>
              </a:solidFill>
              <a:latin typeface="Microsoft YaHei"/>
              <a:ea typeface="Microsoft YaHei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200656" y="3084576"/>
            <a:ext cx="225552" cy="23164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TW" sz="2400" b="1">
                <a:solidFill>
                  <a:srgbClr val="4F81BD"/>
                </a:solidFill>
                <a:latin typeface="Microsoft YaHei"/>
                <a:ea typeface="Microsoft YaHei"/>
              </a:rPr>
              <a:t>团</a:t>
            </a:r>
          </a:p>
        </p:txBody>
      </p:sp>
      <p:sp>
        <p:nvSpPr>
          <p:cNvPr id="14" name="矩形 13"/>
          <p:cNvSpPr/>
          <p:nvPr/>
        </p:nvSpPr>
        <p:spPr>
          <a:xfrm>
            <a:off x="2215896" y="4029456"/>
            <a:ext cx="225552" cy="23164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TW" sz="2400" b="1">
                <a:solidFill>
                  <a:srgbClr val="4F81BD"/>
                </a:solidFill>
                <a:latin typeface="Microsoft YaHei"/>
                <a:ea typeface="Microsoft YaHei"/>
              </a:rPr>
              <a:t>团</a:t>
            </a:r>
          </a:p>
        </p:txBody>
      </p:sp>
      <p:sp>
        <p:nvSpPr>
          <p:cNvPr id="15" name="矩形 14"/>
          <p:cNvSpPr/>
          <p:nvPr/>
        </p:nvSpPr>
        <p:spPr>
          <a:xfrm>
            <a:off x="1554480" y="4005072"/>
            <a:ext cx="121920" cy="158496"/>
          </a:xfrm>
          <a:prstGeom prst="rect">
            <a:avLst/>
          </a:prstGeom>
          <a:solidFill>
            <a:srgbClr val="366092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TW" sz="950" i="1">
                <a:solidFill>
                  <a:srgbClr val="FFFFFF"/>
                </a:solidFill>
                <a:latin typeface="Arial"/>
                <a:ea typeface="Arial"/>
              </a:rPr>
              <a:t>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416" y="3200400"/>
            <a:ext cx="2206752" cy="108508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118360" y="359664"/>
            <a:ext cx="1085088" cy="377952"/>
          </a:xfrm>
          <a:prstGeom prst="rect">
            <a:avLst/>
          </a:prstGeom>
          <a:solidFill>
            <a:srgbClr val="0474B6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 b="1">
                <a:solidFill>
                  <a:srgbClr val="FFFF00"/>
                </a:solidFill>
                <a:latin typeface="Microsoft YaHei"/>
                <a:ea typeface="Microsoft YaHei"/>
              </a:rPr>
              <a:t>任务一</a:t>
            </a:r>
          </a:p>
        </p:txBody>
      </p:sp>
      <p:sp>
        <p:nvSpPr>
          <p:cNvPr id="4" name="矩形 3"/>
          <p:cNvSpPr/>
          <p:nvPr/>
        </p:nvSpPr>
        <p:spPr>
          <a:xfrm>
            <a:off x="1051560" y="1274064"/>
            <a:ext cx="3224784" cy="3840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228600"/>
            <a:r>
              <a:rPr lang="zh-TW" sz="2800">
                <a:solidFill>
                  <a:srgbClr val="4F81BD"/>
                </a:solidFill>
                <a:latin typeface="Microsoft YaHei"/>
                <a:ea typeface="Microsoft YaHei"/>
              </a:rPr>
              <a:t>一、绩效与绩效管理</a:t>
            </a:r>
          </a:p>
        </p:txBody>
      </p:sp>
      <p:sp>
        <p:nvSpPr>
          <p:cNvPr id="5" name="矩形 4"/>
          <p:cNvSpPr/>
          <p:nvPr/>
        </p:nvSpPr>
        <p:spPr>
          <a:xfrm>
            <a:off x="7312152" y="1161288"/>
            <a:ext cx="149352" cy="228600"/>
          </a:xfrm>
          <a:prstGeom prst="rect">
            <a:avLst/>
          </a:prstGeom>
          <a:solidFill>
            <a:srgbClr val="8064A1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TW" sz="2400">
                <a:solidFill>
                  <a:srgbClr val="FFFF00"/>
                </a:solidFill>
                <a:latin typeface="Calibri"/>
                <a:ea typeface="Calibri"/>
              </a:rPr>
              <a:t>1</a:t>
            </a:r>
          </a:p>
        </p:txBody>
      </p:sp>
      <p:sp>
        <p:nvSpPr>
          <p:cNvPr id="6" name="矩形 5"/>
          <p:cNvSpPr/>
          <p:nvPr/>
        </p:nvSpPr>
        <p:spPr>
          <a:xfrm>
            <a:off x="2029968" y="2316480"/>
            <a:ext cx="2444496" cy="3444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400" b="1">
                <a:solidFill>
                  <a:srgbClr val="0070C0"/>
                </a:solidFill>
                <a:latin typeface="Microsoft YaHei"/>
                <a:ea typeface="Microsoft YaHei"/>
              </a:rPr>
              <a:t>(―)绩效的定义</a:t>
            </a:r>
          </a:p>
        </p:txBody>
      </p:sp>
      <p:sp>
        <p:nvSpPr>
          <p:cNvPr id="7" name="矩形 6"/>
          <p:cNvSpPr/>
          <p:nvPr/>
        </p:nvSpPr>
        <p:spPr>
          <a:xfrm>
            <a:off x="2828544" y="3368040"/>
            <a:ext cx="3913632" cy="16428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50800">
              <a:lnSpc>
                <a:spcPts val="3416"/>
              </a:lnSpc>
            </a:pPr>
            <a:r>
              <a:rPr lang="zh-TW" sz="2800" dirty="0">
                <a:latin typeface="MingLiU"/>
                <a:ea typeface="MingLiU"/>
              </a:rPr>
              <a:t>是指员工在完成组织的</a:t>
            </a:r>
            <a:r>
              <a:rPr lang="zh-TW" sz="2800" dirty="0" smtClean="0">
                <a:latin typeface="MingLiU"/>
                <a:ea typeface="MingLiU"/>
              </a:rPr>
              <a:t>经济</a:t>
            </a:r>
            <a:r>
              <a:rPr lang="zh-TW" sz="2800" dirty="0">
                <a:latin typeface="MingLiU"/>
                <a:ea typeface="MingLiU"/>
              </a:rPr>
              <a:t>效益方面的成果与贡</a:t>
            </a:r>
            <a:r>
              <a:rPr lang="zh-TW" sz="2800" dirty="0" smtClean="0">
                <a:latin typeface="MingLiU"/>
                <a:ea typeface="MingLiU"/>
              </a:rPr>
              <a:t>献的</a:t>
            </a:r>
            <a:r>
              <a:rPr lang="zh-TW" sz="2800" dirty="0">
                <a:latin typeface="MingLiU"/>
                <a:ea typeface="MingLiU"/>
              </a:rPr>
              <a:t>具体形态，包括数量和 质量两方面的内容。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0362" y="4267200"/>
            <a:ext cx="1969698" cy="206458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59124" y="2251494"/>
            <a:ext cx="7297947" cy="98916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63500">
              <a:lnSpc>
                <a:spcPts val="4936"/>
              </a:lnSpc>
            </a:pPr>
            <a:r>
              <a:rPr lang="zh-TW" sz="2400">
                <a:solidFill>
                  <a:srgbClr val="1F497D"/>
                </a:solidFill>
                <a:latin typeface="Microsoft YaHei"/>
                <a:ea typeface="Microsoft YaHei"/>
              </a:rPr>
              <a:t>团队绩效：</a:t>
            </a:r>
            <a:r>
              <a:rPr lang="zh-TW" sz="2800">
                <a:latin typeface="MingLiU"/>
                <a:ea typeface="MingLiU"/>
              </a:rPr>
              <a:t>团队对组织既定目标的达成情况；团 队成员的满意感；继续协作的能力。</a:t>
            </a:r>
          </a:p>
        </p:txBody>
      </p:sp>
      <p:sp>
        <p:nvSpPr>
          <p:cNvPr id="4" name="矩形 3"/>
          <p:cNvSpPr/>
          <p:nvPr/>
        </p:nvSpPr>
        <p:spPr>
          <a:xfrm>
            <a:off x="356558" y="4172309"/>
            <a:ext cx="235789" cy="299049"/>
          </a:xfrm>
          <a:prstGeom prst="rect">
            <a:avLst/>
          </a:prstGeom>
          <a:solidFill>
            <a:srgbClr val="366092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TW" sz="950" i="1">
                <a:solidFill>
                  <a:srgbClr val="FFFF00"/>
                </a:solidFill>
                <a:latin typeface="Arial"/>
                <a:ea typeface="Arial"/>
              </a:rPr>
              <a:t>2</a:t>
            </a:r>
          </a:p>
        </p:txBody>
      </p:sp>
      <p:sp>
        <p:nvSpPr>
          <p:cNvPr id="5" name="矩形 4"/>
          <p:cNvSpPr/>
          <p:nvPr/>
        </p:nvSpPr>
        <p:spPr>
          <a:xfrm>
            <a:off x="842513" y="4143554"/>
            <a:ext cx="5561162" cy="79363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63500">
              <a:lnSpc>
                <a:spcPts val="3305"/>
              </a:lnSpc>
            </a:pPr>
            <a:r>
              <a:rPr lang="zh-TW" sz="2400">
                <a:solidFill>
                  <a:srgbClr val="1F497D"/>
                </a:solidFill>
                <a:latin typeface="Microsoft YaHei"/>
                <a:ea typeface="Microsoft YaHei"/>
              </a:rPr>
              <a:t>绩效考评：</a:t>
            </a:r>
            <a:r>
              <a:rPr lang="zh-TW" sz="2800">
                <a:latin typeface="MingLiU"/>
                <a:ea typeface="MingLiU"/>
              </a:rPr>
              <a:t>又称工作绩效评估，它是 对员工工作表现、工作情况等进行</a:t>
            </a:r>
            <a:r>
              <a:rPr lang="zh-TW" sz="2800">
                <a:latin typeface="Arial"/>
                <a:ea typeface="Arial"/>
              </a:rPr>
              <a:t>2</a:t>
            </a:r>
          </a:p>
        </p:txBody>
      </p:sp>
      <p:sp>
        <p:nvSpPr>
          <p:cNvPr id="6" name="矩形 5"/>
          <p:cNvSpPr/>
          <p:nvPr/>
        </p:nvSpPr>
        <p:spPr>
          <a:xfrm>
            <a:off x="859766" y="5009071"/>
            <a:ext cx="1561381" cy="35943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177800"/>
            <a:r>
              <a:rPr lang="zh-TW" sz="2800">
                <a:latin typeface="MingLiU"/>
                <a:ea typeface="MingLiU"/>
              </a:rPr>
              <a:t>定与评估。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0304" y="4413504"/>
            <a:ext cx="3663696" cy="159715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10656"/>
            <a:ext cx="9144000" cy="84734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69976" y="274320"/>
            <a:ext cx="4008120" cy="393192"/>
          </a:xfrm>
          <a:prstGeom prst="rect">
            <a:avLst/>
          </a:prstGeom>
          <a:solidFill>
            <a:srgbClr val="0376B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>
                <a:solidFill>
                  <a:srgbClr val="FFFF00"/>
                </a:solidFill>
                <a:latin typeface="Microsoft YaHei"/>
                <a:ea typeface="Microsoft YaHei"/>
              </a:rPr>
              <a:t>（二）  影响绩效的因素</a:t>
            </a:r>
          </a:p>
        </p:txBody>
      </p:sp>
      <p:sp>
        <p:nvSpPr>
          <p:cNvPr id="5" name="矩形 4"/>
          <p:cNvSpPr/>
          <p:nvPr/>
        </p:nvSpPr>
        <p:spPr>
          <a:xfrm>
            <a:off x="8162544" y="1158240"/>
            <a:ext cx="158496" cy="234696"/>
          </a:xfrm>
          <a:prstGeom prst="rect">
            <a:avLst/>
          </a:prstGeom>
          <a:solidFill>
            <a:srgbClr val="8064A1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TW" sz="2400">
                <a:solidFill>
                  <a:srgbClr val="FFFF00"/>
                </a:solidFill>
                <a:latin typeface="Calibri"/>
                <a:ea typeface="Calibri"/>
              </a:rPr>
              <a:t>3</a:t>
            </a:r>
          </a:p>
        </p:txBody>
      </p:sp>
      <p:sp>
        <p:nvSpPr>
          <p:cNvPr id="6" name="矩形 5"/>
          <p:cNvSpPr/>
          <p:nvPr/>
        </p:nvSpPr>
        <p:spPr>
          <a:xfrm>
            <a:off x="909117" y="1856730"/>
            <a:ext cx="5616650" cy="72797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254000"/>
            <a:r>
              <a:rPr lang="zh-TW" sz="5100" dirty="0">
                <a:solidFill>
                  <a:srgbClr val="558ED5"/>
                </a:solidFill>
                <a:latin typeface="Arial"/>
                <a:ea typeface="Arial"/>
              </a:rPr>
              <a:t>♦</a:t>
            </a:r>
            <a:r>
              <a:rPr lang="zh-TW" sz="3200" dirty="0">
                <a:solidFill>
                  <a:srgbClr val="558ED5"/>
                </a:solidFill>
                <a:latin typeface="SimSun"/>
                <a:ea typeface="SimSun"/>
              </a:rPr>
              <a:t>主观性（内因）：技能</a:t>
            </a:r>
            <a:r>
              <a:rPr lang="en-US" sz="3200" dirty="0">
                <a:solidFill>
                  <a:srgbClr val="558ED5"/>
                </a:solidFill>
                <a:latin typeface="SimSun"/>
              </a:rPr>
              <a:t>S,</a:t>
            </a:r>
            <a:r>
              <a:rPr lang="zh-TW" sz="3200" dirty="0">
                <a:solidFill>
                  <a:srgbClr val="558ED5"/>
                </a:solidFill>
                <a:latin typeface="SimSun"/>
                <a:ea typeface="SimSun"/>
              </a:rPr>
              <a:t>激励</a:t>
            </a:r>
            <a:r>
              <a:rPr lang="en-US" sz="3200" dirty="0">
                <a:solidFill>
                  <a:srgbClr val="558ED5"/>
                </a:solidFill>
                <a:latin typeface="SimSun"/>
              </a:rPr>
              <a:t>M</a:t>
            </a:r>
          </a:p>
        </p:txBody>
      </p:sp>
      <p:sp>
        <p:nvSpPr>
          <p:cNvPr id="7" name="矩形 6"/>
          <p:cNvSpPr/>
          <p:nvPr/>
        </p:nvSpPr>
        <p:spPr>
          <a:xfrm>
            <a:off x="841248" y="2746248"/>
            <a:ext cx="7659624" cy="14874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54000">
              <a:lnSpc>
                <a:spcPts val="3984"/>
              </a:lnSpc>
              <a:spcAft>
                <a:spcPts val="350"/>
              </a:spcAft>
            </a:pPr>
            <a:r>
              <a:rPr lang="zh-TW" sz="5100" dirty="0">
                <a:solidFill>
                  <a:srgbClr val="558ED5"/>
                </a:solidFill>
                <a:latin typeface="Arial"/>
                <a:ea typeface="Arial"/>
              </a:rPr>
              <a:t>♦</a:t>
            </a:r>
            <a:r>
              <a:rPr lang="zh-TW" sz="3200" dirty="0">
                <a:solidFill>
                  <a:srgbClr val="558ED5"/>
                </a:solidFill>
                <a:latin typeface="SimSun"/>
                <a:ea typeface="SimSun"/>
              </a:rPr>
              <a:t>客观性（外因）：机会0,环境</a:t>
            </a:r>
            <a:r>
              <a:rPr lang="en-US" sz="3200" dirty="0">
                <a:solidFill>
                  <a:srgbClr val="558ED5"/>
                </a:solidFill>
                <a:latin typeface="SimSun"/>
              </a:rPr>
              <a:t>E</a:t>
            </a:r>
          </a:p>
          <a:p>
            <a:pPr marL="289628" indent="-342900" algn="just">
              <a:lnSpc>
                <a:spcPts val="3984"/>
              </a:lnSpc>
            </a:pPr>
            <a:r>
              <a:rPr lang="zh-TW" sz="5100" dirty="0">
                <a:solidFill>
                  <a:srgbClr val="558ED5"/>
                </a:solidFill>
                <a:latin typeface="Arial"/>
                <a:ea typeface="Arial"/>
              </a:rPr>
              <a:t>♦</a:t>
            </a:r>
            <a:r>
              <a:rPr lang="zh-TW" sz="3200" dirty="0">
                <a:solidFill>
                  <a:srgbClr val="558ED5"/>
                </a:solidFill>
                <a:latin typeface="SimSun"/>
                <a:ea typeface="SimSun"/>
              </a:rPr>
              <a:t>绩效</a:t>
            </a:r>
            <a:r>
              <a:rPr lang="en-US" sz="3200" dirty="0">
                <a:solidFill>
                  <a:srgbClr val="558ED5"/>
                </a:solidFill>
                <a:latin typeface="SimSun"/>
              </a:rPr>
              <a:t>P=f （SOME）</a:t>
            </a:r>
            <a:r>
              <a:rPr lang="zh-TW" sz="3200" dirty="0">
                <a:solidFill>
                  <a:srgbClr val="558ED5"/>
                </a:solidFill>
                <a:latin typeface="SimSun"/>
                <a:ea typeface="SimSun"/>
              </a:rPr>
              <a:t>,即绩效是技能、激励、 机会、环境四变量的函数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9080" y="301752"/>
            <a:ext cx="606552" cy="365760"/>
          </a:xfrm>
          <a:prstGeom prst="rect">
            <a:avLst/>
          </a:prstGeom>
          <a:solidFill>
            <a:srgbClr val="0E5174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CN" sz="2800">
                <a:solidFill>
                  <a:srgbClr val="FFFF00"/>
                </a:solidFill>
                <a:latin typeface="Microsoft YaHei"/>
                <a:ea typeface="Microsoft YaHei"/>
              </a:rPr>
              <a:t>㈢</a:t>
            </a:r>
          </a:p>
        </p:txBody>
      </p:sp>
      <p:sp>
        <p:nvSpPr>
          <p:cNvPr id="3" name="矩形 2"/>
          <p:cNvSpPr/>
          <p:nvPr/>
        </p:nvSpPr>
        <p:spPr>
          <a:xfrm>
            <a:off x="2063496" y="274320"/>
            <a:ext cx="1450848" cy="384048"/>
          </a:xfrm>
          <a:prstGeom prst="rect">
            <a:avLst/>
          </a:prstGeom>
          <a:solidFill>
            <a:srgbClr val="0474B6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>
                <a:solidFill>
                  <a:srgbClr val="FFFF00"/>
                </a:solidFill>
                <a:latin typeface="Microsoft YaHei"/>
                <a:ea typeface="Microsoft YaHei"/>
              </a:rPr>
              <a:t>绩效管理</a:t>
            </a:r>
          </a:p>
        </p:txBody>
      </p:sp>
      <p:sp>
        <p:nvSpPr>
          <p:cNvPr id="4" name="矩形 3"/>
          <p:cNvSpPr/>
          <p:nvPr/>
        </p:nvSpPr>
        <p:spPr>
          <a:xfrm>
            <a:off x="551688" y="3307080"/>
            <a:ext cx="1450848" cy="4419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800" b="1">
                <a:solidFill>
                  <a:srgbClr val="0000FF"/>
                </a:solidFill>
                <a:latin typeface="Microsoft YaHei"/>
                <a:ea typeface="Microsoft YaHei"/>
              </a:rPr>
              <a:t>绩效管理</a:t>
            </a:r>
          </a:p>
        </p:txBody>
      </p:sp>
      <p:sp>
        <p:nvSpPr>
          <p:cNvPr id="5" name="矩形 4"/>
          <p:cNvSpPr/>
          <p:nvPr/>
        </p:nvSpPr>
        <p:spPr>
          <a:xfrm>
            <a:off x="3511296" y="1554480"/>
            <a:ext cx="4294632" cy="691896"/>
          </a:xfrm>
          <a:prstGeom prst="rect">
            <a:avLst/>
          </a:prstGeom>
          <a:solidFill>
            <a:srgbClr val="CAD9EB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856"/>
              </a:lnSpc>
            </a:pPr>
            <a:r>
              <a:rPr lang="zh-TW" sz="2400" b="1">
                <a:latin typeface="KaiTi"/>
                <a:ea typeface="KaiTi"/>
              </a:rPr>
              <a:t>绩效管理是对组织员工的绩效进 行管理的体系</a:t>
            </a:r>
          </a:p>
        </p:txBody>
      </p:sp>
      <p:sp>
        <p:nvSpPr>
          <p:cNvPr id="6" name="矩形 5"/>
          <p:cNvSpPr/>
          <p:nvPr/>
        </p:nvSpPr>
        <p:spPr>
          <a:xfrm>
            <a:off x="3282696" y="3048000"/>
            <a:ext cx="4584192" cy="10363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43400" indent="-279400">
              <a:lnSpc>
                <a:spcPts val="2856"/>
              </a:lnSpc>
              <a:spcBef>
                <a:spcPts val="1330"/>
              </a:spcBef>
            </a:pPr>
            <a:r>
              <a:rPr lang="zh-CN" sz="2400" b="1">
                <a:solidFill>
                  <a:srgbClr val="0000FF"/>
                </a:solidFill>
                <a:latin typeface="KaiTi"/>
                <a:ea typeface="KaiTi"/>
              </a:rPr>
              <a:t>■</a:t>
            </a:r>
            <a:r>
              <a:rPr lang="zh-CN" sz="2400" b="1">
                <a:latin typeface="KaiTi"/>
                <a:ea typeface="KaiTi"/>
              </a:rPr>
              <a:t>绩效</a:t>
            </a:r>
            <a:r>
              <a:rPr lang="zh-TW" sz="2400" b="1">
                <a:latin typeface="KaiTi"/>
                <a:ea typeface="KaiTi"/>
              </a:rPr>
              <a:t>管理是对组织的整体绩效进 行管理的体系</a:t>
            </a:r>
          </a:p>
        </p:txBody>
      </p:sp>
      <p:sp>
        <p:nvSpPr>
          <p:cNvPr id="7" name="矩形 6"/>
          <p:cNvSpPr/>
          <p:nvPr/>
        </p:nvSpPr>
        <p:spPr>
          <a:xfrm>
            <a:off x="3304032" y="4550664"/>
            <a:ext cx="4806696" cy="10911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158564" indent="0" algn="just">
              <a:lnSpc>
                <a:spcPts val="2820"/>
              </a:lnSpc>
            </a:pPr>
            <a:r>
              <a:rPr lang="zh-TW" sz="2400" b="1">
                <a:latin typeface="KaiTi"/>
                <a:ea typeface="KaiTi"/>
              </a:rPr>
              <a:t>绩效管理是把对组织绩效的管理和 对员工的绩效管理两个方面结合在 </a:t>
            </a:r>
            <a:r>
              <a:rPr lang="zh-CN" sz="2400" b="1">
                <a:latin typeface="KaiTi"/>
                <a:ea typeface="KaiTi"/>
              </a:rPr>
              <a:t>一</a:t>
            </a:r>
            <a:r>
              <a:rPr lang="zh-TW" sz="2400" b="1">
                <a:latin typeface="KaiTi"/>
                <a:ea typeface="KaiTi"/>
              </a:rPr>
              <a:t>一起的体系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47087" y="249936"/>
            <a:ext cx="5110702" cy="393192"/>
          </a:xfrm>
          <a:prstGeom prst="rect">
            <a:avLst/>
          </a:prstGeom>
          <a:solidFill>
            <a:srgbClr val="0377BB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2800" dirty="0">
                <a:solidFill>
                  <a:srgbClr val="FFFF00"/>
                </a:solidFill>
                <a:latin typeface="MingLiU"/>
                <a:ea typeface="MingLiU"/>
              </a:rPr>
              <a:t>思考？我们为什么需要绩效管理</a:t>
            </a:r>
          </a:p>
        </p:txBody>
      </p:sp>
      <p:sp>
        <p:nvSpPr>
          <p:cNvPr id="5" name="矩形 4"/>
          <p:cNvSpPr/>
          <p:nvPr/>
        </p:nvSpPr>
        <p:spPr>
          <a:xfrm>
            <a:off x="2069592" y="2042160"/>
            <a:ext cx="1539240" cy="31699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TW" sz="2400" b="1">
                <a:latin typeface="SimSun"/>
                <a:ea typeface="SimSun"/>
              </a:rPr>
              <a:t>组织的使命</a:t>
            </a:r>
          </a:p>
        </p:txBody>
      </p:sp>
      <p:sp>
        <p:nvSpPr>
          <p:cNvPr id="6" name="矩形 5"/>
          <p:cNvSpPr/>
          <p:nvPr/>
        </p:nvSpPr>
        <p:spPr>
          <a:xfrm>
            <a:off x="2078736" y="2682240"/>
            <a:ext cx="1545336" cy="31699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TW" sz="2400" b="1">
                <a:latin typeface="SimSun"/>
                <a:ea typeface="SimSun"/>
              </a:rPr>
              <a:t>组织的战略</a:t>
            </a:r>
          </a:p>
        </p:txBody>
      </p:sp>
      <p:sp>
        <p:nvSpPr>
          <p:cNvPr id="7" name="矩形 6"/>
          <p:cNvSpPr/>
          <p:nvPr/>
        </p:nvSpPr>
        <p:spPr>
          <a:xfrm>
            <a:off x="2130552" y="3459480"/>
            <a:ext cx="1539240" cy="3200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zh-TW" sz="2400" b="1">
                <a:latin typeface="SimSun"/>
                <a:ea typeface="SimSun"/>
              </a:rPr>
              <a:t>组织的目标</a:t>
            </a:r>
          </a:p>
        </p:txBody>
      </p:sp>
      <p:sp>
        <p:nvSpPr>
          <p:cNvPr id="8" name="矩形 7"/>
          <p:cNvSpPr/>
          <p:nvPr/>
        </p:nvSpPr>
        <p:spPr>
          <a:xfrm>
            <a:off x="5949677" y="3584922"/>
            <a:ext cx="1895875" cy="27079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zh-TW" sz="2400" b="1" dirty="0">
                <a:latin typeface="SimSun"/>
                <a:ea typeface="SimSun"/>
              </a:rPr>
              <a:t>组织的绩效</a:t>
            </a:r>
          </a:p>
        </p:txBody>
      </p:sp>
      <p:sp>
        <p:nvSpPr>
          <p:cNvPr id="9" name="矩形 8"/>
          <p:cNvSpPr/>
          <p:nvPr/>
        </p:nvSpPr>
        <p:spPr>
          <a:xfrm>
            <a:off x="2215896" y="4206240"/>
            <a:ext cx="1545336" cy="3139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2400" b="1">
                <a:latin typeface="SimSun"/>
                <a:ea typeface="SimSun"/>
              </a:rPr>
              <a:t>部门的目标</a:t>
            </a:r>
          </a:p>
        </p:txBody>
      </p:sp>
      <p:sp>
        <p:nvSpPr>
          <p:cNvPr id="11" name="矩形 10"/>
          <p:cNvSpPr/>
          <p:nvPr/>
        </p:nvSpPr>
        <p:spPr>
          <a:xfrm>
            <a:off x="6117336" y="4456176"/>
            <a:ext cx="1524000" cy="31699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zh-TW" sz="2400" b="1">
                <a:latin typeface="SimSun"/>
                <a:ea typeface="SimSun"/>
              </a:rPr>
              <a:t>团队的绩效</a:t>
            </a:r>
          </a:p>
        </p:txBody>
      </p:sp>
      <p:sp>
        <p:nvSpPr>
          <p:cNvPr id="12" name="矩形 11"/>
          <p:cNvSpPr/>
          <p:nvPr/>
        </p:nvSpPr>
        <p:spPr>
          <a:xfrm>
            <a:off x="4651248" y="5181600"/>
            <a:ext cx="2983992" cy="31699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zh-TW" sz="2400" b="1" dirty="0">
                <a:solidFill>
                  <a:srgbClr val="01007F"/>
                </a:solidFill>
                <a:latin typeface="SimSun"/>
                <a:ea typeface="SimSun"/>
              </a:rPr>
              <a:t>&gt; </a:t>
            </a:r>
            <a:r>
              <a:rPr lang="en-US" altLang="zh-TW" sz="2400" b="1" dirty="0" smtClean="0">
                <a:solidFill>
                  <a:srgbClr val="01007F"/>
                </a:solidFill>
                <a:latin typeface="SimSun"/>
                <a:ea typeface="SimSun"/>
              </a:rPr>
              <a:t>       </a:t>
            </a:r>
            <a:r>
              <a:rPr lang="zh-TW" sz="2400" b="1" dirty="0" smtClean="0">
                <a:latin typeface="SimSun"/>
                <a:ea typeface="SimSun"/>
              </a:rPr>
              <a:t>个</a:t>
            </a:r>
            <a:r>
              <a:rPr lang="zh-TW" sz="2400" b="1" dirty="0">
                <a:latin typeface="SimSun"/>
                <a:ea typeface="SimSun"/>
              </a:rPr>
              <a:t>人的绩效</a:t>
            </a:r>
          </a:p>
        </p:txBody>
      </p:sp>
      <p:sp>
        <p:nvSpPr>
          <p:cNvPr id="13" name="矩形 12"/>
          <p:cNvSpPr/>
          <p:nvPr/>
        </p:nvSpPr>
        <p:spPr>
          <a:xfrm>
            <a:off x="8784336" y="6623304"/>
            <a:ext cx="97536" cy="152400"/>
          </a:xfrm>
          <a:prstGeom prst="rect">
            <a:avLst/>
          </a:prstGeom>
          <a:solidFill>
            <a:srgbClr val="24ACDD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zh-TW" sz="1200">
                <a:solidFill>
                  <a:srgbClr val="FFFFFF"/>
                </a:solidFill>
                <a:latin typeface="MingLiU-ExtB"/>
                <a:ea typeface="MingLiU-ExtB"/>
              </a:rPr>
              <a:t>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3171</Words>
  <Application>Microsoft Office PowerPoint</Application>
  <PresentationFormat>自定义</PresentationFormat>
  <Paragraphs>342</Paragraphs>
  <Slides>39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40" baseType="lpstr">
      <vt:lpstr>Office Theme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  <vt:lpstr>幻灯片 36</vt:lpstr>
      <vt:lpstr>幻灯片 37</vt:lpstr>
      <vt:lpstr>幻灯片 38</vt:lpstr>
      <vt:lpstr>幻灯片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7</cp:revision>
  <dcterms:modified xsi:type="dcterms:W3CDTF">2022-04-18T15:34:01Z</dcterms:modified>
</cp:coreProperties>
</file>