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09" r:id="rId2"/>
    <p:sldId id="381" r:id="rId3"/>
  </p:sldIdLst>
  <p:sldSz cx="12192000" cy="6858000"/>
  <p:notesSz cx="6858000" cy="9144000"/>
  <p:embeddedFontLst>
    <p:embeddedFont>
      <p:font typeface="Impact" pitchFamily="34" charset="0"/>
      <p:regular r:id="rId6"/>
    </p:embeddedFont>
    <p:embeddedFont>
      <p:font typeface="微软雅黑" pitchFamily="34" charset="-122"/>
      <p:regular r:id="rId7"/>
      <p:bold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1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  <p:cmAuthor id="3" name="s's'f" initials="s" lastIdx="2" clrIdx="2">
    <p:extLst>
      <p:ext uri="{19B8F6BF-5375-455C-9EA6-DF929625EA0E}">
        <p15:presenceInfo xmlns:p15="http://schemas.microsoft.com/office/powerpoint/2012/main" xmlns="" userId="s's'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E25"/>
    <a:srgbClr val="D23F26"/>
    <a:srgbClr val="D2472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16" y="-102"/>
      </p:cViewPr>
      <p:guideLst>
        <p:guide orient="horz" pos="2171"/>
        <p:guide pos="37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E3416-E5F7-4D98-9776-13D85345A46F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EB7D7-75F8-4F35-A54A-1146E502D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351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DAE5D-4831-4971-AD73-B22A556B209A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8EBDB-A3D6-46FD-95DB-D66DF968F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57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082" y="140225"/>
            <a:ext cx="1368000" cy="81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标"/>
          <p:cNvSpPr>
            <a:spLocks noEditPoints="1" noChangeArrowheads="1"/>
          </p:cNvSpPr>
          <p:nvPr userDrawn="1"/>
        </p:nvSpPr>
        <p:spPr bwMode="auto">
          <a:xfrm>
            <a:off x="352655" y="571751"/>
            <a:ext cx="3550781" cy="5421620"/>
          </a:xfrm>
          <a:custGeom>
            <a:avLst/>
            <a:gdLst>
              <a:gd name="T0" fmla="*/ 2147483647 w 78"/>
              <a:gd name="T1" fmla="*/ 2147483647 h 112"/>
              <a:gd name="T2" fmla="*/ 2147483647 w 78"/>
              <a:gd name="T3" fmla="*/ 2147483647 h 112"/>
              <a:gd name="T4" fmla="*/ 2147483647 w 78"/>
              <a:gd name="T5" fmla="*/ 2147483647 h 112"/>
              <a:gd name="T6" fmla="*/ 2147483647 w 78"/>
              <a:gd name="T7" fmla="*/ 2147483647 h 112"/>
              <a:gd name="T8" fmla="*/ 2147483647 w 78"/>
              <a:gd name="T9" fmla="*/ 2147483647 h 112"/>
              <a:gd name="T10" fmla="*/ 2147483647 w 78"/>
              <a:gd name="T11" fmla="*/ 2147483647 h 112"/>
              <a:gd name="T12" fmla="*/ 2147483647 w 78"/>
              <a:gd name="T13" fmla="*/ 2147483647 h 112"/>
              <a:gd name="T14" fmla="*/ 2147483647 w 78"/>
              <a:gd name="T15" fmla="*/ 2147483647 h 112"/>
              <a:gd name="T16" fmla="*/ 2147483647 w 78"/>
              <a:gd name="T17" fmla="*/ 2147483647 h 112"/>
              <a:gd name="T18" fmla="*/ 2147483647 w 78"/>
              <a:gd name="T19" fmla="*/ 2147483647 h 112"/>
              <a:gd name="T20" fmla="*/ 2147483647 w 78"/>
              <a:gd name="T21" fmla="*/ 2147483647 h 112"/>
              <a:gd name="T22" fmla="*/ 2147483647 w 78"/>
              <a:gd name="T23" fmla="*/ 2147483647 h 112"/>
              <a:gd name="T24" fmla="*/ 2147483647 w 78"/>
              <a:gd name="T25" fmla="*/ 2147483647 h 112"/>
              <a:gd name="T26" fmla="*/ 2147483647 w 78"/>
              <a:gd name="T27" fmla="*/ 2147483647 h 112"/>
              <a:gd name="T28" fmla="*/ 2147483647 w 78"/>
              <a:gd name="T29" fmla="*/ 2147483647 h 112"/>
              <a:gd name="T30" fmla="*/ 2147483647 w 78"/>
              <a:gd name="T31" fmla="*/ 2147483647 h 112"/>
              <a:gd name="T32" fmla="*/ 2147483647 w 78"/>
              <a:gd name="T33" fmla="*/ 2147483647 h 112"/>
              <a:gd name="T34" fmla="*/ 2147483647 w 78"/>
              <a:gd name="T35" fmla="*/ 2147483647 h 112"/>
              <a:gd name="T36" fmla="*/ 2147483647 w 78"/>
              <a:gd name="T37" fmla="*/ 2147483647 h 112"/>
              <a:gd name="T38" fmla="*/ 2147483647 w 78"/>
              <a:gd name="T39" fmla="*/ 2147483647 h 112"/>
              <a:gd name="T40" fmla="*/ 2147483647 w 78"/>
              <a:gd name="T41" fmla="*/ 2147483647 h 112"/>
              <a:gd name="T42" fmla="*/ 2147483647 w 78"/>
              <a:gd name="T43" fmla="*/ 2147483647 h 112"/>
              <a:gd name="T44" fmla="*/ 2147483647 w 78"/>
              <a:gd name="T45" fmla="*/ 2147483647 h 112"/>
              <a:gd name="T46" fmla="*/ 2147483647 w 78"/>
              <a:gd name="T47" fmla="*/ 2147483647 h 112"/>
              <a:gd name="T48" fmla="*/ 2147483647 w 78"/>
              <a:gd name="T49" fmla="*/ 2147483647 h 112"/>
              <a:gd name="T50" fmla="*/ 2147483647 w 78"/>
              <a:gd name="T51" fmla="*/ 2147483647 h 112"/>
              <a:gd name="T52" fmla="*/ 2147483647 w 78"/>
              <a:gd name="T53" fmla="*/ 2147483647 h 112"/>
              <a:gd name="T54" fmla="*/ 2147483647 w 78"/>
              <a:gd name="T55" fmla="*/ 2147483647 h 112"/>
              <a:gd name="T56" fmla="*/ 2147483647 w 78"/>
              <a:gd name="T57" fmla="*/ 2147483647 h 112"/>
              <a:gd name="T58" fmla="*/ 2147483647 w 78"/>
              <a:gd name="T59" fmla="*/ 2147483647 h 112"/>
              <a:gd name="T60" fmla="*/ 2147483647 w 78"/>
              <a:gd name="T61" fmla="*/ 2147483647 h 112"/>
              <a:gd name="T62" fmla="*/ 2147483647 w 78"/>
              <a:gd name="T63" fmla="*/ 2147483647 h 112"/>
              <a:gd name="T64" fmla="*/ 2147483647 w 78"/>
              <a:gd name="T65" fmla="*/ 2147483647 h 112"/>
              <a:gd name="T66" fmla="*/ 2147483647 w 78"/>
              <a:gd name="T67" fmla="*/ 2147483647 h 112"/>
              <a:gd name="T68" fmla="*/ 2147483647 w 78"/>
              <a:gd name="T69" fmla="*/ 2147483647 h 112"/>
              <a:gd name="T70" fmla="*/ 2147483647 w 78"/>
              <a:gd name="T71" fmla="*/ 2147483647 h 112"/>
              <a:gd name="T72" fmla="*/ 2147483647 w 78"/>
              <a:gd name="T73" fmla="*/ 2147483647 h 112"/>
              <a:gd name="T74" fmla="*/ 2147483647 w 78"/>
              <a:gd name="T75" fmla="*/ 2147483647 h 112"/>
              <a:gd name="T76" fmla="*/ 2147483647 w 78"/>
              <a:gd name="T77" fmla="*/ 2147483647 h 1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8"/>
              <a:gd name="T118" fmla="*/ 0 h 112"/>
              <a:gd name="T119" fmla="*/ 78 w 78"/>
              <a:gd name="T120" fmla="*/ 112 h 11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8" h="112">
                <a:moveTo>
                  <a:pt x="21" y="36"/>
                </a:moveTo>
                <a:cubicBezTo>
                  <a:pt x="20" y="27"/>
                  <a:pt x="20" y="19"/>
                  <a:pt x="21" y="11"/>
                </a:cubicBezTo>
                <a:cubicBezTo>
                  <a:pt x="37" y="0"/>
                  <a:pt x="45" y="13"/>
                  <a:pt x="58" y="11"/>
                </a:cubicBezTo>
                <a:cubicBezTo>
                  <a:pt x="59" y="19"/>
                  <a:pt x="59" y="29"/>
                  <a:pt x="57" y="36"/>
                </a:cubicBezTo>
                <a:cubicBezTo>
                  <a:pt x="57" y="40"/>
                  <a:pt x="55" y="44"/>
                  <a:pt x="53" y="47"/>
                </a:cubicBezTo>
                <a:cubicBezTo>
                  <a:pt x="49" y="51"/>
                  <a:pt x="44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4" y="53"/>
                  <a:pt x="29" y="51"/>
                  <a:pt x="26" y="47"/>
                </a:cubicBezTo>
                <a:cubicBezTo>
                  <a:pt x="24" y="44"/>
                  <a:pt x="22" y="40"/>
                  <a:pt x="21" y="36"/>
                </a:cubicBezTo>
                <a:close/>
                <a:moveTo>
                  <a:pt x="13" y="107"/>
                </a:moveTo>
                <a:cubicBezTo>
                  <a:pt x="67" y="107"/>
                  <a:pt x="67" y="107"/>
                  <a:pt x="67" y="107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3" y="107"/>
                  <a:pt x="13" y="107"/>
                  <a:pt x="13" y="107"/>
                </a:cubicBezTo>
                <a:close/>
                <a:moveTo>
                  <a:pt x="70" y="67"/>
                </a:moveTo>
                <a:cubicBezTo>
                  <a:pt x="76" y="90"/>
                  <a:pt x="76" y="90"/>
                  <a:pt x="76" y="90"/>
                </a:cubicBezTo>
                <a:cubicBezTo>
                  <a:pt x="78" y="98"/>
                  <a:pt x="77" y="103"/>
                  <a:pt x="68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72"/>
                  <a:pt x="66" y="72"/>
                  <a:pt x="66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9" y="56"/>
                  <a:pt x="49" y="56"/>
                  <a:pt x="49" y="56"/>
                </a:cubicBezTo>
                <a:cubicBezTo>
                  <a:pt x="51" y="54"/>
                  <a:pt x="51" y="54"/>
                  <a:pt x="51" y="54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6" y="58"/>
                  <a:pt x="66" y="58"/>
                </a:cubicBezTo>
                <a:cubicBezTo>
                  <a:pt x="68" y="61"/>
                  <a:pt x="69" y="64"/>
                  <a:pt x="70" y="67"/>
                </a:cubicBezTo>
                <a:cubicBezTo>
                  <a:pt x="70" y="67"/>
                  <a:pt x="70" y="67"/>
                  <a:pt x="70" y="67"/>
                </a:cubicBezTo>
                <a:close/>
                <a:moveTo>
                  <a:pt x="14" y="103"/>
                </a:moveTo>
                <a:cubicBezTo>
                  <a:pt x="11" y="103"/>
                  <a:pt x="11" y="103"/>
                  <a:pt x="11" y="103"/>
                </a:cubicBezTo>
                <a:cubicBezTo>
                  <a:pt x="1" y="103"/>
                  <a:pt x="0" y="98"/>
                  <a:pt x="3" y="90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3"/>
                  <a:pt x="11" y="60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72"/>
                  <a:pt x="38" y="72"/>
                  <a:pt x="38" y="72"/>
                </a:cubicBezTo>
                <a:cubicBezTo>
                  <a:pt x="14" y="72"/>
                  <a:pt x="14" y="72"/>
                  <a:pt x="14" y="72"/>
                </a:cubicBezTo>
                <a:lnTo>
                  <a:pt x="14" y="1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1" name="数字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1459830" y="3859394"/>
            <a:ext cx="1336430" cy="2092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13000" i="0" u="none" dirty="0" smtClean="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pPr marL="0"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2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5567790" y="3509389"/>
            <a:ext cx="6490292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5000" b="1" spc="3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/>
            <a:r>
              <a:rPr lang="zh-CN" altLang="en-US" dirty="0"/>
              <a:t>添加标题</a:t>
            </a:r>
          </a:p>
        </p:txBody>
      </p:sp>
      <p:sp>
        <p:nvSpPr>
          <p:cNvPr id="13" name="文本占位符"/>
          <p:cNvSpPr>
            <a:spLocks noGrp="1"/>
          </p:cNvSpPr>
          <p:nvPr>
            <p:ph type="body" sz="quarter" idx="12" hasCustomPrompt="1"/>
          </p:nvPr>
        </p:nvSpPr>
        <p:spPr>
          <a:xfrm>
            <a:off x="5567790" y="4651175"/>
            <a:ext cx="5654819" cy="83099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lnSpc>
                <a:spcPct val="150000"/>
              </a:lnSpc>
              <a:buNone/>
              <a:defRPr sz="16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单击此处添加您的文字内容，或复制文本粘贴至此，字间距和行间距均可自行调节。</a:t>
            </a:r>
          </a:p>
        </p:txBody>
      </p:sp>
      <p:cxnSp>
        <p:nvCxnSpPr>
          <p:cNvPr id="7" name="直接连接符"/>
          <p:cNvCxnSpPr/>
          <p:nvPr userDrawn="1"/>
        </p:nvCxnSpPr>
        <p:spPr>
          <a:xfrm rot="-600000" flipH="1">
            <a:off x="4111272" y="4402886"/>
            <a:ext cx="669193" cy="14771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"/>
          <p:cNvCxnSpPr/>
          <p:nvPr userDrawn="1"/>
        </p:nvCxnSpPr>
        <p:spPr>
          <a:xfrm flipH="1">
            <a:off x="4682791" y="1742326"/>
            <a:ext cx="884999" cy="338125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"/>
          <p:cNvSpPr>
            <a:spLocks noChangeArrowheads="1"/>
          </p:cNvSpPr>
          <p:nvPr userDrawn="1"/>
        </p:nvSpPr>
        <p:spPr bwMode="auto">
          <a:xfrm>
            <a:off x="593311" y="146717"/>
            <a:ext cx="11588750" cy="550862"/>
          </a:xfrm>
          <a:prstGeom prst="parallelogram">
            <a:avLst>
              <a:gd name="adj" fmla="val 41491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平行四边形"/>
          <p:cNvSpPr>
            <a:spLocks noChangeArrowheads="1"/>
          </p:cNvSpPr>
          <p:nvPr userDrawn="1"/>
        </p:nvSpPr>
        <p:spPr bwMode="auto">
          <a:xfrm>
            <a:off x="0" y="146717"/>
            <a:ext cx="752475" cy="550862"/>
          </a:xfrm>
          <a:prstGeom prst="parallelogram">
            <a:avLst>
              <a:gd name="adj" fmla="val 41517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9"/>
          <a:stretch>
            <a:fillRect/>
          </a:stretch>
        </p:blipFill>
        <p:spPr>
          <a:xfrm>
            <a:off x="89570" y="0"/>
            <a:ext cx="12193200" cy="6858000"/>
          </a:xfrm>
          <a:prstGeom prst="rect">
            <a:avLst/>
          </a:prstGeom>
        </p:spPr>
      </p:pic>
      <p:sp>
        <p:nvSpPr>
          <p:cNvPr id="9" name="平行四边形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0" y="146717"/>
            <a:ext cx="752475" cy="550862"/>
          </a:xfrm>
          <a:prstGeom prst="parallelogram">
            <a:avLst>
              <a:gd name="adj" fmla="val 41517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标题占位符"/>
          <p:cNvSpPr>
            <a:spLocks noGrp="1"/>
          </p:cNvSpPr>
          <p:nvPr>
            <p:ph type="body" sz="quarter" idx="10"/>
            <p:custDataLst>
              <p:tags r:id="rId8"/>
            </p:custDataLst>
          </p:nvPr>
        </p:nvSpPr>
        <p:spPr>
          <a:xfrm>
            <a:off x="1066841" y="183621"/>
            <a:ext cx="10527281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2500" b="1" spc="300" dirty="0" smtClean="0">
                <a:solidFill>
                  <a:schemeClr val="bg1"/>
                </a:solidFill>
                <a:latin typeface="+mn-ea"/>
              </a:defRPr>
            </a:lvl1pPr>
          </a:lstStyle>
          <a:p>
            <a:pPr marL="0" lvl="0"/>
            <a:r>
              <a:rPr lang="zh-CN" altLang="en-US" dirty="0"/>
              <a:t>点击添加标题</a:t>
            </a:r>
          </a:p>
        </p:txBody>
      </p:sp>
      <p:sp>
        <p:nvSpPr>
          <p:cNvPr id="8" name="平行四边形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593311" y="146717"/>
            <a:ext cx="11588750" cy="550862"/>
          </a:xfrm>
          <a:prstGeom prst="parallelogram">
            <a:avLst>
              <a:gd name="adj" fmla="val 41491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ldLvl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"/>
          <p:cNvSpPr/>
          <p:nvPr/>
        </p:nvSpPr>
        <p:spPr>
          <a:xfrm>
            <a:off x="6897476" y="893471"/>
            <a:ext cx="48731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lang="zh-CN" altLang="en-US" sz="1600" dirty="0"/>
              <a:t>受全球经济不景气、通信领域客户投资意愿下降的影响，</a:t>
            </a:r>
            <a:r>
              <a:rPr lang="en-US" altLang="zh-CN" sz="1600" dirty="0"/>
              <a:t>2012</a:t>
            </a:r>
            <a:r>
              <a:rPr lang="zh-CN" altLang="en-US" sz="1600" dirty="0"/>
              <a:t>年华为公司遭遇了连续五个月的亏损，陷入了年度收入目标和净利润目标可能均难以实现的困境。集团财经费用管理部在公司的支持下，通过预算管理的两记重拳，以及其他管理收段的共同出击，“拧出”了十亿美元费用，为公司创造了价值，在公司扭亏中立下了赫赫战功。</a:t>
            </a:r>
            <a:endParaRPr lang="en-US" altLang="zh-CN" sz="1600" dirty="0"/>
          </a:p>
          <a:p>
            <a:r>
              <a:rPr lang="zh-CN" altLang="en-US" sz="1600" dirty="0"/>
              <a:t>    公司费用的“拧出”过程结合并运用了以下预算管理手段。</a:t>
            </a:r>
            <a:endParaRPr lang="en-US" altLang="zh-CN" sz="1600" dirty="0"/>
          </a:p>
          <a:p>
            <a:r>
              <a:rPr lang="zh-CN" altLang="en-US" sz="1600" dirty="0"/>
              <a:t>    第一，在费用预算制定上划出高压线。</a:t>
            </a:r>
          </a:p>
          <a:p>
            <a:r>
              <a:rPr lang="en-US" altLang="zh-CN" sz="1600" dirty="0"/>
              <a:t>    2012</a:t>
            </a:r>
            <a:r>
              <a:rPr lang="zh-CN" altLang="en-US" sz="1600" dirty="0"/>
              <a:t>年费用预算增长近</a:t>
            </a:r>
            <a:r>
              <a:rPr lang="en-US" altLang="zh-CN" sz="1600" dirty="0"/>
              <a:t>30%</a:t>
            </a:r>
            <a:r>
              <a:rPr lang="zh-CN" altLang="en-US" sz="1600" dirty="0"/>
              <a:t>，而当年的收入预算仅增长了</a:t>
            </a:r>
            <a:r>
              <a:rPr lang="en-US" altLang="zh-CN" sz="1600" dirty="0"/>
              <a:t>21%</a:t>
            </a:r>
            <a:r>
              <a:rPr lang="zh-CN" altLang="en-US" sz="1600" dirty="0"/>
              <a:t>。花钱的速度已经超过了赚钱的速度。基于此，公司为机关职能平台制定了费用预算基线和模型，针对不同部门的业务特点制定了差异化的基线。在实现基线约束的基础上，公司给出了另外一条高压线：费用额零增长。为实现这一目标，集团轮值</a:t>
            </a:r>
            <a:r>
              <a:rPr lang="en-US" altLang="zh-CN" sz="1600" dirty="0"/>
              <a:t>CEO</a:t>
            </a:r>
            <a:r>
              <a:rPr lang="zh-CN" altLang="en-US" sz="1600" dirty="0"/>
              <a:t>和</a:t>
            </a:r>
            <a:r>
              <a:rPr lang="en-US" altLang="zh-CN" sz="1600" dirty="0"/>
              <a:t>CFO</a:t>
            </a:r>
            <a:r>
              <a:rPr lang="zh-CN" altLang="en-US" sz="1600" dirty="0"/>
              <a:t>亲自挂帅，专门组织费用评审，对每个职能平台的部门费用一项项展开分析，随后正式签发了</a:t>
            </a:r>
            <a:r>
              <a:rPr lang="en-US" altLang="zh-CN" sz="1600" dirty="0"/>
              <a:t>《</a:t>
            </a:r>
            <a:r>
              <a:rPr lang="zh-CN" altLang="en-US" sz="1600" dirty="0"/>
              <a:t>职能平台费用预算指引</a:t>
            </a:r>
            <a:r>
              <a:rPr lang="en-US" altLang="zh-CN" sz="1600" dirty="0"/>
              <a:t>》</a:t>
            </a:r>
            <a:r>
              <a:rPr lang="zh-CN" altLang="en-US" sz="1600" dirty="0"/>
              <a:t>、</a:t>
            </a:r>
            <a:r>
              <a:rPr lang="en-US" altLang="zh-CN" sz="1600" dirty="0"/>
              <a:t>《</a:t>
            </a:r>
            <a:r>
              <a:rPr lang="zh-CN" altLang="en-US" sz="1600" dirty="0"/>
              <a:t>内部结算管理规定</a:t>
            </a:r>
            <a:r>
              <a:rPr lang="en-US" altLang="zh-CN" sz="1600" dirty="0"/>
              <a:t>》</a:t>
            </a:r>
            <a:r>
              <a:rPr lang="zh-CN" altLang="en-US" sz="1600" dirty="0"/>
              <a:t>等一系列文件。最终费用管理实效突出，一下砍掉了</a:t>
            </a:r>
            <a:r>
              <a:rPr lang="en-US" altLang="zh-CN" sz="1600" dirty="0"/>
              <a:t>6000</a:t>
            </a:r>
            <a:r>
              <a:rPr lang="zh-CN" altLang="en-US" sz="1600" dirty="0"/>
              <a:t>多万美元的平台费用预算。</a:t>
            </a:r>
            <a:endParaRPr lang="en-US" altLang="zh-CN" sz="1600" dirty="0"/>
          </a:p>
        </p:txBody>
      </p:sp>
      <p:sp>
        <p:nvSpPr>
          <p:cNvPr id="19" name="图标"/>
          <p:cNvSpPr>
            <a:spLocks noChangeAspect="1" noEditPoints="1"/>
          </p:cNvSpPr>
          <p:nvPr/>
        </p:nvSpPr>
        <p:spPr bwMode="auto">
          <a:xfrm>
            <a:off x="647258" y="3745525"/>
            <a:ext cx="432000" cy="467554"/>
          </a:xfrm>
          <a:custGeom>
            <a:avLst/>
            <a:gdLst>
              <a:gd name="T0" fmla="*/ 147434800 w 889"/>
              <a:gd name="T1" fmla="*/ 151998597 h 965"/>
              <a:gd name="T2" fmla="*/ 128793638 w 889"/>
              <a:gd name="T3" fmla="*/ 131594591 h 965"/>
              <a:gd name="T4" fmla="*/ 131429758 w 889"/>
              <a:gd name="T5" fmla="*/ 110816771 h 965"/>
              <a:gd name="T6" fmla="*/ 126910386 w 889"/>
              <a:gd name="T7" fmla="*/ 90412764 h 965"/>
              <a:gd name="T8" fmla="*/ 116177583 w 889"/>
              <a:gd name="T9" fmla="*/ 72442442 h 965"/>
              <a:gd name="T10" fmla="*/ 100172541 w 889"/>
              <a:gd name="T11" fmla="*/ 58964809 h 965"/>
              <a:gd name="T12" fmla="*/ 80590187 w 889"/>
              <a:gd name="T13" fmla="*/ 51477283 h 965"/>
              <a:gd name="T14" fmla="*/ 59501231 w 889"/>
              <a:gd name="T15" fmla="*/ 50541450 h 965"/>
              <a:gd name="T16" fmla="*/ 39353467 w 889"/>
              <a:gd name="T17" fmla="*/ 56718464 h 965"/>
              <a:gd name="T18" fmla="*/ 22407233 w 889"/>
              <a:gd name="T19" fmla="*/ 68698679 h 965"/>
              <a:gd name="T20" fmla="*/ 10167827 w 889"/>
              <a:gd name="T21" fmla="*/ 85733169 h 965"/>
              <a:gd name="T22" fmla="*/ 4142288 w 889"/>
              <a:gd name="T23" fmla="*/ 105762496 h 965"/>
              <a:gd name="T24" fmla="*/ 5083914 w 889"/>
              <a:gd name="T25" fmla="*/ 126727655 h 965"/>
              <a:gd name="T26" fmla="*/ 12803947 w 889"/>
              <a:gd name="T27" fmla="*/ 146195396 h 965"/>
              <a:gd name="T28" fmla="*/ 26361195 w 889"/>
              <a:gd name="T29" fmla="*/ 162106714 h 965"/>
              <a:gd name="T30" fmla="*/ 44437381 w 889"/>
              <a:gd name="T31" fmla="*/ 172776417 h 965"/>
              <a:gd name="T32" fmla="*/ 64961795 w 889"/>
              <a:gd name="T33" fmla="*/ 176894859 h 965"/>
              <a:gd name="T34" fmla="*/ 85862426 w 889"/>
              <a:gd name="T35" fmla="*/ 174274268 h 965"/>
              <a:gd name="T36" fmla="*/ 104691912 w 889"/>
              <a:gd name="T37" fmla="*/ 165101984 h 965"/>
              <a:gd name="T38" fmla="*/ 113918114 w 889"/>
              <a:gd name="T39" fmla="*/ 152934429 h 965"/>
              <a:gd name="T40" fmla="*/ 144798681 w 889"/>
              <a:gd name="T41" fmla="*/ 176520612 h 965"/>
              <a:gd name="T42" fmla="*/ 158732145 w 889"/>
              <a:gd name="T43" fmla="*/ 153121769 h 965"/>
              <a:gd name="T44" fmla="*/ 85862426 w 889"/>
              <a:gd name="T45" fmla="*/ 115683706 h 965"/>
              <a:gd name="T46" fmla="*/ 59689556 w 889"/>
              <a:gd name="T47" fmla="*/ 102018733 h 965"/>
              <a:gd name="T48" fmla="*/ 71740202 w 889"/>
              <a:gd name="T49" fmla="*/ 117930050 h 965"/>
              <a:gd name="T50" fmla="*/ 51969089 w 889"/>
              <a:gd name="T51" fmla="*/ 114934780 h 965"/>
              <a:gd name="T52" fmla="*/ 76635790 w 889"/>
              <a:gd name="T53" fmla="*/ 131033004 h 965"/>
              <a:gd name="T54" fmla="*/ 76824116 w 889"/>
              <a:gd name="T55" fmla="*/ 150501178 h 965"/>
              <a:gd name="T56" fmla="*/ 57806303 w 889"/>
              <a:gd name="T57" fmla="*/ 76560884 h 965"/>
              <a:gd name="T58" fmla="*/ 103561961 w 889"/>
              <a:gd name="T59" fmla="*/ 126166069 h 965"/>
              <a:gd name="T60" fmla="*/ 108457550 w 889"/>
              <a:gd name="T61" fmla="*/ 128974000 h 965"/>
              <a:gd name="T62" fmla="*/ 56300135 w 889"/>
              <a:gd name="T63" fmla="*/ 70945024 h 965"/>
              <a:gd name="T64" fmla="*/ 78142392 w 889"/>
              <a:gd name="T65" fmla="*/ 155929699 h 965"/>
              <a:gd name="T66" fmla="*/ 102432010 w 889"/>
              <a:gd name="T67" fmla="*/ 146195396 h 965"/>
              <a:gd name="T68" fmla="*/ 20523980 w 889"/>
              <a:gd name="T69" fmla="*/ 125417576 h 965"/>
              <a:gd name="T70" fmla="*/ 113918114 w 889"/>
              <a:gd name="T71" fmla="*/ 101644486 h 965"/>
              <a:gd name="T72" fmla="*/ 157979278 w 889"/>
              <a:gd name="T73" fmla="*/ 168471068 h 965"/>
              <a:gd name="T74" fmla="*/ 145551548 w 889"/>
              <a:gd name="T75" fmla="*/ 168471068 h 965"/>
              <a:gd name="T76" fmla="*/ 151953738 w 889"/>
              <a:gd name="T77" fmla="*/ 157614025 h 965"/>
              <a:gd name="T78" fmla="*/ 157979278 w 889"/>
              <a:gd name="T79" fmla="*/ 168471068 h 965"/>
              <a:gd name="T80" fmla="*/ 102244118 w 889"/>
              <a:gd name="T81" fmla="*/ 42304998 h 965"/>
              <a:gd name="T82" fmla="*/ 107328032 w 889"/>
              <a:gd name="T83" fmla="*/ 54846799 h 965"/>
              <a:gd name="T84" fmla="*/ 116742558 w 889"/>
              <a:gd name="T85" fmla="*/ 58403223 h 965"/>
              <a:gd name="T86" fmla="*/ 129358180 w 889"/>
              <a:gd name="T87" fmla="*/ 63644837 h 965"/>
              <a:gd name="T88" fmla="*/ 138584815 w 889"/>
              <a:gd name="T89" fmla="*/ 59526395 h 965"/>
              <a:gd name="T90" fmla="*/ 151012112 w 889"/>
              <a:gd name="T91" fmla="*/ 54285213 h 965"/>
              <a:gd name="T92" fmla="*/ 154589858 w 889"/>
              <a:gd name="T93" fmla="*/ 44925589 h 965"/>
              <a:gd name="T94" fmla="*/ 159862096 w 889"/>
              <a:gd name="T95" fmla="*/ 32383788 h 965"/>
              <a:gd name="T96" fmla="*/ 155719375 w 889"/>
              <a:gd name="T97" fmla="*/ 23211504 h 965"/>
              <a:gd name="T98" fmla="*/ 150635461 w 889"/>
              <a:gd name="T99" fmla="*/ 10857043 h 965"/>
              <a:gd name="T100" fmla="*/ 141032610 w 889"/>
              <a:gd name="T101" fmla="*/ 7300619 h 965"/>
              <a:gd name="T102" fmla="*/ 128605313 w 889"/>
              <a:gd name="T103" fmla="*/ 2059005 h 965"/>
              <a:gd name="T104" fmla="*/ 119378678 w 889"/>
              <a:gd name="T105" fmla="*/ 6177447 h 965"/>
              <a:gd name="T106" fmla="*/ 106763056 w 889"/>
              <a:gd name="T107" fmla="*/ 11231289 h 965"/>
              <a:gd name="T108" fmla="*/ 103185311 w 889"/>
              <a:gd name="T109" fmla="*/ 20778253 h 965"/>
              <a:gd name="T110" fmla="*/ 98101397 w 889"/>
              <a:gd name="T111" fmla="*/ 33132714 h 965"/>
              <a:gd name="T112" fmla="*/ 128981530 w 889"/>
              <a:gd name="T113" fmla="*/ 17408736 h 965"/>
              <a:gd name="T114" fmla="*/ 128981530 w 889"/>
              <a:gd name="T115" fmla="*/ 48295106 h 965"/>
              <a:gd name="T116" fmla="*/ 128981530 w 889"/>
              <a:gd name="T117" fmla="*/ 17408736 h 965"/>
              <a:gd name="T118" fmla="*/ 128981530 w 889"/>
              <a:gd name="T119" fmla="*/ 17408736 h 9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latin typeface="+mn-ea"/>
            </a:endParaRPr>
          </a:p>
        </p:txBody>
      </p:sp>
      <p:sp>
        <p:nvSpPr>
          <p:cNvPr id="20" name="图标"/>
          <p:cNvSpPr>
            <a:spLocks noChangeAspect="1" noEditPoints="1"/>
          </p:cNvSpPr>
          <p:nvPr/>
        </p:nvSpPr>
        <p:spPr bwMode="auto">
          <a:xfrm>
            <a:off x="215133" y="261449"/>
            <a:ext cx="432000" cy="339464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7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7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8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3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7"/>
                </a:lnTo>
                <a:lnTo>
                  <a:pt x="361" y="427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7"/>
                </a:lnTo>
                <a:lnTo>
                  <a:pt x="747" y="427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6"/>
                  <a:pt x="188" y="339"/>
                </a:cubicBezTo>
                <a:lnTo>
                  <a:pt x="178" y="365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5"/>
                </a:lnTo>
                <a:lnTo>
                  <a:pt x="137" y="339"/>
                </a:lnTo>
                <a:cubicBezTo>
                  <a:pt x="135" y="336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1" name="图标"/>
          <p:cNvSpPr>
            <a:spLocks noChangeAspect="1" noEditPoints="1"/>
          </p:cNvSpPr>
          <p:nvPr/>
        </p:nvSpPr>
        <p:spPr bwMode="auto">
          <a:xfrm>
            <a:off x="766894" y="1925844"/>
            <a:ext cx="304241" cy="410061"/>
          </a:xfrm>
          <a:custGeom>
            <a:avLst/>
            <a:gdLst>
              <a:gd name="T0" fmla="*/ 222456 w 216"/>
              <a:gd name="T1" fmla="*/ 150713 h 288"/>
              <a:gd name="T2" fmla="*/ 222456 w 216"/>
              <a:gd name="T3" fmla="*/ 94495 h 288"/>
              <a:gd name="T4" fmla="*/ 128977 w 216"/>
              <a:gd name="T5" fmla="*/ 0 h 288"/>
              <a:gd name="T6" fmla="*/ 127794 w 216"/>
              <a:gd name="T7" fmla="*/ 0 h 288"/>
              <a:gd name="T8" fmla="*/ 125427 w 216"/>
              <a:gd name="T9" fmla="*/ 0 h 288"/>
              <a:gd name="T10" fmla="*/ 33132 w 216"/>
              <a:gd name="T11" fmla="*/ 94495 h 288"/>
              <a:gd name="T12" fmla="*/ 33132 w 216"/>
              <a:gd name="T13" fmla="*/ 150713 h 288"/>
              <a:gd name="T14" fmla="*/ 0 w 216"/>
              <a:gd name="T15" fmla="*/ 150713 h 288"/>
              <a:gd name="T16" fmla="*/ 0 w 216"/>
              <a:gd name="T17" fmla="*/ 344487 h 288"/>
              <a:gd name="T18" fmla="*/ 255588 w 216"/>
              <a:gd name="T19" fmla="*/ 344487 h 288"/>
              <a:gd name="T20" fmla="*/ 255588 w 216"/>
              <a:gd name="T21" fmla="*/ 150713 h 288"/>
              <a:gd name="T22" fmla="*/ 222456 w 216"/>
              <a:gd name="T23" fmla="*/ 150713 h 288"/>
              <a:gd name="T24" fmla="*/ 157376 w 216"/>
              <a:gd name="T25" fmla="*/ 309799 h 288"/>
              <a:gd name="T26" fmla="*/ 99395 w 216"/>
              <a:gd name="T27" fmla="*/ 309799 h 288"/>
              <a:gd name="T28" fmla="*/ 113595 w 216"/>
              <a:gd name="T29" fmla="*/ 246404 h 288"/>
              <a:gd name="T30" fmla="*/ 99395 w 216"/>
              <a:gd name="T31" fmla="*/ 221285 h 288"/>
              <a:gd name="T32" fmla="*/ 127794 w 216"/>
              <a:gd name="T33" fmla="*/ 192578 h 288"/>
              <a:gd name="T34" fmla="*/ 157376 w 216"/>
              <a:gd name="T35" fmla="*/ 221285 h 288"/>
              <a:gd name="T36" fmla="*/ 141993 w 216"/>
              <a:gd name="T37" fmla="*/ 246404 h 288"/>
              <a:gd name="T38" fmla="*/ 157376 w 216"/>
              <a:gd name="T39" fmla="*/ 309799 h 288"/>
              <a:gd name="T40" fmla="*/ 175125 w 216"/>
              <a:gd name="T41" fmla="*/ 150713 h 288"/>
              <a:gd name="T42" fmla="*/ 79280 w 216"/>
              <a:gd name="T43" fmla="*/ 150713 h 288"/>
              <a:gd name="T44" fmla="*/ 79280 w 216"/>
              <a:gd name="T45" fmla="*/ 94495 h 288"/>
              <a:gd name="T46" fmla="*/ 125427 w 216"/>
              <a:gd name="T47" fmla="*/ 47845 h 288"/>
              <a:gd name="T48" fmla="*/ 127794 w 216"/>
              <a:gd name="T49" fmla="*/ 47845 h 288"/>
              <a:gd name="T50" fmla="*/ 128977 w 216"/>
              <a:gd name="T51" fmla="*/ 47845 h 288"/>
              <a:gd name="T52" fmla="*/ 175125 w 216"/>
              <a:gd name="T53" fmla="*/ 94495 h 288"/>
              <a:gd name="T54" fmla="*/ 175125 w 216"/>
              <a:gd name="T55" fmla="*/ 150713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22" name="图标"/>
          <p:cNvSpPr>
            <a:spLocks noChangeAspect="1" noEditPoints="1"/>
          </p:cNvSpPr>
          <p:nvPr/>
        </p:nvSpPr>
        <p:spPr bwMode="auto">
          <a:xfrm>
            <a:off x="647258" y="4955417"/>
            <a:ext cx="432000" cy="415483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5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7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49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0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2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0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7"/>
                  <a:pt x="421" y="229"/>
                  <a:pt x="419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7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7"/>
                  <a:pt x="411" y="249"/>
                </a:cubicBezTo>
                <a:cubicBezTo>
                  <a:pt x="411" y="250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5"/>
                  <a:pt x="412" y="295"/>
                </a:cubicBezTo>
                <a:cubicBezTo>
                  <a:pt x="414" y="298"/>
                  <a:pt x="415" y="301"/>
                  <a:pt x="417" y="305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2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7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1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49" y="232"/>
                  <a:pt x="249" y="270"/>
                </a:cubicBezTo>
                <a:cubicBezTo>
                  <a:pt x="249" y="278"/>
                  <a:pt x="249" y="286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1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8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3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1"/>
                  <a:pt x="353" y="391"/>
                  <a:pt x="353" y="391"/>
                </a:cubicBezTo>
                <a:cubicBezTo>
                  <a:pt x="337" y="410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0" y="340"/>
                </a:moveTo>
                <a:lnTo>
                  <a:pt x="150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5"/>
                </a:cubicBezTo>
                <a:cubicBezTo>
                  <a:pt x="213" y="302"/>
                  <a:pt x="214" y="298"/>
                  <a:pt x="216" y="295"/>
                </a:cubicBezTo>
                <a:cubicBezTo>
                  <a:pt x="216" y="295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3"/>
                  <a:pt x="219" y="282"/>
                  <a:pt x="219" y="282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3"/>
                  <a:pt x="217" y="250"/>
                </a:cubicBezTo>
                <a:cubicBezTo>
                  <a:pt x="217" y="250"/>
                  <a:pt x="217" y="250"/>
                  <a:pt x="217" y="249"/>
                </a:cubicBezTo>
                <a:cubicBezTo>
                  <a:pt x="216" y="247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7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1"/>
                  <a:pt x="186" y="210"/>
                </a:cubicBezTo>
                <a:cubicBezTo>
                  <a:pt x="184" y="209"/>
                  <a:pt x="181" y="208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0" y="200"/>
                </a:cubicBezTo>
                <a:cubicBezTo>
                  <a:pt x="112" y="200"/>
                  <a:pt x="81" y="232"/>
                  <a:pt x="81" y="270"/>
                </a:cubicBezTo>
                <a:cubicBezTo>
                  <a:pt x="81" y="309"/>
                  <a:pt x="112" y="340"/>
                  <a:pt x="150" y="3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" name="标题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1066841" y="183621"/>
            <a:ext cx="10527281" cy="475615"/>
          </a:xfr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项目导入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B99700C-287C-0E37-5CC0-00169ED94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1" y="1113415"/>
            <a:ext cx="6302157" cy="3992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20" grpId="0" bldLvl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"/>
          <p:cNvSpPr/>
          <p:nvPr/>
        </p:nvSpPr>
        <p:spPr>
          <a:xfrm>
            <a:off x="6897475" y="1065593"/>
            <a:ext cx="487318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lang="zh-CN" altLang="en-US" sz="1600" dirty="0"/>
              <a:t>第二，在费用预算实施中实现弹性预算。</a:t>
            </a:r>
            <a:endParaRPr lang="en-US" altLang="zh-CN" sz="1600" dirty="0"/>
          </a:p>
          <a:p>
            <a:r>
              <a:rPr lang="zh-CN" altLang="en-US" sz="1600" dirty="0"/>
              <a:t>    弹性预算的方法和理论虽早就存在，但此前公司一直都是“向上弹”，未出现过“向下弹”的情况，并没有真正实现弹性预算。面对此次压力，公司决定将预算授予机制收紧，根据收入、销售毛利完成率孰低来弹性授予费用预算，即经营计划完不成，费用预算就要减少。如果全年收入预测完成</a:t>
            </a:r>
            <a:r>
              <a:rPr lang="en-US" altLang="zh-CN" sz="1600" dirty="0"/>
              <a:t>95%</a:t>
            </a:r>
            <a:r>
              <a:rPr lang="zh-CN" altLang="en-US" sz="1600" dirty="0"/>
              <a:t>，销售毛利预测能完成</a:t>
            </a:r>
            <a:r>
              <a:rPr lang="en-US" altLang="zh-CN" sz="1600" dirty="0"/>
              <a:t>90%</a:t>
            </a:r>
            <a:r>
              <a:rPr lang="zh-CN" altLang="en-US" sz="1600" dirty="0"/>
              <a:t>，则按照</a:t>
            </a:r>
            <a:r>
              <a:rPr lang="en-US" altLang="zh-CN" sz="1600" dirty="0"/>
              <a:t>90%</a:t>
            </a:r>
            <a:r>
              <a:rPr lang="zh-CN" altLang="en-US" sz="1600" dirty="0"/>
              <a:t>弹性授予其费用，砍掉其</a:t>
            </a:r>
            <a:r>
              <a:rPr lang="en-US" altLang="zh-CN" sz="1600" dirty="0"/>
              <a:t>10%</a:t>
            </a:r>
            <a:r>
              <a:rPr lang="zh-CN" altLang="en-US" sz="1600" dirty="0"/>
              <a:t>的费用预算。通过这种方式，公司将资源配置和产出指标更紧密地挂钩，迫使利润中心不仅追求收入的达成，还要关注销售毛利。截至</a:t>
            </a:r>
            <a:r>
              <a:rPr lang="en-US" altLang="zh-CN" sz="1600" dirty="0"/>
              <a:t>2012</a:t>
            </a:r>
            <a:r>
              <a:rPr lang="zh-CN" altLang="en-US" sz="1600" dirty="0"/>
              <a:t>年底，集团收入</a:t>
            </a:r>
            <a:r>
              <a:rPr lang="en-US" altLang="zh-CN" sz="1600" dirty="0"/>
              <a:t>/</a:t>
            </a:r>
            <a:r>
              <a:rPr lang="zh-CN" altLang="en-US" sz="1600" dirty="0"/>
              <a:t>销售毛利预算完成</a:t>
            </a:r>
            <a:r>
              <a:rPr lang="en-US" altLang="zh-CN" sz="1600" dirty="0"/>
              <a:t>90%</a:t>
            </a:r>
            <a:r>
              <a:rPr lang="zh-CN" altLang="en-US" sz="1600" dirty="0"/>
              <a:t>，费用预算也控制在了</a:t>
            </a:r>
            <a:r>
              <a:rPr lang="en-US" altLang="zh-CN" sz="1600" dirty="0"/>
              <a:t>90%</a:t>
            </a:r>
            <a:r>
              <a:rPr lang="zh-CN" altLang="en-US" sz="1600" dirty="0"/>
              <a:t>的水平。</a:t>
            </a:r>
            <a:endParaRPr lang="en-US" altLang="zh-CN" sz="1600" dirty="0"/>
          </a:p>
          <a:p>
            <a:r>
              <a:rPr lang="zh-CN" altLang="en-US" sz="1600" dirty="0"/>
              <a:t>    通过以上预算管理手段的运用，华为公司总共“拧出”了仅十亿美元的费用预算节余，最终使得利润结果基本达到了集团预期要求，过去一段时间费用率不断走高的势头也得到了遏制。</a:t>
            </a:r>
            <a:endParaRPr lang="en-US" altLang="zh-CN" sz="1600" dirty="0"/>
          </a:p>
        </p:txBody>
      </p:sp>
      <p:sp>
        <p:nvSpPr>
          <p:cNvPr id="19" name="图标"/>
          <p:cNvSpPr>
            <a:spLocks noChangeAspect="1" noEditPoints="1"/>
          </p:cNvSpPr>
          <p:nvPr/>
        </p:nvSpPr>
        <p:spPr bwMode="auto">
          <a:xfrm>
            <a:off x="647258" y="3745525"/>
            <a:ext cx="432000" cy="467554"/>
          </a:xfrm>
          <a:custGeom>
            <a:avLst/>
            <a:gdLst>
              <a:gd name="T0" fmla="*/ 147434800 w 889"/>
              <a:gd name="T1" fmla="*/ 151998597 h 965"/>
              <a:gd name="T2" fmla="*/ 128793638 w 889"/>
              <a:gd name="T3" fmla="*/ 131594591 h 965"/>
              <a:gd name="T4" fmla="*/ 131429758 w 889"/>
              <a:gd name="T5" fmla="*/ 110816771 h 965"/>
              <a:gd name="T6" fmla="*/ 126910386 w 889"/>
              <a:gd name="T7" fmla="*/ 90412764 h 965"/>
              <a:gd name="T8" fmla="*/ 116177583 w 889"/>
              <a:gd name="T9" fmla="*/ 72442442 h 965"/>
              <a:gd name="T10" fmla="*/ 100172541 w 889"/>
              <a:gd name="T11" fmla="*/ 58964809 h 965"/>
              <a:gd name="T12" fmla="*/ 80590187 w 889"/>
              <a:gd name="T13" fmla="*/ 51477283 h 965"/>
              <a:gd name="T14" fmla="*/ 59501231 w 889"/>
              <a:gd name="T15" fmla="*/ 50541450 h 965"/>
              <a:gd name="T16" fmla="*/ 39353467 w 889"/>
              <a:gd name="T17" fmla="*/ 56718464 h 965"/>
              <a:gd name="T18" fmla="*/ 22407233 w 889"/>
              <a:gd name="T19" fmla="*/ 68698679 h 965"/>
              <a:gd name="T20" fmla="*/ 10167827 w 889"/>
              <a:gd name="T21" fmla="*/ 85733169 h 965"/>
              <a:gd name="T22" fmla="*/ 4142288 w 889"/>
              <a:gd name="T23" fmla="*/ 105762496 h 965"/>
              <a:gd name="T24" fmla="*/ 5083914 w 889"/>
              <a:gd name="T25" fmla="*/ 126727655 h 965"/>
              <a:gd name="T26" fmla="*/ 12803947 w 889"/>
              <a:gd name="T27" fmla="*/ 146195396 h 965"/>
              <a:gd name="T28" fmla="*/ 26361195 w 889"/>
              <a:gd name="T29" fmla="*/ 162106714 h 965"/>
              <a:gd name="T30" fmla="*/ 44437381 w 889"/>
              <a:gd name="T31" fmla="*/ 172776417 h 965"/>
              <a:gd name="T32" fmla="*/ 64961795 w 889"/>
              <a:gd name="T33" fmla="*/ 176894859 h 965"/>
              <a:gd name="T34" fmla="*/ 85862426 w 889"/>
              <a:gd name="T35" fmla="*/ 174274268 h 965"/>
              <a:gd name="T36" fmla="*/ 104691912 w 889"/>
              <a:gd name="T37" fmla="*/ 165101984 h 965"/>
              <a:gd name="T38" fmla="*/ 113918114 w 889"/>
              <a:gd name="T39" fmla="*/ 152934429 h 965"/>
              <a:gd name="T40" fmla="*/ 144798681 w 889"/>
              <a:gd name="T41" fmla="*/ 176520612 h 965"/>
              <a:gd name="T42" fmla="*/ 158732145 w 889"/>
              <a:gd name="T43" fmla="*/ 153121769 h 965"/>
              <a:gd name="T44" fmla="*/ 85862426 w 889"/>
              <a:gd name="T45" fmla="*/ 115683706 h 965"/>
              <a:gd name="T46" fmla="*/ 59689556 w 889"/>
              <a:gd name="T47" fmla="*/ 102018733 h 965"/>
              <a:gd name="T48" fmla="*/ 71740202 w 889"/>
              <a:gd name="T49" fmla="*/ 117930050 h 965"/>
              <a:gd name="T50" fmla="*/ 51969089 w 889"/>
              <a:gd name="T51" fmla="*/ 114934780 h 965"/>
              <a:gd name="T52" fmla="*/ 76635790 w 889"/>
              <a:gd name="T53" fmla="*/ 131033004 h 965"/>
              <a:gd name="T54" fmla="*/ 76824116 w 889"/>
              <a:gd name="T55" fmla="*/ 150501178 h 965"/>
              <a:gd name="T56" fmla="*/ 57806303 w 889"/>
              <a:gd name="T57" fmla="*/ 76560884 h 965"/>
              <a:gd name="T58" fmla="*/ 103561961 w 889"/>
              <a:gd name="T59" fmla="*/ 126166069 h 965"/>
              <a:gd name="T60" fmla="*/ 108457550 w 889"/>
              <a:gd name="T61" fmla="*/ 128974000 h 965"/>
              <a:gd name="T62" fmla="*/ 56300135 w 889"/>
              <a:gd name="T63" fmla="*/ 70945024 h 965"/>
              <a:gd name="T64" fmla="*/ 78142392 w 889"/>
              <a:gd name="T65" fmla="*/ 155929699 h 965"/>
              <a:gd name="T66" fmla="*/ 102432010 w 889"/>
              <a:gd name="T67" fmla="*/ 146195396 h 965"/>
              <a:gd name="T68" fmla="*/ 20523980 w 889"/>
              <a:gd name="T69" fmla="*/ 125417576 h 965"/>
              <a:gd name="T70" fmla="*/ 113918114 w 889"/>
              <a:gd name="T71" fmla="*/ 101644486 h 965"/>
              <a:gd name="T72" fmla="*/ 157979278 w 889"/>
              <a:gd name="T73" fmla="*/ 168471068 h 965"/>
              <a:gd name="T74" fmla="*/ 145551548 w 889"/>
              <a:gd name="T75" fmla="*/ 168471068 h 965"/>
              <a:gd name="T76" fmla="*/ 151953738 w 889"/>
              <a:gd name="T77" fmla="*/ 157614025 h 965"/>
              <a:gd name="T78" fmla="*/ 157979278 w 889"/>
              <a:gd name="T79" fmla="*/ 168471068 h 965"/>
              <a:gd name="T80" fmla="*/ 102244118 w 889"/>
              <a:gd name="T81" fmla="*/ 42304998 h 965"/>
              <a:gd name="T82" fmla="*/ 107328032 w 889"/>
              <a:gd name="T83" fmla="*/ 54846799 h 965"/>
              <a:gd name="T84" fmla="*/ 116742558 w 889"/>
              <a:gd name="T85" fmla="*/ 58403223 h 965"/>
              <a:gd name="T86" fmla="*/ 129358180 w 889"/>
              <a:gd name="T87" fmla="*/ 63644837 h 965"/>
              <a:gd name="T88" fmla="*/ 138584815 w 889"/>
              <a:gd name="T89" fmla="*/ 59526395 h 965"/>
              <a:gd name="T90" fmla="*/ 151012112 w 889"/>
              <a:gd name="T91" fmla="*/ 54285213 h 965"/>
              <a:gd name="T92" fmla="*/ 154589858 w 889"/>
              <a:gd name="T93" fmla="*/ 44925589 h 965"/>
              <a:gd name="T94" fmla="*/ 159862096 w 889"/>
              <a:gd name="T95" fmla="*/ 32383788 h 965"/>
              <a:gd name="T96" fmla="*/ 155719375 w 889"/>
              <a:gd name="T97" fmla="*/ 23211504 h 965"/>
              <a:gd name="T98" fmla="*/ 150635461 w 889"/>
              <a:gd name="T99" fmla="*/ 10857043 h 965"/>
              <a:gd name="T100" fmla="*/ 141032610 w 889"/>
              <a:gd name="T101" fmla="*/ 7300619 h 965"/>
              <a:gd name="T102" fmla="*/ 128605313 w 889"/>
              <a:gd name="T103" fmla="*/ 2059005 h 965"/>
              <a:gd name="T104" fmla="*/ 119378678 w 889"/>
              <a:gd name="T105" fmla="*/ 6177447 h 965"/>
              <a:gd name="T106" fmla="*/ 106763056 w 889"/>
              <a:gd name="T107" fmla="*/ 11231289 h 965"/>
              <a:gd name="T108" fmla="*/ 103185311 w 889"/>
              <a:gd name="T109" fmla="*/ 20778253 h 965"/>
              <a:gd name="T110" fmla="*/ 98101397 w 889"/>
              <a:gd name="T111" fmla="*/ 33132714 h 965"/>
              <a:gd name="T112" fmla="*/ 128981530 w 889"/>
              <a:gd name="T113" fmla="*/ 17408736 h 965"/>
              <a:gd name="T114" fmla="*/ 128981530 w 889"/>
              <a:gd name="T115" fmla="*/ 48295106 h 965"/>
              <a:gd name="T116" fmla="*/ 128981530 w 889"/>
              <a:gd name="T117" fmla="*/ 17408736 h 965"/>
              <a:gd name="T118" fmla="*/ 128981530 w 889"/>
              <a:gd name="T119" fmla="*/ 17408736 h 9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latin typeface="+mn-ea"/>
            </a:endParaRPr>
          </a:p>
        </p:txBody>
      </p:sp>
      <p:sp>
        <p:nvSpPr>
          <p:cNvPr id="20" name="图标"/>
          <p:cNvSpPr>
            <a:spLocks noChangeAspect="1" noEditPoints="1"/>
          </p:cNvSpPr>
          <p:nvPr/>
        </p:nvSpPr>
        <p:spPr bwMode="auto">
          <a:xfrm>
            <a:off x="215133" y="261449"/>
            <a:ext cx="432000" cy="339464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7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7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8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3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7"/>
                </a:lnTo>
                <a:lnTo>
                  <a:pt x="361" y="427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7"/>
                </a:lnTo>
                <a:lnTo>
                  <a:pt x="747" y="427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6"/>
                  <a:pt x="188" y="339"/>
                </a:cubicBezTo>
                <a:lnTo>
                  <a:pt x="178" y="365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5"/>
                </a:lnTo>
                <a:lnTo>
                  <a:pt x="137" y="339"/>
                </a:lnTo>
                <a:cubicBezTo>
                  <a:pt x="135" y="336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1" name="图标"/>
          <p:cNvSpPr>
            <a:spLocks noChangeAspect="1" noEditPoints="1"/>
          </p:cNvSpPr>
          <p:nvPr/>
        </p:nvSpPr>
        <p:spPr bwMode="auto">
          <a:xfrm>
            <a:off x="766894" y="1925844"/>
            <a:ext cx="304241" cy="410061"/>
          </a:xfrm>
          <a:custGeom>
            <a:avLst/>
            <a:gdLst>
              <a:gd name="T0" fmla="*/ 222456 w 216"/>
              <a:gd name="T1" fmla="*/ 150713 h 288"/>
              <a:gd name="T2" fmla="*/ 222456 w 216"/>
              <a:gd name="T3" fmla="*/ 94495 h 288"/>
              <a:gd name="T4" fmla="*/ 128977 w 216"/>
              <a:gd name="T5" fmla="*/ 0 h 288"/>
              <a:gd name="T6" fmla="*/ 127794 w 216"/>
              <a:gd name="T7" fmla="*/ 0 h 288"/>
              <a:gd name="T8" fmla="*/ 125427 w 216"/>
              <a:gd name="T9" fmla="*/ 0 h 288"/>
              <a:gd name="T10" fmla="*/ 33132 w 216"/>
              <a:gd name="T11" fmla="*/ 94495 h 288"/>
              <a:gd name="T12" fmla="*/ 33132 w 216"/>
              <a:gd name="T13" fmla="*/ 150713 h 288"/>
              <a:gd name="T14" fmla="*/ 0 w 216"/>
              <a:gd name="T15" fmla="*/ 150713 h 288"/>
              <a:gd name="T16" fmla="*/ 0 w 216"/>
              <a:gd name="T17" fmla="*/ 344487 h 288"/>
              <a:gd name="T18" fmla="*/ 255588 w 216"/>
              <a:gd name="T19" fmla="*/ 344487 h 288"/>
              <a:gd name="T20" fmla="*/ 255588 w 216"/>
              <a:gd name="T21" fmla="*/ 150713 h 288"/>
              <a:gd name="T22" fmla="*/ 222456 w 216"/>
              <a:gd name="T23" fmla="*/ 150713 h 288"/>
              <a:gd name="T24" fmla="*/ 157376 w 216"/>
              <a:gd name="T25" fmla="*/ 309799 h 288"/>
              <a:gd name="T26" fmla="*/ 99395 w 216"/>
              <a:gd name="T27" fmla="*/ 309799 h 288"/>
              <a:gd name="T28" fmla="*/ 113595 w 216"/>
              <a:gd name="T29" fmla="*/ 246404 h 288"/>
              <a:gd name="T30" fmla="*/ 99395 w 216"/>
              <a:gd name="T31" fmla="*/ 221285 h 288"/>
              <a:gd name="T32" fmla="*/ 127794 w 216"/>
              <a:gd name="T33" fmla="*/ 192578 h 288"/>
              <a:gd name="T34" fmla="*/ 157376 w 216"/>
              <a:gd name="T35" fmla="*/ 221285 h 288"/>
              <a:gd name="T36" fmla="*/ 141993 w 216"/>
              <a:gd name="T37" fmla="*/ 246404 h 288"/>
              <a:gd name="T38" fmla="*/ 157376 w 216"/>
              <a:gd name="T39" fmla="*/ 309799 h 288"/>
              <a:gd name="T40" fmla="*/ 175125 w 216"/>
              <a:gd name="T41" fmla="*/ 150713 h 288"/>
              <a:gd name="T42" fmla="*/ 79280 w 216"/>
              <a:gd name="T43" fmla="*/ 150713 h 288"/>
              <a:gd name="T44" fmla="*/ 79280 w 216"/>
              <a:gd name="T45" fmla="*/ 94495 h 288"/>
              <a:gd name="T46" fmla="*/ 125427 w 216"/>
              <a:gd name="T47" fmla="*/ 47845 h 288"/>
              <a:gd name="T48" fmla="*/ 127794 w 216"/>
              <a:gd name="T49" fmla="*/ 47845 h 288"/>
              <a:gd name="T50" fmla="*/ 128977 w 216"/>
              <a:gd name="T51" fmla="*/ 47845 h 288"/>
              <a:gd name="T52" fmla="*/ 175125 w 216"/>
              <a:gd name="T53" fmla="*/ 94495 h 288"/>
              <a:gd name="T54" fmla="*/ 175125 w 216"/>
              <a:gd name="T55" fmla="*/ 150713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22" name="图标"/>
          <p:cNvSpPr>
            <a:spLocks noChangeAspect="1" noEditPoints="1"/>
          </p:cNvSpPr>
          <p:nvPr/>
        </p:nvSpPr>
        <p:spPr bwMode="auto">
          <a:xfrm>
            <a:off x="647258" y="4955417"/>
            <a:ext cx="432000" cy="415483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5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7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49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0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2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0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7"/>
                  <a:pt x="421" y="229"/>
                  <a:pt x="419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7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7"/>
                  <a:pt x="411" y="249"/>
                </a:cubicBezTo>
                <a:cubicBezTo>
                  <a:pt x="411" y="250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5"/>
                  <a:pt x="412" y="295"/>
                </a:cubicBezTo>
                <a:cubicBezTo>
                  <a:pt x="414" y="298"/>
                  <a:pt x="415" y="301"/>
                  <a:pt x="417" y="305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2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7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1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49" y="232"/>
                  <a:pt x="249" y="270"/>
                </a:cubicBezTo>
                <a:cubicBezTo>
                  <a:pt x="249" y="278"/>
                  <a:pt x="249" y="286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1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8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3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1"/>
                  <a:pt x="353" y="391"/>
                  <a:pt x="353" y="391"/>
                </a:cubicBezTo>
                <a:cubicBezTo>
                  <a:pt x="337" y="410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0" y="340"/>
                </a:moveTo>
                <a:lnTo>
                  <a:pt x="150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5"/>
                </a:cubicBezTo>
                <a:cubicBezTo>
                  <a:pt x="213" y="302"/>
                  <a:pt x="214" y="298"/>
                  <a:pt x="216" y="295"/>
                </a:cubicBezTo>
                <a:cubicBezTo>
                  <a:pt x="216" y="295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3"/>
                  <a:pt x="219" y="282"/>
                  <a:pt x="219" y="282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3"/>
                  <a:pt x="217" y="250"/>
                </a:cubicBezTo>
                <a:cubicBezTo>
                  <a:pt x="217" y="250"/>
                  <a:pt x="217" y="250"/>
                  <a:pt x="217" y="249"/>
                </a:cubicBezTo>
                <a:cubicBezTo>
                  <a:pt x="216" y="247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7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1"/>
                  <a:pt x="186" y="210"/>
                </a:cubicBezTo>
                <a:cubicBezTo>
                  <a:pt x="184" y="209"/>
                  <a:pt x="181" y="208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0" y="200"/>
                </a:cubicBezTo>
                <a:cubicBezTo>
                  <a:pt x="112" y="200"/>
                  <a:pt x="81" y="232"/>
                  <a:pt x="81" y="270"/>
                </a:cubicBezTo>
                <a:cubicBezTo>
                  <a:pt x="81" y="309"/>
                  <a:pt x="112" y="340"/>
                  <a:pt x="150" y="3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" name="标题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1066841" y="183621"/>
            <a:ext cx="10527281" cy="475615"/>
          </a:xfr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项目导入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B99700C-287C-0E37-5CC0-00169ED94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3" y="1104509"/>
            <a:ext cx="6302157" cy="3992609"/>
          </a:xfrm>
          <a:prstGeom prst="rect">
            <a:avLst/>
          </a:prstGeom>
        </p:spPr>
      </p:pic>
      <p:sp>
        <p:nvSpPr>
          <p:cNvPr id="2" name="文本">
            <a:extLst>
              <a:ext uri="{FF2B5EF4-FFF2-40B4-BE49-F238E27FC236}">
                <a16:creationId xmlns:a16="http://schemas.microsoft.com/office/drawing/2014/main" xmlns="" id="{319E042B-5C72-4D7B-A092-E15A79C457F5}"/>
              </a:ext>
            </a:extLst>
          </p:cNvPr>
          <p:cNvSpPr/>
          <p:nvPr/>
        </p:nvSpPr>
        <p:spPr>
          <a:xfrm>
            <a:off x="4367095" y="5572584"/>
            <a:ext cx="409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250" dirty="0">
                <a:solidFill>
                  <a:schemeClr val="accent1"/>
                </a:solidFill>
                <a:latin typeface="+mn-ea"/>
              </a:rPr>
              <a:t>凡事预则立，不预则废</a:t>
            </a:r>
          </a:p>
        </p:txBody>
      </p:sp>
    </p:spTree>
    <p:extLst>
      <p:ext uri="{BB962C8B-B14F-4D97-AF65-F5344CB8AC3E}">
        <p14:creationId xmlns:p14="http://schemas.microsoft.com/office/powerpoint/2010/main" val="13522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20" grpId="0" bldLvl="0" animBg="1"/>
      <p:bldP spid="21" grpId="0" animBg="1"/>
      <p:bldP spid="22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cbb6eca-3da4-4835-8a61-8db711bb7cb5"/>
  <p:tag name="COMMONDATA" val="eyJoZGlkIjoiZTE4M2ZjMDkzYzQ0NzYzNTJhNDM3MjM1MGViMmVmZm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（主题）蓝+青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73CD"/>
      </a:accent1>
      <a:accent2>
        <a:srgbClr val="08BBCE"/>
      </a:accent2>
      <a:accent3>
        <a:srgbClr val="FFFF00"/>
      </a:accent3>
      <a:accent4>
        <a:srgbClr val="D70000"/>
      </a:accent4>
      <a:accent5>
        <a:srgbClr val="FFFF00"/>
      </a:accent5>
      <a:accent6>
        <a:srgbClr val="FFFF00"/>
      </a:accent6>
      <a:hlink>
        <a:srgbClr val="0563C1"/>
      </a:hlink>
      <a:folHlink>
        <a:srgbClr val="954F72"/>
      </a:folHlink>
    </a:clrScheme>
    <a:fontScheme name="主题字体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8</Words>
  <Application>Microsoft Office PowerPoint</Application>
  <PresentationFormat>自定义</PresentationFormat>
  <Paragraphs>10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Arial</vt:lpstr>
      <vt:lpstr>宋体</vt:lpstr>
      <vt:lpstr>Impact</vt:lpstr>
      <vt:lpstr>微软雅黑</vt:lpstr>
      <vt:lpstr>Calibri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格迪天</dc:creator>
  <cp:lastModifiedBy>Administrator</cp:lastModifiedBy>
  <cp:revision>95</cp:revision>
  <dcterms:created xsi:type="dcterms:W3CDTF">2017-12-31T16:00:00Z</dcterms:created>
  <dcterms:modified xsi:type="dcterms:W3CDTF">2023-06-25T01:03:05Z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F36270F6735D4A5E8CEE4BF0D09255A8</vt:lpwstr>
  </property>
</Properties>
</file>