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512" r:id="rId5"/>
    <p:sldId id="688" r:id="rId6"/>
    <p:sldId id="689" r:id="rId7"/>
    <p:sldId id="690" r:id="rId8"/>
    <p:sldId id="259" r:id="rId9"/>
    <p:sldId id="260"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8" autoAdjust="0"/>
    <p:restoredTop sz="94660"/>
  </p:normalViewPr>
  <p:slideViewPr>
    <p:cSldViewPr snapToGrid="0">
      <p:cViewPr varScale="1">
        <p:scale>
          <a:sx n="64" d="100"/>
          <a:sy n="64"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561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166288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1320117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文本占位符 2"/>
          <p:cNvSpPr>
            <a:spLocks noGrp="1"/>
          </p:cNvSpPr>
          <p:nvPr>
            <p:ph type="body"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346800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11289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12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1747081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312376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597480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349390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72C8B28-685B-4462-BBA9-7B5C3E6C1C95}" type="datetimeFigureOut">
              <a:rPr lang="zh-CN" altLang="en-US" smtClean="0"/>
              <a:t>2023/5/8</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2688257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2157420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A8718C8-ED8A-469A-A0D3-1E55EC2C57B4}"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59458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2495770"/>
          </a:xfrm>
        </p:spPr>
        <p:txBody>
          <a:bodyPr>
            <a:normAutofit/>
          </a:bodyPr>
          <a:lstStyle/>
          <a:p>
            <a:pPr marR="0" rtl="0"/>
            <a:r>
              <a:rPr lang="zh-CN" altLang="en-US" b="0" i="0" u="none" strike="noStrike" baseline="0" dirty="0">
                <a:latin typeface="宋体" panose="02010600030101010101" pitchFamily="2" charset="-122"/>
                <a:ea typeface="宋体" panose="02010600030101010101" pitchFamily="2" charset="-122"/>
              </a:rPr>
              <a:t>第</a:t>
            </a:r>
            <a:r>
              <a:rPr lang="en-US" altLang="zh-CN" b="0" i="0" u="none" strike="noStrike" baseline="0" dirty="0">
                <a:latin typeface="宋体" panose="02010600030101010101" pitchFamily="2" charset="-122"/>
                <a:ea typeface="宋体" panose="02010600030101010101" pitchFamily="2" charset="-122"/>
              </a:rPr>
              <a:t>8</a:t>
            </a:r>
            <a:r>
              <a:rPr lang="zh-CN" altLang="en-US" b="0" i="0" u="none" strike="noStrike" baseline="0" dirty="0">
                <a:latin typeface="宋体" panose="02010600030101010101" pitchFamily="2" charset="-122"/>
                <a:ea typeface="宋体" panose="02010600030101010101" pitchFamily="2" charset="-122"/>
              </a:rPr>
              <a:t>章</a:t>
            </a:r>
            <a:br>
              <a:rPr lang="en-US" altLang="zh-CN" b="0" i="0" u="none" strike="noStrike" baseline="0" dirty="0">
                <a:latin typeface="宋体" panose="02010600030101010101" pitchFamily="2" charset="-122"/>
                <a:ea typeface="宋体" panose="02010600030101010101" pitchFamily="2" charset="-122"/>
              </a:rPr>
            </a:br>
            <a:br>
              <a:rPr lang="en-US" altLang="zh-CN" dirty="0">
                <a:latin typeface="宋体" panose="02010600030101010101" pitchFamily="2" charset="-122"/>
                <a:ea typeface="宋体" panose="02010600030101010101" pitchFamily="2" charset="-122"/>
              </a:rPr>
            </a:br>
            <a:r>
              <a:rPr lang="zh-CN" altLang="en-US" b="0" i="0" u="none" strike="noStrike" baseline="0" dirty="0">
                <a:latin typeface="宋体" panose="02010600030101010101" pitchFamily="2" charset="-122"/>
                <a:ea typeface="宋体" panose="02010600030101010101" pitchFamily="2" charset="-122"/>
              </a:rPr>
              <a:t>数字多媒体技术基础</a:t>
            </a:r>
            <a:endParaRPr lang="zh-CN" altLang="en-US" b="0" i="0" u="none" strike="noStrike" baseline="0" dirty="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844250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8.1.5  </a:t>
            </a:r>
            <a:r>
              <a:rPr lang="zh-CN" altLang="en-US"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b="0"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数字多媒体技术的应用领域</a:t>
            </a:r>
          </a:p>
        </p:txBody>
      </p:sp>
      <p:sp>
        <p:nvSpPr>
          <p:cNvPr id="3" name="文本占位符 2"/>
          <p:cNvSpPr>
            <a:spLocks noGrp="1"/>
          </p:cNvSpPr>
          <p:nvPr>
            <p:ph type="body" idx="1"/>
          </p:nvPr>
        </p:nvSpPr>
        <p:spPr/>
        <p:txBody>
          <a:bodyPr>
            <a:normAutofit/>
          </a:bodyPr>
          <a:lstStyle/>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1.</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教育培训领域</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2.</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电子出版领域</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3.</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娱乐领域</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4.</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咨询服务领域</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5.</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多媒体远程通信领域</a:t>
            </a:r>
          </a:p>
        </p:txBody>
      </p:sp>
    </p:spTree>
    <p:extLst>
      <p:ext uri="{BB962C8B-B14F-4D97-AF65-F5344CB8AC3E}">
        <p14:creationId xmlns:p14="http://schemas.microsoft.com/office/powerpoint/2010/main" val="128113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strike="noStrike" baseline="0">
                <a:latin typeface="宋体" panose="02010600030101010101" pitchFamily="2" charset="-122"/>
                <a:ea typeface="宋体" panose="02010600030101010101" pitchFamily="2" charset="-122"/>
              </a:rPr>
              <a:t>8.1</a:t>
            </a:r>
            <a:r>
              <a:rPr lang="en-US" altLang="zh-CN" b="0" i="0" strike="noStrike" baseline="0">
                <a:latin typeface="Times New Roman" panose="02020603050405020304" pitchFamily="18" charset="0"/>
                <a:ea typeface="宋体" panose="02010600030101010101" pitchFamily="2" charset="-122"/>
              </a:rPr>
              <a:t>	</a:t>
            </a:r>
            <a:r>
              <a:rPr lang="zh-CN" altLang="en-US" b="0" i="0" strike="noStrike" baseline="0">
                <a:latin typeface="宋体" panose="02010600030101010101" pitchFamily="2" charset="-122"/>
                <a:ea typeface="宋体" panose="02010600030101010101" pitchFamily="2" charset="-122"/>
              </a:rPr>
              <a:t>数字多媒体技术概述</a:t>
            </a:r>
            <a:r>
              <a:rPr lang="en-US" altLang="zh-CN" b="0" i="0" strike="noStrike" baseline="0">
                <a:latin typeface="Times New Roman" panose="02020603050405020304" pitchFamily="18" charset="0"/>
                <a:ea typeface="宋体" panose="02010600030101010101" pitchFamily="2" charset="-122"/>
              </a:rPr>
              <a:t> 	</a:t>
            </a:r>
          </a:p>
        </p:txBody>
      </p:sp>
      <p:sp>
        <p:nvSpPr>
          <p:cNvPr id="3" name="文本占位符 2"/>
          <p:cNvSpPr>
            <a:spLocks noGrp="1"/>
          </p:cNvSpPr>
          <p:nvPr>
            <p:ph type="body" idx="1"/>
          </p:nvPr>
        </p:nvSpPr>
        <p:spPr/>
        <p:txBody>
          <a:bodyPr>
            <a:normAutofit/>
          </a:bodyPr>
          <a:lstStyle/>
          <a:p>
            <a:pPr marR="0" lvl="0" rtl="0"/>
            <a:r>
              <a:rPr lang="en-US" altLang="zh-CN" b="1" i="0" strike="noStrike" baseline="0" dirty="0">
                <a:solidFill>
                  <a:srgbClr val="FFFFFF"/>
                </a:solidFill>
                <a:latin typeface="Times New Roman" panose="02020603050405020304" pitchFamily="18" charset="0"/>
                <a:ea typeface="方正隶二简体" panose="03000509000000000000" pitchFamily="65" charset="-122"/>
              </a:rPr>
              <a:t>8.1.1   </a:t>
            </a:r>
            <a:r>
              <a:rPr lang="zh-CN" altLang="en-US" b="0" i="0" strike="noStrike" baseline="30000" dirty="0">
                <a:solidFill>
                  <a:srgbClr val="FFFFFF"/>
                </a:solidFill>
                <a:latin typeface="方正隶二简体" panose="03000509000000000000" pitchFamily="65" charset="-122"/>
                <a:ea typeface="方正隶二简体" panose="03000509000000000000" pitchFamily="65" charset="-122"/>
              </a:rPr>
              <a:t>媒体与数字多媒体技术</a:t>
            </a:r>
          </a:p>
          <a:p>
            <a:pPr marR="9430" lvl="0" rtl="0"/>
            <a:r>
              <a:rPr lang="zh-CN" altLang="en-US" b="0" i="0" strike="noStrike" baseline="0" dirty="0">
                <a:solidFill>
                  <a:srgbClr val="231F20"/>
                </a:solidFill>
                <a:latin typeface="方正书宋简体" panose="03000509000000000000" pitchFamily="65" charset="-122"/>
                <a:ea typeface="方正书宋简体" panose="03000509000000000000" pitchFamily="65" charset="-122"/>
              </a:rPr>
              <a:t>媒体类型：</a:t>
            </a:r>
          </a:p>
          <a:p>
            <a:pPr marR="0" lvl="1" rtl="0">
              <a:lnSpc>
                <a:spcPct val="150000"/>
              </a:lnSpc>
            </a:pPr>
            <a:r>
              <a:rPr lang="en-US" altLang="zh-CN" b="1" i="0" strike="noStrike" baseline="0" dirty="0">
                <a:latin typeface="Times New Roman" panose="02020603050405020304" pitchFamily="18" charset="0"/>
                <a:ea typeface="方正书宋简体" panose="03000509000000000000" pitchFamily="65" charset="-122"/>
              </a:rPr>
              <a:t>1</a:t>
            </a:r>
            <a:r>
              <a:rPr lang="zh-CN" altLang="en-US" b="1" i="0" strike="noStrike" baseline="0" dirty="0">
                <a:latin typeface="宋体" panose="02010600030101010101" pitchFamily="2" charset="-122"/>
                <a:ea typeface="宋体" panose="02010600030101010101" pitchFamily="2" charset="-122"/>
              </a:rPr>
              <a:t>）感觉媒体（</a:t>
            </a:r>
            <a:r>
              <a:rPr lang="en-US" altLang="zh-CN" b="1" i="0" strike="noStrike" baseline="0" dirty="0">
                <a:latin typeface="Times New Roman" panose="02020603050405020304" pitchFamily="18" charset="0"/>
                <a:ea typeface="方正书宋简体" panose="03000509000000000000" pitchFamily="65" charset="-122"/>
              </a:rPr>
              <a:t>Perception Media</a:t>
            </a:r>
            <a:r>
              <a:rPr lang="zh-CN" altLang="en-US" b="1" i="0" strike="noStrike" baseline="0" dirty="0">
                <a:latin typeface="宋体" panose="02010600030101010101" pitchFamily="2" charset="-122"/>
                <a:ea typeface="宋体" panose="02010600030101010101" pitchFamily="2" charset="-122"/>
              </a:rPr>
              <a:t>）</a:t>
            </a:r>
          </a:p>
          <a:p>
            <a:pPr marR="0" lvl="1" rtl="0">
              <a:lnSpc>
                <a:spcPct val="150000"/>
              </a:lnSpc>
            </a:pPr>
            <a:r>
              <a:rPr lang="en-US" altLang="zh-CN" b="1" i="0" strike="noStrike" baseline="0" dirty="0">
                <a:latin typeface="Times New Roman" panose="02020603050405020304" pitchFamily="18" charset="0"/>
                <a:ea typeface="方正书宋简体" panose="03000509000000000000" pitchFamily="65" charset="-122"/>
              </a:rPr>
              <a:t>2</a:t>
            </a:r>
            <a:r>
              <a:rPr lang="zh-CN" altLang="en-US" b="1" i="0" strike="noStrike" baseline="0" dirty="0">
                <a:latin typeface="宋体" panose="02010600030101010101" pitchFamily="2" charset="-122"/>
                <a:ea typeface="宋体" panose="02010600030101010101" pitchFamily="2" charset="-122"/>
              </a:rPr>
              <a:t>）表示媒体（</a:t>
            </a:r>
            <a:r>
              <a:rPr lang="en-US" altLang="zh-CN" b="1" i="0" strike="noStrike" baseline="0" dirty="0">
                <a:latin typeface="Times New Roman" panose="02020603050405020304" pitchFamily="18" charset="0"/>
                <a:ea typeface="方正书宋简体" panose="03000509000000000000" pitchFamily="65" charset="-122"/>
              </a:rPr>
              <a:t>Representation Media</a:t>
            </a:r>
            <a:r>
              <a:rPr lang="zh-CN" altLang="en-US" b="1" i="0" strike="noStrike" baseline="0" dirty="0">
                <a:latin typeface="宋体" panose="02010600030101010101" pitchFamily="2" charset="-122"/>
                <a:ea typeface="宋体" panose="02010600030101010101" pitchFamily="2" charset="-122"/>
              </a:rPr>
              <a:t>）</a:t>
            </a:r>
          </a:p>
          <a:p>
            <a:pPr marR="0" lvl="1" rtl="0">
              <a:lnSpc>
                <a:spcPct val="150000"/>
              </a:lnSpc>
            </a:pPr>
            <a:r>
              <a:rPr lang="en-US" altLang="zh-CN" b="1" i="0" strike="noStrike" baseline="0" dirty="0">
                <a:latin typeface="Times New Roman" panose="02020603050405020304" pitchFamily="18" charset="0"/>
                <a:ea typeface="方正书宋简体" panose="03000509000000000000" pitchFamily="65" charset="-122"/>
              </a:rPr>
              <a:t>3</a:t>
            </a:r>
            <a:r>
              <a:rPr lang="zh-CN" altLang="en-US" b="1" i="0" strike="noStrike" baseline="0" dirty="0">
                <a:latin typeface="宋体" panose="02010600030101010101" pitchFamily="2" charset="-122"/>
                <a:ea typeface="宋体" panose="02010600030101010101" pitchFamily="2" charset="-122"/>
              </a:rPr>
              <a:t>）显示媒体（</a:t>
            </a:r>
            <a:r>
              <a:rPr lang="en-US" altLang="zh-CN" b="1" i="0" strike="noStrike" baseline="0" dirty="0">
                <a:latin typeface="Times New Roman" panose="02020603050405020304" pitchFamily="18" charset="0"/>
                <a:ea typeface="方正书宋简体" panose="03000509000000000000" pitchFamily="65" charset="-122"/>
              </a:rPr>
              <a:t>Presentation</a:t>
            </a:r>
            <a:r>
              <a:rPr lang="zh-CN" altLang="en-US" b="1" i="0" strike="noStrike" baseline="0" dirty="0">
                <a:latin typeface="Times New Roman" panose="02020603050405020304" pitchFamily="18" charset="0"/>
                <a:ea typeface="方正书宋简体" panose="03000509000000000000" pitchFamily="65" charset="-122"/>
              </a:rPr>
              <a:t> </a:t>
            </a:r>
            <a:r>
              <a:rPr lang="en-US" altLang="zh-CN" b="1" i="0" strike="noStrike" baseline="0" dirty="0">
                <a:latin typeface="Times New Roman" panose="02020603050405020304" pitchFamily="18" charset="0"/>
                <a:ea typeface="方正书宋简体" panose="03000509000000000000" pitchFamily="65" charset="-122"/>
              </a:rPr>
              <a:t>Media</a:t>
            </a:r>
            <a:r>
              <a:rPr lang="zh-CN" altLang="en-US" b="1" i="0" strike="noStrike" baseline="0" dirty="0">
                <a:latin typeface="宋体" panose="02010600030101010101" pitchFamily="2" charset="-122"/>
                <a:ea typeface="宋体" panose="02010600030101010101" pitchFamily="2" charset="-122"/>
              </a:rPr>
              <a:t>）</a:t>
            </a:r>
          </a:p>
          <a:p>
            <a:pPr marR="0" lvl="1" rtl="0">
              <a:lnSpc>
                <a:spcPct val="150000"/>
              </a:lnSpc>
            </a:pPr>
            <a:r>
              <a:rPr lang="en-US" altLang="zh-CN" b="1" i="0" strike="noStrike" baseline="0" dirty="0">
                <a:latin typeface="Times New Roman" panose="02020603050405020304" pitchFamily="18" charset="0"/>
                <a:ea typeface="方正书宋简体" panose="03000509000000000000" pitchFamily="65" charset="-122"/>
              </a:rPr>
              <a:t>4</a:t>
            </a:r>
            <a:r>
              <a:rPr lang="zh-CN" altLang="en-US" b="1" i="0" strike="noStrike" baseline="0" dirty="0">
                <a:latin typeface="宋体" panose="02010600030101010101" pitchFamily="2" charset="-122"/>
                <a:ea typeface="宋体" panose="02010600030101010101" pitchFamily="2" charset="-122"/>
              </a:rPr>
              <a:t>）存储媒体（</a:t>
            </a:r>
            <a:r>
              <a:rPr lang="en-US" altLang="zh-CN" b="1" i="0" strike="noStrike" baseline="0" dirty="0">
                <a:latin typeface="Times New Roman" panose="02020603050405020304" pitchFamily="18" charset="0"/>
                <a:ea typeface="方正书宋简体" panose="03000509000000000000" pitchFamily="65" charset="-122"/>
              </a:rPr>
              <a:t>Storage</a:t>
            </a:r>
            <a:r>
              <a:rPr lang="zh-CN" altLang="en-US" b="1" i="0" strike="noStrike" baseline="0" dirty="0">
                <a:latin typeface="Times New Roman" panose="02020603050405020304" pitchFamily="18" charset="0"/>
                <a:ea typeface="方正书宋简体" panose="03000509000000000000" pitchFamily="65" charset="-122"/>
              </a:rPr>
              <a:t> </a:t>
            </a:r>
            <a:r>
              <a:rPr lang="en-US" altLang="zh-CN" b="1" i="0" strike="noStrike" baseline="0" dirty="0">
                <a:latin typeface="Times New Roman" panose="02020603050405020304" pitchFamily="18" charset="0"/>
                <a:ea typeface="方正书宋简体" panose="03000509000000000000" pitchFamily="65" charset="-122"/>
              </a:rPr>
              <a:t>Media</a:t>
            </a:r>
            <a:r>
              <a:rPr lang="zh-CN" altLang="en-US" b="1" i="0" strike="noStrike" baseline="0" dirty="0">
                <a:latin typeface="宋体" panose="02010600030101010101" pitchFamily="2" charset="-122"/>
                <a:ea typeface="宋体" panose="02010600030101010101" pitchFamily="2" charset="-122"/>
              </a:rPr>
              <a:t>）</a:t>
            </a:r>
          </a:p>
          <a:p>
            <a:pPr marR="0" lvl="1" rtl="0">
              <a:lnSpc>
                <a:spcPct val="150000"/>
              </a:lnSpc>
            </a:pPr>
            <a:r>
              <a:rPr lang="en-US" altLang="zh-CN" b="1" i="0" strike="noStrike" baseline="0" dirty="0">
                <a:latin typeface="Times New Roman" panose="02020603050405020304" pitchFamily="18" charset="0"/>
                <a:ea typeface="方正书宋简体" panose="03000509000000000000" pitchFamily="65" charset="-122"/>
              </a:rPr>
              <a:t>5</a:t>
            </a:r>
            <a:r>
              <a:rPr lang="zh-CN" altLang="en-US" b="1" i="0" strike="noStrike" baseline="0" dirty="0">
                <a:latin typeface="宋体" panose="02010600030101010101" pitchFamily="2" charset="-122"/>
                <a:ea typeface="宋体" panose="02010600030101010101" pitchFamily="2" charset="-122"/>
              </a:rPr>
              <a:t>）</a:t>
            </a:r>
            <a:r>
              <a:rPr lang="zh-CN" altLang="en-US" b="1" i="0" strike="noStrike" baseline="0" dirty="0">
                <a:latin typeface="方正仿宋简体" panose="03000509000000000000" pitchFamily="65" charset="-122"/>
                <a:ea typeface="方正仿宋简体" panose="03000509000000000000" pitchFamily="65" charset="-122"/>
              </a:rPr>
              <a:t>传输媒体</a:t>
            </a:r>
            <a:r>
              <a:rPr lang="zh-CN" altLang="en-US" b="1" i="0" strike="noStrike" baseline="0" dirty="0">
                <a:latin typeface="宋体" panose="02010600030101010101" pitchFamily="2" charset="-122"/>
                <a:ea typeface="宋体" panose="02010600030101010101" pitchFamily="2" charset="-122"/>
              </a:rPr>
              <a:t>（</a:t>
            </a:r>
            <a:r>
              <a:rPr lang="en-US" altLang="zh-CN" b="1" i="0" strike="noStrike" baseline="0" dirty="0">
                <a:latin typeface="Times New Roman" panose="02020603050405020304" pitchFamily="18" charset="0"/>
                <a:ea typeface="方正书宋简体" panose="03000509000000000000" pitchFamily="65" charset="-122"/>
              </a:rPr>
              <a:t>Transmission Media</a:t>
            </a:r>
            <a:r>
              <a:rPr lang="zh-CN" altLang="en-US" b="1" i="0" strike="noStrike" baseline="0" dirty="0">
                <a:latin typeface="宋体" panose="02010600030101010101" pitchFamily="2" charset="-122"/>
                <a:ea typeface="宋体" panose="02010600030101010101" pitchFamily="2" charset="-122"/>
              </a:rPr>
              <a:t>）</a:t>
            </a:r>
            <a:r>
              <a:rPr lang="en-US" altLang="zh-CN" b="1" i="0" strike="noStrike" baseline="0" dirty="0">
                <a:latin typeface="宋体" panose="02010600030101010101" pitchFamily="2" charset="-122"/>
                <a:ea typeface="宋体" panose="02010600030101010101" pitchFamily="2" charset="-122"/>
              </a:rPr>
              <a:t> </a:t>
            </a:r>
          </a:p>
        </p:txBody>
      </p:sp>
    </p:spTree>
    <p:extLst>
      <p:ext uri="{BB962C8B-B14F-4D97-AF65-F5344CB8AC3E}">
        <p14:creationId xmlns:p14="http://schemas.microsoft.com/office/powerpoint/2010/main" val="361186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8.1.2  </a:t>
            </a:r>
            <a:r>
              <a:rPr lang="zh-CN" altLang="en-US"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数字多媒体技术的特点</a:t>
            </a:r>
            <a:endParaRPr lang="en-US" altLang="zh-CN" b="0"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占位符 2"/>
          <p:cNvSpPr>
            <a:spLocks noGrp="1"/>
          </p:cNvSpPr>
          <p:nvPr>
            <p:ph type="body" idx="1"/>
          </p:nvPr>
        </p:nvSpPr>
        <p:spPr/>
        <p:txBody>
          <a:bodyPr>
            <a:normAutofit/>
          </a:bodyPr>
          <a:lstStyle/>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1.</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多样性</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2.</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集成性</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3.</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交互性</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4.</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实时性</a:t>
            </a:r>
          </a:p>
        </p:txBody>
      </p:sp>
    </p:spTree>
    <p:extLst>
      <p:ext uri="{BB962C8B-B14F-4D97-AF65-F5344CB8AC3E}">
        <p14:creationId xmlns:p14="http://schemas.microsoft.com/office/powerpoint/2010/main" val="2861622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AA85545C-E1D2-4B63-9123-A3FEEF4A6EF6}" type="datetime1">
              <a:rPr lang="zh-CN" altLang="en-US"/>
              <a:pPr/>
              <a:t>2023/5/8</a:t>
            </a:fld>
            <a:endParaRPr lang="en-US" altLang="zh-CN"/>
          </a:p>
        </p:txBody>
      </p:sp>
      <p:sp>
        <p:nvSpPr>
          <p:cNvPr id="5" name="页脚占位符 4"/>
          <p:cNvSpPr>
            <a:spLocks noGrp="1"/>
          </p:cNvSpPr>
          <p:nvPr>
            <p:ph type="ftr" sz="quarter" idx="11"/>
          </p:nvPr>
        </p:nvSpPr>
        <p:spPr/>
        <p:txBody>
          <a:bodyPr/>
          <a:lstStyle/>
          <a:p>
            <a:r>
              <a:rPr lang="zh-CN" altLang="en-US"/>
              <a:t>计算机文化基础</a:t>
            </a:r>
          </a:p>
        </p:txBody>
      </p:sp>
      <p:sp>
        <p:nvSpPr>
          <p:cNvPr id="6" name="灯片编号占位符 5"/>
          <p:cNvSpPr>
            <a:spLocks noGrp="1"/>
          </p:cNvSpPr>
          <p:nvPr>
            <p:ph type="sldNum" sz="quarter" idx="12"/>
          </p:nvPr>
        </p:nvSpPr>
        <p:spPr/>
        <p:txBody>
          <a:bodyPr/>
          <a:lstStyle/>
          <a:p>
            <a:fld id="{BA4A2E3D-40C9-4976-BDCA-038594977D0E}" type="slidenum">
              <a:rPr lang="zh-CN" altLang="en-US"/>
              <a:pPr/>
              <a:t>4</a:t>
            </a:fld>
            <a:endParaRPr lang="en-US" altLang="zh-CN"/>
          </a:p>
        </p:txBody>
      </p:sp>
      <p:sp>
        <p:nvSpPr>
          <p:cNvPr id="9218" name="Rectangle 2"/>
          <p:cNvSpPr>
            <a:spLocks noGrp="1" noChangeArrowheads="1"/>
          </p:cNvSpPr>
          <p:nvPr>
            <p:ph type="title"/>
          </p:nvPr>
        </p:nvSpPr>
        <p:spPr>
          <a:xfrm>
            <a:off x="2640013" y="404813"/>
            <a:ext cx="7772400" cy="1143000"/>
          </a:xfrm>
        </p:spPr>
        <p:txBody>
          <a:bodyPr/>
          <a:lstStyle/>
          <a:p>
            <a:r>
              <a:rPr lang="zh-CN" altLang="en-US" b="1"/>
              <a:t>8</a:t>
            </a:r>
            <a:r>
              <a:rPr lang="en-US" altLang="zh-CN" b="1"/>
              <a:t>.1.2  </a:t>
            </a:r>
            <a:r>
              <a:rPr lang="zh-CN" altLang="en-US" b="1"/>
              <a:t>数字多媒体技术的特点</a:t>
            </a:r>
          </a:p>
        </p:txBody>
      </p:sp>
      <p:sp>
        <p:nvSpPr>
          <p:cNvPr id="9219" name="Rectangle 3"/>
          <p:cNvSpPr>
            <a:spLocks noGrp="1" noChangeArrowheads="1"/>
          </p:cNvSpPr>
          <p:nvPr>
            <p:ph type="body" idx="1"/>
          </p:nvPr>
        </p:nvSpPr>
        <p:spPr>
          <a:xfrm>
            <a:off x="2927351" y="1844675"/>
            <a:ext cx="7078663" cy="3816350"/>
          </a:xfrm>
        </p:spPr>
        <p:txBody>
          <a:bodyPr/>
          <a:lstStyle/>
          <a:p>
            <a:pPr>
              <a:lnSpc>
                <a:spcPct val="105000"/>
              </a:lnSpc>
              <a:spcBef>
                <a:spcPct val="5000"/>
              </a:spcBef>
            </a:pPr>
            <a:r>
              <a:rPr lang="zh-CN" altLang="zh-CN" b="1"/>
              <a:t>1. 多样性</a:t>
            </a:r>
          </a:p>
          <a:p>
            <a:pPr>
              <a:lnSpc>
                <a:spcPct val="105000"/>
              </a:lnSpc>
              <a:spcBef>
                <a:spcPct val="5000"/>
              </a:spcBef>
            </a:pPr>
            <a:r>
              <a:rPr lang="zh-CN" altLang="zh-CN" b="1"/>
              <a:t>            多样性指综合处理和利用多媒体信息，将不同形式的媒体集成到一个数字化环境中而实现的一种信息综合媒体，包括文本、图形、图像、动画、音频和视频等。如在计算机上播放电影，就实现了声音、图像、动画等多种媒体的综合。</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07727944-C8A1-41B8-9388-9F8582988B1F}" type="datetime1">
              <a:rPr lang="zh-CN" altLang="en-US"/>
              <a:pPr/>
              <a:t>2023/5/8</a:t>
            </a:fld>
            <a:endParaRPr lang="en-US" altLang="zh-CN"/>
          </a:p>
        </p:txBody>
      </p:sp>
      <p:sp>
        <p:nvSpPr>
          <p:cNvPr id="5" name="页脚占位符 4"/>
          <p:cNvSpPr>
            <a:spLocks noGrp="1"/>
          </p:cNvSpPr>
          <p:nvPr>
            <p:ph type="ftr" sz="quarter" idx="11"/>
          </p:nvPr>
        </p:nvSpPr>
        <p:spPr/>
        <p:txBody>
          <a:bodyPr/>
          <a:lstStyle/>
          <a:p>
            <a:r>
              <a:rPr lang="zh-CN" altLang="en-US"/>
              <a:t>计算机文化基础</a:t>
            </a:r>
          </a:p>
        </p:txBody>
      </p:sp>
      <p:sp>
        <p:nvSpPr>
          <p:cNvPr id="6" name="灯片编号占位符 5"/>
          <p:cNvSpPr>
            <a:spLocks noGrp="1"/>
          </p:cNvSpPr>
          <p:nvPr>
            <p:ph type="sldNum" sz="quarter" idx="12"/>
          </p:nvPr>
        </p:nvSpPr>
        <p:spPr/>
        <p:txBody>
          <a:bodyPr/>
          <a:lstStyle/>
          <a:p>
            <a:fld id="{648B98DF-1778-4B6F-852F-0E0A210A23CB}" type="slidenum">
              <a:rPr lang="zh-CN" altLang="en-US"/>
              <a:pPr/>
              <a:t>5</a:t>
            </a:fld>
            <a:endParaRPr lang="en-US" altLang="zh-CN"/>
          </a:p>
        </p:txBody>
      </p:sp>
      <p:sp>
        <p:nvSpPr>
          <p:cNvPr id="10242" name="Rectangle 2"/>
          <p:cNvSpPr>
            <a:spLocks noGrp="1" noChangeArrowheads="1"/>
          </p:cNvSpPr>
          <p:nvPr>
            <p:ph type="title"/>
          </p:nvPr>
        </p:nvSpPr>
        <p:spPr>
          <a:xfrm>
            <a:off x="2640013" y="404813"/>
            <a:ext cx="7772400" cy="1143000"/>
          </a:xfrm>
        </p:spPr>
        <p:txBody>
          <a:bodyPr/>
          <a:lstStyle/>
          <a:p>
            <a:r>
              <a:rPr lang="zh-CN" altLang="en-US" b="1"/>
              <a:t>8</a:t>
            </a:r>
            <a:r>
              <a:rPr lang="en-US" altLang="zh-CN" b="1"/>
              <a:t>.1.2  </a:t>
            </a:r>
            <a:r>
              <a:rPr lang="zh-CN" altLang="en-US" b="1"/>
              <a:t>数字多媒体技术的特点</a:t>
            </a:r>
          </a:p>
        </p:txBody>
      </p:sp>
      <p:sp>
        <p:nvSpPr>
          <p:cNvPr id="10243" name="Rectangle 3"/>
          <p:cNvSpPr>
            <a:spLocks noGrp="1" noChangeArrowheads="1"/>
          </p:cNvSpPr>
          <p:nvPr>
            <p:ph type="body" idx="1"/>
          </p:nvPr>
        </p:nvSpPr>
        <p:spPr>
          <a:xfrm>
            <a:off x="2927351" y="1844675"/>
            <a:ext cx="7078663" cy="3816350"/>
          </a:xfrm>
        </p:spPr>
        <p:txBody>
          <a:bodyPr/>
          <a:lstStyle/>
          <a:p>
            <a:pPr>
              <a:lnSpc>
                <a:spcPct val="105000"/>
              </a:lnSpc>
              <a:spcBef>
                <a:spcPct val="5000"/>
              </a:spcBef>
            </a:pPr>
            <a:r>
              <a:rPr lang="zh-CN" altLang="zh-CN" sz="1200"/>
              <a:t>    </a:t>
            </a:r>
            <a:r>
              <a:rPr lang="zh-CN" altLang="zh-CN" sz="1600"/>
              <a:t>  </a:t>
            </a:r>
            <a:r>
              <a:rPr lang="zh-CN" altLang="zh-CN" sz="1600" b="1"/>
              <a:t>     </a:t>
            </a:r>
            <a:r>
              <a:rPr lang="zh-CN" altLang="zh-CN" sz="1800" b="1"/>
              <a:t>    </a:t>
            </a:r>
            <a:r>
              <a:rPr lang="zh-CN" altLang="zh-CN" b="1"/>
              <a:t>2. 集成性</a:t>
            </a:r>
          </a:p>
          <a:p>
            <a:pPr>
              <a:lnSpc>
                <a:spcPct val="105000"/>
              </a:lnSpc>
              <a:spcBef>
                <a:spcPct val="5000"/>
              </a:spcBef>
            </a:pPr>
            <a:r>
              <a:rPr lang="zh-CN" altLang="zh-CN" b="1"/>
              <a:t>            集成性包括两方面的含义，一是指多媒体信息的集成，即文本、图像、动画、声音、视频等的集成；二是指操作这些媒体信息的设备和软件的集成。对于前者而言，各种信息媒体按照一定的数据模型和组织结构集成，在多任务系统下能够很好地协同工作，组合成为一个完整的多媒体信息，有较好的同步关系。后者强调了与多媒体相关的各种硬件和软件的集成，为多媒体系统的开发和实现建立一个理想的集成环境，提高了多媒体软件的生产力。</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C5E9D21B-223B-4F9C-9167-C30525E1DA0D}" type="datetime1">
              <a:rPr lang="zh-CN" altLang="en-US"/>
              <a:pPr/>
              <a:t>2023/5/8</a:t>
            </a:fld>
            <a:endParaRPr lang="en-US" altLang="zh-CN"/>
          </a:p>
        </p:txBody>
      </p:sp>
      <p:sp>
        <p:nvSpPr>
          <p:cNvPr id="5" name="页脚占位符 4"/>
          <p:cNvSpPr>
            <a:spLocks noGrp="1"/>
          </p:cNvSpPr>
          <p:nvPr>
            <p:ph type="ftr" sz="quarter" idx="11"/>
          </p:nvPr>
        </p:nvSpPr>
        <p:spPr/>
        <p:txBody>
          <a:bodyPr/>
          <a:lstStyle/>
          <a:p>
            <a:r>
              <a:rPr lang="zh-CN" altLang="en-US"/>
              <a:t>计算机文化基础</a:t>
            </a:r>
          </a:p>
        </p:txBody>
      </p:sp>
      <p:sp>
        <p:nvSpPr>
          <p:cNvPr id="6" name="灯片编号占位符 5"/>
          <p:cNvSpPr>
            <a:spLocks noGrp="1"/>
          </p:cNvSpPr>
          <p:nvPr>
            <p:ph type="sldNum" sz="quarter" idx="12"/>
          </p:nvPr>
        </p:nvSpPr>
        <p:spPr/>
        <p:txBody>
          <a:bodyPr/>
          <a:lstStyle/>
          <a:p>
            <a:fld id="{68A9889D-D25A-4571-A65C-00740F1B1B35}" type="slidenum">
              <a:rPr lang="zh-CN" altLang="en-US"/>
              <a:pPr/>
              <a:t>6</a:t>
            </a:fld>
            <a:endParaRPr lang="en-US" altLang="zh-CN"/>
          </a:p>
        </p:txBody>
      </p:sp>
      <p:sp>
        <p:nvSpPr>
          <p:cNvPr id="11266" name="Rectangle 2"/>
          <p:cNvSpPr>
            <a:spLocks noGrp="1" noChangeArrowheads="1"/>
          </p:cNvSpPr>
          <p:nvPr>
            <p:ph type="title"/>
          </p:nvPr>
        </p:nvSpPr>
        <p:spPr>
          <a:xfrm>
            <a:off x="2640013" y="404813"/>
            <a:ext cx="7772400" cy="1143000"/>
          </a:xfrm>
        </p:spPr>
        <p:txBody>
          <a:bodyPr/>
          <a:lstStyle/>
          <a:p>
            <a:r>
              <a:rPr lang="zh-CN" altLang="en-US" b="1"/>
              <a:t>8</a:t>
            </a:r>
            <a:r>
              <a:rPr lang="en-US" altLang="zh-CN" b="1"/>
              <a:t>.1.2  </a:t>
            </a:r>
            <a:r>
              <a:rPr lang="zh-CN" altLang="en-US" b="1"/>
              <a:t>数字多媒体技术的特点</a:t>
            </a:r>
          </a:p>
        </p:txBody>
      </p:sp>
      <p:sp>
        <p:nvSpPr>
          <p:cNvPr id="11267" name="Rectangle 3"/>
          <p:cNvSpPr>
            <a:spLocks noGrp="1" noChangeArrowheads="1"/>
          </p:cNvSpPr>
          <p:nvPr>
            <p:ph type="body" idx="1"/>
          </p:nvPr>
        </p:nvSpPr>
        <p:spPr>
          <a:xfrm>
            <a:off x="2927351" y="1844675"/>
            <a:ext cx="7078663" cy="3816350"/>
          </a:xfrm>
        </p:spPr>
        <p:txBody>
          <a:bodyPr/>
          <a:lstStyle/>
          <a:p>
            <a:pPr>
              <a:lnSpc>
                <a:spcPct val="105000"/>
              </a:lnSpc>
              <a:spcBef>
                <a:spcPct val="5000"/>
              </a:spcBef>
            </a:pPr>
            <a:r>
              <a:rPr lang="zh-CN" altLang="zh-CN" sz="900"/>
              <a:t>    </a:t>
            </a:r>
            <a:r>
              <a:rPr lang="zh-CN" altLang="zh-CN" sz="1200"/>
              <a:t>  </a:t>
            </a:r>
            <a:r>
              <a:rPr lang="zh-CN" altLang="zh-CN" sz="1200" b="1"/>
              <a:t>     </a:t>
            </a:r>
            <a:r>
              <a:rPr lang="zh-CN" altLang="zh-CN" sz="1400" b="1"/>
              <a:t>   </a:t>
            </a:r>
            <a:r>
              <a:rPr lang="zh-CN" altLang="zh-CN" sz="1800" b="1"/>
              <a:t> 3. 交互性</a:t>
            </a:r>
          </a:p>
          <a:p>
            <a:pPr>
              <a:lnSpc>
                <a:spcPct val="105000"/>
              </a:lnSpc>
              <a:spcBef>
                <a:spcPct val="5000"/>
              </a:spcBef>
            </a:pPr>
            <a:r>
              <a:rPr lang="zh-CN" altLang="zh-CN" sz="1800" b="1"/>
              <a:t>             交互性是指在多媒体信息的传播过程中可实现人对信息的主动选择、使用、加工和控制，不再像传统信息交流媒体那样单向、被动地传播信息。交互性是多媒体技术有别于传统信息媒体的主要特性。多媒体技术的交互性为用户选择和获取信息提供了灵活的手段和方式。例如，传统电视系统的媒体信息是单向流通的，电视台播放什么内容，用户就只能接收什么内容；而交互电视的出现大大增加了用户的主动性，用户不仅可以坐在家里通过遥控器、机顶盒和屏幕上的菜单来收看自己点播的节目，且还能利用它来购物、学习、经商和享受各种信息服务，进一步引导我们走向“足不出户可做天下事”的更为理想的境界。</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3A6B5938-3A33-4D44-BA66-9E918A2A8405}" type="datetime1">
              <a:rPr lang="zh-CN" altLang="en-US"/>
              <a:pPr/>
              <a:t>2023/5/8</a:t>
            </a:fld>
            <a:endParaRPr lang="en-US" altLang="zh-CN"/>
          </a:p>
        </p:txBody>
      </p:sp>
      <p:sp>
        <p:nvSpPr>
          <p:cNvPr id="5" name="页脚占位符 4"/>
          <p:cNvSpPr>
            <a:spLocks noGrp="1"/>
          </p:cNvSpPr>
          <p:nvPr>
            <p:ph type="ftr" sz="quarter" idx="11"/>
          </p:nvPr>
        </p:nvSpPr>
        <p:spPr/>
        <p:txBody>
          <a:bodyPr/>
          <a:lstStyle/>
          <a:p>
            <a:r>
              <a:rPr lang="zh-CN" altLang="en-US"/>
              <a:t>计算机文化基础</a:t>
            </a:r>
          </a:p>
        </p:txBody>
      </p:sp>
      <p:sp>
        <p:nvSpPr>
          <p:cNvPr id="6" name="灯片编号占位符 5"/>
          <p:cNvSpPr>
            <a:spLocks noGrp="1"/>
          </p:cNvSpPr>
          <p:nvPr>
            <p:ph type="sldNum" sz="quarter" idx="12"/>
          </p:nvPr>
        </p:nvSpPr>
        <p:spPr/>
        <p:txBody>
          <a:bodyPr/>
          <a:lstStyle/>
          <a:p>
            <a:fld id="{4CE57376-1AEA-483C-A139-FAB57E6C5C9F}" type="slidenum">
              <a:rPr lang="zh-CN" altLang="en-US"/>
              <a:pPr/>
              <a:t>7</a:t>
            </a:fld>
            <a:endParaRPr lang="en-US" altLang="zh-CN"/>
          </a:p>
        </p:txBody>
      </p:sp>
      <p:sp>
        <p:nvSpPr>
          <p:cNvPr id="12290" name="Rectangle 2"/>
          <p:cNvSpPr>
            <a:spLocks noGrp="1" noChangeArrowheads="1"/>
          </p:cNvSpPr>
          <p:nvPr>
            <p:ph type="title"/>
          </p:nvPr>
        </p:nvSpPr>
        <p:spPr>
          <a:xfrm>
            <a:off x="2640013" y="404813"/>
            <a:ext cx="7772400" cy="1143000"/>
          </a:xfrm>
        </p:spPr>
        <p:txBody>
          <a:bodyPr/>
          <a:lstStyle/>
          <a:p>
            <a:r>
              <a:rPr lang="zh-CN" altLang="en-US" b="1"/>
              <a:t>8</a:t>
            </a:r>
            <a:r>
              <a:rPr lang="en-US" altLang="zh-CN" b="1"/>
              <a:t>.1.2  </a:t>
            </a:r>
            <a:r>
              <a:rPr lang="zh-CN" altLang="en-US" b="1"/>
              <a:t>数字多媒体技术的特点</a:t>
            </a:r>
          </a:p>
        </p:txBody>
      </p:sp>
      <p:sp>
        <p:nvSpPr>
          <p:cNvPr id="12291" name="Rectangle 3"/>
          <p:cNvSpPr>
            <a:spLocks noGrp="1" noChangeArrowheads="1"/>
          </p:cNvSpPr>
          <p:nvPr>
            <p:ph type="body" idx="1"/>
          </p:nvPr>
        </p:nvSpPr>
        <p:spPr>
          <a:xfrm>
            <a:off x="2927351" y="1844675"/>
            <a:ext cx="7078663" cy="3816350"/>
          </a:xfrm>
        </p:spPr>
        <p:txBody>
          <a:bodyPr/>
          <a:lstStyle/>
          <a:p>
            <a:pPr>
              <a:lnSpc>
                <a:spcPct val="105000"/>
              </a:lnSpc>
              <a:spcBef>
                <a:spcPct val="5000"/>
              </a:spcBef>
            </a:pPr>
            <a:r>
              <a:rPr lang="zh-CN" altLang="zh-CN" sz="900"/>
              <a:t>    </a:t>
            </a:r>
            <a:r>
              <a:rPr lang="zh-CN" altLang="zh-CN" sz="1200"/>
              <a:t>  </a:t>
            </a:r>
            <a:r>
              <a:rPr lang="zh-CN" altLang="zh-CN" sz="1200" b="1"/>
              <a:t>     </a:t>
            </a:r>
            <a:r>
              <a:rPr lang="zh-CN" altLang="zh-CN" sz="1400" b="1"/>
              <a:t>   </a:t>
            </a:r>
            <a:r>
              <a:rPr lang="zh-CN" altLang="zh-CN" sz="1800" b="1"/>
              <a:t> 4. 实时性</a:t>
            </a:r>
          </a:p>
          <a:p>
            <a:pPr>
              <a:lnSpc>
                <a:spcPct val="105000"/>
              </a:lnSpc>
              <a:spcBef>
                <a:spcPct val="5000"/>
              </a:spcBef>
            </a:pPr>
            <a:r>
              <a:rPr lang="zh-CN" altLang="zh-CN" sz="1800" b="1"/>
              <a:t>            实时性是指在人的感官系统允许的情况下进行的多媒体的处理和交互。当人们给出操作命令，相应的媒体能够得到实时控制。各种媒体有机组合，在时空上紧密联系，同步、协调而成为一个整体。例如，声音及活动图像是实时的，多媒体系统提供同步和实时处理的能力，这样在人的感官系统允许的情况下进行多媒体交互，就好像面对面一样，图像和声音都是连续的。实时多媒体分布系统是把计算机的交互性、通信的分布性和电视的真实性有机地结合在一起。</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8.1.3  </a:t>
            </a:r>
            <a:r>
              <a:rPr lang="zh-CN" altLang="en-US"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b="0"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数字多媒体系统中的媒体元素</a:t>
            </a:r>
          </a:p>
        </p:txBody>
      </p:sp>
      <p:sp>
        <p:nvSpPr>
          <p:cNvPr id="3" name="文本占位符 2"/>
          <p:cNvSpPr>
            <a:spLocks noGrp="1"/>
          </p:cNvSpPr>
          <p:nvPr>
            <p:ph type="body" idx="1"/>
          </p:nvPr>
        </p:nvSpPr>
        <p:spPr/>
        <p:txBody>
          <a:bodyPr>
            <a:normAutofit/>
          </a:bodyPr>
          <a:lstStyle/>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1.</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文本</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2.</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图形图像</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3.</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音频</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4.</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动画</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5.</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视频</a:t>
            </a:r>
          </a:p>
        </p:txBody>
      </p:sp>
    </p:spTree>
    <p:extLst>
      <p:ext uri="{BB962C8B-B14F-4D97-AF65-F5344CB8AC3E}">
        <p14:creationId xmlns:p14="http://schemas.microsoft.com/office/powerpoint/2010/main" val="65343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8.1.4 </a:t>
            </a:r>
            <a:r>
              <a:rPr lang="zh-CN" altLang="en-US"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多媒体相关技术</a:t>
            </a:r>
            <a:endParaRPr lang="en-US" altLang="zh-CN" b="0"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占位符 2"/>
          <p:cNvSpPr>
            <a:spLocks noGrp="1"/>
          </p:cNvSpPr>
          <p:nvPr>
            <p:ph type="body" idx="1"/>
          </p:nvPr>
        </p:nvSpPr>
        <p:spPr/>
        <p:txBody>
          <a:bodyPr>
            <a:normAutofit/>
          </a:bodyPr>
          <a:lstStyle/>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1.</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多媒体数据压缩 </a:t>
            </a:r>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解压缩技术</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2.</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数字多媒体输入与输出技术</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3.</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数字多媒体软件技术</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4.</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数字多媒体设备技术</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5. </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数字多媒体通信技术</a:t>
            </a:r>
            <a:r>
              <a:rPr lang="zh-CN" altLang="en-US" b="0" i="0" strike="noStrike" baseline="0" dirty="0">
                <a:solidFill>
                  <a:srgbClr val="00AEEF"/>
                </a:solidFill>
                <a:latin typeface="Times New Roman" panose="02020603050405020304" pitchFamily="18" charset="0"/>
                <a:ea typeface="方正小标宋简体" panose="03000509000000000000" pitchFamily="65" charset="-122"/>
                <a:cs typeface="Times New Roman" panose="02020603050405020304" pitchFamily="18" charset="0"/>
              </a:rPr>
              <a:t> </a:t>
            </a:r>
            <a:r>
              <a:rPr lang="zh-CN" altLang="en-US" b="0" i="0" strike="noStrike" baseline="0" dirty="0">
                <a:solidFill>
                  <a:srgbClr val="231F20"/>
                </a:solidFill>
                <a:latin typeface="Times New Roman" panose="02020603050405020304" pitchFamily="18" charset="0"/>
                <a:ea typeface="方正书宋简体" panose="03000509000000000000" pitchFamily="65" charset="-122"/>
                <a:cs typeface="Times New Roman" panose="02020603050405020304" pitchFamily="18" charset="0"/>
              </a:rPr>
              <a:t>    </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6.</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网络数字多媒体技术</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7.</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虚拟现实技术</a:t>
            </a:r>
          </a:p>
        </p:txBody>
      </p:sp>
    </p:spTree>
    <p:extLst>
      <p:ext uri="{BB962C8B-B14F-4D97-AF65-F5344CB8AC3E}">
        <p14:creationId xmlns:p14="http://schemas.microsoft.com/office/powerpoint/2010/main" val="645161087"/>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TotalTime>
  <Words>732</Words>
  <Application>Microsoft Office PowerPoint</Application>
  <PresentationFormat>宽屏</PresentationFormat>
  <Paragraphs>58</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方正仿宋简体</vt:lpstr>
      <vt:lpstr>方正隶二简体</vt:lpstr>
      <vt:lpstr>方正书宋简体</vt:lpstr>
      <vt:lpstr>宋体</vt:lpstr>
      <vt:lpstr>Calibri</vt:lpstr>
      <vt:lpstr>Calibri Light</vt:lpstr>
      <vt:lpstr>Times New Roman</vt:lpstr>
      <vt:lpstr>回顾</vt:lpstr>
      <vt:lpstr>第8章  数字多媒体技术基础</vt:lpstr>
      <vt:lpstr>8.1 数字多媒体技术概述  </vt:lpstr>
      <vt:lpstr>8.1.2  数字多媒体技术的特点</vt:lpstr>
      <vt:lpstr>8.1.2  数字多媒体技术的特点</vt:lpstr>
      <vt:lpstr>8.1.2  数字多媒体技术的特点</vt:lpstr>
      <vt:lpstr>8.1.2  数字多媒体技术的特点</vt:lpstr>
      <vt:lpstr>8.1.2  数字多媒体技术的特点</vt:lpstr>
      <vt:lpstr>8.1.3   数字多媒体系统中的媒体元素</vt:lpstr>
      <vt:lpstr>8.1.4 多媒体相关技术</vt:lpstr>
      <vt:lpstr>8.1.5   数字多媒体技术的应用领域</vt:lpstr>
    </vt:vector>
  </TitlesOfParts>
  <Company>P R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第8章  数字多媒体技术基础</dc:title>
  <dc:creator>Windows User</dc:creator>
  <cp:lastModifiedBy>li jing</cp:lastModifiedBy>
  <cp:revision>4</cp:revision>
  <dcterms:created xsi:type="dcterms:W3CDTF">2020-09-15T06:28:19Z</dcterms:created>
  <dcterms:modified xsi:type="dcterms:W3CDTF">2023-05-08T03:00:30Z</dcterms:modified>
</cp:coreProperties>
</file>