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512" r:id="rId5"/>
    <p:sldId id="688" r:id="rId6"/>
    <p:sldId id="689" r:id="rId7"/>
    <p:sldId id="690" r:id="rId8"/>
    <p:sldId id="259"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8" autoAdjust="0"/>
    <p:restoredTop sz="94660"/>
  </p:normalViewPr>
  <p:slideViewPr>
    <p:cSldViewPr snapToGrid="0">
      <p:cViewPr varScale="1">
        <p:scale>
          <a:sx n="64" d="100"/>
          <a:sy n="64"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A8718C8-ED8A-469A-A0D3-1E55EC2C57B4}"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2561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166288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1320117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文本占位符 2"/>
          <p:cNvSpPr>
            <a:spLocks noGrp="1"/>
          </p:cNvSpPr>
          <p:nvPr>
            <p:ph type="body"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346800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112892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A8718C8-ED8A-469A-A0D3-1E55EC2C57B4}"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12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1747081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312376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597480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349390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72C8B28-685B-4462-BBA9-7B5C3E6C1C95}" type="datetimeFigureOut">
              <a:rPr lang="zh-CN" altLang="en-US" smtClean="0"/>
              <a:t>2023/5/8</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2688257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2157420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72C8B28-685B-4462-BBA9-7B5C3E6C1C95}" type="datetimeFigureOut">
              <a:rPr lang="zh-CN" altLang="en-US" smtClean="0"/>
              <a:t>2023/5/8</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A8718C8-ED8A-469A-A0D3-1E55EC2C57B4}"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9458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2495770"/>
          </a:xfrm>
        </p:spPr>
        <p:txBody>
          <a:bodyPr>
            <a:normAutofit/>
          </a:bodyPr>
          <a:lstStyle/>
          <a:p>
            <a:pPr marR="0" rtl="0"/>
            <a:r>
              <a:rPr lang="zh-CN" altLang="en-US" b="0" i="0" u="none" strike="noStrike" baseline="0" dirty="0">
                <a:latin typeface="宋体" panose="02010600030101010101" pitchFamily="2" charset="-122"/>
                <a:ea typeface="宋体" panose="02010600030101010101" pitchFamily="2" charset="-122"/>
              </a:rPr>
              <a:t>第</a:t>
            </a:r>
            <a:r>
              <a:rPr lang="en-US" altLang="zh-CN" b="0" i="0" u="none" strike="noStrike" baseline="0" dirty="0">
                <a:latin typeface="宋体" panose="02010600030101010101" pitchFamily="2" charset="-122"/>
                <a:ea typeface="宋体" panose="02010600030101010101" pitchFamily="2" charset="-122"/>
              </a:rPr>
              <a:t>8</a:t>
            </a:r>
            <a:r>
              <a:rPr lang="zh-CN" altLang="en-US" b="0" i="0" u="none" strike="noStrike" baseline="0" dirty="0">
                <a:latin typeface="宋体" panose="02010600030101010101" pitchFamily="2" charset="-122"/>
                <a:ea typeface="宋体" panose="02010600030101010101" pitchFamily="2" charset="-122"/>
              </a:rPr>
              <a:t>章</a:t>
            </a:r>
            <a:br>
              <a:rPr lang="en-US" altLang="zh-CN" b="0" i="0" u="none" strike="noStrike" baseline="0" dirty="0">
                <a:latin typeface="宋体" panose="02010600030101010101" pitchFamily="2" charset="-122"/>
                <a:ea typeface="宋体" panose="02010600030101010101" pitchFamily="2" charset="-122"/>
              </a:rPr>
            </a:br>
            <a:br>
              <a:rPr lang="en-US" altLang="zh-CN" dirty="0">
                <a:latin typeface="宋体" panose="02010600030101010101" pitchFamily="2" charset="-122"/>
                <a:ea typeface="宋体" panose="02010600030101010101" pitchFamily="2" charset="-122"/>
              </a:rPr>
            </a:br>
            <a:r>
              <a:rPr lang="zh-CN" altLang="en-US" b="0" i="0" u="none" strike="noStrike" baseline="0" dirty="0">
                <a:latin typeface="宋体" panose="02010600030101010101" pitchFamily="2" charset="-122"/>
                <a:ea typeface="宋体" panose="02010600030101010101" pitchFamily="2" charset="-122"/>
              </a:rPr>
              <a:t>数字多媒体技术基础</a:t>
            </a:r>
            <a:endParaRPr lang="zh-CN" altLang="en-US" b="0" i="0" u="none" strike="noStrike" baseline="0" dirty="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844250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8.1.5  </a:t>
            </a:r>
            <a:r>
              <a:rPr lang="zh-CN" altLang="en-US" b="1"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 </a:t>
            </a:r>
            <a:r>
              <a:rPr lang="zh-CN" altLang="en-US" b="0"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数字多媒体技术的应用领域</a:t>
            </a:r>
          </a:p>
        </p:txBody>
      </p:sp>
      <p:sp>
        <p:nvSpPr>
          <p:cNvPr id="3" name="文本占位符 2"/>
          <p:cNvSpPr>
            <a:spLocks noGrp="1"/>
          </p:cNvSpPr>
          <p:nvPr>
            <p:ph type="body" idx="1"/>
          </p:nvPr>
        </p:nvSpPr>
        <p:spPr/>
        <p:txBody>
          <a:bodyPr>
            <a:normAutofit/>
          </a:bodyPr>
          <a:lstStyle/>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1.</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教育培训领域</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2.</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电子出版领域</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3.</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娱乐领域</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4.</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咨询服务领域</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5.</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多媒体远程通信领域</a:t>
            </a:r>
          </a:p>
        </p:txBody>
      </p:sp>
    </p:spTree>
    <p:extLst>
      <p:ext uri="{BB962C8B-B14F-4D97-AF65-F5344CB8AC3E}">
        <p14:creationId xmlns:p14="http://schemas.microsoft.com/office/powerpoint/2010/main" val="128113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strike="noStrike" baseline="0">
                <a:latin typeface="宋体" panose="02010600030101010101" pitchFamily="2" charset="-122"/>
                <a:ea typeface="宋体" panose="02010600030101010101" pitchFamily="2" charset="-122"/>
              </a:rPr>
              <a:t>8.1</a:t>
            </a:r>
            <a:r>
              <a:rPr lang="en-US" altLang="zh-CN" b="0" i="0" strike="noStrike" baseline="0">
                <a:latin typeface="Times New Roman" panose="02020603050405020304" pitchFamily="18" charset="0"/>
                <a:ea typeface="宋体" panose="02010600030101010101" pitchFamily="2" charset="-122"/>
              </a:rPr>
              <a:t>	</a:t>
            </a:r>
            <a:r>
              <a:rPr lang="zh-CN" altLang="en-US" b="0" i="0" strike="noStrike" baseline="0">
                <a:latin typeface="宋体" panose="02010600030101010101" pitchFamily="2" charset="-122"/>
                <a:ea typeface="宋体" panose="02010600030101010101" pitchFamily="2" charset="-122"/>
              </a:rPr>
              <a:t>数字多媒体技术概述</a:t>
            </a:r>
            <a:r>
              <a:rPr lang="en-US" altLang="zh-CN" b="0" i="0" strike="noStrike" baseline="0">
                <a:latin typeface="Times New Roman" panose="02020603050405020304" pitchFamily="18" charset="0"/>
                <a:ea typeface="宋体" panose="02010600030101010101" pitchFamily="2" charset="-122"/>
              </a:rPr>
              <a:t> 	</a:t>
            </a:r>
          </a:p>
        </p:txBody>
      </p:sp>
      <p:sp>
        <p:nvSpPr>
          <p:cNvPr id="3" name="文本占位符 2"/>
          <p:cNvSpPr>
            <a:spLocks noGrp="1"/>
          </p:cNvSpPr>
          <p:nvPr>
            <p:ph type="body" idx="1"/>
          </p:nvPr>
        </p:nvSpPr>
        <p:spPr/>
        <p:txBody>
          <a:bodyPr>
            <a:normAutofit/>
          </a:bodyPr>
          <a:lstStyle/>
          <a:p>
            <a:pPr marR="0" lvl="0" rtl="0"/>
            <a:r>
              <a:rPr lang="en-US" altLang="zh-CN" b="1" i="0" strike="noStrike" baseline="0" dirty="0">
                <a:solidFill>
                  <a:srgbClr val="FFFFFF"/>
                </a:solidFill>
                <a:latin typeface="Times New Roman" panose="02020603050405020304" pitchFamily="18" charset="0"/>
                <a:ea typeface="方正隶二简体" panose="03000509000000000000" pitchFamily="65" charset="-122"/>
              </a:rPr>
              <a:t>8.1.1   </a:t>
            </a:r>
            <a:r>
              <a:rPr lang="zh-CN" altLang="en-US" b="0" i="0" strike="noStrike" baseline="30000" dirty="0">
                <a:solidFill>
                  <a:srgbClr val="FFFFFF"/>
                </a:solidFill>
                <a:latin typeface="方正隶二简体" panose="03000509000000000000" pitchFamily="65" charset="-122"/>
                <a:ea typeface="方正隶二简体" panose="03000509000000000000" pitchFamily="65" charset="-122"/>
              </a:rPr>
              <a:t>媒体与数字多媒体技术</a:t>
            </a:r>
          </a:p>
          <a:p>
            <a:pPr marR="9430" lvl="0" rtl="0"/>
            <a:r>
              <a:rPr lang="zh-CN" altLang="en-US" b="0" i="0" strike="noStrike" baseline="0" dirty="0">
                <a:solidFill>
                  <a:srgbClr val="231F20"/>
                </a:solidFill>
                <a:latin typeface="方正书宋简体" panose="03000509000000000000" pitchFamily="65" charset="-122"/>
                <a:ea typeface="方正书宋简体" panose="03000509000000000000" pitchFamily="65" charset="-122"/>
              </a:rPr>
              <a:t>媒体类型：</a:t>
            </a:r>
          </a:p>
          <a:p>
            <a:pPr marR="0" lvl="1" rtl="0">
              <a:lnSpc>
                <a:spcPct val="150000"/>
              </a:lnSpc>
            </a:pPr>
            <a:r>
              <a:rPr lang="en-US" altLang="zh-CN" b="1" i="0" strike="noStrike" baseline="0" dirty="0">
                <a:latin typeface="Times New Roman" panose="02020603050405020304" pitchFamily="18" charset="0"/>
                <a:ea typeface="方正书宋简体" panose="03000509000000000000" pitchFamily="65" charset="-122"/>
              </a:rPr>
              <a:t>1</a:t>
            </a:r>
            <a:r>
              <a:rPr lang="zh-CN" altLang="en-US" b="1" i="0" strike="noStrike" baseline="0" dirty="0">
                <a:latin typeface="宋体" panose="02010600030101010101" pitchFamily="2" charset="-122"/>
                <a:ea typeface="宋体" panose="02010600030101010101" pitchFamily="2" charset="-122"/>
              </a:rPr>
              <a:t>）感觉媒体（</a:t>
            </a:r>
            <a:r>
              <a:rPr lang="en-US" altLang="zh-CN" b="1" i="0" strike="noStrike" baseline="0" dirty="0">
                <a:latin typeface="Times New Roman" panose="02020603050405020304" pitchFamily="18" charset="0"/>
                <a:ea typeface="方正书宋简体" panose="03000509000000000000" pitchFamily="65" charset="-122"/>
              </a:rPr>
              <a:t>Perception Media</a:t>
            </a:r>
            <a:r>
              <a:rPr lang="zh-CN" altLang="en-US" b="1" i="0" strike="noStrike" baseline="0" dirty="0">
                <a:latin typeface="宋体" panose="02010600030101010101" pitchFamily="2" charset="-122"/>
                <a:ea typeface="宋体" panose="02010600030101010101" pitchFamily="2" charset="-122"/>
              </a:rPr>
              <a:t>）</a:t>
            </a:r>
          </a:p>
          <a:p>
            <a:pPr marR="0" lvl="1" rtl="0">
              <a:lnSpc>
                <a:spcPct val="150000"/>
              </a:lnSpc>
            </a:pPr>
            <a:r>
              <a:rPr lang="en-US" altLang="zh-CN" b="1" i="0" strike="noStrike" baseline="0" dirty="0">
                <a:latin typeface="Times New Roman" panose="02020603050405020304" pitchFamily="18" charset="0"/>
                <a:ea typeface="方正书宋简体" panose="03000509000000000000" pitchFamily="65" charset="-122"/>
              </a:rPr>
              <a:t>2</a:t>
            </a:r>
            <a:r>
              <a:rPr lang="zh-CN" altLang="en-US" b="1" i="0" strike="noStrike" baseline="0" dirty="0">
                <a:latin typeface="宋体" panose="02010600030101010101" pitchFamily="2" charset="-122"/>
                <a:ea typeface="宋体" panose="02010600030101010101" pitchFamily="2" charset="-122"/>
              </a:rPr>
              <a:t>）表示媒体（</a:t>
            </a:r>
            <a:r>
              <a:rPr lang="en-US" altLang="zh-CN" b="1" i="0" strike="noStrike" baseline="0" dirty="0">
                <a:latin typeface="Times New Roman" panose="02020603050405020304" pitchFamily="18" charset="0"/>
                <a:ea typeface="方正书宋简体" panose="03000509000000000000" pitchFamily="65" charset="-122"/>
              </a:rPr>
              <a:t>Representation Media</a:t>
            </a:r>
            <a:r>
              <a:rPr lang="zh-CN" altLang="en-US" b="1" i="0" strike="noStrike" baseline="0" dirty="0">
                <a:latin typeface="宋体" panose="02010600030101010101" pitchFamily="2" charset="-122"/>
                <a:ea typeface="宋体" panose="02010600030101010101" pitchFamily="2" charset="-122"/>
              </a:rPr>
              <a:t>）</a:t>
            </a:r>
          </a:p>
          <a:p>
            <a:pPr marR="0" lvl="1" rtl="0">
              <a:lnSpc>
                <a:spcPct val="150000"/>
              </a:lnSpc>
            </a:pPr>
            <a:r>
              <a:rPr lang="en-US" altLang="zh-CN" b="1" i="0" strike="noStrike" baseline="0" dirty="0">
                <a:latin typeface="Times New Roman" panose="02020603050405020304" pitchFamily="18" charset="0"/>
                <a:ea typeface="方正书宋简体" panose="03000509000000000000" pitchFamily="65" charset="-122"/>
              </a:rPr>
              <a:t>3</a:t>
            </a:r>
            <a:r>
              <a:rPr lang="zh-CN" altLang="en-US" b="1" i="0" strike="noStrike" baseline="0" dirty="0">
                <a:latin typeface="宋体" panose="02010600030101010101" pitchFamily="2" charset="-122"/>
                <a:ea typeface="宋体" panose="02010600030101010101" pitchFamily="2" charset="-122"/>
              </a:rPr>
              <a:t>）显示媒体（</a:t>
            </a:r>
            <a:r>
              <a:rPr lang="en-US" altLang="zh-CN" b="1" i="0" strike="noStrike" baseline="0" dirty="0">
                <a:latin typeface="Times New Roman" panose="02020603050405020304" pitchFamily="18" charset="0"/>
                <a:ea typeface="方正书宋简体" panose="03000509000000000000" pitchFamily="65" charset="-122"/>
              </a:rPr>
              <a:t>Presentation</a:t>
            </a:r>
            <a:r>
              <a:rPr lang="zh-CN" altLang="en-US" b="1" i="0" strike="noStrike" baseline="0" dirty="0">
                <a:latin typeface="Times New Roman" panose="02020603050405020304" pitchFamily="18" charset="0"/>
                <a:ea typeface="方正书宋简体" panose="03000509000000000000" pitchFamily="65" charset="-122"/>
              </a:rPr>
              <a:t> </a:t>
            </a:r>
            <a:r>
              <a:rPr lang="en-US" altLang="zh-CN" b="1" i="0" strike="noStrike" baseline="0" dirty="0">
                <a:latin typeface="Times New Roman" panose="02020603050405020304" pitchFamily="18" charset="0"/>
                <a:ea typeface="方正书宋简体" panose="03000509000000000000" pitchFamily="65" charset="-122"/>
              </a:rPr>
              <a:t>Media</a:t>
            </a:r>
            <a:r>
              <a:rPr lang="zh-CN" altLang="en-US" b="1" i="0" strike="noStrike" baseline="0" dirty="0">
                <a:latin typeface="宋体" panose="02010600030101010101" pitchFamily="2" charset="-122"/>
                <a:ea typeface="宋体" panose="02010600030101010101" pitchFamily="2" charset="-122"/>
              </a:rPr>
              <a:t>）</a:t>
            </a:r>
          </a:p>
          <a:p>
            <a:pPr marR="0" lvl="1" rtl="0">
              <a:lnSpc>
                <a:spcPct val="150000"/>
              </a:lnSpc>
            </a:pPr>
            <a:r>
              <a:rPr lang="en-US" altLang="zh-CN" b="1" i="0" strike="noStrike" baseline="0" dirty="0">
                <a:latin typeface="Times New Roman" panose="02020603050405020304" pitchFamily="18" charset="0"/>
                <a:ea typeface="方正书宋简体" panose="03000509000000000000" pitchFamily="65" charset="-122"/>
              </a:rPr>
              <a:t>4</a:t>
            </a:r>
            <a:r>
              <a:rPr lang="zh-CN" altLang="en-US" b="1" i="0" strike="noStrike" baseline="0" dirty="0">
                <a:latin typeface="宋体" panose="02010600030101010101" pitchFamily="2" charset="-122"/>
                <a:ea typeface="宋体" panose="02010600030101010101" pitchFamily="2" charset="-122"/>
              </a:rPr>
              <a:t>）存储媒体（</a:t>
            </a:r>
            <a:r>
              <a:rPr lang="en-US" altLang="zh-CN" b="1" i="0" strike="noStrike" baseline="0" dirty="0">
                <a:latin typeface="Times New Roman" panose="02020603050405020304" pitchFamily="18" charset="0"/>
                <a:ea typeface="方正书宋简体" panose="03000509000000000000" pitchFamily="65" charset="-122"/>
              </a:rPr>
              <a:t>Storage</a:t>
            </a:r>
            <a:r>
              <a:rPr lang="zh-CN" altLang="en-US" b="1" i="0" strike="noStrike" baseline="0" dirty="0">
                <a:latin typeface="Times New Roman" panose="02020603050405020304" pitchFamily="18" charset="0"/>
                <a:ea typeface="方正书宋简体" panose="03000509000000000000" pitchFamily="65" charset="-122"/>
              </a:rPr>
              <a:t> </a:t>
            </a:r>
            <a:r>
              <a:rPr lang="en-US" altLang="zh-CN" b="1" i="0" strike="noStrike" baseline="0" dirty="0">
                <a:latin typeface="Times New Roman" panose="02020603050405020304" pitchFamily="18" charset="0"/>
                <a:ea typeface="方正书宋简体" panose="03000509000000000000" pitchFamily="65" charset="-122"/>
              </a:rPr>
              <a:t>Media</a:t>
            </a:r>
            <a:r>
              <a:rPr lang="zh-CN" altLang="en-US" b="1" i="0" strike="noStrike" baseline="0" dirty="0">
                <a:latin typeface="宋体" panose="02010600030101010101" pitchFamily="2" charset="-122"/>
                <a:ea typeface="宋体" panose="02010600030101010101" pitchFamily="2" charset="-122"/>
              </a:rPr>
              <a:t>）</a:t>
            </a:r>
          </a:p>
          <a:p>
            <a:pPr marR="0" lvl="1" rtl="0">
              <a:lnSpc>
                <a:spcPct val="150000"/>
              </a:lnSpc>
            </a:pPr>
            <a:r>
              <a:rPr lang="en-US" altLang="zh-CN" b="1" i="0" strike="noStrike" baseline="0" dirty="0">
                <a:latin typeface="Times New Roman" panose="02020603050405020304" pitchFamily="18" charset="0"/>
                <a:ea typeface="方正书宋简体" panose="03000509000000000000" pitchFamily="65" charset="-122"/>
              </a:rPr>
              <a:t>5</a:t>
            </a:r>
            <a:r>
              <a:rPr lang="zh-CN" altLang="en-US" b="1" i="0" strike="noStrike" baseline="0" dirty="0">
                <a:latin typeface="宋体" panose="02010600030101010101" pitchFamily="2" charset="-122"/>
                <a:ea typeface="宋体" panose="02010600030101010101" pitchFamily="2" charset="-122"/>
              </a:rPr>
              <a:t>）</a:t>
            </a:r>
            <a:r>
              <a:rPr lang="zh-CN" altLang="en-US" b="1" i="0" strike="noStrike" baseline="0" dirty="0">
                <a:latin typeface="方正仿宋简体" panose="03000509000000000000" pitchFamily="65" charset="-122"/>
                <a:ea typeface="方正仿宋简体" panose="03000509000000000000" pitchFamily="65" charset="-122"/>
              </a:rPr>
              <a:t>传输媒体</a:t>
            </a:r>
            <a:r>
              <a:rPr lang="zh-CN" altLang="en-US" b="1" i="0" strike="noStrike" baseline="0" dirty="0">
                <a:latin typeface="宋体" panose="02010600030101010101" pitchFamily="2" charset="-122"/>
                <a:ea typeface="宋体" panose="02010600030101010101" pitchFamily="2" charset="-122"/>
              </a:rPr>
              <a:t>（</a:t>
            </a:r>
            <a:r>
              <a:rPr lang="en-US" altLang="zh-CN" b="1" i="0" strike="noStrike" baseline="0" dirty="0">
                <a:latin typeface="Times New Roman" panose="02020603050405020304" pitchFamily="18" charset="0"/>
                <a:ea typeface="方正书宋简体" panose="03000509000000000000" pitchFamily="65" charset="-122"/>
              </a:rPr>
              <a:t>Transmission Media</a:t>
            </a:r>
            <a:r>
              <a:rPr lang="zh-CN" altLang="en-US" b="1" i="0" strike="noStrike" baseline="0" dirty="0">
                <a:latin typeface="宋体" panose="02010600030101010101" pitchFamily="2" charset="-122"/>
                <a:ea typeface="宋体" panose="02010600030101010101" pitchFamily="2" charset="-122"/>
              </a:rPr>
              <a:t>）</a:t>
            </a:r>
            <a:r>
              <a:rPr lang="en-US" altLang="zh-CN" b="1" i="0" strike="noStrike" baseline="0" dirty="0">
                <a:latin typeface="宋体" panose="02010600030101010101" pitchFamily="2" charset="-122"/>
                <a:ea typeface="宋体" panose="02010600030101010101" pitchFamily="2" charset="-122"/>
              </a:rPr>
              <a:t> </a:t>
            </a:r>
          </a:p>
        </p:txBody>
      </p:sp>
    </p:spTree>
    <p:extLst>
      <p:ext uri="{BB962C8B-B14F-4D97-AF65-F5344CB8AC3E}">
        <p14:creationId xmlns:p14="http://schemas.microsoft.com/office/powerpoint/2010/main" val="361186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8.1.2  </a:t>
            </a:r>
            <a:r>
              <a:rPr lang="zh-CN" altLang="en-US" b="1"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数字多媒体技术的特点</a:t>
            </a:r>
            <a:endParaRPr lang="en-US" altLang="zh-CN" b="0"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占位符 2"/>
          <p:cNvSpPr>
            <a:spLocks noGrp="1"/>
          </p:cNvSpPr>
          <p:nvPr>
            <p:ph type="body" idx="1"/>
          </p:nvPr>
        </p:nvSpPr>
        <p:spPr/>
        <p:txBody>
          <a:bodyPr>
            <a:normAutofit/>
          </a:bodyPr>
          <a:lstStyle/>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1.</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多样性</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2.</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集成性</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3.</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交互性</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4.</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实时性</a:t>
            </a:r>
          </a:p>
        </p:txBody>
      </p:sp>
    </p:spTree>
    <p:extLst>
      <p:ext uri="{BB962C8B-B14F-4D97-AF65-F5344CB8AC3E}">
        <p14:creationId xmlns:p14="http://schemas.microsoft.com/office/powerpoint/2010/main" val="2861622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AA85545C-E1D2-4B63-9123-A3FEEF4A6EF6}" type="datetime1">
              <a:rPr lang="zh-CN" altLang="en-US"/>
              <a:pPr/>
              <a:t>2023/5/8</a:t>
            </a:fld>
            <a:endParaRPr lang="en-US" altLang="zh-CN"/>
          </a:p>
        </p:txBody>
      </p:sp>
      <p:sp>
        <p:nvSpPr>
          <p:cNvPr id="5" name="页脚占位符 4"/>
          <p:cNvSpPr>
            <a:spLocks noGrp="1"/>
          </p:cNvSpPr>
          <p:nvPr>
            <p:ph type="ftr" sz="quarter" idx="11"/>
          </p:nvPr>
        </p:nvSpPr>
        <p:spPr/>
        <p:txBody>
          <a:bodyPr/>
          <a:lstStyle/>
          <a:p>
            <a:r>
              <a:rPr lang="zh-CN" altLang="en-US"/>
              <a:t>计算机文化基础</a:t>
            </a:r>
          </a:p>
        </p:txBody>
      </p:sp>
      <p:sp>
        <p:nvSpPr>
          <p:cNvPr id="6" name="灯片编号占位符 5"/>
          <p:cNvSpPr>
            <a:spLocks noGrp="1"/>
          </p:cNvSpPr>
          <p:nvPr>
            <p:ph type="sldNum" sz="quarter" idx="12"/>
          </p:nvPr>
        </p:nvSpPr>
        <p:spPr/>
        <p:txBody>
          <a:bodyPr/>
          <a:lstStyle/>
          <a:p>
            <a:fld id="{BA4A2E3D-40C9-4976-BDCA-038594977D0E}" type="slidenum">
              <a:rPr lang="zh-CN" altLang="en-US"/>
              <a:pPr/>
              <a:t>4</a:t>
            </a:fld>
            <a:endParaRPr lang="en-US" altLang="zh-CN"/>
          </a:p>
        </p:txBody>
      </p:sp>
      <p:sp>
        <p:nvSpPr>
          <p:cNvPr id="9218" name="Rectangle 2"/>
          <p:cNvSpPr>
            <a:spLocks noGrp="1" noChangeArrowheads="1"/>
          </p:cNvSpPr>
          <p:nvPr>
            <p:ph type="title"/>
          </p:nvPr>
        </p:nvSpPr>
        <p:spPr>
          <a:xfrm>
            <a:off x="2640013" y="404813"/>
            <a:ext cx="7772400" cy="1143000"/>
          </a:xfrm>
        </p:spPr>
        <p:txBody>
          <a:bodyPr/>
          <a:lstStyle/>
          <a:p>
            <a:r>
              <a:rPr lang="zh-CN" altLang="en-US" b="1"/>
              <a:t>8</a:t>
            </a:r>
            <a:r>
              <a:rPr lang="en-US" altLang="zh-CN" b="1"/>
              <a:t>.1.2  </a:t>
            </a:r>
            <a:r>
              <a:rPr lang="zh-CN" altLang="en-US" b="1"/>
              <a:t>数字多媒体技术的特点</a:t>
            </a:r>
          </a:p>
        </p:txBody>
      </p:sp>
      <p:sp>
        <p:nvSpPr>
          <p:cNvPr id="9219" name="Rectangle 3"/>
          <p:cNvSpPr>
            <a:spLocks noGrp="1" noChangeArrowheads="1"/>
          </p:cNvSpPr>
          <p:nvPr>
            <p:ph type="body" idx="1"/>
          </p:nvPr>
        </p:nvSpPr>
        <p:spPr>
          <a:xfrm>
            <a:off x="2927351" y="1844675"/>
            <a:ext cx="7078663" cy="3816350"/>
          </a:xfrm>
        </p:spPr>
        <p:txBody>
          <a:bodyPr/>
          <a:lstStyle/>
          <a:p>
            <a:pPr>
              <a:lnSpc>
                <a:spcPct val="105000"/>
              </a:lnSpc>
              <a:spcBef>
                <a:spcPct val="5000"/>
              </a:spcBef>
            </a:pPr>
            <a:r>
              <a:rPr lang="zh-CN" altLang="zh-CN" b="1"/>
              <a:t>1. 多样性</a:t>
            </a:r>
          </a:p>
          <a:p>
            <a:pPr>
              <a:lnSpc>
                <a:spcPct val="105000"/>
              </a:lnSpc>
              <a:spcBef>
                <a:spcPct val="5000"/>
              </a:spcBef>
            </a:pPr>
            <a:r>
              <a:rPr lang="zh-CN" altLang="zh-CN" b="1"/>
              <a:t>            多样性指综合处理和利用多媒体信息，将不同形式的媒体集成到一个数字化环境中而实现的一种信息综合媒体，包括文本、图形、图像、动画、音频和视频等。如在计算机上播放电影，就实现了声音、图像、动画等多种媒体的综合。</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07727944-C8A1-41B8-9388-9F8582988B1F}" type="datetime1">
              <a:rPr lang="zh-CN" altLang="en-US"/>
              <a:pPr/>
              <a:t>2023/5/8</a:t>
            </a:fld>
            <a:endParaRPr lang="en-US" altLang="zh-CN"/>
          </a:p>
        </p:txBody>
      </p:sp>
      <p:sp>
        <p:nvSpPr>
          <p:cNvPr id="5" name="页脚占位符 4"/>
          <p:cNvSpPr>
            <a:spLocks noGrp="1"/>
          </p:cNvSpPr>
          <p:nvPr>
            <p:ph type="ftr" sz="quarter" idx="11"/>
          </p:nvPr>
        </p:nvSpPr>
        <p:spPr/>
        <p:txBody>
          <a:bodyPr/>
          <a:lstStyle/>
          <a:p>
            <a:r>
              <a:rPr lang="zh-CN" altLang="en-US"/>
              <a:t>计算机文化基础</a:t>
            </a:r>
          </a:p>
        </p:txBody>
      </p:sp>
      <p:sp>
        <p:nvSpPr>
          <p:cNvPr id="6" name="灯片编号占位符 5"/>
          <p:cNvSpPr>
            <a:spLocks noGrp="1"/>
          </p:cNvSpPr>
          <p:nvPr>
            <p:ph type="sldNum" sz="quarter" idx="12"/>
          </p:nvPr>
        </p:nvSpPr>
        <p:spPr/>
        <p:txBody>
          <a:bodyPr/>
          <a:lstStyle/>
          <a:p>
            <a:fld id="{648B98DF-1778-4B6F-852F-0E0A210A23CB}" type="slidenum">
              <a:rPr lang="zh-CN" altLang="en-US"/>
              <a:pPr/>
              <a:t>5</a:t>
            </a:fld>
            <a:endParaRPr lang="en-US" altLang="zh-CN"/>
          </a:p>
        </p:txBody>
      </p:sp>
      <p:sp>
        <p:nvSpPr>
          <p:cNvPr id="10242" name="Rectangle 2"/>
          <p:cNvSpPr>
            <a:spLocks noGrp="1" noChangeArrowheads="1"/>
          </p:cNvSpPr>
          <p:nvPr>
            <p:ph type="title"/>
          </p:nvPr>
        </p:nvSpPr>
        <p:spPr>
          <a:xfrm>
            <a:off x="2640013" y="404813"/>
            <a:ext cx="7772400" cy="1143000"/>
          </a:xfrm>
        </p:spPr>
        <p:txBody>
          <a:bodyPr/>
          <a:lstStyle/>
          <a:p>
            <a:r>
              <a:rPr lang="zh-CN" altLang="en-US" b="1"/>
              <a:t>8</a:t>
            </a:r>
            <a:r>
              <a:rPr lang="en-US" altLang="zh-CN" b="1"/>
              <a:t>.1.2  </a:t>
            </a:r>
            <a:r>
              <a:rPr lang="zh-CN" altLang="en-US" b="1"/>
              <a:t>数字多媒体技术的特点</a:t>
            </a:r>
          </a:p>
        </p:txBody>
      </p:sp>
      <p:sp>
        <p:nvSpPr>
          <p:cNvPr id="10243" name="Rectangle 3"/>
          <p:cNvSpPr>
            <a:spLocks noGrp="1" noChangeArrowheads="1"/>
          </p:cNvSpPr>
          <p:nvPr>
            <p:ph type="body" idx="1"/>
          </p:nvPr>
        </p:nvSpPr>
        <p:spPr>
          <a:xfrm>
            <a:off x="2927351" y="1844675"/>
            <a:ext cx="7078663" cy="3816350"/>
          </a:xfrm>
        </p:spPr>
        <p:txBody>
          <a:bodyPr/>
          <a:lstStyle/>
          <a:p>
            <a:pPr>
              <a:lnSpc>
                <a:spcPct val="105000"/>
              </a:lnSpc>
              <a:spcBef>
                <a:spcPct val="5000"/>
              </a:spcBef>
            </a:pPr>
            <a:r>
              <a:rPr lang="zh-CN" altLang="zh-CN" sz="1200"/>
              <a:t>    </a:t>
            </a:r>
            <a:r>
              <a:rPr lang="zh-CN" altLang="zh-CN" sz="1600"/>
              <a:t>  </a:t>
            </a:r>
            <a:r>
              <a:rPr lang="zh-CN" altLang="zh-CN" sz="1600" b="1"/>
              <a:t>     </a:t>
            </a:r>
            <a:r>
              <a:rPr lang="zh-CN" altLang="zh-CN" sz="1800" b="1"/>
              <a:t>    </a:t>
            </a:r>
            <a:r>
              <a:rPr lang="zh-CN" altLang="zh-CN" b="1"/>
              <a:t>2. 集成性</a:t>
            </a:r>
          </a:p>
          <a:p>
            <a:pPr>
              <a:lnSpc>
                <a:spcPct val="105000"/>
              </a:lnSpc>
              <a:spcBef>
                <a:spcPct val="5000"/>
              </a:spcBef>
            </a:pPr>
            <a:r>
              <a:rPr lang="zh-CN" altLang="zh-CN" b="1"/>
              <a:t>            集成性包括两方面的含义，一是指多媒体信息的集成，即文本、图像、动画、声音、视频等的集成；二是指操作这些媒体信息的设备和软件的集成。对于前者而言，各种信息媒体按照一定的数据模型和组织结构集成，在多任务系统下能够很好地协同工作，组合成为一个完整的多媒体信息，有较好的同步关系。后者强调了与多媒体相关的各种硬件和软件的集成，为多媒体系统的开发和实现建立一个理想的集成环境，提高了多媒体软件的生产力。</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C5E9D21B-223B-4F9C-9167-C30525E1DA0D}" type="datetime1">
              <a:rPr lang="zh-CN" altLang="en-US"/>
              <a:pPr/>
              <a:t>2023/5/8</a:t>
            </a:fld>
            <a:endParaRPr lang="en-US" altLang="zh-CN"/>
          </a:p>
        </p:txBody>
      </p:sp>
      <p:sp>
        <p:nvSpPr>
          <p:cNvPr id="5" name="页脚占位符 4"/>
          <p:cNvSpPr>
            <a:spLocks noGrp="1"/>
          </p:cNvSpPr>
          <p:nvPr>
            <p:ph type="ftr" sz="quarter" idx="11"/>
          </p:nvPr>
        </p:nvSpPr>
        <p:spPr/>
        <p:txBody>
          <a:bodyPr/>
          <a:lstStyle/>
          <a:p>
            <a:r>
              <a:rPr lang="zh-CN" altLang="en-US"/>
              <a:t>计算机文化基础</a:t>
            </a:r>
          </a:p>
        </p:txBody>
      </p:sp>
      <p:sp>
        <p:nvSpPr>
          <p:cNvPr id="6" name="灯片编号占位符 5"/>
          <p:cNvSpPr>
            <a:spLocks noGrp="1"/>
          </p:cNvSpPr>
          <p:nvPr>
            <p:ph type="sldNum" sz="quarter" idx="12"/>
          </p:nvPr>
        </p:nvSpPr>
        <p:spPr/>
        <p:txBody>
          <a:bodyPr/>
          <a:lstStyle/>
          <a:p>
            <a:fld id="{68A9889D-D25A-4571-A65C-00740F1B1B35}" type="slidenum">
              <a:rPr lang="zh-CN" altLang="en-US"/>
              <a:pPr/>
              <a:t>6</a:t>
            </a:fld>
            <a:endParaRPr lang="en-US" altLang="zh-CN"/>
          </a:p>
        </p:txBody>
      </p:sp>
      <p:sp>
        <p:nvSpPr>
          <p:cNvPr id="11266" name="Rectangle 2"/>
          <p:cNvSpPr>
            <a:spLocks noGrp="1" noChangeArrowheads="1"/>
          </p:cNvSpPr>
          <p:nvPr>
            <p:ph type="title"/>
          </p:nvPr>
        </p:nvSpPr>
        <p:spPr>
          <a:xfrm>
            <a:off x="2640013" y="404813"/>
            <a:ext cx="7772400" cy="1143000"/>
          </a:xfrm>
        </p:spPr>
        <p:txBody>
          <a:bodyPr/>
          <a:lstStyle/>
          <a:p>
            <a:r>
              <a:rPr lang="zh-CN" altLang="en-US" b="1"/>
              <a:t>8</a:t>
            </a:r>
            <a:r>
              <a:rPr lang="en-US" altLang="zh-CN" b="1"/>
              <a:t>.1.2  </a:t>
            </a:r>
            <a:r>
              <a:rPr lang="zh-CN" altLang="en-US" b="1"/>
              <a:t>数字多媒体技术的特点</a:t>
            </a:r>
          </a:p>
        </p:txBody>
      </p:sp>
      <p:sp>
        <p:nvSpPr>
          <p:cNvPr id="11267" name="Rectangle 3"/>
          <p:cNvSpPr>
            <a:spLocks noGrp="1" noChangeArrowheads="1"/>
          </p:cNvSpPr>
          <p:nvPr>
            <p:ph type="body" idx="1"/>
          </p:nvPr>
        </p:nvSpPr>
        <p:spPr>
          <a:xfrm>
            <a:off x="2927351" y="1844675"/>
            <a:ext cx="7078663" cy="3816350"/>
          </a:xfrm>
        </p:spPr>
        <p:txBody>
          <a:bodyPr/>
          <a:lstStyle/>
          <a:p>
            <a:pPr>
              <a:lnSpc>
                <a:spcPct val="105000"/>
              </a:lnSpc>
              <a:spcBef>
                <a:spcPct val="5000"/>
              </a:spcBef>
            </a:pPr>
            <a:r>
              <a:rPr lang="zh-CN" altLang="zh-CN" sz="900"/>
              <a:t>    </a:t>
            </a:r>
            <a:r>
              <a:rPr lang="zh-CN" altLang="zh-CN" sz="1200"/>
              <a:t>  </a:t>
            </a:r>
            <a:r>
              <a:rPr lang="zh-CN" altLang="zh-CN" sz="1200" b="1"/>
              <a:t>     </a:t>
            </a:r>
            <a:r>
              <a:rPr lang="zh-CN" altLang="zh-CN" sz="1400" b="1"/>
              <a:t>   </a:t>
            </a:r>
            <a:r>
              <a:rPr lang="zh-CN" altLang="zh-CN" sz="1800" b="1"/>
              <a:t> 3. 交互性</a:t>
            </a:r>
          </a:p>
          <a:p>
            <a:pPr>
              <a:lnSpc>
                <a:spcPct val="105000"/>
              </a:lnSpc>
              <a:spcBef>
                <a:spcPct val="5000"/>
              </a:spcBef>
            </a:pPr>
            <a:r>
              <a:rPr lang="zh-CN" altLang="zh-CN" sz="1800" b="1"/>
              <a:t>             交互性是指在多媒体信息的传播过程中可实现人对信息的主动选择、使用、加工和控制，不再像传统信息交流媒体那样单向、被动地传播信息。交互性是多媒体技术有别于传统信息媒体的主要特性。多媒体技术的交互性为用户选择和获取信息提供了灵活的手段和方式。例如，传统电视系统的媒体信息是单向流通的，电视台播放什么内容，用户就只能接收什么内容；而交互电视的出现大大增加了用户的主动性，用户不仅可以坐在家里通过遥控器、机顶盒和屏幕上的菜单来收看自己点播的节目，且还能利用它来购物、学习、经商和享受各种信息服务，进一步引导我们走向“足不出户可做天下事”的更为理想的境界。</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A6B5938-3A33-4D44-BA66-9E918A2A8405}" type="datetime1">
              <a:rPr lang="zh-CN" altLang="en-US"/>
              <a:pPr/>
              <a:t>2023/5/8</a:t>
            </a:fld>
            <a:endParaRPr lang="en-US" altLang="zh-CN"/>
          </a:p>
        </p:txBody>
      </p:sp>
      <p:sp>
        <p:nvSpPr>
          <p:cNvPr id="5" name="页脚占位符 4"/>
          <p:cNvSpPr>
            <a:spLocks noGrp="1"/>
          </p:cNvSpPr>
          <p:nvPr>
            <p:ph type="ftr" sz="quarter" idx="11"/>
          </p:nvPr>
        </p:nvSpPr>
        <p:spPr/>
        <p:txBody>
          <a:bodyPr/>
          <a:lstStyle/>
          <a:p>
            <a:r>
              <a:rPr lang="zh-CN" altLang="en-US"/>
              <a:t>计算机文化基础</a:t>
            </a:r>
          </a:p>
        </p:txBody>
      </p:sp>
      <p:sp>
        <p:nvSpPr>
          <p:cNvPr id="6" name="灯片编号占位符 5"/>
          <p:cNvSpPr>
            <a:spLocks noGrp="1"/>
          </p:cNvSpPr>
          <p:nvPr>
            <p:ph type="sldNum" sz="quarter" idx="12"/>
          </p:nvPr>
        </p:nvSpPr>
        <p:spPr/>
        <p:txBody>
          <a:bodyPr/>
          <a:lstStyle/>
          <a:p>
            <a:fld id="{4CE57376-1AEA-483C-A139-FAB57E6C5C9F}" type="slidenum">
              <a:rPr lang="zh-CN" altLang="en-US"/>
              <a:pPr/>
              <a:t>7</a:t>
            </a:fld>
            <a:endParaRPr lang="en-US" altLang="zh-CN"/>
          </a:p>
        </p:txBody>
      </p:sp>
      <p:sp>
        <p:nvSpPr>
          <p:cNvPr id="12290" name="Rectangle 2"/>
          <p:cNvSpPr>
            <a:spLocks noGrp="1" noChangeArrowheads="1"/>
          </p:cNvSpPr>
          <p:nvPr>
            <p:ph type="title"/>
          </p:nvPr>
        </p:nvSpPr>
        <p:spPr>
          <a:xfrm>
            <a:off x="2640013" y="404813"/>
            <a:ext cx="7772400" cy="1143000"/>
          </a:xfrm>
        </p:spPr>
        <p:txBody>
          <a:bodyPr/>
          <a:lstStyle/>
          <a:p>
            <a:r>
              <a:rPr lang="zh-CN" altLang="en-US" b="1"/>
              <a:t>8</a:t>
            </a:r>
            <a:r>
              <a:rPr lang="en-US" altLang="zh-CN" b="1"/>
              <a:t>.1.2  </a:t>
            </a:r>
            <a:r>
              <a:rPr lang="zh-CN" altLang="en-US" b="1"/>
              <a:t>数字多媒体技术的特点</a:t>
            </a:r>
          </a:p>
        </p:txBody>
      </p:sp>
      <p:sp>
        <p:nvSpPr>
          <p:cNvPr id="12291" name="Rectangle 3"/>
          <p:cNvSpPr>
            <a:spLocks noGrp="1" noChangeArrowheads="1"/>
          </p:cNvSpPr>
          <p:nvPr>
            <p:ph type="body" idx="1"/>
          </p:nvPr>
        </p:nvSpPr>
        <p:spPr>
          <a:xfrm>
            <a:off x="2927351" y="1844675"/>
            <a:ext cx="7078663" cy="3816350"/>
          </a:xfrm>
        </p:spPr>
        <p:txBody>
          <a:bodyPr/>
          <a:lstStyle/>
          <a:p>
            <a:pPr>
              <a:lnSpc>
                <a:spcPct val="105000"/>
              </a:lnSpc>
              <a:spcBef>
                <a:spcPct val="5000"/>
              </a:spcBef>
            </a:pPr>
            <a:r>
              <a:rPr lang="zh-CN" altLang="zh-CN" sz="900"/>
              <a:t>    </a:t>
            </a:r>
            <a:r>
              <a:rPr lang="zh-CN" altLang="zh-CN" sz="1200"/>
              <a:t>  </a:t>
            </a:r>
            <a:r>
              <a:rPr lang="zh-CN" altLang="zh-CN" sz="1200" b="1"/>
              <a:t>     </a:t>
            </a:r>
            <a:r>
              <a:rPr lang="zh-CN" altLang="zh-CN" sz="1400" b="1"/>
              <a:t>   </a:t>
            </a:r>
            <a:r>
              <a:rPr lang="zh-CN" altLang="zh-CN" sz="1800" b="1"/>
              <a:t> 4. 实时性</a:t>
            </a:r>
          </a:p>
          <a:p>
            <a:pPr>
              <a:lnSpc>
                <a:spcPct val="105000"/>
              </a:lnSpc>
              <a:spcBef>
                <a:spcPct val="5000"/>
              </a:spcBef>
            </a:pPr>
            <a:r>
              <a:rPr lang="zh-CN" altLang="zh-CN" sz="1800" b="1"/>
              <a:t>            实时性是指在人的感官系统允许的情况下进行的多媒体的处理和交互。当人们给出操作命令，相应的媒体能够得到实时控制。各种媒体有机组合，在时空上紧密联系，同步、协调而成为一个整体。例如，声音及活动图像是实时的，多媒体系统提供同步和实时处理的能力，这样在人的感官系统允许的情况下进行多媒体交互，就好像面对面一样，图像和声音都是连续的。实时多媒体分布系统是把计算机的交互性、通信的分布性和电视的真实性有机地结合在一起。</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8.1.3  </a:t>
            </a:r>
            <a:r>
              <a:rPr lang="zh-CN" altLang="en-US" b="1"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 </a:t>
            </a:r>
            <a:r>
              <a:rPr lang="zh-CN" altLang="en-US" b="0"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数字多媒体系统中的媒体元素</a:t>
            </a:r>
          </a:p>
        </p:txBody>
      </p:sp>
      <p:sp>
        <p:nvSpPr>
          <p:cNvPr id="3" name="文本占位符 2"/>
          <p:cNvSpPr>
            <a:spLocks noGrp="1"/>
          </p:cNvSpPr>
          <p:nvPr>
            <p:ph type="body" idx="1"/>
          </p:nvPr>
        </p:nvSpPr>
        <p:spPr/>
        <p:txBody>
          <a:bodyPr>
            <a:normAutofit/>
          </a:bodyPr>
          <a:lstStyle/>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1.</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文本</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2.</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图形图像</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3.</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音频</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4.</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动画</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5.</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视频</a:t>
            </a:r>
          </a:p>
        </p:txBody>
      </p:sp>
    </p:spTree>
    <p:extLst>
      <p:ext uri="{BB962C8B-B14F-4D97-AF65-F5344CB8AC3E}">
        <p14:creationId xmlns:p14="http://schemas.microsoft.com/office/powerpoint/2010/main" val="653436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8.1.4 </a:t>
            </a:r>
            <a:r>
              <a:rPr lang="zh-CN" altLang="en-US" b="1"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多媒体相关技术</a:t>
            </a:r>
            <a:endParaRPr lang="en-US" altLang="zh-CN" b="0"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占位符 2"/>
          <p:cNvSpPr>
            <a:spLocks noGrp="1"/>
          </p:cNvSpPr>
          <p:nvPr>
            <p:ph type="body" idx="1"/>
          </p:nvPr>
        </p:nvSpPr>
        <p:spPr/>
        <p:txBody>
          <a:bodyPr>
            <a:normAutofit/>
          </a:bodyPr>
          <a:lstStyle/>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1.</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多媒体数据压缩 </a:t>
            </a:r>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解压缩技术</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2.</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数字多媒体输入与输出技术</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3.</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数字多媒体软件技术</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4.</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数字多媒体设备技术</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5. </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数字多媒体通信技术</a:t>
            </a:r>
            <a:r>
              <a:rPr lang="zh-CN" altLang="en-US" b="0" i="0" strike="noStrike" baseline="0" dirty="0">
                <a:solidFill>
                  <a:srgbClr val="00AEEF"/>
                </a:solidFill>
                <a:latin typeface="Times New Roman" panose="02020603050405020304" pitchFamily="18" charset="0"/>
                <a:ea typeface="方正小标宋简体" panose="03000509000000000000" pitchFamily="65" charset="-122"/>
                <a:cs typeface="Times New Roman" panose="02020603050405020304" pitchFamily="18" charset="0"/>
              </a:rPr>
              <a:t> </a:t>
            </a:r>
            <a:r>
              <a:rPr lang="zh-CN" altLang="en-US" b="0" i="0" strike="noStrike" baseline="0" dirty="0">
                <a:solidFill>
                  <a:srgbClr val="231F20"/>
                </a:solidFill>
                <a:latin typeface="Times New Roman" panose="02020603050405020304" pitchFamily="18" charset="0"/>
                <a:ea typeface="方正书宋简体" panose="03000509000000000000" pitchFamily="65" charset="-122"/>
                <a:cs typeface="Times New Roman" panose="02020603050405020304" pitchFamily="18" charset="0"/>
              </a:rPr>
              <a:t>    </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6.</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网络数字多媒体技术</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7.</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虚拟现实技术</a:t>
            </a:r>
          </a:p>
        </p:txBody>
      </p:sp>
    </p:spTree>
    <p:extLst>
      <p:ext uri="{BB962C8B-B14F-4D97-AF65-F5344CB8AC3E}">
        <p14:creationId xmlns:p14="http://schemas.microsoft.com/office/powerpoint/2010/main" val="645161087"/>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TotalTime>
  <Words>732</Words>
  <Application>Microsoft Office PowerPoint</Application>
  <PresentationFormat>宽屏</PresentationFormat>
  <Paragraphs>58</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方正仿宋简体</vt:lpstr>
      <vt:lpstr>方正隶二简体</vt:lpstr>
      <vt:lpstr>方正书宋简体</vt:lpstr>
      <vt:lpstr>宋体</vt:lpstr>
      <vt:lpstr>Calibri</vt:lpstr>
      <vt:lpstr>Calibri Light</vt:lpstr>
      <vt:lpstr>Times New Roman</vt:lpstr>
      <vt:lpstr>回顾</vt:lpstr>
      <vt:lpstr>第8章  数字多媒体技术基础</vt:lpstr>
      <vt:lpstr>8.1 数字多媒体技术概述  </vt:lpstr>
      <vt:lpstr>8.1.2  数字多媒体技术的特点</vt:lpstr>
      <vt:lpstr>8.1.2  数字多媒体技术的特点</vt:lpstr>
      <vt:lpstr>8.1.2  数字多媒体技术的特点</vt:lpstr>
      <vt:lpstr>8.1.2  数字多媒体技术的特点</vt:lpstr>
      <vt:lpstr>8.1.2  数字多媒体技术的特点</vt:lpstr>
      <vt:lpstr>8.1.3   数字多媒体系统中的媒体元素</vt:lpstr>
      <vt:lpstr>8.1.4 多媒体相关技术</vt:lpstr>
      <vt:lpstr>8.1.5   数字多媒体技术的应用领域</vt:lpstr>
    </vt:vector>
  </TitlesOfParts>
  <Company>P R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第8章  数字多媒体技术基础</dc:title>
  <dc:creator>Windows User</dc:creator>
  <cp:lastModifiedBy>li jing</cp:lastModifiedBy>
  <cp:revision>4</cp:revision>
  <dcterms:created xsi:type="dcterms:W3CDTF">2020-09-15T06:28:19Z</dcterms:created>
  <dcterms:modified xsi:type="dcterms:W3CDTF">2023-05-08T03:00:30Z</dcterms:modified>
</cp:coreProperties>
</file>