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8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8" autoAdjust="0"/>
    <p:restoredTop sz="94660"/>
  </p:normalViewPr>
  <p:slideViewPr>
    <p:cSldViewPr snapToGrid="0">
      <p:cViewPr varScale="1">
        <p:scale>
          <a:sx n="64" d="100"/>
          <a:sy n="64" d="100"/>
        </p:scale>
        <p:origin x="5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6965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72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6789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none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 u="none"/>
            </a:lvl1pPr>
            <a:lvl2pPr>
              <a:defRPr u="none"/>
            </a:lvl2pPr>
            <a:lvl3pPr>
              <a:defRPr u="none"/>
            </a:lvl3pPr>
            <a:lvl4pPr>
              <a:defRPr u="none"/>
            </a:lvl4pPr>
            <a:lvl5pPr>
              <a:defRPr u="none"/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173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1912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9662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2711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0549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9104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3406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14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1789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4954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第</a:t>
            </a:r>
            <a:r>
              <a:rPr lang="en-US" altLang="zh-CN" dirty="0"/>
              <a:t>7</a:t>
            </a:r>
            <a:r>
              <a:rPr lang="zh-CN" altLang="en-US" dirty="0"/>
              <a:t>章</a:t>
            </a:r>
            <a:br>
              <a:rPr lang="en-US" altLang="zh-CN" dirty="0"/>
            </a:br>
            <a:br>
              <a:rPr lang="en-US" altLang="zh-CN" dirty="0"/>
            </a:br>
            <a:r>
              <a:rPr lang="zh-CN" altLang="en-US" b="0" i="0" u="none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计算机网络及网页制作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29178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strike="noStrike" baseline="0">
                <a:latin typeface="Times New Roman" panose="02020603050405020304" pitchFamily="18" charset="0"/>
                <a:ea typeface="宋体" panose="02010600030101010101" pitchFamily="2" charset="-122"/>
              </a:rPr>
              <a:t>7.6.2   </a:t>
            </a:r>
            <a:r>
              <a:rPr lang="zh-CN" altLang="en-US" b="0" i="0" strike="noStrike" baseline="3000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网站的发布和维护</a:t>
            </a:r>
            <a:endParaRPr lang="en-US" altLang="zh-CN" b="0" i="0" strike="noStrike" baseline="0">
              <a:solidFill>
                <a:srgbClr val="231F2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altLang="zh-CN" b="0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</a:rPr>
              <a:t>1</a:t>
            </a:r>
            <a:r>
              <a:rPr lang="zh-CN" altLang="en-US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en-US" b="0" i="0" strike="noStrike" baseline="0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新建或编辑站点服务器</a:t>
            </a:r>
          </a:p>
          <a:p>
            <a:pPr marR="0" lvl="0" rtl="0"/>
            <a:r>
              <a:rPr lang="en-US" altLang="zh-CN" b="0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</a:rPr>
              <a:t>2</a:t>
            </a:r>
            <a:r>
              <a:rPr lang="zh-CN" altLang="en-US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en-US" b="0" i="0" strike="noStrike" baseline="0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上传文件</a:t>
            </a:r>
          </a:p>
        </p:txBody>
      </p:sp>
    </p:spTree>
    <p:extLst>
      <p:ext uri="{BB962C8B-B14F-4D97-AF65-F5344CB8AC3E}">
        <p14:creationId xmlns:p14="http://schemas.microsoft.com/office/powerpoint/2010/main" val="2337640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0" i="0" strike="noStrike" baseline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7.5</a:t>
            </a:r>
            <a:r>
              <a:rPr lang="zh-CN" altLang="en-US" b="0" i="0" strike="noStrike" baseline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网页制作 	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>
              <a:lnSpc>
                <a:spcPct val="150000"/>
              </a:lnSpc>
            </a:pPr>
            <a:r>
              <a:rPr lang="en-US" altLang="zh-CN" sz="3200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7.5.1  Dreamweaver CS5 </a:t>
            </a:r>
            <a:r>
              <a:rPr lang="zh-CN" altLang="en-US" sz="3200" b="0" i="0" strike="noStrike" baseline="0" dirty="0">
                <a:latin typeface="Times New Roman" panose="02020603050405020304" pitchFamily="18" charset="0"/>
                <a:ea typeface="方正准圆简体" panose="03000509000000000000" pitchFamily="65" charset="-122"/>
                <a:cs typeface="Times New Roman" panose="02020603050405020304" pitchFamily="18" charset="0"/>
              </a:rPr>
              <a:t>概述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1.“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设计”视图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2.“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代码”视图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3.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“拆分”视图 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4.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“实时”视图 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5.“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实时代码”视图</a:t>
            </a:r>
          </a:p>
        </p:txBody>
      </p:sp>
    </p:spTree>
    <p:extLst>
      <p:ext uri="{BB962C8B-B14F-4D97-AF65-F5344CB8AC3E}">
        <p14:creationId xmlns:p14="http://schemas.microsoft.com/office/powerpoint/2010/main" val="3584296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0" i="0" strike="noStrike" baseline="0">
                <a:latin typeface="宋体" panose="02010600030101010101" pitchFamily="2" charset="-122"/>
                <a:ea typeface="宋体" panose="02010600030101010101" pitchFamily="2" charset="-122"/>
              </a:rPr>
              <a:t>7.5.2  </a:t>
            </a:r>
            <a:r>
              <a:rPr lang="zh-CN" altLang="en-US" b="0" i="0" strike="noStrike" baseline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b="0" i="0" strike="noStrike" baseline="30000">
                <a:solidFill>
                  <a:srgbClr val="231F20"/>
                </a:solidFill>
                <a:latin typeface="方正准圆简体" panose="03000509000000000000" pitchFamily="65" charset="-122"/>
                <a:ea typeface="方正准圆简体" panose="03000509000000000000" pitchFamily="65" charset="-122"/>
              </a:rPr>
              <a:t>创建站点</a:t>
            </a:r>
            <a:endParaRPr lang="zh-CN" altLang="en-US" b="0" i="0" strike="noStrike" baseline="0">
              <a:solidFill>
                <a:srgbClr val="231F20"/>
              </a:solidFill>
              <a:latin typeface="方正准圆简体" panose="03000509000000000000" pitchFamily="65" charset="-122"/>
              <a:ea typeface="方正准圆简体" panose="03000509000000000000" pitchFamily="65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1" rtl="0">
              <a:lnSpc>
                <a:spcPct val="150000"/>
              </a:lnSpc>
            </a:pP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创建站点的方法有以下几种：</a:t>
            </a:r>
          </a:p>
          <a:p>
            <a:pPr marR="0" lvl="1" rtl="0">
              <a:lnSpc>
                <a:spcPct val="150000"/>
              </a:lnSpc>
            </a:pP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等线" panose="02010600030101010101" pitchFamily="2" charset="-122"/>
              </a:rPr>
              <a:t>1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）单击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“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站点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”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菜单中的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“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新建站点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”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命令，弹出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“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站点设置对象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”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对话框，在对话框中选择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“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站点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”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选项，在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“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站点名称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”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文本框中输入站点名，单击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“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本地站点文件夹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” 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右侧的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“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浏览文件夹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”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按钮，选择准备使用的站点文件夹，单击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“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保存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”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按钮。此时，在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“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文件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”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面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 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板中，即可看到创建的站点文件。</a:t>
            </a:r>
          </a:p>
          <a:p>
            <a:pPr marR="0" lvl="1" rtl="0">
              <a:lnSpc>
                <a:spcPct val="150000"/>
              </a:lnSpc>
            </a:pP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等线" panose="02010600030101010101" pitchFamily="2" charset="-122"/>
              </a:rPr>
              <a:t>2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）单击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“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站点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”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菜单中的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“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管理站点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”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命令，弹出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“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管理站点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”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对话框，在对话框中单击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“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新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 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建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”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按钮，弹出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“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站点设置对象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”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对话框，输入站点名称并选择准备使用的站点文件夹，单击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“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保存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”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按钮，在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“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管理站点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”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对话框中即显示刚刚新建的站点，单击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“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完成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”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按钮。</a:t>
            </a:r>
            <a:endParaRPr lang="zh-CN" altLang="en-US" b="1" i="0" strike="noStrike" baseline="0" dirty="0">
              <a:latin typeface="Times New Roman" panose="02020603050405020304" pitchFamily="18" charset="0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2648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0" i="0" strike="noStrike" baseline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7.5.3   </a:t>
            </a:r>
            <a:r>
              <a:rPr lang="zh-CN" altLang="en-US" b="0" i="0" strike="noStrike" baseline="30000">
                <a:solidFill>
                  <a:srgbClr val="231F20"/>
                </a:solidFill>
                <a:latin typeface="Times New Roman" panose="02020603050405020304" pitchFamily="18" charset="0"/>
                <a:ea typeface="方正准圆简体" panose="03000509000000000000" pitchFamily="65" charset="-122"/>
                <a:cs typeface="Times New Roman" panose="02020603050405020304" pitchFamily="18" charset="0"/>
              </a:rPr>
              <a:t>网页编辑</a:t>
            </a:r>
            <a:endParaRPr lang="en-US" altLang="zh-CN" b="0" i="0" strike="noStrike" baseline="0">
              <a:solidFill>
                <a:srgbClr val="231F20"/>
              </a:solidFill>
              <a:latin typeface="Times New Roman" panose="02020603050405020304" pitchFamily="18" charset="0"/>
              <a:ea typeface="方正准圆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582226"/>
          </a:xfrm>
        </p:spPr>
        <p:txBody>
          <a:bodyPr>
            <a:normAutofit/>
          </a:bodyPr>
          <a:lstStyle/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1.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新建网页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2.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打开 </a:t>
            </a:r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/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保存网页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3.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预览网页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4.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设置页面属性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1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仿宋简体" panose="03000509000000000000" pitchFamily="65" charset="-122"/>
                <a:cs typeface="Times New Roman" panose="02020603050405020304" pitchFamily="18" charset="0"/>
              </a:rPr>
              <a:t>设置外观</a:t>
            </a:r>
            <a:r>
              <a:rPr lang="en-US" altLang="zh-CN" b="1" i="0" strike="noStrike" baseline="0" dirty="0">
                <a:latin typeface="Times New Roman" panose="02020603050405020304" pitchFamily="18" charset="0"/>
                <a:ea typeface="方正仿宋简体" panose="03000509000000000000" pitchFamily="65" charset="-122"/>
                <a:cs typeface="Times New Roman" panose="02020603050405020304" pitchFamily="18" charset="0"/>
              </a:rPr>
              <a:t>		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）设置链接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3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）设置标题</a:t>
            </a:r>
            <a:r>
              <a:rPr lang="en-US" altLang="zh-CN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	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）设置标题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编码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）跟踪图像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5.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设置文字格式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1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）添加文本</a:t>
            </a:r>
            <a:r>
              <a:rPr lang="en-US" altLang="zh-CN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	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）设置字体属性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6.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设置段落格式</a:t>
            </a:r>
          </a:p>
        </p:txBody>
      </p:sp>
    </p:spTree>
    <p:extLst>
      <p:ext uri="{BB962C8B-B14F-4D97-AF65-F5344CB8AC3E}">
        <p14:creationId xmlns:p14="http://schemas.microsoft.com/office/powerpoint/2010/main" val="2279818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0" i="0" strike="noStrike" baseline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7.5.4   </a:t>
            </a:r>
            <a:r>
              <a:rPr lang="zh-CN" altLang="en-US" b="0" i="0" strike="noStrike" baseline="30000">
                <a:solidFill>
                  <a:srgbClr val="231F20"/>
                </a:solidFill>
                <a:latin typeface="Times New Roman" panose="02020603050405020304" pitchFamily="18" charset="0"/>
                <a:ea typeface="方正准圆简体" panose="03000509000000000000" pitchFamily="65" charset="-122"/>
                <a:cs typeface="Times New Roman" panose="02020603050405020304" pitchFamily="18" charset="0"/>
              </a:rPr>
              <a:t>插入对象</a:t>
            </a:r>
            <a:endParaRPr lang="en-US" altLang="zh-CN" b="0" i="0" strike="noStrike" baseline="0">
              <a:solidFill>
                <a:srgbClr val="231F20"/>
              </a:solidFill>
              <a:latin typeface="Times New Roman" panose="02020603050405020304" pitchFamily="18" charset="0"/>
              <a:ea typeface="方正准圆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1. 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插入日期 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2.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插入水平线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3.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插入空格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4. 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插入图片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1</a:t>
            </a:r>
            <a:r>
              <a:rPr lang="en-US" altLang="zh-CN" b="1" i="0" strike="noStrike" baseline="0" dirty="0">
                <a:latin typeface="Times New Roman" panose="02020603050405020304" pitchFamily="18" charset="0"/>
                <a:ea typeface="方正仿宋简体" panose="03000509000000000000" pitchFamily="65" charset="-122"/>
                <a:cs typeface="Times New Roman" panose="02020603050405020304" pitchFamily="18" charset="0"/>
              </a:rPr>
              <a:t>)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仿宋简体" panose="03000509000000000000" pitchFamily="65" charset="-122"/>
                <a:cs typeface="Times New Roman" panose="02020603050405020304" pitchFamily="18" charset="0"/>
              </a:rPr>
              <a:t> 图片文件的格式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en-US" altLang="zh-CN" b="1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)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插入图片</a:t>
            </a:r>
            <a:endParaRPr lang="zh-CN" altLang="en-US" b="1" i="0" strike="noStrike" baseline="0" dirty="0">
              <a:latin typeface="Times New Roman" panose="02020603050405020304" pitchFamily="18" charset="0"/>
              <a:ea typeface="方正隶二简体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90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50324" y="286603"/>
            <a:ext cx="10105356" cy="1381559"/>
          </a:xfrm>
        </p:spPr>
        <p:txBody>
          <a:bodyPr/>
          <a:lstStyle/>
          <a:p>
            <a:pPr marR="0" rtl="0"/>
            <a:r>
              <a:rPr lang="en-US" altLang="zh-CN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7.5.5  </a:t>
            </a:r>
            <a:r>
              <a:rPr lang="zh-CN" altLang="en-US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b="0" i="0" strike="noStrike" baseline="30000" dirty="0">
                <a:solidFill>
                  <a:srgbClr val="231F20"/>
                </a:solidFill>
                <a:latin typeface="方正准圆简体" panose="03000509000000000000" pitchFamily="65" charset="-122"/>
                <a:ea typeface="方正准圆简体" panose="03000509000000000000" pitchFamily="65" charset="-122"/>
              </a:rPr>
              <a:t>创建超链接</a:t>
            </a:r>
            <a:endParaRPr lang="zh-CN" altLang="en-US" b="0" i="0" strike="noStrike" baseline="0" dirty="0">
              <a:solidFill>
                <a:srgbClr val="231F20"/>
              </a:solidFill>
              <a:latin typeface="方正准圆简体" panose="03000509000000000000" pitchFamily="65" charset="-122"/>
              <a:ea typeface="方正准圆简体" panose="03000509000000000000" pitchFamily="65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573173"/>
          </a:xfrm>
        </p:spPr>
        <p:txBody>
          <a:bodyPr>
            <a:normAutofit/>
          </a:bodyPr>
          <a:lstStyle/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1. 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创建文本超链接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1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）通过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HTML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属性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面板创建超链接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）使用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超级链接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对话框创建超链接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3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）设置文本超链接的状态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2.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创建图片超链接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1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）创建图片超链接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）为图片添加热点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3.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创建邮件超链接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4.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创建锚记超链接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1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）插入锚记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）创建锚记超链接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5.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创建下载文件超链接</a:t>
            </a:r>
          </a:p>
        </p:txBody>
      </p:sp>
    </p:spTree>
    <p:extLst>
      <p:ext uri="{BB962C8B-B14F-4D97-AF65-F5344CB8AC3E}">
        <p14:creationId xmlns:p14="http://schemas.microsoft.com/office/powerpoint/2010/main" val="2152159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0" i="0" strike="noStrike" baseline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7.5.6  </a:t>
            </a:r>
            <a:r>
              <a:rPr lang="zh-CN" altLang="en-US" b="0" i="0" strike="noStrike" baseline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b="0" i="0" strike="noStrike" baseline="30000">
                <a:solidFill>
                  <a:srgbClr val="231F20"/>
                </a:solidFill>
                <a:latin typeface="Times New Roman" panose="02020603050405020304" pitchFamily="18" charset="0"/>
                <a:ea typeface="方正准圆简体" panose="03000509000000000000" pitchFamily="65" charset="-122"/>
                <a:cs typeface="Times New Roman" panose="02020603050405020304" pitchFamily="18" charset="0"/>
              </a:rPr>
              <a:t>网页布局</a:t>
            </a:r>
            <a:endParaRPr lang="zh-CN" altLang="en-US" b="0" i="0" strike="noStrike" baseline="0">
              <a:solidFill>
                <a:srgbClr val="231F20"/>
              </a:solidFill>
              <a:latin typeface="Times New Roman" panose="02020603050405020304" pitchFamily="18" charset="0"/>
              <a:ea typeface="方正准圆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573173"/>
          </a:xfrm>
        </p:spPr>
        <p:txBody>
          <a:bodyPr>
            <a:normAutofit fontScale="92500" lnSpcReduction="10000"/>
          </a:bodyPr>
          <a:lstStyle/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1.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创建和使用表格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1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）创建表格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）表格格式设置优先顺序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3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）设置表格属性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2. 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创建和使用 </a:t>
            </a:r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Spry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构件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1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）创建菜单栏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）添加菜单项及链接目标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3.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创建和使用框架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1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）创建框架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仿宋简体" panose="03000509000000000000" pitchFamily="65" charset="-122"/>
                <a:cs typeface="Times New Roman" panose="02020603050405020304" pitchFamily="18" charset="0"/>
              </a:rPr>
              <a:t>选择框架和框架集 </a:t>
            </a:r>
          </a:p>
          <a:p>
            <a:pPr marR="0" lvl="1" rtl="0"/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1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）在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框架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面板中进行选择。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</a:t>
            </a:r>
          </a:p>
          <a:p>
            <a:pPr marR="0" lvl="1" rtl="0"/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）在编辑窗口中进行选择。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3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）保存框架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4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）拆分和删除框架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）设置框架属性</a:t>
            </a:r>
            <a:endParaRPr lang="zh-CN" altLang="en-US" b="1" i="0" strike="noStrike" baseline="0" dirty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513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0" i="0" strike="noStrike" baseline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7.5.7  </a:t>
            </a:r>
            <a:r>
              <a:rPr lang="zh-CN" altLang="en-US" b="0" i="0" strike="noStrike" baseline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b="0" i="0" strike="noStrike" baseline="30000">
                <a:solidFill>
                  <a:srgbClr val="231F20"/>
                </a:solidFill>
                <a:latin typeface="Times New Roman" panose="02020603050405020304" pitchFamily="18" charset="0"/>
                <a:ea typeface="方正准圆简体" panose="03000509000000000000" pitchFamily="65" charset="-122"/>
                <a:cs typeface="Times New Roman" panose="02020603050405020304" pitchFamily="18" charset="0"/>
              </a:rPr>
              <a:t>创建表单页面</a:t>
            </a:r>
            <a:endParaRPr lang="zh-CN" altLang="en-US" b="0" i="0" strike="noStrike" baseline="0">
              <a:solidFill>
                <a:srgbClr val="231F20"/>
              </a:solidFill>
              <a:latin typeface="Times New Roman" panose="02020603050405020304" pitchFamily="18" charset="0"/>
              <a:ea typeface="方正准圆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1.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插入表单域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1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）插入文本域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）插入单选按钮和单选按钮组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3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）插入复选框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）插入按钮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）插入图像域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2.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插入验证表单</a:t>
            </a:r>
          </a:p>
        </p:txBody>
      </p:sp>
    </p:spTree>
    <p:extLst>
      <p:ext uri="{BB962C8B-B14F-4D97-AF65-F5344CB8AC3E}">
        <p14:creationId xmlns:p14="http://schemas.microsoft.com/office/powerpoint/2010/main" val="3463739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0" i="0" strike="noStrike" baseline="0">
                <a:latin typeface="宋体" panose="02010600030101010101" pitchFamily="2" charset="-122"/>
                <a:ea typeface="宋体" panose="02010600030101010101" pitchFamily="2" charset="-122"/>
              </a:rPr>
              <a:t>7.6</a:t>
            </a:r>
            <a:r>
              <a:rPr lang="zh-CN" altLang="en-US" b="0" i="0" strike="noStrike" baseline="0">
                <a:latin typeface="Times New Roman" panose="02020603050405020304" pitchFamily="18" charset="0"/>
                <a:ea typeface="宋体" panose="02010600030101010101" pitchFamily="2" charset="-122"/>
              </a:rPr>
              <a:t>	</a:t>
            </a:r>
            <a:r>
              <a:rPr lang="zh-CN" altLang="en-US" b="0" i="0" strike="noStrike" baseline="0">
                <a:latin typeface="宋体" panose="02010600030101010101" pitchFamily="2" charset="-122"/>
                <a:ea typeface="宋体" panose="02010600030101010101" pitchFamily="2" charset="-122"/>
              </a:rPr>
              <a:t>网页的发布</a:t>
            </a:r>
            <a:r>
              <a:rPr lang="zh-CN" altLang="en-US" b="0" i="0" strike="noStrike" baseline="0">
                <a:latin typeface="Times New Roman" panose="02020603050405020304" pitchFamily="18" charset="0"/>
                <a:ea typeface="宋体" panose="02010600030101010101" pitchFamily="2" charset="-122"/>
              </a:rPr>
              <a:t> 	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altLang="zh-CN" b="1" i="0" strike="noStrike" baseline="0" dirty="0">
                <a:solidFill>
                  <a:srgbClr val="FFFFFF"/>
                </a:solidFill>
                <a:latin typeface="Times New Roman" panose="02020603050405020304" pitchFamily="18" charset="0"/>
                <a:ea typeface="方正隶二简体" panose="03000509000000000000" pitchFamily="65" charset="-122"/>
              </a:rPr>
              <a:t>7.6.1   </a:t>
            </a:r>
            <a:r>
              <a:rPr lang="zh-CN" altLang="en-US" b="0" i="0" strike="noStrike" baseline="30000" dirty="0">
                <a:solidFill>
                  <a:srgbClr val="FFFFFF"/>
                </a:solidFill>
                <a:latin typeface="方正隶二简体" panose="03000509000000000000" pitchFamily="65" charset="-122"/>
                <a:ea typeface="方正隶二简体" panose="03000509000000000000" pitchFamily="65" charset="-122"/>
              </a:rPr>
              <a:t>网站和网页的设计原则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1.</a:t>
            </a:r>
            <a:r>
              <a:rPr lang="zh-CN" altLang="en-US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 目标明确，重点突出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2.</a:t>
            </a:r>
            <a:r>
              <a:rPr lang="zh-CN" altLang="en-US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 主题鲜明，层次清晰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3.</a:t>
            </a:r>
            <a:r>
              <a:rPr lang="zh-CN" altLang="en-US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 合理设置栏目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4.</a:t>
            </a:r>
            <a:r>
              <a:rPr lang="zh-CN" altLang="en-US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 正确定位整体风格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5.</a:t>
            </a:r>
            <a:r>
              <a:rPr lang="zh-CN" altLang="en-US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 页面布局合理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6.</a:t>
            </a:r>
            <a:r>
              <a:rPr lang="zh-CN" altLang="en-US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 色彩搭配，和谐统一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7.</a:t>
            </a:r>
            <a:r>
              <a:rPr lang="zh-CN" altLang="en-US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 多媒体功能使用得当</a:t>
            </a:r>
          </a:p>
        </p:txBody>
      </p:sp>
    </p:spTree>
    <p:extLst>
      <p:ext uri="{BB962C8B-B14F-4D97-AF65-F5344CB8AC3E}">
        <p14:creationId xmlns:p14="http://schemas.microsoft.com/office/powerpoint/2010/main" val="2181783678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</TotalTime>
  <Words>579</Words>
  <Application>Microsoft Office PowerPoint</Application>
  <PresentationFormat>宽屏</PresentationFormat>
  <Paragraphs>79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方正隶二简体</vt:lpstr>
      <vt:lpstr>方正准圆简体</vt:lpstr>
      <vt:lpstr>宋体</vt:lpstr>
      <vt:lpstr>Calibri</vt:lpstr>
      <vt:lpstr>Calibri Light</vt:lpstr>
      <vt:lpstr>Times New Roman</vt:lpstr>
      <vt:lpstr>回顾</vt:lpstr>
      <vt:lpstr>第7章  计算机网络及网页制作</vt:lpstr>
      <vt:lpstr>7.5 网页制作  </vt:lpstr>
      <vt:lpstr>7.5.2   创建站点</vt:lpstr>
      <vt:lpstr>7.5.3   网页编辑</vt:lpstr>
      <vt:lpstr>7.5.4   插入对象</vt:lpstr>
      <vt:lpstr>7.5.5   创建超链接</vt:lpstr>
      <vt:lpstr>7.5.6   网页布局</vt:lpstr>
      <vt:lpstr>7.5.7   创建表单页面</vt:lpstr>
      <vt:lpstr>7.6 网页的发布  </vt:lpstr>
      <vt:lpstr>7.6.2   网站的发布和维护</vt:lpstr>
    </vt:vector>
  </TitlesOfParts>
  <Company>P R 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第7章  计算机网络及网页制作</dc:title>
  <dc:creator>Windows User</dc:creator>
  <cp:lastModifiedBy>li jing</cp:lastModifiedBy>
  <cp:revision>6</cp:revision>
  <dcterms:created xsi:type="dcterms:W3CDTF">2020-09-15T07:17:35Z</dcterms:created>
  <dcterms:modified xsi:type="dcterms:W3CDTF">2023-05-08T02:57:44Z</dcterms:modified>
</cp:coreProperties>
</file>