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82" r:id="rId2"/>
    <p:sldId id="268" r:id="rId3"/>
    <p:sldId id="1268" r:id="rId4"/>
    <p:sldId id="1269" r:id="rId5"/>
    <p:sldId id="1270" r:id="rId6"/>
    <p:sldId id="1271" r:id="rId7"/>
    <p:sldId id="1272" r:id="rId8"/>
    <p:sldId id="1273" r:id="rId9"/>
    <p:sldId id="1274" r:id="rId10"/>
    <p:sldId id="269" r:id="rId11"/>
    <p:sldId id="270" r:id="rId12"/>
    <p:sldId id="271" r:id="rId13"/>
    <p:sldId id="272" r:id="rId14"/>
    <p:sldId id="655" r:id="rId15"/>
    <p:sldId id="1279" r:id="rId16"/>
    <p:sldId id="1280" r:id="rId17"/>
    <p:sldId id="1281" r:id="rId18"/>
    <p:sldId id="1282" r:id="rId19"/>
    <p:sldId id="1283" r:id="rId20"/>
    <p:sldId id="1284" r:id="rId21"/>
    <p:sldId id="1285" r:id="rId22"/>
    <p:sldId id="1286" r:id="rId23"/>
    <p:sldId id="1287" r:id="rId24"/>
    <p:sldId id="1288" r:id="rId25"/>
    <p:sldId id="1289" r:id="rId26"/>
    <p:sldId id="69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96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2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78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u="none"/>
            </a:lvl1pPr>
            <a:lvl2pPr>
              <a:defRPr u="none"/>
            </a:lvl2pPr>
            <a:lvl3pPr>
              <a:defRPr u="none"/>
            </a:lvl3pPr>
            <a:lvl4pPr>
              <a:defRPr u="none"/>
            </a:lvl4pPr>
            <a:lvl5pPr>
              <a:defRPr u="none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734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3632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2743200" y="2133600"/>
            <a:ext cx="4521200" cy="3962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467600" y="2133600"/>
            <a:ext cx="4521200" cy="3962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12284" y="64008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D892F08-1F07-4FBA-B402-C6E2094ED78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7315721-E314-4340-9A77-2D318A0E2B5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162735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91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66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71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54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10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340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1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78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95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7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b="0" i="0" u="none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计算机网络及网页制作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9178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7.3.4  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网页制作工具</a:t>
            </a:r>
            <a:endParaRPr lang="zh-CN" altLang="en-US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Dreamweaver</a:t>
            </a:r>
          </a:p>
          <a:p>
            <a:pPr marR="0" lvl="0" rtl="0"/>
            <a:r>
              <a:rPr lang="en-US" altLang="zh-CN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Fireworks</a:t>
            </a:r>
          </a:p>
          <a:p>
            <a:pPr marR="0" lvl="0" rtl="0"/>
            <a:r>
              <a:rPr lang="en-US" altLang="zh-CN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Flash </a:t>
            </a:r>
          </a:p>
        </p:txBody>
      </p:sp>
    </p:spTree>
    <p:extLst>
      <p:ext uri="{BB962C8B-B14F-4D97-AF65-F5344CB8AC3E}">
        <p14:creationId xmlns:p14="http://schemas.microsoft.com/office/powerpoint/2010/main" val="1725025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7.3.5  </a:t>
            </a:r>
            <a:r>
              <a:rPr lang="zh-CN" altLang="en-US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网页设计的相关计算机语言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HTML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XML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CSS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DHTML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HTML5</a:t>
            </a:r>
          </a:p>
          <a:p>
            <a:pPr marR="0" lvl="0" rtl="0"/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脚本语言</a:t>
            </a:r>
          </a:p>
        </p:txBody>
      </p:sp>
    </p:spTree>
    <p:extLst>
      <p:ext uri="{BB962C8B-B14F-4D97-AF65-F5344CB8AC3E}">
        <p14:creationId xmlns:p14="http://schemas.microsoft.com/office/powerpoint/2010/main" val="142944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7.4	HTML 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简介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7.4.1    HTML </a:t>
            </a:r>
            <a:r>
              <a:rPr lang="zh-CN" altLang="en-US" sz="3200" b="1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语言概述</a:t>
            </a:r>
            <a:endParaRPr lang="en-US" altLang="zh-CN" sz="3200" b="1" dirty="0">
              <a:latin typeface="Times New Roman" panose="02020603050405020304" pitchFamily="18" charset="0"/>
              <a:ea typeface="方正隶二简体" panose="03000509000000000000" pitchFamily="65" charset="-122"/>
              <a:cs typeface="Times New Roman" panose="02020603050405020304" pitchFamily="18" charset="0"/>
            </a:endParaRPr>
          </a:p>
          <a:p>
            <a:pPr marR="0" lvl="0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1. HTML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 文件标记</a:t>
            </a:r>
          </a:p>
          <a:p>
            <a:pPr marR="0" lvl="0" rtl="0">
              <a:lnSpc>
                <a:spcPct val="150000"/>
              </a:lnSpc>
            </a:pPr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 HTML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网页的结构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）头部（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Head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）正文主体（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Body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b="1" i="0" strike="noStrike" baseline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77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7.4.2    </a:t>
            </a:r>
            <a:r>
              <a:rPr lang="zh-CN" altLang="en-US" b="0" i="0" strike="noStrike" baseline="30000" dirty="0">
                <a:solidFill>
                  <a:schemeClr val="tx1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常用的</a:t>
            </a:r>
            <a:r>
              <a:rPr lang="en-US" altLang="zh-CN" b="0" i="0" strike="noStrike" baseline="30000" dirty="0">
                <a:solidFill>
                  <a:schemeClr val="tx1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0" i="0" strike="noStrike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HTML </a:t>
            </a:r>
            <a:r>
              <a:rPr lang="zh-CN" altLang="en-US" b="0" i="0" strike="noStrike" baseline="30000" dirty="0">
                <a:solidFill>
                  <a:schemeClr val="tx1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标记</a:t>
            </a:r>
            <a:endParaRPr lang="en-US" altLang="zh-CN" b="0" i="0" strike="noStrike" baseline="0" dirty="0">
              <a:solidFill>
                <a:schemeClr val="tx1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346836"/>
          </a:xfrm>
        </p:spPr>
        <p:txBody>
          <a:bodyPr>
            <a:normAutofit fontScale="92500" lnSpcReduction="10000"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文本布局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）段落标记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&lt;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p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&gt;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）换行标记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&lt;</a:t>
            </a:r>
            <a:r>
              <a:rPr lang="en-US" altLang="zh-CN" b="1" i="0" strike="noStrike" baseline="30000" dirty="0" err="1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br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&gt;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）水平线标记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&lt;</a:t>
            </a:r>
            <a:r>
              <a:rPr lang="en-US" altLang="zh-CN" b="1" i="0" strike="noStrike" baseline="30000" dirty="0" err="1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hr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&gt;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文字格式</a:t>
            </a:r>
          </a:p>
          <a:p>
            <a:pPr marR="8270" lvl="0" rtl="0"/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HTML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语言中用于文字格式化的标记有：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）标题标记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&lt;</a:t>
            </a:r>
            <a:r>
              <a:rPr lang="en-US" altLang="zh-CN" b="1" i="0" strike="noStrike" baseline="30000" dirty="0" err="1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hn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&gt;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）字体标记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&lt;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font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&gt;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）字形标记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图片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4.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超链接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5.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表格</a:t>
            </a:r>
          </a:p>
        </p:txBody>
      </p:sp>
    </p:spTree>
    <p:extLst>
      <p:ext uri="{BB962C8B-B14F-4D97-AF65-F5344CB8AC3E}">
        <p14:creationId xmlns:p14="http://schemas.microsoft.com/office/powerpoint/2010/main" val="1040906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444A-858C-45B5-BE48-9206000D706C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7.4.1  </a:t>
            </a:r>
            <a:r>
              <a:rPr lang="zh-CN" altLang="en-US" b="1"/>
              <a:t>HTML语言概述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1" y="1700213"/>
            <a:ext cx="6556375" cy="46085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zh-CN" altLang="en-US" sz="1600"/>
              <a:t>        HTML 语言是由世界性的标准化组织W3C（World Wide Web Consortium）制定的，通过浏览http://www.w3.org 可以了解到HTML 标准的最新动态。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1600"/>
              <a:t>         下面介绍HTML 文件的基本构成和层次结构。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1600"/>
              <a:t>        1. HTML 文件标记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1600"/>
              <a:t>        Internet 中的每一个HTML 文件都包括文本内容和HTML 标记两部分。其中，HTML 标记负责控制文本显示的外观和版式，并为浏览器指定各种链接的图像、声音和其他对象的位置。多数HTML 标记的书写格式如下：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1600"/>
              <a:t>         &lt; 标记名 &gt; 文本内容&lt;/标记名&gt;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1600"/>
              <a:t>         标记名写在“&lt; &gt;”内。多数HTML 标记同时具有起始和结束标记，但也有一些HTML 标记没有结束标记。另外，HTML 标记不区分大小写。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1600"/>
              <a:t>        某些HTML 标记还具有一些属性，这些属性指定对象的特性，如背景颜色、文本字体及大小、对齐方式等。属性一般放在起始标记中，格式如下：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1600"/>
              <a:t>         &lt; 标记名 属性15 值1 属性25 值2 …&gt; 文本内容&lt;/标记名 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1600"/>
              <a:t>        其中标记名和属性之间用空格分隔。如果标记有多种属性，则属性之间也要用空格分隔。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2EBE3-F85B-482C-9F8C-CDA04901FA22}" type="slidenum">
              <a:rPr lang="zh-CN" altLang="en-US"/>
              <a:pPr/>
              <a:t>15</a:t>
            </a:fld>
            <a:endParaRPr lang="en-US" altLang="zh-CN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7.4.1  </a:t>
            </a:r>
            <a:r>
              <a:rPr lang="zh-CN" altLang="en-US" b="1"/>
              <a:t>HTML语言概述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1" y="1700213"/>
            <a:ext cx="6556375" cy="46085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CN" altLang="en-US" sz="1600"/>
              <a:t>        2. HTML 网页的结构</a:t>
            </a:r>
          </a:p>
          <a:p>
            <a:pPr marL="0" indent="0">
              <a:buNone/>
            </a:pPr>
            <a:r>
              <a:rPr lang="zh-CN" altLang="en-US" sz="1600"/>
              <a:t>       现在我们先看一个简单的HTML 文件，从中体会用HTML 语言编写网页时的层次结构。</a:t>
            </a:r>
          </a:p>
          <a:p>
            <a:pPr marL="0" indent="0">
              <a:buNone/>
            </a:pPr>
            <a:r>
              <a:rPr lang="zh-CN" altLang="en-US" sz="1600"/>
              <a:t>     【例7-1】 用HTML 语言编写一个简单的网页。</a:t>
            </a:r>
          </a:p>
          <a:p>
            <a:pPr marL="0" indent="0">
              <a:buNone/>
            </a:pPr>
            <a:r>
              <a:rPr lang="zh-CN" altLang="en-US" sz="1600"/>
              <a:t>      &lt;html&gt;</a:t>
            </a:r>
          </a:p>
          <a:p>
            <a:pPr marL="0" indent="0">
              <a:buNone/>
            </a:pPr>
            <a:r>
              <a:rPr lang="zh-CN" altLang="en-US" sz="1600"/>
              <a:t>      &lt;head&gt;</a:t>
            </a:r>
          </a:p>
          <a:p>
            <a:pPr marL="0" indent="0">
              <a:buNone/>
            </a:pPr>
            <a:r>
              <a:rPr lang="zh-CN" altLang="en-US" sz="1600"/>
              <a:t>      &lt;title&gt; 我的第一个Web 页&lt;/title&gt;</a:t>
            </a:r>
          </a:p>
          <a:p>
            <a:pPr marL="0" indent="0">
              <a:buNone/>
            </a:pPr>
            <a:r>
              <a:rPr lang="zh-CN" altLang="en-US" sz="1600"/>
              <a:t>      &lt;/head&gt;</a:t>
            </a:r>
          </a:p>
          <a:p>
            <a:pPr marL="0" indent="0">
              <a:buNone/>
            </a:pPr>
            <a:r>
              <a:rPr lang="zh-CN" altLang="en-US" sz="1600"/>
              <a:t>      &lt;body&gt;</a:t>
            </a:r>
          </a:p>
          <a:p>
            <a:pPr marL="0" indent="0">
              <a:buNone/>
            </a:pPr>
            <a:r>
              <a:rPr lang="zh-CN" altLang="en-US" sz="1600"/>
              <a:t>      &lt;h1&gt; 欢迎进入HTML 世界！&lt;/h1&gt;</a:t>
            </a:r>
          </a:p>
          <a:p>
            <a:pPr marL="0" indent="0">
              <a:buNone/>
            </a:pPr>
            <a:r>
              <a:rPr lang="zh-CN" altLang="en-US" sz="1600"/>
              <a:t>      &lt;p&gt; 这里我们首先介绍HTML 语言的基本知识和语法。</a:t>
            </a:r>
          </a:p>
          <a:p>
            <a:pPr marL="0" indent="0">
              <a:buNone/>
            </a:pPr>
            <a:r>
              <a:rPr lang="zh-CN" altLang="en-US" sz="1600"/>
              <a:t>      然后，讲授如何使用HTML 语言编写您的Web 页面。&lt;/p&gt;</a:t>
            </a:r>
          </a:p>
          <a:p>
            <a:pPr marL="0" indent="0">
              <a:buNone/>
            </a:pPr>
            <a:r>
              <a:rPr lang="zh-CN" altLang="en-US" sz="1600"/>
              <a:t>      &lt;/body&gt;</a:t>
            </a:r>
          </a:p>
          <a:p>
            <a:pPr marL="0" indent="0">
              <a:buNone/>
            </a:pPr>
            <a:r>
              <a:rPr lang="zh-CN" altLang="en-US" sz="1600"/>
              <a:t>      &lt;/html&gt;</a:t>
            </a:r>
          </a:p>
          <a:p>
            <a:pPr marL="0" indent="0">
              <a:buNone/>
            </a:pPr>
            <a:r>
              <a:rPr lang="zh-CN" altLang="en-US" sz="1600"/>
              <a:t>      将上述代码用文本编辑器编辑并保存为一个扩展名为.htm 的文件，双击该文件图标，在浏览器中将看到图7-12所示的结果。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B618-6A40-4958-B4C3-8B6174E4DB48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7.4.1  </a:t>
            </a:r>
            <a:r>
              <a:rPr lang="zh-CN" altLang="en-US" b="1"/>
              <a:t>HTML语言概述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81400" y="2133600"/>
            <a:ext cx="3403600" cy="39624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1600"/>
              <a:t>        </a:t>
            </a:r>
            <a:endParaRPr lang="zh-CN" altLang="en-US"/>
          </a:p>
        </p:txBody>
      </p:sp>
      <p:pic>
        <p:nvPicPr>
          <p:cNvPr id="10957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19663" y="1916832"/>
            <a:ext cx="3038475" cy="2990850"/>
          </a:xfrm>
          <a:noFill/>
          <a:ln/>
        </p:spPr>
      </p:pic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5232401" y="5086350"/>
            <a:ext cx="25230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1600" dirty="0"/>
              <a:t>图7-12   一个简单的Web页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BEFE7-8E09-413C-AF9E-C19995EFB039}" type="slidenum">
              <a:rPr lang="zh-CN" altLang="en-US"/>
              <a:pPr/>
              <a:t>17</a:t>
            </a:fld>
            <a:endParaRPr lang="en-US" altLang="zh-CN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7.4.1  </a:t>
            </a:r>
            <a:r>
              <a:rPr lang="zh-CN" altLang="en-US" b="1"/>
              <a:t>HTML语言概述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1" y="1700213"/>
            <a:ext cx="6556375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sz="1400"/>
              <a:t>       </a:t>
            </a:r>
            <a:r>
              <a:rPr lang="zh-CN" altLang="en-US" sz="1600"/>
              <a:t> 从上例可以看出，一般HTML 文件都是以&lt;html&gt; 开头，以&lt;/html&gt; 结束。其文件结构由以下两部分组成：</a:t>
            </a:r>
          </a:p>
          <a:p>
            <a:pPr marL="0" indent="0">
              <a:buNone/>
            </a:pPr>
            <a:r>
              <a:rPr lang="zh-CN" altLang="en-US" sz="1600"/>
              <a:t>       1） 头部（Head）</a:t>
            </a:r>
          </a:p>
          <a:p>
            <a:pPr marL="0" indent="0">
              <a:buNone/>
            </a:pPr>
            <a:r>
              <a:rPr lang="zh-CN" altLang="en-US" sz="1600"/>
              <a:t>       HTML 文件的头部由&lt;head&gt; 和&lt;/head&gt; 标记定义。通常情况下，文件的标题、语言字符集信息等都放在头部信息中。最常用到的标记是&lt;title&gt;…&lt;/title&gt;，它用于定义网页文件的标题。当该网页文件被打开后，网页文件的标题将出现在浏览器的标题栏中。</a:t>
            </a:r>
          </a:p>
          <a:p>
            <a:pPr marL="0" indent="0">
              <a:buNone/>
            </a:pPr>
            <a:r>
              <a:rPr lang="zh-CN" altLang="en-US" sz="1600"/>
              <a:t>       2） 正文主体（Body）</a:t>
            </a:r>
          </a:p>
          <a:p>
            <a:pPr marL="0" indent="0">
              <a:buNone/>
            </a:pPr>
            <a:r>
              <a:rPr lang="zh-CN" altLang="en-US" sz="1600"/>
              <a:t>       正文主体是HTML 文件的核心内容，由&lt;body&gt; 和&lt;/body&gt; 标记定义。        &lt;body&gt; 标记具有一些常用的属性，格式如下：</a:t>
            </a:r>
          </a:p>
          <a:p>
            <a:pPr marL="0" indent="0">
              <a:buNone/>
            </a:pPr>
            <a:r>
              <a:rPr lang="zh-CN" altLang="en-US" sz="1600"/>
              <a:t>&lt;body bgcolor5#n color5#n&gt;…&lt;/body&gt;</a:t>
            </a:r>
          </a:p>
          <a:p>
            <a:pPr marL="0" indent="0">
              <a:buNone/>
            </a:pPr>
            <a:r>
              <a:rPr lang="zh-CN" altLang="en-US" sz="1600"/>
              <a:t>       其中，bgcolor 为背景颜色，color 为文本颜色，n 为六位十六进制数。</a:t>
            </a:r>
          </a:p>
          <a:p>
            <a:pPr marL="0" indent="0">
              <a:buNone/>
            </a:pPr>
            <a:r>
              <a:rPr lang="zh-CN" altLang="en-US" sz="1600"/>
              <a:t>       如果网页使用背景图像，格式如下：</a:t>
            </a:r>
          </a:p>
          <a:p>
            <a:pPr marL="0" indent="0">
              <a:buNone/>
            </a:pPr>
            <a:r>
              <a:rPr lang="zh-CN" altLang="en-US" sz="1600"/>
              <a:t>&lt;body background5" 路径 / 图片文件名 "&gt;…&lt;/body&gt;</a:t>
            </a:r>
          </a:p>
          <a:p>
            <a:pPr marL="0" indent="0">
              <a:buNone/>
            </a:pPr>
            <a:r>
              <a:rPr lang="zh-CN" altLang="en-US" sz="1600"/>
              <a:t>       HTML 对格式的要求并不严格，当HTML 文件被浏览器扫描时，所有包含在文件中的空格、回车等均被忽略，因此，将一行写成两行或多行，在浏览器中的结果是相同的。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EDC2-97BA-4611-BFF8-1500C00A32BD}" type="slidenum">
              <a:rPr lang="zh-CN" altLang="en-US"/>
              <a:pPr/>
              <a:t>18</a:t>
            </a:fld>
            <a:endParaRPr lang="en-US" altLang="zh-CN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</a:t>
            </a:r>
            <a:r>
              <a:rPr lang="zh-CN" altLang="en-US" b="1"/>
              <a:t>2</a:t>
            </a:r>
            <a:r>
              <a:rPr lang="en-US" altLang="zh-CN" b="1"/>
              <a:t>  </a:t>
            </a:r>
            <a:r>
              <a:rPr lang="zh-CN" altLang="en-US" b="1"/>
              <a:t>常用的HTML标记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1" y="1700213"/>
            <a:ext cx="6556375" cy="4608512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1400"/>
              <a:t>      </a:t>
            </a:r>
            <a:r>
              <a:rPr lang="zh-CN" altLang="en-US" sz="1800"/>
              <a:t> 1. 文本布局</a:t>
            </a:r>
          </a:p>
          <a:p>
            <a:pPr marL="0" indent="0">
              <a:buNone/>
            </a:pPr>
            <a:r>
              <a:rPr lang="zh-CN" altLang="en-US" sz="1800"/>
              <a:t>        1） 段落标记&lt;p&gt;</a:t>
            </a:r>
          </a:p>
          <a:p>
            <a:pPr marL="0" indent="0">
              <a:buNone/>
            </a:pPr>
            <a:r>
              <a:rPr lang="zh-CN" altLang="en-US" sz="1800"/>
              <a:t>        &lt;p&gt;…&lt;/p&gt; 标记指定文档中一个独立的段落。通过设置align 属性来控制段落的对齐方式，其值可以是left、center、right、justify，分别表示左对齐、居中、右对齐和两端对齐，默认值为左对齐。格式如下：</a:t>
            </a:r>
          </a:p>
          <a:p>
            <a:pPr marL="0" indent="0">
              <a:buNone/>
            </a:pPr>
            <a:r>
              <a:rPr lang="zh-CN" altLang="en-US" sz="1800"/>
              <a:t>       &lt;p align5 对齐方式&gt;…&lt;/p&gt;</a:t>
            </a:r>
          </a:p>
          <a:p>
            <a:pPr marL="0" indent="0">
              <a:buNone/>
            </a:pPr>
            <a:r>
              <a:rPr lang="zh-CN" altLang="en-US" sz="1800"/>
              <a:t>        2） 换行标记&lt;br&gt;</a:t>
            </a:r>
          </a:p>
          <a:p>
            <a:pPr marL="0" indent="0">
              <a:buNone/>
            </a:pPr>
            <a:r>
              <a:rPr lang="zh-CN" altLang="en-US" sz="1800"/>
              <a:t>       &lt;br&gt; 标记可以强制文本换行。该标记只有起始标记。</a:t>
            </a:r>
          </a:p>
          <a:p>
            <a:pPr marL="0" indent="0">
              <a:buNone/>
            </a:pPr>
            <a:r>
              <a:rPr lang="zh-CN" altLang="en-US" sz="1800"/>
              <a:t>        3） 水平线标记&lt;hr&gt;</a:t>
            </a:r>
          </a:p>
          <a:p>
            <a:pPr marL="0" indent="0">
              <a:buNone/>
            </a:pPr>
            <a:r>
              <a:rPr lang="zh-CN" altLang="en-US" sz="1800"/>
              <a:t>        水平线标记&lt;hr&gt; 用于在网页中插入一条水平线。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5ED3-967C-4D81-9E7B-C22435B2262E}" type="slidenum">
              <a:rPr lang="zh-CN" altLang="en-US"/>
              <a:pPr/>
              <a:t>19</a:t>
            </a:fld>
            <a:endParaRPr lang="en-US" altLang="zh-CN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</a:t>
            </a:r>
            <a:r>
              <a:rPr lang="zh-CN" altLang="en-US" b="1"/>
              <a:t>2</a:t>
            </a:r>
            <a:r>
              <a:rPr lang="en-US" altLang="zh-CN" b="1"/>
              <a:t>  </a:t>
            </a:r>
            <a:r>
              <a:rPr lang="zh-CN" altLang="en-US" b="1"/>
              <a:t>常用的HTML标记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0" y="1487489"/>
            <a:ext cx="7200900" cy="48228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300"/>
              <a:t>    </a:t>
            </a:r>
            <a:r>
              <a:rPr lang="zh-CN" altLang="en-US" sz="1800"/>
              <a:t> 2. 文字格式</a:t>
            </a:r>
          </a:p>
          <a:p>
            <a:pPr marL="0" indent="0">
              <a:buNone/>
            </a:pPr>
            <a:r>
              <a:rPr lang="zh-CN" altLang="en-US" sz="1800"/>
              <a:t>     HTML 语言中用于文字格式化的标记有：</a:t>
            </a:r>
          </a:p>
          <a:p>
            <a:pPr marL="0" indent="0">
              <a:buNone/>
            </a:pPr>
            <a:r>
              <a:rPr lang="zh-CN" altLang="en-US" sz="1800"/>
              <a:t>      1） 标题标记&lt;hn&gt;</a:t>
            </a:r>
          </a:p>
          <a:p>
            <a:pPr marL="0" indent="0">
              <a:buNone/>
            </a:pPr>
            <a:r>
              <a:rPr lang="zh-CN" altLang="en-US" sz="1800"/>
              <a:t>     格式如下：</a:t>
            </a:r>
          </a:p>
          <a:p>
            <a:pPr marL="0" indent="0">
              <a:buNone/>
            </a:pPr>
            <a:r>
              <a:rPr lang="zh-CN" altLang="en-US" sz="1800"/>
              <a:t>     &lt;hn 属性 5 属性值&gt; 标题文字内容&lt;/hn&gt;</a:t>
            </a:r>
          </a:p>
          <a:p>
            <a:pPr marL="0" indent="0">
              <a:buNone/>
            </a:pPr>
            <a:r>
              <a:rPr lang="zh-CN" altLang="en-US" sz="1800"/>
              <a:t>      其中n 说明大小级别，取值范围为1~6 的数字。把标题分为6 级，即h1 ～ h6，h1 级文字最大，h6 级文字最小。</a:t>
            </a:r>
          </a:p>
          <a:p>
            <a:pPr marL="0" indent="0">
              <a:buNone/>
            </a:pPr>
            <a:r>
              <a:rPr lang="zh-CN" altLang="en-US" sz="1800"/>
              <a:t>      2） 字体标记&lt;font&gt;</a:t>
            </a:r>
          </a:p>
          <a:p>
            <a:pPr marL="0" indent="0">
              <a:buNone/>
            </a:pPr>
            <a:r>
              <a:rPr lang="zh-CN" altLang="en-US" sz="1800"/>
              <a:t>       字体标记用来对文字格式进行设置，主要具有以下属性：</a:t>
            </a:r>
          </a:p>
          <a:p>
            <a:pPr marL="0" indent="0">
              <a:buNone/>
            </a:pPr>
            <a:r>
              <a:rPr lang="zh-CN" altLang="en-US" sz="1800"/>
              <a:t>       （1） size 属性。用于控制文字的大小。格式如下：&lt;font size5n&gt;…&lt;/font&gt;</a:t>
            </a:r>
          </a:p>
          <a:p>
            <a:pPr marL="0" indent="0">
              <a:buNone/>
            </a:pPr>
            <a:r>
              <a:rPr lang="zh-CN" altLang="en-US" sz="1800"/>
              <a:t>      其中n 的取值范围为1~7 的数字，默认值为3。</a:t>
            </a:r>
          </a:p>
          <a:p>
            <a:pPr marL="0" indent="0">
              <a:buNone/>
            </a:pPr>
            <a:r>
              <a:rPr lang="zh-CN" altLang="en-US" sz="1800"/>
              <a:t>      &lt;font&gt; 标记和&lt;hn&gt; 标记都可以控制文字的大小。一般情况下，文章的标题最好由&lt;hn&gt; 标记控制，而其余的文字由&lt;font&gt; 标记控制。相比较而言，&lt;font&gt; 对字体的控制更加灵活。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7.3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网页基本概念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37371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sz="3200" b="1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7.3.1   </a:t>
            </a:r>
            <a:r>
              <a:rPr lang="zh-CN" altLang="en-US" sz="3200" b="1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网站</a:t>
            </a:r>
          </a:p>
          <a:p>
            <a:pPr marR="0" lvl="0" rtl="0"/>
            <a:r>
              <a:rPr lang="en-US" altLang="zh-CN" sz="3200" b="1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7.3.2   </a:t>
            </a:r>
            <a:r>
              <a:rPr lang="zh-CN" altLang="en-US" sz="3200" b="1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服务器与浏览器</a:t>
            </a:r>
          </a:p>
          <a:p>
            <a:pPr marR="0" lvl="0" rtl="0"/>
            <a:r>
              <a:rPr lang="en-US" altLang="zh-CN" sz="3200" b="1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7.3.3   </a:t>
            </a:r>
            <a:r>
              <a:rPr lang="zh-CN" altLang="en-US" sz="3200" b="1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网页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1.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网页内容 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仿宋简体" panose="03000509000000000000" pitchFamily="65" charset="-122"/>
                <a:cs typeface="Times New Roman" panose="02020603050405020304" pitchFamily="18" charset="0"/>
              </a:rPr>
              <a:t>文字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方正仿宋简体" panose="03000509000000000000" pitchFamily="65" charset="-122"/>
                <a:cs typeface="Times New Roman" panose="02020603050405020304" pitchFamily="18" charset="0"/>
              </a:rPr>
              <a:t>	</a:t>
            </a:r>
            <a:r>
              <a:rPr lang="en-US" altLang="zh-CN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）图片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）动画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）超链接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）特殊组件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2.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静态网页和动态网页 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仿宋简体" panose="03000509000000000000" pitchFamily="65" charset="-122"/>
                <a:cs typeface="Times New Roman" panose="02020603050405020304" pitchFamily="18" charset="0"/>
              </a:rPr>
              <a:t>静态网页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）动态网页</a:t>
            </a:r>
            <a:endParaRPr lang="zh-CN" altLang="en-US" b="0" i="0" strike="noStrike" baseline="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401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4998-D0BF-447B-9DCF-924C1E7D2625}" type="slidenum">
              <a:rPr lang="zh-CN" altLang="en-US"/>
              <a:pPr/>
              <a:t>20</a:t>
            </a:fld>
            <a:endParaRPr lang="en-US" altLang="zh-CN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</a:t>
            </a:r>
            <a:r>
              <a:rPr lang="zh-CN" altLang="en-US" b="1"/>
              <a:t>2</a:t>
            </a:r>
            <a:r>
              <a:rPr lang="en-US" altLang="zh-CN" b="1"/>
              <a:t>  </a:t>
            </a:r>
            <a:r>
              <a:rPr lang="zh-CN" altLang="en-US" b="1"/>
              <a:t>常用的HTML标记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0" y="1844675"/>
            <a:ext cx="7200900" cy="381635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00"/>
              <a:t>    </a:t>
            </a:r>
            <a:r>
              <a:rPr lang="zh-CN" altLang="en-US" sz="1800"/>
              <a:t>    （2） color 属性。用于控制文字的颜色。格式如下：</a:t>
            </a:r>
          </a:p>
          <a:p>
            <a:pPr marL="0" indent="0">
              <a:buNone/>
            </a:pPr>
            <a:r>
              <a:rPr lang="zh-CN" altLang="en-US" sz="1800"/>
              <a:t>       &lt;font color5#n 或英文表示的颜色&gt;…&lt;/font&gt;</a:t>
            </a:r>
          </a:p>
          <a:p>
            <a:pPr marL="0" indent="0">
              <a:buNone/>
            </a:pPr>
            <a:r>
              <a:rPr lang="zh-CN" altLang="en-US" sz="1800"/>
              <a:t>         其中n 是一个十六进制的六位数。</a:t>
            </a:r>
          </a:p>
          <a:p>
            <a:pPr marL="0" indent="0">
              <a:buNone/>
            </a:pPr>
            <a:r>
              <a:rPr lang="zh-CN" altLang="en-US" sz="1800"/>
              <a:t>     （3） face 属性。用于指明文字使用的字体。格式如下：</a:t>
            </a:r>
          </a:p>
          <a:p>
            <a:pPr marL="0" indent="0">
              <a:buNone/>
            </a:pPr>
            <a:r>
              <a:rPr lang="zh-CN" altLang="en-US" sz="1800"/>
              <a:t>       &lt;font face5 字体名&gt;…&lt;/font&gt;</a:t>
            </a:r>
          </a:p>
          <a:p>
            <a:pPr marL="0" indent="0">
              <a:buNone/>
            </a:pPr>
            <a:r>
              <a:rPr lang="zh-CN" altLang="en-US" sz="1800"/>
              <a:t>         其中字体名的选择由Windows 操作系统安装的字体决定，如宋体、楷体_GB2312、Times New Roman、Arial 等。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F6BF-4DEB-494F-A300-B93B28BDB023}" type="slidenum">
              <a:rPr lang="zh-CN" altLang="en-US"/>
              <a:pPr/>
              <a:t>21</a:t>
            </a:fld>
            <a:endParaRPr lang="en-US" altLang="zh-CN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</a:t>
            </a:r>
            <a:r>
              <a:rPr lang="zh-CN" altLang="en-US" b="1"/>
              <a:t>2</a:t>
            </a:r>
            <a:r>
              <a:rPr lang="en-US" altLang="zh-CN" b="1"/>
              <a:t>  </a:t>
            </a:r>
            <a:r>
              <a:rPr lang="zh-CN" altLang="en-US" b="1"/>
              <a:t>常用的HTML标记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5050" y="1917700"/>
            <a:ext cx="6548438" cy="11509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00"/>
              <a:t>    </a:t>
            </a:r>
            <a:r>
              <a:rPr lang="zh-CN" altLang="en-US" sz="1800"/>
              <a:t>     3） 字形标记</a:t>
            </a:r>
          </a:p>
          <a:p>
            <a:pPr marL="0" indent="0">
              <a:buNone/>
            </a:pPr>
            <a:r>
              <a:rPr lang="zh-CN" altLang="en-US" sz="1800"/>
              <a:t>       字形标记用于设置文字的粗体、斜体、下划线、上标、下标等，见表7-4。</a:t>
            </a:r>
          </a:p>
        </p:txBody>
      </p:sp>
      <p:pic>
        <p:nvPicPr>
          <p:cNvPr id="11469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9513" y="3717925"/>
            <a:ext cx="6375400" cy="1582738"/>
          </a:xfrm>
          <a:noFill/>
          <a:ln/>
        </p:spPr>
      </p:pic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6024563" y="3429000"/>
            <a:ext cx="163859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1600" dirty="0"/>
              <a:t>表7-4   字形标记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151E-9720-462D-87E6-A3514A191946}" type="slidenum">
              <a:rPr lang="zh-CN" altLang="en-US"/>
              <a:pPr/>
              <a:t>22</a:t>
            </a:fld>
            <a:endParaRPr lang="en-US" altLang="zh-CN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</a:t>
            </a:r>
            <a:r>
              <a:rPr lang="zh-CN" altLang="en-US" b="1"/>
              <a:t>2</a:t>
            </a:r>
            <a:r>
              <a:rPr lang="en-US" altLang="zh-CN" b="1"/>
              <a:t>  </a:t>
            </a:r>
            <a:r>
              <a:rPr lang="zh-CN" altLang="en-US" b="1"/>
              <a:t>常用的HTML标记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0" y="1917701"/>
            <a:ext cx="7200900" cy="359727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00"/>
              <a:t>                                     </a:t>
            </a:r>
            <a:r>
              <a:rPr lang="zh-CN" altLang="en-US" sz="1800"/>
              <a:t>3. 图片</a:t>
            </a:r>
          </a:p>
          <a:p>
            <a:pPr marL="0" indent="0">
              <a:buNone/>
            </a:pPr>
            <a:r>
              <a:rPr lang="zh-CN" altLang="en-US" sz="1800"/>
              <a:t>        &lt;img&gt; 标记将图片插入网页中，用于设置图片的大小以及相邻文字的排列方式。该标记具有以下属性：</a:t>
            </a:r>
          </a:p>
          <a:p>
            <a:pPr marL="0" indent="0">
              <a:buNone/>
            </a:pPr>
            <a:r>
              <a:rPr lang="zh-CN" altLang="en-US" sz="1800"/>
              <a:t>       （1） src 属性。用于指明图片文件所在的位置。格式如下：</a:t>
            </a:r>
          </a:p>
          <a:p>
            <a:pPr marL="0" indent="0">
              <a:buNone/>
            </a:pPr>
            <a:r>
              <a:rPr lang="zh-CN" altLang="en-US" sz="1800"/>
              <a:t>       &lt;img src5URL&gt;</a:t>
            </a:r>
          </a:p>
          <a:p>
            <a:pPr marL="0" indent="0">
              <a:buNone/>
            </a:pPr>
            <a:r>
              <a:rPr lang="zh-CN" altLang="en-US" sz="1800"/>
              <a:t>         其中URL 指定图片文件存放的位置。</a:t>
            </a:r>
          </a:p>
          <a:p>
            <a:pPr marL="0" indent="0">
              <a:buNone/>
            </a:pPr>
            <a:r>
              <a:rPr lang="zh-CN" altLang="en-US" sz="1800"/>
              <a:t>       （2） alt 属性。是图片的文字说明，当鼠标指针指向图片时，该图片的说明性文字弹出。格式如下：</a:t>
            </a:r>
          </a:p>
          <a:p>
            <a:pPr marL="0" indent="0">
              <a:buNone/>
            </a:pPr>
            <a:r>
              <a:rPr lang="zh-CN" altLang="en-US" sz="1800"/>
              <a:t>       &lt;img src5URL alt5 说明文字 &gt;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D1CF-3DD4-4C79-BE20-BF7E5B6BD9C9}" type="slidenum">
              <a:rPr lang="zh-CN" altLang="en-US"/>
              <a:pPr/>
              <a:t>23</a:t>
            </a:fld>
            <a:endParaRPr lang="en-US" altLang="zh-CN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</a:t>
            </a:r>
            <a:r>
              <a:rPr lang="zh-CN" altLang="en-US" b="1"/>
              <a:t>2</a:t>
            </a:r>
            <a:r>
              <a:rPr lang="en-US" altLang="zh-CN" b="1"/>
              <a:t>  </a:t>
            </a:r>
            <a:r>
              <a:rPr lang="zh-CN" altLang="en-US" b="1"/>
              <a:t>常用的HTML标记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0" y="1917700"/>
            <a:ext cx="7200900" cy="4103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100"/>
              <a:t>                                             </a:t>
            </a:r>
            <a:r>
              <a:rPr lang="zh-CN" altLang="en-US" sz="1800"/>
              <a:t>   （3） width 和height 属性。用于设置图片显示区域的宽度和高度。格式如下：</a:t>
            </a:r>
          </a:p>
          <a:p>
            <a:pPr marL="0" indent="0">
              <a:buNone/>
            </a:pPr>
            <a:r>
              <a:rPr lang="zh-CN" altLang="en-US" sz="1800"/>
              <a:t>      &lt;img src5URL width5n1 height5n2&gt;</a:t>
            </a:r>
          </a:p>
          <a:p>
            <a:pPr marL="0" indent="0">
              <a:buNone/>
            </a:pPr>
            <a:r>
              <a:rPr lang="zh-CN" altLang="en-US" sz="1800"/>
              <a:t>       其中n1 和n2 为width 和height 属性的取值，可以是像素数或百分比。</a:t>
            </a:r>
          </a:p>
          <a:p>
            <a:pPr marL="0" indent="0">
              <a:buNone/>
            </a:pPr>
            <a:r>
              <a:rPr lang="zh-CN" altLang="en-US" sz="1800"/>
              <a:t>    （4） border 属性。用于设置图片文件的边框。格式如下：</a:t>
            </a:r>
          </a:p>
          <a:p>
            <a:pPr marL="0" indent="0">
              <a:buNone/>
            </a:pPr>
            <a:r>
              <a:rPr lang="zh-CN" altLang="en-US" sz="1800"/>
              <a:t>      &lt;img src5URL border5n&gt;</a:t>
            </a:r>
          </a:p>
          <a:p>
            <a:pPr marL="0" indent="0">
              <a:buNone/>
            </a:pPr>
            <a:r>
              <a:rPr lang="zh-CN" altLang="en-US" sz="1800"/>
              <a:t>      其中n 为像素数。</a:t>
            </a:r>
          </a:p>
          <a:p>
            <a:pPr marL="0" indent="0">
              <a:buNone/>
            </a:pPr>
            <a:r>
              <a:rPr lang="zh-CN" altLang="en-US" sz="1800"/>
              <a:t>    （5） align 属性。用于设置图片相对于文本的位置关系。格式如下：</a:t>
            </a:r>
          </a:p>
          <a:p>
            <a:pPr marL="0" indent="0">
              <a:buNone/>
            </a:pPr>
            <a:r>
              <a:rPr lang="zh-CN" altLang="en-US" sz="1800"/>
              <a:t>      &lt;img src5URL align5 对齐方式 &gt;</a:t>
            </a:r>
          </a:p>
          <a:p>
            <a:pPr marL="0" indent="0">
              <a:buNone/>
            </a:pPr>
            <a:r>
              <a:rPr lang="zh-CN" altLang="en-US" sz="1800"/>
              <a:t>      对齐方式可以是：top（顶端对齐）、middle（相对垂直居中）、bottom（相对底边对齐）、left（左对齐）、right（ 右对齐）、texttop（ 文本上方）等。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B440-B95E-4F06-A021-95843F681898}" type="slidenum">
              <a:rPr lang="zh-CN" altLang="en-US"/>
              <a:pPr/>
              <a:t>24</a:t>
            </a:fld>
            <a:endParaRPr lang="en-US" altLang="zh-CN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</a:t>
            </a:r>
            <a:r>
              <a:rPr lang="zh-CN" altLang="en-US" b="1"/>
              <a:t>2</a:t>
            </a:r>
            <a:r>
              <a:rPr lang="en-US" altLang="zh-CN" b="1"/>
              <a:t>  </a:t>
            </a:r>
            <a:r>
              <a:rPr lang="zh-CN" altLang="en-US" b="1"/>
              <a:t>常用的HTML标记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0" y="1917701"/>
            <a:ext cx="7200900" cy="359727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00"/>
              <a:t>                                     </a:t>
            </a:r>
            <a:r>
              <a:rPr lang="zh-CN" altLang="en-US" sz="1800"/>
              <a:t>4. 超链接</a:t>
            </a:r>
          </a:p>
          <a:p>
            <a:pPr marL="0" indent="0">
              <a:buNone/>
            </a:pPr>
            <a:r>
              <a:rPr lang="zh-CN" altLang="en-US" sz="1800"/>
              <a:t>       在HTML 语言中，标记&lt;a&gt; 和&lt;/a&gt; 用于设置网页中的超链接，href 属性指明被超链接的文件地址。格式如下：</a:t>
            </a:r>
          </a:p>
          <a:p>
            <a:pPr marL="0" indent="0">
              <a:buNone/>
            </a:pPr>
            <a:r>
              <a:rPr lang="zh-CN" altLang="en-US" sz="1800"/>
              <a:t>        &lt;a href5URL&gt; 超链接文本&lt;/a&gt;</a:t>
            </a:r>
          </a:p>
          <a:p>
            <a:pPr marL="0" indent="0">
              <a:buNone/>
            </a:pPr>
            <a:r>
              <a:rPr lang="zh-CN" altLang="en-US" sz="1800"/>
              <a:t>        用于表示超链接的文本一般显示为蓝色并加下划线。在浏览器中，当鼠标指针指向该文本时，箭头变为手形，并在浏览器的状态栏中显示该链接的地址。</a:t>
            </a:r>
          </a:p>
          <a:p>
            <a:pPr marL="0" indent="0">
              <a:buNone/>
            </a:pPr>
            <a:r>
              <a:rPr lang="zh-CN" altLang="en-US" sz="1800"/>
              <a:t>        若使用图片做超链接，可用如下格式完成：</a:t>
            </a:r>
          </a:p>
          <a:p>
            <a:pPr marL="0" indent="0">
              <a:buNone/>
            </a:pPr>
            <a:r>
              <a:rPr lang="zh-CN" altLang="en-US" sz="1800"/>
              <a:t>        &lt;a href5URL1&gt;&lt;img src5URL2&gt;&lt;/a&gt;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E06F-DE62-44AB-A77E-B5E89A46E380}" type="slidenum">
              <a:rPr lang="zh-CN" altLang="en-US"/>
              <a:pPr/>
              <a:t>25</a:t>
            </a:fld>
            <a:endParaRPr lang="en-US" altLang="zh-CN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7.4.</a:t>
            </a:r>
            <a:r>
              <a:rPr lang="zh-CN" altLang="en-US" b="1"/>
              <a:t>2</a:t>
            </a:r>
            <a:r>
              <a:rPr lang="en-US" altLang="zh-CN" b="1"/>
              <a:t>  </a:t>
            </a:r>
            <a:r>
              <a:rPr lang="zh-CN" altLang="en-US" b="1"/>
              <a:t>常用的HTML标记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0" y="1701800"/>
            <a:ext cx="7200900" cy="4535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100"/>
              <a:t>          </a:t>
            </a:r>
            <a:r>
              <a:rPr lang="zh-CN" altLang="en-US" sz="1800"/>
              <a:t>      5. 表格</a:t>
            </a:r>
          </a:p>
          <a:p>
            <a:pPr marL="0" indent="0">
              <a:buNone/>
            </a:pPr>
            <a:r>
              <a:rPr lang="zh-CN" altLang="en-US" sz="1800"/>
              <a:t>       在网页中插入一个表格，需要用到一组HTML 标记。定义表格的有关标记如下：</a:t>
            </a:r>
          </a:p>
          <a:p>
            <a:pPr marL="0" indent="0">
              <a:buNone/>
            </a:pPr>
            <a:r>
              <a:rPr lang="zh-CN" altLang="en-US" sz="1800"/>
              <a:t>       &lt;table&gt;…&lt;/table&gt; 定义表格区域</a:t>
            </a:r>
          </a:p>
          <a:p>
            <a:pPr marL="0" indent="0">
              <a:buNone/>
            </a:pPr>
            <a:r>
              <a:rPr lang="zh-CN" altLang="en-US" sz="1800"/>
              <a:t>       &lt;caption&gt;…&lt;/caption&gt; 定义表格标题</a:t>
            </a:r>
          </a:p>
          <a:p>
            <a:pPr marL="0" indent="0">
              <a:buNone/>
            </a:pPr>
            <a:r>
              <a:rPr lang="zh-CN" altLang="en-US" sz="1800"/>
              <a:t>       &lt;th&gt;…&lt;/th&gt; 定义表格头</a:t>
            </a:r>
          </a:p>
          <a:p>
            <a:pPr marL="0" indent="0">
              <a:buNone/>
            </a:pPr>
            <a:r>
              <a:rPr lang="zh-CN" altLang="en-US" sz="1800"/>
              <a:t>       &lt;tr&gt;…&lt;/tr&gt; 定义表格行</a:t>
            </a:r>
          </a:p>
          <a:p>
            <a:pPr marL="0" indent="0">
              <a:buNone/>
            </a:pPr>
            <a:r>
              <a:rPr lang="zh-CN" altLang="en-US" sz="1800"/>
              <a:t>       &lt;td&gt;…&lt;/td&gt; 定义表格单元格</a:t>
            </a:r>
          </a:p>
          <a:p>
            <a:pPr marL="0" indent="0">
              <a:buNone/>
            </a:pPr>
            <a:r>
              <a:rPr lang="zh-CN" altLang="en-US" sz="1800"/>
              <a:t>      常用的标记属性中，border 属性用于设置表格边框的宽度；width、height 属性用于设置表格或单元格的宽度、高度；cellspacing 和cellpadding 属性分别用于设置单元格之间的间隙和单元格内部的空白；align 属性用于设置表格或单元格的对齐方式；bgcolor 和background 属性分别用于设置表格的背景颜色和背景图像。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603C-1AC9-4AB4-8866-6DADB5F6CCF4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9BF57-04E0-42F1-B280-53715621236D}" type="slidenum">
              <a:rPr lang="zh-CN" altLang="en-US"/>
              <a:pPr/>
              <a:t>26</a:t>
            </a:fld>
            <a:endParaRPr lang="en-US" altLang="zh-CN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08438" y="692151"/>
            <a:ext cx="5111750" cy="771525"/>
          </a:xfrm>
        </p:spPr>
        <p:txBody>
          <a:bodyPr/>
          <a:lstStyle/>
          <a:p>
            <a:r>
              <a:rPr lang="zh-CN" altLang="en-US" b="1"/>
              <a:t>3</a:t>
            </a:r>
            <a:r>
              <a:rPr lang="en-US" altLang="zh-CN" b="1"/>
              <a:t>.  LAN</a:t>
            </a:r>
            <a:r>
              <a:rPr lang="zh-CN" altLang="en-US" b="1"/>
              <a:t>方式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2176" y="1628776"/>
            <a:ext cx="6696075" cy="3673475"/>
          </a:xfrm>
        </p:spPr>
        <p:txBody>
          <a:bodyPr/>
          <a:lstStyle/>
          <a:p>
            <a:pPr marL="0" indent="385763">
              <a:lnSpc>
                <a:spcPct val="150000"/>
              </a:lnSpc>
              <a:buNone/>
            </a:pPr>
            <a:r>
              <a:rPr lang="zh-CN" altLang="en-US" sz="2200"/>
              <a:t>   如果用户是通过局域网（</a:t>
            </a:r>
            <a:r>
              <a:rPr lang="en-US" altLang="zh-CN" sz="2200"/>
              <a:t>LAN</a:t>
            </a:r>
            <a:r>
              <a:rPr lang="zh-CN" altLang="en-US" sz="2200"/>
              <a:t>）连接</a:t>
            </a:r>
            <a:r>
              <a:rPr lang="en-US" altLang="zh-CN" sz="2200"/>
              <a:t>Internet</a:t>
            </a:r>
            <a:r>
              <a:rPr lang="zh-CN" altLang="en-US" sz="2200"/>
              <a:t>，则不需要调制解调器和电话线路，而是需要一个网卡和网络连接线，通过集线器或交换机经路由器接入</a:t>
            </a:r>
            <a:r>
              <a:rPr lang="en-US" altLang="zh-CN" sz="2200"/>
              <a:t>Internet</a:t>
            </a:r>
            <a:r>
              <a:rPr lang="zh-CN" altLang="en-US" sz="2200"/>
              <a:t>，这种方式实际上是将局域网作为一个子网接入</a:t>
            </a:r>
            <a:r>
              <a:rPr lang="en-US" altLang="zh-CN" sz="2200"/>
              <a:t>Internet</a:t>
            </a:r>
            <a:r>
              <a:rPr lang="zh-CN" altLang="en-US" sz="2200"/>
              <a:t>。最近各电信公司以及部分</a:t>
            </a:r>
            <a:r>
              <a:rPr lang="en-US" altLang="zh-CN" sz="2200"/>
              <a:t>ISP</a:t>
            </a:r>
            <a:r>
              <a:rPr lang="zh-CN" altLang="en-US" sz="2200"/>
              <a:t>都在推出宽带</a:t>
            </a:r>
            <a:r>
              <a:rPr lang="en-US" altLang="zh-CN" sz="2200"/>
              <a:t>LAN</a:t>
            </a:r>
            <a:r>
              <a:rPr lang="zh-CN" altLang="en-US" sz="2200"/>
              <a:t>接入方式上网，用户</a:t>
            </a:r>
            <a:r>
              <a:rPr lang="en-US" altLang="zh-CN" sz="2200"/>
              <a:t>PC</a:t>
            </a:r>
            <a:r>
              <a:rPr lang="zh-CN" altLang="en-US" sz="2200"/>
              <a:t>的上网速率可达</a:t>
            </a:r>
            <a:r>
              <a:rPr lang="en-US" altLang="zh-CN" sz="2200"/>
              <a:t>2Mbps</a:t>
            </a:r>
            <a:r>
              <a:rPr lang="zh-CN" altLang="en-US" sz="2200"/>
              <a:t>（至少确保</a:t>
            </a:r>
            <a:r>
              <a:rPr lang="en-US" altLang="zh-CN" sz="2200"/>
              <a:t>512Kbps</a:t>
            </a:r>
            <a:r>
              <a:rPr lang="zh-CN" altLang="en-US" sz="2200"/>
              <a:t>）。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2F08-1F07-4FBA-B402-C6E2094ED78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ECE9-32B3-4806-BAB4-29F93BE668A2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0">
                <a:sym typeface="Arial" pitchFamily="34" charset="0"/>
              </a:rPr>
              <a:t>7.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.</a:t>
            </a:r>
            <a:r>
              <a:rPr lang="zh-CN" altLang="en-US" i="0">
                <a:sym typeface="Arial" pitchFamily="34" charset="0"/>
              </a:rPr>
              <a:t>1</a:t>
            </a:r>
            <a:r>
              <a:rPr lang="en-US" altLang="zh-CN" i="0">
                <a:sym typeface="Arial" pitchFamily="34" charset="0"/>
              </a:rPr>
              <a:t>  </a:t>
            </a:r>
            <a:r>
              <a:rPr lang="zh-CN" altLang="en-US" i="0">
                <a:sym typeface="Arial" pitchFamily="34" charset="0"/>
              </a:rPr>
              <a:t>网站</a:t>
            </a:r>
            <a:endParaRPr lang="zh-CN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44839" y="1989138"/>
            <a:ext cx="7272337" cy="3313112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100"/>
              <a:t>	</a:t>
            </a:r>
            <a:r>
              <a:rPr lang="zh-CN" altLang="en-US" sz="1800"/>
              <a:t>       网站是一组相关网页和有关文件的集合，一般有一个特殊的网页作为浏览的起始点，称为主页（Homepage），用来引导用户访问其他网页。</a:t>
            </a:r>
          </a:p>
          <a:p>
            <a:pPr>
              <a:buFontTx/>
              <a:buNone/>
            </a:pPr>
            <a:r>
              <a:rPr lang="zh-CN" altLang="en-US" sz="1800"/>
              <a:t>             网站中的内容通常包括网页和相关的文件，一般被存储在同一个目录中，并根据网站栏目或资源类型进行分类，分别存放在不同的子目录中。本地网站在制作完成后，不经过发布是不能被其他浏览者访问的。发布就是将本地网站的内容传输到连接Internet 的Web 服务器上。网站发布后，即获得一个网站地址，如www.sdnu.edu.cn 是山东师范大学的网站地址，浏览者可以通过该地址访问Web 服务器查看网站的内容。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2F08-1F07-4FBA-B402-C6E2094ED78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420C-B14D-4A86-AB50-31BE23BF31F4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0">
                <a:sym typeface="Arial" pitchFamily="34" charset="0"/>
              </a:rPr>
              <a:t>7.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.</a:t>
            </a:r>
            <a:r>
              <a:rPr lang="zh-CN" altLang="en-US" i="0">
                <a:sym typeface="Arial" pitchFamily="34" charset="0"/>
              </a:rPr>
              <a:t>2</a:t>
            </a:r>
            <a:r>
              <a:rPr lang="en-US" altLang="zh-CN" i="0">
                <a:sym typeface="Arial" pitchFamily="34" charset="0"/>
              </a:rPr>
              <a:t>  </a:t>
            </a:r>
            <a:r>
              <a:rPr lang="zh-CN" altLang="en-US" i="0">
                <a:sym typeface="Arial" pitchFamily="34" charset="0"/>
              </a:rPr>
              <a:t>服务器与浏览器</a:t>
            </a:r>
            <a:endParaRPr lang="zh-CN" alt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44839" y="1773239"/>
            <a:ext cx="7272337" cy="3887787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100"/>
              <a:t>	</a:t>
            </a:r>
            <a:r>
              <a:rPr lang="zh-CN" altLang="en-US" sz="1600"/>
              <a:t>      </a:t>
            </a:r>
            <a:r>
              <a:rPr lang="zh-CN" altLang="en-US" sz="1800"/>
              <a:t>  网站通常位于Web 服务器上。Web 服务器又称WWW 服务器、网站服务器或站点服务器。从本质上讲，Web 服务器就是一个软件系统，它通过网络接收访问请求，然后提供响应给请求者。要浏览Web 页面，必须在本地计算机上安装浏览器软件。浏览器就是Web 客户端，它是一个应用程序，用于与Web 服务器建立连接，并与之进行通信。目前用户使用最多的浏览器是微软的IE、Mozilla 的Firefox、苹果的Safari、Google 的Chrome 和Opera 公司的Opera 等。</a:t>
            </a:r>
          </a:p>
          <a:p>
            <a:pPr>
              <a:buFontTx/>
              <a:buNone/>
            </a:pPr>
            <a:r>
              <a:rPr lang="zh-CN" altLang="en-US" sz="1800"/>
              <a:t>             浏览器和服务器之间通过超文本传输协议（HyperText Transfer Protocol，HTTP）进行通信。浏览器 / 服务器（B/S）结构是目前最流行的网络软件系统结构，它正逐渐取代客户机 / 服务器（C/S）结构，成为网络软件开发商的首选。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2F08-1F07-4FBA-B402-C6E2094ED78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E94D-F6A8-4A4A-9D17-A1D0727E3DB1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0">
                <a:sym typeface="Arial" pitchFamily="34" charset="0"/>
              </a:rPr>
              <a:t>7.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.</a:t>
            </a:r>
            <a:r>
              <a:rPr lang="zh-CN" altLang="en-US" i="0">
                <a:sym typeface="Arial" pitchFamily="34" charset="0"/>
              </a:rPr>
              <a:t>2</a:t>
            </a:r>
            <a:r>
              <a:rPr lang="en-US" altLang="zh-CN" i="0">
                <a:sym typeface="Arial" pitchFamily="34" charset="0"/>
              </a:rPr>
              <a:t>  </a:t>
            </a:r>
            <a:r>
              <a:rPr lang="zh-CN" altLang="en-US" i="0">
                <a:sym typeface="Arial" pitchFamily="34" charset="0"/>
              </a:rPr>
              <a:t>服务器与浏览器</a:t>
            </a:r>
            <a:endParaRPr lang="zh-CN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44839" y="1773239"/>
            <a:ext cx="7272337" cy="38877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CN" altLang="en-US" sz="100"/>
              <a:t>	</a:t>
            </a:r>
            <a:r>
              <a:rPr lang="zh-CN" altLang="en-US" sz="1600"/>
              <a:t>      </a:t>
            </a:r>
            <a:r>
              <a:rPr lang="zh-CN" altLang="en-US" sz="1800"/>
              <a:t>  </a:t>
            </a:r>
            <a:r>
              <a:rPr lang="zh-CN" altLang="en-US"/>
              <a:t>客户机/服务器结构通过将任务合理分配到Client 端和Server 端，降低了系统的通讯开销，可以充分利用两端硬件环境的优势，能充分发挥客户端PC 的处理能力，很多工作可以在客户端处理后再提交给服务器。但客户端需要安装专用的客户端软件。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/>
              <a:t>            而浏览器/服务器结构是随着Internet 技术的兴起，对C/S 结构的一种变化或者改进。在B/S 体系结构系统中，用户通过浏览器向分布在网络上的服务器发出请求，服务器对浏览器的请求进行处理，将用户所需信息返回浏览器，而其余如数据请求、加工、结果返回以及动态网页生成、对数据库的访问和应用程序的执行等工作全部由Web 服务器完成。在这种体系结构中，客户端可以直接使用浏览器进行数据的输入和输出，而不必为客户端开发特定的软件。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2F08-1F07-4FBA-B402-C6E2094ED78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0AAE-7166-4835-B988-21F415C31E77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0">
                <a:sym typeface="Arial" pitchFamily="34" charset="0"/>
              </a:rPr>
              <a:t>7.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  </a:t>
            </a:r>
            <a:r>
              <a:rPr lang="zh-CN" altLang="en-US" i="0">
                <a:sym typeface="Arial" pitchFamily="34" charset="0"/>
              </a:rPr>
              <a:t>网页</a:t>
            </a:r>
            <a:endParaRPr lang="zh-CN" alt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44839" y="1773239"/>
            <a:ext cx="7272337" cy="38877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sz="100"/>
              <a:t>	</a:t>
            </a:r>
            <a:r>
              <a:rPr lang="zh-CN" altLang="en-US" sz="1400"/>
              <a:t>      </a:t>
            </a:r>
            <a:r>
              <a:rPr lang="zh-CN" altLang="en-US" sz="1600"/>
              <a:t>  </a:t>
            </a:r>
            <a:r>
              <a:rPr lang="zh-CN" altLang="en-US" sz="1800"/>
              <a:t>网页一般又称为HTML 文件，是一种可以在WWW 上传输，能被浏览器认识和翻译成页面并显示出来的文件。通常用户看到的网页大多是以.htm 和.html 为扩展名的文件。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1800"/>
              <a:t>            1. 网页内容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1800"/>
              <a:t>            一般来说，网页主要由文字、图片、动画、超链接和特殊组件等元素构成。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1800"/>
              <a:t>            1） 文字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1800"/>
              <a:t>            网站的主题思想的表达离不开文字，无论是网上新闻还是相关介绍，都需要一定的文字来说明。文字是传递信息最直接、最通用、最容易的沟通方式，而且传输速度快、占用空间小。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1800"/>
              <a:t>            2） 图片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1800"/>
              <a:t>            网页的一大特点就是图文并茂，在网站上加入适量的图片可以使网页更加丰富生动。同时，图片通常比文字更直观，更有说服力。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2F08-1F07-4FBA-B402-C6E2094ED78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3FFF-C0D1-4B9E-B57C-382B483E6AFF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0">
                <a:sym typeface="Arial" pitchFamily="34" charset="0"/>
              </a:rPr>
              <a:t>7.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  </a:t>
            </a:r>
            <a:r>
              <a:rPr lang="zh-CN" altLang="en-US" i="0">
                <a:sym typeface="Arial" pitchFamily="34" charset="0"/>
              </a:rPr>
              <a:t>网页</a:t>
            </a:r>
            <a:endParaRPr lang="zh-CN" alt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44839" y="1773239"/>
            <a:ext cx="7272337" cy="3887787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zh-CN" altLang="en-US" sz="100"/>
              <a:t>	</a:t>
            </a:r>
            <a:r>
              <a:rPr lang="zh-CN" altLang="en-US" sz="1200"/>
              <a:t>      </a:t>
            </a:r>
            <a:r>
              <a:rPr lang="zh-CN" altLang="en-US" sz="1400"/>
              <a:t> </a:t>
            </a:r>
            <a:r>
              <a:rPr lang="zh-CN" altLang="en-US" sz="1800"/>
              <a:t>3） 动画</a:t>
            </a:r>
          </a:p>
          <a:p>
            <a:pPr>
              <a:buFontTx/>
              <a:buNone/>
            </a:pPr>
            <a:r>
              <a:rPr lang="zh-CN" altLang="en-US" sz="1800"/>
              <a:t>            伴随着新技术的应用，动画成为网页显示活力的主要因素之一，简单方便的动画制作工具（如Flash、Fireworks 等）为网页提供了大量的动画素材。早期的网上动画由多帧的GIF 图片构成，而现在多采用表现力更加丰富的Flash 动画。</a:t>
            </a:r>
          </a:p>
          <a:p>
            <a:pPr>
              <a:buFontTx/>
              <a:buNone/>
            </a:pPr>
            <a:r>
              <a:rPr lang="zh-CN" altLang="en-US" sz="1800"/>
              <a:t>          4） 超链接</a:t>
            </a:r>
          </a:p>
          <a:p>
            <a:pPr>
              <a:buFontTx/>
              <a:buNone/>
            </a:pPr>
            <a:r>
              <a:rPr lang="zh-CN" altLang="en-US" sz="1800"/>
              <a:t>            超链接将具有文字、图片、动画的网页连接在一起，构成一个统一的整体。可以说，超链接是网络的命脉。</a:t>
            </a:r>
          </a:p>
          <a:p>
            <a:pPr>
              <a:buFontTx/>
              <a:buNone/>
            </a:pPr>
            <a:r>
              <a:rPr lang="zh-CN" altLang="en-US" sz="1800"/>
              <a:t>          5） 特殊组件</a:t>
            </a:r>
          </a:p>
          <a:p>
            <a:pPr>
              <a:buFontTx/>
              <a:buNone/>
            </a:pPr>
            <a:r>
              <a:rPr lang="zh-CN" altLang="en-US" sz="1800"/>
              <a:t>            图片和动画可以算是网页中最常见的组件，还有一些可以起到丰富网页作用的组件，如Java Applets、Java Script 脚本、字幕、计数器、背景音乐等。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2F08-1F07-4FBA-B402-C6E2094ED78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7E00-66BF-4304-BACE-5814CA7C2178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0">
                <a:sym typeface="Arial" pitchFamily="34" charset="0"/>
              </a:rPr>
              <a:t>7.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  </a:t>
            </a:r>
            <a:r>
              <a:rPr lang="zh-CN" altLang="en-US" i="0">
                <a:sym typeface="Arial" pitchFamily="34" charset="0"/>
              </a:rPr>
              <a:t>网页</a:t>
            </a:r>
            <a:endParaRPr lang="zh-CN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75" y="1628775"/>
            <a:ext cx="7272338" cy="252095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zh-CN" altLang="en-US" sz="100"/>
              <a:t>	</a:t>
            </a:r>
            <a:r>
              <a:rPr lang="zh-CN" altLang="en-US" sz="1400"/>
              <a:t>      </a:t>
            </a:r>
            <a:r>
              <a:rPr lang="zh-CN" altLang="en-US" sz="1600"/>
              <a:t>  </a:t>
            </a:r>
            <a:r>
              <a:rPr lang="zh-CN" altLang="en-US" sz="1800"/>
              <a:t>2. 静态网页和动态网页</a:t>
            </a:r>
          </a:p>
          <a:p>
            <a:pPr>
              <a:buFontTx/>
              <a:buNone/>
            </a:pPr>
            <a:r>
              <a:rPr lang="zh-CN" altLang="en-US" sz="1800"/>
              <a:t>            根据网页的生成方式，大致可以分为静态网页和动态网页两种。</a:t>
            </a:r>
          </a:p>
          <a:p>
            <a:pPr>
              <a:buFontTx/>
              <a:buNone/>
            </a:pPr>
            <a:r>
              <a:rPr lang="zh-CN" altLang="en-US" sz="1800"/>
              <a:t>            1） 静态网页</a:t>
            </a:r>
          </a:p>
          <a:p>
            <a:pPr>
              <a:buFontTx/>
              <a:buNone/>
            </a:pPr>
            <a:r>
              <a:rPr lang="zh-CN" altLang="en-US" sz="1800"/>
              <a:t>            静态网页就是HTML 文件，文件的扩展名通常是.htm 或.html。除非网页的设计者自己修改了网页的内容，否则网页的内容不会发生变化，故称为静态网页。如图7-10 所示，静态网页的浏览过程是浏览器向Web 服务器发出请求，服务器查找该网页文件，并将文件内容直接发送给浏览器。</a:t>
            </a:r>
          </a:p>
        </p:txBody>
      </p:sp>
      <p:pic>
        <p:nvPicPr>
          <p:cNvPr id="1003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8" y="4149081"/>
            <a:ext cx="2957512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5303838" y="5876925"/>
            <a:ext cx="27671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1600" dirty="0"/>
              <a:t>图7-10   静态网页的浏览过程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2F08-1F07-4FBA-B402-C6E2094ED78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3CE8-8A49-4919-AF95-E33C79FB0A05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0">
                <a:sym typeface="Arial" pitchFamily="34" charset="0"/>
              </a:rPr>
              <a:t>7.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.</a:t>
            </a:r>
            <a:r>
              <a:rPr lang="zh-CN" altLang="en-US" i="0">
                <a:sym typeface="Arial" pitchFamily="34" charset="0"/>
              </a:rPr>
              <a:t>3</a:t>
            </a:r>
            <a:r>
              <a:rPr lang="en-US" altLang="zh-CN" i="0">
                <a:sym typeface="Arial" pitchFamily="34" charset="0"/>
              </a:rPr>
              <a:t>  </a:t>
            </a:r>
            <a:r>
              <a:rPr lang="zh-CN" altLang="en-US" i="0">
                <a:sym typeface="Arial" pitchFamily="34" charset="0"/>
              </a:rPr>
              <a:t>网页</a:t>
            </a:r>
            <a:endParaRPr lang="zh-CN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0375" y="1630364"/>
            <a:ext cx="7272338" cy="2447925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100"/>
              <a:t>	</a:t>
            </a:r>
            <a:r>
              <a:rPr lang="zh-CN" altLang="en-US" sz="1200"/>
              <a:t>      </a:t>
            </a:r>
            <a:r>
              <a:rPr lang="zh-CN" altLang="en-US" sz="1400"/>
              <a:t>  </a:t>
            </a:r>
            <a:r>
              <a:rPr lang="zh-CN" altLang="en-US" sz="1800"/>
              <a:t>2） 动态网页</a:t>
            </a:r>
          </a:p>
          <a:p>
            <a:pPr>
              <a:buFontTx/>
              <a:buNone/>
            </a:pPr>
            <a:r>
              <a:rPr lang="zh-CN" altLang="en-US" sz="1800"/>
              <a:t>              动态网页是指网页文件里包含有程序代码，需要服务器执行程序才能生成网页内容。执行程序的过程中，通常会与数据库进行信息交互，因此，网页的内容会随程序的执行结果发生变化，故称为动态网页。动态网页浏览过程如图7-11 所示。动态网页的扩展名一般根据不同的程序设计语言而不同，如ASP文件的扩展名为.asp，JSP文件的扩展名为.jsp。动态网页制作比较复杂，需要用到ASP、PHP、JSP 或ASP.NET 等专门的动态网页设计语言。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5375276" y="5734050"/>
            <a:ext cx="27594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1600" dirty="0"/>
              <a:t>图7-11   动态网页的浏览过程</a:t>
            </a:r>
          </a:p>
        </p:txBody>
      </p:sp>
      <p:pic>
        <p:nvPicPr>
          <p:cNvPr id="1013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4221164"/>
            <a:ext cx="3929062" cy="151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</TotalTime>
  <Words>3264</Words>
  <Application>Microsoft Office PowerPoint</Application>
  <PresentationFormat>宽屏</PresentationFormat>
  <Paragraphs>235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1" baseType="lpstr">
      <vt:lpstr>宋体</vt:lpstr>
      <vt:lpstr>Calibri</vt:lpstr>
      <vt:lpstr>Calibri Light</vt:lpstr>
      <vt:lpstr>Times New Roman</vt:lpstr>
      <vt:lpstr>回顾</vt:lpstr>
      <vt:lpstr>第7章  计算机网络及网页制作</vt:lpstr>
      <vt:lpstr>7.3   网页基本概念  </vt:lpstr>
      <vt:lpstr>7.3.1  网站</vt:lpstr>
      <vt:lpstr>7.3.2  服务器与浏览器</vt:lpstr>
      <vt:lpstr>7.3.2  服务器与浏览器</vt:lpstr>
      <vt:lpstr>7.3.3  网页</vt:lpstr>
      <vt:lpstr>7.3.3  网页</vt:lpstr>
      <vt:lpstr>7.3.3  网页</vt:lpstr>
      <vt:lpstr>7.3.3  网页</vt:lpstr>
      <vt:lpstr>7.3.4   网页制作工具</vt:lpstr>
      <vt:lpstr>7.3.5   网页设计的相关计算机语言</vt:lpstr>
      <vt:lpstr>7.4 HTML 简介  </vt:lpstr>
      <vt:lpstr>7.4.2    常用的 HTML 标记</vt:lpstr>
      <vt:lpstr>7.4.1  HTML语言概述</vt:lpstr>
      <vt:lpstr>7.4.1  HTML语言概述</vt:lpstr>
      <vt:lpstr>7.4.1  HTML语言概述</vt:lpstr>
      <vt:lpstr>7.4.1  HTML语言概述</vt:lpstr>
      <vt:lpstr>7.4.2  常用的HTML标记</vt:lpstr>
      <vt:lpstr>7.4.2  常用的HTML标记</vt:lpstr>
      <vt:lpstr>7.4.2  常用的HTML标记</vt:lpstr>
      <vt:lpstr>7.4.2  常用的HTML标记</vt:lpstr>
      <vt:lpstr>7.4.2  常用的HTML标记</vt:lpstr>
      <vt:lpstr>7.4.2  常用的HTML标记</vt:lpstr>
      <vt:lpstr>7.4.2  常用的HTML标记</vt:lpstr>
      <vt:lpstr>7.4.2  常用的HTML标记</vt:lpstr>
      <vt:lpstr>3.  LAN方式</vt:lpstr>
    </vt:vector>
  </TitlesOfParts>
  <Company>P R 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第7章  计算机网络及网页制作</dc:title>
  <dc:creator>Windows User</dc:creator>
  <cp:lastModifiedBy>li jing</cp:lastModifiedBy>
  <cp:revision>6</cp:revision>
  <dcterms:created xsi:type="dcterms:W3CDTF">2020-09-15T07:17:35Z</dcterms:created>
  <dcterms:modified xsi:type="dcterms:W3CDTF">2023-05-08T02:53:20Z</dcterms:modified>
</cp:coreProperties>
</file>