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82" r:id="rId2"/>
    <p:sldId id="257" r:id="rId3"/>
    <p:sldId id="258" r:id="rId4"/>
    <p:sldId id="259" r:id="rId5"/>
    <p:sldId id="283" r:id="rId6"/>
    <p:sldId id="260" r:id="rId7"/>
    <p:sldId id="261" r:id="rId8"/>
    <p:sldId id="262" r:id="rId9"/>
    <p:sldId id="284" r:id="rId10"/>
    <p:sldId id="263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8" autoAdjust="0"/>
    <p:restoredTop sz="94660"/>
  </p:normalViewPr>
  <p:slideViewPr>
    <p:cSldViewPr snapToGrid="0">
      <p:cViewPr varScale="1">
        <p:scale>
          <a:sx n="64" d="100"/>
          <a:sy n="64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96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72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6789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u="none"/>
            </a:lvl1pPr>
            <a:lvl2pPr>
              <a:defRPr u="none"/>
            </a:lvl2pPr>
            <a:lvl3pPr>
              <a:defRPr u="none"/>
            </a:lvl3pPr>
            <a:lvl4pPr>
              <a:defRPr u="none"/>
            </a:lvl4pPr>
            <a:lvl5pPr>
              <a:defRPr u="none"/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173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191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66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271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0549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910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340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1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78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DA1D3EC-80D9-4679-8098-EFA1CA270F3E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E48A500-19B3-4894-88DA-F1250B83259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954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第</a:t>
            </a:r>
            <a:r>
              <a:rPr lang="en-US" altLang="zh-CN" dirty="0"/>
              <a:t>7</a:t>
            </a:r>
            <a:r>
              <a:rPr lang="zh-CN" altLang="en-US" dirty="0"/>
              <a:t>章</a:t>
            </a:r>
            <a:br>
              <a:rPr lang="en-US" altLang="zh-CN" dirty="0"/>
            </a:br>
            <a:br>
              <a:rPr lang="en-US" altLang="zh-CN" dirty="0"/>
            </a:br>
            <a:r>
              <a:rPr lang="zh-CN" altLang="en-US" b="0" i="0" u="none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计算机网络及网页制作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9178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7.2</a:t>
            </a:r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b="0" i="0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Internet </a:t>
            </a:r>
            <a:r>
              <a:rPr lang="zh-CN" altLang="en-US" b="0" i="0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基础</a:t>
            </a:r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</a:rPr>
              <a:t> 	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491692"/>
          </a:xfrm>
        </p:spPr>
        <p:txBody>
          <a:bodyPr>
            <a:normAutofit lnSpcReduction="10000"/>
          </a:bodyPr>
          <a:lstStyle/>
          <a:p>
            <a:pPr marR="0" lvl="0" rtl="0"/>
            <a:r>
              <a:rPr lang="en-US" altLang="zh-CN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 Internet </a:t>
            </a:r>
            <a:r>
              <a:rPr lang="zh-CN" altLang="en-US" b="0" i="0" strike="noStrike" baseline="0" dirty="0">
                <a:latin typeface="方正准圆简体" panose="03000509000000000000" pitchFamily="65" charset="-122"/>
                <a:ea typeface="方正准圆简体" panose="03000509000000000000" pitchFamily="65" charset="-122"/>
              </a:rPr>
              <a:t>的起源和发展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Internet 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的起源和发展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Internet 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在中国的发展</a:t>
            </a:r>
          </a:p>
          <a:p>
            <a:pPr marR="827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我国现有四大主干网络的基本情况。</a:t>
            </a:r>
          </a:p>
          <a:p>
            <a:pPr marR="8270" lvl="3" rtl="0">
              <a:lnSpc>
                <a:spcPct val="150000"/>
              </a:lnSpc>
            </a:pPr>
            <a:r>
              <a:rPr lang="en-US" altLang="zh-CN" sz="1800" b="1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 b="1" dirty="0">
                <a:latin typeface="宋体" panose="02010600030101010101" pitchFamily="2" charset="-122"/>
                <a:ea typeface="宋体" panose="02010600030101010101" pitchFamily="2" charset="-122"/>
              </a:rPr>
              <a:t>）公用计算机互联网（</a:t>
            </a:r>
            <a:r>
              <a:rPr lang="en-US" altLang="zh-CN" sz="1800" b="1" dirty="0" err="1">
                <a:latin typeface="宋体" panose="02010600030101010101" pitchFamily="2" charset="-122"/>
                <a:ea typeface="宋体" panose="02010600030101010101" pitchFamily="2" charset="-122"/>
              </a:rPr>
              <a:t>ChinaNet</a:t>
            </a:r>
            <a:r>
              <a:rPr lang="zh-CN" altLang="en-US" sz="1800" b="1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</a:p>
          <a:p>
            <a:pPr marR="8270" lvl="3" rtl="0">
              <a:lnSpc>
                <a:spcPct val="150000"/>
              </a:lnSpc>
            </a:pPr>
            <a:r>
              <a:rPr lang="en-US" altLang="zh-CN" sz="1800" b="1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1800" b="1" dirty="0">
                <a:latin typeface="宋体" panose="02010600030101010101" pitchFamily="2" charset="-122"/>
                <a:ea typeface="宋体" panose="02010600030101010101" pitchFamily="2" charset="-122"/>
              </a:rPr>
              <a:t>）中国教育和科研计算机网（</a:t>
            </a:r>
            <a:r>
              <a:rPr lang="en-US" altLang="zh-CN" sz="1800" b="1" dirty="0" err="1">
                <a:latin typeface="宋体" panose="02010600030101010101" pitchFamily="2" charset="-122"/>
                <a:ea typeface="宋体" panose="02010600030101010101" pitchFamily="2" charset="-122"/>
              </a:rPr>
              <a:t>CERNet</a:t>
            </a:r>
            <a:r>
              <a:rPr lang="zh-CN" altLang="en-US" sz="1800" b="1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</a:p>
          <a:p>
            <a:pPr marR="8270" lvl="3" rtl="0">
              <a:lnSpc>
                <a:spcPct val="150000"/>
              </a:lnSpc>
            </a:pPr>
            <a:r>
              <a:rPr lang="en-US" altLang="zh-CN" sz="1800" b="1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1800" b="1" dirty="0">
                <a:latin typeface="宋体" panose="02010600030101010101" pitchFamily="2" charset="-122"/>
                <a:ea typeface="宋体" panose="02010600030101010101" pitchFamily="2" charset="-122"/>
              </a:rPr>
              <a:t>）中国科技信息网（</a:t>
            </a:r>
            <a:r>
              <a:rPr lang="en-US" altLang="zh-CN" sz="1800" b="1" dirty="0" err="1">
                <a:latin typeface="宋体" panose="02010600030101010101" pitchFamily="2" charset="-122"/>
                <a:ea typeface="宋体" panose="02010600030101010101" pitchFamily="2" charset="-122"/>
              </a:rPr>
              <a:t>CSTNet</a:t>
            </a:r>
            <a:r>
              <a:rPr lang="zh-CN" altLang="en-US" sz="1800" b="1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</a:p>
          <a:p>
            <a:pPr marR="8270" lvl="3" rtl="0">
              <a:lnSpc>
                <a:spcPct val="150000"/>
              </a:lnSpc>
            </a:pPr>
            <a:r>
              <a:rPr lang="en-US" altLang="zh-CN" sz="1800" b="1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 b="1" dirty="0">
                <a:latin typeface="宋体" panose="02010600030101010101" pitchFamily="2" charset="-122"/>
                <a:ea typeface="宋体" panose="02010600030101010101" pitchFamily="2" charset="-122"/>
              </a:rPr>
              <a:t>）国家公用经济信息通信网络（金桥网：</a:t>
            </a:r>
            <a:r>
              <a:rPr lang="en-US" altLang="zh-CN" sz="1800" b="1" dirty="0" err="1">
                <a:latin typeface="宋体" panose="02010600030101010101" pitchFamily="2" charset="-122"/>
                <a:ea typeface="宋体" panose="02010600030101010101" pitchFamily="2" charset="-122"/>
              </a:rPr>
              <a:t>ChinaGBN</a:t>
            </a:r>
            <a:r>
              <a:rPr lang="zh-CN" altLang="en-US" sz="1800" b="1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Internet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 的发展趋势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仿宋简体" panose="03000509000000000000" pitchFamily="65" charset="-122"/>
              </a:rPr>
              <a:t>1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）规模更大</a:t>
            </a:r>
            <a:r>
              <a:rPr lang="en-US" altLang="zh-CN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		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仿宋简体" panose="03000509000000000000" pitchFamily="65" charset="-122"/>
              </a:rPr>
              <a:t>2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）速度更快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仿宋简体" panose="03000509000000000000" pitchFamily="65" charset="-122"/>
              </a:rPr>
              <a:t>3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）更安全</a:t>
            </a:r>
            <a:r>
              <a:rPr lang="en-US" altLang="zh-CN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		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仿宋简体" panose="03000509000000000000" pitchFamily="65" charset="-122"/>
              </a:rPr>
              <a:t>4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）更智能</a:t>
            </a:r>
            <a:endParaRPr lang="zh-CN" altLang="en-US" b="1" i="0" strike="noStrike" baseline="0" dirty="0">
              <a:latin typeface="Times New Roman" panose="02020603050405020304" pitchFamily="18" charset="0"/>
              <a:ea typeface="方正仿宋简体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74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altLang="zh-CN" sz="3600" b="1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7.2.2   </a:t>
            </a:r>
            <a:r>
              <a:rPr lang="en-US" altLang="zh-CN" sz="3600" b="0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Internet </a:t>
            </a:r>
            <a:r>
              <a:rPr lang="zh-CN" altLang="en-US" sz="3600" b="0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的组成及常用专业术语</a:t>
            </a:r>
            <a:endParaRPr lang="en-US" altLang="zh-CN" sz="3600" b="0" i="0" strike="noStrike" baseline="0" dirty="0">
              <a:solidFill>
                <a:schemeClr val="tx1"/>
              </a:solidFill>
              <a:latin typeface="Times New Roman" panose="02020603050405020304" pitchFamily="18" charset="0"/>
              <a:ea typeface="方正准圆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Internet 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的组成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）物理网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）协议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3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）应用软件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4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）信息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Internet 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的常用专业术语</a:t>
            </a:r>
            <a:endParaRPr lang="en-US" altLang="zh-CN" b="0" i="0" strike="noStrike" baseline="0" dirty="0">
              <a:latin typeface="Times New Roman" panose="02020603050405020304" pitchFamily="18" charset="0"/>
              <a:ea typeface="方正隶二简体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639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762760" cy="1450757"/>
          </a:xfrm>
        </p:spPr>
        <p:txBody>
          <a:bodyPr>
            <a:normAutofit/>
          </a:bodyPr>
          <a:lstStyle/>
          <a:p>
            <a:pPr marR="0" rtl="0"/>
            <a:r>
              <a:rPr lang="en-US" altLang="zh-CN" sz="3600" b="1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7.2.3    </a:t>
            </a:r>
            <a:r>
              <a:rPr lang="en-US" altLang="zh-CN" sz="3600" b="0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Internet </a:t>
            </a:r>
            <a:r>
              <a:rPr lang="zh-CN" altLang="en-US" sz="3600" b="0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en-US" altLang="zh-CN" sz="3600" b="0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sz="3600" b="0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IP </a:t>
            </a:r>
            <a:r>
              <a:rPr lang="zh-CN" altLang="en-US" sz="3600" b="0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地址及域名系统</a:t>
            </a:r>
            <a:endParaRPr lang="en-US" altLang="zh-CN" sz="3600" b="0" i="0" strike="noStrike" baseline="0" dirty="0">
              <a:solidFill>
                <a:schemeClr val="tx1"/>
              </a:solidFill>
              <a:latin typeface="Times New Roman" panose="02020603050405020304" pitchFamily="18" charset="0"/>
              <a:ea typeface="方正准圆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IP 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地址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IP 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地址的概念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）子网掩码</a:t>
            </a:r>
          </a:p>
          <a:p>
            <a:pPr marR="943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子网掩码是判断任意两台计算机的 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IP</a:t>
            </a:r>
            <a:r>
              <a:rPr lang="zh-CN" altLang="en-US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地址是否属于同一子网的根据。最为简单的理解就 是将两台计算机各自的 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IP</a:t>
            </a:r>
            <a:r>
              <a:rPr lang="zh-CN" altLang="en-US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地址与子网掩码进行 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AND</a:t>
            </a:r>
            <a:r>
              <a:rPr lang="zh-CN" altLang="en-US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运算后，如果得出的结果是相同的，则说明 这两台计算机是处于同一个子网的，可以进行直接通信。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Internet 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域名系统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）域名系统与主机命名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Internet 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域名系统的规定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）中国互联网络的域名规定</a:t>
            </a:r>
            <a:endParaRPr lang="zh-CN" altLang="en-US" b="1" i="0" strike="noStrike" baseline="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216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CN" altLang="en-US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7.2.4  Internet 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的接入方式</a:t>
            </a:r>
            <a:endParaRPr lang="en-US" altLang="zh-CN" b="0" i="0" strike="noStrike" baseline="0" dirty="0">
              <a:latin typeface="Times New Roman" panose="02020603050405020304" pitchFamily="18" charset="0"/>
              <a:ea typeface="方正准圆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b="0" i="0" strike="noStrike" baseline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PSTN </a:t>
            </a:r>
            <a:r>
              <a:rPr lang="zh-CN" altLang="en-US" b="0" i="0" strike="noStrike" baseline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方式</a:t>
            </a:r>
          </a:p>
          <a:p>
            <a:pPr marR="0" lvl="0" rtl="0"/>
            <a:r>
              <a:rPr lang="en-US" altLang="zh-CN" b="0" i="0" strike="noStrike" baseline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ADSL </a:t>
            </a:r>
            <a:r>
              <a:rPr lang="zh-CN" altLang="en-US" b="0" i="0" strike="noStrike" baseline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方式</a:t>
            </a:r>
          </a:p>
          <a:p>
            <a:pPr marR="0" lvl="0" rtl="0"/>
            <a:r>
              <a:rPr lang="en-US" altLang="zh-CN" b="0" i="0" strike="noStrike" baseline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LAN </a:t>
            </a:r>
            <a:r>
              <a:rPr lang="zh-CN" altLang="en-US" b="0" i="0" strike="noStrike" baseline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方式</a:t>
            </a:r>
          </a:p>
          <a:p>
            <a:pPr marR="0" lvl="0" rtl="0"/>
            <a:r>
              <a:rPr lang="zh-CN" altLang="en-US" b="0" i="0" strike="noStrike" baseline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无线方式</a:t>
            </a:r>
          </a:p>
          <a:p>
            <a:pPr marR="0" lvl="0" rtl="0"/>
            <a:r>
              <a:rPr lang="zh-CN" altLang="en-US" b="0" i="0" strike="noStrike" baseline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无线局域网（</a:t>
            </a:r>
            <a:r>
              <a:rPr lang="en-US" altLang="zh-CN" b="0" i="0" strike="noStrike" baseline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Wireless</a:t>
            </a:r>
            <a:r>
              <a:rPr lang="zh-CN" altLang="en-US" b="0" i="0" strike="noStrike" baseline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b="0" i="0" strike="noStrike" baseline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LAN</a:t>
            </a:r>
            <a:r>
              <a:rPr lang="zh-CN" altLang="en-US" b="0" i="0" strike="noStrike" baseline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b="0" i="0" strike="noStrike" baseline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WLAN</a:t>
            </a:r>
            <a:r>
              <a:rPr lang="zh-CN" altLang="en-US" b="0" i="0" strike="noStrike" baseline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）方式</a:t>
            </a:r>
          </a:p>
        </p:txBody>
      </p:sp>
    </p:spTree>
    <p:extLst>
      <p:ext uri="{BB962C8B-B14F-4D97-AF65-F5344CB8AC3E}">
        <p14:creationId xmlns:p14="http://schemas.microsoft.com/office/powerpoint/2010/main" val="1371449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CN" altLang="en-US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7.2.5  Internet 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应用</a:t>
            </a:r>
            <a:endParaRPr lang="en-US" altLang="zh-CN" b="0" i="0" strike="noStrike" baseline="0" dirty="0">
              <a:latin typeface="Times New Roman" panose="02020603050405020304" pitchFamily="18" charset="0"/>
              <a:ea typeface="方正准圆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509799"/>
          </a:xfrm>
        </p:spPr>
        <p:txBody>
          <a:bodyPr>
            <a:normAutofit/>
          </a:bodyPr>
          <a:lstStyle/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电子邮件服务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搜索引擎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3.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即时通信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4.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网络音乐和网络视频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5.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文件传输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6.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流媒体应用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7. 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远程登录 </a:t>
            </a:r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Telnet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8.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电子公告牌与微博、微信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9. 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其他服务</a:t>
            </a:r>
          </a:p>
        </p:txBody>
      </p:sp>
    </p:spTree>
    <p:extLst>
      <p:ext uri="{BB962C8B-B14F-4D97-AF65-F5344CB8AC3E}">
        <p14:creationId xmlns:p14="http://schemas.microsoft.com/office/powerpoint/2010/main" val="1097385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u="none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7.1</a:t>
            </a:r>
            <a:r>
              <a:rPr lang="zh-CN" altLang="en-US" b="0" i="0" u="none" strike="noStrike" baseline="0"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zh-CN" altLang="en-US" b="0" i="0" u="none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计算机网络基础</a:t>
            </a:r>
            <a:r>
              <a:rPr lang="zh-CN" altLang="en-US" b="0" i="0" u="none" strike="noStrike" baseline="0">
                <a:latin typeface="Times New Roman" panose="02020603050405020304" pitchFamily="18" charset="0"/>
                <a:ea typeface="宋体" panose="02010600030101010101" pitchFamily="2" charset="-122"/>
              </a:rPr>
              <a:t> 	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75038" y="1902941"/>
            <a:ext cx="10080642" cy="4547286"/>
          </a:xfrm>
        </p:spPr>
        <p:txBody>
          <a:bodyPr>
            <a:normAutofit/>
          </a:bodyPr>
          <a:lstStyle/>
          <a:p>
            <a:pPr marR="0" lvl="0" rtl="0"/>
            <a:r>
              <a:rPr lang="en-US" altLang="zh-CN" sz="3200" b="1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7.1.1   </a:t>
            </a:r>
            <a:r>
              <a:rPr lang="zh-CN" altLang="en-US" sz="3200" b="0" i="0" strike="noStrike" baseline="30000" dirty="0">
                <a:solidFill>
                  <a:srgbClr val="231F20"/>
                </a:solidFill>
                <a:latin typeface="方正准圆简体" panose="03000509000000000000" pitchFamily="65" charset="-122"/>
                <a:ea typeface="方正准圆简体" panose="03000509000000000000" pitchFamily="65" charset="-122"/>
              </a:rPr>
              <a:t>计算机网络概述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1.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 计算机网络的定义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2.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 计算机网络的发展历程</a:t>
            </a:r>
          </a:p>
          <a:p>
            <a:pPr marR="0" lvl="2" rtl="0"/>
            <a:r>
              <a:rPr lang="en-US" altLang="zh-CN" sz="1800" b="0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</a:rPr>
              <a:t>1</a:t>
            </a:r>
            <a:r>
              <a:rPr lang="zh-CN" altLang="en-US" sz="1800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）以数据通信为主的第一代计算机网络</a:t>
            </a:r>
          </a:p>
          <a:p>
            <a:pPr marR="0" lvl="2" rtl="0"/>
            <a:r>
              <a:rPr lang="en-US" altLang="zh-CN" sz="1800" b="0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</a:rPr>
              <a:t>2</a:t>
            </a:r>
            <a:r>
              <a:rPr lang="zh-CN" altLang="en-US" sz="1800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）以资源共享为主的第二代计算机网络</a:t>
            </a:r>
          </a:p>
          <a:p>
            <a:pPr marR="0" lvl="2" rtl="0"/>
            <a:r>
              <a:rPr lang="en-US" altLang="zh-CN" sz="1800" b="0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</a:rPr>
              <a:t>3</a:t>
            </a:r>
            <a:r>
              <a:rPr lang="zh-CN" altLang="en-US" sz="1800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）体系标准化的第三代计算机网络</a:t>
            </a:r>
          </a:p>
          <a:p>
            <a:pPr marR="0" lvl="2" rtl="0"/>
            <a:r>
              <a:rPr lang="en-US" altLang="zh-CN" sz="1800" b="0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</a:rPr>
              <a:t>4</a:t>
            </a:r>
            <a:r>
              <a:rPr lang="zh-CN" altLang="en-US" sz="1800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）以</a:t>
            </a:r>
            <a:r>
              <a:rPr lang="zh-CN" altLang="en-US" sz="1800" b="0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 </a:t>
            </a:r>
            <a:r>
              <a:rPr lang="en-US" altLang="zh-CN" sz="2800" b="0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Internet</a:t>
            </a:r>
            <a:r>
              <a:rPr lang="zh-CN" altLang="en-US" sz="2800" b="0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1800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为核心的第四代计算机网络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3.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 计算机网络的发展趋势</a:t>
            </a:r>
          </a:p>
          <a:p>
            <a:pPr marR="0" lvl="2" rtl="0"/>
            <a:r>
              <a:rPr lang="en-US" altLang="zh-CN" sz="1800" b="0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</a:rPr>
              <a:t>1</a:t>
            </a:r>
            <a:r>
              <a:rPr lang="zh-CN" altLang="en-US" sz="1800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sz="1800" b="0" i="0" strike="noStrike" baseline="0" dirty="0">
                <a:latin typeface="Times New Roman" panose="02020603050405020304" pitchFamily="18" charset="0"/>
                <a:ea typeface="方正仿宋简体" panose="03000509000000000000" pitchFamily="65" charset="-122"/>
              </a:rPr>
              <a:t>三网合一 </a:t>
            </a:r>
          </a:p>
          <a:p>
            <a:pPr marR="0" lvl="2" rtl="0"/>
            <a:r>
              <a:rPr lang="en-US" altLang="zh-CN" sz="1800" b="0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</a:rPr>
              <a:t>2</a:t>
            </a:r>
            <a:r>
              <a:rPr lang="zh-CN" altLang="en-US" sz="1800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）光通信技术</a:t>
            </a:r>
          </a:p>
          <a:p>
            <a:pPr marR="0" lvl="2" rtl="0"/>
            <a:r>
              <a:rPr lang="en-US" altLang="zh-CN" sz="1800" b="0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3</a:t>
            </a:r>
            <a:r>
              <a:rPr lang="zh-CN" altLang="en-US" sz="1800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en-US" altLang="zh-CN" sz="1800" b="0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IPv6</a:t>
            </a:r>
            <a:r>
              <a:rPr lang="zh-CN" altLang="en-US" sz="1800" b="0" i="0" strike="noStrike" baseline="0" dirty="0">
                <a:latin typeface="Times New Roman" panose="02020603050405020304" pitchFamily="18" charset="0"/>
                <a:ea typeface="等线" panose="02010600030101010101" pitchFamily="2" charset="-122"/>
              </a:rPr>
              <a:t> </a:t>
            </a:r>
            <a:r>
              <a:rPr lang="zh-CN" altLang="en-US" sz="1800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协议</a:t>
            </a:r>
          </a:p>
          <a:p>
            <a:pPr marR="0" lvl="2" rtl="0"/>
            <a:r>
              <a:rPr lang="en-US" altLang="zh-CN" sz="1800" b="0" i="0" strike="noStrike" baseline="30000" dirty="0">
                <a:latin typeface="Times New Roman" panose="02020603050405020304" pitchFamily="18" charset="0"/>
                <a:ea typeface="等线" panose="02010600030101010101" pitchFamily="2" charset="-122"/>
              </a:rPr>
              <a:t>4</a:t>
            </a:r>
            <a:r>
              <a:rPr lang="zh-CN" altLang="en-US" sz="1800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）宽带接入技术与移动通信技术</a:t>
            </a:r>
            <a:endParaRPr lang="zh-CN" altLang="en-US" sz="1800" b="0" i="0" strike="noStrike" baseline="0" dirty="0"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9348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strike="noStrike" baseline="0">
                <a:latin typeface="Times New Roman" panose="02020603050405020304" pitchFamily="18" charset="0"/>
                <a:ea typeface="宋体" panose="02010600030101010101" pitchFamily="2" charset="-122"/>
              </a:rPr>
              <a:t>7.1.2   </a:t>
            </a:r>
            <a:r>
              <a:rPr lang="zh-CN" altLang="en-US" b="0" i="0" strike="noStrike" baseline="3000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数据通信基础知识</a:t>
            </a:r>
            <a:endParaRPr lang="en-US" altLang="zh-CN" b="0" i="0" strike="noStrike" baseline="0">
              <a:solidFill>
                <a:srgbClr val="231F2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527906"/>
          </a:xfrm>
        </p:spPr>
        <p:txBody>
          <a:bodyPr>
            <a:normAutofit/>
          </a:bodyPr>
          <a:lstStyle/>
          <a:p>
            <a:pPr marR="0" lvl="0" rtl="0"/>
            <a:r>
              <a:rPr lang="en-US" altLang="zh-CN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1.</a:t>
            </a:r>
            <a:r>
              <a:rPr lang="zh-CN" altLang="en-US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 基础概念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zh-CN" altLang="en-US" b="1" i="0" strike="noStrike" baseline="0" dirty="0">
                <a:latin typeface="方正仿宋简体" panose="03000509000000000000" pitchFamily="65" charset="-122"/>
                <a:ea typeface="方正仿宋简体" panose="03000509000000000000" pitchFamily="65" charset="-122"/>
              </a:rPr>
              <a:t>信号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2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）频率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3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）信号带宽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4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）数据通信系统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</a:rPr>
              <a:t>5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）信道带宽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</a:rPr>
              <a:t>6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）基带与宽带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2.</a:t>
            </a:r>
            <a:r>
              <a:rPr lang="zh-CN" altLang="en-US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 数据编码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1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）编码与译码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2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）调制与解调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3.</a:t>
            </a:r>
            <a:r>
              <a:rPr lang="zh-CN" altLang="en-US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 数据通信方式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1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）串并行通信方式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2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）单工、半双工、全双工通信方式</a:t>
            </a:r>
            <a:endParaRPr lang="zh-CN" altLang="en-US" b="1" i="0" strike="noStrike" baseline="0" dirty="0">
              <a:latin typeface="Times New Roman" panose="02020603050405020304" pitchFamily="18" charset="0"/>
              <a:ea typeface="方正隶二简体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76369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</a:rPr>
              <a:t>7.1.3   </a:t>
            </a:r>
            <a:r>
              <a:rPr lang="zh-CN" altLang="en-US" b="0" i="0" strike="noStrike" baseline="3000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计算机网络的组成</a:t>
            </a:r>
            <a:endParaRPr lang="en-US" altLang="zh-CN" b="0" i="0" strike="noStrike" baseline="0" dirty="0">
              <a:solidFill>
                <a:srgbClr val="231F2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509799"/>
          </a:xfrm>
        </p:spPr>
        <p:txBody>
          <a:bodyPr>
            <a:normAutofit fontScale="92500" lnSpcReduction="20000"/>
          </a:bodyPr>
          <a:lstStyle/>
          <a:p>
            <a:pPr marR="0" lvl="2" rtl="0">
              <a:lnSpc>
                <a:spcPct val="150000"/>
              </a:lnSpc>
            </a:pPr>
            <a:r>
              <a:rPr lang="zh-CN" altLang="en-US" sz="1800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从物理连接上讲，计算机网络由计算机系统、网络节点和通信链路组成。计算机系统进行各种数据处理，通信链路和网络节点提供通信功能。</a:t>
            </a:r>
          </a:p>
          <a:p>
            <a:pPr marR="0" lvl="0" rtl="0">
              <a:lnSpc>
                <a:spcPct val="150000"/>
              </a:lnSpc>
            </a:pPr>
            <a:r>
              <a:rPr lang="en-US" altLang="zh-CN" b="0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1</a:t>
            </a:r>
            <a:r>
              <a:rPr lang="zh-CN" altLang="en-US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计算机系统</a:t>
            </a:r>
          </a:p>
          <a:p>
            <a:pPr marR="8270" lvl="0" rtl="0">
              <a:lnSpc>
                <a:spcPct val="150000"/>
              </a:lnSpc>
            </a:pP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计算机网络中的计算机系统主要担负数据处理工作，它可以是具有强大功能的大型计算机， 也可以是一台微机，其任务是进行信息的采集、存储和加工处理。</a:t>
            </a:r>
          </a:p>
          <a:p>
            <a:pPr marR="0" lvl="0" rtl="0">
              <a:lnSpc>
                <a:spcPct val="150000"/>
              </a:lnSpc>
            </a:pPr>
            <a:r>
              <a:rPr lang="en-US" altLang="zh-CN" b="0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2</a:t>
            </a:r>
            <a:r>
              <a:rPr lang="zh-CN" altLang="en-US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网络节点</a:t>
            </a:r>
          </a:p>
          <a:p>
            <a:pPr marR="8270" lvl="0" rtl="0">
              <a:lnSpc>
                <a:spcPct val="150000"/>
              </a:lnSpc>
            </a:pP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网络节点主要负责网络中信息的发送、接收和转发。</a:t>
            </a:r>
          </a:p>
          <a:p>
            <a:pPr marR="0" lvl="0" rtl="0">
              <a:lnSpc>
                <a:spcPct val="150000"/>
              </a:lnSpc>
            </a:pPr>
            <a:r>
              <a:rPr lang="en-US" altLang="zh-CN" b="0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3</a:t>
            </a:r>
            <a:r>
              <a:rPr lang="zh-CN" altLang="en-US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通信链路</a:t>
            </a:r>
          </a:p>
          <a:p>
            <a:pPr marR="9430" lvl="0" rtl="0">
              <a:lnSpc>
                <a:spcPct val="150000"/>
              </a:lnSpc>
            </a:pP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通信链路是连接两个节点的通信信道，通信信道包括通信线路和相关的通信设备。</a:t>
            </a:r>
          </a:p>
        </p:txBody>
      </p:sp>
    </p:spTree>
    <p:extLst>
      <p:ext uri="{BB962C8B-B14F-4D97-AF65-F5344CB8AC3E}">
        <p14:creationId xmlns:p14="http://schemas.microsoft.com/office/powerpoint/2010/main" val="4204098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latin typeface="Times New Roman" panose="02020603050405020304" pitchFamily="18" charset="0"/>
              </a:rPr>
              <a:t>7.1.3   </a:t>
            </a:r>
            <a:r>
              <a:rPr lang="zh-CN" altLang="en-US" baseline="30000" dirty="0">
                <a:solidFill>
                  <a:srgbClr val="231F20"/>
                </a:solidFill>
                <a:latin typeface="宋体" panose="02010600030101010101" pitchFamily="2" charset="-122"/>
              </a:rPr>
              <a:t>计算机网络的组成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>
              <a:lnSpc>
                <a:spcPct val="150000"/>
              </a:lnSpc>
            </a:pPr>
            <a:r>
              <a:rPr lang="zh-CN" altLang="en-US" sz="1800" dirty="0">
                <a:latin typeface="宋体" panose="02010600030101010101" pitchFamily="2" charset="-122"/>
              </a:rPr>
              <a:t>从逻辑功能上看，可以把计算机网络分成通信子网和资源子网两个子网。</a:t>
            </a:r>
          </a:p>
          <a:p>
            <a:pPr lvl="0">
              <a:lnSpc>
                <a:spcPct val="150000"/>
              </a:lnSpc>
            </a:pPr>
            <a:r>
              <a:rPr lang="en-US" altLang="zh-CN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1</a:t>
            </a:r>
            <a:r>
              <a:rPr lang="zh-CN" altLang="en-US" dirty="0">
                <a:latin typeface="宋体" panose="02010600030101010101" pitchFamily="2" charset="-122"/>
              </a:rPr>
              <a:t>）</a:t>
            </a:r>
            <a:r>
              <a:rPr lang="zh-CN" altLang="en-US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通信子网</a:t>
            </a:r>
          </a:p>
          <a:p>
            <a:pPr marR="8270" lvl="0">
              <a:lnSpc>
                <a:spcPct val="150000"/>
              </a:lnSpc>
            </a:pP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通信子网提供计算机网络的通信功能，由网络节点和通信链路组成。通信子网是由节点处 理机和通信链路组成的一个独立的数据通信系统。</a:t>
            </a:r>
          </a:p>
          <a:p>
            <a:pPr lvl="0">
              <a:lnSpc>
                <a:spcPct val="150000"/>
              </a:lnSpc>
            </a:pPr>
            <a:r>
              <a:rPr lang="en-US" altLang="zh-CN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2</a:t>
            </a:r>
            <a:r>
              <a:rPr lang="zh-CN" altLang="en-US" dirty="0">
                <a:latin typeface="宋体" panose="02010600030101010101" pitchFamily="2" charset="-122"/>
              </a:rPr>
              <a:t>）</a:t>
            </a:r>
            <a:r>
              <a:rPr lang="zh-CN" altLang="en-US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资源子网</a:t>
            </a:r>
          </a:p>
          <a:p>
            <a:pPr marR="8270" lvl="0">
              <a:lnSpc>
                <a:spcPct val="150000"/>
              </a:lnSpc>
            </a:pP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资源子网提供访问网络和处理数据的能力，由主机、终端控制器和终端组成。</a:t>
            </a:r>
            <a:endParaRPr lang="zh-CN" altLang="en-US" dirty="0">
              <a:solidFill>
                <a:srgbClr val="231F20"/>
              </a:solidFill>
              <a:latin typeface="Times New Roman" panose="02020603050405020304" pitchFamily="18" charset="0"/>
              <a:ea typeface="方正书宋简体" panose="03000509000000000000" pitchFamily="65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0264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sng" strike="noStrike" baseline="0">
                <a:latin typeface="Times New Roman" panose="02020603050405020304" pitchFamily="18" charset="0"/>
                <a:ea typeface="宋体" panose="02010600030101010101" pitchFamily="2" charset="-122"/>
              </a:rPr>
              <a:t>7.1.4   </a:t>
            </a:r>
            <a:r>
              <a:rPr lang="zh-CN" altLang="en-US" b="0" i="0" u="sng" strike="noStrike" baseline="3000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计算机网络的功能</a:t>
            </a:r>
            <a:endParaRPr lang="en-US" altLang="zh-CN" b="0" i="0" u="sng" strike="noStrike" baseline="0">
              <a:solidFill>
                <a:srgbClr val="231F2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b="0" i="0" u="sng" strike="noStrike" baseline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1.</a:t>
            </a:r>
            <a:r>
              <a:rPr lang="zh-CN" altLang="en-US" b="0" i="0" u="sng" strike="noStrike" baseline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 数据通信</a:t>
            </a:r>
          </a:p>
          <a:p>
            <a:pPr marR="0" lvl="0" rtl="0"/>
            <a:r>
              <a:rPr lang="en-US" altLang="zh-CN" b="0" i="0" u="sng" strike="noStrike" baseline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2.</a:t>
            </a:r>
            <a:r>
              <a:rPr lang="zh-CN" altLang="en-US" b="0" i="0" u="sng" strike="noStrike" baseline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 资源共享</a:t>
            </a:r>
          </a:p>
          <a:p>
            <a:pPr marR="0" lvl="0" rtl="0"/>
            <a:r>
              <a:rPr lang="en-US" altLang="zh-CN" b="0" i="0" u="sng" strike="noStrike" baseline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3.</a:t>
            </a:r>
            <a:r>
              <a:rPr lang="zh-CN" altLang="en-US" b="0" i="0" u="sng" strike="noStrike" baseline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 分布式处理</a:t>
            </a:r>
          </a:p>
          <a:p>
            <a:pPr marR="0" lvl="0" rtl="0"/>
            <a:r>
              <a:rPr lang="en-US" altLang="zh-CN" b="0" i="0" u="sng" strike="noStrike" baseline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4.</a:t>
            </a:r>
            <a:r>
              <a:rPr lang="zh-CN" altLang="en-US" b="0" i="0" u="sng" strike="noStrike" baseline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 提高系统的可靠性</a:t>
            </a:r>
            <a:endParaRPr lang="zh-CN" altLang="en-US" b="0" i="0" u="sng" strike="noStrike" baseline="0">
              <a:latin typeface="Times New Roman" panose="02020603050405020304" pitchFamily="18" charset="0"/>
              <a:ea typeface="方正隶二简体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68105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strike="noStrike" baseline="0">
                <a:latin typeface="Times New Roman" panose="02020603050405020304" pitchFamily="18" charset="0"/>
                <a:ea typeface="宋体" panose="02010600030101010101" pitchFamily="2" charset="-122"/>
              </a:rPr>
              <a:t>7.1.5  </a:t>
            </a:r>
            <a:r>
              <a:rPr lang="zh-CN" altLang="en-US" b="1" i="0" strike="noStrike" baseline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b="0" i="0" strike="noStrike" baseline="3000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计算机网络的分类</a:t>
            </a:r>
            <a:endParaRPr lang="zh-CN" altLang="en-US" b="0" i="0" strike="noStrike" baseline="0">
              <a:solidFill>
                <a:srgbClr val="231F2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518852"/>
          </a:xfrm>
        </p:spPr>
        <p:txBody>
          <a:bodyPr>
            <a:normAutofit fontScale="92500" lnSpcReduction="10000"/>
          </a:bodyPr>
          <a:lstStyle/>
          <a:p>
            <a:pPr marR="827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从不同的角度出发，计算机网络可以有不同的分类方法，最常见的分类方法有以下几种。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1.</a:t>
            </a:r>
            <a:r>
              <a:rPr lang="zh-CN" altLang="en-US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 根据网络的覆盖范围划分</a:t>
            </a:r>
          </a:p>
          <a:p>
            <a:pPr marR="944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局域网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LAN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en-US" altLang="zh-CN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城域网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MAN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en-US" altLang="zh-CN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广域网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WAN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en-US" b="0" i="0" strike="noStrike" baseline="0" dirty="0">
              <a:solidFill>
                <a:srgbClr val="231F20"/>
              </a:solidFill>
              <a:latin typeface="方正书宋简体" panose="03000509000000000000" pitchFamily="65" charset="-122"/>
              <a:ea typeface="方正书宋简体" panose="03000509000000000000" pitchFamily="65" charset="-122"/>
            </a:endParaRPr>
          </a:p>
          <a:p>
            <a:pPr marR="949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因特网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Internet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，可以说是最大的广域网。它将世界各地的广域网、局域网等互连起来，形 成一个整体，实现全球范围内的数据通信和资源共享。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2.</a:t>
            </a:r>
            <a:r>
              <a:rPr lang="zh-CN" altLang="en-US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 按网络的拓扑结构划分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1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）总线型拓扑</a:t>
            </a:r>
            <a:r>
              <a:rPr lang="en-US" altLang="zh-CN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		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2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）环形拓扑</a:t>
            </a:r>
            <a:r>
              <a:rPr lang="en-US" altLang="zh-CN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3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）星形拓扑</a:t>
            </a:r>
            <a:endParaRPr lang="en-US" altLang="zh-CN" b="1" i="0" strike="noStrike" baseline="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4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）树状拓扑</a:t>
            </a:r>
            <a:r>
              <a:rPr lang="en-US" altLang="zh-CN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		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</a:rPr>
              <a:t>5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）网状拓扑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3.</a:t>
            </a:r>
            <a:r>
              <a:rPr lang="zh-CN" altLang="en-US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 按传输介质划分</a:t>
            </a:r>
          </a:p>
          <a:p>
            <a:pPr marR="827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计算机网络按传输介质的不同可以划分成有线网和无线网。 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4.</a:t>
            </a:r>
            <a:r>
              <a:rPr lang="zh-CN" altLang="en-US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 按网络的使用性质划分</a:t>
            </a:r>
          </a:p>
          <a:p>
            <a:pPr marR="827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计算机网络按网络的使用性质的不同，可分为公用网和专用网。</a:t>
            </a:r>
            <a:endParaRPr lang="zh-CN" altLang="en-US" b="0" i="0" strike="noStrike" baseline="0" dirty="0">
              <a:solidFill>
                <a:srgbClr val="231F20"/>
              </a:solidFill>
              <a:latin typeface="Times New Roman" panose="02020603050405020304" pitchFamily="18" charset="0"/>
              <a:ea typeface="方正书宋简体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9935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</a:rPr>
              <a:t>7.1.6   </a:t>
            </a:r>
            <a:r>
              <a:rPr lang="zh-CN" altLang="en-US" b="0" i="0" strike="noStrike" baseline="3000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计算机网络新技术</a:t>
            </a:r>
            <a:endParaRPr lang="en-US" altLang="zh-CN" b="0" i="0" strike="noStrike" baseline="0" dirty="0">
              <a:solidFill>
                <a:srgbClr val="231F2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79" y="1845733"/>
            <a:ext cx="10943829" cy="4790457"/>
          </a:xfrm>
        </p:spPr>
        <p:txBody>
          <a:bodyPr>
            <a:normAutofit/>
          </a:bodyPr>
          <a:lstStyle/>
          <a:p>
            <a:pPr marR="0" lvl="0" rtl="0"/>
            <a:r>
              <a:rPr lang="en-US" altLang="zh-CN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1.</a:t>
            </a:r>
            <a:r>
              <a:rPr lang="zh-CN" altLang="en-US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 物联网</a:t>
            </a:r>
          </a:p>
          <a:p>
            <a:pPr marR="8270" lvl="0" rtl="0">
              <a:lnSpc>
                <a:spcPct val="120000"/>
              </a:lnSpc>
            </a:pP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物联网是新一代信息技术的重要组成部分，英文名称是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“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The</a:t>
            </a:r>
            <a:r>
              <a:rPr lang="zh-CN" altLang="en-US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 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Internet</a:t>
            </a:r>
            <a:r>
              <a:rPr lang="zh-CN" altLang="en-US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 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of</a:t>
            </a:r>
            <a:r>
              <a:rPr lang="zh-CN" altLang="en-US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 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Things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”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。顾名思义，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“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物联网就是物物相连的互联网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”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，其核心和基础仍然是互联网，是在互联网基础上延伸和扩展的 网络。物联网基于互联网、传统电信网等信息承载体，让所有能够被独立寻址的普通物理对象实</a:t>
            </a:r>
          </a:p>
          <a:p>
            <a:pPr marR="9380" lvl="0" rtl="0">
              <a:lnSpc>
                <a:spcPct val="120000"/>
              </a:lnSpc>
            </a:pP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现互联互通，具有智能、先进、互联三个重要特征。物联网是通过智能感知、识别技术与普适计算、泛在网络的融合应用，被称为继计算机、互联网之后世界信息产业发展的第三次浪潮。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2. </a:t>
            </a:r>
            <a:r>
              <a:rPr lang="zh-CN" altLang="en-US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云计算（</a:t>
            </a:r>
            <a:r>
              <a:rPr lang="en-US" altLang="zh-CN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Cloud</a:t>
            </a:r>
            <a:r>
              <a:rPr lang="zh-CN" altLang="en-US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 </a:t>
            </a:r>
            <a:r>
              <a:rPr lang="en-US" altLang="zh-CN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Computing</a:t>
            </a:r>
            <a:r>
              <a:rPr lang="zh-CN" altLang="en-US" b="0" i="0" strike="noStrike" baseline="0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）</a:t>
            </a:r>
          </a:p>
          <a:p>
            <a:pPr marR="8270" lvl="0" rtl="0">
              <a:lnSpc>
                <a:spcPct val="120000"/>
              </a:lnSpc>
            </a:pP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1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超大规模；</a:t>
            </a:r>
            <a:r>
              <a:rPr lang="en-US" altLang="zh-CN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		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2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高可扩展性；</a:t>
            </a:r>
            <a:r>
              <a:rPr lang="en-US" altLang="zh-CN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		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3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高可靠性；</a:t>
            </a:r>
            <a:r>
              <a:rPr lang="en-US" altLang="zh-CN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		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4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虚拟化；</a:t>
            </a:r>
          </a:p>
          <a:p>
            <a:pPr marR="8270" lvl="0" rtl="0">
              <a:lnSpc>
                <a:spcPct val="120000"/>
              </a:lnSpc>
            </a:pP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5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按需服务；</a:t>
            </a:r>
            <a:r>
              <a:rPr lang="en-US" altLang="zh-CN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		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6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极其廉价；</a:t>
            </a:r>
            <a:r>
              <a:rPr lang="en-US" altLang="zh-CN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		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7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通用性强。</a:t>
            </a:r>
          </a:p>
        </p:txBody>
      </p:sp>
    </p:spTree>
    <p:extLst>
      <p:ext uri="{BB962C8B-B14F-4D97-AF65-F5344CB8AC3E}">
        <p14:creationId xmlns:p14="http://schemas.microsoft.com/office/powerpoint/2010/main" val="1786147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latin typeface="Times New Roman" panose="02020603050405020304" pitchFamily="18" charset="0"/>
              </a:rPr>
              <a:t>7.1.6   </a:t>
            </a:r>
            <a:r>
              <a:rPr lang="zh-CN" altLang="en-US" baseline="30000" dirty="0">
                <a:solidFill>
                  <a:srgbClr val="231F20"/>
                </a:solidFill>
                <a:latin typeface="宋体" panose="02010600030101010101" pitchFamily="2" charset="-122"/>
              </a:rPr>
              <a:t>计算机网络新技术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3.</a:t>
            </a:r>
            <a:r>
              <a:rPr lang="zh-CN" altLang="en-US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 大数据</a:t>
            </a:r>
          </a:p>
          <a:p>
            <a:pPr marR="8270" lvl="0">
              <a:lnSpc>
                <a:spcPct val="120000"/>
              </a:lnSpc>
            </a:pP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大数据具有 </a:t>
            </a: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5V</a:t>
            </a:r>
            <a:r>
              <a:rPr lang="zh-CN" altLang="en-US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 </a:t>
            </a: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特点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IBM</a:t>
            </a:r>
            <a:r>
              <a:rPr lang="zh-CN" altLang="en-US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 </a:t>
            </a: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提出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， 即</a:t>
            </a: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Volume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（</a:t>
            </a: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大量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、</a:t>
            </a: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Velocity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（</a:t>
            </a: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高速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、</a:t>
            </a: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Variety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（</a:t>
            </a: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多样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、</a:t>
            </a: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Value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（</a:t>
            </a: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低价值密度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和 </a:t>
            </a: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Veracity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（</a:t>
            </a: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真实性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。</a:t>
            </a:r>
          </a:p>
          <a:p>
            <a:pPr lvl="0"/>
            <a:r>
              <a:rPr lang="en-US" altLang="zh-CN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4.</a:t>
            </a:r>
            <a:r>
              <a:rPr lang="zh-CN" altLang="en-US" dirty="0">
                <a:latin typeface="方正隶二简体" panose="03000509000000000000" pitchFamily="65" charset="-122"/>
                <a:ea typeface="方正隶二简体" panose="03000509000000000000" pitchFamily="65" charset="-122"/>
              </a:rPr>
              <a:t> 移动互联网技术</a:t>
            </a:r>
          </a:p>
          <a:p>
            <a:pPr marR="8270" lvl="0">
              <a:lnSpc>
                <a:spcPct val="120000"/>
              </a:lnSpc>
            </a:pP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移动互联网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Mobile</a:t>
            </a:r>
            <a:r>
              <a:rPr lang="zh-CN" altLang="en-US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 </a:t>
            </a: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Internet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是将移动通信和互联网二者结合，用户借助移动终端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（</a:t>
            </a: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手机、 </a:t>
            </a: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PDA</a:t>
            </a: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、上网本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通过网络访问互联网。移动互联网的出现与无线通信技术</a:t>
            </a:r>
            <a:r>
              <a:rPr lang="zh-CN" altLang="en-US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“</a:t>
            </a: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移动宽带化，宽带移 动化</a:t>
            </a:r>
            <a:r>
              <a:rPr lang="zh-CN" altLang="en-US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</a:rPr>
              <a:t>”</a:t>
            </a:r>
            <a:r>
              <a:rPr lang="zh-CN" altLang="en-US" dirty="0">
                <a:solidFill>
                  <a:srgbClr val="231F20"/>
                </a:solidFill>
                <a:latin typeface="方正书宋简体" panose="03000509000000000000" pitchFamily="65" charset="-122"/>
                <a:ea typeface="方正书宋简体" panose="03000509000000000000" pitchFamily="65" charset="-122"/>
              </a:rPr>
              <a:t>的发展趋势密不可分。</a:t>
            </a:r>
            <a:endParaRPr lang="zh-CN" altLang="en-US" dirty="0">
              <a:solidFill>
                <a:srgbClr val="231F20"/>
              </a:solidFill>
              <a:latin typeface="Times New Roman" panose="02020603050405020304" pitchFamily="18" charset="0"/>
              <a:ea typeface="方正书宋简体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6030264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</TotalTime>
  <Words>1140</Words>
  <Application>Microsoft Office PowerPoint</Application>
  <PresentationFormat>宽屏</PresentationFormat>
  <Paragraphs>115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方正仿宋简体</vt:lpstr>
      <vt:lpstr>方正隶二简体</vt:lpstr>
      <vt:lpstr>方正书宋简体</vt:lpstr>
      <vt:lpstr>方正准圆简体</vt:lpstr>
      <vt:lpstr>宋体</vt:lpstr>
      <vt:lpstr>Calibri</vt:lpstr>
      <vt:lpstr>Calibri Light</vt:lpstr>
      <vt:lpstr>Times New Roman</vt:lpstr>
      <vt:lpstr>回顾</vt:lpstr>
      <vt:lpstr>第7章  计算机网络及网页制作</vt:lpstr>
      <vt:lpstr>7.1 计算机网络基础  </vt:lpstr>
      <vt:lpstr>7.1.2   数据通信基础知识</vt:lpstr>
      <vt:lpstr>7.1.3   计算机网络的组成</vt:lpstr>
      <vt:lpstr>7.1.3   计算机网络的组成</vt:lpstr>
      <vt:lpstr>7.1.4   计算机网络的功能</vt:lpstr>
      <vt:lpstr>7.1.5   计算机网络的分类</vt:lpstr>
      <vt:lpstr>7.1.6   计算机网络新技术</vt:lpstr>
      <vt:lpstr>7.1.6   计算机网络新技术</vt:lpstr>
      <vt:lpstr>7.2 Internet 基础  </vt:lpstr>
      <vt:lpstr>7.2.2   Internet 的组成及常用专业术语</vt:lpstr>
      <vt:lpstr>7.2.3    Internet 的 IP 地址及域名系统</vt:lpstr>
      <vt:lpstr> 7.2.4  Internet 的接入方式</vt:lpstr>
      <vt:lpstr> 7.2.5  Internet 应用</vt:lpstr>
    </vt:vector>
  </TitlesOfParts>
  <Company>P R 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第7章  计算机网络及网页制作</dc:title>
  <dc:creator>Windows User</dc:creator>
  <cp:lastModifiedBy>li jing</cp:lastModifiedBy>
  <cp:revision>6</cp:revision>
  <dcterms:created xsi:type="dcterms:W3CDTF">2020-09-15T07:17:35Z</dcterms:created>
  <dcterms:modified xsi:type="dcterms:W3CDTF">2023-05-08T02:48:53Z</dcterms:modified>
</cp:coreProperties>
</file>