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68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F90D3F78-04B1-4CDA-BBFA-31BF01A8F8A4}"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CFDA747-598B-4D2A-BB2D-197861E07CFD}"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9340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F90D3F78-04B1-4CDA-BBFA-31BF01A8F8A4}"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CFDA747-598B-4D2A-BB2D-197861E07CFD}" type="slidenum">
              <a:rPr lang="zh-CN" altLang="en-US" smtClean="0"/>
              <a:t>‹#›</a:t>
            </a:fld>
            <a:endParaRPr lang="zh-CN" altLang="en-US"/>
          </a:p>
        </p:txBody>
      </p:sp>
    </p:spTree>
    <p:extLst>
      <p:ext uri="{BB962C8B-B14F-4D97-AF65-F5344CB8AC3E}">
        <p14:creationId xmlns:p14="http://schemas.microsoft.com/office/powerpoint/2010/main" val="1978066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F90D3F78-04B1-4CDA-BBFA-31BF01A8F8A4}"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CFDA747-598B-4D2A-BB2D-197861E07CFD}" type="slidenum">
              <a:rPr lang="zh-CN" altLang="en-US" smtClean="0"/>
              <a:t>‹#›</a:t>
            </a:fld>
            <a:endParaRPr lang="zh-CN" altLang="en-US"/>
          </a:p>
        </p:txBody>
      </p:sp>
    </p:spTree>
    <p:extLst>
      <p:ext uri="{BB962C8B-B14F-4D97-AF65-F5344CB8AC3E}">
        <p14:creationId xmlns:p14="http://schemas.microsoft.com/office/powerpoint/2010/main" val="1205842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F90D3F78-04B1-4CDA-BBFA-31BF01A8F8A4}"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CFDA747-598B-4D2A-BB2D-197861E07CFD}" type="slidenum">
              <a:rPr lang="zh-CN" altLang="en-US" smtClean="0"/>
              <a:t>‹#›</a:t>
            </a:fld>
            <a:endParaRPr lang="zh-CN" altLang="en-US"/>
          </a:p>
        </p:txBody>
      </p:sp>
    </p:spTree>
    <p:extLst>
      <p:ext uri="{BB962C8B-B14F-4D97-AF65-F5344CB8AC3E}">
        <p14:creationId xmlns:p14="http://schemas.microsoft.com/office/powerpoint/2010/main" val="941395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F90D3F78-04B1-4CDA-BBFA-31BF01A8F8A4}" type="datetimeFigureOut">
              <a:rPr lang="zh-CN" altLang="en-US" smtClean="0"/>
              <a:t>2023/5/8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2CFDA747-598B-4D2A-BB2D-197861E07CFD}" type="slidenum">
              <a:rPr lang="zh-CN" altLang="en-US" smtClean="0"/>
              <a:t>‹#›</a:t>
            </a:fld>
            <a:endParaRPr lang="zh-CN" alt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359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F90D3F78-04B1-4CDA-BBFA-31BF01A8F8A4}" type="datetimeFigureOut">
              <a:rPr lang="zh-CN" altLang="en-US" smtClean="0"/>
              <a:t>2023/5/8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CFDA747-598B-4D2A-BB2D-197861E07CFD}" type="slidenum">
              <a:rPr lang="zh-CN" altLang="en-US" smtClean="0"/>
              <a:t>‹#›</a:t>
            </a:fld>
            <a:endParaRPr lang="zh-CN" altLang="en-US"/>
          </a:p>
        </p:txBody>
      </p:sp>
    </p:spTree>
    <p:extLst>
      <p:ext uri="{BB962C8B-B14F-4D97-AF65-F5344CB8AC3E}">
        <p14:creationId xmlns:p14="http://schemas.microsoft.com/office/powerpoint/2010/main" val="2388270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1097280" y="2582334"/>
            <a:ext cx="4937760" cy="33782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217920" y="2582334"/>
            <a:ext cx="4937760" cy="33782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F90D3F78-04B1-4CDA-BBFA-31BF01A8F8A4}" type="datetimeFigureOut">
              <a:rPr lang="zh-CN" altLang="en-US" smtClean="0"/>
              <a:t>2023/5/8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2CFDA747-598B-4D2A-BB2D-197861E07CFD}" type="slidenum">
              <a:rPr lang="zh-CN" altLang="en-US" smtClean="0"/>
              <a:t>‹#›</a:t>
            </a:fld>
            <a:endParaRPr lang="zh-CN" altLang="en-US"/>
          </a:p>
        </p:txBody>
      </p:sp>
    </p:spTree>
    <p:extLst>
      <p:ext uri="{BB962C8B-B14F-4D97-AF65-F5344CB8AC3E}">
        <p14:creationId xmlns:p14="http://schemas.microsoft.com/office/powerpoint/2010/main" val="2533419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F90D3F78-04B1-4CDA-BBFA-31BF01A8F8A4}" type="datetimeFigureOut">
              <a:rPr lang="zh-CN" altLang="en-US" smtClean="0"/>
              <a:t>2023/5/8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2CFDA747-598B-4D2A-BB2D-197861E07CFD}" type="slidenum">
              <a:rPr lang="zh-CN" altLang="en-US" smtClean="0"/>
              <a:t>‹#›</a:t>
            </a:fld>
            <a:endParaRPr lang="zh-CN" altLang="en-US"/>
          </a:p>
        </p:txBody>
      </p:sp>
    </p:spTree>
    <p:extLst>
      <p:ext uri="{BB962C8B-B14F-4D97-AF65-F5344CB8AC3E}">
        <p14:creationId xmlns:p14="http://schemas.microsoft.com/office/powerpoint/2010/main" val="10845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90D3F78-04B1-4CDA-BBFA-31BF01A8F8A4}" type="datetimeFigureOut">
              <a:rPr lang="zh-CN" altLang="en-US" smtClean="0"/>
              <a:t>2023/5/8</a:t>
            </a:fld>
            <a:endParaRPr lang="zh-CN"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zh-CN" altLang="en-US"/>
          </a:p>
        </p:txBody>
      </p:sp>
      <p:sp>
        <p:nvSpPr>
          <p:cNvPr id="9" name="Slide Number Placeholder 8"/>
          <p:cNvSpPr>
            <a:spLocks noGrp="1"/>
          </p:cNvSpPr>
          <p:nvPr>
            <p:ph type="sldNum" sz="quarter" idx="12"/>
          </p:nvPr>
        </p:nvSpPr>
        <p:spPr/>
        <p:txBody>
          <a:bodyPr/>
          <a:lstStyle/>
          <a:p>
            <a:fld id="{2CFDA747-598B-4D2A-BB2D-197861E07CFD}" type="slidenum">
              <a:rPr lang="zh-CN" altLang="en-US" smtClean="0"/>
              <a:t>‹#›</a:t>
            </a:fld>
            <a:endParaRPr lang="zh-CN" altLang="en-US"/>
          </a:p>
        </p:txBody>
      </p:sp>
    </p:spTree>
    <p:extLst>
      <p:ext uri="{BB962C8B-B14F-4D97-AF65-F5344CB8AC3E}">
        <p14:creationId xmlns:p14="http://schemas.microsoft.com/office/powerpoint/2010/main" val="4127321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90D3F78-04B1-4CDA-BBFA-31BF01A8F8A4}" type="datetimeFigureOut">
              <a:rPr lang="zh-CN" altLang="en-US" smtClean="0"/>
              <a:t>2023/5/8</a:t>
            </a:fld>
            <a:endParaRPr lang="zh-CN" alt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zh-CN"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CFDA747-598B-4D2A-BB2D-197861E07CFD}" type="slidenum">
              <a:rPr lang="zh-CN" altLang="en-US" smtClean="0"/>
              <a:t>‹#›</a:t>
            </a:fld>
            <a:endParaRPr lang="zh-CN" altLang="en-US"/>
          </a:p>
        </p:txBody>
      </p:sp>
    </p:spTree>
    <p:extLst>
      <p:ext uri="{BB962C8B-B14F-4D97-AF65-F5344CB8AC3E}">
        <p14:creationId xmlns:p14="http://schemas.microsoft.com/office/powerpoint/2010/main" val="3232828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F90D3F78-04B1-4CDA-BBFA-31BF01A8F8A4}" type="datetimeFigureOut">
              <a:rPr lang="zh-CN" altLang="en-US" smtClean="0"/>
              <a:t>2023/5/8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2CFDA747-598B-4D2A-BB2D-197861E07CFD}" type="slidenum">
              <a:rPr lang="zh-CN" altLang="en-US" smtClean="0"/>
              <a:t>‹#›</a:t>
            </a:fld>
            <a:endParaRPr lang="zh-CN" altLang="en-US"/>
          </a:p>
        </p:txBody>
      </p:sp>
    </p:spTree>
    <p:extLst>
      <p:ext uri="{BB962C8B-B14F-4D97-AF65-F5344CB8AC3E}">
        <p14:creationId xmlns:p14="http://schemas.microsoft.com/office/powerpoint/2010/main" val="449993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90D3F78-04B1-4CDA-BBFA-31BF01A8F8A4}" type="datetimeFigureOut">
              <a:rPr lang="zh-CN" altLang="en-US" smtClean="0"/>
              <a:t>2023/5/8</a:t>
            </a:fld>
            <a:endParaRPr lang="zh-CN" alt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zh-CN" alt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CFDA747-598B-4D2A-BB2D-197861E07CFD}" type="slidenum">
              <a:rPr lang="zh-CN" altLang="en-US" smtClean="0"/>
              <a:t>‹#›</a:t>
            </a:fld>
            <a:endParaRPr lang="zh-CN" alt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90275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097279" y="758952"/>
            <a:ext cx="10876417" cy="3566160"/>
          </a:xfrm>
        </p:spPr>
        <p:txBody>
          <a:bodyPr>
            <a:normAutofit fontScale="90000"/>
          </a:bodyPr>
          <a:lstStyle/>
          <a:p>
            <a:r>
              <a:rPr lang="zh-CN" altLang="en-US" dirty="0"/>
              <a:t>第</a:t>
            </a:r>
            <a:r>
              <a:rPr lang="en-US" altLang="zh-CN" dirty="0"/>
              <a:t>6</a:t>
            </a:r>
            <a:r>
              <a:rPr lang="zh-CN" altLang="en-US" dirty="0"/>
              <a:t>章</a:t>
            </a:r>
            <a:br>
              <a:rPr lang="en-US" altLang="zh-CN" dirty="0"/>
            </a:br>
            <a:br>
              <a:rPr lang="en-US" altLang="zh-CN" dirty="0"/>
            </a:br>
            <a:r>
              <a:rPr lang="zh-CN" altLang="zh-CN" dirty="0"/>
              <a:t>数据库技术与 </a:t>
            </a:r>
            <a:r>
              <a:rPr lang="en-US" altLang="zh-CN" dirty="0"/>
              <a:t>Access 2010</a:t>
            </a:r>
            <a:endParaRPr lang="zh-CN" altLang="en-US" dirty="0"/>
          </a:p>
        </p:txBody>
      </p:sp>
    </p:spTree>
    <p:extLst>
      <p:ext uri="{BB962C8B-B14F-4D97-AF65-F5344CB8AC3E}">
        <p14:creationId xmlns:p14="http://schemas.microsoft.com/office/powerpoint/2010/main" val="2397380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6.1.5   </a:t>
            </a:r>
            <a:r>
              <a:rPr lang="en-US" altLang="zh-CN" dirty="0" err="1"/>
              <a:t>关系数据库</a:t>
            </a:r>
            <a:endParaRPr lang="zh-CN" altLang="en-US" dirty="0"/>
          </a:p>
        </p:txBody>
      </p:sp>
      <p:sp>
        <p:nvSpPr>
          <p:cNvPr id="3" name="内容占位符 2"/>
          <p:cNvSpPr>
            <a:spLocks noGrp="1"/>
          </p:cNvSpPr>
          <p:nvPr>
            <p:ph idx="1"/>
          </p:nvPr>
        </p:nvSpPr>
        <p:spPr/>
        <p:txBody>
          <a:bodyPr/>
          <a:lstStyle/>
          <a:p>
            <a:r>
              <a:rPr lang="en-US" altLang="zh-CN" b="1" dirty="0"/>
              <a:t>2. </a:t>
            </a:r>
            <a:r>
              <a:rPr lang="zh-CN" altLang="zh-CN" b="1" dirty="0"/>
              <a:t>关系运算</a:t>
            </a:r>
            <a:endParaRPr lang="zh-CN" altLang="zh-CN" b="1" u="sng" dirty="0"/>
          </a:p>
          <a:p>
            <a:r>
              <a:rPr lang="zh-CN" altLang="zh-CN" b="1" dirty="0"/>
              <a:t>（</a:t>
            </a:r>
            <a:r>
              <a:rPr lang="en-US" altLang="zh-CN" b="1" dirty="0"/>
              <a:t>1</a:t>
            </a:r>
            <a:r>
              <a:rPr lang="zh-CN" altLang="zh-CN" b="1" dirty="0"/>
              <a:t>）选择：</a:t>
            </a:r>
          </a:p>
          <a:p>
            <a:r>
              <a:rPr lang="zh-CN" altLang="zh-CN" dirty="0"/>
              <a:t>选择运算即在关系中选择满足指定条件的元组。</a:t>
            </a:r>
          </a:p>
          <a:p>
            <a:r>
              <a:rPr lang="zh-CN" altLang="zh-CN" b="1" dirty="0"/>
              <a:t>（</a:t>
            </a:r>
            <a:r>
              <a:rPr lang="en-US" altLang="zh-CN" b="1" dirty="0"/>
              <a:t>2</a:t>
            </a:r>
            <a:r>
              <a:rPr lang="zh-CN" altLang="zh-CN" b="1" dirty="0"/>
              <a:t>）投影：</a:t>
            </a:r>
          </a:p>
          <a:p>
            <a:r>
              <a:rPr lang="zh-CN" altLang="zh-CN" dirty="0"/>
              <a:t>投影运算是在关系中选择某些属性（列）。</a:t>
            </a:r>
          </a:p>
          <a:p>
            <a:r>
              <a:rPr lang="zh-CN" altLang="zh-CN" b="1" dirty="0"/>
              <a:t>（</a:t>
            </a:r>
            <a:r>
              <a:rPr lang="en-US" altLang="zh-CN" b="1" dirty="0"/>
              <a:t>3</a:t>
            </a:r>
            <a:r>
              <a:rPr lang="zh-CN" altLang="zh-CN" b="1" dirty="0"/>
              <a:t>）连接：</a:t>
            </a:r>
          </a:p>
          <a:p>
            <a:r>
              <a:rPr lang="zh-CN" altLang="zh-CN" dirty="0"/>
              <a:t>连接运算是从两个关系的笛卡儿积中选取属性间满足一定条件的元组。</a:t>
            </a:r>
            <a:endParaRPr lang="zh-CN" altLang="en-US" dirty="0"/>
          </a:p>
        </p:txBody>
      </p:sp>
    </p:spTree>
    <p:extLst>
      <p:ext uri="{BB962C8B-B14F-4D97-AF65-F5344CB8AC3E}">
        <p14:creationId xmlns:p14="http://schemas.microsoft.com/office/powerpoint/2010/main" val="1272571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6.1	</a:t>
            </a:r>
            <a:r>
              <a:rPr lang="zh-CN" altLang="zh-CN" dirty="0"/>
              <a:t>数据库技术基础</a:t>
            </a:r>
            <a:endParaRPr lang="zh-CN" altLang="en-US" dirty="0"/>
          </a:p>
        </p:txBody>
      </p:sp>
      <p:sp>
        <p:nvSpPr>
          <p:cNvPr id="3" name="内容占位符 2"/>
          <p:cNvSpPr>
            <a:spLocks noGrp="1"/>
          </p:cNvSpPr>
          <p:nvPr>
            <p:ph idx="1"/>
          </p:nvPr>
        </p:nvSpPr>
        <p:spPr/>
        <p:txBody>
          <a:bodyPr/>
          <a:lstStyle/>
          <a:p>
            <a:r>
              <a:rPr lang="en-US" altLang="zh-CN" sz="3200" b="1" dirty="0"/>
              <a:t>6.1.1   </a:t>
            </a:r>
            <a:r>
              <a:rPr lang="en-US" altLang="zh-CN" sz="3200" dirty="0" err="1"/>
              <a:t>数据库的基本概念</a:t>
            </a:r>
            <a:endParaRPr lang="zh-CN" altLang="en-US" sz="3200" dirty="0"/>
          </a:p>
          <a:p>
            <a:r>
              <a:rPr lang="en-US" altLang="zh-CN" b="1" dirty="0"/>
              <a:t>1. </a:t>
            </a:r>
            <a:r>
              <a:rPr lang="zh-CN" altLang="zh-CN" b="1" dirty="0"/>
              <a:t>数据</a:t>
            </a:r>
          </a:p>
          <a:p>
            <a:r>
              <a:rPr lang="en-US" altLang="zh-CN" b="1" dirty="0"/>
              <a:t>2. </a:t>
            </a:r>
            <a:r>
              <a:rPr lang="zh-CN" altLang="zh-CN" b="1" dirty="0"/>
              <a:t>数据处理</a:t>
            </a:r>
          </a:p>
          <a:p>
            <a:r>
              <a:rPr lang="en-US" altLang="zh-CN" b="1" dirty="0"/>
              <a:t>3. </a:t>
            </a:r>
            <a:r>
              <a:rPr lang="zh-CN" altLang="zh-CN" b="1" dirty="0"/>
              <a:t>数据库</a:t>
            </a:r>
          </a:p>
          <a:p>
            <a:r>
              <a:rPr lang="en-US" altLang="zh-CN" b="1" dirty="0"/>
              <a:t>4. </a:t>
            </a:r>
            <a:r>
              <a:rPr lang="zh-CN" altLang="zh-CN" b="1" dirty="0"/>
              <a:t>数据库管理系统</a:t>
            </a:r>
          </a:p>
          <a:p>
            <a:r>
              <a:rPr lang="en-US" altLang="zh-CN" dirty="0"/>
              <a:t>5. </a:t>
            </a:r>
            <a:r>
              <a:rPr lang="zh-CN" altLang="zh-CN" dirty="0"/>
              <a:t>数据库系统</a:t>
            </a:r>
            <a:endParaRPr lang="zh-CN" altLang="en-US" dirty="0"/>
          </a:p>
        </p:txBody>
      </p:sp>
    </p:spTree>
    <p:extLst>
      <p:ext uri="{BB962C8B-B14F-4D97-AF65-F5344CB8AC3E}">
        <p14:creationId xmlns:p14="http://schemas.microsoft.com/office/powerpoint/2010/main" val="2050878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6.1.2   </a:t>
            </a:r>
            <a:r>
              <a:rPr lang="zh-CN" altLang="zh-CN" dirty="0"/>
              <a:t>数据管理技术的发展</a:t>
            </a:r>
            <a:endParaRPr lang="zh-CN" altLang="en-US" dirty="0"/>
          </a:p>
        </p:txBody>
      </p:sp>
      <p:sp>
        <p:nvSpPr>
          <p:cNvPr id="3" name="内容占位符 2"/>
          <p:cNvSpPr>
            <a:spLocks noGrp="1"/>
          </p:cNvSpPr>
          <p:nvPr>
            <p:ph idx="1"/>
          </p:nvPr>
        </p:nvSpPr>
        <p:spPr/>
        <p:txBody>
          <a:bodyPr/>
          <a:lstStyle/>
          <a:p>
            <a:r>
              <a:rPr lang="en-US" altLang="zh-CN" b="1" dirty="0"/>
              <a:t>1. </a:t>
            </a:r>
            <a:r>
              <a:rPr lang="zh-CN" altLang="zh-CN" b="1" dirty="0"/>
              <a:t>人工管理阶段</a:t>
            </a:r>
          </a:p>
          <a:p>
            <a:r>
              <a:rPr lang="zh-CN" altLang="zh-CN" dirty="0"/>
              <a:t>人工管理阶段的主要特点如下：</a:t>
            </a:r>
          </a:p>
          <a:p>
            <a:r>
              <a:rPr lang="zh-CN" altLang="zh-CN" dirty="0"/>
              <a:t>（</a:t>
            </a:r>
            <a:r>
              <a:rPr lang="en-US" altLang="zh-CN" dirty="0"/>
              <a:t>1</a:t>
            </a:r>
            <a:r>
              <a:rPr lang="zh-CN" altLang="zh-CN" dirty="0"/>
              <a:t>）数据不进行保存；</a:t>
            </a:r>
          </a:p>
          <a:p>
            <a:r>
              <a:rPr lang="zh-CN" altLang="zh-CN" dirty="0"/>
              <a:t>（</a:t>
            </a:r>
            <a:r>
              <a:rPr lang="en-US" altLang="zh-CN" dirty="0"/>
              <a:t>2</a:t>
            </a:r>
            <a:r>
              <a:rPr lang="zh-CN" altLang="zh-CN" dirty="0"/>
              <a:t>）没有专门的数据管理软件；</a:t>
            </a:r>
          </a:p>
          <a:p>
            <a:r>
              <a:rPr lang="zh-CN" altLang="zh-CN" dirty="0"/>
              <a:t>（</a:t>
            </a:r>
            <a:r>
              <a:rPr lang="en-US" altLang="zh-CN" dirty="0"/>
              <a:t>3</a:t>
            </a:r>
            <a:r>
              <a:rPr lang="zh-CN" altLang="zh-CN" dirty="0"/>
              <a:t>）数据面向应用；</a:t>
            </a:r>
          </a:p>
          <a:p>
            <a:r>
              <a:rPr lang="zh-CN" altLang="zh-CN" dirty="0"/>
              <a:t>（</a:t>
            </a:r>
            <a:r>
              <a:rPr lang="en-US" altLang="zh-CN" dirty="0"/>
              <a:t>4</a:t>
            </a:r>
            <a:r>
              <a:rPr lang="zh-CN" altLang="zh-CN" dirty="0"/>
              <a:t>）只有程序的概念。</a:t>
            </a:r>
          </a:p>
          <a:p>
            <a:endParaRPr lang="zh-CN" altLang="en-US" dirty="0"/>
          </a:p>
        </p:txBody>
      </p:sp>
    </p:spTree>
    <p:extLst>
      <p:ext uri="{BB962C8B-B14F-4D97-AF65-F5344CB8AC3E}">
        <p14:creationId xmlns:p14="http://schemas.microsoft.com/office/powerpoint/2010/main" val="3935043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6.1.2   </a:t>
            </a:r>
            <a:r>
              <a:rPr lang="zh-CN" altLang="zh-CN" dirty="0"/>
              <a:t>数据管理技术的发展</a:t>
            </a:r>
            <a:endParaRPr lang="zh-CN" altLang="en-US" dirty="0"/>
          </a:p>
        </p:txBody>
      </p:sp>
      <p:sp>
        <p:nvSpPr>
          <p:cNvPr id="3" name="内容占位符 2"/>
          <p:cNvSpPr>
            <a:spLocks noGrp="1"/>
          </p:cNvSpPr>
          <p:nvPr>
            <p:ph idx="1"/>
          </p:nvPr>
        </p:nvSpPr>
        <p:spPr/>
        <p:txBody>
          <a:bodyPr/>
          <a:lstStyle/>
          <a:p>
            <a:r>
              <a:rPr lang="en-US" altLang="zh-CN" b="1" dirty="0"/>
              <a:t>2. </a:t>
            </a:r>
            <a:r>
              <a:rPr lang="zh-CN" altLang="zh-CN" b="1" dirty="0"/>
              <a:t>文件系统阶段</a:t>
            </a:r>
          </a:p>
          <a:p>
            <a:r>
              <a:rPr lang="zh-CN" altLang="zh-CN" dirty="0"/>
              <a:t>文件系统阶段的主要特点如下：</a:t>
            </a:r>
          </a:p>
          <a:p>
            <a:r>
              <a:rPr lang="zh-CN" altLang="zh-CN" dirty="0"/>
              <a:t>（</a:t>
            </a:r>
            <a:r>
              <a:rPr lang="en-US" altLang="zh-CN" dirty="0"/>
              <a:t>1</a:t>
            </a:r>
            <a:r>
              <a:rPr lang="zh-CN" altLang="zh-CN" dirty="0"/>
              <a:t>）数据可以长期保存在磁盘上；</a:t>
            </a:r>
          </a:p>
          <a:p>
            <a:r>
              <a:rPr lang="zh-CN" altLang="zh-CN" dirty="0"/>
              <a:t>（</a:t>
            </a:r>
            <a:r>
              <a:rPr lang="en-US" altLang="zh-CN" dirty="0"/>
              <a:t>2</a:t>
            </a:r>
            <a:r>
              <a:rPr lang="zh-CN" altLang="zh-CN" dirty="0"/>
              <a:t>）文件系统提供了数据与程序之间的存取方法；</a:t>
            </a:r>
          </a:p>
          <a:p>
            <a:r>
              <a:rPr lang="zh-CN" altLang="zh-CN" dirty="0"/>
              <a:t>（</a:t>
            </a:r>
            <a:r>
              <a:rPr lang="en-US" altLang="zh-CN" dirty="0"/>
              <a:t>3</a:t>
            </a:r>
            <a:r>
              <a:rPr lang="zh-CN" altLang="zh-CN" dirty="0"/>
              <a:t>）数据冗余量大；</a:t>
            </a:r>
          </a:p>
          <a:p>
            <a:r>
              <a:rPr lang="zh-CN" altLang="zh-CN" dirty="0"/>
              <a:t>（</a:t>
            </a:r>
            <a:r>
              <a:rPr lang="en-US" altLang="zh-CN" dirty="0"/>
              <a:t>4</a:t>
            </a:r>
            <a:r>
              <a:rPr lang="zh-CN" altLang="zh-CN" dirty="0"/>
              <a:t>）文件之间缺乏联系，相对孤立，仍然不能反映客观世界各个事物之间错综复杂的联系。</a:t>
            </a:r>
            <a:endParaRPr lang="zh-CN" altLang="en-US" dirty="0"/>
          </a:p>
        </p:txBody>
      </p:sp>
    </p:spTree>
    <p:extLst>
      <p:ext uri="{BB962C8B-B14F-4D97-AF65-F5344CB8AC3E}">
        <p14:creationId xmlns:p14="http://schemas.microsoft.com/office/powerpoint/2010/main" val="1008814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6.1.2   </a:t>
            </a:r>
            <a:r>
              <a:rPr lang="zh-CN" altLang="zh-CN" dirty="0"/>
              <a:t>数据管理技术的发展</a:t>
            </a:r>
            <a:endParaRPr lang="zh-CN" altLang="en-US" dirty="0"/>
          </a:p>
        </p:txBody>
      </p:sp>
      <p:sp>
        <p:nvSpPr>
          <p:cNvPr id="3" name="内容占位符 2"/>
          <p:cNvSpPr>
            <a:spLocks noGrp="1"/>
          </p:cNvSpPr>
          <p:nvPr>
            <p:ph idx="1"/>
          </p:nvPr>
        </p:nvSpPr>
        <p:spPr/>
        <p:txBody>
          <a:bodyPr/>
          <a:lstStyle/>
          <a:p>
            <a:r>
              <a:rPr lang="en-US" altLang="zh-CN" b="1" dirty="0"/>
              <a:t>3. </a:t>
            </a:r>
            <a:r>
              <a:rPr lang="zh-CN" altLang="zh-CN" b="1" dirty="0"/>
              <a:t>数据库系统阶段</a:t>
            </a:r>
          </a:p>
          <a:p>
            <a:r>
              <a:rPr lang="zh-CN" altLang="zh-CN" dirty="0"/>
              <a:t>数据库系统阶段的主要特点如下：</a:t>
            </a:r>
          </a:p>
          <a:p>
            <a:r>
              <a:rPr lang="zh-CN" altLang="zh-CN" dirty="0"/>
              <a:t>（</a:t>
            </a:r>
            <a:r>
              <a:rPr lang="en-US" altLang="zh-CN" dirty="0"/>
              <a:t>1</a:t>
            </a:r>
            <a:r>
              <a:rPr lang="zh-CN" altLang="zh-CN" dirty="0"/>
              <a:t>）数据结构化；</a:t>
            </a:r>
          </a:p>
          <a:p>
            <a:r>
              <a:rPr lang="zh-CN" altLang="zh-CN" dirty="0"/>
              <a:t>（</a:t>
            </a:r>
            <a:r>
              <a:rPr lang="en-US" altLang="zh-CN" dirty="0"/>
              <a:t>2</a:t>
            </a:r>
            <a:r>
              <a:rPr lang="zh-CN" altLang="zh-CN" dirty="0"/>
              <a:t>）数据共享性好；</a:t>
            </a:r>
          </a:p>
          <a:p>
            <a:r>
              <a:rPr lang="zh-CN" altLang="zh-CN" dirty="0"/>
              <a:t>（</a:t>
            </a:r>
            <a:r>
              <a:rPr lang="en-US" altLang="zh-CN" dirty="0"/>
              <a:t>3</a:t>
            </a:r>
            <a:r>
              <a:rPr lang="zh-CN" altLang="zh-CN" dirty="0"/>
              <a:t>）数据独立性好；</a:t>
            </a:r>
          </a:p>
          <a:p>
            <a:r>
              <a:rPr lang="zh-CN" altLang="zh-CN" dirty="0"/>
              <a:t>（</a:t>
            </a:r>
            <a:r>
              <a:rPr lang="en-US" altLang="zh-CN" dirty="0"/>
              <a:t>4</a:t>
            </a:r>
            <a:r>
              <a:rPr lang="zh-CN" altLang="zh-CN" dirty="0"/>
              <a:t>）数据存储粒度小；</a:t>
            </a:r>
          </a:p>
          <a:p>
            <a:r>
              <a:rPr lang="zh-CN" altLang="zh-CN" dirty="0"/>
              <a:t>（</a:t>
            </a:r>
            <a:r>
              <a:rPr lang="en-US" altLang="zh-CN" dirty="0"/>
              <a:t>5</a:t>
            </a:r>
            <a:r>
              <a:rPr lang="zh-CN" altLang="zh-CN" dirty="0"/>
              <a:t>）为用户提供了友好的接口。</a:t>
            </a:r>
          </a:p>
          <a:p>
            <a:endParaRPr lang="zh-CN" altLang="en-US" dirty="0"/>
          </a:p>
        </p:txBody>
      </p:sp>
    </p:spTree>
    <p:extLst>
      <p:ext uri="{BB962C8B-B14F-4D97-AF65-F5344CB8AC3E}">
        <p14:creationId xmlns:p14="http://schemas.microsoft.com/office/powerpoint/2010/main" val="2104766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6.1.2   </a:t>
            </a:r>
            <a:r>
              <a:rPr lang="zh-CN" altLang="zh-CN" dirty="0"/>
              <a:t>数据管理技术的发展</a:t>
            </a:r>
            <a:endParaRPr lang="zh-CN" altLang="en-US" dirty="0"/>
          </a:p>
        </p:txBody>
      </p:sp>
      <p:sp>
        <p:nvSpPr>
          <p:cNvPr id="3" name="内容占位符 2"/>
          <p:cNvSpPr>
            <a:spLocks noGrp="1"/>
          </p:cNvSpPr>
          <p:nvPr>
            <p:ph idx="1"/>
          </p:nvPr>
        </p:nvSpPr>
        <p:spPr>
          <a:xfrm>
            <a:off x="1097279" y="1845733"/>
            <a:ext cx="10777563" cy="4666277"/>
          </a:xfrm>
        </p:spPr>
        <p:txBody>
          <a:bodyPr>
            <a:normAutofit/>
          </a:bodyPr>
          <a:lstStyle/>
          <a:p>
            <a:r>
              <a:rPr lang="zh-CN" altLang="zh-CN" dirty="0"/>
              <a:t>未来数据库将朝两个方向发展，一是超大容量，支持海量数据处理，支持数据仓库、数据挖掘、分析等；二是更小，如嵌入式数据库，作为一个完整的商用数据库更灵活、方便地使用。</a:t>
            </a:r>
          </a:p>
          <a:p>
            <a:r>
              <a:rPr lang="zh-CN" altLang="zh-CN" dirty="0"/>
              <a:t>数据仓库与 </a:t>
            </a:r>
            <a:r>
              <a:rPr lang="en-US" altLang="zh-CN" dirty="0"/>
              <a:t>XML </a:t>
            </a:r>
            <a:r>
              <a:rPr lang="zh-CN" altLang="zh-CN" dirty="0"/>
              <a:t>数据库是最近几年出现的数据库的新的分支。</a:t>
            </a:r>
          </a:p>
          <a:p>
            <a:r>
              <a:rPr lang="en-US" altLang="zh-CN" b="1" dirty="0"/>
              <a:t>1</a:t>
            </a:r>
            <a:r>
              <a:rPr lang="zh-CN" altLang="zh-CN" b="1" dirty="0"/>
              <a:t>）数据仓库系统</a:t>
            </a:r>
          </a:p>
          <a:p>
            <a:r>
              <a:rPr lang="zh-CN" altLang="zh-CN" dirty="0"/>
              <a:t>数据仓库的主要特征如下：</a:t>
            </a:r>
          </a:p>
          <a:p>
            <a:r>
              <a:rPr lang="zh-CN" altLang="zh-CN" dirty="0"/>
              <a:t>（</a:t>
            </a:r>
            <a:r>
              <a:rPr lang="en-US" altLang="zh-CN" dirty="0"/>
              <a:t>1</a:t>
            </a:r>
            <a:r>
              <a:rPr lang="zh-CN" altLang="zh-CN" dirty="0"/>
              <a:t>）面向主题特性：围绕某一主题建模和分析；</a:t>
            </a:r>
          </a:p>
          <a:p>
            <a:r>
              <a:rPr lang="zh-CN" altLang="zh-CN" dirty="0"/>
              <a:t>（</a:t>
            </a:r>
            <a:r>
              <a:rPr lang="en-US" altLang="zh-CN" dirty="0"/>
              <a:t>2</a:t>
            </a:r>
            <a:r>
              <a:rPr lang="zh-CN" altLang="zh-CN" dirty="0"/>
              <a:t>）集成特性：将多个异种数据源以及事务记录集成在一起；</a:t>
            </a:r>
          </a:p>
          <a:p>
            <a:r>
              <a:rPr lang="zh-CN" altLang="zh-CN" dirty="0"/>
              <a:t>（</a:t>
            </a:r>
            <a:r>
              <a:rPr lang="en-US" altLang="zh-CN" dirty="0"/>
              <a:t>3</a:t>
            </a:r>
            <a:r>
              <a:rPr lang="zh-CN" altLang="zh-CN" dirty="0"/>
              <a:t>）时变特性：数据存储从历史的角度提供信息；</a:t>
            </a:r>
          </a:p>
          <a:p>
            <a:r>
              <a:rPr lang="zh-CN" altLang="zh-CN" dirty="0"/>
              <a:t>（</a:t>
            </a:r>
            <a:r>
              <a:rPr lang="en-US" altLang="zh-CN" dirty="0"/>
              <a:t>4</a:t>
            </a:r>
            <a:r>
              <a:rPr lang="zh-CN" altLang="zh-CN" dirty="0"/>
              <a:t>）非易失特性：总是物理地独立存放数据。</a:t>
            </a:r>
          </a:p>
          <a:p>
            <a:r>
              <a:rPr lang="en-US" altLang="zh-CN" b="1" dirty="0"/>
              <a:t>2</a:t>
            </a:r>
            <a:r>
              <a:rPr lang="zh-CN" altLang="zh-CN" b="1" dirty="0"/>
              <a:t>）</a:t>
            </a:r>
            <a:r>
              <a:rPr lang="en-US" altLang="zh-CN" b="1" dirty="0"/>
              <a:t>XML </a:t>
            </a:r>
            <a:r>
              <a:rPr lang="zh-CN" altLang="zh-CN" b="1" dirty="0"/>
              <a:t>数据库</a:t>
            </a:r>
          </a:p>
          <a:p>
            <a:endParaRPr lang="zh-CN" altLang="en-US" dirty="0"/>
          </a:p>
        </p:txBody>
      </p:sp>
    </p:spTree>
    <p:extLst>
      <p:ext uri="{BB962C8B-B14F-4D97-AF65-F5344CB8AC3E}">
        <p14:creationId xmlns:p14="http://schemas.microsoft.com/office/powerpoint/2010/main" val="1937374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t>6.1.3   </a:t>
            </a:r>
            <a:r>
              <a:rPr lang="en-US" altLang="zh-CN" dirty="0" err="1"/>
              <a:t>数据库系统的组成</a:t>
            </a:r>
            <a:endParaRPr lang="zh-CN" altLang="en-US" dirty="0"/>
          </a:p>
        </p:txBody>
      </p:sp>
      <p:sp>
        <p:nvSpPr>
          <p:cNvPr id="3" name="内容占位符 2"/>
          <p:cNvSpPr>
            <a:spLocks noGrp="1"/>
          </p:cNvSpPr>
          <p:nvPr>
            <p:ph idx="1"/>
          </p:nvPr>
        </p:nvSpPr>
        <p:spPr/>
        <p:txBody>
          <a:bodyPr/>
          <a:lstStyle/>
          <a:p>
            <a:r>
              <a:rPr lang="en-US" altLang="zh-CN" b="1" dirty="0"/>
              <a:t>1. </a:t>
            </a:r>
            <a:r>
              <a:rPr lang="zh-CN" altLang="zh-CN" b="1" dirty="0"/>
              <a:t>硬件系统</a:t>
            </a:r>
            <a:endParaRPr lang="zh-CN" altLang="zh-CN" b="1" u="sng" dirty="0"/>
          </a:p>
          <a:p>
            <a:r>
              <a:rPr lang="en-US" altLang="zh-CN" b="1" dirty="0"/>
              <a:t>2. </a:t>
            </a:r>
            <a:r>
              <a:rPr lang="zh-CN" altLang="zh-CN" b="1" dirty="0"/>
              <a:t>系统软件</a:t>
            </a:r>
            <a:endParaRPr lang="zh-CN" altLang="zh-CN" b="1" u="sng" dirty="0"/>
          </a:p>
          <a:p>
            <a:r>
              <a:rPr lang="en-US" altLang="zh-CN" b="1" dirty="0"/>
              <a:t>3. </a:t>
            </a:r>
            <a:r>
              <a:rPr lang="zh-CN" altLang="zh-CN" b="1" dirty="0"/>
              <a:t>数据库应用系统 </a:t>
            </a:r>
            <a:endParaRPr lang="zh-CN" altLang="zh-CN" b="1" u="sng" dirty="0"/>
          </a:p>
          <a:p>
            <a:r>
              <a:rPr lang="en-US" altLang="zh-CN" dirty="0"/>
              <a:t>4. </a:t>
            </a:r>
            <a:r>
              <a:rPr lang="zh-CN" altLang="zh-CN" dirty="0"/>
              <a:t>各类人员</a:t>
            </a:r>
            <a:endParaRPr lang="zh-CN" altLang="en-US" dirty="0"/>
          </a:p>
        </p:txBody>
      </p:sp>
    </p:spTree>
    <p:extLst>
      <p:ext uri="{BB962C8B-B14F-4D97-AF65-F5344CB8AC3E}">
        <p14:creationId xmlns:p14="http://schemas.microsoft.com/office/powerpoint/2010/main" val="565448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6.1.4   </a:t>
            </a:r>
            <a:r>
              <a:rPr lang="en-US" altLang="zh-CN" dirty="0" err="1"/>
              <a:t>数据模型</a:t>
            </a:r>
            <a:endParaRPr lang="zh-CN" altLang="en-US" dirty="0"/>
          </a:p>
        </p:txBody>
      </p:sp>
      <p:sp>
        <p:nvSpPr>
          <p:cNvPr id="3" name="内容占位符 2"/>
          <p:cNvSpPr>
            <a:spLocks noGrp="1"/>
          </p:cNvSpPr>
          <p:nvPr>
            <p:ph idx="1"/>
          </p:nvPr>
        </p:nvSpPr>
        <p:spPr/>
        <p:txBody>
          <a:bodyPr/>
          <a:lstStyle/>
          <a:p>
            <a:r>
              <a:rPr lang="en-US" altLang="zh-CN" b="1" dirty="0"/>
              <a:t>1. </a:t>
            </a:r>
            <a:r>
              <a:rPr lang="zh-CN" altLang="zh-CN" b="1" dirty="0"/>
              <a:t>层次模型</a:t>
            </a:r>
            <a:endParaRPr lang="zh-CN" altLang="zh-CN" b="1" u="sng" dirty="0"/>
          </a:p>
          <a:p>
            <a:r>
              <a:rPr lang="en-US" altLang="zh-CN" b="1" dirty="0"/>
              <a:t>2. </a:t>
            </a:r>
            <a:r>
              <a:rPr lang="zh-CN" altLang="zh-CN" b="1" dirty="0"/>
              <a:t>网状模型</a:t>
            </a:r>
            <a:endParaRPr lang="zh-CN" altLang="zh-CN" b="1" u="sng" dirty="0"/>
          </a:p>
          <a:p>
            <a:r>
              <a:rPr lang="en-US" altLang="zh-CN" b="1" dirty="0"/>
              <a:t>3. </a:t>
            </a:r>
            <a:r>
              <a:rPr lang="zh-CN" altLang="zh-CN" b="1" dirty="0"/>
              <a:t>关系模型</a:t>
            </a:r>
            <a:endParaRPr lang="zh-CN" altLang="zh-CN" b="1" u="sng" dirty="0"/>
          </a:p>
          <a:p>
            <a:endParaRPr lang="zh-CN" altLang="en-US" dirty="0"/>
          </a:p>
        </p:txBody>
      </p:sp>
    </p:spTree>
    <p:extLst>
      <p:ext uri="{BB962C8B-B14F-4D97-AF65-F5344CB8AC3E}">
        <p14:creationId xmlns:p14="http://schemas.microsoft.com/office/powerpoint/2010/main" val="3512504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6.1.5   </a:t>
            </a:r>
            <a:r>
              <a:rPr lang="en-US" altLang="zh-CN" dirty="0" err="1"/>
              <a:t>关系数据库</a:t>
            </a:r>
            <a:endParaRPr lang="zh-CN" altLang="en-US" dirty="0"/>
          </a:p>
        </p:txBody>
      </p:sp>
      <p:sp>
        <p:nvSpPr>
          <p:cNvPr id="3" name="内容占位符 2"/>
          <p:cNvSpPr>
            <a:spLocks noGrp="1"/>
          </p:cNvSpPr>
          <p:nvPr>
            <p:ph idx="1"/>
          </p:nvPr>
        </p:nvSpPr>
        <p:spPr/>
        <p:txBody>
          <a:bodyPr/>
          <a:lstStyle/>
          <a:p>
            <a:r>
              <a:rPr lang="en-US" altLang="zh-CN" b="1" dirty="0"/>
              <a:t>1. </a:t>
            </a:r>
            <a:r>
              <a:rPr lang="zh-CN" altLang="zh-CN" b="1" dirty="0"/>
              <a:t>关系数据库的基本概念</a:t>
            </a:r>
            <a:endParaRPr lang="zh-CN" altLang="zh-CN" b="1" u="sng" dirty="0"/>
          </a:p>
          <a:p>
            <a:r>
              <a:rPr lang="zh-CN" altLang="zh-CN" b="1" dirty="0"/>
              <a:t>（</a:t>
            </a:r>
            <a:r>
              <a:rPr lang="en-US" altLang="zh-CN" b="1" dirty="0"/>
              <a:t>1</a:t>
            </a:r>
            <a:r>
              <a:rPr lang="zh-CN" altLang="zh-CN" b="1" dirty="0"/>
              <a:t>）关系：</a:t>
            </a:r>
          </a:p>
          <a:p>
            <a:r>
              <a:rPr lang="zh-CN" altLang="zh-CN" b="1" dirty="0"/>
              <a:t>（</a:t>
            </a:r>
            <a:r>
              <a:rPr lang="en-US" altLang="zh-CN" b="1" dirty="0"/>
              <a:t>2</a:t>
            </a:r>
            <a:r>
              <a:rPr lang="zh-CN" altLang="zh-CN" b="1" dirty="0"/>
              <a:t>）属性：</a:t>
            </a:r>
          </a:p>
          <a:p>
            <a:r>
              <a:rPr lang="zh-CN" altLang="zh-CN" b="1" dirty="0"/>
              <a:t>（</a:t>
            </a:r>
            <a:r>
              <a:rPr lang="en-US" altLang="zh-CN" b="1" dirty="0"/>
              <a:t>3</a:t>
            </a:r>
            <a:r>
              <a:rPr lang="zh-CN" altLang="zh-CN" b="1" dirty="0"/>
              <a:t>）域：</a:t>
            </a:r>
          </a:p>
          <a:p>
            <a:r>
              <a:rPr lang="zh-CN" altLang="zh-CN" b="1" dirty="0"/>
              <a:t>（</a:t>
            </a:r>
            <a:r>
              <a:rPr lang="en-US" altLang="zh-CN" b="1" dirty="0"/>
              <a:t>4</a:t>
            </a:r>
            <a:r>
              <a:rPr lang="zh-CN" altLang="zh-CN" b="1" dirty="0"/>
              <a:t>）元组：</a:t>
            </a:r>
          </a:p>
          <a:p>
            <a:r>
              <a:rPr lang="zh-CN" altLang="zh-CN" b="1" dirty="0"/>
              <a:t>（</a:t>
            </a:r>
            <a:r>
              <a:rPr lang="en-US" altLang="zh-CN" b="1" dirty="0"/>
              <a:t>5</a:t>
            </a:r>
            <a:r>
              <a:rPr lang="zh-CN" altLang="zh-CN" b="1" dirty="0"/>
              <a:t>）码：</a:t>
            </a:r>
          </a:p>
          <a:p>
            <a:r>
              <a:rPr lang="zh-CN" altLang="zh-CN" b="1" dirty="0"/>
              <a:t>（</a:t>
            </a:r>
            <a:r>
              <a:rPr lang="en-US" altLang="zh-CN" b="1" dirty="0"/>
              <a:t>6</a:t>
            </a:r>
            <a:r>
              <a:rPr lang="zh-CN" altLang="zh-CN" b="1" dirty="0"/>
              <a:t>）分量：</a:t>
            </a:r>
          </a:p>
          <a:p>
            <a:r>
              <a:rPr lang="zh-CN" altLang="zh-CN" dirty="0"/>
              <a:t>（</a:t>
            </a:r>
            <a:r>
              <a:rPr lang="en-US" altLang="zh-CN" dirty="0"/>
              <a:t>7</a:t>
            </a:r>
            <a:r>
              <a:rPr lang="zh-CN" altLang="zh-CN" dirty="0"/>
              <a:t>）关系模式：</a:t>
            </a:r>
            <a:endParaRPr lang="zh-CN" altLang="en-US" dirty="0"/>
          </a:p>
        </p:txBody>
      </p:sp>
    </p:spTree>
    <p:extLst>
      <p:ext uri="{BB962C8B-B14F-4D97-AF65-F5344CB8AC3E}">
        <p14:creationId xmlns:p14="http://schemas.microsoft.com/office/powerpoint/2010/main" val="1453723943"/>
      </p:ext>
    </p:extLst>
  </p:cSld>
  <p:clrMapOvr>
    <a:masterClrMapping/>
  </p:clrMapOvr>
</p:sld>
</file>

<file path=ppt/theme/theme1.xml><?xml version="1.0" encoding="utf-8"?>
<a:theme xmlns:a="http://schemas.openxmlformats.org/drawingml/2006/main" name="回顾">
  <a:themeElements>
    <a:clrScheme name="回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20</TotalTime>
  <Words>501</Words>
  <Application>Microsoft Office PowerPoint</Application>
  <PresentationFormat>宽屏</PresentationFormat>
  <Paragraphs>66</Paragraphs>
  <Slides>10</Slides>
  <Notes>0</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10</vt:i4>
      </vt:variant>
    </vt:vector>
  </HeadingPairs>
  <TitlesOfParts>
    <vt:vector size="13" baseType="lpstr">
      <vt:lpstr>Calibri</vt:lpstr>
      <vt:lpstr>Calibri Light</vt:lpstr>
      <vt:lpstr>回顾</vt:lpstr>
      <vt:lpstr>第6章  数据库技术与 Access 2010</vt:lpstr>
      <vt:lpstr>6.1 数据库技术基础</vt:lpstr>
      <vt:lpstr>6.1.2   数据管理技术的发展</vt:lpstr>
      <vt:lpstr>6.1.2   数据管理技术的发展</vt:lpstr>
      <vt:lpstr>6.1.2   数据管理技术的发展</vt:lpstr>
      <vt:lpstr>6.1.2   数据管理技术的发展</vt:lpstr>
      <vt:lpstr>6.1.3   数据库系统的组成</vt:lpstr>
      <vt:lpstr>6.1.4   数据模型</vt:lpstr>
      <vt:lpstr>6.1.5   关系数据库</vt:lpstr>
      <vt:lpstr>6.1.5   关系数据库</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第6章  数据库技术与 Access 2010</dc:title>
  <dc:creator>eyi0213@sina.com</dc:creator>
  <cp:lastModifiedBy>li jing</cp:lastModifiedBy>
  <cp:revision>3</cp:revision>
  <dcterms:created xsi:type="dcterms:W3CDTF">2020-09-15T13:52:49Z</dcterms:created>
  <dcterms:modified xsi:type="dcterms:W3CDTF">2023-05-08T02:45:19Z</dcterms:modified>
</cp:coreProperties>
</file>