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1" r:id="rId2"/>
    <p:sldId id="258" r:id="rId3"/>
    <p:sldId id="259" r:id="rId4"/>
    <p:sldId id="260" r:id="rId5"/>
    <p:sldId id="261" r:id="rId6"/>
    <p:sldId id="262" r:id="rId7"/>
    <p:sldId id="272" r:id="rId8"/>
    <p:sldId id="273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363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556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4776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090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878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5923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99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243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1289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73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742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90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D8FA9A1-49C6-40D7-A165-4EA2301F1230}" type="datetimeFigureOut">
              <a:rPr lang="zh-CN" altLang="en-US" smtClean="0"/>
              <a:t>2023/5/8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ABB543-3605-4FAA-B3D4-FE712A1C1782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850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715779" cy="356616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第</a:t>
            </a:r>
            <a:r>
              <a:rPr lang="en-US" altLang="zh-CN" dirty="0"/>
              <a:t>4</a:t>
            </a:r>
            <a:r>
              <a:rPr lang="zh-CN" altLang="en-US" dirty="0"/>
              <a:t>章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>
                <a:latin typeface="宋体" panose="02010600030101010101" pitchFamily="2" charset="-122"/>
              </a:rPr>
              <a:t>电子表格系统 </a:t>
            </a:r>
            <a:r>
              <a:rPr lang="en-US" altLang="zh-CN" dirty="0">
                <a:latin typeface="宋体" panose="02010600030101010101" pitchFamily="2" charset="-122"/>
              </a:rPr>
              <a:t>Excel</a:t>
            </a:r>
            <a:r>
              <a:rPr lang="zh-CN" altLang="en-US" dirty="0">
                <a:latin typeface="宋体" panose="02010600030101010101" pitchFamily="2" charset="-122"/>
              </a:rPr>
              <a:t> </a:t>
            </a:r>
            <a:r>
              <a:rPr lang="en-US" altLang="zh-CN" dirty="0">
                <a:latin typeface="宋体" panose="02010600030101010101" pitchFamily="2" charset="-122"/>
              </a:rPr>
              <a:t>2010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44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4.1</a:t>
            </a:r>
            <a:r>
              <a:rPr lang="en-US" altLang="zh-CN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Excel 2010 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的基本操作</a:t>
            </a:r>
            <a:endParaRPr lang="en-US" altLang="zh-CN" b="0" i="0" strike="noStrike" baseline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sz="3200" b="0" i="0" strike="noStrike" baseline="0" dirty="0">
                <a:latin typeface="方正隶二简体"/>
              </a:rPr>
              <a:t>4.1.1    Excel 2010 </a:t>
            </a:r>
            <a:r>
              <a:rPr lang="zh-CN" altLang="en-US" sz="3200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的窗口界面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1.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行号和列标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2.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单元格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编辑栏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4.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工作表控制按钮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5.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工作表标签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6. 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插入工作表按钮</a:t>
            </a:r>
          </a:p>
        </p:txBody>
      </p:sp>
    </p:spTree>
    <p:extLst>
      <p:ext uri="{BB962C8B-B14F-4D97-AF65-F5344CB8AC3E}">
        <p14:creationId xmlns:p14="http://schemas.microsoft.com/office/powerpoint/2010/main" val="2187493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4.1.2  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方正准圆简体"/>
                <a:ea typeface="宋体" panose="02010600030101010101" pitchFamily="2" charset="-122"/>
              </a:rPr>
              <a:t>工作簿与工作表</a:t>
            </a:r>
            <a:endParaRPr lang="en-US" altLang="zh-CN" b="0" i="0" strike="noStrike" baseline="0" dirty="0">
              <a:solidFill>
                <a:srgbClr val="231F20"/>
              </a:solidFill>
              <a:latin typeface="方正准圆简体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1.</a:t>
            </a:r>
            <a:r>
              <a:rPr lang="zh-CN" altLang="en-US" b="0" i="0" strike="noStrike" baseline="0" dirty="0">
                <a:latin typeface="方正隶二简体"/>
              </a:rPr>
              <a:t> 工作簿与工作表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2.</a:t>
            </a:r>
            <a:r>
              <a:rPr lang="zh-CN" altLang="en-US" b="0" i="0" strike="noStrike" baseline="0" dirty="0">
                <a:latin typeface="方正隶二简体"/>
              </a:rPr>
              <a:t> 新建工作簿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）创建空白工作簿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）根据模板创建工作簿</a:t>
            </a:r>
            <a:endParaRPr lang="zh-CN" altLang="en-US" b="1" i="0" strike="noStrike" baseline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73530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4.1.3  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单元格区域的管理</a:t>
            </a:r>
            <a:endParaRPr lang="en-US" altLang="zh-CN" b="0" i="0" strike="noStrike" baseline="0" dirty="0">
              <a:solidFill>
                <a:srgbClr val="231F2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1.</a:t>
            </a:r>
            <a:r>
              <a:rPr lang="zh-CN" altLang="en-US" b="0" i="0" strike="noStrike" baseline="0" dirty="0">
                <a:latin typeface="方正隶二简体"/>
              </a:rPr>
              <a:t> 单元格区域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2.</a:t>
            </a:r>
            <a:r>
              <a:rPr lang="zh-CN" altLang="en-US" b="0" i="0" strike="noStrike" baseline="0" dirty="0">
                <a:latin typeface="方正隶二简体"/>
              </a:rPr>
              <a:t> 单元格、单元格区域、行和列的选择</a:t>
            </a:r>
          </a:p>
          <a:p>
            <a:pPr marR="0" lvl="1" rtl="0"/>
            <a:r>
              <a:rPr lang="en-US" altLang="zh-CN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3.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方正小标宋简体" panose="02000000000000000000" pitchFamily="2" charset="-122"/>
              </a:rPr>
              <a:t> 单元格区域命名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）新建名称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）根据所选内容创建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3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）在名称框中定义名称</a:t>
            </a:r>
            <a:endParaRPr lang="zh-CN" altLang="en-US" b="1" i="0" strike="noStrike" baseline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2193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4.1.4  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方正准圆简体"/>
                <a:ea typeface="宋体" panose="02010600030101010101" pitchFamily="2" charset="-122"/>
              </a:rPr>
              <a:t>工作表的管理</a:t>
            </a:r>
            <a:endParaRPr lang="en-US" altLang="zh-CN" b="0" i="0" strike="noStrike" baseline="0" dirty="0">
              <a:solidFill>
                <a:srgbClr val="231F20"/>
              </a:solidFill>
              <a:latin typeface="方正准圆简体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3"/>
            <a:ext cx="10058400" cy="4505639"/>
          </a:xfrm>
        </p:spPr>
        <p:txBody>
          <a:bodyPr>
            <a:normAutofit fontScale="77500" lnSpcReduction="20000"/>
          </a:bodyPr>
          <a:lstStyle/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1.</a:t>
            </a:r>
            <a:r>
              <a:rPr lang="zh-CN" altLang="en-US" b="0" i="0" strike="noStrike" baseline="0" dirty="0">
                <a:latin typeface="方正隶二简体"/>
              </a:rPr>
              <a:t> 选择工作表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）选择单个工作表</a:t>
            </a:r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）选择多个工作表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2.</a:t>
            </a:r>
            <a:r>
              <a:rPr lang="zh-CN" altLang="en-US" b="0" i="0" strike="noStrike" baseline="0" dirty="0">
                <a:latin typeface="方正隶二简体"/>
              </a:rPr>
              <a:t> 插入新工作表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3.</a:t>
            </a:r>
            <a:r>
              <a:rPr lang="zh-CN" altLang="en-US" b="0" i="0" strike="noStrike" baseline="0" dirty="0">
                <a:latin typeface="方正隶二简体"/>
              </a:rPr>
              <a:t> 删除工作表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4.</a:t>
            </a:r>
            <a:r>
              <a:rPr lang="zh-CN" altLang="en-US" b="0" i="0" strike="noStrike" baseline="0" dirty="0">
                <a:latin typeface="方正隶二简体"/>
              </a:rPr>
              <a:t> 重命名工作表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5. </a:t>
            </a:r>
            <a:r>
              <a:rPr lang="zh-CN" altLang="en-US" b="0" i="0" strike="noStrike" baseline="0" dirty="0">
                <a:latin typeface="方正隶二简体"/>
              </a:rPr>
              <a:t>移动或复制工作表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在一个工作簿中移动或复制工作表</a:t>
            </a:r>
            <a:r>
              <a:rPr lang="en-US" altLang="zh-CN" b="1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	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）使用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“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移动或复制工作表</a:t>
            </a:r>
            <a:r>
              <a:rPr lang="zh-CN" altLang="en-US" b="0" i="0" strike="noStrike" baseline="0" dirty="0">
                <a:latin typeface="Times New Roman" panose="02020603050405020304" pitchFamily="18" charset="0"/>
                <a:ea typeface="宋体" panose="02010600030101010101" pitchFamily="2" charset="-122"/>
              </a:rPr>
              <a:t>”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对话框。</a:t>
            </a:r>
            <a:r>
              <a:rPr lang="en-US" altLang="zh-CN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0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）使用鼠标拖动工作表标签。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6.</a:t>
            </a:r>
            <a:r>
              <a:rPr lang="zh-CN" altLang="en-US" b="0" i="0" strike="noStrike" baseline="0" dirty="0">
                <a:latin typeface="方正隶二简体"/>
              </a:rPr>
              <a:t> 隐藏工作表和取消隐藏</a:t>
            </a:r>
          </a:p>
          <a:p>
            <a:pPr marR="0" lvl="1" rtl="0"/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）隐藏工作表</a:t>
            </a:r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	</a:t>
            </a:r>
            <a:r>
              <a:rPr lang="en-US" altLang="zh-CN" b="1" i="0" strike="noStrike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）取消隐藏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7.</a:t>
            </a:r>
            <a:r>
              <a:rPr lang="zh-CN" altLang="en-US" b="0" i="0" strike="noStrike" baseline="0" dirty="0">
                <a:latin typeface="方正隶二简体"/>
              </a:rPr>
              <a:t> 保护工作表</a:t>
            </a:r>
            <a:endParaRPr lang="zh-CN" altLang="en-US" b="0" i="0" strike="noStrike" baseline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63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4.1.5  </a:t>
            </a:r>
            <a:r>
              <a:rPr lang="zh-CN" altLang="en-US" b="1" i="0" strike="noStrike" baseline="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b="0" i="0" strike="noStrike" baseline="30000" dirty="0">
                <a:solidFill>
                  <a:srgbClr val="231F20"/>
                </a:solidFill>
                <a:latin typeface="方正准圆简体"/>
                <a:ea typeface="宋体" panose="02010600030101010101" pitchFamily="2" charset="-122"/>
              </a:rPr>
              <a:t>输入和编辑数据</a:t>
            </a:r>
            <a:endParaRPr lang="zh-CN" altLang="en-US" b="0" i="0" strike="noStrike" baseline="0" dirty="0">
              <a:solidFill>
                <a:srgbClr val="231F20"/>
              </a:solidFill>
              <a:latin typeface="方正准圆简体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493282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1.</a:t>
            </a:r>
            <a:r>
              <a:rPr lang="zh-CN" altLang="en-US" b="0" i="0" strike="noStrike" baseline="0" dirty="0">
                <a:latin typeface="方正隶二简体"/>
              </a:rPr>
              <a:t> 向单元格输入或编辑的常用方式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2.</a:t>
            </a:r>
            <a:r>
              <a:rPr lang="zh-CN" altLang="en-US" b="0" i="0" strike="noStrike" baseline="0" dirty="0">
                <a:latin typeface="方正隶二简体"/>
              </a:rPr>
              <a:t> 文本（字符或文字）型数据及输入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输入时注意两点：</a:t>
            </a:r>
          </a:p>
          <a:p>
            <a:pPr marR="827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1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在当前单元格中，一般文字如字母、汉字等直接输入即可。</a:t>
            </a:r>
          </a:p>
          <a:p>
            <a:pPr marR="9440" lvl="0" rtl="0"/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2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如果把数字、公式等作为文本输入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如身份证号码、电话号码、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=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3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+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5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、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2</a:t>
            </a:r>
            <a:r>
              <a:rPr lang="en-US" altLang="zh-CN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/</a:t>
            </a:r>
            <a:r>
              <a:rPr lang="en-US" altLang="zh-CN" b="0" i="0" strike="noStrike" baseline="30000" dirty="0">
                <a:solidFill>
                  <a:srgbClr val="231F20"/>
                </a:solidFill>
                <a:latin typeface="Times New Roman" panose="02020603050405020304" pitchFamily="18" charset="0"/>
                <a:ea typeface="方正书宋简体" panose="02000000000000000000" pitchFamily="2" charset="-122"/>
              </a:rPr>
              <a:t>3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zh-CN" altLang="en-US" b="0" i="0" strike="noStrike" baseline="0" dirty="0">
                <a:solidFill>
                  <a:srgbClr val="231F20"/>
                </a:solidFill>
                <a:latin typeface="方正书宋简体" panose="02000000000000000000" pitchFamily="2" charset="-122"/>
                <a:ea typeface="方正书宋简体" panose="02000000000000000000" pitchFamily="2" charset="-122"/>
              </a:rPr>
              <a:t>，应先输入一个半角单引号“’”，再输入相应的字符。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3.</a:t>
            </a:r>
            <a:r>
              <a:rPr lang="zh-CN" altLang="en-US" b="0" i="0" strike="noStrike" baseline="0" dirty="0">
                <a:latin typeface="方正隶二简体"/>
              </a:rPr>
              <a:t> 数字（值）型数据及输入</a:t>
            </a:r>
          </a:p>
          <a:p>
            <a:pPr marR="0" lvl="0" rtl="0"/>
            <a:r>
              <a:rPr lang="en-US" altLang="zh-CN" b="0" i="0" strike="noStrike" baseline="0" dirty="0">
                <a:latin typeface="方正隶二简体"/>
              </a:rPr>
              <a:t>4.</a:t>
            </a:r>
            <a:r>
              <a:rPr lang="zh-CN" altLang="en-US" b="0" i="0" strike="noStrike" baseline="0" dirty="0">
                <a:latin typeface="方正隶二简体"/>
              </a:rPr>
              <a:t> 日期和时间型数据及输入</a:t>
            </a:r>
          </a:p>
        </p:txBody>
      </p:sp>
    </p:spTree>
    <p:extLst>
      <p:ext uri="{BB962C8B-B14F-4D97-AF65-F5344CB8AC3E}">
        <p14:creationId xmlns:p14="http://schemas.microsoft.com/office/powerpoint/2010/main" val="196329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宋体" panose="02010600030101010101" pitchFamily="2" charset="-122"/>
              </a:rPr>
              <a:t>4.1.5  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aseline="30000" dirty="0">
                <a:solidFill>
                  <a:srgbClr val="231F20"/>
                </a:solidFill>
                <a:latin typeface="方正准圆简体"/>
              </a:rPr>
              <a:t>输入和编辑数据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517996"/>
          </a:xfrm>
        </p:spPr>
        <p:txBody>
          <a:bodyPr>
            <a:normAutofit/>
          </a:bodyPr>
          <a:lstStyle/>
          <a:p>
            <a:pPr lvl="0"/>
            <a:r>
              <a:rPr lang="en-US" altLang="zh-CN" dirty="0">
                <a:latin typeface="方正隶二简体"/>
              </a:rPr>
              <a:t>5.</a:t>
            </a:r>
            <a:r>
              <a:rPr lang="zh-CN" altLang="en-US" dirty="0">
                <a:latin typeface="方正隶二简体"/>
              </a:rPr>
              <a:t> 自动数据填充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dirty="0">
                <a:latin typeface="宋体" panose="02010600030101010101" pitchFamily="2" charset="-122"/>
              </a:rPr>
              <a:t>）使用填充柄填充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latin typeface="宋体" panose="02010600030101010101" pitchFamily="2" charset="-122"/>
              </a:rPr>
              <a:t>）使用</a:t>
            </a:r>
            <a:r>
              <a:rPr lang="en-US" altLang="zh-CN" b="1" dirty="0">
                <a:latin typeface="Times New Roman" panose="02020603050405020304" pitchFamily="18" charset="0"/>
              </a:rPr>
              <a:t>“</a:t>
            </a:r>
            <a:r>
              <a:rPr lang="zh-CN" altLang="en-US" b="1" dirty="0">
                <a:latin typeface="宋体" panose="02010600030101010101" pitchFamily="2" charset="-122"/>
              </a:rPr>
              <a:t>系列</a:t>
            </a:r>
            <a:r>
              <a:rPr lang="en-US" altLang="zh-CN" b="1" dirty="0">
                <a:latin typeface="Times New Roman" panose="02020603050405020304" pitchFamily="18" charset="0"/>
              </a:rPr>
              <a:t>”</a:t>
            </a:r>
            <a:r>
              <a:rPr lang="zh-CN" altLang="en-US" b="1" dirty="0">
                <a:latin typeface="宋体" panose="02010600030101010101" pitchFamily="2" charset="-122"/>
              </a:rPr>
              <a:t>命令填充</a:t>
            </a:r>
            <a:endParaRPr lang="en-US" altLang="zh-CN" b="1" dirty="0">
              <a:latin typeface="宋体" panose="02010600030101010101" pitchFamily="2" charset="-122"/>
            </a:endParaRPr>
          </a:p>
          <a:p>
            <a:pPr marL="201168" lvl="1" indent="0">
              <a:buNone/>
            </a:pPr>
            <a:r>
              <a:rPr lang="en-US" altLang="zh-CN" sz="2100" dirty="0">
                <a:latin typeface="方正隶二简体"/>
              </a:rPr>
              <a:t>6.</a:t>
            </a:r>
            <a:r>
              <a:rPr lang="zh-CN" altLang="en-US" sz="2100" dirty="0">
                <a:latin typeface="方正隶二简体"/>
              </a:rPr>
              <a:t> 创建自定义序列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dirty="0">
                <a:latin typeface="宋体" panose="02010600030101010101" pitchFamily="2" charset="-122"/>
              </a:rPr>
              <a:t>）利用现有数据创建自定义序列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latin typeface="宋体" panose="02010600030101010101" pitchFamily="2" charset="-122"/>
              </a:rPr>
              <a:t>）利用输入序列方式创建自定义序列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124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latin typeface="宋体" panose="02010600030101010101" pitchFamily="2" charset="-122"/>
              </a:rPr>
              <a:t>4.1.5  </a:t>
            </a:r>
            <a:r>
              <a:rPr lang="zh-CN" altLang="en-US" b="1" dirty="0">
                <a:latin typeface="宋体" panose="02010600030101010101" pitchFamily="2" charset="-122"/>
              </a:rPr>
              <a:t> </a:t>
            </a:r>
            <a:r>
              <a:rPr lang="zh-CN" altLang="en-US" baseline="30000" dirty="0">
                <a:solidFill>
                  <a:srgbClr val="231F20"/>
                </a:solidFill>
                <a:latin typeface="方正准圆简体"/>
              </a:rPr>
              <a:t>输入和编辑数据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>
                <a:latin typeface="方正隶二简体"/>
              </a:rPr>
              <a:t>7.</a:t>
            </a:r>
            <a:r>
              <a:rPr lang="zh-CN" altLang="en-US" dirty="0">
                <a:latin typeface="方正隶二简体"/>
              </a:rPr>
              <a:t> 数据的删除和清除</a:t>
            </a:r>
          </a:p>
          <a:p>
            <a:pPr lvl="0"/>
            <a:r>
              <a:rPr lang="en-US" altLang="zh-CN" dirty="0">
                <a:latin typeface="方正隶二简体"/>
              </a:rPr>
              <a:t>8.</a:t>
            </a:r>
            <a:r>
              <a:rPr lang="zh-CN" altLang="en-US" dirty="0">
                <a:latin typeface="方正隶二简体"/>
              </a:rPr>
              <a:t> 数据复制和移动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dirty="0">
                <a:latin typeface="宋体" panose="02010600030101010101" pitchFamily="2" charset="-122"/>
              </a:rPr>
              <a:t>）数据复制和移动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latin typeface="宋体" panose="02010600030101010101" pitchFamily="2" charset="-122"/>
              </a:rPr>
              <a:t>）选择性粘贴</a:t>
            </a:r>
          </a:p>
          <a:p>
            <a:pPr lvl="0"/>
            <a:r>
              <a:rPr lang="en-US" altLang="zh-CN" dirty="0">
                <a:latin typeface="方正隶二简体"/>
              </a:rPr>
              <a:t>9.</a:t>
            </a:r>
            <a:r>
              <a:rPr lang="zh-CN" altLang="en-US" dirty="0">
                <a:latin typeface="方正隶二简体"/>
              </a:rPr>
              <a:t> 数据有效性的设置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1</a:t>
            </a:r>
            <a:r>
              <a:rPr lang="zh-CN" altLang="en-US" b="1" dirty="0">
                <a:latin typeface="宋体" panose="02010600030101010101" pitchFamily="2" charset="-122"/>
              </a:rPr>
              <a:t>）创建数据有效性</a:t>
            </a:r>
          </a:p>
          <a:p>
            <a:pPr lvl="1"/>
            <a:r>
              <a:rPr lang="en-US" altLang="zh-CN" b="1" baseline="30000" dirty="0">
                <a:latin typeface="Times New Roman" panose="02020603050405020304" pitchFamily="18" charset="0"/>
              </a:rPr>
              <a:t>2</a:t>
            </a:r>
            <a:r>
              <a:rPr lang="zh-CN" altLang="en-US" b="1" dirty="0">
                <a:latin typeface="宋体" panose="02010600030101010101" pitchFamily="2" charset="-122"/>
              </a:rPr>
              <a:t>）删除数据有效性</a:t>
            </a:r>
            <a:endParaRPr lang="zh-CN" altLang="en-US" b="1" dirty="0">
              <a:latin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3304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altLang="zh-CN" b="1" i="0" u="sng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4.1.6  </a:t>
            </a:r>
            <a:r>
              <a:rPr lang="zh-CN" altLang="en-US" b="1" i="0" u="sng" strike="noStrike" baseline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b="0" i="0" u="sng" strike="noStrike" baseline="3000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行、列和单元格的管理</a:t>
            </a:r>
            <a:endParaRPr lang="zh-CN" altLang="en-US" b="0" i="0" u="sng" strike="noStrike" baseline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0"/>
            <a:r>
              <a:rPr lang="en-US" altLang="zh-CN" b="0" i="0" u="sng" strike="noStrike" baseline="0">
                <a:latin typeface="方正隶二简体"/>
              </a:rPr>
              <a:t>1.</a:t>
            </a:r>
            <a:r>
              <a:rPr lang="zh-CN" altLang="en-US" b="0" i="0" u="sng" strike="noStrike" baseline="0">
                <a:latin typeface="方正隶二简体"/>
              </a:rPr>
              <a:t> 插入行、列、单元格</a:t>
            </a:r>
          </a:p>
          <a:p>
            <a:pPr marR="0" lvl="0" rtl="0"/>
            <a:r>
              <a:rPr lang="en-US" altLang="zh-CN" b="0" i="0" u="sng" strike="noStrike" baseline="0">
                <a:latin typeface="方正隶二简体"/>
              </a:rPr>
              <a:t>2.</a:t>
            </a:r>
            <a:r>
              <a:rPr lang="zh-CN" altLang="en-US" b="0" i="0" u="sng" strike="noStrike" baseline="0">
                <a:latin typeface="方正隶二简体"/>
              </a:rPr>
              <a:t> 删除行、列、单元格</a:t>
            </a:r>
          </a:p>
          <a:p>
            <a:pPr marR="0" lvl="0" rtl="0"/>
            <a:r>
              <a:rPr lang="en-US" altLang="zh-CN" b="0" i="0" u="sng" strike="noStrike" baseline="0">
                <a:latin typeface="方正隶二简体"/>
              </a:rPr>
              <a:t>3.</a:t>
            </a:r>
            <a:r>
              <a:rPr lang="zh-CN" altLang="en-US" b="0" i="0" u="sng" strike="noStrike" baseline="0">
                <a:latin typeface="方正隶二简体"/>
              </a:rPr>
              <a:t> 行、列的隐藏及取消隐藏</a:t>
            </a:r>
          </a:p>
          <a:p>
            <a:pPr marR="0" lvl="1" rtl="0"/>
            <a:r>
              <a:rPr lang="en-US" altLang="zh-CN" b="1" i="0" u="sng" strike="noStrike" baseline="30000">
                <a:latin typeface="Times New Roman" panose="02020603050405020304" pitchFamily="18" charset="0"/>
              </a:rPr>
              <a:t>1</a:t>
            </a:r>
            <a:r>
              <a:rPr lang="zh-CN" altLang="en-US" b="1" i="0" u="sng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）行、列的隐藏</a:t>
            </a:r>
          </a:p>
          <a:p>
            <a:pPr marR="0" lvl="1" rtl="0"/>
            <a:r>
              <a:rPr lang="en-US" altLang="zh-CN" b="1" i="0" u="sng" strike="noStrike" baseline="30000">
                <a:latin typeface="Times New Roman" panose="02020603050405020304" pitchFamily="18" charset="0"/>
              </a:rPr>
              <a:t>2</a:t>
            </a:r>
            <a:r>
              <a:rPr lang="zh-CN" altLang="en-US" b="1" i="0" u="sng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）取消隐藏</a:t>
            </a:r>
          </a:p>
          <a:p>
            <a:pPr marR="0" lvl="0" rtl="0"/>
            <a:r>
              <a:rPr lang="en-US" altLang="zh-CN" b="0" i="0" u="sng" strike="noStrike" baseline="0">
                <a:latin typeface="方正隶二简体"/>
              </a:rPr>
              <a:t>4.</a:t>
            </a:r>
            <a:r>
              <a:rPr lang="zh-CN" altLang="en-US" b="0" i="0" u="sng" strike="noStrike" baseline="0">
                <a:latin typeface="方正隶二简体"/>
              </a:rPr>
              <a:t> 单元格</a:t>
            </a:r>
          </a:p>
          <a:p>
            <a:pPr marR="0" lvl="1" rtl="0"/>
            <a:r>
              <a:rPr lang="en-US" altLang="zh-CN" b="1" i="0" u="sng" strike="noStrike" baseline="30000">
                <a:latin typeface="Times New Roman" panose="02020603050405020304" pitchFamily="18" charset="0"/>
              </a:rPr>
              <a:t>1</a:t>
            </a:r>
            <a:r>
              <a:rPr lang="zh-CN" altLang="en-US" b="1" i="0" u="sng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）单元格的合并</a:t>
            </a:r>
          </a:p>
          <a:p>
            <a:pPr marR="0" lvl="1" rtl="0"/>
            <a:r>
              <a:rPr lang="en-US" altLang="zh-CN" b="1" i="0" u="sng" strike="noStrike" baseline="30000">
                <a:latin typeface="Times New Roman" panose="02020603050405020304" pitchFamily="18" charset="0"/>
              </a:rPr>
              <a:t>2</a:t>
            </a:r>
            <a:r>
              <a:rPr lang="zh-CN" altLang="en-US" b="1" i="0" u="sng" strike="noStrike" baseline="0">
                <a:latin typeface="宋体" panose="02010600030101010101" pitchFamily="2" charset="-122"/>
                <a:ea typeface="宋体" panose="02010600030101010101" pitchFamily="2" charset="-122"/>
              </a:rPr>
              <a:t>）取消单元格合并</a:t>
            </a:r>
            <a:endParaRPr lang="zh-CN" altLang="en-US" b="1" i="0" u="sng" strike="noStrike" baseline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16143572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</TotalTime>
  <Words>491</Words>
  <Application>Microsoft Office PowerPoint</Application>
  <PresentationFormat>宽屏</PresentationFormat>
  <Paragraphs>64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方正隶二简体</vt:lpstr>
      <vt:lpstr>方正书宋简体</vt:lpstr>
      <vt:lpstr>方正准圆简体</vt:lpstr>
      <vt:lpstr>宋体</vt:lpstr>
      <vt:lpstr>Calibri</vt:lpstr>
      <vt:lpstr>Calibri Light</vt:lpstr>
      <vt:lpstr>Times New Roman</vt:lpstr>
      <vt:lpstr>回顾</vt:lpstr>
      <vt:lpstr>第4章  电子表格系统 Excel 2010</vt:lpstr>
      <vt:lpstr>4.1 Excel 2010 的基本操作</vt:lpstr>
      <vt:lpstr>4.1.2   工作簿与工作表</vt:lpstr>
      <vt:lpstr>4.1.3   单元格区域的管理</vt:lpstr>
      <vt:lpstr>4.1.4   工作表的管理</vt:lpstr>
      <vt:lpstr>4.1.5   输入和编辑数据</vt:lpstr>
      <vt:lpstr>4.1.5   输入和编辑数据</vt:lpstr>
      <vt:lpstr>4.1.5   输入和编辑数据</vt:lpstr>
      <vt:lpstr>4.1.6   行、列和单元格的管理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第4章  电子表格系统 Excel 2010</dc:title>
  <dc:creator>eyi0213@sina.com</dc:creator>
  <cp:lastModifiedBy>li jing</cp:lastModifiedBy>
  <cp:revision>4</cp:revision>
  <dcterms:created xsi:type="dcterms:W3CDTF">2020-09-15T12:58:46Z</dcterms:created>
  <dcterms:modified xsi:type="dcterms:W3CDTF">2023-05-08T02:11:19Z</dcterms:modified>
</cp:coreProperties>
</file>