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1" r:id="rId2"/>
    <p:sldId id="268" r:id="rId3"/>
    <p:sldId id="274" r:id="rId4"/>
    <p:sldId id="716" r:id="rId5"/>
    <p:sldId id="771" r:id="rId6"/>
    <p:sldId id="772" r:id="rId7"/>
    <p:sldId id="774" r:id="rId8"/>
    <p:sldId id="775" r:id="rId9"/>
    <p:sldId id="777" r:id="rId10"/>
    <p:sldId id="373" r:id="rId11"/>
    <p:sldId id="649" r:id="rId12"/>
    <p:sldId id="650" r:id="rId13"/>
    <p:sldId id="651" r:id="rId14"/>
    <p:sldId id="378" r:id="rId15"/>
    <p:sldId id="652" r:id="rId16"/>
    <p:sldId id="653" r:id="rId17"/>
    <p:sldId id="654" r:id="rId18"/>
    <p:sldId id="655" r:id="rId19"/>
    <p:sldId id="656" r:id="rId20"/>
    <p:sldId id="657" r:id="rId21"/>
    <p:sldId id="658" r:id="rId22"/>
    <p:sldId id="659" r:id="rId23"/>
    <p:sldId id="66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7D8FA9A1-49C6-40D7-A165-4EA2301F1230}" type="datetimeFigureOut">
              <a:rPr lang="zh-CN" altLang="en-US" smtClean="0"/>
              <a:t>2023/5/8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ABB543-3605-4FAA-B3D4-FE712A1C1782}"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3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8FA9A1-49C6-40D7-A165-4EA2301F1230}" type="datetimeFigureOut">
              <a:rPr lang="zh-CN" altLang="en-US" smtClean="0"/>
              <a:t>2023/5/8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ABB543-3605-4FAA-B3D4-FE712A1C1782}" type="slidenum">
              <a:rPr lang="zh-CN" altLang="en-US" smtClean="0"/>
              <a:t>‹#›</a:t>
            </a:fld>
            <a:endParaRPr lang="zh-CN" altLang="en-US"/>
          </a:p>
        </p:txBody>
      </p:sp>
    </p:spTree>
    <p:extLst>
      <p:ext uri="{BB962C8B-B14F-4D97-AF65-F5344CB8AC3E}">
        <p14:creationId xmlns:p14="http://schemas.microsoft.com/office/powerpoint/2010/main" val="338556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8FA9A1-49C6-40D7-A165-4EA2301F1230}" type="datetimeFigureOut">
              <a:rPr lang="zh-CN" altLang="en-US" smtClean="0"/>
              <a:t>2023/5/8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ABB543-3605-4FAA-B3D4-FE712A1C1782}" type="slidenum">
              <a:rPr lang="zh-CN" altLang="en-US" smtClean="0"/>
              <a:t>‹#›</a:t>
            </a:fld>
            <a:endParaRPr lang="zh-CN" altLang="en-US"/>
          </a:p>
        </p:txBody>
      </p:sp>
    </p:spTree>
    <p:extLst>
      <p:ext uri="{BB962C8B-B14F-4D97-AF65-F5344CB8AC3E}">
        <p14:creationId xmlns:p14="http://schemas.microsoft.com/office/powerpoint/2010/main" val="2154776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D8FA9A1-49C6-40D7-A165-4EA2301F1230}" type="datetimeFigureOut">
              <a:rPr lang="zh-CN" altLang="en-US" smtClean="0"/>
              <a:t>2023/5/8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ABB543-3605-4FAA-B3D4-FE712A1C1782}" type="slidenum">
              <a:rPr lang="zh-CN" altLang="en-US" smtClean="0"/>
              <a:t>‹#›</a:t>
            </a:fld>
            <a:endParaRPr lang="zh-CN" altLang="en-US"/>
          </a:p>
        </p:txBody>
      </p:sp>
    </p:spTree>
    <p:extLst>
      <p:ext uri="{BB962C8B-B14F-4D97-AF65-F5344CB8AC3E}">
        <p14:creationId xmlns:p14="http://schemas.microsoft.com/office/powerpoint/2010/main" val="307090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8FA9A1-49C6-40D7-A165-4EA2301F1230}" type="datetimeFigureOut">
              <a:rPr lang="zh-CN" altLang="en-US" smtClean="0"/>
              <a:t>2023/5/8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ABB543-3605-4FAA-B3D4-FE712A1C1782}" type="slidenum">
              <a:rPr lang="zh-CN" altLang="en-US" smtClean="0"/>
              <a:t>‹#›</a:t>
            </a:fld>
            <a:endParaRPr lang="zh-CN" altLang="en-US"/>
          </a:p>
        </p:txBody>
      </p:sp>
    </p:spTree>
    <p:extLst>
      <p:ext uri="{BB962C8B-B14F-4D97-AF65-F5344CB8AC3E}">
        <p14:creationId xmlns:p14="http://schemas.microsoft.com/office/powerpoint/2010/main" val="114878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D8FA9A1-49C6-40D7-A165-4EA2301F1230}" type="datetimeFigureOut">
              <a:rPr lang="zh-CN" altLang="en-US" smtClean="0"/>
              <a:t>2023/5/8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AABB543-3605-4FAA-B3D4-FE712A1C1782}"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92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D8FA9A1-49C6-40D7-A165-4EA2301F1230}" type="datetimeFigureOut">
              <a:rPr lang="zh-CN" altLang="en-US" smtClean="0"/>
              <a:t>2023/5/8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ABB543-3605-4FAA-B3D4-FE712A1C1782}" type="slidenum">
              <a:rPr lang="zh-CN" altLang="en-US" smtClean="0"/>
              <a:t>‹#›</a:t>
            </a:fld>
            <a:endParaRPr lang="zh-CN" altLang="en-US"/>
          </a:p>
        </p:txBody>
      </p:sp>
    </p:spTree>
    <p:extLst>
      <p:ext uri="{BB962C8B-B14F-4D97-AF65-F5344CB8AC3E}">
        <p14:creationId xmlns:p14="http://schemas.microsoft.com/office/powerpoint/2010/main" val="61099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D8FA9A1-49C6-40D7-A165-4EA2301F1230}" type="datetimeFigureOut">
              <a:rPr lang="zh-CN" altLang="en-US" smtClean="0"/>
              <a:t>2023/5/8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AABB543-3605-4FAA-B3D4-FE712A1C1782}" type="slidenum">
              <a:rPr lang="zh-CN" altLang="en-US" smtClean="0"/>
              <a:t>‹#›</a:t>
            </a:fld>
            <a:endParaRPr lang="zh-CN" altLang="en-US"/>
          </a:p>
        </p:txBody>
      </p:sp>
    </p:spTree>
    <p:extLst>
      <p:ext uri="{BB962C8B-B14F-4D97-AF65-F5344CB8AC3E}">
        <p14:creationId xmlns:p14="http://schemas.microsoft.com/office/powerpoint/2010/main" val="84243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8FA9A1-49C6-40D7-A165-4EA2301F1230}" type="datetimeFigureOut">
              <a:rPr lang="zh-CN" altLang="en-US" smtClean="0"/>
              <a:t>2023/5/8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AABB543-3605-4FAA-B3D4-FE712A1C1782}" type="slidenum">
              <a:rPr lang="zh-CN" altLang="en-US" smtClean="0"/>
              <a:t>‹#›</a:t>
            </a:fld>
            <a:endParaRPr lang="zh-CN" altLang="en-US"/>
          </a:p>
        </p:txBody>
      </p:sp>
    </p:spTree>
    <p:extLst>
      <p:ext uri="{BB962C8B-B14F-4D97-AF65-F5344CB8AC3E}">
        <p14:creationId xmlns:p14="http://schemas.microsoft.com/office/powerpoint/2010/main" val="279128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8FA9A1-49C6-40D7-A165-4EA2301F1230}" type="datetimeFigureOut">
              <a:rPr lang="zh-CN" altLang="en-US" smtClean="0"/>
              <a:t>2023/5/8</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7AABB543-3605-4FAA-B3D4-FE712A1C1782}" type="slidenum">
              <a:rPr lang="zh-CN" altLang="en-US" smtClean="0"/>
              <a:t>‹#›</a:t>
            </a:fld>
            <a:endParaRPr lang="zh-CN" altLang="en-US"/>
          </a:p>
        </p:txBody>
      </p:sp>
    </p:spTree>
    <p:extLst>
      <p:ext uri="{BB962C8B-B14F-4D97-AF65-F5344CB8AC3E}">
        <p14:creationId xmlns:p14="http://schemas.microsoft.com/office/powerpoint/2010/main" val="288733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D8FA9A1-49C6-40D7-A165-4EA2301F1230}" type="datetimeFigureOut">
              <a:rPr lang="zh-CN" altLang="en-US" smtClean="0"/>
              <a:t>2023/5/8</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AABB543-3605-4FAA-B3D4-FE712A1C1782}" type="slidenum">
              <a:rPr lang="zh-CN" altLang="en-US" smtClean="0"/>
              <a:t>‹#›</a:t>
            </a:fld>
            <a:endParaRPr lang="zh-CN" altLang="en-US"/>
          </a:p>
        </p:txBody>
      </p:sp>
    </p:spTree>
    <p:extLst>
      <p:ext uri="{BB962C8B-B14F-4D97-AF65-F5344CB8AC3E}">
        <p14:creationId xmlns:p14="http://schemas.microsoft.com/office/powerpoint/2010/main" val="65742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D8FA9A1-49C6-40D7-A165-4EA2301F1230}" type="datetimeFigureOut">
              <a:rPr lang="zh-CN" altLang="en-US" smtClean="0"/>
              <a:t>2023/5/8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AABB543-3605-4FAA-B3D4-FE712A1C1782}" type="slidenum">
              <a:rPr lang="zh-CN" altLang="en-US" smtClean="0"/>
              <a:t>‹#›</a:t>
            </a:fld>
            <a:endParaRPr lang="zh-CN" altLang="en-US"/>
          </a:p>
        </p:txBody>
      </p:sp>
    </p:spTree>
    <p:extLst>
      <p:ext uri="{BB962C8B-B14F-4D97-AF65-F5344CB8AC3E}">
        <p14:creationId xmlns:p14="http://schemas.microsoft.com/office/powerpoint/2010/main" val="4990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8FA9A1-49C6-40D7-A165-4EA2301F1230}" type="datetimeFigureOut">
              <a:rPr lang="zh-CN" altLang="en-US" smtClean="0"/>
              <a:t>2023/5/8</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AABB543-3605-4FAA-B3D4-FE712A1C1782}" type="slidenum">
              <a:rPr lang="zh-CN" altLang="en-US" smtClean="0"/>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8506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11.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97279" y="758952"/>
            <a:ext cx="10715779" cy="3566160"/>
          </a:xfrm>
        </p:spPr>
        <p:txBody>
          <a:bodyPr>
            <a:normAutofit fontScale="90000"/>
          </a:bodyPr>
          <a:lstStyle/>
          <a:p>
            <a:r>
              <a:rPr lang="zh-CN" altLang="en-US" dirty="0"/>
              <a:t>第</a:t>
            </a:r>
            <a:r>
              <a:rPr lang="en-US" altLang="zh-CN" dirty="0"/>
              <a:t>4</a:t>
            </a:r>
            <a:r>
              <a:rPr lang="zh-CN" altLang="en-US" dirty="0"/>
              <a:t>章</a:t>
            </a:r>
            <a:br>
              <a:rPr lang="en-US" altLang="zh-CN" dirty="0"/>
            </a:br>
            <a:br>
              <a:rPr lang="en-US" altLang="zh-CN" dirty="0"/>
            </a:br>
            <a:r>
              <a:rPr lang="zh-CN" altLang="en-US" dirty="0">
                <a:latin typeface="宋体" panose="02010600030101010101" pitchFamily="2" charset="-122"/>
              </a:rPr>
              <a:t>电子表格系统 </a:t>
            </a:r>
            <a:r>
              <a:rPr lang="en-US" altLang="zh-CN" dirty="0">
                <a:latin typeface="宋体" panose="02010600030101010101" pitchFamily="2" charset="-122"/>
              </a:rPr>
              <a:t>Excel</a:t>
            </a:r>
            <a:r>
              <a:rPr lang="zh-CN" altLang="en-US" dirty="0">
                <a:latin typeface="宋体" panose="02010600030101010101" pitchFamily="2" charset="-122"/>
              </a:rPr>
              <a:t> </a:t>
            </a:r>
            <a:r>
              <a:rPr lang="en-US" altLang="zh-CN" dirty="0">
                <a:latin typeface="宋体" panose="02010600030101010101" pitchFamily="2" charset="-122"/>
              </a:rPr>
              <a:t>2010</a:t>
            </a:r>
            <a:endParaRPr lang="zh-CN" altLang="en-US" dirty="0"/>
          </a:p>
        </p:txBody>
      </p:sp>
    </p:spTree>
    <p:extLst>
      <p:ext uri="{BB962C8B-B14F-4D97-AF65-F5344CB8AC3E}">
        <p14:creationId xmlns:p14="http://schemas.microsoft.com/office/powerpoint/2010/main" val="50448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71015FF5-BD1C-4D6C-9974-12A4FB1D29A9}" type="datetime1">
              <a:rPr lang="zh-CN" altLang="en-US" sz="1400"/>
              <a:pPr algn="l" eaLnBrk="1" hangingPunct="1"/>
              <a:t>2023/5/8</a:t>
            </a:fld>
            <a:endParaRPr lang="en-US" altLang="zh-CN" sz="1400"/>
          </a:p>
        </p:txBody>
      </p:sp>
      <p:sp>
        <p:nvSpPr>
          <p:cNvPr id="134147"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34148"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D45D1B68-EDB0-4F50-8645-63892D0D1FF1}" type="slidenum">
              <a:rPr lang="en-US" altLang="zh-CN" sz="1400"/>
              <a:pPr eaLnBrk="1" hangingPunct="1"/>
              <a:t>10</a:t>
            </a:fld>
            <a:endParaRPr lang="en-US" altLang="zh-CN" sz="1400"/>
          </a:p>
        </p:txBody>
      </p:sp>
      <p:sp>
        <p:nvSpPr>
          <p:cNvPr id="134149" name="Rectangle 2"/>
          <p:cNvSpPr>
            <a:spLocks noGrp="1" noChangeArrowheads="1"/>
          </p:cNvSpPr>
          <p:nvPr>
            <p:ph type="title" idx="4294967295"/>
          </p:nvPr>
        </p:nvSpPr>
        <p:spPr>
          <a:xfrm>
            <a:off x="2362200" y="457200"/>
            <a:ext cx="7772400" cy="914400"/>
          </a:xfrm>
        </p:spPr>
        <p:txBody>
          <a:bodyPr/>
          <a:lstStyle/>
          <a:p>
            <a:pPr eaLnBrk="1" hangingPunct="1"/>
            <a:r>
              <a:rPr lang="en-US" altLang="zh-CN" b="1"/>
              <a:t>4.</a:t>
            </a:r>
            <a:r>
              <a:rPr lang="zh-CN" altLang="en-US" b="1"/>
              <a:t>4</a:t>
            </a:r>
            <a:r>
              <a:rPr lang="en-US" altLang="zh-CN" b="1"/>
              <a:t>.</a:t>
            </a:r>
            <a:r>
              <a:rPr lang="zh-CN" altLang="en-US" b="1"/>
              <a:t>5</a:t>
            </a:r>
            <a:r>
              <a:rPr lang="en-US" altLang="zh-CN" b="1"/>
              <a:t>    </a:t>
            </a:r>
            <a:r>
              <a:rPr lang="zh-CN" altLang="en-US" b="1"/>
              <a:t>数据透视表</a:t>
            </a:r>
          </a:p>
        </p:txBody>
      </p:sp>
      <p:sp>
        <p:nvSpPr>
          <p:cNvPr id="134150" name="Rectangle 3"/>
          <p:cNvSpPr>
            <a:spLocks noGrp="1" noChangeArrowheads="1"/>
          </p:cNvSpPr>
          <p:nvPr>
            <p:ph type="body" idx="4294967295"/>
          </p:nvPr>
        </p:nvSpPr>
        <p:spPr>
          <a:xfrm>
            <a:off x="3505200" y="1468438"/>
            <a:ext cx="6629400" cy="4170362"/>
          </a:xfrm>
        </p:spPr>
        <p:txBody>
          <a:bodyPr/>
          <a:lstStyle/>
          <a:p>
            <a:pPr marL="0" indent="0">
              <a:lnSpc>
                <a:spcPct val="100000"/>
              </a:lnSpc>
            </a:pPr>
            <a:r>
              <a:rPr lang="en-US" altLang="zh-CN">
                <a:solidFill>
                  <a:srgbClr val="000000"/>
                </a:solidFill>
              </a:rPr>
              <a:t>        </a:t>
            </a:r>
            <a:r>
              <a:rPr lang="zh-CN" altLang="en-US">
                <a:solidFill>
                  <a:srgbClr val="000000"/>
                </a:solidFill>
              </a:rPr>
              <a:t>数据透视表是一种对大量数据快速汇总和建立交叉列表的交互式动态表格，能帮助用户分析、组织数据。建好数据透视表后，可以对数据透视表重新安排，以便从不同的角度查看数据。数据透视表可以从大量看似无关的数据中寻找背后的联系，从而将纷繁的数据转化为有价值的信息。</a:t>
            </a:r>
          </a:p>
          <a:p>
            <a:pPr marL="0" indent="0">
              <a:lnSpc>
                <a:spcPct val="100000"/>
              </a:lnSpc>
            </a:pPr>
            <a:r>
              <a:rPr lang="zh-CN" altLang="en-US">
                <a:solidFill>
                  <a:srgbClr val="000000"/>
                </a:solidFill>
              </a:rPr>
              <a:t>       数据透视表功能能够将筛选、排序和分类汇总等操作依次完成，并生成汇总表格。下面以一份图书征订清单为例，介绍数据透视表的使用方法。</a:t>
            </a:r>
          </a:p>
          <a:p>
            <a:pPr marL="0" indent="0">
              <a:lnSpc>
                <a:spcPct val="100000"/>
              </a:lnSpc>
            </a:pPr>
            <a:r>
              <a:rPr lang="zh-CN" altLang="en-US">
                <a:solidFill>
                  <a:srgbClr val="000000"/>
                </a:solidFill>
              </a:rPr>
              <a:t>       图书征订清单数据信息包含征订日期、图书、征订地区、征订数量、单位、经办人，数据格式如图4-54 所示。</a:t>
            </a:r>
          </a:p>
        </p:txBody>
      </p:sp>
      <p:sp>
        <p:nvSpPr>
          <p:cNvPr id="134151" name="Text Box 4"/>
          <p:cNvSpPr txBox="1">
            <a:spLocks noChangeArrowheads="1"/>
          </p:cNvSpPr>
          <p:nvPr/>
        </p:nvSpPr>
        <p:spPr bwMode="auto">
          <a:xfrm>
            <a:off x="2114550" y="54864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a:r>
              <a:rPr lang="en-US" altLang="zh-CN" sz="1400">
                <a:solidFill>
                  <a:srgbClr val="767474"/>
                </a:solidFill>
                <a:ea typeface="幼圆" pitchFamily="49" charset="-122"/>
                <a:hlinkClick r:id="rId2" action="ppaction://hlinksldjump"/>
              </a:rPr>
              <a:t> </a:t>
            </a:r>
            <a:r>
              <a:rPr lang="zh-CN" altLang="en-US" sz="1400">
                <a:solidFill>
                  <a:schemeClr val="hlink"/>
                </a:solidFill>
                <a:ea typeface="幼圆" pitchFamily="49" charset="-122"/>
                <a:hlinkClick r:id="rId2" action="ppaction://hlinksldjump"/>
              </a:rPr>
              <a:t>返   回</a:t>
            </a:r>
            <a:endParaRPr lang="zh-CN" altLang="en-US" sz="1400">
              <a:solidFill>
                <a:schemeClr val="hlink"/>
              </a:solidFill>
              <a:ea typeface="幼圆" pitchFamily="49"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FBAFB024-14AA-43B8-9B9F-C3B7224FF791}" type="datetime1">
              <a:rPr lang="zh-CN" altLang="en-US" sz="1400"/>
              <a:pPr algn="l" eaLnBrk="1" hangingPunct="1"/>
              <a:t>2023/5/8</a:t>
            </a:fld>
            <a:endParaRPr lang="en-US" altLang="zh-CN" sz="1400"/>
          </a:p>
        </p:txBody>
      </p:sp>
      <p:sp>
        <p:nvSpPr>
          <p:cNvPr id="135171"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35172"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FF93C1C4-B79F-4DD9-A735-8131E27655B6}" type="slidenum">
              <a:rPr lang="en-US" altLang="zh-CN" sz="1400"/>
              <a:pPr eaLnBrk="1" hangingPunct="1"/>
              <a:t>11</a:t>
            </a:fld>
            <a:endParaRPr lang="en-US" altLang="zh-CN" sz="1400"/>
          </a:p>
        </p:txBody>
      </p:sp>
      <p:sp>
        <p:nvSpPr>
          <p:cNvPr id="135173" name="Rectangle 2"/>
          <p:cNvSpPr>
            <a:spLocks noGrp="1" noChangeArrowheads="1"/>
          </p:cNvSpPr>
          <p:nvPr>
            <p:ph type="title" idx="4294967295"/>
          </p:nvPr>
        </p:nvSpPr>
        <p:spPr>
          <a:xfrm>
            <a:off x="2362200" y="457200"/>
            <a:ext cx="7772400" cy="914400"/>
          </a:xfrm>
        </p:spPr>
        <p:txBody>
          <a:bodyPr/>
          <a:lstStyle/>
          <a:p>
            <a:pPr eaLnBrk="1" hangingPunct="1"/>
            <a:r>
              <a:rPr lang="en-US" altLang="zh-CN" b="1"/>
              <a:t>4.</a:t>
            </a:r>
            <a:r>
              <a:rPr lang="zh-CN" altLang="en-US" b="1"/>
              <a:t>4</a:t>
            </a:r>
            <a:r>
              <a:rPr lang="en-US" altLang="zh-CN" b="1"/>
              <a:t>.</a:t>
            </a:r>
            <a:r>
              <a:rPr lang="zh-CN" altLang="en-US" b="1"/>
              <a:t>5</a:t>
            </a:r>
            <a:r>
              <a:rPr lang="en-US" altLang="zh-CN" b="1"/>
              <a:t>    </a:t>
            </a:r>
            <a:r>
              <a:rPr lang="zh-CN" altLang="en-US" b="1"/>
              <a:t>数据透视表</a:t>
            </a:r>
          </a:p>
        </p:txBody>
      </p:sp>
      <p:sp>
        <p:nvSpPr>
          <p:cNvPr id="135174" name="Rectangle 3"/>
          <p:cNvSpPr>
            <a:spLocks noGrp="1" noChangeArrowheads="1"/>
          </p:cNvSpPr>
          <p:nvPr>
            <p:ph type="body" idx="4294967295"/>
          </p:nvPr>
        </p:nvSpPr>
        <p:spPr>
          <a:xfrm>
            <a:off x="3505200" y="1468438"/>
            <a:ext cx="6629400" cy="4170362"/>
          </a:xfrm>
        </p:spPr>
        <p:txBody>
          <a:bodyPr/>
          <a:lstStyle/>
          <a:p>
            <a:pPr marL="0" indent="0">
              <a:lnSpc>
                <a:spcPct val="100000"/>
              </a:lnSpc>
            </a:pPr>
            <a:r>
              <a:rPr lang="en-US" altLang="zh-CN">
                <a:solidFill>
                  <a:srgbClr val="000000"/>
                </a:solidFill>
              </a:rPr>
              <a:t>        </a:t>
            </a:r>
            <a:endParaRPr lang="zh-CN" altLang="en-US">
              <a:solidFill>
                <a:srgbClr val="000000"/>
              </a:solidFill>
            </a:endParaRPr>
          </a:p>
        </p:txBody>
      </p:sp>
      <p:sp>
        <p:nvSpPr>
          <p:cNvPr id="135175" name="Text Box 4"/>
          <p:cNvSpPr txBox="1">
            <a:spLocks noChangeArrowheads="1"/>
          </p:cNvSpPr>
          <p:nvPr/>
        </p:nvSpPr>
        <p:spPr bwMode="auto">
          <a:xfrm>
            <a:off x="2114550" y="54864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a:r>
              <a:rPr lang="en-US" altLang="zh-CN" sz="1400">
                <a:solidFill>
                  <a:srgbClr val="767474"/>
                </a:solidFill>
                <a:ea typeface="幼圆" pitchFamily="49" charset="-122"/>
                <a:hlinkClick r:id="rId2" action="ppaction://hlinksldjump"/>
              </a:rPr>
              <a:t> </a:t>
            </a:r>
            <a:r>
              <a:rPr lang="zh-CN" altLang="en-US" sz="1400">
                <a:solidFill>
                  <a:schemeClr val="hlink"/>
                </a:solidFill>
                <a:ea typeface="幼圆" pitchFamily="49" charset="-122"/>
                <a:hlinkClick r:id="rId2" action="ppaction://hlinksldjump"/>
              </a:rPr>
              <a:t>返   回</a:t>
            </a:r>
            <a:endParaRPr lang="zh-CN" altLang="en-US" sz="1400">
              <a:solidFill>
                <a:schemeClr val="hlink"/>
              </a:solidFill>
              <a:ea typeface="幼圆" pitchFamily="49" charset="-122"/>
            </a:endParaRPr>
          </a:p>
        </p:txBody>
      </p:sp>
      <p:pic>
        <p:nvPicPr>
          <p:cNvPr id="135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1773238"/>
            <a:ext cx="4224338" cy="384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77" name="Text Box 9"/>
          <p:cNvSpPr txBox="1">
            <a:spLocks noChangeArrowheads="1"/>
          </p:cNvSpPr>
          <p:nvPr/>
        </p:nvSpPr>
        <p:spPr bwMode="auto">
          <a:xfrm>
            <a:off x="5175159" y="5661025"/>
            <a:ext cx="27671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t>图4-54   数据透视表示例数据</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E524108C-2D7F-4C70-9987-95D5F7199C78}" type="datetime1">
              <a:rPr lang="zh-CN" altLang="en-US" sz="1400"/>
              <a:pPr algn="l" eaLnBrk="1" hangingPunct="1"/>
              <a:t>2023/5/8</a:t>
            </a:fld>
            <a:endParaRPr lang="en-US" altLang="zh-CN" sz="1400"/>
          </a:p>
        </p:txBody>
      </p:sp>
      <p:sp>
        <p:nvSpPr>
          <p:cNvPr id="136195"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36196"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8DA8EF84-30D5-404D-9C1B-FE749CB5CCCA}" type="slidenum">
              <a:rPr lang="en-US" altLang="zh-CN" sz="1400"/>
              <a:pPr eaLnBrk="1" hangingPunct="1"/>
              <a:t>12</a:t>
            </a:fld>
            <a:endParaRPr lang="en-US" altLang="zh-CN" sz="1400"/>
          </a:p>
        </p:txBody>
      </p:sp>
      <p:sp>
        <p:nvSpPr>
          <p:cNvPr id="136197" name="Rectangle 2"/>
          <p:cNvSpPr>
            <a:spLocks noGrp="1" noChangeArrowheads="1"/>
          </p:cNvSpPr>
          <p:nvPr>
            <p:ph type="title" idx="4294967295"/>
          </p:nvPr>
        </p:nvSpPr>
        <p:spPr>
          <a:xfrm>
            <a:off x="2362200" y="457200"/>
            <a:ext cx="7772400" cy="914400"/>
          </a:xfrm>
        </p:spPr>
        <p:txBody>
          <a:bodyPr/>
          <a:lstStyle/>
          <a:p>
            <a:pPr eaLnBrk="1" hangingPunct="1"/>
            <a:r>
              <a:rPr lang="en-US" altLang="zh-CN" b="1"/>
              <a:t>4.</a:t>
            </a:r>
            <a:r>
              <a:rPr lang="zh-CN" altLang="en-US" b="1"/>
              <a:t>4</a:t>
            </a:r>
            <a:r>
              <a:rPr lang="en-US" altLang="zh-CN" b="1"/>
              <a:t>.</a:t>
            </a:r>
            <a:r>
              <a:rPr lang="zh-CN" altLang="en-US" b="1"/>
              <a:t>5</a:t>
            </a:r>
            <a:r>
              <a:rPr lang="en-US" altLang="zh-CN" b="1"/>
              <a:t>    </a:t>
            </a:r>
            <a:r>
              <a:rPr lang="zh-CN" altLang="en-US" b="1"/>
              <a:t>数据透视表</a:t>
            </a:r>
          </a:p>
        </p:txBody>
      </p:sp>
      <p:sp>
        <p:nvSpPr>
          <p:cNvPr id="136198" name="Rectangle 3"/>
          <p:cNvSpPr>
            <a:spLocks noGrp="1" noChangeArrowheads="1"/>
          </p:cNvSpPr>
          <p:nvPr>
            <p:ph type="body" idx="4294967295"/>
          </p:nvPr>
        </p:nvSpPr>
        <p:spPr>
          <a:xfrm>
            <a:off x="3505200" y="1470025"/>
            <a:ext cx="6629400" cy="4624388"/>
          </a:xfrm>
        </p:spPr>
        <p:txBody>
          <a:bodyPr/>
          <a:lstStyle/>
          <a:p>
            <a:pPr marL="0" indent="0"/>
            <a:r>
              <a:rPr lang="en-US" altLang="zh-CN" sz="1200">
                <a:solidFill>
                  <a:srgbClr val="000000"/>
                </a:solidFill>
              </a:rPr>
              <a:t>      </a:t>
            </a:r>
            <a:r>
              <a:rPr lang="en-US" altLang="zh-CN" sz="1600">
                <a:solidFill>
                  <a:srgbClr val="000000"/>
                </a:solidFill>
              </a:rPr>
              <a:t>  </a:t>
            </a:r>
            <a:r>
              <a:rPr lang="zh-CN" altLang="en-US" sz="1600">
                <a:solidFill>
                  <a:srgbClr val="000000"/>
                </a:solidFill>
              </a:rPr>
              <a:t>根据以上数据，通过使用Excel 数据透视表功能对数据进行数据统计分析。</a:t>
            </a:r>
          </a:p>
          <a:p>
            <a:pPr marL="0" indent="0"/>
            <a:r>
              <a:rPr lang="zh-CN" altLang="en-US" sz="1600">
                <a:solidFill>
                  <a:srgbClr val="000000"/>
                </a:solidFill>
              </a:rPr>
              <a:t>       单击“插入”选项卡的“表格”组中的“数据透视表”按钮，弹出“创建数据透视表”对话框，如图4-55 所示。默认选择Excel 工作表中的所有数据创建数据透视表，创建数据透视表的位置选择“新工作表”。单击“确认”按钮，按图4-56 所示，将字段依次拖到相应的区域，生成的数据透视表如图4-57 所示。</a:t>
            </a:r>
          </a:p>
          <a:p>
            <a:pPr marL="0" indent="0"/>
            <a:r>
              <a:rPr lang="zh-CN" altLang="en-US" sz="1600">
                <a:solidFill>
                  <a:srgbClr val="000000"/>
                </a:solidFill>
              </a:rPr>
              <a:t>       若想得到其他数据统计显示格式，只要按自己的需求进行字段的拖放即可。</a:t>
            </a:r>
          </a:p>
          <a:p>
            <a:pPr marL="0" indent="0"/>
            <a:r>
              <a:rPr lang="zh-CN" altLang="en-US" sz="1600">
                <a:solidFill>
                  <a:srgbClr val="000000"/>
                </a:solidFill>
              </a:rPr>
              <a:t>       在图4-57 中，根据需要，通过“征订日期”、“经办人”、“图书”、“征订地区”右边的下拉箭头设置筛选条件，即可看到筛选后的统计数据。</a:t>
            </a:r>
          </a:p>
          <a:p>
            <a:pPr marL="0" indent="0"/>
            <a:r>
              <a:rPr lang="zh-CN" altLang="en-US" sz="1600">
                <a:solidFill>
                  <a:srgbClr val="000000"/>
                </a:solidFill>
              </a:rPr>
              <a:t>       数据透视表功能强大，可以把数据进行分类、汇总、筛选等，制作出所需要的数据统计报表，灵活使用，可大大提高工作效率。</a:t>
            </a:r>
          </a:p>
        </p:txBody>
      </p:sp>
      <p:sp>
        <p:nvSpPr>
          <p:cNvPr id="136199" name="Text Box 4"/>
          <p:cNvSpPr txBox="1">
            <a:spLocks noChangeArrowheads="1"/>
          </p:cNvSpPr>
          <p:nvPr/>
        </p:nvSpPr>
        <p:spPr bwMode="auto">
          <a:xfrm>
            <a:off x="2114550" y="54864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a:r>
              <a:rPr lang="en-US" altLang="zh-CN" sz="1400">
                <a:solidFill>
                  <a:srgbClr val="767474"/>
                </a:solidFill>
                <a:ea typeface="幼圆" pitchFamily="49" charset="-122"/>
                <a:hlinkClick r:id="rId2" action="ppaction://hlinksldjump"/>
              </a:rPr>
              <a:t> </a:t>
            </a:r>
            <a:r>
              <a:rPr lang="zh-CN" altLang="en-US" sz="1400">
                <a:solidFill>
                  <a:schemeClr val="hlink"/>
                </a:solidFill>
                <a:ea typeface="幼圆" pitchFamily="49" charset="-122"/>
                <a:hlinkClick r:id="rId2" action="ppaction://hlinksldjump"/>
              </a:rPr>
              <a:t>返   回</a:t>
            </a:r>
            <a:endParaRPr lang="zh-CN" altLang="en-US" sz="1400">
              <a:solidFill>
                <a:schemeClr val="hlink"/>
              </a:solidFill>
              <a:ea typeface="幼圆" pitchFamily="49"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5F5CFC6C-01BA-4106-8F34-F18CB2324E50}" type="datetime1">
              <a:rPr lang="zh-CN" altLang="en-US" sz="1400"/>
              <a:pPr algn="l" eaLnBrk="1" hangingPunct="1"/>
              <a:t>2023/5/8</a:t>
            </a:fld>
            <a:endParaRPr lang="en-US" altLang="zh-CN" sz="1400"/>
          </a:p>
        </p:txBody>
      </p:sp>
      <p:sp>
        <p:nvSpPr>
          <p:cNvPr id="137219"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37220"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901D3F17-C5D6-443C-90A4-8F4C8D3135C5}" type="slidenum">
              <a:rPr lang="en-US" altLang="zh-CN" sz="1400"/>
              <a:pPr eaLnBrk="1" hangingPunct="1"/>
              <a:t>13</a:t>
            </a:fld>
            <a:endParaRPr lang="en-US" altLang="zh-CN" sz="1400"/>
          </a:p>
        </p:txBody>
      </p:sp>
      <p:sp>
        <p:nvSpPr>
          <p:cNvPr id="137221" name="Rectangle 2"/>
          <p:cNvSpPr>
            <a:spLocks noGrp="1" noChangeArrowheads="1"/>
          </p:cNvSpPr>
          <p:nvPr>
            <p:ph type="title" idx="4294967295"/>
          </p:nvPr>
        </p:nvSpPr>
        <p:spPr>
          <a:xfrm>
            <a:off x="2362200" y="457200"/>
            <a:ext cx="7772400" cy="914400"/>
          </a:xfrm>
        </p:spPr>
        <p:txBody>
          <a:bodyPr/>
          <a:lstStyle/>
          <a:p>
            <a:pPr eaLnBrk="1" hangingPunct="1"/>
            <a:r>
              <a:rPr lang="en-US" altLang="zh-CN" b="1"/>
              <a:t>4.</a:t>
            </a:r>
            <a:r>
              <a:rPr lang="zh-CN" altLang="en-US" b="1"/>
              <a:t>4</a:t>
            </a:r>
            <a:r>
              <a:rPr lang="en-US" altLang="zh-CN" b="1"/>
              <a:t>.</a:t>
            </a:r>
            <a:r>
              <a:rPr lang="zh-CN" altLang="en-US" b="1"/>
              <a:t>5</a:t>
            </a:r>
            <a:r>
              <a:rPr lang="en-US" altLang="zh-CN" b="1"/>
              <a:t>    </a:t>
            </a:r>
            <a:r>
              <a:rPr lang="zh-CN" altLang="en-US" b="1"/>
              <a:t>数据透视表</a:t>
            </a:r>
          </a:p>
        </p:txBody>
      </p:sp>
      <p:sp>
        <p:nvSpPr>
          <p:cNvPr id="137222" name="Rectangle 3"/>
          <p:cNvSpPr>
            <a:spLocks noGrp="1" noChangeArrowheads="1"/>
          </p:cNvSpPr>
          <p:nvPr>
            <p:ph type="body" idx="4294967295"/>
          </p:nvPr>
        </p:nvSpPr>
        <p:spPr>
          <a:xfrm>
            <a:off x="3505200" y="1468438"/>
            <a:ext cx="6629400" cy="4170362"/>
          </a:xfrm>
        </p:spPr>
        <p:txBody>
          <a:bodyPr/>
          <a:lstStyle/>
          <a:p>
            <a:pPr marL="0" indent="0">
              <a:lnSpc>
                <a:spcPct val="100000"/>
              </a:lnSpc>
            </a:pPr>
            <a:r>
              <a:rPr lang="en-US" altLang="zh-CN">
                <a:solidFill>
                  <a:srgbClr val="000000"/>
                </a:solidFill>
              </a:rPr>
              <a:t>        </a:t>
            </a:r>
            <a:endParaRPr lang="zh-CN" altLang="en-US">
              <a:solidFill>
                <a:srgbClr val="000000"/>
              </a:solidFill>
            </a:endParaRPr>
          </a:p>
        </p:txBody>
      </p:sp>
      <p:sp>
        <p:nvSpPr>
          <p:cNvPr id="137223" name="Text Box 4"/>
          <p:cNvSpPr txBox="1">
            <a:spLocks noChangeArrowheads="1"/>
          </p:cNvSpPr>
          <p:nvPr/>
        </p:nvSpPr>
        <p:spPr bwMode="auto">
          <a:xfrm>
            <a:off x="2114550" y="54864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a:r>
              <a:rPr lang="en-US" altLang="zh-CN" sz="1400">
                <a:solidFill>
                  <a:srgbClr val="767474"/>
                </a:solidFill>
                <a:ea typeface="幼圆" pitchFamily="49" charset="-122"/>
                <a:hlinkClick r:id="rId2" action="ppaction://hlinksldjump"/>
              </a:rPr>
              <a:t> </a:t>
            </a:r>
            <a:r>
              <a:rPr lang="zh-CN" altLang="en-US" sz="1400">
                <a:solidFill>
                  <a:schemeClr val="hlink"/>
                </a:solidFill>
                <a:ea typeface="幼圆" pitchFamily="49" charset="-122"/>
                <a:hlinkClick r:id="rId2" action="ppaction://hlinksldjump"/>
              </a:rPr>
              <a:t>返   回</a:t>
            </a:r>
            <a:endParaRPr lang="zh-CN" altLang="en-US" sz="1400">
              <a:solidFill>
                <a:schemeClr val="hlink"/>
              </a:solidFill>
              <a:ea typeface="幼圆" pitchFamily="49" charset="-122"/>
            </a:endParaRPr>
          </a:p>
        </p:txBody>
      </p:sp>
      <p:sp>
        <p:nvSpPr>
          <p:cNvPr id="137224" name="Text Box 8"/>
          <p:cNvSpPr txBox="1">
            <a:spLocks noChangeArrowheads="1"/>
          </p:cNvSpPr>
          <p:nvPr/>
        </p:nvSpPr>
        <p:spPr bwMode="auto">
          <a:xfrm>
            <a:off x="3194853" y="3357563"/>
            <a:ext cx="3331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t>图4-55  “创建数据透视表”对话框</a:t>
            </a:r>
          </a:p>
        </p:txBody>
      </p:sp>
      <p:pic>
        <p:nvPicPr>
          <p:cNvPr id="1372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722" y="1314387"/>
            <a:ext cx="3047330" cy="2017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2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141" y="3719637"/>
            <a:ext cx="3626493" cy="2104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2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576" y="1635124"/>
            <a:ext cx="2784475" cy="313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7228" name="Text Box 12"/>
          <p:cNvSpPr txBox="1">
            <a:spLocks noChangeArrowheads="1"/>
          </p:cNvSpPr>
          <p:nvPr/>
        </p:nvSpPr>
        <p:spPr bwMode="auto">
          <a:xfrm>
            <a:off x="3752859" y="5949950"/>
            <a:ext cx="2100255"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sz="1600" dirty="0"/>
              <a:t>图4-56  设置统计方式</a:t>
            </a:r>
            <a:endParaRPr lang="zh-CN" altLang="en-US" dirty="0"/>
          </a:p>
        </p:txBody>
      </p:sp>
      <p:sp>
        <p:nvSpPr>
          <p:cNvPr id="137229" name="Text Box 13"/>
          <p:cNvSpPr txBox="1">
            <a:spLocks noChangeArrowheads="1"/>
          </p:cNvSpPr>
          <p:nvPr/>
        </p:nvSpPr>
        <p:spPr bwMode="auto">
          <a:xfrm>
            <a:off x="7521575" y="4822031"/>
            <a:ext cx="28067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1600" dirty="0"/>
              <a:t>图4-57  数据透视表统计结果</a:t>
            </a:r>
            <a:endParaRPr lang="zh-CN" altLang="en-US"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00B57B0A-2F74-4CB1-91B7-1C949879219A}" type="datetime1">
              <a:rPr lang="zh-CN" altLang="en-US" sz="1400"/>
              <a:pPr algn="l" eaLnBrk="1" hangingPunct="1"/>
              <a:t>2023/5/8</a:t>
            </a:fld>
            <a:endParaRPr lang="en-US" altLang="zh-CN" sz="1400"/>
          </a:p>
        </p:txBody>
      </p:sp>
      <p:sp>
        <p:nvSpPr>
          <p:cNvPr id="138243"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38244"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F57713F5-FA89-459E-AAD8-6D2E9B7FB73E}" type="slidenum">
              <a:rPr lang="en-US" altLang="zh-CN" sz="1400"/>
              <a:pPr eaLnBrk="1" hangingPunct="1"/>
              <a:t>14</a:t>
            </a:fld>
            <a:endParaRPr lang="en-US" altLang="zh-CN" sz="1400"/>
          </a:p>
        </p:txBody>
      </p:sp>
      <p:sp>
        <p:nvSpPr>
          <p:cNvPr id="138245" name="Rectangle 1026"/>
          <p:cNvSpPr>
            <a:spLocks noGrp="1" noChangeArrowheads="1"/>
          </p:cNvSpPr>
          <p:nvPr>
            <p:ph type="title" idx="4294967295"/>
          </p:nvPr>
        </p:nvSpPr>
        <p:spPr>
          <a:xfrm>
            <a:off x="3200400" y="381000"/>
            <a:ext cx="6477000" cy="1143000"/>
          </a:xfrm>
        </p:spPr>
        <p:txBody>
          <a:bodyPr/>
          <a:lstStyle/>
          <a:p>
            <a:pPr eaLnBrk="1" hangingPunct="1"/>
            <a:r>
              <a:rPr lang="en-US" altLang="zh-CN" b="1"/>
              <a:t>4.</a:t>
            </a:r>
            <a:r>
              <a:rPr lang="zh-CN" altLang="en-US" b="1"/>
              <a:t>4</a:t>
            </a:r>
            <a:r>
              <a:rPr lang="en-US" altLang="zh-CN" b="1"/>
              <a:t>.</a:t>
            </a:r>
            <a:r>
              <a:rPr lang="zh-CN" altLang="en-US" b="1"/>
              <a:t>6</a:t>
            </a:r>
            <a:r>
              <a:rPr lang="en-US" altLang="zh-CN" b="1"/>
              <a:t>  </a:t>
            </a:r>
            <a:r>
              <a:rPr lang="zh-CN" altLang="en-US" b="1"/>
              <a:t>获取外部数据</a:t>
            </a:r>
          </a:p>
        </p:txBody>
      </p:sp>
      <p:sp>
        <p:nvSpPr>
          <p:cNvPr id="138246" name="Rectangle 1027"/>
          <p:cNvSpPr>
            <a:spLocks noGrp="1" noChangeArrowheads="1"/>
          </p:cNvSpPr>
          <p:nvPr>
            <p:ph type="body" idx="4294967295"/>
          </p:nvPr>
        </p:nvSpPr>
        <p:spPr>
          <a:xfrm>
            <a:off x="3657600" y="1600200"/>
            <a:ext cx="6400800" cy="2260600"/>
          </a:xfrm>
        </p:spPr>
        <p:txBody>
          <a:bodyPr/>
          <a:lstStyle/>
          <a:p>
            <a:pPr marL="0" indent="0"/>
            <a:r>
              <a:rPr lang="en-US" altLang="zh-CN" sz="1800" dirty="0">
                <a:solidFill>
                  <a:srgbClr val="000000"/>
                </a:solidFill>
              </a:rPr>
              <a:t>        </a:t>
            </a:r>
            <a:r>
              <a:rPr lang="zh-CN" altLang="en-US" sz="1800" dirty="0">
                <a:solidFill>
                  <a:srgbClr val="000000"/>
                </a:solidFill>
              </a:rPr>
              <a:t>在Excel 2010中，可将Access、文本文件、SQL Server、XML 等多种数据格式转换到Excel工作表中，这样就可以利用Excel 的功能对数据进行整理和分析。</a:t>
            </a:r>
          </a:p>
          <a:p>
            <a:pPr marL="0" indent="0"/>
            <a:r>
              <a:rPr lang="zh-CN" altLang="en-US" sz="1800" dirty="0">
                <a:solidFill>
                  <a:srgbClr val="000000"/>
                </a:solidFill>
              </a:rPr>
              <a:t>      （1） 单击“数据”选项卡，通过“获取外部数据”组中的相应命令即可将相应格式的数据导入到Excel 工作表中。“获取外部数据”组的命令如图4-58 所示。</a:t>
            </a:r>
          </a:p>
        </p:txBody>
      </p:sp>
      <p:sp>
        <p:nvSpPr>
          <p:cNvPr id="138247" name="Rectangle 1028"/>
          <p:cNvSpPr>
            <a:spLocks noChangeArrowheads="1"/>
          </p:cNvSpPr>
          <p:nvPr/>
        </p:nvSpPr>
        <p:spPr bwMode="auto">
          <a:xfrm>
            <a:off x="2279650" y="5516564"/>
            <a:ext cx="4318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hlinkClick r:id="rId2" action="ppaction://hlinksldjump"/>
              </a:rPr>
              <a:t>返  回</a:t>
            </a:r>
            <a:endParaRPr lang="zh-CN" altLang="en-US" sz="1400"/>
          </a:p>
        </p:txBody>
      </p:sp>
      <p:pic>
        <p:nvPicPr>
          <p:cNvPr id="138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194" y="4005064"/>
            <a:ext cx="2520692"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249" name="Text Box 9"/>
          <p:cNvSpPr txBox="1">
            <a:spLocks noChangeArrowheads="1"/>
          </p:cNvSpPr>
          <p:nvPr/>
        </p:nvSpPr>
        <p:spPr bwMode="auto">
          <a:xfrm>
            <a:off x="5216397" y="5080000"/>
            <a:ext cx="2808287"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1600" dirty="0"/>
              <a:t>图4-58  “获取外部数据“组</a:t>
            </a:r>
            <a:endParaRPr lang="zh-CN" altLang="en-US"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72715E5E-AC98-49EA-9F6C-69104D203A7A}" type="datetime1">
              <a:rPr lang="zh-CN" altLang="en-US" sz="1400"/>
              <a:pPr algn="l" eaLnBrk="1" hangingPunct="1"/>
              <a:t>2023/5/8</a:t>
            </a:fld>
            <a:endParaRPr lang="en-US" altLang="zh-CN" sz="1400"/>
          </a:p>
        </p:txBody>
      </p:sp>
      <p:sp>
        <p:nvSpPr>
          <p:cNvPr id="139267"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39268"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948F3CD0-6FEB-401B-8FAA-8DAFA02E9B69}" type="slidenum">
              <a:rPr lang="en-US" altLang="zh-CN" sz="1400"/>
              <a:pPr eaLnBrk="1" hangingPunct="1"/>
              <a:t>15</a:t>
            </a:fld>
            <a:endParaRPr lang="en-US" altLang="zh-CN" sz="1400"/>
          </a:p>
        </p:txBody>
      </p:sp>
      <p:sp>
        <p:nvSpPr>
          <p:cNvPr id="139269" name="Rectangle 1026"/>
          <p:cNvSpPr>
            <a:spLocks noGrp="1" noChangeArrowheads="1"/>
          </p:cNvSpPr>
          <p:nvPr>
            <p:ph type="title" idx="4294967295"/>
          </p:nvPr>
        </p:nvSpPr>
        <p:spPr>
          <a:xfrm>
            <a:off x="3200400" y="381000"/>
            <a:ext cx="6477000" cy="1143000"/>
          </a:xfrm>
        </p:spPr>
        <p:txBody>
          <a:bodyPr/>
          <a:lstStyle/>
          <a:p>
            <a:pPr eaLnBrk="1" hangingPunct="1"/>
            <a:r>
              <a:rPr lang="en-US" altLang="zh-CN" b="1"/>
              <a:t>4.</a:t>
            </a:r>
            <a:r>
              <a:rPr lang="zh-CN" altLang="en-US" b="1"/>
              <a:t>4</a:t>
            </a:r>
            <a:r>
              <a:rPr lang="en-US" altLang="zh-CN" b="1"/>
              <a:t>.</a:t>
            </a:r>
            <a:r>
              <a:rPr lang="zh-CN" altLang="en-US" b="1"/>
              <a:t>6</a:t>
            </a:r>
            <a:r>
              <a:rPr lang="en-US" altLang="zh-CN" b="1"/>
              <a:t>  </a:t>
            </a:r>
            <a:r>
              <a:rPr lang="zh-CN" altLang="en-US" b="1"/>
              <a:t>获取外部数据</a:t>
            </a:r>
          </a:p>
        </p:txBody>
      </p:sp>
      <p:sp>
        <p:nvSpPr>
          <p:cNvPr id="139270" name="Rectangle 1027"/>
          <p:cNvSpPr>
            <a:spLocks noGrp="1" noChangeArrowheads="1"/>
          </p:cNvSpPr>
          <p:nvPr>
            <p:ph type="body" idx="4294967295"/>
          </p:nvPr>
        </p:nvSpPr>
        <p:spPr>
          <a:xfrm>
            <a:off x="3648075" y="2349500"/>
            <a:ext cx="6400800" cy="1468438"/>
          </a:xfrm>
        </p:spPr>
        <p:txBody>
          <a:bodyPr/>
          <a:lstStyle/>
          <a:p>
            <a:pPr marL="0" indent="0"/>
            <a:r>
              <a:rPr lang="en-US" altLang="zh-CN" sz="1800" dirty="0">
                <a:solidFill>
                  <a:srgbClr val="000000"/>
                </a:solidFill>
              </a:rPr>
              <a:t>        </a:t>
            </a:r>
            <a:r>
              <a:rPr lang="zh-CN" altLang="en-US" sz="1800" dirty="0">
                <a:solidFill>
                  <a:srgbClr val="000000"/>
                </a:solidFill>
              </a:rPr>
              <a:t>（2） 假设桌面上有一文本文件“外部数据导入示例文件.txt”，各数据项以“，”间隔，如图4-59所示。单击“获取外部数据”组中的“自文本”命令，弹出图4-60所示的“导入文本文件”对话框。</a:t>
            </a:r>
          </a:p>
        </p:txBody>
      </p:sp>
      <p:sp>
        <p:nvSpPr>
          <p:cNvPr id="139271" name="Rectangle 1028"/>
          <p:cNvSpPr>
            <a:spLocks noChangeArrowheads="1"/>
          </p:cNvSpPr>
          <p:nvPr/>
        </p:nvSpPr>
        <p:spPr bwMode="auto">
          <a:xfrm>
            <a:off x="2279650" y="5516564"/>
            <a:ext cx="4318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hlinkClick r:id="rId2" action="ppaction://hlinksldjump"/>
              </a:rPr>
              <a:t>返  回</a:t>
            </a:r>
            <a:endParaRPr lang="zh-CN" altLang="en-US" sz="140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8A75A8BB-E003-4CC5-90FD-1C1528111A1D}" type="datetime1">
              <a:rPr lang="zh-CN" altLang="en-US" sz="1400"/>
              <a:pPr algn="l" eaLnBrk="1" hangingPunct="1"/>
              <a:t>2023/5/8</a:t>
            </a:fld>
            <a:endParaRPr lang="en-US" altLang="zh-CN" sz="1400"/>
          </a:p>
        </p:txBody>
      </p:sp>
      <p:sp>
        <p:nvSpPr>
          <p:cNvPr id="140291"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40292"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D102CCC2-15CB-4753-B728-21A08319FE9A}" type="slidenum">
              <a:rPr lang="en-US" altLang="zh-CN" sz="1400"/>
              <a:pPr eaLnBrk="1" hangingPunct="1"/>
              <a:t>16</a:t>
            </a:fld>
            <a:endParaRPr lang="en-US" altLang="zh-CN" sz="1400"/>
          </a:p>
        </p:txBody>
      </p:sp>
      <p:sp>
        <p:nvSpPr>
          <p:cNvPr id="140293" name="Rectangle 1026"/>
          <p:cNvSpPr>
            <a:spLocks noGrp="1" noChangeArrowheads="1"/>
          </p:cNvSpPr>
          <p:nvPr>
            <p:ph type="title" idx="4294967295"/>
          </p:nvPr>
        </p:nvSpPr>
        <p:spPr>
          <a:xfrm>
            <a:off x="3200400" y="381000"/>
            <a:ext cx="6477000" cy="1143000"/>
          </a:xfrm>
        </p:spPr>
        <p:txBody>
          <a:bodyPr/>
          <a:lstStyle/>
          <a:p>
            <a:pPr eaLnBrk="1" hangingPunct="1"/>
            <a:r>
              <a:rPr lang="en-US" altLang="zh-CN" b="1"/>
              <a:t>4.</a:t>
            </a:r>
            <a:r>
              <a:rPr lang="zh-CN" altLang="en-US" b="1"/>
              <a:t>4</a:t>
            </a:r>
            <a:r>
              <a:rPr lang="en-US" altLang="zh-CN" b="1"/>
              <a:t>.</a:t>
            </a:r>
            <a:r>
              <a:rPr lang="zh-CN" altLang="en-US" b="1"/>
              <a:t>6</a:t>
            </a:r>
            <a:r>
              <a:rPr lang="en-US" altLang="zh-CN" b="1"/>
              <a:t>  </a:t>
            </a:r>
            <a:r>
              <a:rPr lang="zh-CN" altLang="en-US" b="1"/>
              <a:t>获取外部数据</a:t>
            </a:r>
          </a:p>
        </p:txBody>
      </p:sp>
      <p:sp>
        <p:nvSpPr>
          <p:cNvPr id="140294" name="Rectangle 1028"/>
          <p:cNvSpPr>
            <a:spLocks noChangeArrowheads="1"/>
          </p:cNvSpPr>
          <p:nvPr/>
        </p:nvSpPr>
        <p:spPr bwMode="auto">
          <a:xfrm>
            <a:off x="2279650" y="5516564"/>
            <a:ext cx="4318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hlinkClick r:id="rId2" action="ppaction://hlinksldjump"/>
              </a:rPr>
              <a:t>返  回</a:t>
            </a:r>
            <a:endParaRPr lang="zh-CN" altLang="en-US" sz="1400"/>
          </a:p>
        </p:txBody>
      </p:sp>
      <p:sp>
        <p:nvSpPr>
          <p:cNvPr id="140295" name="Text Box 7"/>
          <p:cNvSpPr txBox="1">
            <a:spLocks noChangeArrowheads="1"/>
          </p:cNvSpPr>
          <p:nvPr/>
        </p:nvSpPr>
        <p:spPr bwMode="auto">
          <a:xfrm>
            <a:off x="3752850" y="4676775"/>
            <a:ext cx="1873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1600" dirty="0"/>
              <a:t>图4-59  示例文件</a:t>
            </a:r>
            <a:endParaRPr lang="zh-CN" altLang="en-US" dirty="0"/>
          </a:p>
        </p:txBody>
      </p:sp>
      <p:pic>
        <p:nvPicPr>
          <p:cNvPr id="1402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6" y="2420939"/>
            <a:ext cx="33448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02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366" y="1866037"/>
            <a:ext cx="4016375" cy="277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0298" name="Text Box 10"/>
          <p:cNvSpPr txBox="1">
            <a:spLocks noChangeArrowheads="1"/>
          </p:cNvSpPr>
          <p:nvPr/>
        </p:nvSpPr>
        <p:spPr bwMode="auto">
          <a:xfrm>
            <a:off x="6816080" y="4674771"/>
            <a:ext cx="331217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zh-CN" altLang="en-US" sz="1600" dirty="0"/>
              <a:t>图4-60  “导入文本文件”对话框</a:t>
            </a:r>
            <a:endParaRPr lang="zh-CN" altLang="en-US"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3D7B1A16-F5A4-499D-B054-2E99A2556CB4}" type="datetime1">
              <a:rPr lang="zh-CN" altLang="en-US" sz="1400"/>
              <a:pPr algn="l" eaLnBrk="1" hangingPunct="1"/>
              <a:t>2023/5/8</a:t>
            </a:fld>
            <a:endParaRPr lang="en-US" altLang="zh-CN" sz="1400"/>
          </a:p>
        </p:txBody>
      </p:sp>
      <p:sp>
        <p:nvSpPr>
          <p:cNvPr id="141315"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41316"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F0378028-12B5-4584-BB57-42C4406EFAD0}" type="slidenum">
              <a:rPr lang="en-US" altLang="zh-CN" sz="1400"/>
              <a:pPr eaLnBrk="1" hangingPunct="1"/>
              <a:t>17</a:t>
            </a:fld>
            <a:endParaRPr lang="en-US" altLang="zh-CN" sz="1400"/>
          </a:p>
        </p:txBody>
      </p:sp>
      <p:sp>
        <p:nvSpPr>
          <p:cNvPr id="141317" name="Rectangle 1026"/>
          <p:cNvSpPr>
            <a:spLocks noGrp="1" noChangeArrowheads="1"/>
          </p:cNvSpPr>
          <p:nvPr>
            <p:ph type="title" idx="4294967295"/>
          </p:nvPr>
        </p:nvSpPr>
        <p:spPr>
          <a:xfrm>
            <a:off x="3200400" y="381000"/>
            <a:ext cx="6477000" cy="1143000"/>
          </a:xfrm>
        </p:spPr>
        <p:txBody>
          <a:bodyPr/>
          <a:lstStyle/>
          <a:p>
            <a:pPr eaLnBrk="1" hangingPunct="1"/>
            <a:r>
              <a:rPr lang="en-US" altLang="zh-CN" b="1"/>
              <a:t>4.</a:t>
            </a:r>
            <a:r>
              <a:rPr lang="zh-CN" altLang="en-US" b="1"/>
              <a:t>4</a:t>
            </a:r>
            <a:r>
              <a:rPr lang="en-US" altLang="zh-CN" b="1"/>
              <a:t>.</a:t>
            </a:r>
            <a:r>
              <a:rPr lang="zh-CN" altLang="en-US" b="1"/>
              <a:t>6</a:t>
            </a:r>
            <a:r>
              <a:rPr lang="en-US" altLang="zh-CN" b="1"/>
              <a:t>  </a:t>
            </a:r>
            <a:r>
              <a:rPr lang="zh-CN" altLang="en-US" b="1"/>
              <a:t>获取外部数据</a:t>
            </a:r>
          </a:p>
        </p:txBody>
      </p:sp>
      <p:sp>
        <p:nvSpPr>
          <p:cNvPr id="141318" name="Rectangle 1027"/>
          <p:cNvSpPr>
            <a:spLocks noGrp="1" noChangeArrowheads="1"/>
          </p:cNvSpPr>
          <p:nvPr>
            <p:ph type="body" idx="4294967295"/>
          </p:nvPr>
        </p:nvSpPr>
        <p:spPr>
          <a:xfrm>
            <a:off x="3648076" y="2349501"/>
            <a:ext cx="6697663" cy="3095625"/>
          </a:xfrm>
        </p:spPr>
        <p:txBody>
          <a:bodyPr/>
          <a:lstStyle/>
          <a:p>
            <a:pPr marL="0" indent="0"/>
            <a:r>
              <a:rPr lang="en-US" altLang="zh-CN" sz="800" dirty="0">
                <a:solidFill>
                  <a:srgbClr val="000000"/>
                </a:solidFill>
              </a:rPr>
              <a:t>        </a:t>
            </a:r>
            <a:r>
              <a:rPr lang="zh-CN" altLang="en-US" sz="1800" dirty="0">
                <a:solidFill>
                  <a:srgbClr val="000000"/>
                </a:solidFill>
              </a:rPr>
              <a:t>（3） 找到文件所在的位置及文件，单击“导入”，会弹出“文本导入向导- 第1 步”对话框，如图4-61 所示。</a:t>
            </a:r>
          </a:p>
          <a:p>
            <a:pPr marL="0" indent="0"/>
            <a:r>
              <a:rPr lang="zh-CN" altLang="en-US" sz="1800" dirty="0">
                <a:solidFill>
                  <a:srgbClr val="000000"/>
                </a:solidFill>
              </a:rPr>
              <a:t>      这里的原始数据类型选择“分隔符号”一项，在这个对话框的下面有一个预览框，从这里可以看到要导入的数据，这里的“ 导入起始行”输入框中的数值默认为 1，单击“下一步”，弹出“文本导入向导- 第2 步”对话框，如图4-62所示。在此选择文本文件的数据字段分隔符，根据示例文件的特点，我们选择“逗号”。</a:t>
            </a:r>
          </a:p>
        </p:txBody>
      </p:sp>
      <p:sp>
        <p:nvSpPr>
          <p:cNvPr id="141319" name="Rectangle 1028"/>
          <p:cNvSpPr>
            <a:spLocks noChangeArrowheads="1"/>
          </p:cNvSpPr>
          <p:nvPr/>
        </p:nvSpPr>
        <p:spPr bwMode="auto">
          <a:xfrm>
            <a:off x="2279650" y="5516564"/>
            <a:ext cx="4318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hlinkClick r:id="rId2" action="ppaction://hlinksldjump"/>
              </a:rPr>
              <a:t>返  回</a:t>
            </a:r>
            <a:endParaRPr lang="zh-CN" altLang="en-US" sz="140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17EFB79F-1D7F-4BEE-A516-73F029110E24}" type="datetime1">
              <a:rPr lang="zh-CN" altLang="en-US" sz="1400"/>
              <a:pPr algn="l" eaLnBrk="1" hangingPunct="1"/>
              <a:t>2023/5/8</a:t>
            </a:fld>
            <a:endParaRPr lang="en-US" altLang="zh-CN" sz="1400"/>
          </a:p>
        </p:txBody>
      </p:sp>
      <p:sp>
        <p:nvSpPr>
          <p:cNvPr id="142339"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42340"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C13D86AB-9B88-43AE-AD2E-5A54468F1C7B}" type="slidenum">
              <a:rPr lang="en-US" altLang="zh-CN" sz="1400"/>
              <a:pPr eaLnBrk="1" hangingPunct="1"/>
              <a:t>18</a:t>
            </a:fld>
            <a:endParaRPr lang="en-US" altLang="zh-CN" sz="1400"/>
          </a:p>
        </p:txBody>
      </p:sp>
      <p:sp>
        <p:nvSpPr>
          <p:cNvPr id="142341" name="Rectangle 1026"/>
          <p:cNvSpPr>
            <a:spLocks noGrp="1" noChangeArrowheads="1"/>
          </p:cNvSpPr>
          <p:nvPr>
            <p:ph type="title" idx="4294967295"/>
          </p:nvPr>
        </p:nvSpPr>
        <p:spPr>
          <a:xfrm>
            <a:off x="3200400" y="381000"/>
            <a:ext cx="6477000" cy="1143000"/>
          </a:xfrm>
        </p:spPr>
        <p:txBody>
          <a:bodyPr/>
          <a:lstStyle/>
          <a:p>
            <a:pPr eaLnBrk="1" hangingPunct="1"/>
            <a:r>
              <a:rPr lang="en-US" altLang="zh-CN" b="1"/>
              <a:t>4.</a:t>
            </a:r>
            <a:r>
              <a:rPr lang="zh-CN" altLang="en-US" b="1"/>
              <a:t>4</a:t>
            </a:r>
            <a:r>
              <a:rPr lang="en-US" altLang="zh-CN" b="1"/>
              <a:t>.</a:t>
            </a:r>
            <a:r>
              <a:rPr lang="zh-CN" altLang="en-US" b="1"/>
              <a:t>6</a:t>
            </a:r>
            <a:r>
              <a:rPr lang="en-US" altLang="zh-CN" b="1"/>
              <a:t>  </a:t>
            </a:r>
            <a:r>
              <a:rPr lang="zh-CN" altLang="en-US" b="1"/>
              <a:t>获取外部数据</a:t>
            </a:r>
          </a:p>
        </p:txBody>
      </p:sp>
      <p:sp>
        <p:nvSpPr>
          <p:cNvPr id="142342" name="Rectangle 1028"/>
          <p:cNvSpPr>
            <a:spLocks noChangeArrowheads="1"/>
          </p:cNvSpPr>
          <p:nvPr/>
        </p:nvSpPr>
        <p:spPr bwMode="auto">
          <a:xfrm>
            <a:off x="2279650" y="5516564"/>
            <a:ext cx="4318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hlinkClick r:id="rId2" action="ppaction://hlinksldjump"/>
              </a:rPr>
              <a:t>返  回</a:t>
            </a:r>
            <a:endParaRPr lang="zh-CN" altLang="en-US" sz="1400"/>
          </a:p>
        </p:txBody>
      </p:sp>
      <p:sp>
        <p:nvSpPr>
          <p:cNvPr id="142343" name="Text Box 7"/>
          <p:cNvSpPr txBox="1">
            <a:spLocks noChangeArrowheads="1"/>
          </p:cNvSpPr>
          <p:nvPr/>
        </p:nvSpPr>
        <p:spPr bwMode="auto">
          <a:xfrm>
            <a:off x="3289300" y="4437063"/>
            <a:ext cx="280828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1600" dirty="0"/>
              <a:t>图4-61  文本导入向导－第1步</a:t>
            </a:r>
            <a:endParaRPr lang="zh-CN" altLang="en-US" dirty="0"/>
          </a:p>
        </p:txBody>
      </p:sp>
      <p:sp>
        <p:nvSpPr>
          <p:cNvPr id="142344" name="Text Box 8"/>
          <p:cNvSpPr txBox="1">
            <a:spLocks noChangeArrowheads="1"/>
          </p:cNvSpPr>
          <p:nvPr/>
        </p:nvSpPr>
        <p:spPr bwMode="auto">
          <a:xfrm>
            <a:off x="7248526" y="4437063"/>
            <a:ext cx="2879725"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1600" dirty="0"/>
              <a:t>图4-62  文本导入向导－第2步</a:t>
            </a:r>
          </a:p>
        </p:txBody>
      </p:sp>
      <p:pic>
        <p:nvPicPr>
          <p:cNvPr id="1423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2205039"/>
            <a:ext cx="3487738" cy="217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234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4" y="1917701"/>
            <a:ext cx="3919537" cy="244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417F4B90-9688-47A2-AC86-33B8B3A97990}" type="datetime1">
              <a:rPr lang="zh-CN" altLang="en-US" sz="1400"/>
              <a:pPr algn="l" eaLnBrk="1" hangingPunct="1"/>
              <a:t>2023/5/8</a:t>
            </a:fld>
            <a:endParaRPr lang="en-US" altLang="zh-CN" sz="1400"/>
          </a:p>
        </p:txBody>
      </p:sp>
      <p:sp>
        <p:nvSpPr>
          <p:cNvPr id="143363"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43364"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B6AEEDE1-79C6-425A-B2E3-88FD2B7F81A3}" type="slidenum">
              <a:rPr lang="en-US" altLang="zh-CN" sz="1400"/>
              <a:pPr eaLnBrk="1" hangingPunct="1"/>
              <a:t>19</a:t>
            </a:fld>
            <a:endParaRPr lang="en-US" altLang="zh-CN" sz="1400"/>
          </a:p>
        </p:txBody>
      </p:sp>
      <p:sp>
        <p:nvSpPr>
          <p:cNvPr id="143365" name="Rectangle 1026"/>
          <p:cNvSpPr>
            <a:spLocks noGrp="1" noChangeArrowheads="1"/>
          </p:cNvSpPr>
          <p:nvPr>
            <p:ph type="title" idx="4294967295"/>
          </p:nvPr>
        </p:nvSpPr>
        <p:spPr>
          <a:xfrm>
            <a:off x="3200400" y="381000"/>
            <a:ext cx="6477000" cy="1143000"/>
          </a:xfrm>
        </p:spPr>
        <p:txBody>
          <a:bodyPr/>
          <a:lstStyle/>
          <a:p>
            <a:pPr eaLnBrk="1" hangingPunct="1"/>
            <a:r>
              <a:rPr lang="en-US" altLang="zh-CN" b="1"/>
              <a:t>4.</a:t>
            </a:r>
            <a:r>
              <a:rPr lang="zh-CN" altLang="en-US" b="1"/>
              <a:t>4</a:t>
            </a:r>
            <a:r>
              <a:rPr lang="en-US" altLang="zh-CN" b="1"/>
              <a:t>.</a:t>
            </a:r>
            <a:r>
              <a:rPr lang="zh-CN" altLang="en-US" b="1"/>
              <a:t>6</a:t>
            </a:r>
            <a:r>
              <a:rPr lang="en-US" altLang="zh-CN" b="1"/>
              <a:t>  </a:t>
            </a:r>
            <a:r>
              <a:rPr lang="zh-CN" altLang="en-US" b="1"/>
              <a:t>获取外部数据</a:t>
            </a:r>
          </a:p>
        </p:txBody>
      </p:sp>
      <p:sp>
        <p:nvSpPr>
          <p:cNvPr id="143366" name="Rectangle 1027"/>
          <p:cNvSpPr>
            <a:spLocks noGrp="1" noChangeArrowheads="1"/>
          </p:cNvSpPr>
          <p:nvPr>
            <p:ph type="body" idx="4294967295"/>
          </p:nvPr>
        </p:nvSpPr>
        <p:spPr>
          <a:xfrm>
            <a:off x="3287713" y="1339851"/>
            <a:ext cx="6697662" cy="1152525"/>
          </a:xfrm>
        </p:spPr>
        <p:txBody>
          <a:bodyPr/>
          <a:lstStyle/>
          <a:p>
            <a:pPr marL="0" indent="0"/>
            <a:r>
              <a:rPr lang="en-US" altLang="zh-CN" sz="800">
                <a:solidFill>
                  <a:srgbClr val="000000"/>
                </a:solidFill>
              </a:rPr>
              <a:t>        </a:t>
            </a:r>
            <a:r>
              <a:rPr lang="zh-CN" altLang="en-US" sz="1800">
                <a:solidFill>
                  <a:srgbClr val="000000"/>
                </a:solidFill>
              </a:rPr>
              <a:t>（4） 单击“下一步”按钮，弹出“文本导入向导- 第3 步”对话框，如图4-63 所示。选中第一列，将“列数据格式”设置成“文本”，单击“完成”按钮，弹出“导入数据”对话框，如图4-64所示。</a:t>
            </a:r>
          </a:p>
        </p:txBody>
      </p:sp>
      <p:sp>
        <p:nvSpPr>
          <p:cNvPr id="143367" name="Rectangle 1028"/>
          <p:cNvSpPr>
            <a:spLocks noChangeArrowheads="1"/>
          </p:cNvSpPr>
          <p:nvPr/>
        </p:nvSpPr>
        <p:spPr bwMode="auto">
          <a:xfrm>
            <a:off x="2279650" y="5516564"/>
            <a:ext cx="4318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hlinkClick r:id="rId2" action="ppaction://hlinksldjump"/>
              </a:rPr>
              <a:t>返  回</a:t>
            </a:r>
            <a:endParaRPr lang="zh-CN" altLang="en-US" sz="1400"/>
          </a:p>
        </p:txBody>
      </p:sp>
      <p:pic>
        <p:nvPicPr>
          <p:cNvPr id="143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1" y="2852738"/>
            <a:ext cx="4137025" cy="258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6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789" y="4076700"/>
            <a:ext cx="2427287" cy="129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70" name="Text Box 10"/>
          <p:cNvSpPr txBox="1">
            <a:spLocks noChangeArrowheads="1"/>
          </p:cNvSpPr>
          <p:nvPr/>
        </p:nvSpPr>
        <p:spPr bwMode="auto">
          <a:xfrm>
            <a:off x="3790951" y="5445125"/>
            <a:ext cx="2809875"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1600" dirty="0"/>
              <a:t>图4-63  文本导入向导－第3步</a:t>
            </a:r>
            <a:endParaRPr lang="zh-CN" altLang="en-US" dirty="0"/>
          </a:p>
        </p:txBody>
      </p:sp>
      <p:sp>
        <p:nvSpPr>
          <p:cNvPr id="143371" name="Text Box 11"/>
          <p:cNvSpPr txBox="1">
            <a:spLocks noChangeArrowheads="1"/>
          </p:cNvSpPr>
          <p:nvPr/>
        </p:nvSpPr>
        <p:spPr bwMode="auto">
          <a:xfrm>
            <a:off x="7896225" y="5445125"/>
            <a:ext cx="280828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1600" dirty="0"/>
              <a:t>图4-64  “导入数据”对话框</a:t>
            </a:r>
            <a:endParaRPr lang="zh-CN" alt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marR="0" rtl="0"/>
            <a:r>
              <a:rPr lang="en-US" altLang="zh-CN" b="0" i="0" strike="noStrike" baseline="0" dirty="0">
                <a:latin typeface="宋体" panose="02010600030101010101" pitchFamily="2" charset="-122"/>
                <a:ea typeface="宋体" panose="02010600030101010101" pitchFamily="2" charset="-122"/>
              </a:rPr>
              <a:t>4.4</a:t>
            </a:r>
            <a:r>
              <a:rPr lang="zh-CN" altLang="en-US" b="0" i="0" strike="noStrike" baseline="0" dirty="0">
                <a:latin typeface="Times New Roman" panose="02020603050405020304" pitchFamily="18" charset="0"/>
                <a:ea typeface="宋体" panose="02010600030101010101" pitchFamily="2" charset="-122"/>
              </a:rPr>
              <a:t>	</a:t>
            </a:r>
            <a:r>
              <a:rPr lang="zh-CN" altLang="en-US" b="0" i="0" strike="noStrike" baseline="0" dirty="0">
                <a:latin typeface="宋体" panose="02010600030101010101" pitchFamily="2" charset="-122"/>
                <a:ea typeface="宋体" panose="02010600030101010101" pitchFamily="2" charset="-122"/>
              </a:rPr>
              <a:t>数据处理</a:t>
            </a:r>
            <a:r>
              <a:rPr lang="zh-CN" altLang="en-US" b="0" i="0" strike="noStrike" baseline="0" dirty="0">
                <a:latin typeface="Times New Roman" panose="02020603050405020304" pitchFamily="18" charset="0"/>
                <a:ea typeface="宋体" panose="02010600030101010101" pitchFamily="2" charset="-122"/>
              </a:rPr>
              <a:t> </a:t>
            </a:r>
            <a:endParaRPr lang="zh-CN" altLang="en-US" b="0" i="0" u="sng" strike="noStrike" baseline="0" dirty="0">
              <a:latin typeface="Times New Roman" panose="02020603050405020304" pitchFamily="18" charset="0"/>
              <a:ea typeface="宋体" panose="02010600030101010101" pitchFamily="2" charset="-122"/>
            </a:endParaRPr>
          </a:p>
        </p:txBody>
      </p:sp>
      <p:sp>
        <p:nvSpPr>
          <p:cNvPr id="3" name="文本占位符 2"/>
          <p:cNvSpPr>
            <a:spLocks noGrp="1"/>
          </p:cNvSpPr>
          <p:nvPr>
            <p:ph type="body" idx="1"/>
          </p:nvPr>
        </p:nvSpPr>
        <p:spPr/>
        <p:txBody>
          <a:bodyPr>
            <a:normAutofit/>
          </a:bodyPr>
          <a:lstStyle/>
          <a:p>
            <a:pPr marR="0" lvl="0" rtl="0"/>
            <a:r>
              <a:rPr lang="en-US" altLang="zh-CN" b="0" i="0" strike="noStrike" baseline="0" dirty="0">
                <a:latin typeface="方正隶二简体"/>
              </a:rPr>
              <a:t>4.4.1   </a:t>
            </a:r>
            <a:r>
              <a:rPr lang="zh-CN" altLang="en-US" b="0" i="0" strike="noStrike" baseline="30000" dirty="0">
                <a:solidFill>
                  <a:srgbClr val="231F20"/>
                </a:solidFill>
                <a:latin typeface="方正准圆简体"/>
              </a:rPr>
              <a:t>数据清单</a:t>
            </a:r>
          </a:p>
          <a:p>
            <a:pPr marR="0" lvl="0" rtl="0"/>
            <a:r>
              <a:rPr lang="en-US" altLang="zh-CN" b="0" i="0" strike="noStrike" baseline="0" dirty="0">
                <a:latin typeface="方正隶二简体"/>
              </a:rPr>
              <a:t>4.4.2   </a:t>
            </a:r>
            <a:r>
              <a:rPr lang="zh-CN" altLang="en-US" b="0" i="0" strike="noStrike" baseline="30000" dirty="0">
                <a:solidFill>
                  <a:srgbClr val="231F20"/>
                </a:solidFill>
                <a:latin typeface="方正准圆简体"/>
              </a:rPr>
              <a:t>排序和筛选</a:t>
            </a:r>
          </a:p>
          <a:p>
            <a:pPr marR="0" lvl="1" rtl="0"/>
            <a:r>
              <a:rPr lang="en-US" altLang="zh-CN" b="1" i="0" strike="noStrike" baseline="0" dirty="0">
                <a:latin typeface="Times New Roman" panose="02020603050405020304" pitchFamily="18" charset="0"/>
                <a:ea typeface="方正小标宋简体" panose="02000000000000000000" pitchFamily="2" charset="-122"/>
              </a:rPr>
              <a:t>1.</a:t>
            </a:r>
            <a:r>
              <a:rPr lang="zh-CN" altLang="en-US" b="1" i="0" strike="noStrike" baseline="0" dirty="0">
                <a:latin typeface="Times New Roman" panose="02020603050405020304" pitchFamily="18" charset="0"/>
                <a:ea typeface="方正小标宋简体" panose="02000000000000000000" pitchFamily="2" charset="-122"/>
              </a:rPr>
              <a:t> 数据的排序</a:t>
            </a:r>
          </a:p>
          <a:p>
            <a:pPr marR="0" lvl="2" rtl="0"/>
            <a:r>
              <a:rPr lang="en-US" altLang="zh-CN" b="0" i="0" strike="noStrike" baseline="30000" dirty="0">
                <a:latin typeface="Times New Roman" panose="02020603050405020304" pitchFamily="18" charset="0"/>
                <a:ea typeface="宋体" panose="02010600030101010101" pitchFamily="2" charset="-122"/>
              </a:rPr>
              <a:t>1</a:t>
            </a:r>
            <a:r>
              <a:rPr lang="zh-CN" altLang="en-US" b="0" i="0" strike="noStrike" baseline="0" dirty="0">
                <a:latin typeface="宋体" panose="02010600030101010101" pitchFamily="2" charset="-122"/>
                <a:ea typeface="宋体" panose="02010600030101010101" pitchFamily="2" charset="-122"/>
              </a:rPr>
              <a:t>）单个关键字排序</a:t>
            </a:r>
          </a:p>
          <a:p>
            <a:pPr marR="0" lvl="2" rtl="0"/>
            <a:r>
              <a:rPr lang="en-US" altLang="zh-CN" b="0" i="0" strike="noStrike" baseline="30000" dirty="0">
                <a:latin typeface="Times New Roman" panose="02020603050405020304" pitchFamily="18" charset="0"/>
                <a:ea typeface="宋体" panose="02010600030101010101" pitchFamily="2" charset="-122"/>
              </a:rPr>
              <a:t>2</a:t>
            </a:r>
            <a:r>
              <a:rPr lang="zh-CN" altLang="en-US" b="0" i="0" strike="noStrike" baseline="0" dirty="0">
                <a:latin typeface="宋体" panose="02010600030101010101" pitchFamily="2" charset="-122"/>
                <a:ea typeface="宋体" panose="02010600030101010101" pitchFamily="2" charset="-122"/>
              </a:rPr>
              <a:t>）多关键字排序</a:t>
            </a:r>
          </a:p>
          <a:p>
            <a:pPr marR="0" lvl="1" rtl="0"/>
            <a:r>
              <a:rPr lang="en-US" altLang="zh-CN" b="1" i="0" strike="noStrike" baseline="0" dirty="0">
                <a:latin typeface="Times New Roman" panose="02020603050405020304" pitchFamily="18" charset="0"/>
                <a:ea typeface="方正小标宋简体" panose="02000000000000000000" pitchFamily="2" charset="-122"/>
              </a:rPr>
              <a:t>2. </a:t>
            </a:r>
            <a:r>
              <a:rPr lang="zh-CN" altLang="en-US" b="1" i="0" strike="noStrike" baseline="0" dirty="0">
                <a:latin typeface="Times New Roman" panose="02020603050405020304" pitchFamily="18" charset="0"/>
                <a:ea typeface="方正小标宋简体" panose="02000000000000000000" pitchFamily="2" charset="-122"/>
              </a:rPr>
              <a:t>筛选</a:t>
            </a:r>
          </a:p>
          <a:p>
            <a:pPr marR="0" lvl="2" rtl="0"/>
            <a:r>
              <a:rPr lang="en-US" altLang="zh-CN" b="0" i="0" strike="noStrike" baseline="30000" dirty="0">
                <a:latin typeface="Times New Roman" panose="02020603050405020304" pitchFamily="18" charset="0"/>
                <a:ea typeface="宋体" panose="02010600030101010101" pitchFamily="2" charset="-122"/>
              </a:rPr>
              <a:t>1</a:t>
            </a:r>
            <a:r>
              <a:rPr lang="zh-CN" altLang="en-US" b="0" i="0" strike="noStrike" baseline="0" dirty="0">
                <a:latin typeface="宋体" panose="02010600030101010101" pitchFamily="2" charset="-122"/>
                <a:ea typeface="宋体" panose="02010600030101010101" pitchFamily="2" charset="-122"/>
              </a:rPr>
              <a:t>）自动筛选</a:t>
            </a:r>
          </a:p>
          <a:p>
            <a:pPr marR="0" lvl="2" rtl="0"/>
            <a:r>
              <a:rPr lang="en-US" altLang="zh-CN" b="0" i="0" strike="noStrike" baseline="30000" dirty="0">
                <a:latin typeface="Times New Roman" panose="02020603050405020304" pitchFamily="18" charset="0"/>
                <a:ea typeface="宋体" panose="02010600030101010101" pitchFamily="2" charset="-122"/>
              </a:rPr>
              <a:t>2</a:t>
            </a:r>
            <a:r>
              <a:rPr lang="zh-CN" altLang="en-US" b="0" i="0" strike="noStrike" baseline="0" dirty="0">
                <a:latin typeface="宋体" panose="02010600030101010101" pitchFamily="2" charset="-122"/>
                <a:ea typeface="宋体" panose="02010600030101010101" pitchFamily="2" charset="-122"/>
              </a:rPr>
              <a:t>）高级筛选</a:t>
            </a:r>
          </a:p>
        </p:txBody>
      </p:sp>
    </p:spTree>
    <p:extLst>
      <p:ext uri="{BB962C8B-B14F-4D97-AF65-F5344CB8AC3E}">
        <p14:creationId xmlns:p14="http://schemas.microsoft.com/office/powerpoint/2010/main" val="30833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0B798C46-6BA1-4E39-92DB-10574C7D58DC}" type="datetime1">
              <a:rPr lang="zh-CN" altLang="en-US" sz="1400"/>
              <a:pPr algn="l" eaLnBrk="1" hangingPunct="1"/>
              <a:t>2023/5/8</a:t>
            </a:fld>
            <a:endParaRPr lang="en-US" altLang="zh-CN" sz="1400"/>
          </a:p>
        </p:txBody>
      </p:sp>
      <p:sp>
        <p:nvSpPr>
          <p:cNvPr id="144387"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44388"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1DE53F53-F4A6-423B-B457-84DCA02CB68B}" type="slidenum">
              <a:rPr lang="en-US" altLang="zh-CN" sz="1400"/>
              <a:pPr eaLnBrk="1" hangingPunct="1"/>
              <a:t>20</a:t>
            </a:fld>
            <a:endParaRPr lang="en-US" altLang="zh-CN" sz="1400"/>
          </a:p>
        </p:txBody>
      </p:sp>
      <p:sp>
        <p:nvSpPr>
          <p:cNvPr id="144389" name="Rectangle 1026"/>
          <p:cNvSpPr>
            <a:spLocks noGrp="1" noChangeArrowheads="1"/>
          </p:cNvSpPr>
          <p:nvPr>
            <p:ph type="title" idx="4294967295"/>
          </p:nvPr>
        </p:nvSpPr>
        <p:spPr>
          <a:xfrm>
            <a:off x="3200400" y="381000"/>
            <a:ext cx="6477000" cy="1143000"/>
          </a:xfrm>
        </p:spPr>
        <p:txBody>
          <a:bodyPr/>
          <a:lstStyle/>
          <a:p>
            <a:pPr eaLnBrk="1" hangingPunct="1"/>
            <a:r>
              <a:rPr lang="en-US" altLang="zh-CN" b="1"/>
              <a:t>4.</a:t>
            </a:r>
            <a:r>
              <a:rPr lang="zh-CN" altLang="en-US" b="1"/>
              <a:t>4</a:t>
            </a:r>
            <a:r>
              <a:rPr lang="en-US" altLang="zh-CN" b="1"/>
              <a:t>.</a:t>
            </a:r>
            <a:r>
              <a:rPr lang="zh-CN" altLang="en-US" b="1"/>
              <a:t>6</a:t>
            </a:r>
            <a:r>
              <a:rPr lang="en-US" altLang="zh-CN" b="1"/>
              <a:t>  </a:t>
            </a:r>
            <a:r>
              <a:rPr lang="zh-CN" altLang="en-US" b="1"/>
              <a:t>获取外部数据</a:t>
            </a:r>
          </a:p>
        </p:txBody>
      </p:sp>
      <p:sp>
        <p:nvSpPr>
          <p:cNvPr id="144390" name="Rectangle 1027"/>
          <p:cNvSpPr>
            <a:spLocks noGrp="1" noChangeArrowheads="1"/>
          </p:cNvSpPr>
          <p:nvPr>
            <p:ph type="body" idx="4294967295"/>
          </p:nvPr>
        </p:nvSpPr>
        <p:spPr>
          <a:xfrm>
            <a:off x="3287713" y="1341439"/>
            <a:ext cx="6697662" cy="936625"/>
          </a:xfrm>
        </p:spPr>
        <p:txBody>
          <a:bodyPr/>
          <a:lstStyle/>
          <a:p>
            <a:pPr marL="0" indent="0"/>
            <a:r>
              <a:rPr lang="en-US" altLang="zh-CN" sz="800">
                <a:solidFill>
                  <a:srgbClr val="000000"/>
                </a:solidFill>
              </a:rPr>
              <a:t>        </a:t>
            </a:r>
            <a:r>
              <a:rPr lang="zh-CN" altLang="en-US" sz="1800">
                <a:solidFill>
                  <a:srgbClr val="000000"/>
                </a:solidFill>
              </a:rPr>
              <a:t>（5） 设置好导入数据的存放位置后，单击“确定”按钮，数据导入成功，如图4-65 所示。</a:t>
            </a:r>
          </a:p>
        </p:txBody>
      </p:sp>
      <p:sp>
        <p:nvSpPr>
          <p:cNvPr id="144391" name="Rectangle 1028"/>
          <p:cNvSpPr>
            <a:spLocks noChangeArrowheads="1"/>
          </p:cNvSpPr>
          <p:nvPr/>
        </p:nvSpPr>
        <p:spPr bwMode="auto">
          <a:xfrm>
            <a:off x="2279650" y="5516564"/>
            <a:ext cx="4318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hlinkClick r:id="rId2" action="ppaction://hlinksldjump"/>
              </a:rPr>
              <a:t>返  回</a:t>
            </a:r>
            <a:endParaRPr lang="zh-CN" altLang="en-US" sz="1400"/>
          </a:p>
        </p:txBody>
      </p:sp>
      <p:sp>
        <p:nvSpPr>
          <p:cNvPr id="144392" name="Text Box 8"/>
          <p:cNvSpPr txBox="1">
            <a:spLocks noChangeArrowheads="1"/>
          </p:cNvSpPr>
          <p:nvPr/>
        </p:nvSpPr>
        <p:spPr bwMode="auto">
          <a:xfrm>
            <a:off x="4583113" y="5387559"/>
            <a:ext cx="417671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1600" dirty="0"/>
              <a:t>图4-65  文本文件数据导入到Excel工作表中</a:t>
            </a:r>
            <a:endParaRPr lang="zh-CN" altLang="en-US" dirty="0"/>
          </a:p>
        </p:txBody>
      </p:sp>
      <p:pic>
        <p:nvPicPr>
          <p:cNvPr id="1443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6" y="2276873"/>
            <a:ext cx="5248275" cy="296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B5FD408B-8BA7-4285-895A-5EDF9FDEFE73}" type="datetime1">
              <a:rPr lang="zh-CN" altLang="en-US" sz="1400"/>
              <a:pPr algn="l" eaLnBrk="1" hangingPunct="1"/>
              <a:t>2023/5/8</a:t>
            </a:fld>
            <a:endParaRPr lang="en-US" altLang="zh-CN" sz="1400"/>
          </a:p>
        </p:txBody>
      </p:sp>
      <p:sp>
        <p:nvSpPr>
          <p:cNvPr id="145411"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45412"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6E37A48D-CC95-437D-AB96-5EAA316840EB}" type="slidenum">
              <a:rPr lang="en-US" altLang="zh-CN" sz="1400"/>
              <a:pPr eaLnBrk="1" hangingPunct="1"/>
              <a:t>21</a:t>
            </a:fld>
            <a:endParaRPr lang="en-US" altLang="zh-CN" sz="1400"/>
          </a:p>
        </p:txBody>
      </p:sp>
      <p:sp>
        <p:nvSpPr>
          <p:cNvPr id="145413" name="Rectangle 1026"/>
          <p:cNvSpPr>
            <a:spLocks noGrp="1" noChangeArrowheads="1"/>
          </p:cNvSpPr>
          <p:nvPr>
            <p:ph type="title" idx="4294967295"/>
          </p:nvPr>
        </p:nvSpPr>
        <p:spPr>
          <a:xfrm>
            <a:off x="3200400" y="381000"/>
            <a:ext cx="6477000" cy="1143000"/>
          </a:xfrm>
        </p:spPr>
        <p:txBody>
          <a:bodyPr/>
          <a:lstStyle/>
          <a:p>
            <a:pPr eaLnBrk="1" hangingPunct="1"/>
            <a:r>
              <a:rPr lang="en-US" altLang="zh-CN" b="1"/>
              <a:t>4.</a:t>
            </a:r>
            <a:r>
              <a:rPr lang="zh-CN" altLang="en-US" b="1"/>
              <a:t>4</a:t>
            </a:r>
            <a:r>
              <a:rPr lang="en-US" altLang="zh-CN" b="1"/>
              <a:t>.</a:t>
            </a:r>
            <a:r>
              <a:rPr lang="zh-CN" altLang="en-US" b="1"/>
              <a:t>7</a:t>
            </a:r>
            <a:r>
              <a:rPr lang="en-US" altLang="zh-CN" b="1"/>
              <a:t>  </a:t>
            </a:r>
            <a:r>
              <a:rPr lang="zh-CN" altLang="en-US" b="1"/>
              <a:t>模拟分析</a:t>
            </a:r>
          </a:p>
        </p:txBody>
      </p:sp>
      <p:sp>
        <p:nvSpPr>
          <p:cNvPr id="145414" name="Rectangle 1027"/>
          <p:cNvSpPr>
            <a:spLocks noGrp="1" noChangeArrowheads="1"/>
          </p:cNvSpPr>
          <p:nvPr>
            <p:ph type="body" idx="4294967295"/>
          </p:nvPr>
        </p:nvSpPr>
        <p:spPr>
          <a:xfrm>
            <a:off x="3649664" y="1485900"/>
            <a:ext cx="6694487" cy="4535488"/>
          </a:xfrm>
        </p:spPr>
        <p:txBody>
          <a:bodyPr/>
          <a:lstStyle/>
          <a:p>
            <a:pPr marL="0" indent="0">
              <a:lnSpc>
                <a:spcPct val="100000"/>
              </a:lnSpc>
            </a:pPr>
            <a:r>
              <a:rPr lang="en-US" altLang="zh-CN" sz="400">
                <a:solidFill>
                  <a:srgbClr val="000000"/>
                </a:solidFill>
              </a:rPr>
              <a:t>     </a:t>
            </a:r>
            <a:r>
              <a:rPr lang="en-US" altLang="zh-CN" sz="1800">
                <a:solidFill>
                  <a:srgbClr val="000000"/>
                </a:solidFill>
              </a:rPr>
              <a:t>   </a:t>
            </a:r>
            <a:r>
              <a:rPr lang="zh-CN" altLang="en-US" sz="1800">
                <a:solidFill>
                  <a:srgbClr val="000000"/>
                </a:solidFill>
              </a:rPr>
              <a:t>  模拟分析是指通过更改单元格中的值来查看这些更改对工作表中公式结果的影响的过程。Excel 2010 中包含三种模拟分析工具：方案、模拟运算表和单变量求解。</a:t>
            </a:r>
          </a:p>
          <a:p>
            <a:pPr marL="0" indent="0">
              <a:lnSpc>
                <a:spcPct val="100000"/>
              </a:lnSpc>
            </a:pPr>
            <a:r>
              <a:rPr lang="zh-CN" altLang="en-US" sz="1800">
                <a:solidFill>
                  <a:srgbClr val="000000"/>
                </a:solidFill>
              </a:rPr>
              <a:t>      方案和模拟运算表根据各组的输入值来确定可能的结果。单变量求解与方案和模拟运算表的工作方式不同，它获取结果并确定生成该结果的可能的输入值，即如果已知单个公式的预测结果，而用于确定此公式结果的输入值未知，则可以使用单变量求解功能。本书以“单变量求解”为例，简单介绍数据的模拟分析。</a:t>
            </a:r>
          </a:p>
          <a:p>
            <a:pPr marL="0" indent="0">
              <a:lnSpc>
                <a:spcPct val="100000"/>
              </a:lnSpc>
            </a:pPr>
            <a:r>
              <a:rPr lang="zh-CN" altLang="en-US" sz="1800">
                <a:solidFill>
                  <a:srgbClr val="000000"/>
                </a:solidFill>
              </a:rPr>
              <a:t>      假设学生某课程的课程成绩计算方法为：平时成绩占20％、期中成绩占30％，期末成绩占50％。已知学生的平时成绩和期中成绩，若学生的课程成绩要达到90 分，期末成绩至少需要考多少分？</a:t>
            </a:r>
          </a:p>
        </p:txBody>
      </p:sp>
      <p:sp>
        <p:nvSpPr>
          <p:cNvPr id="145415" name="Rectangle 1028"/>
          <p:cNvSpPr>
            <a:spLocks noChangeArrowheads="1"/>
          </p:cNvSpPr>
          <p:nvPr/>
        </p:nvSpPr>
        <p:spPr bwMode="auto">
          <a:xfrm>
            <a:off x="2279650" y="5516564"/>
            <a:ext cx="4318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hlinkClick r:id="rId2" action="ppaction://hlinksldjump"/>
              </a:rPr>
              <a:t>返  回</a:t>
            </a:r>
            <a:endParaRPr lang="zh-CN" altLang="en-US" sz="140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9B30D8EC-861E-473A-B21A-29F7A4588A92}" type="datetime1">
              <a:rPr lang="zh-CN" altLang="en-US" sz="1400"/>
              <a:pPr algn="l" eaLnBrk="1" hangingPunct="1"/>
              <a:t>2023/5/8</a:t>
            </a:fld>
            <a:endParaRPr lang="en-US" altLang="zh-CN" sz="1400"/>
          </a:p>
        </p:txBody>
      </p:sp>
      <p:sp>
        <p:nvSpPr>
          <p:cNvPr id="146435"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46436"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36F4EDD3-EC39-4B67-8114-CA080DEC3742}" type="slidenum">
              <a:rPr lang="en-US" altLang="zh-CN" sz="1400"/>
              <a:pPr eaLnBrk="1" hangingPunct="1"/>
              <a:t>22</a:t>
            </a:fld>
            <a:endParaRPr lang="en-US" altLang="zh-CN" sz="1400"/>
          </a:p>
        </p:txBody>
      </p:sp>
      <p:sp>
        <p:nvSpPr>
          <p:cNvPr id="146437" name="Rectangle 1026"/>
          <p:cNvSpPr>
            <a:spLocks noGrp="1" noChangeArrowheads="1"/>
          </p:cNvSpPr>
          <p:nvPr>
            <p:ph type="title" idx="4294967295"/>
          </p:nvPr>
        </p:nvSpPr>
        <p:spPr>
          <a:xfrm>
            <a:off x="3200400" y="381000"/>
            <a:ext cx="6477000" cy="1143000"/>
          </a:xfrm>
        </p:spPr>
        <p:txBody>
          <a:bodyPr/>
          <a:lstStyle/>
          <a:p>
            <a:pPr eaLnBrk="1" hangingPunct="1"/>
            <a:r>
              <a:rPr lang="en-US" altLang="zh-CN" b="1"/>
              <a:t>4.</a:t>
            </a:r>
            <a:r>
              <a:rPr lang="zh-CN" altLang="en-US" b="1"/>
              <a:t>4</a:t>
            </a:r>
            <a:r>
              <a:rPr lang="en-US" altLang="zh-CN" b="1"/>
              <a:t>.</a:t>
            </a:r>
            <a:r>
              <a:rPr lang="zh-CN" altLang="en-US" b="1"/>
              <a:t>7</a:t>
            </a:r>
            <a:r>
              <a:rPr lang="en-US" altLang="zh-CN" b="1"/>
              <a:t>  </a:t>
            </a:r>
            <a:r>
              <a:rPr lang="zh-CN" altLang="en-US" b="1"/>
              <a:t>模拟分析</a:t>
            </a:r>
          </a:p>
        </p:txBody>
      </p:sp>
      <p:sp>
        <p:nvSpPr>
          <p:cNvPr id="146438" name="Rectangle 1027"/>
          <p:cNvSpPr>
            <a:spLocks noGrp="1" noChangeArrowheads="1"/>
          </p:cNvSpPr>
          <p:nvPr>
            <p:ph type="body" idx="4294967295"/>
          </p:nvPr>
        </p:nvSpPr>
        <p:spPr>
          <a:xfrm>
            <a:off x="3649664" y="1485900"/>
            <a:ext cx="6694487" cy="1079500"/>
          </a:xfrm>
        </p:spPr>
        <p:txBody>
          <a:bodyPr/>
          <a:lstStyle/>
          <a:p>
            <a:pPr marL="0" indent="0"/>
            <a:r>
              <a:rPr lang="en-US" altLang="zh-CN" sz="400">
                <a:solidFill>
                  <a:srgbClr val="000000"/>
                </a:solidFill>
              </a:rPr>
              <a:t>     </a:t>
            </a:r>
            <a:r>
              <a:rPr lang="en-US" altLang="zh-CN" sz="1800">
                <a:solidFill>
                  <a:srgbClr val="000000"/>
                </a:solidFill>
              </a:rPr>
              <a:t>   </a:t>
            </a:r>
            <a:r>
              <a:rPr lang="zh-CN" altLang="en-US" sz="1800">
                <a:solidFill>
                  <a:srgbClr val="000000"/>
                </a:solidFill>
              </a:rPr>
              <a:t>  按照课程成绩计算方法，在图4-66 所示工作表的B4 单元格内输入公式“ 5B1 * 0.2+B2 * 0.31B3 * 0.5”，按回车键确认，结果如图4-67 所示。</a:t>
            </a:r>
          </a:p>
        </p:txBody>
      </p:sp>
      <p:sp>
        <p:nvSpPr>
          <p:cNvPr id="146439" name="Rectangle 1028"/>
          <p:cNvSpPr>
            <a:spLocks noChangeArrowheads="1"/>
          </p:cNvSpPr>
          <p:nvPr/>
        </p:nvSpPr>
        <p:spPr bwMode="auto">
          <a:xfrm>
            <a:off x="2279650" y="5516564"/>
            <a:ext cx="4318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hlinkClick r:id="rId2" action="ppaction://hlinksldjump"/>
              </a:rPr>
              <a:t>返  回</a:t>
            </a:r>
            <a:endParaRPr lang="zh-CN" altLang="en-US" sz="1400"/>
          </a:p>
        </p:txBody>
      </p:sp>
      <p:pic>
        <p:nvPicPr>
          <p:cNvPr id="1464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3357564"/>
            <a:ext cx="2719388"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64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6" y="2997200"/>
            <a:ext cx="3743325" cy="179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6442" name="Text Box 10"/>
          <p:cNvSpPr txBox="1">
            <a:spLocks noChangeArrowheads="1"/>
          </p:cNvSpPr>
          <p:nvPr/>
        </p:nvSpPr>
        <p:spPr bwMode="auto">
          <a:xfrm>
            <a:off x="3790950" y="4797425"/>
            <a:ext cx="172878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1600" dirty="0"/>
              <a:t>图4-66  示例数据</a:t>
            </a:r>
            <a:endParaRPr lang="zh-CN" altLang="en-US" dirty="0"/>
          </a:p>
        </p:txBody>
      </p:sp>
      <p:sp>
        <p:nvSpPr>
          <p:cNvPr id="146443" name="Text Box 11"/>
          <p:cNvSpPr txBox="1">
            <a:spLocks noChangeArrowheads="1"/>
          </p:cNvSpPr>
          <p:nvPr/>
        </p:nvSpPr>
        <p:spPr bwMode="auto">
          <a:xfrm>
            <a:off x="6959600" y="4797425"/>
            <a:ext cx="295275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1600" dirty="0"/>
              <a:t>图4-67  输入公式计算课程成绩</a:t>
            </a:r>
            <a:endParaRPr lang="zh-CN" altLang="en-US"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日期占位符 3"/>
          <p:cNvSpPr txBox="1">
            <a:spLocks noGrp="1"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l" eaLnBrk="1" hangingPunct="1"/>
            <a:fld id="{B8E61916-3FB2-4EEF-BFE0-7E96611A10A6}" type="datetime1">
              <a:rPr lang="zh-CN" altLang="en-US" sz="1400"/>
              <a:pPr algn="l" eaLnBrk="1" hangingPunct="1"/>
              <a:t>2023/5/8</a:t>
            </a:fld>
            <a:endParaRPr lang="en-US" altLang="zh-CN" sz="1400"/>
          </a:p>
        </p:txBody>
      </p:sp>
      <p:sp>
        <p:nvSpPr>
          <p:cNvPr id="147459" name="页脚占位符 4"/>
          <p:cNvSpPr txBox="1">
            <a:spLocks noGrp="1"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t>计算机文化基础</a:t>
            </a:r>
          </a:p>
        </p:txBody>
      </p:sp>
      <p:sp>
        <p:nvSpPr>
          <p:cNvPr id="147460" name="灯片编号占位符 5"/>
          <p:cNvSpPr txBox="1">
            <a:spLocks noGrp="1"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fld id="{957AC5B7-D553-4076-99E2-D7FEA5449502}" type="slidenum">
              <a:rPr lang="en-US" altLang="zh-CN" sz="1400"/>
              <a:pPr eaLnBrk="1" hangingPunct="1"/>
              <a:t>23</a:t>
            </a:fld>
            <a:endParaRPr lang="en-US" altLang="zh-CN" sz="1400"/>
          </a:p>
        </p:txBody>
      </p:sp>
      <p:sp>
        <p:nvSpPr>
          <p:cNvPr id="147461" name="Rectangle 1026"/>
          <p:cNvSpPr>
            <a:spLocks noGrp="1" noChangeArrowheads="1"/>
          </p:cNvSpPr>
          <p:nvPr>
            <p:ph type="title" idx="4294967295"/>
          </p:nvPr>
        </p:nvSpPr>
        <p:spPr>
          <a:xfrm>
            <a:off x="3200400" y="381000"/>
            <a:ext cx="6477000" cy="1143000"/>
          </a:xfrm>
        </p:spPr>
        <p:txBody>
          <a:bodyPr/>
          <a:lstStyle/>
          <a:p>
            <a:pPr eaLnBrk="1" hangingPunct="1"/>
            <a:r>
              <a:rPr lang="en-US" altLang="zh-CN" b="1"/>
              <a:t>4.</a:t>
            </a:r>
            <a:r>
              <a:rPr lang="zh-CN" altLang="en-US" b="1"/>
              <a:t>4</a:t>
            </a:r>
            <a:r>
              <a:rPr lang="en-US" altLang="zh-CN" b="1"/>
              <a:t>.</a:t>
            </a:r>
            <a:r>
              <a:rPr lang="zh-CN" altLang="en-US" b="1"/>
              <a:t>7</a:t>
            </a:r>
            <a:r>
              <a:rPr lang="en-US" altLang="zh-CN" b="1"/>
              <a:t>  </a:t>
            </a:r>
            <a:r>
              <a:rPr lang="zh-CN" altLang="en-US" b="1"/>
              <a:t>模拟分析</a:t>
            </a:r>
          </a:p>
        </p:txBody>
      </p:sp>
      <p:sp>
        <p:nvSpPr>
          <p:cNvPr id="147462" name="Rectangle 1027"/>
          <p:cNvSpPr>
            <a:spLocks noGrp="1" noChangeArrowheads="1"/>
          </p:cNvSpPr>
          <p:nvPr>
            <p:ph type="body" idx="4294967295"/>
          </p:nvPr>
        </p:nvSpPr>
        <p:spPr>
          <a:xfrm>
            <a:off x="3649664" y="1487489"/>
            <a:ext cx="6694487" cy="1582737"/>
          </a:xfrm>
        </p:spPr>
        <p:txBody>
          <a:bodyPr>
            <a:normAutofit fontScale="92500"/>
          </a:bodyPr>
          <a:lstStyle/>
          <a:p>
            <a:pPr marL="0" indent="0">
              <a:lnSpc>
                <a:spcPct val="100000"/>
              </a:lnSpc>
            </a:pPr>
            <a:r>
              <a:rPr lang="en-US" altLang="zh-CN" sz="100">
                <a:solidFill>
                  <a:srgbClr val="000000"/>
                </a:solidFill>
              </a:rPr>
              <a:t>     </a:t>
            </a:r>
            <a:r>
              <a:rPr lang="en-US" altLang="zh-CN" sz="1200">
                <a:solidFill>
                  <a:srgbClr val="000000"/>
                </a:solidFill>
              </a:rPr>
              <a:t>   </a:t>
            </a:r>
            <a:r>
              <a:rPr lang="zh-CN" altLang="en-US" sz="1200">
                <a:solidFill>
                  <a:srgbClr val="000000"/>
                </a:solidFill>
              </a:rPr>
              <a:t>     </a:t>
            </a:r>
            <a:r>
              <a:rPr lang="zh-CN" altLang="en-US" sz="1600">
                <a:solidFill>
                  <a:srgbClr val="000000"/>
                </a:solidFill>
              </a:rPr>
              <a:t>在“数据”选项卡的“数据工具”组中单击“模拟分析”按钮，从下拉列表中选择“单变量求解”命令，弹出“单变量求解”对话框，如图4-68 所示。</a:t>
            </a:r>
          </a:p>
          <a:p>
            <a:pPr marL="0" indent="0">
              <a:lnSpc>
                <a:spcPct val="100000"/>
              </a:lnSpc>
            </a:pPr>
            <a:r>
              <a:rPr lang="zh-CN" altLang="en-US" sz="1600">
                <a:solidFill>
                  <a:srgbClr val="000000"/>
                </a:solidFill>
              </a:rPr>
              <a:t>      设置目标单元格为B4，目标值为90，可变单元格为B3，如图4-68 所示，单击“确定”，出现“单变量求解状态”对话框，提示用户已经求得一个解使得目标值为90，单击对话框中的“确定”按钮，计算结果如图4-69 所示。</a:t>
            </a:r>
          </a:p>
        </p:txBody>
      </p:sp>
      <p:sp>
        <p:nvSpPr>
          <p:cNvPr id="147463" name="Rectangle 1028"/>
          <p:cNvSpPr>
            <a:spLocks noChangeArrowheads="1"/>
          </p:cNvSpPr>
          <p:nvPr/>
        </p:nvSpPr>
        <p:spPr bwMode="auto">
          <a:xfrm>
            <a:off x="2279650" y="5516564"/>
            <a:ext cx="4318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algn="r"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ctr" eaLnBrk="1" hangingPunct="1"/>
            <a:r>
              <a:rPr lang="zh-CN" altLang="en-US" sz="1400">
                <a:hlinkClick r:id="rId2" action="ppaction://hlinksldjump"/>
              </a:rPr>
              <a:t>返  回</a:t>
            </a:r>
            <a:endParaRPr lang="zh-CN" altLang="en-US" sz="1400"/>
          </a:p>
        </p:txBody>
      </p:sp>
      <p:sp>
        <p:nvSpPr>
          <p:cNvPr id="147464" name="Text Box 8"/>
          <p:cNvSpPr txBox="1">
            <a:spLocks noChangeArrowheads="1"/>
          </p:cNvSpPr>
          <p:nvPr/>
        </p:nvSpPr>
        <p:spPr bwMode="auto">
          <a:xfrm>
            <a:off x="3162300" y="4868863"/>
            <a:ext cx="29337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zh-CN" altLang="en-US" sz="1600" dirty="0"/>
              <a:t>图4-68 “单变量求解”对话框</a:t>
            </a:r>
            <a:endParaRPr lang="zh-CN" altLang="en-US" dirty="0"/>
          </a:p>
        </p:txBody>
      </p:sp>
      <p:sp>
        <p:nvSpPr>
          <p:cNvPr id="147465" name="Text Box 9"/>
          <p:cNvSpPr txBox="1">
            <a:spLocks noChangeArrowheads="1"/>
          </p:cNvSpPr>
          <p:nvPr/>
        </p:nvSpPr>
        <p:spPr bwMode="auto">
          <a:xfrm>
            <a:off x="7175500" y="4940300"/>
            <a:ext cx="29527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zh-CN" altLang="en-US" sz="1600" dirty="0"/>
              <a:t>图4-69  “单变量求解”结果</a:t>
            </a:r>
          </a:p>
        </p:txBody>
      </p:sp>
      <p:pic>
        <p:nvPicPr>
          <p:cNvPr id="1474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3789364"/>
            <a:ext cx="1760538" cy="105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746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25" y="3429000"/>
            <a:ext cx="2719388" cy="148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宋体" panose="02010600030101010101" pitchFamily="2" charset="-122"/>
              </a:rPr>
              <a:t>4.4</a:t>
            </a:r>
            <a:r>
              <a:rPr lang="zh-CN" altLang="en-US" dirty="0">
                <a:latin typeface="Times New Roman" panose="02020603050405020304" pitchFamily="18" charset="0"/>
              </a:rPr>
              <a:t>	</a:t>
            </a:r>
            <a:r>
              <a:rPr lang="zh-CN" altLang="en-US" dirty="0">
                <a:latin typeface="宋体" panose="02010600030101010101" pitchFamily="2" charset="-122"/>
              </a:rPr>
              <a:t>数据处理</a:t>
            </a:r>
            <a:r>
              <a:rPr lang="zh-CN" altLang="en-US" dirty="0">
                <a:latin typeface="Times New Roman" panose="02020603050405020304" pitchFamily="18" charset="0"/>
              </a:rPr>
              <a:t> </a:t>
            </a:r>
            <a:endParaRPr lang="zh-CN" altLang="en-US" dirty="0"/>
          </a:p>
        </p:txBody>
      </p:sp>
      <p:sp>
        <p:nvSpPr>
          <p:cNvPr id="3" name="文本占位符 2"/>
          <p:cNvSpPr>
            <a:spLocks noGrp="1"/>
          </p:cNvSpPr>
          <p:nvPr>
            <p:ph type="body" idx="1"/>
          </p:nvPr>
        </p:nvSpPr>
        <p:spPr/>
        <p:txBody>
          <a:bodyPr>
            <a:normAutofit fontScale="85000" lnSpcReduction="20000"/>
          </a:bodyPr>
          <a:lstStyle/>
          <a:p>
            <a:pPr lvl="0"/>
            <a:r>
              <a:rPr lang="en-US" altLang="zh-CN" dirty="0">
                <a:latin typeface="方正隶二简体"/>
              </a:rPr>
              <a:t>4.4.3   </a:t>
            </a:r>
            <a:r>
              <a:rPr lang="zh-CN" altLang="en-US" baseline="30000" dirty="0">
                <a:solidFill>
                  <a:srgbClr val="231F20"/>
                </a:solidFill>
                <a:latin typeface="方正准圆简体"/>
              </a:rPr>
              <a:t>分类汇总</a:t>
            </a:r>
          </a:p>
          <a:p>
            <a:pPr lvl="1"/>
            <a:r>
              <a:rPr lang="en-US" altLang="zh-CN" b="1" dirty="0">
                <a:latin typeface="Times New Roman" panose="02020603050405020304" pitchFamily="18" charset="0"/>
                <a:ea typeface="方正小标宋简体" panose="02000000000000000000" pitchFamily="2" charset="-122"/>
              </a:rPr>
              <a:t>1.</a:t>
            </a:r>
            <a:r>
              <a:rPr lang="zh-CN" altLang="en-US" b="1" dirty="0">
                <a:latin typeface="Times New Roman" panose="02020603050405020304" pitchFamily="18" charset="0"/>
                <a:ea typeface="方正小标宋简体" panose="02000000000000000000" pitchFamily="2" charset="-122"/>
              </a:rPr>
              <a:t> 分类汇总</a:t>
            </a:r>
          </a:p>
          <a:p>
            <a:pPr lvl="1"/>
            <a:r>
              <a:rPr lang="en-US" altLang="zh-CN" b="1" dirty="0">
                <a:latin typeface="Times New Roman" panose="02020603050405020304" pitchFamily="18" charset="0"/>
                <a:ea typeface="方正小标宋简体" panose="02000000000000000000" pitchFamily="2" charset="-122"/>
              </a:rPr>
              <a:t>2.</a:t>
            </a:r>
            <a:r>
              <a:rPr lang="zh-CN" altLang="en-US" b="1" dirty="0">
                <a:latin typeface="Times New Roman" panose="02020603050405020304" pitchFamily="18" charset="0"/>
                <a:ea typeface="方正小标宋简体" panose="02000000000000000000" pitchFamily="2" charset="-122"/>
              </a:rPr>
              <a:t> 复制汇总结果</a:t>
            </a:r>
          </a:p>
          <a:p>
            <a:pPr lvl="0"/>
            <a:r>
              <a:rPr lang="en-US" altLang="zh-CN" dirty="0">
                <a:latin typeface="方正隶二简体"/>
              </a:rPr>
              <a:t>4.4.4   </a:t>
            </a:r>
            <a:r>
              <a:rPr lang="zh-CN" altLang="en-US" baseline="30000" dirty="0">
                <a:solidFill>
                  <a:srgbClr val="231F20"/>
                </a:solidFill>
                <a:latin typeface="方正准圆简体"/>
              </a:rPr>
              <a:t>合并计算</a:t>
            </a:r>
          </a:p>
          <a:p>
            <a:pPr lvl="1"/>
            <a:r>
              <a:rPr lang="en-US" altLang="zh-CN" b="1" dirty="0">
                <a:latin typeface="Times New Roman" panose="02020603050405020304" pitchFamily="18" charset="0"/>
                <a:ea typeface="方正小标宋简体" panose="02000000000000000000" pitchFamily="2" charset="-122"/>
              </a:rPr>
              <a:t>1.</a:t>
            </a:r>
            <a:r>
              <a:rPr lang="zh-CN" altLang="en-US" b="1" dirty="0">
                <a:latin typeface="Times New Roman" panose="02020603050405020304" pitchFamily="18" charset="0"/>
                <a:ea typeface="方正小标宋简体" panose="02000000000000000000" pitchFamily="2" charset="-122"/>
              </a:rPr>
              <a:t> 按类别合并计算</a:t>
            </a:r>
          </a:p>
          <a:p>
            <a:pPr lvl="1"/>
            <a:r>
              <a:rPr lang="en-US" altLang="zh-CN" b="1" dirty="0">
                <a:latin typeface="Times New Roman" panose="02020603050405020304" pitchFamily="18" charset="0"/>
                <a:ea typeface="方正小标宋简体" panose="02000000000000000000" pitchFamily="2" charset="-122"/>
              </a:rPr>
              <a:t>2.</a:t>
            </a:r>
            <a:r>
              <a:rPr lang="zh-CN" altLang="en-US" b="1" dirty="0">
                <a:latin typeface="Times New Roman" panose="02020603050405020304" pitchFamily="18" charset="0"/>
                <a:ea typeface="方正小标宋简体" panose="02000000000000000000" pitchFamily="2" charset="-122"/>
              </a:rPr>
              <a:t> 按位置合并计算</a:t>
            </a:r>
          </a:p>
          <a:p>
            <a:pPr lvl="0"/>
            <a:r>
              <a:rPr lang="en-US" altLang="zh-CN" dirty="0">
                <a:latin typeface="方正隶二简体"/>
              </a:rPr>
              <a:t>4.4.5   </a:t>
            </a:r>
            <a:r>
              <a:rPr lang="zh-CN" altLang="en-US" baseline="30000" dirty="0">
                <a:solidFill>
                  <a:srgbClr val="231F20"/>
                </a:solidFill>
                <a:latin typeface="方正准圆简体"/>
              </a:rPr>
              <a:t>数据透视表</a:t>
            </a:r>
          </a:p>
          <a:p>
            <a:pPr lvl="0"/>
            <a:r>
              <a:rPr lang="en-US" altLang="zh-CN" dirty="0">
                <a:latin typeface="方正隶二简体"/>
              </a:rPr>
              <a:t>4.4.6   </a:t>
            </a:r>
            <a:r>
              <a:rPr lang="zh-CN" altLang="en-US" baseline="30000" dirty="0">
                <a:solidFill>
                  <a:srgbClr val="231F20"/>
                </a:solidFill>
                <a:latin typeface="方正准圆简体"/>
              </a:rPr>
              <a:t>获取外部数据</a:t>
            </a:r>
          </a:p>
          <a:p>
            <a:pPr lvl="0"/>
            <a:r>
              <a:rPr lang="en-US" altLang="zh-CN" dirty="0">
                <a:latin typeface="方正隶二简体"/>
              </a:rPr>
              <a:t>4.4.7  </a:t>
            </a:r>
            <a:r>
              <a:rPr lang="zh-CN" altLang="en-US" dirty="0">
                <a:latin typeface="方正隶二简体"/>
              </a:rPr>
              <a:t> </a:t>
            </a:r>
            <a:r>
              <a:rPr lang="zh-CN" altLang="en-US" baseline="30000" dirty="0">
                <a:solidFill>
                  <a:srgbClr val="231F20"/>
                </a:solidFill>
                <a:latin typeface="方正准圆简体"/>
              </a:rPr>
              <a:t>模拟分析</a:t>
            </a:r>
            <a:endParaRPr lang="zh-CN" altLang="en-US" dirty="0">
              <a:solidFill>
                <a:srgbClr val="231F20"/>
              </a:solidFill>
              <a:latin typeface="方正准圆简体"/>
            </a:endParaRPr>
          </a:p>
          <a:p>
            <a:endParaRPr lang="zh-CN" altLang="en-US" dirty="0"/>
          </a:p>
        </p:txBody>
      </p:sp>
    </p:spTree>
    <p:extLst>
      <p:ext uri="{BB962C8B-B14F-4D97-AF65-F5344CB8AC3E}">
        <p14:creationId xmlns:p14="http://schemas.microsoft.com/office/powerpoint/2010/main" val="13673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6174377" y="2783122"/>
            <a:ext cx="4651774" cy="26858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zh-CN" altLang="en-US" sz="2400" b="1">
                <a:solidFill>
                  <a:srgbClr val="036EB8"/>
                </a:solidFill>
                <a:latin typeface="微软雅黑" panose="020B0503020204020204" pitchFamily="34" charset="-122"/>
              </a:rPr>
              <a:t>数据</a:t>
            </a:r>
            <a:r>
              <a:rPr lang="zh-CN" altLang="en-US" sz="2400" b="1" dirty="0">
                <a:solidFill>
                  <a:srgbClr val="036EB8"/>
                </a:solidFill>
                <a:latin typeface="微软雅黑" panose="020B0503020204020204" pitchFamily="34" charset="-122"/>
              </a:rPr>
              <a:t>排序</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2" name="副标题 7"/>
          <p:cNvSpPr/>
          <p:nvPr/>
        </p:nvSpPr>
        <p:spPr>
          <a:xfrm>
            <a:off x="1496781" y="3030080"/>
            <a:ext cx="4207333" cy="2252924"/>
          </a:xfrm>
          <a:prstGeom prst="rect">
            <a:avLst/>
          </a:prstGeom>
        </p:spPr>
        <p:txBody>
          <a:bodyPr wrap="square">
            <a:spAutoFit/>
          </a:bodyPr>
          <a:lstStyle/>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如果只对某一列进行简单排序，可以使用快速排序法来完成。选择要排序列中的任意单元格，单击</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数据</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排序和筛选</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组中的“升序”按钮或“降序”按钮，即可实现数据的升序或降序操作。</a:t>
            </a:r>
          </a:p>
        </p:txBody>
      </p:sp>
      <p:sp>
        <p:nvSpPr>
          <p:cNvPr id="13" name="副标题 7"/>
          <p:cNvSpPr txBox="1"/>
          <p:nvPr/>
        </p:nvSpPr>
        <p:spPr>
          <a:xfrm>
            <a:off x="1496781" y="2260351"/>
            <a:ext cx="7371174"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solidFill>
                  <a:schemeClr val="tx1">
                    <a:lumMod val="65000"/>
                    <a:lumOff val="35000"/>
                  </a:schemeClr>
                </a:solidFill>
                <a:latin typeface="微软雅黑" panose="020B0503020204020204" pitchFamily="34" charset="-122"/>
              </a:rPr>
              <a:t>1</a:t>
            </a:r>
            <a:r>
              <a:rPr lang="zh-CN" altLang="en-US" sz="2000" dirty="0">
                <a:solidFill>
                  <a:schemeClr val="tx1">
                    <a:lumMod val="65000"/>
                    <a:lumOff val="35000"/>
                  </a:schemeClr>
                </a:solidFill>
                <a:latin typeface="微软雅黑" panose="020B0503020204020204" pitchFamily="34" charset="-122"/>
              </a:rPr>
              <a:t>．快速排序</a:t>
            </a:r>
          </a:p>
        </p:txBody>
      </p:sp>
      <p:grpSp>
        <p:nvGrpSpPr>
          <p:cNvPr id="14" name="组合 13"/>
          <p:cNvGrpSpPr/>
          <p:nvPr/>
        </p:nvGrpSpPr>
        <p:grpSpPr>
          <a:xfrm>
            <a:off x="1496781" y="2759692"/>
            <a:ext cx="9329370" cy="2709291"/>
            <a:chOff x="1496781" y="2759692"/>
            <a:chExt cx="8256819" cy="2856456"/>
          </a:xfrm>
        </p:grpSpPr>
        <p:cxnSp>
          <p:nvCxnSpPr>
            <p:cNvPr id="15" name="直接连接符 14"/>
            <p:cNvCxnSpPr/>
            <p:nvPr/>
          </p:nvCxnSpPr>
          <p:spPr>
            <a:xfrm flipH="1">
              <a:off x="1496781" y="2759692"/>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496781" y="5591446"/>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11" name="副标题 7"/>
          <p:cNvSpPr/>
          <p:nvPr/>
        </p:nvSpPr>
        <p:spPr>
          <a:xfrm>
            <a:off x="6277786" y="3030080"/>
            <a:ext cx="4294420" cy="1892826"/>
          </a:xfrm>
          <a:prstGeom prst="rect">
            <a:avLst/>
          </a:prstGeom>
        </p:spPr>
        <p:txBody>
          <a:bodyPr wrap="square">
            <a:spAutoFit/>
          </a:bodyPr>
          <a:lstStyle/>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在对某列数据进行排序时，如果遇到多个单元格数据值相同的情况，可以使用组合排序的方式来决定数据的先后。组合排序是指设置主、次关键字升序排序。</a:t>
            </a:r>
          </a:p>
        </p:txBody>
      </p:sp>
      <p:sp>
        <p:nvSpPr>
          <p:cNvPr id="20" name="副标题 7"/>
          <p:cNvSpPr txBox="1"/>
          <p:nvPr/>
        </p:nvSpPr>
        <p:spPr>
          <a:xfrm>
            <a:off x="6277786" y="2260351"/>
            <a:ext cx="2779128"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solidFill>
                  <a:schemeClr val="tx1">
                    <a:lumMod val="65000"/>
                    <a:lumOff val="35000"/>
                  </a:schemeClr>
                </a:solidFill>
                <a:latin typeface="微软雅黑" panose="020B0503020204020204" pitchFamily="34" charset="-122"/>
              </a:rPr>
              <a:t>2</a:t>
            </a:r>
            <a:r>
              <a:rPr lang="zh-CN" altLang="en-US" sz="2000" dirty="0">
                <a:solidFill>
                  <a:schemeClr val="tx1">
                    <a:lumMod val="65000"/>
                    <a:lumOff val="35000"/>
                  </a:schemeClr>
                </a:solidFill>
                <a:latin typeface="微软雅黑" panose="020B0503020204020204" pitchFamily="34" charset="-122"/>
              </a:rPr>
              <a:t>．组合排序</a:t>
            </a:r>
          </a:p>
        </p:txBody>
      </p:sp>
    </p:spTree>
    <p:extLst>
      <p:ext uri="{BB962C8B-B14F-4D97-AF65-F5344CB8AC3E}">
        <p14:creationId xmlns:p14="http://schemas.microsoft.com/office/powerpoint/2010/main" val="203945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zh-CN" altLang="en-US" sz="2400" b="1">
                <a:solidFill>
                  <a:srgbClr val="036EB8"/>
                </a:solidFill>
                <a:latin typeface="微软雅黑" panose="020B0503020204020204" pitchFamily="34" charset="-122"/>
              </a:rPr>
              <a:t>数据</a:t>
            </a:r>
            <a:r>
              <a:rPr lang="zh-CN" altLang="en-US" sz="2400" b="1" dirty="0">
                <a:solidFill>
                  <a:srgbClr val="036EB8"/>
                </a:solidFill>
                <a:latin typeface="微软雅黑" panose="020B0503020204020204" pitchFamily="34" charset="-122"/>
              </a:rPr>
              <a:t>排序</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2" name="副标题 7"/>
          <p:cNvSpPr/>
          <p:nvPr/>
        </p:nvSpPr>
        <p:spPr>
          <a:xfrm>
            <a:off x="1496781" y="3030080"/>
            <a:ext cx="4651470" cy="1892826"/>
          </a:xfrm>
          <a:prstGeom prst="rect">
            <a:avLst/>
          </a:prstGeom>
        </p:spPr>
        <p:txBody>
          <a:bodyPr wrap="square">
            <a:spAutoFit/>
          </a:bodyPr>
          <a:lstStyle/>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自定义排序可以通过设置多个关键字对数据进行排序，并可以通过其他关键字对相同排序的数据进行排序。</a:t>
            </a:r>
            <a:r>
              <a:rPr kumimoji="1" lang="en-US" altLang="zh-CN" dirty="0">
                <a:solidFill>
                  <a:schemeClr val="tx1">
                    <a:lumMod val="65000"/>
                    <a:lumOff val="35000"/>
                  </a:schemeClr>
                </a:solidFill>
                <a:latin typeface="微软雅黑" panose="020B0503020204020204" pitchFamily="34" charset="-122"/>
                <a:sym typeface="+mn-ea"/>
              </a:rPr>
              <a:t>Excel</a:t>
            </a:r>
            <a:r>
              <a:rPr kumimoji="1" lang="zh-CN" altLang="en-US" dirty="0">
                <a:solidFill>
                  <a:schemeClr val="tx1">
                    <a:lumMod val="65000"/>
                    <a:lumOff val="35000"/>
                  </a:schemeClr>
                </a:solidFill>
                <a:latin typeface="微软雅黑" panose="020B0503020204020204" pitchFamily="34" charset="-122"/>
                <a:sym typeface="+mn-ea"/>
              </a:rPr>
              <a:t>提供了内置的日期和年月自定义列表，用户也可根据实际需求自己设置。</a:t>
            </a:r>
          </a:p>
        </p:txBody>
      </p:sp>
      <p:sp>
        <p:nvSpPr>
          <p:cNvPr id="13" name="副标题 7"/>
          <p:cNvSpPr txBox="1"/>
          <p:nvPr/>
        </p:nvSpPr>
        <p:spPr>
          <a:xfrm>
            <a:off x="1496781" y="2260351"/>
            <a:ext cx="7371174"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solidFill>
                  <a:schemeClr val="tx1">
                    <a:lumMod val="65000"/>
                    <a:lumOff val="35000"/>
                  </a:schemeClr>
                </a:solidFill>
                <a:latin typeface="微软雅黑" panose="020B0503020204020204" pitchFamily="34" charset="-122"/>
              </a:rPr>
              <a:t>3</a:t>
            </a:r>
            <a:r>
              <a:rPr lang="zh-CN" altLang="en-US" sz="2000" dirty="0">
                <a:solidFill>
                  <a:schemeClr val="tx1">
                    <a:lumMod val="65000"/>
                    <a:lumOff val="35000"/>
                  </a:schemeClr>
                </a:solidFill>
                <a:latin typeface="微软雅黑" panose="020B0503020204020204" pitchFamily="34" charset="-122"/>
              </a:rPr>
              <a:t>．自定义排序</a:t>
            </a:r>
          </a:p>
        </p:txBody>
      </p:sp>
      <p:grpSp>
        <p:nvGrpSpPr>
          <p:cNvPr id="14" name="组合 13"/>
          <p:cNvGrpSpPr/>
          <p:nvPr/>
        </p:nvGrpSpPr>
        <p:grpSpPr>
          <a:xfrm>
            <a:off x="1496781" y="2759692"/>
            <a:ext cx="9329370" cy="2630914"/>
            <a:chOff x="1496781" y="2759692"/>
            <a:chExt cx="8256819" cy="2856456"/>
          </a:xfrm>
        </p:grpSpPr>
        <p:cxnSp>
          <p:nvCxnSpPr>
            <p:cNvPr id="15" name="直接连接符 14"/>
            <p:cNvCxnSpPr/>
            <p:nvPr/>
          </p:nvCxnSpPr>
          <p:spPr>
            <a:xfrm flipH="1">
              <a:off x="1496781" y="2759692"/>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496781" y="5591446"/>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766308" y="2994891"/>
            <a:ext cx="3560738" cy="2323302"/>
            <a:chOff x="5900762" y="2351315"/>
            <a:chExt cx="5405502" cy="3526970"/>
          </a:xfrm>
        </p:grpSpPr>
        <p:sp>
          <p:nvSpPr>
            <p:cNvPr id="20" name="Freeform 5"/>
            <p:cNvSpPr>
              <a:spLocks/>
            </p:cNvSpPr>
            <p:nvPr/>
          </p:nvSpPr>
          <p:spPr bwMode="auto">
            <a:xfrm>
              <a:off x="8453468" y="4536992"/>
              <a:ext cx="225552" cy="391211"/>
            </a:xfrm>
            <a:custGeom>
              <a:avLst/>
              <a:gdLst>
                <a:gd name="T0" fmla="*/ 18 w 24"/>
                <a:gd name="T1" fmla="*/ 12 h 33"/>
                <a:gd name="T2" fmla="*/ 24 w 24"/>
                <a:gd name="T3" fmla="*/ 12 h 33"/>
                <a:gd name="T4" fmla="*/ 12 w 24"/>
                <a:gd name="T5" fmla="*/ 0 h 33"/>
                <a:gd name="T6" fmla="*/ 0 w 24"/>
                <a:gd name="T7" fmla="*/ 12 h 33"/>
                <a:gd name="T8" fmla="*/ 6 w 24"/>
                <a:gd name="T9" fmla="*/ 12 h 33"/>
                <a:gd name="T10" fmla="*/ 6 w 24"/>
                <a:gd name="T11" fmla="*/ 27 h 33"/>
                <a:gd name="T12" fmla="*/ 6 w 24"/>
                <a:gd name="T13" fmla="*/ 27 h 33"/>
                <a:gd name="T14" fmla="*/ 12 w 24"/>
                <a:gd name="T15" fmla="*/ 33 h 33"/>
                <a:gd name="T16" fmla="*/ 18 w 24"/>
                <a:gd name="T17" fmla="*/ 27 h 33"/>
                <a:gd name="T18" fmla="*/ 18 w 24"/>
                <a:gd name="T19" fmla="*/ 27 h 33"/>
                <a:gd name="T20" fmla="*/ 18 w 24"/>
                <a:gd name="T21" fmla="*/ 27 h 33"/>
                <a:gd name="T22" fmla="*/ 18 w 24"/>
                <a:gd name="T23"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3">
                  <a:moveTo>
                    <a:pt x="18" y="12"/>
                  </a:moveTo>
                  <a:cubicBezTo>
                    <a:pt x="24" y="12"/>
                    <a:pt x="24" y="12"/>
                    <a:pt x="24" y="12"/>
                  </a:cubicBezTo>
                  <a:cubicBezTo>
                    <a:pt x="12" y="0"/>
                    <a:pt x="12" y="0"/>
                    <a:pt x="12" y="0"/>
                  </a:cubicBezTo>
                  <a:cubicBezTo>
                    <a:pt x="0" y="12"/>
                    <a:pt x="0" y="12"/>
                    <a:pt x="0" y="12"/>
                  </a:cubicBezTo>
                  <a:cubicBezTo>
                    <a:pt x="6" y="12"/>
                    <a:pt x="6" y="12"/>
                    <a:pt x="6" y="12"/>
                  </a:cubicBezTo>
                  <a:cubicBezTo>
                    <a:pt x="6" y="27"/>
                    <a:pt x="6" y="27"/>
                    <a:pt x="6" y="27"/>
                  </a:cubicBezTo>
                  <a:cubicBezTo>
                    <a:pt x="6" y="27"/>
                    <a:pt x="6" y="27"/>
                    <a:pt x="6" y="27"/>
                  </a:cubicBezTo>
                  <a:cubicBezTo>
                    <a:pt x="6" y="30"/>
                    <a:pt x="9" y="33"/>
                    <a:pt x="12" y="33"/>
                  </a:cubicBezTo>
                  <a:cubicBezTo>
                    <a:pt x="16" y="33"/>
                    <a:pt x="18" y="30"/>
                    <a:pt x="18" y="27"/>
                  </a:cubicBezTo>
                  <a:cubicBezTo>
                    <a:pt x="18" y="27"/>
                    <a:pt x="18" y="27"/>
                    <a:pt x="18" y="27"/>
                  </a:cubicBezTo>
                  <a:cubicBezTo>
                    <a:pt x="18" y="27"/>
                    <a:pt x="18" y="27"/>
                    <a:pt x="18" y="27"/>
                  </a:cubicBezTo>
                  <a:lnTo>
                    <a:pt x="18" y="12"/>
                  </a:lnTo>
                  <a:close/>
                </a:path>
              </a:pathLst>
            </a:custGeom>
            <a:solidFill>
              <a:srgbClr val="F8300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6"/>
            <p:cNvSpPr>
              <a:spLocks/>
            </p:cNvSpPr>
            <p:nvPr/>
          </p:nvSpPr>
          <p:spPr bwMode="auto">
            <a:xfrm>
              <a:off x="8519295" y="4738672"/>
              <a:ext cx="225552" cy="392425"/>
            </a:xfrm>
            <a:custGeom>
              <a:avLst/>
              <a:gdLst>
                <a:gd name="T0" fmla="*/ 14 w 24"/>
                <a:gd name="T1" fmla="*/ 10 h 33"/>
                <a:gd name="T2" fmla="*/ 14 w 24"/>
                <a:gd name="T3" fmla="*/ 0 h 33"/>
                <a:gd name="T4" fmla="*/ 18 w 24"/>
                <a:gd name="T5" fmla="*/ 6 h 33"/>
                <a:gd name="T6" fmla="*/ 18 w 24"/>
                <a:gd name="T7" fmla="*/ 21 h 33"/>
                <a:gd name="T8" fmla="*/ 24 w 24"/>
                <a:gd name="T9" fmla="*/ 21 h 33"/>
                <a:gd name="T10" fmla="*/ 12 w 24"/>
                <a:gd name="T11" fmla="*/ 33 h 33"/>
                <a:gd name="T12" fmla="*/ 0 w 24"/>
                <a:gd name="T13" fmla="*/ 21 h 33"/>
                <a:gd name="T14" fmla="*/ 6 w 24"/>
                <a:gd name="T15" fmla="*/ 21 h 33"/>
                <a:gd name="T16" fmla="*/ 6 w 24"/>
                <a:gd name="T17" fmla="*/ 19 h 33"/>
                <a:gd name="T18" fmla="*/ 14 w 24"/>
                <a:gd name="T1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3">
                  <a:moveTo>
                    <a:pt x="14" y="10"/>
                  </a:moveTo>
                  <a:cubicBezTo>
                    <a:pt x="14" y="0"/>
                    <a:pt x="14" y="0"/>
                    <a:pt x="14" y="0"/>
                  </a:cubicBezTo>
                  <a:cubicBezTo>
                    <a:pt x="16" y="1"/>
                    <a:pt x="18" y="3"/>
                    <a:pt x="18" y="6"/>
                  </a:cubicBezTo>
                  <a:cubicBezTo>
                    <a:pt x="18" y="21"/>
                    <a:pt x="18" y="21"/>
                    <a:pt x="18" y="21"/>
                  </a:cubicBezTo>
                  <a:cubicBezTo>
                    <a:pt x="24" y="21"/>
                    <a:pt x="24" y="21"/>
                    <a:pt x="24" y="21"/>
                  </a:cubicBezTo>
                  <a:cubicBezTo>
                    <a:pt x="12" y="33"/>
                    <a:pt x="12" y="33"/>
                    <a:pt x="12" y="33"/>
                  </a:cubicBezTo>
                  <a:cubicBezTo>
                    <a:pt x="0" y="21"/>
                    <a:pt x="0" y="21"/>
                    <a:pt x="0" y="21"/>
                  </a:cubicBezTo>
                  <a:cubicBezTo>
                    <a:pt x="6" y="21"/>
                    <a:pt x="6" y="21"/>
                    <a:pt x="6" y="21"/>
                  </a:cubicBezTo>
                  <a:cubicBezTo>
                    <a:pt x="6" y="19"/>
                    <a:pt x="6" y="19"/>
                    <a:pt x="6" y="19"/>
                  </a:cubicBezTo>
                  <a:cubicBezTo>
                    <a:pt x="10" y="18"/>
                    <a:pt x="14" y="14"/>
                    <a:pt x="14" y="10"/>
                  </a:cubicBezTo>
                  <a:close/>
                </a:path>
              </a:pathLst>
            </a:custGeom>
            <a:solidFill>
              <a:srgbClr val="EBAC0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7"/>
            <p:cNvSpPr>
              <a:spLocks/>
            </p:cNvSpPr>
            <p:nvPr/>
          </p:nvSpPr>
          <p:spPr bwMode="auto">
            <a:xfrm>
              <a:off x="8453468" y="3134950"/>
              <a:ext cx="225552" cy="380276"/>
            </a:xfrm>
            <a:custGeom>
              <a:avLst/>
              <a:gdLst>
                <a:gd name="T0" fmla="*/ 18 w 24"/>
                <a:gd name="T1" fmla="*/ 12 h 32"/>
                <a:gd name="T2" fmla="*/ 24 w 24"/>
                <a:gd name="T3" fmla="*/ 12 h 32"/>
                <a:gd name="T4" fmla="*/ 12 w 24"/>
                <a:gd name="T5" fmla="*/ 0 h 32"/>
                <a:gd name="T6" fmla="*/ 0 w 24"/>
                <a:gd name="T7" fmla="*/ 12 h 32"/>
                <a:gd name="T8" fmla="*/ 6 w 24"/>
                <a:gd name="T9" fmla="*/ 12 h 32"/>
                <a:gd name="T10" fmla="*/ 6 w 24"/>
                <a:gd name="T11" fmla="*/ 26 h 32"/>
                <a:gd name="T12" fmla="*/ 6 w 24"/>
                <a:gd name="T13" fmla="*/ 26 h 32"/>
                <a:gd name="T14" fmla="*/ 12 w 24"/>
                <a:gd name="T15" fmla="*/ 32 h 32"/>
                <a:gd name="T16" fmla="*/ 18 w 24"/>
                <a:gd name="T17" fmla="*/ 26 h 32"/>
                <a:gd name="T18" fmla="*/ 18 w 24"/>
                <a:gd name="T19" fmla="*/ 26 h 32"/>
                <a:gd name="T20" fmla="*/ 18 w 24"/>
                <a:gd name="T21" fmla="*/ 26 h 32"/>
                <a:gd name="T22" fmla="*/ 18 w 24"/>
                <a:gd name="T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2">
                  <a:moveTo>
                    <a:pt x="18" y="12"/>
                  </a:moveTo>
                  <a:cubicBezTo>
                    <a:pt x="24" y="12"/>
                    <a:pt x="24" y="12"/>
                    <a:pt x="24" y="12"/>
                  </a:cubicBezTo>
                  <a:cubicBezTo>
                    <a:pt x="12" y="0"/>
                    <a:pt x="12" y="0"/>
                    <a:pt x="12" y="0"/>
                  </a:cubicBezTo>
                  <a:cubicBezTo>
                    <a:pt x="0" y="12"/>
                    <a:pt x="0" y="12"/>
                    <a:pt x="0" y="12"/>
                  </a:cubicBezTo>
                  <a:cubicBezTo>
                    <a:pt x="6" y="12"/>
                    <a:pt x="6" y="12"/>
                    <a:pt x="6" y="12"/>
                  </a:cubicBezTo>
                  <a:cubicBezTo>
                    <a:pt x="6" y="26"/>
                    <a:pt x="6" y="26"/>
                    <a:pt x="6" y="26"/>
                  </a:cubicBezTo>
                  <a:cubicBezTo>
                    <a:pt x="6" y="26"/>
                    <a:pt x="6" y="26"/>
                    <a:pt x="6" y="26"/>
                  </a:cubicBezTo>
                  <a:cubicBezTo>
                    <a:pt x="6" y="30"/>
                    <a:pt x="9" y="32"/>
                    <a:pt x="12" y="32"/>
                  </a:cubicBezTo>
                  <a:cubicBezTo>
                    <a:pt x="16" y="32"/>
                    <a:pt x="18" y="30"/>
                    <a:pt x="18" y="26"/>
                  </a:cubicBezTo>
                  <a:cubicBezTo>
                    <a:pt x="18" y="26"/>
                    <a:pt x="18" y="26"/>
                    <a:pt x="18" y="26"/>
                  </a:cubicBezTo>
                  <a:cubicBezTo>
                    <a:pt x="18" y="26"/>
                    <a:pt x="18" y="26"/>
                    <a:pt x="18" y="26"/>
                  </a:cubicBezTo>
                  <a:lnTo>
                    <a:pt x="18" y="12"/>
                  </a:lnTo>
                  <a:close/>
                </a:path>
              </a:pathLst>
            </a:custGeom>
            <a:solidFill>
              <a:srgbClr val="EBAC0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8"/>
            <p:cNvSpPr>
              <a:spLocks/>
            </p:cNvSpPr>
            <p:nvPr/>
          </p:nvSpPr>
          <p:spPr bwMode="auto">
            <a:xfrm>
              <a:off x="8519295" y="3336630"/>
              <a:ext cx="225552" cy="380276"/>
            </a:xfrm>
            <a:custGeom>
              <a:avLst/>
              <a:gdLst>
                <a:gd name="T0" fmla="*/ 14 w 24"/>
                <a:gd name="T1" fmla="*/ 10 h 32"/>
                <a:gd name="T2" fmla="*/ 14 w 24"/>
                <a:gd name="T3" fmla="*/ 0 h 32"/>
                <a:gd name="T4" fmla="*/ 18 w 24"/>
                <a:gd name="T5" fmla="*/ 6 h 32"/>
                <a:gd name="T6" fmla="*/ 18 w 24"/>
                <a:gd name="T7" fmla="*/ 20 h 32"/>
                <a:gd name="T8" fmla="*/ 24 w 24"/>
                <a:gd name="T9" fmla="*/ 20 h 32"/>
                <a:gd name="T10" fmla="*/ 12 w 24"/>
                <a:gd name="T11" fmla="*/ 32 h 32"/>
                <a:gd name="T12" fmla="*/ 0 w 24"/>
                <a:gd name="T13" fmla="*/ 20 h 32"/>
                <a:gd name="T14" fmla="*/ 6 w 24"/>
                <a:gd name="T15" fmla="*/ 20 h 32"/>
                <a:gd name="T16" fmla="*/ 6 w 24"/>
                <a:gd name="T17" fmla="*/ 18 h 32"/>
                <a:gd name="T18" fmla="*/ 14 w 24"/>
                <a:gd name="T1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2">
                  <a:moveTo>
                    <a:pt x="14" y="10"/>
                  </a:moveTo>
                  <a:cubicBezTo>
                    <a:pt x="14" y="0"/>
                    <a:pt x="14" y="0"/>
                    <a:pt x="14" y="0"/>
                  </a:cubicBezTo>
                  <a:cubicBezTo>
                    <a:pt x="16" y="0"/>
                    <a:pt x="18" y="3"/>
                    <a:pt x="18" y="6"/>
                  </a:cubicBezTo>
                  <a:cubicBezTo>
                    <a:pt x="18" y="20"/>
                    <a:pt x="18" y="20"/>
                    <a:pt x="18" y="20"/>
                  </a:cubicBezTo>
                  <a:cubicBezTo>
                    <a:pt x="24" y="20"/>
                    <a:pt x="24" y="20"/>
                    <a:pt x="24" y="20"/>
                  </a:cubicBezTo>
                  <a:cubicBezTo>
                    <a:pt x="12" y="32"/>
                    <a:pt x="12" y="32"/>
                    <a:pt x="12" y="32"/>
                  </a:cubicBezTo>
                  <a:cubicBezTo>
                    <a:pt x="0" y="20"/>
                    <a:pt x="0" y="20"/>
                    <a:pt x="0" y="20"/>
                  </a:cubicBezTo>
                  <a:cubicBezTo>
                    <a:pt x="6" y="20"/>
                    <a:pt x="6" y="20"/>
                    <a:pt x="6" y="20"/>
                  </a:cubicBezTo>
                  <a:cubicBezTo>
                    <a:pt x="6" y="18"/>
                    <a:pt x="6" y="18"/>
                    <a:pt x="6" y="18"/>
                  </a:cubicBezTo>
                  <a:cubicBezTo>
                    <a:pt x="10" y="18"/>
                    <a:pt x="14" y="14"/>
                    <a:pt x="14" y="10"/>
                  </a:cubicBezTo>
                  <a:close/>
                </a:path>
              </a:pathLst>
            </a:custGeom>
            <a:solidFill>
              <a:srgbClr val="A2B93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9"/>
            <p:cNvSpPr>
              <a:spLocks/>
            </p:cNvSpPr>
            <p:nvPr/>
          </p:nvSpPr>
          <p:spPr bwMode="auto">
            <a:xfrm>
              <a:off x="8001396" y="2351315"/>
              <a:ext cx="1205202" cy="759337"/>
            </a:xfrm>
            <a:custGeom>
              <a:avLst/>
              <a:gdLst>
                <a:gd name="T0" fmla="*/ 127 w 128"/>
                <a:gd name="T1" fmla="*/ 59 h 64"/>
                <a:gd name="T2" fmla="*/ 127 w 128"/>
                <a:gd name="T3" fmla="*/ 59 h 64"/>
                <a:gd name="T4" fmla="*/ 72 w 128"/>
                <a:gd name="T5" fmla="*/ 4 h 64"/>
                <a:gd name="T6" fmla="*/ 71 w 128"/>
                <a:gd name="T7" fmla="*/ 2 h 64"/>
                <a:gd name="T8" fmla="*/ 64 w 128"/>
                <a:gd name="T9" fmla="*/ 0 h 64"/>
                <a:gd name="T10" fmla="*/ 57 w 128"/>
                <a:gd name="T11" fmla="*/ 2 h 64"/>
                <a:gd name="T12" fmla="*/ 55 w 128"/>
                <a:gd name="T13" fmla="*/ 4 h 64"/>
                <a:gd name="T14" fmla="*/ 0 w 128"/>
                <a:gd name="T15" fmla="*/ 59 h 64"/>
                <a:gd name="T16" fmla="*/ 0 w 128"/>
                <a:gd name="T17" fmla="*/ 59 h 64"/>
                <a:gd name="T18" fmla="*/ 0 w 128"/>
                <a:gd name="T19" fmla="*/ 61 h 64"/>
                <a:gd name="T20" fmla="*/ 3 w 128"/>
                <a:gd name="T21" fmla="*/ 64 h 64"/>
                <a:gd name="T22" fmla="*/ 124 w 128"/>
                <a:gd name="T23" fmla="*/ 64 h 64"/>
                <a:gd name="T24" fmla="*/ 128 w 128"/>
                <a:gd name="T25" fmla="*/ 61 h 64"/>
                <a:gd name="T26" fmla="*/ 127 w 128"/>
                <a:gd name="T2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64">
                  <a:moveTo>
                    <a:pt x="127" y="59"/>
                  </a:moveTo>
                  <a:cubicBezTo>
                    <a:pt x="127" y="59"/>
                    <a:pt x="127" y="59"/>
                    <a:pt x="127" y="59"/>
                  </a:cubicBezTo>
                  <a:cubicBezTo>
                    <a:pt x="72" y="4"/>
                    <a:pt x="72" y="4"/>
                    <a:pt x="72" y="4"/>
                  </a:cubicBezTo>
                  <a:cubicBezTo>
                    <a:pt x="72" y="3"/>
                    <a:pt x="71" y="3"/>
                    <a:pt x="71" y="2"/>
                  </a:cubicBezTo>
                  <a:cubicBezTo>
                    <a:pt x="69" y="1"/>
                    <a:pt x="66" y="0"/>
                    <a:pt x="64" y="0"/>
                  </a:cubicBezTo>
                  <a:cubicBezTo>
                    <a:pt x="61" y="0"/>
                    <a:pt x="59" y="1"/>
                    <a:pt x="57" y="2"/>
                  </a:cubicBezTo>
                  <a:cubicBezTo>
                    <a:pt x="56" y="3"/>
                    <a:pt x="56" y="3"/>
                    <a:pt x="55" y="4"/>
                  </a:cubicBezTo>
                  <a:cubicBezTo>
                    <a:pt x="0" y="59"/>
                    <a:pt x="0" y="59"/>
                    <a:pt x="0" y="59"/>
                  </a:cubicBezTo>
                  <a:cubicBezTo>
                    <a:pt x="0" y="59"/>
                    <a:pt x="0" y="59"/>
                    <a:pt x="0" y="59"/>
                  </a:cubicBezTo>
                  <a:cubicBezTo>
                    <a:pt x="0" y="60"/>
                    <a:pt x="0" y="60"/>
                    <a:pt x="0" y="61"/>
                  </a:cubicBezTo>
                  <a:cubicBezTo>
                    <a:pt x="0" y="63"/>
                    <a:pt x="1" y="64"/>
                    <a:pt x="3" y="64"/>
                  </a:cubicBezTo>
                  <a:cubicBezTo>
                    <a:pt x="124" y="64"/>
                    <a:pt x="124" y="64"/>
                    <a:pt x="124" y="64"/>
                  </a:cubicBezTo>
                  <a:cubicBezTo>
                    <a:pt x="126" y="64"/>
                    <a:pt x="128" y="63"/>
                    <a:pt x="128" y="61"/>
                  </a:cubicBezTo>
                  <a:cubicBezTo>
                    <a:pt x="128" y="60"/>
                    <a:pt x="127" y="60"/>
                    <a:pt x="127" y="59"/>
                  </a:cubicBezTo>
                  <a:close/>
                </a:path>
              </a:pathLst>
            </a:custGeom>
            <a:solidFill>
              <a:srgbClr val="A2B932"/>
            </a:solidFill>
            <a:ln>
              <a:noFill/>
            </a:ln>
          </p:spPr>
          <p:txBody>
            <a:bodyPr vert="horz" wrap="square" lIns="91440" tIns="45720" rIns="91440" bIns="45720" numCol="1" anchor="ctr" anchorCtr="0" compatLnSpc="1">
              <a:prstTxWarp prst="textNoShape">
                <a:avLst/>
              </a:prstTxWarp>
            </a:bodyPr>
            <a:lstStyle/>
            <a:p>
              <a:pPr algn="ctr"/>
              <a:endParaRPr lang="zh-CN" altLang="en-US" sz="2400" dirty="0"/>
            </a:p>
          </p:txBody>
        </p:sp>
        <p:sp>
          <p:nvSpPr>
            <p:cNvPr id="25" name="Freeform 10"/>
            <p:cNvSpPr>
              <a:spLocks/>
            </p:cNvSpPr>
            <p:nvPr/>
          </p:nvSpPr>
          <p:spPr bwMode="auto">
            <a:xfrm>
              <a:off x="6880412" y="3741206"/>
              <a:ext cx="3446201" cy="783636"/>
            </a:xfrm>
            <a:custGeom>
              <a:avLst/>
              <a:gdLst>
                <a:gd name="T0" fmla="*/ 365 w 366"/>
                <a:gd name="T1" fmla="*/ 61 h 66"/>
                <a:gd name="T2" fmla="*/ 365 w 366"/>
                <a:gd name="T3" fmla="*/ 61 h 66"/>
                <a:gd name="T4" fmla="*/ 306 w 366"/>
                <a:gd name="T5" fmla="*/ 2 h 66"/>
                <a:gd name="T6" fmla="*/ 303 w 366"/>
                <a:gd name="T7" fmla="*/ 0 h 66"/>
                <a:gd name="T8" fmla="*/ 184 w 366"/>
                <a:gd name="T9" fmla="*/ 0 h 66"/>
                <a:gd name="T10" fmla="*/ 182 w 366"/>
                <a:gd name="T11" fmla="*/ 0 h 66"/>
                <a:gd name="T12" fmla="*/ 62 w 366"/>
                <a:gd name="T13" fmla="*/ 0 h 66"/>
                <a:gd name="T14" fmla="*/ 60 w 366"/>
                <a:gd name="T15" fmla="*/ 2 h 66"/>
                <a:gd name="T16" fmla="*/ 1 w 366"/>
                <a:gd name="T17" fmla="*/ 61 h 66"/>
                <a:gd name="T18" fmla="*/ 1 w 366"/>
                <a:gd name="T19" fmla="*/ 61 h 66"/>
                <a:gd name="T20" fmla="*/ 0 w 366"/>
                <a:gd name="T21" fmla="*/ 61 h 66"/>
                <a:gd name="T22" fmla="*/ 0 w 366"/>
                <a:gd name="T23" fmla="*/ 61 h 66"/>
                <a:gd name="T24" fmla="*/ 0 w 366"/>
                <a:gd name="T25" fmla="*/ 63 h 66"/>
                <a:gd name="T26" fmla="*/ 3 w 366"/>
                <a:gd name="T27" fmla="*/ 66 h 66"/>
                <a:gd name="T28" fmla="*/ 122 w 366"/>
                <a:gd name="T29" fmla="*/ 66 h 66"/>
                <a:gd name="T30" fmla="*/ 124 w 366"/>
                <a:gd name="T31" fmla="*/ 66 h 66"/>
                <a:gd name="T32" fmla="*/ 241 w 366"/>
                <a:gd name="T33" fmla="*/ 66 h 66"/>
                <a:gd name="T34" fmla="*/ 244 w 366"/>
                <a:gd name="T35" fmla="*/ 66 h 66"/>
                <a:gd name="T36" fmla="*/ 362 w 366"/>
                <a:gd name="T37" fmla="*/ 66 h 66"/>
                <a:gd name="T38" fmla="*/ 366 w 366"/>
                <a:gd name="T39" fmla="*/ 63 h 66"/>
                <a:gd name="T40" fmla="*/ 365 w 366"/>
                <a:gd name="T41"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6" h="66">
                  <a:moveTo>
                    <a:pt x="365" y="61"/>
                  </a:moveTo>
                  <a:cubicBezTo>
                    <a:pt x="365" y="61"/>
                    <a:pt x="365" y="61"/>
                    <a:pt x="365" y="61"/>
                  </a:cubicBezTo>
                  <a:cubicBezTo>
                    <a:pt x="306" y="2"/>
                    <a:pt x="306" y="2"/>
                    <a:pt x="306" y="2"/>
                  </a:cubicBezTo>
                  <a:cubicBezTo>
                    <a:pt x="305" y="1"/>
                    <a:pt x="304" y="0"/>
                    <a:pt x="303" y="0"/>
                  </a:cubicBezTo>
                  <a:cubicBezTo>
                    <a:pt x="184" y="0"/>
                    <a:pt x="184" y="0"/>
                    <a:pt x="184" y="0"/>
                  </a:cubicBezTo>
                  <a:cubicBezTo>
                    <a:pt x="182" y="0"/>
                    <a:pt x="182" y="0"/>
                    <a:pt x="182" y="0"/>
                  </a:cubicBezTo>
                  <a:cubicBezTo>
                    <a:pt x="62" y="0"/>
                    <a:pt x="62" y="0"/>
                    <a:pt x="62" y="0"/>
                  </a:cubicBezTo>
                  <a:cubicBezTo>
                    <a:pt x="61" y="0"/>
                    <a:pt x="60" y="1"/>
                    <a:pt x="60" y="2"/>
                  </a:cubicBezTo>
                  <a:cubicBezTo>
                    <a:pt x="1" y="61"/>
                    <a:pt x="1" y="61"/>
                    <a:pt x="1" y="61"/>
                  </a:cubicBezTo>
                  <a:cubicBezTo>
                    <a:pt x="1" y="61"/>
                    <a:pt x="1" y="61"/>
                    <a:pt x="1" y="61"/>
                  </a:cubicBezTo>
                  <a:cubicBezTo>
                    <a:pt x="0" y="61"/>
                    <a:pt x="0" y="61"/>
                    <a:pt x="0" y="61"/>
                  </a:cubicBezTo>
                  <a:cubicBezTo>
                    <a:pt x="0" y="61"/>
                    <a:pt x="0" y="61"/>
                    <a:pt x="0" y="61"/>
                  </a:cubicBezTo>
                  <a:cubicBezTo>
                    <a:pt x="0" y="61"/>
                    <a:pt x="0" y="62"/>
                    <a:pt x="0" y="63"/>
                  </a:cubicBezTo>
                  <a:cubicBezTo>
                    <a:pt x="0" y="65"/>
                    <a:pt x="1" y="66"/>
                    <a:pt x="3" y="66"/>
                  </a:cubicBezTo>
                  <a:cubicBezTo>
                    <a:pt x="122" y="66"/>
                    <a:pt x="122" y="66"/>
                    <a:pt x="122" y="66"/>
                  </a:cubicBezTo>
                  <a:cubicBezTo>
                    <a:pt x="124" y="66"/>
                    <a:pt x="124" y="66"/>
                    <a:pt x="124" y="66"/>
                  </a:cubicBezTo>
                  <a:cubicBezTo>
                    <a:pt x="241" y="66"/>
                    <a:pt x="241" y="66"/>
                    <a:pt x="241" y="66"/>
                  </a:cubicBezTo>
                  <a:cubicBezTo>
                    <a:pt x="244" y="66"/>
                    <a:pt x="244" y="66"/>
                    <a:pt x="244" y="66"/>
                  </a:cubicBezTo>
                  <a:cubicBezTo>
                    <a:pt x="362" y="66"/>
                    <a:pt x="362" y="66"/>
                    <a:pt x="362" y="66"/>
                  </a:cubicBezTo>
                  <a:cubicBezTo>
                    <a:pt x="364" y="66"/>
                    <a:pt x="366" y="65"/>
                    <a:pt x="366" y="63"/>
                  </a:cubicBezTo>
                  <a:cubicBezTo>
                    <a:pt x="366" y="62"/>
                    <a:pt x="365" y="61"/>
                    <a:pt x="365" y="61"/>
                  </a:cubicBezTo>
                  <a:close/>
                </a:path>
              </a:pathLst>
            </a:custGeom>
            <a:solidFill>
              <a:srgbClr val="EBAC07"/>
            </a:solidFill>
            <a:ln>
              <a:noFill/>
            </a:ln>
          </p:spPr>
          <p:txBody>
            <a:bodyPr vert="horz" wrap="square" lIns="91440" tIns="45720" rIns="91440" bIns="45720" numCol="1" anchor="ctr" anchorCtr="0" compatLnSpc="1">
              <a:prstTxWarp prst="textNoShape">
                <a:avLst/>
              </a:prstTxWarp>
            </a:bodyPr>
            <a:lstStyle/>
            <a:p>
              <a:pPr algn="ctr"/>
              <a:endParaRPr lang="zh-CN" altLang="en-US" sz="3200" dirty="0"/>
            </a:p>
          </p:txBody>
        </p:sp>
        <p:sp>
          <p:nvSpPr>
            <p:cNvPr id="26" name="Freeform 11"/>
            <p:cNvSpPr>
              <a:spLocks/>
            </p:cNvSpPr>
            <p:nvPr/>
          </p:nvSpPr>
          <p:spPr bwMode="auto">
            <a:xfrm>
              <a:off x="5900762" y="5154181"/>
              <a:ext cx="5405502" cy="724104"/>
            </a:xfrm>
            <a:custGeom>
              <a:avLst/>
              <a:gdLst>
                <a:gd name="T0" fmla="*/ 574 w 574"/>
                <a:gd name="T1" fmla="*/ 49 h 61"/>
                <a:gd name="T2" fmla="*/ 573 w 574"/>
                <a:gd name="T3" fmla="*/ 48 h 61"/>
                <a:gd name="T4" fmla="*/ 573 w 574"/>
                <a:gd name="T5" fmla="*/ 47 h 61"/>
                <a:gd name="T6" fmla="*/ 573 w 574"/>
                <a:gd name="T7" fmla="*/ 46 h 61"/>
                <a:gd name="T8" fmla="*/ 572 w 574"/>
                <a:gd name="T9" fmla="*/ 46 h 61"/>
                <a:gd name="T10" fmla="*/ 572 w 574"/>
                <a:gd name="T11" fmla="*/ 45 h 61"/>
                <a:gd name="T12" fmla="*/ 571 w 574"/>
                <a:gd name="T13" fmla="*/ 44 h 61"/>
                <a:gd name="T14" fmla="*/ 529 w 574"/>
                <a:gd name="T15" fmla="*/ 1 h 61"/>
                <a:gd name="T16" fmla="*/ 407 w 574"/>
                <a:gd name="T17" fmla="*/ 0 h 61"/>
                <a:gd name="T18" fmla="*/ 288 w 574"/>
                <a:gd name="T19" fmla="*/ 0 h 61"/>
                <a:gd name="T20" fmla="*/ 169 w 574"/>
                <a:gd name="T21" fmla="*/ 0 h 61"/>
                <a:gd name="T22" fmla="*/ 48 w 574"/>
                <a:gd name="T23" fmla="*/ 0 h 61"/>
                <a:gd name="T24" fmla="*/ 4 w 574"/>
                <a:gd name="T25" fmla="*/ 43 h 61"/>
                <a:gd name="T26" fmla="*/ 10 w 574"/>
                <a:gd name="T27" fmla="*/ 61 h 61"/>
                <a:gd name="T28" fmla="*/ 10 w 574"/>
                <a:gd name="T29" fmla="*/ 61 h 61"/>
                <a:gd name="T30" fmla="*/ 402 w 574"/>
                <a:gd name="T31" fmla="*/ 61 h 61"/>
                <a:gd name="T32" fmla="*/ 564 w 574"/>
                <a:gd name="T33" fmla="*/ 61 h 61"/>
                <a:gd name="T34" fmla="*/ 565 w 574"/>
                <a:gd name="T35" fmla="*/ 61 h 61"/>
                <a:gd name="T36" fmla="*/ 566 w 574"/>
                <a:gd name="T37" fmla="*/ 60 h 61"/>
                <a:gd name="T38" fmla="*/ 567 w 574"/>
                <a:gd name="T39" fmla="*/ 60 h 61"/>
                <a:gd name="T40" fmla="*/ 568 w 574"/>
                <a:gd name="T41" fmla="*/ 60 h 61"/>
                <a:gd name="T42" fmla="*/ 569 w 574"/>
                <a:gd name="T43" fmla="*/ 59 h 61"/>
                <a:gd name="T44" fmla="*/ 570 w 574"/>
                <a:gd name="T45" fmla="*/ 59 h 61"/>
                <a:gd name="T46" fmla="*/ 571 w 574"/>
                <a:gd name="T47" fmla="*/ 58 h 61"/>
                <a:gd name="T48" fmla="*/ 571 w 574"/>
                <a:gd name="T49" fmla="*/ 58 h 61"/>
                <a:gd name="T50" fmla="*/ 572 w 574"/>
                <a:gd name="T51" fmla="*/ 57 h 61"/>
                <a:gd name="T52" fmla="*/ 572 w 574"/>
                <a:gd name="T53" fmla="*/ 56 h 61"/>
                <a:gd name="T54" fmla="*/ 573 w 574"/>
                <a:gd name="T55" fmla="*/ 55 h 61"/>
                <a:gd name="T56" fmla="*/ 573 w 574"/>
                <a:gd name="T57" fmla="*/ 54 h 61"/>
                <a:gd name="T58" fmla="*/ 574 w 574"/>
                <a:gd name="T59" fmla="*/ 53 h 61"/>
                <a:gd name="T60" fmla="*/ 574 w 574"/>
                <a:gd name="T61" fmla="*/ 52 h 61"/>
                <a:gd name="T62" fmla="*/ 574 w 574"/>
                <a:gd name="T63"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4" h="61">
                  <a:moveTo>
                    <a:pt x="574" y="50"/>
                  </a:moveTo>
                  <a:cubicBezTo>
                    <a:pt x="574" y="50"/>
                    <a:pt x="574" y="49"/>
                    <a:pt x="574" y="49"/>
                  </a:cubicBezTo>
                  <a:cubicBezTo>
                    <a:pt x="574" y="49"/>
                    <a:pt x="574" y="49"/>
                    <a:pt x="574" y="49"/>
                  </a:cubicBezTo>
                  <a:cubicBezTo>
                    <a:pt x="574" y="49"/>
                    <a:pt x="574" y="48"/>
                    <a:pt x="573" y="48"/>
                  </a:cubicBezTo>
                  <a:cubicBezTo>
                    <a:pt x="573" y="48"/>
                    <a:pt x="573" y="48"/>
                    <a:pt x="573" y="48"/>
                  </a:cubicBezTo>
                  <a:cubicBezTo>
                    <a:pt x="573" y="48"/>
                    <a:pt x="573" y="47"/>
                    <a:pt x="573" y="47"/>
                  </a:cubicBezTo>
                  <a:cubicBezTo>
                    <a:pt x="573" y="47"/>
                    <a:pt x="573" y="47"/>
                    <a:pt x="573" y="47"/>
                  </a:cubicBezTo>
                  <a:cubicBezTo>
                    <a:pt x="573" y="47"/>
                    <a:pt x="573" y="47"/>
                    <a:pt x="573" y="46"/>
                  </a:cubicBezTo>
                  <a:cubicBezTo>
                    <a:pt x="573" y="46"/>
                    <a:pt x="573" y="46"/>
                    <a:pt x="573" y="46"/>
                  </a:cubicBezTo>
                  <a:cubicBezTo>
                    <a:pt x="573" y="46"/>
                    <a:pt x="572" y="46"/>
                    <a:pt x="572" y="46"/>
                  </a:cubicBezTo>
                  <a:cubicBezTo>
                    <a:pt x="572" y="45"/>
                    <a:pt x="572" y="45"/>
                    <a:pt x="572" y="45"/>
                  </a:cubicBezTo>
                  <a:cubicBezTo>
                    <a:pt x="572" y="45"/>
                    <a:pt x="572" y="45"/>
                    <a:pt x="572" y="45"/>
                  </a:cubicBezTo>
                  <a:cubicBezTo>
                    <a:pt x="572" y="45"/>
                    <a:pt x="572" y="44"/>
                    <a:pt x="572" y="44"/>
                  </a:cubicBezTo>
                  <a:cubicBezTo>
                    <a:pt x="571" y="44"/>
                    <a:pt x="571" y="44"/>
                    <a:pt x="571" y="44"/>
                  </a:cubicBezTo>
                  <a:cubicBezTo>
                    <a:pt x="571" y="44"/>
                    <a:pt x="571" y="44"/>
                    <a:pt x="571" y="44"/>
                  </a:cubicBezTo>
                  <a:cubicBezTo>
                    <a:pt x="529" y="1"/>
                    <a:pt x="529" y="1"/>
                    <a:pt x="529" y="1"/>
                  </a:cubicBezTo>
                  <a:cubicBezTo>
                    <a:pt x="528" y="1"/>
                    <a:pt x="527" y="0"/>
                    <a:pt x="526" y="0"/>
                  </a:cubicBezTo>
                  <a:cubicBezTo>
                    <a:pt x="407" y="0"/>
                    <a:pt x="407" y="0"/>
                    <a:pt x="407" y="0"/>
                  </a:cubicBezTo>
                  <a:cubicBezTo>
                    <a:pt x="405" y="0"/>
                    <a:pt x="405" y="0"/>
                    <a:pt x="405" y="0"/>
                  </a:cubicBezTo>
                  <a:cubicBezTo>
                    <a:pt x="288" y="0"/>
                    <a:pt x="288" y="0"/>
                    <a:pt x="288" y="0"/>
                  </a:cubicBezTo>
                  <a:cubicBezTo>
                    <a:pt x="286" y="0"/>
                    <a:pt x="286" y="0"/>
                    <a:pt x="286" y="0"/>
                  </a:cubicBezTo>
                  <a:cubicBezTo>
                    <a:pt x="169" y="0"/>
                    <a:pt x="169" y="0"/>
                    <a:pt x="169" y="0"/>
                  </a:cubicBezTo>
                  <a:cubicBezTo>
                    <a:pt x="167" y="0"/>
                    <a:pt x="167" y="0"/>
                    <a:pt x="167" y="0"/>
                  </a:cubicBezTo>
                  <a:cubicBezTo>
                    <a:pt x="48" y="0"/>
                    <a:pt x="48" y="0"/>
                    <a:pt x="48" y="0"/>
                  </a:cubicBezTo>
                  <a:cubicBezTo>
                    <a:pt x="46" y="0"/>
                    <a:pt x="46" y="1"/>
                    <a:pt x="45" y="1"/>
                  </a:cubicBezTo>
                  <a:cubicBezTo>
                    <a:pt x="4" y="43"/>
                    <a:pt x="4" y="43"/>
                    <a:pt x="4" y="43"/>
                  </a:cubicBezTo>
                  <a:cubicBezTo>
                    <a:pt x="1" y="45"/>
                    <a:pt x="0" y="47"/>
                    <a:pt x="0" y="51"/>
                  </a:cubicBezTo>
                  <a:cubicBezTo>
                    <a:pt x="0" y="56"/>
                    <a:pt x="4" y="61"/>
                    <a:pt x="10" y="61"/>
                  </a:cubicBezTo>
                  <a:cubicBezTo>
                    <a:pt x="10" y="61"/>
                    <a:pt x="10" y="61"/>
                    <a:pt x="10" y="61"/>
                  </a:cubicBezTo>
                  <a:cubicBezTo>
                    <a:pt x="10" y="61"/>
                    <a:pt x="10" y="61"/>
                    <a:pt x="10" y="61"/>
                  </a:cubicBezTo>
                  <a:cubicBezTo>
                    <a:pt x="172" y="61"/>
                    <a:pt x="172" y="61"/>
                    <a:pt x="172" y="61"/>
                  </a:cubicBezTo>
                  <a:cubicBezTo>
                    <a:pt x="402" y="61"/>
                    <a:pt x="402" y="61"/>
                    <a:pt x="402" y="61"/>
                  </a:cubicBezTo>
                  <a:cubicBezTo>
                    <a:pt x="564" y="61"/>
                    <a:pt x="564" y="61"/>
                    <a:pt x="564" y="61"/>
                  </a:cubicBezTo>
                  <a:cubicBezTo>
                    <a:pt x="564" y="61"/>
                    <a:pt x="564" y="61"/>
                    <a:pt x="564" y="61"/>
                  </a:cubicBezTo>
                  <a:cubicBezTo>
                    <a:pt x="564" y="61"/>
                    <a:pt x="564" y="61"/>
                    <a:pt x="565" y="61"/>
                  </a:cubicBezTo>
                  <a:cubicBezTo>
                    <a:pt x="565" y="61"/>
                    <a:pt x="565" y="61"/>
                    <a:pt x="565" y="61"/>
                  </a:cubicBezTo>
                  <a:cubicBezTo>
                    <a:pt x="565" y="61"/>
                    <a:pt x="566" y="61"/>
                    <a:pt x="566" y="60"/>
                  </a:cubicBezTo>
                  <a:cubicBezTo>
                    <a:pt x="566" y="60"/>
                    <a:pt x="566" y="60"/>
                    <a:pt x="566" y="60"/>
                  </a:cubicBezTo>
                  <a:cubicBezTo>
                    <a:pt x="566" y="60"/>
                    <a:pt x="567" y="60"/>
                    <a:pt x="567" y="60"/>
                  </a:cubicBezTo>
                  <a:cubicBezTo>
                    <a:pt x="567" y="60"/>
                    <a:pt x="567" y="60"/>
                    <a:pt x="567" y="60"/>
                  </a:cubicBezTo>
                  <a:cubicBezTo>
                    <a:pt x="567" y="60"/>
                    <a:pt x="567" y="60"/>
                    <a:pt x="568" y="60"/>
                  </a:cubicBezTo>
                  <a:cubicBezTo>
                    <a:pt x="568" y="60"/>
                    <a:pt x="568" y="60"/>
                    <a:pt x="568" y="60"/>
                  </a:cubicBezTo>
                  <a:cubicBezTo>
                    <a:pt x="568" y="60"/>
                    <a:pt x="568" y="60"/>
                    <a:pt x="569" y="60"/>
                  </a:cubicBezTo>
                  <a:cubicBezTo>
                    <a:pt x="569" y="59"/>
                    <a:pt x="569" y="59"/>
                    <a:pt x="569" y="59"/>
                  </a:cubicBezTo>
                  <a:cubicBezTo>
                    <a:pt x="569" y="59"/>
                    <a:pt x="569" y="59"/>
                    <a:pt x="569" y="59"/>
                  </a:cubicBezTo>
                  <a:cubicBezTo>
                    <a:pt x="569" y="59"/>
                    <a:pt x="570" y="59"/>
                    <a:pt x="570" y="59"/>
                  </a:cubicBezTo>
                  <a:cubicBezTo>
                    <a:pt x="570" y="59"/>
                    <a:pt x="570" y="59"/>
                    <a:pt x="570" y="58"/>
                  </a:cubicBezTo>
                  <a:cubicBezTo>
                    <a:pt x="570" y="58"/>
                    <a:pt x="570" y="58"/>
                    <a:pt x="571" y="58"/>
                  </a:cubicBezTo>
                  <a:cubicBezTo>
                    <a:pt x="571" y="58"/>
                    <a:pt x="571" y="58"/>
                    <a:pt x="571" y="58"/>
                  </a:cubicBezTo>
                  <a:cubicBezTo>
                    <a:pt x="571" y="58"/>
                    <a:pt x="571" y="58"/>
                    <a:pt x="571" y="58"/>
                  </a:cubicBezTo>
                  <a:cubicBezTo>
                    <a:pt x="571" y="57"/>
                    <a:pt x="571" y="57"/>
                    <a:pt x="572" y="57"/>
                  </a:cubicBezTo>
                  <a:cubicBezTo>
                    <a:pt x="572" y="57"/>
                    <a:pt x="572" y="57"/>
                    <a:pt x="572" y="57"/>
                  </a:cubicBezTo>
                  <a:cubicBezTo>
                    <a:pt x="572" y="56"/>
                    <a:pt x="572" y="56"/>
                    <a:pt x="572" y="56"/>
                  </a:cubicBezTo>
                  <a:cubicBezTo>
                    <a:pt x="572" y="56"/>
                    <a:pt x="572" y="56"/>
                    <a:pt x="572" y="56"/>
                  </a:cubicBezTo>
                  <a:cubicBezTo>
                    <a:pt x="572" y="56"/>
                    <a:pt x="573" y="56"/>
                    <a:pt x="573" y="55"/>
                  </a:cubicBezTo>
                  <a:cubicBezTo>
                    <a:pt x="573" y="55"/>
                    <a:pt x="573" y="55"/>
                    <a:pt x="573" y="55"/>
                  </a:cubicBezTo>
                  <a:cubicBezTo>
                    <a:pt x="573" y="55"/>
                    <a:pt x="573" y="55"/>
                    <a:pt x="573" y="55"/>
                  </a:cubicBezTo>
                  <a:cubicBezTo>
                    <a:pt x="573" y="54"/>
                    <a:pt x="573" y="54"/>
                    <a:pt x="573" y="54"/>
                  </a:cubicBezTo>
                  <a:cubicBezTo>
                    <a:pt x="573" y="54"/>
                    <a:pt x="573" y="54"/>
                    <a:pt x="573" y="54"/>
                  </a:cubicBezTo>
                  <a:cubicBezTo>
                    <a:pt x="573" y="53"/>
                    <a:pt x="573" y="53"/>
                    <a:pt x="574" y="53"/>
                  </a:cubicBezTo>
                  <a:cubicBezTo>
                    <a:pt x="574" y="53"/>
                    <a:pt x="574" y="53"/>
                    <a:pt x="574" y="53"/>
                  </a:cubicBezTo>
                  <a:cubicBezTo>
                    <a:pt x="574" y="52"/>
                    <a:pt x="574" y="52"/>
                    <a:pt x="574" y="52"/>
                  </a:cubicBezTo>
                  <a:cubicBezTo>
                    <a:pt x="574" y="52"/>
                    <a:pt x="574" y="52"/>
                    <a:pt x="574" y="52"/>
                  </a:cubicBezTo>
                  <a:cubicBezTo>
                    <a:pt x="574" y="51"/>
                    <a:pt x="574" y="51"/>
                    <a:pt x="574" y="51"/>
                  </a:cubicBezTo>
                  <a:cubicBezTo>
                    <a:pt x="574" y="50"/>
                    <a:pt x="574" y="50"/>
                    <a:pt x="574" y="50"/>
                  </a:cubicBezTo>
                  <a:close/>
                </a:path>
              </a:pathLst>
            </a:custGeom>
            <a:solidFill>
              <a:srgbClr val="F83003"/>
            </a:solidFill>
            <a:ln>
              <a:noFill/>
            </a:ln>
          </p:spPr>
          <p:txBody>
            <a:bodyPr vert="horz" wrap="square" lIns="91440" tIns="45720" rIns="91440" bIns="45720" numCol="1" anchor="ctr" anchorCtr="0" compatLnSpc="1">
              <a:prstTxWarp prst="textNoShape">
                <a:avLst/>
              </a:prstTxWarp>
            </a:bodyPr>
            <a:lstStyle/>
            <a:p>
              <a:pPr algn="ctr"/>
              <a:endParaRPr lang="zh-CN" altLang="en-US" sz="3200" dirty="0"/>
            </a:p>
          </p:txBody>
        </p:sp>
      </p:grpSp>
    </p:spTree>
    <p:extLst>
      <p:ext uri="{BB962C8B-B14F-4D97-AF65-F5344CB8AC3E}">
        <p14:creationId xmlns:p14="http://schemas.microsoft.com/office/powerpoint/2010/main" val="39614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6174377" y="2783122"/>
            <a:ext cx="4651774" cy="23775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zh-CN" altLang="en-US" sz="2400" b="1">
                <a:solidFill>
                  <a:srgbClr val="036EB8"/>
                </a:solidFill>
                <a:latin typeface="微软雅黑" panose="020B0503020204020204" pitchFamily="34" charset="-122"/>
              </a:rPr>
              <a:t>数据筛选</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2" name="副标题 7"/>
          <p:cNvSpPr/>
          <p:nvPr/>
        </p:nvSpPr>
        <p:spPr>
          <a:xfrm>
            <a:off x="1496781" y="3229179"/>
            <a:ext cx="4346670" cy="1532727"/>
          </a:xfrm>
          <a:prstGeom prst="rect">
            <a:avLst/>
          </a:prstGeom>
        </p:spPr>
        <p:txBody>
          <a:bodyPr wrap="square">
            <a:spAutoFit/>
          </a:bodyPr>
          <a:lstStyle/>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自动筛选数据即根据用户设定的筛选条件，自动显示符合条件的数据，隐藏其他数据。通过</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数据</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排序和筛选</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组中的“筛选”按钮进行自动筛选。</a:t>
            </a:r>
          </a:p>
        </p:txBody>
      </p:sp>
      <p:sp>
        <p:nvSpPr>
          <p:cNvPr id="13" name="副标题 7"/>
          <p:cNvSpPr txBox="1"/>
          <p:nvPr/>
        </p:nvSpPr>
        <p:spPr>
          <a:xfrm>
            <a:off x="1496781" y="2260351"/>
            <a:ext cx="7371174"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solidFill>
                  <a:schemeClr val="tx1">
                    <a:lumMod val="65000"/>
                    <a:lumOff val="35000"/>
                  </a:schemeClr>
                </a:solidFill>
                <a:latin typeface="微软雅黑" panose="020B0503020204020204" pitchFamily="34" charset="-122"/>
              </a:rPr>
              <a:t>1</a:t>
            </a:r>
            <a:r>
              <a:rPr lang="zh-CN" altLang="en-US" sz="2000" dirty="0">
                <a:solidFill>
                  <a:schemeClr val="tx1">
                    <a:lumMod val="65000"/>
                    <a:lumOff val="35000"/>
                  </a:schemeClr>
                </a:solidFill>
                <a:latin typeface="微软雅黑" panose="020B0503020204020204" pitchFamily="34" charset="-122"/>
              </a:rPr>
              <a:t>．自动筛选</a:t>
            </a:r>
          </a:p>
        </p:txBody>
      </p:sp>
      <p:grpSp>
        <p:nvGrpSpPr>
          <p:cNvPr id="14" name="组合 13"/>
          <p:cNvGrpSpPr/>
          <p:nvPr/>
        </p:nvGrpSpPr>
        <p:grpSpPr>
          <a:xfrm>
            <a:off x="1496781" y="2759692"/>
            <a:ext cx="9329370" cy="2421908"/>
            <a:chOff x="1496781" y="2759692"/>
            <a:chExt cx="8256819" cy="2856456"/>
          </a:xfrm>
        </p:grpSpPr>
        <p:cxnSp>
          <p:nvCxnSpPr>
            <p:cNvPr id="15" name="直接连接符 14"/>
            <p:cNvCxnSpPr/>
            <p:nvPr/>
          </p:nvCxnSpPr>
          <p:spPr>
            <a:xfrm flipH="1">
              <a:off x="1496781" y="2759692"/>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496781" y="5591446"/>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11" name="副标题 7"/>
          <p:cNvSpPr/>
          <p:nvPr/>
        </p:nvSpPr>
        <p:spPr>
          <a:xfrm>
            <a:off x="6426530" y="3229179"/>
            <a:ext cx="3797333" cy="1172629"/>
          </a:xfrm>
          <a:prstGeom prst="rect">
            <a:avLst/>
          </a:prstGeom>
        </p:spPr>
        <p:txBody>
          <a:bodyPr wrap="square">
            <a:spAutoFit/>
          </a:bodyPr>
          <a:lstStyle/>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自定义筛选建立在自动筛选基础上，可自动设置筛选选项，更灵活地筛选出所需数据。</a:t>
            </a:r>
          </a:p>
        </p:txBody>
      </p:sp>
      <p:sp>
        <p:nvSpPr>
          <p:cNvPr id="20" name="副标题 7"/>
          <p:cNvSpPr txBox="1"/>
          <p:nvPr/>
        </p:nvSpPr>
        <p:spPr>
          <a:xfrm>
            <a:off x="6488189" y="2283850"/>
            <a:ext cx="4214645"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solidFill>
                  <a:schemeClr val="tx1">
                    <a:lumMod val="65000"/>
                    <a:lumOff val="35000"/>
                  </a:schemeClr>
                </a:solidFill>
                <a:latin typeface="微软雅黑" panose="020B0503020204020204" pitchFamily="34" charset="-122"/>
              </a:rPr>
              <a:t>2</a:t>
            </a:r>
            <a:r>
              <a:rPr lang="zh-CN" altLang="en-US" sz="2000" dirty="0">
                <a:solidFill>
                  <a:schemeClr val="tx1">
                    <a:lumMod val="65000"/>
                    <a:lumOff val="35000"/>
                  </a:schemeClr>
                </a:solidFill>
                <a:latin typeface="微软雅黑" panose="020B0503020204020204" pitchFamily="34" charset="-122"/>
              </a:rPr>
              <a:t>．自定义筛选</a:t>
            </a:r>
          </a:p>
        </p:txBody>
      </p:sp>
    </p:spTree>
    <p:extLst>
      <p:ext uri="{BB962C8B-B14F-4D97-AF65-F5344CB8AC3E}">
        <p14:creationId xmlns:p14="http://schemas.microsoft.com/office/powerpoint/2010/main" val="96549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zh-CN" altLang="en-US" sz="2400" b="1">
                <a:solidFill>
                  <a:srgbClr val="036EB8"/>
                </a:solidFill>
                <a:latin typeface="微软雅黑" panose="020B0503020204020204" pitchFamily="34" charset="-122"/>
              </a:rPr>
              <a:t>数据筛选</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2" name="副标题 7"/>
          <p:cNvSpPr/>
          <p:nvPr/>
        </p:nvSpPr>
        <p:spPr>
          <a:xfrm>
            <a:off x="1653535" y="3030080"/>
            <a:ext cx="4024453" cy="1532727"/>
          </a:xfrm>
          <a:prstGeom prst="rect">
            <a:avLst/>
          </a:prstGeom>
        </p:spPr>
        <p:txBody>
          <a:bodyPr wrap="square">
            <a:spAutoFit/>
          </a:bodyPr>
          <a:lstStyle/>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如果想要根据自己设置的筛选条件来筛选数据，则需要使用高级筛选功能。高级筛选功能可以筛选出同时满足两个或两个以上约束条件的数据。</a:t>
            </a:r>
          </a:p>
        </p:txBody>
      </p:sp>
      <p:sp>
        <p:nvSpPr>
          <p:cNvPr id="13" name="副标题 7"/>
          <p:cNvSpPr txBox="1"/>
          <p:nvPr/>
        </p:nvSpPr>
        <p:spPr>
          <a:xfrm>
            <a:off x="1496781" y="2260351"/>
            <a:ext cx="7371174"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solidFill>
                  <a:schemeClr val="tx1">
                    <a:lumMod val="65000"/>
                    <a:lumOff val="35000"/>
                  </a:schemeClr>
                </a:solidFill>
                <a:latin typeface="微软雅黑" panose="020B0503020204020204" pitchFamily="34" charset="-122"/>
              </a:rPr>
              <a:t>3</a:t>
            </a:r>
            <a:r>
              <a:rPr lang="zh-CN" altLang="en-US" sz="2000" dirty="0">
                <a:solidFill>
                  <a:schemeClr val="tx1">
                    <a:lumMod val="65000"/>
                    <a:lumOff val="35000"/>
                  </a:schemeClr>
                </a:solidFill>
                <a:latin typeface="微软雅黑" panose="020B0503020204020204" pitchFamily="34" charset="-122"/>
              </a:rPr>
              <a:t>．高级筛选</a:t>
            </a:r>
          </a:p>
        </p:txBody>
      </p:sp>
      <p:grpSp>
        <p:nvGrpSpPr>
          <p:cNvPr id="14" name="组合 13"/>
          <p:cNvGrpSpPr/>
          <p:nvPr/>
        </p:nvGrpSpPr>
        <p:grpSpPr>
          <a:xfrm>
            <a:off x="1496781" y="2759692"/>
            <a:ext cx="9329370" cy="2475328"/>
            <a:chOff x="1496781" y="2759692"/>
            <a:chExt cx="8256819" cy="2856456"/>
          </a:xfrm>
        </p:grpSpPr>
        <p:cxnSp>
          <p:nvCxnSpPr>
            <p:cNvPr id="15" name="直接连接符 14"/>
            <p:cNvCxnSpPr/>
            <p:nvPr/>
          </p:nvCxnSpPr>
          <p:spPr>
            <a:xfrm flipH="1">
              <a:off x="1496781" y="2759692"/>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496781" y="5591446"/>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875866" y="2533269"/>
            <a:ext cx="2818831" cy="2817364"/>
            <a:chOff x="1687753" y="921084"/>
            <a:chExt cx="5018444" cy="5015833"/>
          </a:xfrm>
        </p:grpSpPr>
        <p:grpSp>
          <p:nvGrpSpPr>
            <p:cNvPr id="20" name="组合 19"/>
            <p:cNvGrpSpPr/>
            <p:nvPr/>
          </p:nvGrpSpPr>
          <p:grpSpPr>
            <a:xfrm>
              <a:off x="1687753" y="921084"/>
              <a:ext cx="2373158" cy="2371923"/>
              <a:chOff x="1754497" y="1068697"/>
              <a:chExt cx="2419598" cy="2419598"/>
            </a:xfrm>
          </p:grpSpPr>
          <p:grpSp>
            <p:nvGrpSpPr>
              <p:cNvPr id="83" name="组合 82"/>
              <p:cNvGrpSpPr/>
              <p:nvPr/>
            </p:nvGrpSpPr>
            <p:grpSpPr>
              <a:xfrm>
                <a:off x="1754497" y="1068697"/>
                <a:ext cx="2419598" cy="2419598"/>
                <a:chOff x="1595120" y="525779"/>
                <a:chExt cx="3520440" cy="3520440"/>
              </a:xfrm>
            </p:grpSpPr>
            <p:sp>
              <p:nvSpPr>
                <p:cNvPr id="92" name="椭圆 91"/>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93" name="椭圆 92"/>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84" name="椭圆 83"/>
              <p:cNvSpPr/>
              <p:nvPr/>
            </p:nvSpPr>
            <p:spPr>
              <a:xfrm>
                <a:off x="2392852" y="1707052"/>
                <a:ext cx="1142885" cy="1142885"/>
              </a:xfrm>
              <a:prstGeom prst="ellipse">
                <a:avLst/>
              </a:prstGeom>
              <a:solidFill>
                <a:srgbClr val="019EAF"/>
              </a:solidFill>
              <a:ln>
                <a:gradFill flip="none" rotWithShape="1">
                  <a:gsLst>
                    <a:gs pos="0">
                      <a:srgbClr val="D9D9D9"/>
                    </a:gs>
                    <a:gs pos="100000">
                      <a:schemeClr val="bg1"/>
                    </a:gs>
                  </a:gsLst>
                  <a:lin ang="5400000" scaled="1"/>
                  <a:tileRect/>
                </a:gradFill>
              </a:ln>
              <a:effectLst>
                <a:innerShdw blurRad="342900" dist="50800" dir="16200000">
                  <a:srgbClr val="7A4C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5" name="组合 84"/>
              <p:cNvGrpSpPr/>
              <p:nvPr/>
            </p:nvGrpSpPr>
            <p:grpSpPr>
              <a:xfrm>
                <a:off x="2738177" y="2094546"/>
                <a:ext cx="440936" cy="366050"/>
                <a:chOff x="3132963" y="3140191"/>
                <a:chExt cx="645573" cy="535933"/>
              </a:xfrm>
              <a:solidFill>
                <a:schemeClr val="bg1"/>
              </a:solidFill>
            </p:grpSpPr>
            <p:sp>
              <p:nvSpPr>
                <p:cNvPr id="86"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7"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8"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9"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0"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21" name="组合 20"/>
            <p:cNvGrpSpPr/>
            <p:nvPr/>
          </p:nvGrpSpPr>
          <p:grpSpPr>
            <a:xfrm>
              <a:off x="4333039" y="921084"/>
              <a:ext cx="2373158" cy="2371923"/>
              <a:chOff x="4398406" y="1068697"/>
              <a:chExt cx="2419598" cy="2419598"/>
            </a:xfrm>
          </p:grpSpPr>
          <p:grpSp>
            <p:nvGrpSpPr>
              <p:cNvPr id="73" name="组合 72"/>
              <p:cNvGrpSpPr/>
              <p:nvPr/>
            </p:nvGrpSpPr>
            <p:grpSpPr>
              <a:xfrm>
                <a:off x="4398406" y="1068697"/>
                <a:ext cx="2419598" cy="2419598"/>
                <a:chOff x="1595120" y="525779"/>
                <a:chExt cx="3520440" cy="3520440"/>
              </a:xfrm>
            </p:grpSpPr>
            <p:sp>
              <p:nvSpPr>
                <p:cNvPr id="81" name="椭圆 80"/>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2" name="椭圆 81"/>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74" name="椭圆 73"/>
              <p:cNvSpPr/>
              <p:nvPr/>
            </p:nvSpPr>
            <p:spPr>
              <a:xfrm>
                <a:off x="5036761" y="1707052"/>
                <a:ext cx="1142885" cy="1142885"/>
              </a:xfrm>
              <a:prstGeom prst="ellipse">
                <a:avLst/>
              </a:prstGeom>
              <a:solidFill>
                <a:srgbClr val="92D050"/>
              </a:solidFill>
              <a:ln>
                <a:gradFill flip="none" rotWithShape="1">
                  <a:gsLst>
                    <a:gs pos="0">
                      <a:srgbClr val="D9D9D9"/>
                    </a:gs>
                    <a:gs pos="100000">
                      <a:schemeClr val="bg1"/>
                    </a:gs>
                  </a:gsLst>
                  <a:lin ang="5400000" scaled="1"/>
                  <a:tileRect/>
                </a:gradFill>
              </a:ln>
              <a:effectLst>
                <a:innerShdw blurRad="342900" dist="50800" dir="16200000">
                  <a:srgbClr val="00717A">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75" name="组合 74"/>
              <p:cNvGrpSpPr/>
              <p:nvPr/>
            </p:nvGrpSpPr>
            <p:grpSpPr>
              <a:xfrm>
                <a:off x="5393647" y="2070657"/>
                <a:ext cx="438595" cy="413829"/>
                <a:chOff x="3098700" y="5569159"/>
                <a:chExt cx="642147" cy="605886"/>
              </a:xfrm>
              <a:solidFill>
                <a:schemeClr val="bg1"/>
              </a:solidFill>
            </p:grpSpPr>
            <p:sp>
              <p:nvSpPr>
                <p:cNvPr id="76"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7"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8"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9"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0"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22" name="组合 21"/>
            <p:cNvGrpSpPr/>
            <p:nvPr/>
          </p:nvGrpSpPr>
          <p:grpSpPr>
            <a:xfrm>
              <a:off x="1687753" y="3564994"/>
              <a:ext cx="2373158" cy="2371923"/>
              <a:chOff x="1754497" y="3712606"/>
              <a:chExt cx="2419598" cy="2419598"/>
            </a:xfrm>
          </p:grpSpPr>
          <p:grpSp>
            <p:nvGrpSpPr>
              <p:cNvPr id="60" name="组合 59"/>
              <p:cNvGrpSpPr/>
              <p:nvPr/>
            </p:nvGrpSpPr>
            <p:grpSpPr>
              <a:xfrm>
                <a:off x="1754497" y="3712606"/>
                <a:ext cx="2419598" cy="2419598"/>
                <a:chOff x="1595120" y="525779"/>
                <a:chExt cx="3520440" cy="3520440"/>
              </a:xfrm>
            </p:grpSpPr>
            <p:sp>
              <p:nvSpPr>
                <p:cNvPr id="71" name="椭圆 70"/>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2" name="椭圆 71"/>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61" name="椭圆 60"/>
              <p:cNvSpPr/>
              <p:nvPr/>
            </p:nvSpPr>
            <p:spPr>
              <a:xfrm>
                <a:off x="2392852" y="4350961"/>
                <a:ext cx="1142885" cy="1142885"/>
              </a:xfrm>
              <a:prstGeom prst="ellipse">
                <a:avLst/>
              </a:prstGeom>
              <a:solidFill>
                <a:srgbClr val="C00000"/>
              </a:solidFill>
              <a:ln>
                <a:gradFill flip="none" rotWithShape="1">
                  <a:gsLst>
                    <a:gs pos="0">
                      <a:srgbClr val="D9D9D9"/>
                    </a:gs>
                    <a:gs pos="100000">
                      <a:schemeClr val="bg1"/>
                    </a:gs>
                  </a:gsLst>
                  <a:lin ang="5400000" scaled="1"/>
                  <a:tileRect/>
                </a:gradFill>
              </a:ln>
              <a:effectLst>
                <a:innerShdw blurRad="342900" dist="50800" dir="16200000">
                  <a:schemeClr val="accent2">
                    <a:lumMod val="50000"/>
                    <a:alpha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62" name="组合 61"/>
              <p:cNvGrpSpPr/>
              <p:nvPr/>
            </p:nvGrpSpPr>
            <p:grpSpPr>
              <a:xfrm>
                <a:off x="2754071" y="4718814"/>
                <a:ext cx="409147" cy="426114"/>
                <a:chOff x="4445240" y="4337972"/>
                <a:chExt cx="599033" cy="623874"/>
              </a:xfrm>
              <a:solidFill>
                <a:schemeClr val="bg1"/>
              </a:solidFill>
            </p:grpSpPr>
            <p:sp>
              <p:nvSpPr>
                <p:cNvPr id="63" name="Freeform 399"/>
                <p:cNvSpPr/>
                <p:nvPr/>
              </p:nvSpPr>
              <p:spPr bwMode="auto">
                <a:xfrm>
                  <a:off x="4445240" y="4357388"/>
                  <a:ext cx="599033" cy="598462"/>
                </a:xfrm>
                <a:custGeom>
                  <a:avLst/>
                  <a:gdLst>
                    <a:gd name="T0" fmla="*/ 1092 w 2098"/>
                    <a:gd name="T1" fmla="*/ 1007 h 2096"/>
                    <a:gd name="T2" fmla="*/ 1092 w 2098"/>
                    <a:gd name="T3" fmla="*/ 0 h 2096"/>
                    <a:gd name="T4" fmla="*/ 1007 w 2098"/>
                    <a:gd name="T5" fmla="*/ 0 h 2096"/>
                    <a:gd name="T6" fmla="*/ 1007 w 2098"/>
                    <a:gd name="T7" fmla="*/ 1007 h 2096"/>
                    <a:gd name="T8" fmla="*/ 0 w 2098"/>
                    <a:gd name="T9" fmla="*/ 1007 h 2096"/>
                    <a:gd name="T10" fmla="*/ 0 w 2098"/>
                    <a:gd name="T11" fmla="*/ 1090 h 2096"/>
                    <a:gd name="T12" fmla="*/ 1007 w 2098"/>
                    <a:gd name="T13" fmla="*/ 1090 h 2096"/>
                    <a:gd name="T14" fmla="*/ 1007 w 2098"/>
                    <a:gd name="T15" fmla="*/ 2096 h 2096"/>
                    <a:gd name="T16" fmla="*/ 1092 w 2098"/>
                    <a:gd name="T17" fmla="*/ 2096 h 2096"/>
                    <a:gd name="T18" fmla="*/ 1092 w 2098"/>
                    <a:gd name="T19" fmla="*/ 1090 h 2096"/>
                    <a:gd name="T20" fmla="*/ 2098 w 2098"/>
                    <a:gd name="T21" fmla="*/ 1090 h 2096"/>
                    <a:gd name="T22" fmla="*/ 2098 w 2098"/>
                    <a:gd name="T23" fmla="*/ 1007 h 2096"/>
                    <a:gd name="T24" fmla="*/ 1092 w 2098"/>
                    <a:gd name="T25" fmla="*/ 1007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8" h="2096">
                      <a:moveTo>
                        <a:pt x="1092" y="1007"/>
                      </a:moveTo>
                      <a:lnTo>
                        <a:pt x="1092" y="0"/>
                      </a:lnTo>
                      <a:lnTo>
                        <a:pt x="1007" y="0"/>
                      </a:lnTo>
                      <a:lnTo>
                        <a:pt x="1007" y="1007"/>
                      </a:lnTo>
                      <a:lnTo>
                        <a:pt x="0" y="1007"/>
                      </a:lnTo>
                      <a:lnTo>
                        <a:pt x="0" y="1090"/>
                      </a:lnTo>
                      <a:lnTo>
                        <a:pt x="1007" y="1090"/>
                      </a:lnTo>
                      <a:lnTo>
                        <a:pt x="1007" y="2096"/>
                      </a:lnTo>
                      <a:lnTo>
                        <a:pt x="1092" y="2096"/>
                      </a:lnTo>
                      <a:lnTo>
                        <a:pt x="1092" y="1090"/>
                      </a:lnTo>
                      <a:lnTo>
                        <a:pt x="2098" y="1090"/>
                      </a:lnTo>
                      <a:lnTo>
                        <a:pt x="2098" y="1007"/>
                      </a:lnTo>
                      <a:lnTo>
                        <a:pt x="1092" y="10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4" name="Freeform 400"/>
                <p:cNvSpPr/>
                <p:nvPr/>
              </p:nvSpPr>
              <p:spPr bwMode="auto">
                <a:xfrm>
                  <a:off x="4478932" y="4337972"/>
                  <a:ext cx="189589" cy="269822"/>
                </a:xfrm>
                <a:custGeom>
                  <a:avLst/>
                  <a:gdLst>
                    <a:gd name="T0" fmla="*/ 166 w 664"/>
                    <a:gd name="T1" fmla="*/ 945 h 945"/>
                    <a:gd name="T2" fmla="*/ 499 w 664"/>
                    <a:gd name="T3" fmla="*/ 945 h 945"/>
                    <a:gd name="T4" fmla="*/ 499 w 664"/>
                    <a:gd name="T5" fmla="*/ 434 h 945"/>
                    <a:gd name="T6" fmla="*/ 664 w 664"/>
                    <a:gd name="T7" fmla="*/ 434 h 945"/>
                    <a:gd name="T8" fmla="*/ 338 w 664"/>
                    <a:gd name="T9" fmla="*/ 0 h 945"/>
                    <a:gd name="T10" fmla="*/ 0 w 664"/>
                    <a:gd name="T11" fmla="*/ 434 h 945"/>
                    <a:gd name="T12" fmla="*/ 166 w 664"/>
                    <a:gd name="T13" fmla="*/ 434 h 945"/>
                    <a:gd name="T14" fmla="*/ 166 w 664"/>
                    <a:gd name="T15" fmla="*/ 945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166" y="945"/>
                      </a:moveTo>
                      <a:lnTo>
                        <a:pt x="499" y="945"/>
                      </a:lnTo>
                      <a:lnTo>
                        <a:pt x="499" y="434"/>
                      </a:lnTo>
                      <a:lnTo>
                        <a:pt x="664" y="434"/>
                      </a:lnTo>
                      <a:lnTo>
                        <a:pt x="338" y="0"/>
                      </a:lnTo>
                      <a:lnTo>
                        <a:pt x="0" y="434"/>
                      </a:lnTo>
                      <a:lnTo>
                        <a:pt x="166" y="434"/>
                      </a:lnTo>
                      <a:lnTo>
                        <a:pt x="166" y="9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5" name="Freeform 401"/>
                <p:cNvSpPr/>
                <p:nvPr/>
              </p:nvSpPr>
              <p:spPr bwMode="auto">
                <a:xfrm>
                  <a:off x="4817565" y="4692024"/>
                  <a:ext cx="189589" cy="269822"/>
                </a:xfrm>
                <a:custGeom>
                  <a:avLst/>
                  <a:gdLst>
                    <a:gd name="T0" fmla="*/ 499 w 664"/>
                    <a:gd name="T1" fmla="*/ 0 h 945"/>
                    <a:gd name="T2" fmla="*/ 163 w 664"/>
                    <a:gd name="T3" fmla="*/ 0 h 945"/>
                    <a:gd name="T4" fmla="*/ 163 w 664"/>
                    <a:gd name="T5" fmla="*/ 511 h 945"/>
                    <a:gd name="T6" fmla="*/ 0 w 664"/>
                    <a:gd name="T7" fmla="*/ 511 h 945"/>
                    <a:gd name="T8" fmla="*/ 326 w 664"/>
                    <a:gd name="T9" fmla="*/ 945 h 945"/>
                    <a:gd name="T10" fmla="*/ 664 w 664"/>
                    <a:gd name="T11" fmla="*/ 511 h 945"/>
                    <a:gd name="T12" fmla="*/ 499 w 664"/>
                    <a:gd name="T13" fmla="*/ 511 h 945"/>
                    <a:gd name="T14" fmla="*/ 499 w 664"/>
                    <a:gd name="T15" fmla="*/ 0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4" h="945">
                      <a:moveTo>
                        <a:pt x="499" y="0"/>
                      </a:moveTo>
                      <a:lnTo>
                        <a:pt x="163" y="0"/>
                      </a:lnTo>
                      <a:lnTo>
                        <a:pt x="163" y="511"/>
                      </a:lnTo>
                      <a:lnTo>
                        <a:pt x="0" y="511"/>
                      </a:lnTo>
                      <a:lnTo>
                        <a:pt x="326" y="945"/>
                      </a:lnTo>
                      <a:lnTo>
                        <a:pt x="664" y="511"/>
                      </a:lnTo>
                      <a:lnTo>
                        <a:pt x="499" y="511"/>
                      </a:lnTo>
                      <a:lnTo>
                        <a:pt x="4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6" name="Freeform 402"/>
                <p:cNvSpPr>
                  <a:spLocks noEditPoints="1"/>
                </p:cNvSpPr>
                <p:nvPr/>
              </p:nvSpPr>
              <p:spPr bwMode="auto">
                <a:xfrm>
                  <a:off x="4790726" y="4357388"/>
                  <a:ext cx="242983" cy="236986"/>
                </a:xfrm>
                <a:custGeom>
                  <a:avLst/>
                  <a:gdLst>
                    <a:gd name="T0" fmla="*/ 52 w 360"/>
                    <a:gd name="T1" fmla="*/ 259 h 351"/>
                    <a:gd name="T2" fmla="*/ 31 w 360"/>
                    <a:gd name="T3" fmla="*/ 279 h 351"/>
                    <a:gd name="T4" fmla="*/ 77 w 360"/>
                    <a:gd name="T5" fmla="*/ 325 h 351"/>
                    <a:gd name="T6" fmla="*/ 97 w 360"/>
                    <a:gd name="T7" fmla="*/ 304 h 351"/>
                    <a:gd name="T8" fmla="*/ 147 w 360"/>
                    <a:gd name="T9" fmla="*/ 325 h 351"/>
                    <a:gd name="T10" fmla="*/ 147 w 360"/>
                    <a:gd name="T11" fmla="*/ 351 h 351"/>
                    <a:gd name="T12" fmla="*/ 211 w 360"/>
                    <a:gd name="T13" fmla="*/ 351 h 351"/>
                    <a:gd name="T14" fmla="*/ 211 w 360"/>
                    <a:gd name="T15" fmla="*/ 326 h 351"/>
                    <a:gd name="T16" fmla="*/ 264 w 360"/>
                    <a:gd name="T17" fmla="*/ 305 h 351"/>
                    <a:gd name="T18" fmla="*/ 284 w 360"/>
                    <a:gd name="T19" fmla="*/ 324 h 351"/>
                    <a:gd name="T20" fmla="*/ 329 w 360"/>
                    <a:gd name="T21" fmla="*/ 279 h 351"/>
                    <a:gd name="T22" fmla="*/ 310 w 360"/>
                    <a:gd name="T23" fmla="*/ 260 h 351"/>
                    <a:gd name="T24" fmla="*/ 332 w 360"/>
                    <a:gd name="T25" fmla="*/ 208 h 351"/>
                    <a:gd name="T26" fmla="*/ 360 w 360"/>
                    <a:gd name="T27" fmla="*/ 208 h 351"/>
                    <a:gd name="T28" fmla="*/ 360 w 360"/>
                    <a:gd name="T29" fmla="*/ 144 h 351"/>
                    <a:gd name="T30" fmla="*/ 333 w 360"/>
                    <a:gd name="T31" fmla="*/ 144 h 351"/>
                    <a:gd name="T32" fmla="*/ 311 w 360"/>
                    <a:gd name="T33" fmla="*/ 91 h 351"/>
                    <a:gd name="T34" fmla="*/ 331 w 360"/>
                    <a:gd name="T35" fmla="*/ 70 h 351"/>
                    <a:gd name="T36" fmla="*/ 286 w 360"/>
                    <a:gd name="T37" fmla="*/ 25 h 351"/>
                    <a:gd name="T38" fmla="*/ 265 w 360"/>
                    <a:gd name="T39" fmla="*/ 46 h 351"/>
                    <a:gd name="T40" fmla="*/ 211 w 360"/>
                    <a:gd name="T41" fmla="*/ 24 h 351"/>
                    <a:gd name="T42" fmla="*/ 211 w 360"/>
                    <a:gd name="T43" fmla="*/ 0 h 351"/>
                    <a:gd name="T44" fmla="*/ 147 w 360"/>
                    <a:gd name="T45" fmla="*/ 0 h 351"/>
                    <a:gd name="T46" fmla="*/ 147 w 360"/>
                    <a:gd name="T47" fmla="*/ 25 h 351"/>
                    <a:gd name="T48" fmla="*/ 96 w 360"/>
                    <a:gd name="T49" fmla="*/ 46 h 351"/>
                    <a:gd name="T50" fmla="*/ 75 w 360"/>
                    <a:gd name="T51" fmla="*/ 24 h 351"/>
                    <a:gd name="T52" fmla="*/ 29 w 360"/>
                    <a:gd name="T53" fmla="*/ 70 h 351"/>
                    <a:gd name="T54" fmla="*/ 51 w 360"/>
                    <a:gd name="T55" fmla="*/ 91 h 351"/>
                    <a:gd name="T56" fmla="*/ 29 w 360"/>
                    <a:gd name="T57" fmla="*/ 144 h 351"/>
                    <a:gd name="T58" fmla="*/ 0 w 360"/>
                    <a:gd name="T59" fmla="*/ 144 h 351"/>
                    <a:gd name="T60" fmla="*/ 0 w 360"/>
                    <a:gd name="T61" fmla="*/ 208 h 351"/>
                    <a:gd name="T62" fmla="*/ 30 w 360"/>
                    <a:gd name="T63" fmla="*/ 208 h 351"/>
                    <a:gd name="T64" fmla="*/ 52 w 360"/>
                    <a:gd name="T65" fmla="*/ 259 h 351"/>
                    <a:gd name="T66" fmla="*/ 181 w 360"/>
                    <a:gd name="T67" fmla="*/ 66 h 351"/>
                    <a:gd name="T68" fmla="*/ 291 w 360"/>
                    <a:gd name="T69" fmla="*/ 175 h 351"/>
                    <a:gd name="T70" fmla="*/ 181 w 360"/>
                    <a:gd name="T71" fmla="*/ 284 h 351"/>
                    <a:gd name="T72" fmla="*/ 71 w 360"/>
                    <a:gd name="T73" fmla="*/ 175 h 351"/>
                    <a:gd name="T74" fmla="*/ 181 w 360"/>
                    <a:gd name="T75" fmla="*/ 6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351">
                      <a:moveTo>
                        <a:pt x="52" y="259"/>
                      </a:moveTo>
                      <a:cubicBezTo>
                        <a:pt x="31" y="279"/>
                        <a:pt x="31" y="279"/>
                        <a:pt x="31" y="279"/>
                      </a:cubicBezTo>
                      <a:cubicBezTo>
                        <a:pt x="77" y="325"/>
                        <a:pt x="77" y="325"/>
                        <a:pt x="77" y="325"/>
                      </a:cubicBezTo>
                      <a:cubicBezTo>
                        <a:pt x="97" y="304"/>
                        <a:pt x="97" y="304"/>
                        <a:pt x="97" y="304"/>
                      </a:cubicBezTo>
                      <a:cubicBezTo>
                        <a:pt x="112" y="314"/>
                        <a:pt x="129" y="321"/>
                        <a:pt x="147" y="325"/>
                      </a:cubicBezTo>
                      <a:cubicBezTo>
                        <a:pt x="147" y="351"/>
                        <a:pt x="147" y="351"/>
                        <a:pt x="147" y="351"/>
                      </a:cubicBezTo>
                      <a:cubicBezTo>
                        <a:pt x="211" y="351"/>
                        <a:pt x="211" y="351"/>
                        <a:pt x="211" y="351"/>
                      </a:cubicBezTo>
                      <a:cubicBezTo>
                        <a:pt x="211" y="326"/>
                        <a:pt x="211" y="326"/>
                        <a:pt x="211" y="326"/>
                      </a:cubicBezTo>
                      <a:cubicBezTo>
                        <a:pt x="230" y="322"/>
                        <a:pt x="248" y="315"/>
                        <a:pt x="264" y="305"/>
                      </a:cubicBezTo>
                      <a:cubicBezTo>
                        <a:pt x="284" y="324"/>
                        <a:pt x="284" y="324"/>
                        <a:pt x="284" y="324"/>
                      </a:cubicBezTo>
                      <a:cubicBezTo>
                        <a:pt x="329" y="279"/>
                        <a:pt x="329" y="279"/>
                        <a:pt x="329" y="279"/>
                      </a:cubicBezTo>
                      <a:cubicBezTo>
                        <a:pt x="310" y="260"/>
                        <a:pt x="310" y="260"/>
                        <a:pt x="310" y="260"/>
                      </a:cubicBezTo>
                      <a:cubicBezTo>
                        <a:pt x="320" y="244"/>
                        <a:pt x="328" y="227"/>
                        <a:pt x="332" y="208"/>
                      </a:cubicBezTo>
                      <a:cubicBezTo>
                        <a:pt x="360" y="208"/>
                        <a:pt x="360" y="208"/>
                        <a:pt x="360" y="208"/>
                      </a:cubicBezTo>
                      <a:cubicBezTo>
                        <a:pt x="360" y="144"/>
                        <a:pt x="360" y="144"/>
                        <a:pt x="360" y="144"/>
                      </a:cubicBezTo>
                      <a:cubicBezTo>
                        <a:pt x="333" y="144"/>
                        <a:pt x="333" y="144"/>
                        <a:pt x="333" y="144"/>
                      </a:cubicBezTo>
                      <a:cubicBezTo>
                        <a:pt x="329" y="125"/>
                        <a:pt x="321" y="107"/>
                        <a:pt x="311" y="91"/>
                      </a:cubicBezTo>
                      <a:cubicBezTo>
                        <a:pt x="331" y="70"/>
                        <a:pt x="331" y="70"/>
                        <a:pt x="331" y="70"/>
                      </a:cubicBezTo>
                      <a:cubicBezTo>
                        <a:pt x="286" y="25"/>
                        <a:pt x="286" y="25"/>
                        <a:pt x="286" y="25"/>
                      </a:cubicBezTo>
                      <a:cubicBezTo>
                        <a:pt x="265" y="46"/>
                        <a:pt x="265" y="46"/>
                        <a:pt x="265" y="46"/>
                      </a:cubicBezTo>
                      <a:cubicBezTo>
                        <a:pt x="249" y="35"/>
                        <a:pt x="231" y="28"/>
                        <a:pt x="211" y="24"/>
                      </a:cubicBezTo>
                      <a:cubicBezTo>
                        <a:pt x="211" y="0"/>
                        <a:pt x="211" y="0"/>
                        <a:pt x="211" y="0"/>
                      </a:cubicBezTo>
                      <a:cubicBezTo>
                        <a:pt x="147" y="0"/>
                        <a:pt x="147" y="0"/>
                        <a:pt x="147" y="0"/>
                      </a:cubicBezTo>
                      <a:cubicBezTo>
                        <a:pt x="147" y="25"/>
                        <a:pt x="147" y="25"/>
                        <a:pt x="147" y="25"/>
                      </a:cubicBezTo>
                      <a:cubicBezTo>
                        <a:pt x="129" y="29"/>
                        <a:pt x="112" y="36"/>
                        <a:pt x="96" y="46"/>
                      </a:cubicBezTo>
                      <a:cubicBezTo>
                        <a:pt x="75" y="24"/>
                        <a:pt x="75" y="24"/>
                        <a:pt x="75" y="24"/>
                      </a:cubicBezTo>
                      <a:cubicBezTo>
                        <a:pt x="29" y="70"/>
                        <a:pt x="29" y="70"/>
                        <a:pt x="29" y="70"/>
                      </a:cubicBezTo>
                      <a:cubicBezTo>
                        <a:pt x="51" y="91"/>
                        <a:pt x="51" y="91"/>
                        <a:pt x="51" y="91"/>
                      </a:cubicBezTo>
                      <a:cubicBezTo>
                        <a:pt x="41" y="107"/>
                        <a:pt x="33" y="125"/>
                        <a:pt x="29" y="144"/>
                      </a:cubicBezTo>
                      <a:cubicBezTo>
                        <a:pt x="0" y="144"/>
                        <a:pt x="0" y="144"/>
                        <a:pt x="0" y="144"/>
                      </a:cubicBezTo>
                      <a:cubicBezTo>
                        <a:pt x="0" y="208"/>
                        <a:pt x="0" y="208"/>
                        <a:pt x="0" y="208"/>
                      </a:cubicBezTo>
                      <a:cubicBezTo>
                        <a:pt x="30" y="208"/>
                        <a:pt x="30" y="208"/>
                        <a:pt x="30" y="208"/>
                      </a:cubicBezTo>
                      <a:cubicBezTo>
                        <a:pt x="34" y="227"/>
                        <a:pt x="41" y="244"/>
                        <a:pt x="52" y="259"/>
                      </a:cubicBezTo>
                      <a:close/>
                      <a:moveTo>
                        <a:pt x="181" y="66"/>
                      </a:moveTo>
                      <a:cubicBezTo>
                        <a:pt x="242" y="66"/>
                        <a:pt x="291" y="115"/>
                        <a:pt x="291" y="175"/>
                      </a:cubicBezTo>
                      <a:cubicBezTo>
                        <a:pt x="291" y="235"/>
                        <a:pt x="242" y="284"/>
                        <a:pt x="181" y="284"/>
                      </a:cubicBezTo>
                      <a:cubicBezTo>
                        <a:pt x="120" y="284"/>
                        <a:pt x="71" y="235"/>
                        <a:pt x="71" y="175"/>
                      </a:cubicBezTo>
                      <a:cubicBezTo>
                        <a:pt x="71" y="115"/>
                        <a:pt x="120" y="66"/>
                        <a:pt x="18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7" name="Freeform 403"/>
                <p:cNvSpPr>
                  <a:spLocks noEditPoints="1"/>
                </p:cNvSpPr>
                <p:nvPr/>
              </p:nvSpPr>
              <p:spPr bwMode="auto">
                <a:xfrm>
                  <a:off x="4856111" y="4420203"/>
                  <a:ext cx="112783" cy="111355"/>
                </a:xfrm>
                <a:custGeom>
                  <a:avLst/>
                  <a:gdLst>
                    <a:gd name="T0" fmla="*/ 83 w 167"/>
                    <a:gd name="T1" fmla="*/ 165 h 165"/>
                    <a:gd name="T2" fmla="*/ 167 w 167"/>
                    <a:gd name="T3" fmla="*/ 82 h 165"/>
                    <a:gd name="T4" fmla="*/ 83 w 167"/>
                    <a:gd name="T5" fmla="*/ 0 h 165"/>
                    <a:gd name="T6" fmla="*/ 0 w 167"/>
                    <a:gd name="T7" fmla="*/ 82 h 165"/>
                    <a:gd name="T8" fmla="*/ 83 w 167"/>
                    <a:gd name="T9" fmla="*/ 165 h 165"/>
                    <a:gd name="T10" fmla="*/ 83 w 167"/>
                    <a:gd name="T11" fmla="*/ 26 h 165"/>
                    <a:gd name="T12" fmla="*/ 140 w 167"/>
                    <a:gd name="T13" fmla="*/ 82 h 165"/>
                    <a:gd name="T14" fmla="*/ 83 w 167"/>
                    <a:gd name="T15" fmla="*/ 138 h 165"/>
                    <a:gd name="T16" fmla="*/ 27 w 167"/>
                    <a:gd name="T17" fmla="*/ 82 h 165"/>
                    <a:gd name="T18" fmla="*/ 83 w 167"/>
                    <a:gd name="T19" fmla="*/ 2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5">
                      <a:moveTo>
                        <a:pt x="83" y="165"/>
                      </a:moveTo>
                      <a:cubicBezTo>
                        <a:pt x="129" y="165"/>
                        <a:pt x="167" y="128"/>
                        <a:pt x="167" y="82"/>
                      </a:cubicBezTo>
                      <a:cubicBezTo>
                        <a:pt x="167" y="37"/>
                        <a:pt x="129" y="0"/>
                        <a:pt x="83" y="0"/>
                      </a:cubicBezTo>
                      <a:cubicBezTo>
                        <a:pt x="37" y="0"/>
                        <a:pt x="0" y="37"/>
                        <a:pt x="0" y="82"/>
                      </a:cubicBezTo>
                      <a:cubicBezTo>
                        <a:pt x="0" y="128"/>
                        <a:pt x="37" y="165"/>
                        <a:pt x="83" y="165"/>
                      </a:cubicBezTo>
                      <a:close/>
                      <a:moveTo>
                        <a:pt x="83" y="26"/>
                      </a:moveTo>
                      <a:cubicBezTo>
                        <a:pt x="114" y="26"/>
                        <a:pt x="140" y="51"/>
                        <a:pt x="140" y="82"/>
                      </a:cubicBezTo>
                      <a:cubicBezTo>
                        <a:pt x="140" y="113"/>
                        <a:pt x="114" y="138"/>
                        <a:pt x="83" y="138"/>
                      </a:cubicBezTo>
                      <a:cubicBezTo>
                        <a:pt x="52" y="138"/>
                        <a:pt x="27" y="113"/>
                        <a:pt x="27" y="82"/>
                      </a:cubicBezTo>
                      <a:cubicBezTo>
                        <a:pt x="27" y="51"/>
                        <a:pt x="52" y="26"/>
                        <a:pt x="8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8" name="Oval 404"/>
                <p:cNvSpPr>
                  <a:spLocks noChangeArrowheads="1"/>
                </p:cNvSpPr>
                <p:nvPr/>
              </p:nvSpPr>
              <p:spPr bwMode="auto">
                <a:xfrm>
                  <a:off x="4891802" y="4455894"/>
                  <a:ext cx="40545" cy="391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9" name="Freeform 405"/>
                <p:cNvSpPr/>
                <p:nvPr/>
              </p:nvSpPr>
              <p:spPr bwMode="auto">
                <a:xfrm>
                  <a:off x="4525472" y="4677177"/>
                  <a:ext cx="107358" cy="117351"/>
                </a:xfrm>
                <a:custGeom>
                  <a:avLst/>
                  <a:gdLst>
                    <a:gd name="T0" fmla="*/ 22 w 159"/>
                    <a:gd name="T1" fmla="*/ 115 h 174"/>
                    <a:gd name="T2" fmla="*/ 81 w 159"/>
                    <a:gd name="T3" fmla="*/ 174 h 174"/>
                    <a:gd name="T4" fmla="*/ 138 w 159"/>
                    <a:gd name="T5" fmla="*/ 115 h 174"/>
                    <a:gd name="T6" fmla="*/ 155 w 159"/>
                    <a:gd name="T7" fmla="*/ 96 h 174"/>
                    <a:gd name="T8" fmla="*/ 146 w 159"/>
                    <a:gd name="T9" fmla="*/ 67 h 174"/>
                    <a:gd name="T10" fmla="*/ 79 w 159"/>
                    <a:gd name="T11" fmla="*/ 0 h 174"/>
                    <a:gd name="T12" fmla="*/ 13 w 159"/>
                    <a:gd name="T13" fmla="*/ 67 h 174"/>
                    <a:gd name="T14" fmla="*/ 4 w 159"/>
                    <a:gd name="T15" fmla="*/ 96 h 174"/>
                    <a:gd name="T16" fmla="*/ 22 w 159"/>
                    <a:gd name="T17"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74">
                      <a:moveTo>
                        <a:pt x="22" y="115"/>
                      </a:moveTo>
                      <a:cubicBezTo>
                        <a:pt x="34" y="146"/>
                        <a:pt x="56" y="174"/>
                        <a:pt x="81" y="174"/>
                      </a:cubicBezTo>
                      <a:cubicBezTo>
                        <a:pt x="106" y="174"/>
                        <a:pt x="127" y="146"/>
                        <a:pt x="138" y="115"/>
                      </a:cubicBezTo>
                      <a:cubicBezTo>
                        <a:pt x="145" y="114"/>
                        <a:pt x="152" y="107"/>
                        <a:pt x="155" y="96"/>
                      </a:cubicBezTo>
                      <a:cubicBezTo>
                        <a:pt x="159" y="83"/>
                        <a:pt x="154" y="70"/>
                        <a:pt x="146" y="67"/>
                      </a:cubicBezTo>
                      <a:cubicBezTo>
                        <a:pt x="144" y="30"/>
                        <a:pt x="115" y="0"/>
                        <a:pt x="79" y="0"/>
                      </a:cubicBezTo>
                      <a:cubicBezTo>
                        <a:pt x="44" y="0"/>
                        <a:pt x="15" y="30"/>
                        <a:pt x="13" y="67"/>
                      </a:cubicBezTo>
                      <a:cubicBezTo>
                        <a:pt x="5" y="70"/>
                        <a:pt x="0" y="83"/>
                        <a:pt x="4" y="96"/>
                      </a:cubicBezTo>
                      <a:cubicBezTo>
                        <a:pt x="7" y="107"/>
                        <a:pt x="14" y="115"/>
                        <a:pt x="22"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0" name="Freeform 407"/>
                <p:cNvSpPr/>
                <p:nvPr/>
              </p:nvSpPr>
              <p:spPr bwMode="auto">
                <a:xfrm>
                  <a:off x="4494636" y="4789388"/>
                  <a:ext cx="169317" cy="142192"/>
                </a:xfrm>
                <a:custGeom>
                  <a:avLst/>
                  <a:gdLst>
                    <a:gd name="T0" fmla="*/ 194 w 251"/>
                    <a:gd name="T1" fmla="*/ 0 h 211"/>
                    <a:gd name="T2" fmla="*/ 140 w 251"/>
                    <a:gd name="T3" fmla="*/ 91 h 211"/>
                    <a:gd name="T4" fmla="*/ 133 w 251"/>
                    <a:gd name="T5" fmla="*/ 50 h 211"/>
                    <a:gd name="T6" fmla="*/ 141 w 251"/>
                    <a:gd name="T7" fmla="*/ 37 h 211"/>
                    <a:gd name="T8" fmla="*/ 125 w 251"/>
                    <a:gd name="T9" fmla="*/ 21 h 211"/>
                    <a:gd name="T10" fmla="*/ 110 w 251"/>
                    <a:gd name="T11" fmla="*/ 37 h 211"/>
                    <a:gd name="T12" fmla="*/ 117 w 251"/>
                    <a:gd name="T13" fmla="*/ 50 h 211"/>
                    <a:gd name="T14" fmla="*/ 111 w 251"/>
                    <a:gd name="T15" fmla="*/ 90 h 211"/>
                    <a:gd name="T16" fmla="*/ 57 w 251"/>
                    <a:gd name="T17" fmla="*/ 0 h 211"/>
                    <a:gd name="T18" fmla="*/ 1 w 251"/>
                    <a:gd name="T19" fmla="*/ 60 h 211"/>
                    <a:gd name="T20" fmla="*/ 0 w 251"/>
                    <a:gd name="T21" fmla="*/ 60 h 211"/>
                    <a:gd name="T22" fmla="*/ 0 w 251"/>
                    <a:gd name="T23" fmla="*/ 191 h 211"/>
                    <a:gd name="T24" fmla="*/ 1 w 251"/>
                    <a:gd name="T25" fmla="*/ 191 h 211"/>
                    <a:gd name="T26" fmla="*/ 125 w 251"/>
                    <a:gd name="T27" fmla="*/ 211 h 211"/>
                    <a:gd name="T28" fmla="*/ 250 w 251"/>
                    <a:gd name="T29" fmla="*/ 191 h 211"/>
                    <a:gd name="T30" fmla="*/ 251 w 251"/>
                    <a:gd name="T31" fmla="*/ 191 h 211"/>
                    <a:gd name="T32" fmla="*/ 250 w 251"/>
                    <a:gd name="T33" fmla="*/ 60 h 211"/>
                    <a:gd name="T34" fmla="*/ 194 w 251"/>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211">
                      <a:moveTo>
                        <a:pt x="194" y="0"/>
                      </a:moveTo>
                      <a:cubicBezTo>
                        <a:pt x="140" y="91"/>
                        <a:pt x="140" y="91"/>
                        <a:pt x="140" y="91"/>
                      </a:cubicBezTo>
                      <a:cubicBezTo>
                        <a:pt x="133" y="50"/>
                        <a:pt x="133" y="50"/>
                        <a:pt x="133" y="50"/>
                      </a:cubicBezTo>
                      <a:cubicBezTo>
                        <a:pt x="138" y="47"/>
                        <a:pt x="141" y="42"/>
                        <a:pt x="141" y="37"/>
                      </a:cubicBezTo>
                      <a:cubicBezTo>
                        <a:pt x="141" y="28"/>
                        <a:pt x="134" y="21"/>
                        <a:pt x="125" y="21"/>
                      </a:cubicBezTo>
                      <a:cubicBezTo>
                        <a:pt x="117" y="21"/>
                        <a:pt x="110" y="28"/>
                        <a:pt x="110" y="37"/>
                      </a:cubicBezTo>
                      <a:cubicBezTo>
                        <a:pt x="110" y="42"/>
                        <a:pt x="113" y="47"/>
                        <a:pt x="117" y="50"/>
                      </a:cubicBezTo>
                      <a:cubicBezTo>
                        <a:pt x="111" y="90"/>
                        <a:pt x="111" y="90"/>
                        <a:pt x="111" y="90"/>
                      </a:cubicBezTo>
                      <a:cubicBezTo>
                        <a:pt x="57" y="0"/>
                        <a:pt x="57" y="0"/>
                        <a:pt x="57" y="0"/>
                      </a:cubicBezTo>
                      <a:cubicBezTo>
                        <a:pt x="27" y="13"/>
                        <a:pt x="6" y="35"/>
                        <a:pt x="1" y="60"/>
                      </a:cubicBezTo>
                      <a:cubicBezTo>
                        <a:pt x="0" y="60"/>
                        <a:pt x="0" y="60"/>
                        <a:pt x="0" y="60"/>
                      </a:cubicBezTo>
                      <a:cubicBezTo>
                        <a:pt x="0" y="191"/>
                        <a:pt x="0" y="191"/>
                        <a:pt x="0" y="191"/>
                      </a:cubicBezTo>
                      <a:cubicBezTo>
                        <a:pt x="1" y="191"/>
                        <a:pt x="1" y="191"/>
                        <a:pt x="1" y="191"/>
                      </a:cubicBezTo>
                      <a:cubicBezTo>
                        <a:pt x="7" y="202"/>
                        <a:pt x="60" y="211"/>
                        <a:pt x="125" y="211"/>
                      </a:cubicBezTo>
                      <a:cubicBezTo>
                        <a:pt x="191" y="211"/>
                        <a:pt x="244" y="202"/>
                        <a:pt x="250" y="191"/>
                      </a:cubicBezTo>
                      <a:cubicBezTo>
                        <a:pt x="251" y="191"/>
                        <a:pt x="251" y="191"/>
                        <a:pt x="251" y="191"/>
                      </a:cubicBezTo>
                      <a:cubicBezTo>
                        <a:pt x="250" y="60"/>
                        <a:pt x="250" y="60"/>
                        <a:pt x="250" y="60"/>
                      </a:cubicBezTo>
                      <a:cubicBezTo>
                        <a:pt x="245" y="35"/>
                        <a:pt x="224" y="13"/>
                        <a:pt x="1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23" name="组合 22"/>
            <p:cNvGrpSpPr/>
            <p:nvPr/>
          </p:nvGrpSpPr>
          <p:grpSpPr>
            <a:xfrm>
              <a:off x="4333039" y="3564994"/>
              <a:ext cx="2373158" cy="2371923"/>
              <a:chOff x="4398406" y="3712606"/>
              <a:chExt cx="2419598" cy="2419598"/>
            </a:xfrm>
          </p:grpSpPr>
          <p:grpSp>
            <p:nvGrpSpPr>
              <p:cNvPr id="46" name="组合 45"/>
              <p:cNvGrpSpPr/>
              <p:nvPr/>
            </p:nvGrpSpPr>
            <p:grpSpPr>
              <a:xfrm>
                <a:off x="4398406" y="3712606"/>
                <a:ext cx="2419598" cy="2419598"/>
                <a:chOff x="1595120" y="525779"/>
                <a:chExt cx="3520440" cy="3520440"/>
              </a:xfrm>
            </p:grpSpPr>
            <p:sp>
              <p:nvSpPr>
                <p:cNvPr id="58" name="椭圆 57"/>
                <p:cNvSpPr/>
                <p:nvPr/>
              </p:nvSpPr>
              <p:spPr>
                <a:xfrm>
                  <a:off x="1595120" y="525779"/>
                  <a:ext cx="3520440" cy="3520440"/>
                </a:xfrm>
                <a:prstGeom prst="ellipse">
                  <a:avLst/>
                </a:prstGeom>
                <a:gradFill flip="none" rotWithShape="1">
                  <a:gsLst>
                    <a:gs pos="100000">
                      <a:srgbClr val="F7F7F9"/>
                    </a:gs>
                    <a:gs pos="0">
                      <a:schemeClr val="bg1"/>
                    </a:gs>
                  </a:gsLst>
                  <a:lin ang="5400000" scaled="1"/>
                  <a:tileRect/>
                </a:gra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1900612" y="831271"/>
                  <a:ext cx="2909455" cy="2909455"/>
                </a:xfrm>
                <a:prstGeom prst="ellipse">
                  <a:avLst/>
                </a:prstGeom>
                <a:gradFill flip="none" rotWithShape="1">
                  <a:gsLst>
                    <a:gs pos="100000">
                      <a:srgbClr val="E4E4E4"/>
                    </a:gs>
                    <a:gs pos="0">
                      <a:schemeClr val="bg1"/>
                    </a:gs>
                  </a:gsLst>
                  <a:lin ang="5400000" scaled="1"/>
                  <a:tileRect/>
                </a:gradFill>
                <a:ln>
                  <a:noFill/>
                </a:ln>
                <a:effectLst>
                  <a:innerShdw blurRad="355600" dist="266700" dir="5400000">
                    <a:prstClr val="black">
                      <a:alpha val="57000"/>
                    </a:prstClr>
                  </a:innerShdw>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47" name="椭圆 46"/>
              <p:cNvSpPr/>
              <p:nvPr/>
            </p:nvSpPr>
            <p:spPr>
              <a:xfrm>
                <a:off x="5036761" y="4350961"/>
                <a:ext cx="1142885" cy="1142885"/>
              </a:xfrm>
              <a:prstGeom prst="ellipse">
                <a:avLst/>
              </a:prstGeom>
              <a:solidFill>
                <a:srgbClr val="FFC000"/>
              </a:solidFill>
              <a:ln>
                <a:gradFill flip="none" rotWithShape="1">
                  <a:gsLst>
                    <a:gs pos="0">
                      <a:srgbClr val="D9D9D9"/>
                    </a:gs>
                    <a:gs pos="100000">
                      <a:schemeClr val="bg1"/>
                    </a:gs>
                  </a:gsLst>
                  <a:lin ang="5400000" scaled="1"/>
                  <a:tileRect/>
                </a:gradFill>
              </a:ln>
              <a:effectLst>
                <a:innerShdw blurRad="342900" dist="50800" dir="16200000">
                  <a:schemeClr val="accent4">
                    <a:lumMod val="5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48" name="组合 47"/>
              <p:cNvGrpSpPr/>
              <p:nvPr/>
            </p:nvGrpSpPr>
            <p:grpSpPr>
              <a:xfrm>
                <a:off x="5443766" y="4701944"/>
                <a:ext cx="338356" cy="459855"/>
                <a:chOff x="5758088" y="4284007"/>
                <a:chExt cx="495387" cy="673270"/>
              </a:xfrm>
              <a:solidFill>
                <a:schemeClr val="bg1"/>
              </a:solidFill>
            </p:grpSpPr>
            <p:sp>
              <p:nvSpPr>
                <p:cNvPr id="49" name="Freeform 422"/>
                <p:cNvSpPr/>
                <p:nvPr/>
              </p:nvSpPr>
              <p:spPr bwMode="auto">
                <a:xfrm>
                  <a:off x="5822902" y="4284007"/>
                  <a:ext cx="221283" cy="243554"/>
                </a:xfrm>
                <a:custGeom>
                  <a:avLst/>
                  <a:gdLst>
                    <a:gd name="T0" fmla="*/ 45 w 328"/>
                    <a:gd name="T1" fmla="*/ 239 h 361"/>
                    <a:gd name="T2" fmla="*/ 167 w 328"/>
                    <a:gd name="T3" fmla="*/ 361 h 361"/>
                    <a:gd name="T4" fmla="*/ 285 w 328"/>
                    <a:gd name="T5" fmla="*/ 239 h 361"/>
                    <a:gd name="T6" fmla="*/ 321 w 328"/>
                    <a:gd name="T7" fmla="*/ 199 h 361"/>
                    <a:gd name="T8" fmla="*/ 302 w 328"/>
                    <a:gd name="T9" fmla="*/ 140 h 361"/>
                    <a:gd name="T10" fmla="*/ 164 w 328"/>
                    <a:gd name="T11" fmla="*/ 0 h 361"/>
                    <a:gd name="T12" fmla="*/ 26 w 328"/>
                    <a:gd name="T13" fmla="*/ 140 h 361"/>
                    <a:gd name="T14" fmla="*/ 7 w 328"/>
                    <a:gd name="T15" fmla="*/ 199 h 361"/>
                    <a:gd name="T16" fmla="*/ 45 w 328"/>
                    <a:gd name="T17" fmla="*/ 23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361">
                      <a:moveTo>
                        <a:pt x="45" y="239"/>
                      </a:moveTo>
                      <a:cubicBezTo>
                        <a:pt x="70" y="303"/>
                        <a:pt x="116" y="361"/>
                        <a:pt x="167" y="361"/>
                      </a:cubicBezTo>
                      <a:cubicBezTo>
                        <a:pt x="219" y="361"/>
                        <a:pt x="262" y="303"/>
                        <a:pt x="285" y="239"/>
                      </a:cubicBezTo>
                      <a:cubicBezTo>
                        <a:pt x="300" y="238"/>
                        <a:pt x="315" y="222"/>
                        <a:pt x="321" y="199"/>
                      </a:cubicBezTo>
                      <a:cubicBezTo>
                        <a:pt x="328" y="173"/>
                        <a:pt x="319" y="146"/>
                        <a:pt x="302" y="140"/>
                      </a:cubicBezTo>
                      <a:cubicBezTo>
                        <a:pt x="297" y="62"/>
                        <a:pt x="237" y="0"/>
                        <a:pt x="164" y="0"/>
                      </a:cubicBezTo>
                      <a:cubicBezTo>
                        <a:pt x="90" y="0"/>
                        <a:pt x="30" y="62"/>
                        <a:pt x="26" y="140"/>
                      </a:cubicBezTo>
                      <a:cubicBezTo>
                        <a:pt x="8" y="146"/>
                        <a:pt x="0" y="173"/>
                        <a:pt x="7" y="199"/>
                      </a:cubicBezTo>
                      <a:cubicBezTo>
                        <a:pt x="13" y="223"/>
                        <a:pt x="29" y="239"/>
                        <a:pt x="45"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0" name="Freeform 423"/>
                <p:cNvSpPr/>
                <p:nvPr/>
              </p:nvSpPr>
              <p:spPr bwMode="auto">
                <a:xfrm>
                  <a:off x="6097007" y="4775683"/>
                  <a:ext cx="1999" cy="142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2"/>
                        <a:pt x="0" y="2"/>
                      </a:cubicBezTo>
                      <a:cubicBezTo>
                        <a:pt x="3" y="2"/>
                        <a:pt x="3" y="2"/>
                        <a:pt x="3" y="2"/>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1" name="Freeform 424"/>
                <p:cNvSpPr/>
                <p:nvPr/>
              </p:nvSpPr>
              <p:spPr bwMode="auto">
                <a:xfrm>
                  <a:off x="6066456" y="4582096"/>
                  <a:ext cx="30551" cy="171315"/>
                </a:xfrm>
                <a:custGeom>
                  <a:avLst/>
                  <a:gdLst>
                    <a:gd name="T0" fmla="*/ 0 w 45"/>
                    <a:gd name="T1" fmla="*/ 0 h 254"/>
                    <a:gd name="T2" fmla="*/ 21 w 45"/>
                    <a:gd name="T3" fmla="*/ 254 h 254"/>
                    <a:gd name="T4" fmla="*/ 45 w 45"/>
                    <a:gd name="T5" fmla="*/ 241 h 254"/>
                    <a:gd name="T6" fmla="*/ 29 w 45"/>
                    <a:gd name="T7" fmla="*/ 0 h 254"/>
                    <a:gd name="T8" fmla="*/ 0 w 45"/>
                    <a:gd name="T9" fmla="*/ 0 h 254"/>
                  </a:gdLst>
                  <a:ahLst/>
                  <a:cxnLst>
                    <a:cxn ang="0">
                      <a:pos x="T0" y="T1"/>
                    </a:cxn>
                    <a:cxn ang="0">
                      <a:pos x="T2" y="T3"/>
                    </a:cxn>
                    <a:cxn ang="0">
                      <a:pos x="T4" y="T5"/>
                    </a:cxn>
                    <a:cxn ang="0">
                      <a:pos x="T6" y="T7"/>
                    </a:cxn>
                    <a:cxn ang="0">
                      <a:pos x="T8" y="T9"/>
                    </a:cxn>
                  </a:cxnLst>
                  <a:rect l="0" t="0" r="r" b="b"/>
                  <a:pathLst>
                    <a:path w="45" h="254">
                      <a:moveTo>
                        <a:pt x="0" y="0"/>
                      </a:moveTo>
                      <a:cubicBezTo>
                        <a:pt x="21" y="254"/>
                        <a:pt x="21" y="254"/>
                        <a:pt x="21" y="254"/>
                      </a:cubicBezTo>
                      <a:cubicBezTo>
                        <a:pt x="29" y="249"/>
                        <a:pt x="37" y="245"/>
                        <a:pt x="45" y="241"/>
                      </a:cubicBezTo>
                      <a:cubicBezTo>
                        <a:pt x="29" y="0"/>
                        <a:pt x="29" y="0"/>
                        <a:pt x="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2" name="Freeform 425"/>
                <p:cNvSpPr/>
                <p:nvPr/>
              </p:nvSpPr>
              <p:spPr bwMode="auto">
                <a:xfrm>
                  <a:off x="6187233" y="4775683"/>
                  <a:ext cx="1999" cy="142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2"/>
                        <a:pt x="0" y="2"/>
                        <a:pt x="0" y="2"/>
                      </a:cubicBezTo>
                      <a:cubicBezTo>
                        <a:pt x="3" y="2"/>
                        <a:pt x="3" y="2"/>
                        <a:pt x="3" y="2"/>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3" name="Freeform 426"/>
                <p:cNvSpPr/>
                <p:nvPr/>
              </p:nvSpPr>
              <p:spPr bwMode="auto">
                <a:xfrm>
                  <a:off x="6189232" y="4582096"/>
                  <a:ext cx="30551" cy="171315"/>
                </a:xfrm>
                <a:custGeom>
                  <a:avLst/>
                  <a:gdLst>
                    <a:gd name="T0" fmla="*/ 45 w 45"/>
                    <a:gd name="T1" fmla="*/ 0 h 254"/>
                    <a:gd name="T2" fmla="*/ 16 w 45"/>
                    <a:gd name="T3" fmla="*/ 0 h 254"/>
                    <a:gd name="T4" fmla="*/ 0 w 45"/>
                    <a:gd name="T5" fmla="*/ 241 h 254"/>
                    <a:gd name="T6" fmla="*/ 24 w 45"/>
                    <a:gd name="T7" fmla="*/ 254 h 254"/>
                    <a:gd name="T8" fmla="*/ 45 w 45"/>
                    <a:gd name="T9" fmla="*/ 0 h 254"/>
                  </a:gdLst>
                  <a:ahLst/>
                  <a:cxnLst>
                    <a:cxn ang="0">
                      <a:pos x="T0" y="T1"/>
                    </a:cxn>
                    <a:cxn ang="0">
                      <a:pos x="T2" y="T3"/>
                    </a:cxn>
                    <a:cxn ang="0">
                      <a:pos x="T4" y="T5"/>
                    </a:cxn>
                    <a:cxn ang="0">
                      <a:pos x="T6" y="T7"/>
                    </a:cxn>
                    <a:cxn ang="0">
                      <a:pos x="T8" y="T9"/>
                    </a:cxn>
                  </a:cxnLst>
                  <a:rect l="0" t="0" r="r" b="b"/>
                  <a:pathLst>
                    <a:path w="45" h="254">
                      <a:moveTo>
                        <a:pt x="45" y="0"/>
                      </a:moveTo>
                      <a:cubicBezTo>
                        <a:pt x="16" y="0"/>
                        <a:pt x="16" y="0"/>
                        <a:pt x="16" y="0"/>
                      </a:cubicBezTo>
                      <a:cubicBezTo>
                        <a:pt x="0" y="241"/>
                        <a:pt x="0" y="241"/>
                        <a:pt x="0" y="241"/>
                      </a:cubicBezTo>
                      <a:cubicBezTo>
                        <a:pt x="8" y="245"/>
                        <a:pt x="16" y="249"/>
                        <a:pt x="24" y="254"/>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4" name="Freeform 427"/>
                <p:cNvSpPr>
                  <a:spLocks noEditPoints="1"/>
                </p:cNvSpPr>
                <p:nvPr/>
              </p:nvSpPr>
              <p:spPr bwMode="auto">
                <a:xfrm>
                  <a:off x="6032192" y="4740563"/>
                  <a:ext cx="221283" cy="216714"/>
                </a:xfrm>
                <a:custGeom>
                  <a:avLst/>
                  <a:gdLst>
                    <a:gd name="T0" fmla="*/ 164 w 328"/>
                    <a:gd name="T1" fmla="*/ 0 h 321"/>
                    <a:gd name="T2" fmla="*/ 0 w 328"/>
                    <a:gd name="T3" fmla="*/ 161 h 321"/>
                    <a:gd name="T4" fmla="*/ 164 w 328"/>
                    <a:gd name="T5" fmla="*/ 321 h 321"/>
                    <a:gd name="T6" fmla="*/ 328 w 328"/>
                    <a:gd name="T7" fmla="*/ 161 h 321"/>
                    <a:gd name="T8" fmla="*/ 164 w 328"/>
                    <a:gd name="T9" fmla="*/ 0 h 321"/>
                    <a:gd name="T10" fmla="*/ 164 w 328"/>
                    <a:gd name="T11" fmla="*/ 294 h 321"/>
                    <a:gd name="T12" fmla="*/ 27 w 328"/>
                    <a:gd name="T13" fmla="*/ 161 h 321"/>
                    <a:gd name="T14" fmla="*/ 164 w 328"/>
                    <a:gd name="T15" fmla="*/ 27 h 321"/>
                    <a:gd name="T16" fmla="*/ 302 w 328"/>
                    <a:gd name="T17" fmla="*/ 161 h 321"/>
                    <a:gd name="T18" fmla="*/ 164 w 328"/>
                    <a:gd name="T19" fmla="*/ 29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21">
                      <a:moveTo>
                        <a:pt x="164" y="0"/>
                      </a:moveTo>
                      <a:cubicBezTo>
                        <a:pt x="74" y="0"/>
                        <a:pt x="0" y="72"/>
                        <a:pt x="0" y="161"/>
                      </a:cubicBezTo>
                      <a:cubicBezTo>
                        <a:pt x="0" y="249"/>
                        <a:pt x="74" y="321"/>
                        <a:pt x="164" y="321"/>
                      </a:cubicBezTo>
                      <a:cubicBezTo>
                        <a:pt x="255" y="321"/>
                        <a:pt x="328" y="249"/>
                        <a:pt x="328" y="161"/>
                      </a:cubicBezTo>
                      <a:cubicBezTo>
                        <a:pt x="328" y="72"/>
                        <a:pt x="255" y="0"/>
                        <a:pt x="164" y="0"/>
                      </a:cubicBezTo>
                      <a:close/>
                      <a:moveTo>
                        <a:pt x="164" y="294"/>
                      </a:moveTo>
                      <a:cubicBezTo>
                        <a:pt x="89" y="294"/>
                        <a:pt x="27" y="234"/>
                        <a:pt x="27" y="161"/>
                      </a:cubicBezTo>
                      <a:cubicBezTo>
                        <a:pt x="27" y="87"/>
                        <a:pt x="89" y="27"/>
                        <a:pt x="164" y="27"/>
                      </a:cubicBezTo>
                      <a:cubicBezTo>
                        <a:pt x="240" y="27"/>
                        <a:pt x="302" y="87"/>
                        <a:pt x="302" y="161"/>
                      </a:cubicBezTo>
                      <a:cubicBezTo>
                        <a:pt x="302" y="234"/>
                        <a:pt x="240" y="294"/>
                        <a:pt x="164"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5" name="Freeform 428"/>
                <p:cNvSpPr/>
                <p:nvPr/>
              </p:nvSpPr>
              <p:spPr bwMode="auto">
                <a:xfrm>
                  <a:off x="6105001" y="4571246"/>
                  <a:ext cx="76235" cy="168175"/>
                </a:xfrm>
                <a:custGeom>
                  <a:avLst/>
                  <a:gdLst>
                    <a:gd name="T0" fmla="*/ 56 w 113"/>
                    <a:gd name="T1" fmla="*/ 243 h 249"/>
                    <a:gd name="T2" fmla="*/ 100 w 113"/>
                    <a:gd name="T3" fmla="*/ 249 h 249"/>
                    <a:gd name="T4" fmla="*/ 113 w 113"/>
                    <a:gd name="T5" fmla="*/ 0 h 249"/>
                    <a:gd name="T6" fmla="*/ 0 w 113"/>
                    <a:gd name="T7" fmla="*/ 0 h 249"/>
                    <a:gd name="T8" fmla="*/ 13 w 113"/>
                    <a:gd name="T9" fmla="*/ 249 h 249"/>
                    <a:gd name="T10" fmla="*/ 56 w 113"/>
                    <a:gd name="T11" fmla="*/ 243 h 249"/>
                  </a:gdLst>
                  <a:ahLst/>
                  <a:cxnLst>
                    <a:cxn ang="0">
                      <a:pos x="T0" y="T1"/>
                    </a:cxn>
                    <a:cxn ang="0">
                      <a:pos x="T2" y="T3"/>
                    </a:cxn>
                    <a:cxn ang="0">
                      <a:pos x="T4" y="T5"/>
                    </a:cxn>
                    <a:cxn ang="0">
                      <a:pos x="T6" y="T7"/>
                    </a:cxn>
                    <a:cxn ang="0">
                      <a:pos x="T8" y="T9"/>
                    </a:cxn>
                    <a:cxn ang="0">
                      <a:pos x="T10" y="T11"/>
                    </a:cxn>
                  </a:cxnLst>
                  <a:rect l="0" t="0" r="r" b="b"/>
                  <a:pathLst>
                    <a:path w="113" h="249">
                      <a:moveTo>
                        <a:pt x="56" y="243"/>
                      </a:moveTo>
                      <a:cubicBezTo>
                        <a:pt x="71" y="243"/>
                        <a:pt x="86" y="245"/>
                        <a:pt x="100" y="249"/>
                      </a:cubicBezTo>
                      <a:cubicBezTo>
                        <a:pt x="113" y="0"/>
                        <a:pt x="113" y="0"/>
                        <a:pt x="113" y="0"/>
                      </a:cubicBezTo>
                      <a:cubicBezTo>
                        <a:pt x="0" y="0"/>
                        <a:pt x="0" y="0"/>
                        <a:pt x="0" y="0"/>
                      </a:cubicBezTo>
                      <a:cubicBezTo>
                        <a:pt x="13" y="249"/>
                        <a:pt x="13" y="249"/>
                        <a:pt x="13" y="249"/>
                      </a:cubicBezTo>
                      <a:cubicBezTo>
                        <a:pt x="27" y="245"/>
                        <a:pt x="42" y="243"/>
                        <a:pt x="56"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6" name="Freeform 429"/>
                <p:cNvSpPr/>
                <p:nvPr/>
              </p:nvSpPr>
              <p:spPr bwMode="auto">
                <a:xfrm>
                  <a:off x="5758088" y="4516711"/>
                  <a:ext cx="334636" cy="294948"/>
                </a:xfrm>
                <a:custGeom>
                  <a:avLst/>
                  <a:gdLst>
                    <a:gd name="T0" fmla="*/ 460 w 496"/>
                    <a:gd name="T1" fmla="*/ 351 h 437"/>
                    <a:gd name="T2" fmla="*/ 437 w 496"/>
                    <a:gd name="T3" fmla="*/ 80 h 437"/>
                    <a:gd name="T4" fmla="*/ 496 w 496"/>
                    <a:gd name="T5" fmla="*/ 80 h 437"/>
                    <a:gd name="T6" fmla="*/ 496 w 496"/>
                    <a:gd name="T7" fmla="*/ 73 h 437"/>
                    <a:gd name="T8" fmla="*/ 401 w 496"/>
                    <a:gd name="T9" fmla="*/ 0 h 437"/>
                    <a:gd name="T10" fmla="*/ 290 w 496"/>
                    <a:gd name="T11" fmla="*/ 188 h 437"/>
                    <a:gd name="T12" fmla="*/ 276 w 496"/>
                    <a:gd name="T13" fmla="*/ 103 h 437"/>
                    <a:gd name="T14" fmla="*/ 291 w 496"/>
                    <a:gd name="T15" fmla="*/ 76 h 437"/>
                    <a:gd name="T16" fmla="*/ 259 w 496"/>
                    <a:gd name="T17" fmla="*/ 44 h 437"/>
                    <a:gd name="T18" fmla="*/ 227 w 496"/>
                    <a:gd name="T19" fmla="*/ 76 h 437"/>
                    <a:gd name="T20" fmla="*/ 243 w 496"/>
                    <a:gd name="T21" fmla="*/ 103 h 437"/>
                    <a:gd name="T22" fmla="*/ 229 w 496"/>
                    <a:gd name="T23" fmla="*/ 186 h 437"/>
                    <a:gd name="T24" fmla="*/ 118 w 496"/>
                    <a:gd name="T25" fmla="*/ 0 h 437"/>
                    <a:gd name="T26" fmla="*/ 2 w 496"/>
                    <a:gd name="T27" fmla="*/ 123 h 437"/>
                    <a:gd name="T28" fmla="*/ 0 w 496"/>
                    <a:gd name="T29" fmla="*/ 123 h 437"/>
                    <a:gd name="T30" fmla="*/ 0 w 496"/>
                    <a:gd name="T31" fmla="*/ 396 h 437"/>
                    <a:gd name="T32" fmla="*/ 1 w 496"/>
                    <a:gd name="T33" fmla="*/ 396 h 437"/>
                    <a:gd name="T34" fmla="*/ 260 w 496"/>
                    <a:gd name="T35" fmla="*/ 437 h 437"/>
                    <a:gd name="T36" fmla="*/ 400 w 496"/>
                    <a:gd name="T37" fmla="*/ 430 h 437"/>
                    <a:gd name="T38" fmla="*/ 460 w 496"/>
                    <a:gd name="T39" fmla="*/ 35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437">
                      <a:moveTo>
                        <a:pt x="460" y="351"/>
                      </a:moveTo>
                      <a:cubicBezTo>
                        <a:pt x="437" y="80"/>
                        <a:pt x="437" y="80"/>
                        <a:pt x="437" y="80"/>
                      </a:cubicBezTo>
                      <a:cubicBezTo>
                        <a:pt x="496" y="80"/>
                        <a:pt x="496" y="80"/>
                        <a:pt x="496" y="80"/>
                      </a:cubicBezTo>
                      <a:cubicBezTo>
                        <a:pt x="496" y="73"/>
                        <a:pt x="496" y="73"/>
                        <a:pt x="496" y="73"/>
                      </a:cubicBezTo>
                      <a:cubicBezTo>
                        <a:pt x="475" y="43"/>
                        <a:pt x="442" y="18"/>
                        <a:pt x="401" y="0"/>
                      </a:cubicBezTo>
                      <a:cubicBezTo>
                        <a:pt x="290" y="188"/>
                        <a:pt x="290" y="188"/>
                        <a:pt x="290" y="188"/>
                      </a:cubicBezTo>
                      <a:cubicBezTo>
                        <a:pt x="276" y="103"/>
                        <a:pt x="276" y="103"/>
                        <a:pt x="276" y="103"/>
                      </a:cubicBezTo>
                      <a:cubicBezTo>
                        <a:pt x="285" y="98"/>
                        <a:pt x="291" y="88"/>
                        <a:pt x="291" y="76"/>
                      </a:cubicBezTo>
                      <a:cubicBezTo>
                        <a:pt x="291" y="59"/>
                        <a:pt x="277" y="44"/>
                        <a:pt x="259" y="44"/>
                      </a:cubicBezTo>
                      <a:cubicBezTo>
                        <a:pt x="242" y="44"/>
                        <a:pt x="227" y="59"/>
                        <a:pt x="227" y="76"/>
                      </a:cubicBezTo>
                      <a:cubicBezTo>
                        <a:pt x="227" y="88"/>
                        <a:pt x="233" y="98"/>
                        <a:pt x="243" y="103"/>
                      </a:cubicBezTo>
                      <a:cubicBezTo>
                        <a:pt x="229" y="186"/>
                        <a:pt x="229" y="186"/>
                        <a:pt x="229" y="186"/>
                      </a:cubicBezTo>
                      <a:cubicBezTo>
                        <a:pt x="118" y="0"/>
                        <a:pt x="118" y="0"/>
                        <a:pt x="118" y="0"/>
                      </a:cubicBezTo>
                      <a:cubicBezTo>
                        <a:pt x="56" y="27"/>
                        <a:pt x="12" y="72"/>
                        <a:pt x="2" y="123"/>
                      </a:cubicBezTo>
                      <a:cubicBezTo>
                        <a:pt x="0" y="123"/>
                        <a:pt x="0" y="123"/>
                        <a:pt x="0" y="123"/>
                      </a:cubicBezTo>
                      <a:cubicBezTo>
                        <a:pt x="0" y="396"/>
                        <a:pt x="0" y="396"/>
                        <a:pt x="0" y="396"/>
                      </a:cubicBezTo>
                      <a:cubicBezTo>
                        <a:pt x="1" y="396"/>
                        <a:pt x="1" y="396"/>
                        <a:pt x="1" y="396"/>
                      </a:cubicBezTo>
                      <a:cubicBezTo>
                        <a:pt x="14" y="419"/>
                        <a:pt x="125" y="437"/>
                        <a:pt x="260" y="437"/>
                      </a:cubicBezTo>
                      <a:cubicBezTo>
                        <a:pt x="312" y="437"/>
                        <a:pt x="360" y="435"/>
                        <a:pt x="400" y="430"/>
                      </a:cubicBezTo>
                      <a:cubicBezTo>
                        <a:pt x="413" y="398"/>
                        <a:pt x="434" y="371"/>
                        <a:pt x="460"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7" name="Freeform 430"/>
                <p:cNvSpPr>
                  <a:spLocks noEditPoints="1"/>
                </p:cNvSpPr>
                <p:nvPr/>
              </p:nvSpPr>
              <p:spPr bwMode="auto">
                <a:xfrm>
                  <a:off x="6068454" y="4777111"/>
                  <a:ext cx="149330" cy="144476"/>
                </a:xfrm>
                <a:custGeom>
                  <a:avLst/>
                  <a:gdLst>
                    <a:gd name="T0" fmla="*/ 110 w 221"/>
                    <a:gd name="T1" fmla="*/ 0 h 214"/>
                    <a:gd name="T2" fmla="*/ 0 w 221"/>
                    <a:gd name="T3" fmla="*/ 107 h 214"/>
                    <a:gd name="T4" fmla="*/ 110 w 221"/>
                    <a:gd name="T5" fmla="*/ 214 h 214"/>
                    <a:gd name="T6" fmla="*/ 221 w 221"/>
                    <a:gd name="T7" fmla="*/ 107 h 214"/>
                    <a:gd name="T8" fmla="*/ 110 w 221"/>
                    <a:gd name="T9" fmla="*/ 0 h 214"/>
                    <a:gd name="T10" fmla="*/ 134 w 221"/>
                    <a:gd name="T11" fmla="*/ 188 h 214"/>
                    <a:gd name="T12" fmla="*/ 99 w 221"/>
                    <a:gd name="T13" fmla="*/ 188 h 214"/>
                    <a:gd name="T14" fmla="*/ 99 w 221"/>
                    <a:gd name="T15" fmla="*/ 66 h 214"/>
                    <a:gd name="T16" fmla="*/ 99 w 221"/>
                    <a:gd name="T17" fmla="*/ 66 h 214"/>
                    <a:gd name="T18" fmla="*/ 70 w 221"/>
                    <a:gd name="T19" fmla="*/ 80 h 214"/>
                    <a:gd name="T20" fmla="*/ 64 w 221"/>
                    <a:gd name="T21" fmla="*/ 53 h 214"/>
                    <a:gd name="T22" fmla="*/ 105 w 221"/>
                    <a:gd name="T23" fmla="*/ 34 h 214"/>
                    <a:gd name="T24" fmla="*/ 134 w 221"/>
                    <a:gd name="T25" fmla="*/ 34 h 214"/>
                    <a:gd name="T26" fmla="*/ 134 w 221"/>
                    <a:gd name="T27" fmla="*/ 18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14">
                      <a:moveTo>
                        <a:pt x="110" y="0"/>
                      </a:moveTo>
                      <a:cubicBezTo>
                        <a:pt x="50" y="0"/>
                        <a:pt x="0" y="48"/>
                        <a:pt x="0" y="107"/>
                      </a:cubicBezTo>
                      <a:cubicBezTo>
                        <a:pt x="0" y="166"/>
                        <a:pt x="50" y="214"/>
                        <a:pt x="110" y="214"/>
                      </a:cubicBezTo>
                      <a:cubicBezTo>
                        <a:pt x="171" y="214"/>
                        <a:pt x="221" y="166"/>
                        <a:pt x="221" y="107"/>
                      </a:cubicBezTo>
                      <a:cubicBezTo>
                        <a:pt x="221" y="48"/>
                        <a:pt x="171" y="0"/>
                        <a:pt x="110" y="0"/>
                      </a:cubicBezTo>
                      <a:close/>
                      <a:moveTo>
                        <a:pt x="134" y="188"/>
                      </a:moveTo>
                      <a:cubicBezTo>
                        <a:pt x="99" y="188"/>
                        <a:pt x="99" y="188"/>
                        <a:pt x="99" y="188"/>
                      </a:cubicBezTo>
                      <a:cubicBezTo>
                        <a:pt x="99" y="66"/>
                        <a:pt x="99" y="66"/>
                        <a:pt x="99" y="66"/>
                      </a:cubicBezTo>
                      <a:cubicBezTo>
                        <a:pt x="99" y="66"/>
                        <a:pt x="99" y="66"/>
                        <a:pt x="99" y="66"/>
                      </a:cubicBezTo>
                      <a:cubicBezTo>
                        <a:pt x="70" y="80"/>
                        <a:pt x="70" y="80"/>
                        <a:pt x="70" y="80"/>
                      </a:cubicBezTo>
                      <a:cubicBezTo>
                        <a:pt x="64" y="53"/>
                        <a:pt x="64" y="53"/>
                        <a:pt x="64" y="53"/>
                      </a:cubicBezTo>
                      <a:cubicBezTo>
                        <a:pt x="105" y="34"/>
                        <a:pt x="105" y="34"/>
                        <a:pt x="105" y="34"/>
                      </a:cubicBezTo>
                      <a:cubicBezTo>
                        <a:pt x="134" y="34"/>
                        <a:pt x="134" y="34"/>
                        <a:pt x="134" y="34"/>
                      </a:cubicBezTo>
                      <a:lnTo>
                        <a:pt x="134"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24" name="组合 23"/>
            <p:cNvGrpSpPr/>
            <p:nvPr/>
          </p:nvGrpSpPr>
          <p:grpSpPr>
            <a:xfrm>
              <a:off x="3922929" y="1930705"/>
              <a:ext cx="501200" cy="500939"/>
              <a:chOff x="4108450" y="2661285"/>
              <a:chExt cx="666750" cy="666750"/>
            </a:xfrm>
          </p:grpSpPr>
          <p:sp>
            <p:nvSpPr>
              <p:cNvPr id="44" name="椭圆 43"/>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5" name="任意多边形 44"/>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5" name="组合 24"/>
            <p:cNvGrpSpPr/>
            <p:nvPr/>
          </p:nvGrpSpPr>
          <p:grpSpPr>
            <a:xfrm rot="10800000">
              <a:off x="3922929" y="4514257"/>
              <a:ext cx="501200" cy="500939"/>
              <a:chOff x="4108450" y="2661285"/>
              <a:chExt cx="666750" cy="666750"/>
            </a:xfrm>
          </p:grpSpPr>
          <p:sp>
            <p:nvSpPr>
              <p:cNvPr id="42" name="椭圆 41"/>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3" name="任意多边形 42"/>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rot="16200000">
              <a:off x="2618319" y="3269749"/>
              <a:ext cx="500939" cy="501200"/>
              <a:chOff x="4108450" y="2661285"/>
              <a:chExt cx="666750" cy="666750"/>
            </a:xfrm>
          </p:grpSpPr>
          <p:sp>
            <p:nvSpPr>
              <p:cNvPr id="40" name="椭圆 39"/>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41" name="任意多边形 40"/>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rot="5400000">
              <a:off x="5280778" y="3269749"/>
              <a:ext cx="500939" cy="501200"/>
              <a:chOff x="4108450" y="2661285"/>
              <a:chExt cx="666750" cy="666750"/>
            </a:xfrm>
          </p:grpSpPr>
          <p:sp>
            <p:nvSpPr>
              <p:cNvPr id="38" name="椭圆 37"/>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9" name="任意多边形 38"/>
              <p:cNvSpPr/>
              <p:nvPr/>
            </p:nvSpPr>
            <p:spPr>
              <a:xfrm rot="108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cxnSp>
          <p:nvCxnSpPr>
            <p:cNvPr id="28" name="直接连接符 27"/>
            <p:cNvCxnSpPr/>
            <p:nvPr/>
          </p:nvCxnSpPr>
          <p:spPr>
            <a:xfrm>
              <a:off x="3528508" y="3654428"/>
              <a:ext cx="133693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831905" y="2970765"/>
              <a:ext cx="674872" cy="578394"/>
              <a:chOff x="3546346" y="2339026"/>
              <a:chExt cx="897787" cy="769842"/>
            </a:xfrm>
            <a:solidFill>
              <a:srgbClr val="FFC000"/>
            </a:solidFill>
          </p:grpSpPr>
          <p:sp>
            <p:nvSpPr>
              <p:cNvPr id="30"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1"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2"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37"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spTree>
    <p:extLst>
      <p:ext uri="{BB962C8B-B14F-4D97-AF65-F5344CB8AC3E}">
        <p14:creationId xmlns:p14="http://schemas.microsoft.com/office/powerpoint/2010/main" val="2615049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6016530" y="2783122"/>
            <a:ext cx="4809621" cy="30595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zh-CN" altLang="en-US" sz="2400" b="1">
                <a:solidFill>
                  <a:srgbClr val="036EB8"/>
                </a:solidFill>
                <a:latin typeface="微软雅黑" panose="020B0503020204020204" pitchFamily="34" charset="-122"/>
              </a:rPr>
              <a:t>分类</a:t>
            </a:r>
            <a:r>
              <a:rPr lang="zh-CN" altLang="en-US" sz="2400" b="1" dirty="0">
                <a:solidFill>
                  <a:srgbClr val="036EB8"/>
                </a:solidFill>
                <a:latin typeface="微软雅黑" panose="020B0503020204020204" pitchFamily="34" charset="-122"/>
              </a:rPr>
              <a:t>汇总</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2" name="副标题 7"/>
          <p:cNvSpPr/>
          <p:nvPr/>
        </p:nvSpPr>
        <p:spPr>
          <a:xfrm>
            <a:off x="1496781" y="2978423"/>
            <a:ext cx="4381505" cy="2613023"/>
          </a:xfrm>
          <a:prstGeom prst="rect">
            <a:avLst/>
          </a:prstGeom>
        </p:spPr>
        <p:txBody>
          <a:bodyPr wrap="square">
            <a:spAutoFit/>
          </a:bodyPr>
          <a:lstStyle/>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在创建分类汇总之前，应先对需分类汇总的数据进行排序，然后选择排序后的任意单元格，单击</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数据</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分级显示</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组中的“分类汇总”按钮，打开“分类汇总”对话框，在其中对“分类字段”“汇总方式”“选定汇总项”等进行设置，设置完成后单击“确定”按钮。</a:t>
            </a:r>
          </a:p>
        </p:txBody>
      </p:sp>
      <p:sp>
        <p:nvSpPr>
          <p:cNvPr id="13" name="副标题 7"/>
          <p:cNvSpPr txBox="1"/>
          <p:nvPr/>
        </p:nvSpPr>
        <p:spPr>
          <a:xfrm>
            <a:off x="1496781" y="2260351"/>
            <a:ext cx="7371174"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solidFill>
                  <a:schemeClr val="tx1">
                    <a:lumMod val="65000"/>
                    <a:lumOff val="35000"/>
                  </a:schemeClr>
                </a:solidFill>
                <a:latin typeface="微软雅黑" panose="020B0503020204020204" pitchFamily="34" charset="-122"/>
              </a:rPr>
              <a:t>1</a:t>
            </a:r>
            <a:r>
              <a:rPr lang="zh-CN" altLang="en-US" sz="2000" dirty="0">
                <a:solidFill>
                  <a:schemeClr val="tx1">
                    <a:lumMod val="65000"/>
                    <a:lumOff val="35000"/>
                  </a:schemeClr>
                </a:solidFill>
                <a:latin typeface="微软雅黑" panose="020B0503020204020204" pitchFamily="34" charset="-122"/>
              </a:rPr>
              <a:t>．单项分类汇总</a:t>
            </a:r>
          </a:p>
        </p:txBody>
      </p:sp>
      <p:grpSp>
        <p:nvGrpSpPr>
          <p:cNvPr id="14" name="组合 13"/>
          <p:cNvGrpSpPr/>
          <p:nvPr/>
        </p:nvGrpSpPr>
        <p:grpSpPr>
          <a:xfrm>
            <a:off x="1496781" y="2759691"/>
            <a:ext cx="9329370" cy="3109885"/>
            <a:chOff x="1496781" y="2759692"/>
            <a:chExt cx="8256819" cy="2856456"/>
          </a:xfrm>
        </p:grpSpPr>
        <p:cxnSp>
          <p:nvCxnSpPr>
            <p:cNvPr id="15" name="直接连接符 14"/>
            <p:cNvCxnSpPr/>
            <p:nvPr/>
          </p:nvCxnSpPr>
          <p:spPr>
            <a:xfrm flipH="1">
              <a:off x="1496781" y="2759692"/>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496781" y="5591446"/>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sp>
        <p:nvSpPr>
          <p:cNvPr id="11" name="副标题 7"/>
          <p:cNvSpPr/>
          <p:nvPr/>
        </p:nvSpPr>
        <p:spPr>
          <a:xfrm>
            <a:off x="6016530" y="2978422"/>
            <a:ext cx="4886602" cy="2613023"/>
          </a:xfrm>
          <a:prstGeom prst="rect">
            <a:avLst/>
          </a:prstGeom>
        </p:spPr>
        <p:txBody>
          <a:bodyPr wrap="square">
            <a:spAutoFit/>
          </a:bodyPr>
          <a:lstStyle/>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在完成基础分类汇总后，单击</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数据</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分级显示</a:t>
            </a:r>
            <a:r>
              <a:rPr kumimoji="1" lang="en-US" altLang="zh-CN" dirty="0">
                <a:solidFill>
                  <a:schemeClr val="tx1">
                    <a:lumMod val="65000"/>
                    <a:lumOff val="35000"/>
                  </a:schemeClr>
                </a:solidFill>
                <a:latin typeface="微软雅黑" panose="020B0503020204020204" pitchFamily="34" charset="-122"/>
                <a:sym typeface="+mn-ea"/>
              </a:rPr>
              <a:t>】</a:t>
            </a:r>
            <a:r>
              <a:rPr kumimoji="1" lang="zh-CN" altLang="en-US" dirty="0">
                <a:solidFill>
                  <a:schemeClr val="tx1">
                    <a:lumMod val="65000"/>
                    <a:lumOff val="35000"/>
                  </a:schemeClr>
                </a:solidFill>
                <a:latin typeface="微软雅黑" panose="020B0503020204020204" pitchFamily="34" charset="-122"/>
                <a:sym typeface="+mn-ea"/>
              </a:rPr>
              <a:t>组中的“分类汇总”按钮，打开“分类汇总”对话框，在“分类字段”下拉列表框中选择一个新的分类选项，再对汇总方式、汇总项进行设置，撤销选中“替换当前分类汇总”复选框，单击“确定”按钮，即可完成嵌套分类汇总的设置。</a:t>
            </a:r>
          </a:p>
        </p:txBody>
      </p:sp>
      <p:sp>
        <p:nvSpPr>
          <p:cNvPr id="20" name="副标题 7"/>
          <p:cNvSpPr txBox="1"/>
          <p:nvPr/>
        </p:nvSpPr>
        <p:spPr>
          <a:xfrm>
            <a:off x="6016530" y="2260351"/>
            <a:ext cx="3667402" cy="393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dirty="0">
                <a:solidFill>
                  <a:schemeClr val="tx1">
                    <a:lumMod val="65000"/>
                    <a:lumOff val="35000"/>
                  </a:schemeClr>
                </a:solidFill>
                <a:latin typeface="微软雅黑" panose="020B0503020204020204" pitchFamily="34" charset="-122"/>
              </a:rPr>
              <a:t>2</a:t>
            </a:r>
            <a:r>
              <a:rPr lang="zh-CN" altLang="en-US" sz="2000" dirty="0">
                <a:solidFill>
                  <a:schemeClr val="tx1">
                    <a:lumMod val="65000"/>
                    <a:lumOff val="35000"/>
                  </a:schemeClr>
                </a:solidFill>
                <a:latin typeface="微软雅黑" panose="020B0503020204020204" pitchFamily="34" charset="-122"/>
              </a:rPr>
              <a:t>．嵌套分类汇总</a:t>
            </a:r>
          </a:p>
        </p:txBody>
      </p:sp>
    </p:spTree>
    <p:extLst>
      <p:ext uri="{BB962C8B-B14F-4D97-AF65-F5344CB8AC3E}">
        <p14:creationId xmlns:p14="http://schemas.microsoft.com/office/powerpoint/2010/main" val="112812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67073" y="1640284"/>
            <a:ext cx="564442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文本框 11"/>
          <p:cNvSpPr txBox="1"/>
          <p:nvPr/>
        </p:nvSpPr>
        <p:spPr>
          <a:xfrm>
            <a:off x="2504617" y="1156411"/>
            <a:ext cx="7053451" cy="460375"/>
          </a:xfrm>
          <a:prstGeom prst="rect">
            <a:avLst/>
          </a:prstGeom>
          <a:noFill/>
        </p:spPr>
        <p:txBody>
          <a:bodyPr wrap="square" rtlCol="0">
            <a:spAutoFit/>
          </a:bodyPr>
          <a:lstStyle/>
          <a:p>
            <a:r>
              <a:rPr lang="zh-CN" altLang="en-US" sz="2400" b="1">
                <a:solidFill>
                  <a:srgbClr val="036EB8"/>
                </a:solidFill>
                <a:latin typeface="微软雅黑" panose="020B0503020204020204" pitchFamily="34" charset="-122"/>
              </a:rPr>
              <a:t>合并</a:t>
            </a:r>
            <a:r>
              <a:rPr lang="zh-CN" altLang="en-US" sz="2400" b="1" dirty="0">
                <a:solidFill>
                  <a:srgbClr val="036EB8"/>
                </a:solidFill>
                <a:latin typeface="微软雅黑" panose="020B0503020204020204" pitchFamily="34" charset="-122"/>
              </a:rPr>
              <a:t>计算</a:t>
            </a:r>
            <a:endParaRPr sz="2400" b="1" dirty="0">
              <a:solidFill>
                <a:srgbClr val="036EB8"/>
              </a:solidFill>
              <a:latin typeface="微软雅黑" panose="020B0503020204020204" pitchFamily="34" charset="-122"/>
            </a:endParaRPr>
          </a:p>
        </p:txBody>
      </p:sp>
      <p:sp>
        <p:nvSpPr>
          <p:cNvPr id="17" name="十字箭头标注 16"/>
          <p:cNvSpPr/>
          <p:nvPr/>
        </p:nvSpPr>
        <p:spPr>
          <a:xfrm>
            <a:off x="1266368" y="1027632"/>
            <a:ext cx="1209221" cy="1209221"/>
          </a:xfrm>
          <a:prstGeom prst="quadArrowCallout">
            <a:avLst/>
          </a:prstGeom>
          <a:solidFill>
            <a:srgbClr val="036EB8"/>
          </a:solidFill>
          <a:ln>
            <a:noFill/>
          </a:ln>
          <a:effectLst>
            <a:outerShdw blurRad="431800" dist="38100" dir="18900000" sx="60000" sy="6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dirty="0"/>
          </a:p>
        </p:txBody>
      </p:sp>
      <p:pic>
        <p:nvPicPr>
          <p:cNvPr id="18" name="图片 1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1496781" y="1252271"/>
            <a:ext cx="702583" cy="702583"/>
          </a:xfrm>
          <a:prstGeom prst="rect">
            <a:avLst/>
          </a:prstGeom>
        </p:spPr>
      </p:pic>
      <p:sp>
        <p:nvSpPr>
          <p:cNvPr id="12" name="副标题 7"/>
          <p:cNvSpPr/>
          <p:nvPr/>
        </p:nvSpPr>
        <p:spPr>
          <a:xfrm>
            <a:off x="6338747" y="3430675"/>
            <a:ext cx="4337962" cy="1172629"/>
          </a:xfrm>
          <a:prstGeom prst="rect">
            <a:avLst/>
          </a:prstGeom>
        </p:spPr>
        <p:txBody>
          <a:bodyPr wrap="square">
            <a:spAutoFit/>
          </a:bodyPr>
          <a:lstStyle/>
          <a:p>
            <a:pPr lvl="0" indent="533400">
              <a:lnSpc>
                <a:spcPct val="130000"/>
              </a:lnSpc>
            </a:pPr>
            <a:r>
              <a:rPr kumimoji="1" lang="zh-CN" altLang="en-US" dirty="0">
                <a:solidFill>
                  <a:schemeClr val="tx1">
                    <a:lumMod val="65000"/>
                    <a:lumOff val="35000"/>
                  </a:schemeClr>
                </a:solidFill>
                <a:latin typeface="微软雅黑" panose="020B0503020204020204" pitchFamily="34" charset="-122"/>
                <a:sym typeface="+mn-ea"/>
              </a:rPr>
              <a:t>如果需要将几张工作表中的数据合并到一张工作表中，可以使用</a:t>
            </a:r>
            <a:r>
              <a:rPr kumimoji="1" lang="en-US" altLang="zh-CN" dirty="0">
                <a:solidFill>
                  <a:schemeClr val="tx1">
                    <a:lumMod val="65000"/>
                    <a:lumOff val="35000"/>
                  </a:schemeClr>
                </a:solidFill>
                <a:latin typeface="微软雅黑" panose="020B0503020204020204" pitchFamily="34" charset="-122"/>
                <a:sym typeface="+mn-ea"/>
              </a:rPr>
              <a:t>Excel</a:t>
            </a:r>
            <a:r>
              <a:rPr kumimoji="1" lang="zh-CN" altLang="en-US" dirty="0">
                <a:solidFill>
                  <a:schemeClr val="tx1">
                    <a:lumMod val="65000"/>
                    <a:lumOff val="35000"/>
                  </a:schemeClr>
                </a:solidFill>
                <a:latin typeface="微软雅黑" panose="020B0503020204020204" pitchFamily="34" charset="-122"/>
                <a:sym typeface="+mn-ea"/>
              </a:rPr>
              <a:t>的合并计算功能。</a:t>
            </a:r>
          </a:p>
        </p:txBody>
      </p:sp>
      <p:grpSp>
        <p:nvGrpSpPr>
          <p:cNvPr id="14" name="组合 13"/>
          <p:cNvGrpSpPr/>
          <p:nvPr/>
        </p:nvGrpSpPr>
        <p:grpSpPr>
          <a:xfrm>
            <a:off x="1496781" y="2759692"/>
            <a:ext cx="9329370" cy="2856456"/>
            <a:chOff x="1496781" y="2759692"/>
            <a:chExt cx="8256819" cy="2856456"/>
          </a:xfrm>
        </p:grpSpPr>
        <p:cxnSp>
          <p:nvCxnSpPr>
            <p:cNvPr id="15" name="直接连接符 14"/>
            <p:cNvCxnSpPr/>
            <p:nvPr/>
          </p:nvCxnSpPr>
          <p:spPr>
            <a:xfrm flipH="1">
              <a:off x="1496781" y="2759692"/>
              <a:ext cx="8256819" cy="24702"/>
            </a:xfrm>
            <a:prstGeom prst="line">
              <a:avLst/>
            </a:prstGeom>
            <a:ln>
              <a:solidFill>
                <a:srgbClr val="A2B93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496781" y="5591446"/>
              <a:ext cx="8256819" cy="24702"/>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2054971" y="2942996"/>
            <a:ext cx="3560738" cy="2323302"/>
            <a:chOff x="5900762" y="2351315"/>
            <a:chExt cx="5405502" cy="3526970"/>
          </a:xfrm>
        </p:grpSpPr>
        <p:sp>
          <p:nvSpPr>
            <p:cNvPr id="11" name="Freeform 5"/>
            <p:cNvSpPr>
              <a:spLocks/>
            </p:cNvSpPr>
            <p:nvPr/>
          </p:nvSpPr>
          <p:spPr bwMode="auto">
            <a:xfrm>
              <a:off x="8453468" y="4536992"/>
              <a:ext cx="225552" cy="391211"/>
            </a:xfrm>
            <a:custGeom>
              <a:avLst/>
              <a:gdLst>
                <a:gd name="T0" fmla="*/ 18 w 24"/>
                <a:gd name="T1" fmla="*/ 12 h 33"/>
                <a:gd name="T2" fmla="*/ 24 w 24"/>
                <a:gd name="T3" fmla="*/ 12 h 33"/>
                <a:gd name="T4" fmla="*/ 12 w 24"/>
                <a:gd name="T5" fmla="*/ 0 h 33"/>
                <a:gd name="T6" fmla="*/ 0 w 24"/>
                <a:gd name="T7" fmla="*/ 12 h 33"/>
                <a:gd name="T8" fmla="*/ 6 w 24"/>
                <a:gd name="T9" fmla="*/ 12 h 33"/>
                <a:gd name="T10" fmla="*/ 6 w 24"/>
                <a:gd name="T11" fmla="*/ 27 h 33"/>
                <a:gd name="T12" fmla="*/ 6 w 24"/>
                <a:gd name="T13" fmla="*/ 27 h 33"/>
                <a:gd name="T14" fmla="*/ 12 w 24"/>
                <a:gd name="T15" fmla="*/ 33 h 33"/>
                <a:gd name="T16" fmla="*/ 18 w 24"/>
                <a:gd name="T17" fmla="*/ 27 h 33"/>
                <a:gd name="T18" fmla="*/ 18 w 24"/>
                <a:gd name="T19" fmla="*/ 27 h 33"/>
                <a:gd name="T20" fmla="*/ 18 w 24"/>
                <a:gd name="T21" fmla="*/ 27 h 33"/>
                <a:gd name="T22" fmla="*/ 18 w 24"/>
                <a:gd name="T23"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3">
                  <a:moveTo>
                    <a:pt x="18" y="12"/>
                  </a:moveTo>
                  <a:cubicBezTo>
                    <a:pt x="24" y="12"/>
                    <a:pt x="24" y="12"/>
                    <a:pt x="24" y="12"/>
                  </a:cubicBezTo>
                  <a:cubicBezTo>
                    <a:pt x="12" y="0"/>
                    <a:pt x="12" y="0"/>
                    <a:pt x="12" y="0"/>
                  </a:cubicBezTo>
                  <a:cubicBezTo>
                    <a:pt x="0" y="12"/>
                    <a:pt x="0" y="12"/>
                    <a:pt x="0" y="12"/>
                  </a:cubicBezTo>
                  <a:cubicBezTo>
                    <a:pt x="6" y="12"/>
                    <a:pt x="6" y="12"/>
                    <a:pt x="6" y="12"/>
                  </a:cubicBezTo>
                  <a:cubicBezTo>
                    <a:pt x="6" y="27"/>
                    <a:pt x="6" y="27"/>
                    <a:pt x="6" y="27"/>
                  </a:cubicBezTo>
                  <a:cubicBezTo>
                    <a:pt x="6" y="27"/>
                    <a:pt x="6" y="27"/>
                    <a:pt x="6" y="27"/>
                  </a:cubicBezTo>
                  <a:cubicBezTo>
                    <a:pt x="6" y="30"/>
                    <a:pt x="9" y="33"/>
                    <a:pt x="12" y="33"/>
                  </a:cubicBezTo>
                  <a:cubicBezTo>
                    <a:pt x="16" y="33"/>
                    <a:pt x="18" y="30"/>
                    <a:pt x="18" y="27"/>
                  </a:cubicBezTo>
                  <a:cubicBezTo>
                    <a:pt x="18" y="27"/>
                    <a:pt x="18" y="27"/>
                    <a:pt x="18" y="27"/>
                  </a:cubicBezTo>
                  <a:cubicBezTo>
                    <a:pt x="18" y="27"/>
                    <a:pt x="18" y="27"/>
                    <a:pt x="18" y="27"/>
                  </a:cubicBezTo>
                  <a:lnTo>
                    <a:pt x="18" y="12"/>
                  </a:lnTo>
                  <a:close/>
                </a:path>
              </a:pathLst>
            </a:custGeom>
            <a:solidFill>
              <a:srgbClr val="F8300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6"/>
            <p:cNvSpPr>
              <a:spLocks/>
            </p:cNvSpPr>
            <p:nvPr/>
          </p:nvSpPr>
          <p:spPr bwMode="auto">
            <a:xfrm>
              <a:off x="8519295" y="4738672"/>
              <a:ext cx="225552" cy="392425"/>
            </a:xfrm>
            <a:custGeom>
              <a:avLst/>
              <a:gdLst>
                <a:gd name="T0" fmla="*/ 14 w 24"/>
                <a:gd name="T1" fmla="*/ 10 h 33"/>
                <a:gd name="T2" fmla="*/ 14 w 24"/>
                <a:gd name="T3" fmla="*/ 0 h 33"/>
                <a:gd name="T4" fmla="*/ 18 w 24"/>
                <a:gd name="T5" fmla="*/ 6 h 33"/>
                <a:gd name="T6" fmla="*/ 18 w 24"/>
                <a:gd name="T7" fmla="*/ 21 h 33"/>
                <a:gd name="T8" fmla="*/ 24 w 24"/>
                <a:gd name="T9" fmla="*/ 21 h 33"/>
                <a:gd name="T10" fmla="*/ 12 w 24"/>
                <a:gd name="T11" fmla="*/ 33 h 33"/>
                <a:gd name="T12" fmla="*/ 0 w 24"/>
                <a:gd name="T13" fmla="*/ 21 h 33"/>
                <a:gd name="T14" fmla="*/ 6 w 24"/>
                <a:gd name="T15" fmla="*/ 21 h 33"/>
                <a:gd name="T16" fmla="*/ 6 w 24"/>
                <a:gd name="T17" fmla="*/ 19 h 33"/>
                <a:gd name="T18" fmla="*/ 14 w 24"/>
                <a:gd name="T1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3">
                  <a:moveTo>
                    <a:pt x="14" y="10"/>
                  </a:moveTo>
                  <a:cubicBezTo>
                    <a:pt x="14" y="0"/>
                    <a:pt x="14" y="0"/>
                    <a:pt x="14" y="0"/>
                  </a:cubicBezTo>
                  <a:cubicBezTo>
                    <a:pt x="16" y="1"/>
                    <a:pt x="18" y="3"/>
                    <a:pt x="18" y="6"/>
                  </a:cubicBezTo>
                  <a:cubicBezTo>
                    <a:pt x="18" y="21"/>
                    <a:pt x="18" y="21"/>
                    <a:pt x="18" y="21"/>
                  </a:cubicBezTo>
                  <a:cubicBezTo>
                    <a:pt x="24" y="21"/>
                    <a:pt x="24" y="21"/>
                    <a:pt x="24" y="21"/>
                  </a:cubicBezTo>
                  <a:cubicBezTo>
                    <a:pt x="12" y="33"/>
                    <a:pt x="12" y="33"/>
                    <a:pt x="12" y="33"/>
                  </a:cubicBezTo>
                  <a:cubicBezTo>
                    <a:pt x="0" y="21"/>
                    <a:pt x="0" y="21"/>
                    <a:pt x="0" y="21"/>
                  </a:cubicBezTo>
                  <a:cubicBezTo>
                    <a:pt x="6" y="21"/>
                    <a:pt x="6" y="21"/>
                    <a:pt x="6" y="21"/>
                  </a:cubicBezTo>
                  <a:cubicBezTo>
                    <a:pt x="6" y="19"/>
                    <a:pt x="6" y="19"/>
                    <a:pt x="6" y="19"/>
                  </a:cubicBezTo>
                  <a:cubicBezTo>
                    <a:pt x="10" y="18"/>
                    <a:pt x="14" y="14"/>
                    <a:pt x="14" y="10"/>
                  </a:cubicBezTo>
                  <a:close/>
                </a:path>
              </a:pathLst>
            </a:custGeom>
            <a:solidFill>
              <a:srgbClr val="EBAC0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8453468" y="3134950"/>
              <a:ext cx="225552" cy="380276"/>
            </a:xfrm>
            <a:custGeom>
              <a:avLst/>
              <a:gdLst>
                <a:gd name="T0" fmla="*/ 18 w 24"/>
                <a:gd name="T1" fmla="*/ 12 h 32"/>
                <a:gd name="T2" fmla="*/ 24 w 24"/>
                <a:gd name="T3" fmla="*/ 12 h 32"/>
                <a:gd name="T4" fmla="*/ 12 w 24"/>
                <a:gd name="T5" fmla="*/ 0 h 32"/>
                <a:gd name="T6" fmla="*/ 0 w 24"/>
                <a:gd name="T7" fmla="*/ 12 h 32"/>
                <a:gd name="T8" fmla="*/ 6 w 24"/>
                <a:gd name="T9" fmla="*/ 12 h 32"/>
                <a:gd name="T10" fmla="*/ 6 w 24"/>
                <a:gd name="T11" fmla="*/ 26 h 32"/>
                <a:gd name="T12" fmla="*/ 6 w 24"/>
                <a:gd name="T13" fmla="*/ 26 h 32"/>
                <a:gd name="T14" fmla="*/ 12 w 24"/>
                <a:gd name="T15" fmla="*/ 32 h 32"/>
                <a:gd name="T16" fmla="*/ 18 w 24"/>
                <a:gd name="T17" fmla="*/ 26 h 32"/>
                <a:gd name="T18" fmla="*/ 18 w 24"/>
                <a:gd name="T19" fmla="*/ 26 h 32"/>
                <a:gd name="T20" fmla="*/ 18 w 24"/>
                <a:gd name="T21" fmla="*/ 26 h 32"/>
                <a:gd name="T22" fmla="*/ 18 w 24"/>
                <a:gd name="T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2">
                  <a:moveTo>
                    <a:pt x="18" y="12"/>
                  </a:moveTo>
                  <a:cubicBezTo>
                    <a:pt x="24" y="12"/>
                    <a:pt x="24" y="12"/>
                    <a:pt x="24" y="12"/>
                  </a:cubicBezTo>
                  <a:cubicBezTo>
                    <a:pt x="12" y="0"/>
                    <a:pt x="12" y="0"/>
                    <a:pt x="12" y="0"/>
                  </a:cubicBezTo>
                  <a:cubicBezTo>
                    <a:pt x="0" y="12"/>
                    <a:pt x="0" y="12"/>
                    <a:pt x="0" y="12"/>
                  </a:cubicBezTo>
                  <a:cubicBezTo>
                    <a:pt x="6" y="12"/>
                    <a:pt x="6" y="12"/>
                    <a:pt x="6" y="12"/>
                  </a:cubicBezTo>
                  <a:cubicBezTo>
                    <a:pt x="6" y="26"/>
                    <a:pt x="6" y="26"/>
                    <a:pt x="6" y="26"/>
                  </a:cubicBezTo>
                  <a:cubicBezTo>
                    <a:pt x="6" y="26"/>
                    <a:pt x="6" y="26"/>
                    <a:pt x="6" y="26"/>
                  </a:cubicBezTo>
                  <a:cubicBezTo>
                    <a:pt x="6" y="30"/>
                    <a:pt x="9" y="32"/>
                    <a:pt x="12" y="32"/>
                  </a:cubicBezTo>
                  <a:cubicBezTo>
                    <a:pt x="16" y="32"/>
                    <a:pt x="18" y="30"/>
                    <a:pt x="18" y="26"/>
                  </a:cubicBezTo>
                  <a:cubicBezTo>
                    <a:pt x="18" y="26"/>
                    <a:pt x="18" y="26"/>
                    <a:pt x="18" y="26"/>
                  </a:cubicBezTo>
                  <a:cubicBezTo>
                    <a:pt x="18" y="26"/>
                    <a:pt x="18" y="26"/>
                    <a:pt x="18" y="26"/>
                  </a:cubicBezTo>
                  <a:lnTo>
                    <a:pt x="18" y="12"/>
                  </a:lnTo>
                  <a:close/>
                </a:path>
              </a:pathLst>
            </a:custGeom>
            <a:solidFill>
              <a:srgbClr val="EBAC0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8519295" y="3336630"/>
              <a:ext cx="225552" cy="380276"/>
            </a:xfrm>
            <a:custGeom>
              <a:avLst/>
              <a:gdLst>
                <a:gd name="T0" fmla="*/ 14 w 24"/>
                <a:gd name="T1" fmla="*/ 10 h 32"/>
                <a:gd name="T2" fmla="*/ 14 w 24"/>
                <a:gd name="T3" fmla="*/ 0 h 32"/>
                <a:gd name="T4" fmla="*/ 18 w 24"/>
                <a:gd name="T5" fmla="*/ 6 h 32"/>
                <a:gd name="T6" fmla="*/ 18 w 24"/>
                <a:gd name="T7" fmla="*/ 20 h 32"/>
                <a:gd name="T8" fmla="*/ 24 w 24"/>
                <a:gd name="T9" fmla="*/ 20 h 32"/>
                <a:gd name="T10" fmla="*/ 12 w 24"/>
                <a:gd name="T11" fmla="*/ 32 h 32"/>
                <a:gd name="T12" fmla="*/ 0 w 24"/>
                <a:gd name="T13" fmla="*/ 20 h 32"/>
                <a:gd name="T14" fmla="*/ 6 w 24"/>
                <a:gd name="T15" fmla="*/ 20 h 32"/>
                <a:gd name="T16" fmla="*/ 6 w 24"/>
                <a:gd name="T17" fmla="*/ 18 h 32"/>
                <a:gd name="T18" fmla="*/ 14 w 24"/>
                <a:gd name="T1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2">
                  <a:moveTo>
                    <a:pt x="14" y="10"/>
                  </a:moveTo>
                  <a:cubicBezTo>
                    <a:pt x="14" y="0"/>
                    <a:pt x="14" y="0"/>
                    <a:pt x="14" y="0"/>
                  </a:cubicBezTo>
                  <a:cubicBezTo>
                    <a:pt x="16" y="0"/>
                    <a:pt x="18" y="3"/>
                    <a:pt x="18" y="6"/>
                  </a:cubicBezTo>
                  <a:cubicBezTo>
                    <a:pt x="18" y="20"/>
                    <a:pt x="18" y="20"/>
                    <a:pt x="18" y="20"/>
                  </a:cubicBezTo>
                  <a:cubicBezTo>
                    <a:pt x="24" y="20"/>
                    <a:pt x="24" y="20"/>
                    <a:pt x="24" y="20"/>
                  </a:cubicBezTo>
                  <a:cubicBezTo>
                    <a:pt x="12" y="32"/>
                    <a:pt x="12" y="32"/>
                    <a:pt x="12" y="32"/>
                  </a:cubicBezTo>
                  <a:cubicBezTo>
                    <a:pt x="0" y="20"/>
                    <a:pt x="0" y="20"/>
                    <a:pt x="0" y="20"/>
                  </a:cubicBezTo>
                  <a:cubicBezTo>
                    <a:pt x="6" y="20"/>
                    <a:pt x="6" y="20"/>
                    <a:pt x="6" y="20"/>
                  </a:cubicBezTo>
                  <a:cubicBezTo>
                    <a:pt x="6" y="18"/>
                    <a:pt x="6" y="18"/>
                    <a:pt x="6" y="18"/>
                  </a:cubicBezTo>
                  <a:cubicBezTo>
                    <a:pt x="10" y="18"/>
                    <a:pt x="14" y="14"/>
                    <a:pt x="14" y="10"/>
                  </a:cubicBezTo>
                  <a:close/>
                </a:path>
              </a:pathLst>
            </a:custGeom>
            <a:solidFill>
              <a:srgbClr val="A2B93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8001396" y="2351315"/>
              <a:ext cx="1205202" cy="759337"/>
            </a:xfrm>
            <a:custGeom>
              <a:avLst/>
              <a:gdLst>
                <a:gd name="T0" fmla="*/ 127 w 128"/>
                <a:gd name="T1" fmla="*/ 59 h 64"/>
                <a:gd name="T2" fmla="*/ 127 w 128"/>
                <a:gd name="T3" fmla="*/ 59 h 64"/>
                <a:gd name="T4" fmla="*/ 72 w 128"/>
                <a:gd name="T5" fmla="*/ 4 h 64"/>
                <a:gd name="T6" fmla="*/ 71 w 128"/>
                <a:gd name="T7" fmla="*/ 2 h 64"/>
                <a:gd name="T8" fmla="*/ 64 w 128"/>
                <a:gd name="T9" fmla="*/ 0 h 64"/>
                <a:gd name="T10" fmla="*/ 57 w 128"/>
                <a:gd name="T11" fmla="*/ 2 h 64"/>
                <a:gd name="T12" fmla="*/ 55 w 128"/>
                <a:gd name="T13" fmla="*/ 4 h 64"/>
                <a:gd name="T14" fmla="*/ 0 w 128"/>
                <a:gd name="T15" fmla="*/ 59 h 64"/>
                <a:gd name="T16" fmla="*/ 0 w 128"/>
                <a:gd name="T17" fmla="*/ 59 h 64"/>
                <a:gd name="T18" fmla="*/ 0 w 128"/>
                <a:gd name="T19" fmla="*/ 61 h 64"/>
                <a:gd name="T20" fmla="*/ 3 w 128"/>
                <a:gd name="T21" fmla="*/ 64 h 64"/>
                <a:gd name="T22" fmla="*/ 124 w 128"/>
                <a:gd name="T23" fmla="*/ 64 h 64"/>
                <a:gd name="T24" fmla="*/ 128 w 128"/>
                <a:gd name="T25" fmla="*/ 61 h 64"/>
                <a:gd name="T26" fmla="*/ 127 w 128"/>
                <a:gd name="T27"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64">
                  <a:moveTo>
                    <a:pt x="127" y="59"/>
                  </a:moveTo>
                  <a:cubicBezTo>
                    <a:pt x="127" y="59"/>
                    <a:pt x="127" y="59"/>
                    <a:pt x="127" y="59"/>
                  </a:cubicBezTo>
                  <a:cubicBezTo>
                    <a:pt x="72" y="4"/>
                    <a:pt x="72" y="4"/>
                    <a:pt x="72" y="4"/>
                  </a:cubicBezTo>
                  <a:cubicBezTo>
                    <a:pt x="72" y="3"/>
                    <a:pt x="71" y="3"/>
                    <a:pt x="71" y="2"/>
                  </a:cubicBezTo>
                  <a:cubicBezTo>
                    <a:pt x="69" y="1"/>
                    <a:pt x="66" y="0"/>
                    <a:pt x="64" y="0"/>
                  </a:cubicBezTo>
                  <a:cubicBezTo>
                    <a:pt x="61" y="0"/>
                    <a:pt x="59" y="1"/>
                    <a:pt x="57" y="2"/>
                  </a:cubicBezTo>
                  <a:cubicBezTo>
                    <a:pt x="56" y="3"/>
                    <a:pt x="56" y="3"/>
                    <a:pt x="55" y="4"/>
                  </a:cubicBezTo>
                  <a:cubicBezTo>
                    <a:pt x="0" y="59"/>
                    <a:pt x="0" y="59"/>
                    <a:pt x="0" y="59"/>
                  </a:cubicBezTo>
                  <a:cubicBezTo>
                    <a:pt x="0" y="59"/>
                    <a:pt x="0" y="59"/>
                    <a:pt x="0" y="59"/>
                  </a:cubicBezTo>
                  <a:cubicBezTo>
                    <a:pt x="0" y="60"/>
                    <a:pt x="0" y="60"/>
                    <a:pt x="0" y="61"/>
                  </a:cubicBezTo>
                  <a:cubicBezTo>
                    <a:pt x="0" y="63"/>
                    <a:pt x="1" y="64"/>
                    <a:pt x="3" y="64"/>
                  </a:cubicBezTo>
                  <a:cubicBezTo>
                    <a:pt x="124" y="64"/>
                    <a:pt x="124" y="64"/>
                    <a:pt x="124" y="64"/>
                  </a:cubicBezTo>
                  <a:cubicBezTo>
                    <a:pt x="126" y="64"/>
                    <a:pt x="128" y="63"/>
                    <a:pt x="128" y="61"/>
                  </a:cubicBezTo>
                  <a:cubicBezTo>
                    <a:pt x="128" y="60"/>
                    <a:pt x="127" y="60"/>
                    <a:pt x="127" y="59"/>
                  </a:cubicBezTo>
                  <a:close/>
                </a:path>
              </a:pathLst>
            </a:custGeom>
            <a:solidFill>
              <a:srgbClr val="A2B932"/>
            </a:solidFill>
            <a:ln>
              <a:noFill/>
            </a:ln>
          </p:spPr>
          <p:txBody>
            <a:bodyPr vert="horz" wrap="square" lIns="91440" tIns="45720" rIns="91440" bIns="45720" numCol="1" anchor="ctr" anchorCtr="0" compatLnSpc="1">
              <a:prstTxWarp prst="textNoShape">
                <a:avLst/>
              </a:prstTxWarp>
            </a:bodyPr>
            <a:lstStyle/>
            <a:p>
              <a:pPr algn="ctr"/>
              <a:endParaRPr lang="zh-CN" altLang="en-US" sz="2400" dirty="0"/>
            </a:p>
          </p:txBody>
        </p:sp>
        <p:sp>
          <p:nvSpPr>
            <p:cNvPr id="23" name="Freeform 10"/>
            <p:cNvSpPr>
              <a:spLocks/>
            </p:cNvSpPr>
            <p:nvPr/>
          </p:nvSpPr>
          <p:spPr bwMode="auto">
            <a:xfrm>
              <a:off x="6880412" y="3741206"/>
              <a:ext cx="3446201" cy="783636"/>
            </a:xfrm>
            <a:custGeom>
              <a:avLst/>
              <a:gdLst>
                <a:gd name="T0" fmla="*/ 365 w 366"/>
                <a:gd name="T1" fmla="*/ 61 h 66"/>
                <a:gd name="T2" fmla="*/ 365 w 366"/>
                <a:gd name="T3" fmla="*/ 61 h 66"/>
                <a:gd name="T4" fmla="*/ 306 w 366"/>
                <a:gd name="T5" fmla="*/ 2 h 66"/>
                <a:gd name="T6" fmla="*/ 303 w 366"/>
                <a:gd name="T7" fmla="*/ 0 h 66"/>
                <a:gd name="T8" fmla="*/ 184 w 366"/>
                <a:gd name="T9" fmla="*/ 0 h 66"/>
                <a:gd name="T10" fmla="*/ 182 w 366"/>
                <a:gd name="T11" fmla="*/ 0 h 66"/>
                <a:gd name="T12" fmla="*/ 62 w 366"/>
                <a:gd name="T13" fmla="*/ 0 h 66"/>
                <a:gd name="T14" fmla="*/ 60 w 366"/>
                <a:gd name="T15" fmla="*/ 2 h 66"/>
                <a:gd name="T16" fmla="*/ 1 w 366"/>
                <a:gd name="T17" fmla="*/ 61 h 66"/>
                <a:gd name="T18" fmla="*/ 1 w 366"/>
                <a:gd name="T19" fmla="*/ 61 h 66"/>
                <a:gd name="T20" fmla="*/ 0 w 366"/>
                <a:gd name="T21" fmla="*/ 61 h 66"/>
                <a:gd name="T22" fmla="*/ 0 w 366"/>
                <a:gd name="T23" fmla="*/ 61 h 66"/>
                <a:gd name="T24" fmla="*/ 0 w 366"/>
                <a:gd name="T25" fmla="*/ 63 h 66"/>
                <a:gd name="T26" fmla="*/ 3 w 366"/>
                <a:gd name="T27" fmla="*/ 66 h 66"/>
                <a:gd name="T28" fmla="*/ 122 w 366"/>
                <a:gd name="T29" fmla="*/ 66 h 66"/>
                <a:gd name="T30" fmla="*/ 124 w 366"/>
                <a:gd name="T31" fmla="*/ 66 h 66"/>
                <a:gd name="T32" fmla="*/ 241 w 366"/>
                <a:gd name="T33" fmla="*/ 66 h 66"/>
                <a:gd name="T34" fmla="*/ 244 w 366"/>
                <a:gd name="T35" fmla="*/ 66 h 66"/>
                <a:gd name="T36" fmla="*/ 362 w 366"/>
                <a:gd name="T37" fmla="*/ 66 h 66"/>
                <a:gd name="T38" fmla="*/ 366 w 366"/>
                <a:gd name="T39" fmla="*/ 63 h 66"/>
                <a:gd name="T40" fmla="*/ 365 w 366"/>
                <a:gd name="T41"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6" h="66">
                  <a:moveTo>
                    <a:pt x="365" y="61"/>
                  </a:moveTo>
                  <a:cubicBezTo>
                    <a:pt x="365" y="61"/>
                    <a:pt x="365" y="61"/>
                    <a:pt x="365" y="61"/>
                  </a:cubicBezTo>
                  <a:cubicBezTo>
                    <a:pt x="306" y="2"/>
                    <a:pt x="306" y="2"/>
                    <a:pt x="306" y="2"/>
                  </a:cubicBezTo>
                  <a:cubicBezTo>
                    <a:pt x="305" y="1"/>
                    <a:pt x="304" y="0"/>
                    <a:pt x="303" y="0"/>
                  </a:cubicBezTo>
                  <a:cubicBezTo>
                    <a:pt x="184" y="0"/>
                    <a:pt x="184" y="0"/>
                    <a:pt x="184" y="0"/>
                  </a:cubicBezTo>
                  <a:cubicBezTo>
                    <a:pt x="182" y="0"/>
                    <a:pt x="182" y="0"/>
                    <a:pt x="182" y="0"/>
                  </a:cubicBezTo>
                  <a:cubicBezTo>
                    <a:pt x="62" y="0"/>
                    <a:pt x="62" y="0"/>
                    <a:pt x="62" y="0"/>
                  </a:cubicBezTo>
                  <a:cubicBezTo>
                    <a:pt x="61" y="0"/>
                    <a:pt x="60" y="1"/>
                    <a:pt x="60" y="2"/>
                  </a:cubicBezTo>
                  <a:cubicBezTo>
                    <a:pt x="1" y="61"/>
                    <a:pt x="1" y="61"/>
                    <a:pt x="1" y="61"/>
                  </a:cubicBezTo>
                  <a:cubicBezTo>
                    <a:pt x="1" y="61"/>
                    <a:pt x="1" y="61"/>
                    <a:pt x="1" y="61"/>
                  </a:cubicBezTo>
                  <a:cubicBezTo>
                    <a:pt x="0" y="61"/>
                    <a:pt x="0" y="61"/>
                    <a:pt x="0" y="61"/>
                  </a:cubicBezTo>
                  <a:cubicBezTo>
                    <a:pt x="0" y="61"/>
                    <a:pt x="0" y="61"/>
                    <a:pt x="0" y="61"/>
                  </a:cubicBezTo>
                  <a:cubicBezTo>
                    <a:pt x="0" y="61"/>
                    <a:pt x="0" y="62"/>
                    <a:pt x="0" y="63"/>
                  </a:cubicBezTo>
                  <a:cubicBezTo>
                    <a:pt x="0" y="65"/>
                    <a:pt x="1" y="66"/>
                    <a:pt x="3" y="66"/>
                  </a:cubicBezTo>
                  <a:cubicBezTo>
                    <a:pt x="122" y="66"/>
                    <a:pt x="122" y="66"/>
                    <a:pt x="122" y="66"/>
                  </a:cubicBezTo>
                  <a:cubicBezTo>
                    <a:pt x="124" y="66"/>
                    <a:pt x="124" y="66"/>
                    <a:pt x="124" y="66"/>
                  </a:cubicBezTo>
                  <a:cubicBezTo>
                    <a:pt x="241" y="66"/>
                    <a:pt x="241" y="66"/>
                    <a:pt x="241" y="66"/>
                  </a:cubicBezTo>
                  <a:cubicBezTo>
                    <a:pt x="244" y="66"/>
                    <a:pt x="244" y="66"/>
                    <a:pt x="244" y="66"/>
                  </a:cubicBezTo>
                  <a:cubicBezTo>
                    <a:pt x="362" y="66"/>
                    <a:pt x="362" y="66"/>
                    <a:pt x="362" y="66"/>
                  </a:cubicBezTo>
                  <a:cubicBezTo>
                    <a:pt x="364" y="66"/>
                    <a:pt x="366" y="65"/>
                    <a:pt x="366" y="63"/>
                  </a:cubicBezTo>
                  <a:cubicBezTo>
                    <a:pt x="366" y="62"/>
                    <a:pt x="365" y="61"/>
                    <a:pt x="365" y="61"/>
                  </a:cubicBezTo>
                  <a:close/>
                </a:path>
              </a:pathLst>
            </a:custGeom>
            <a:solidFill>
              <a:srgbClr val="EBAC07"/>
            </a:solidFill>
            <a:ln>
              <a:noFill/>
            </a:ln>
          </p:spPr>
          <p:txBody>
            <a:bodyPr vert="horz" wrap="square" lIns="91440" tIns="45720" rIns="91440" bIns="45720" numCol="1" anchor="ctr" anchorCtr="0" compatLnSpc="1">
              <a:prstTxWarp prst="textNoShape">
                <a:avLst/>
              </a:prstTxWarp>
            </a:bodyPr>
            <a:lstStyle/>
            <a:p>
              <a:pPr algn="ctr"/>
              <a:endParaRPr lang="zh-CN" altLang="en-US" sz="3200" dirty="0"/>
            </a:p>
          </p:txBody>
        </p:sp>
        <p:sp>
          <p:nvSpPr>
            <p:cNvPr id="24" name="Freeform 11"/>
            <p:cNvSpPr>
              <a:spLocks/>
            </p:cNvSpPr>
            <p:nvPr/>
          </p:nvSpPr>
          <p:spPr bwMode="auto">
            <a:xfrm>
              <a:off x="5900762" y="5154181"/>
              <a:ext cx="5405502" cy="724104"/>
            </a:xfrm>
            <a:custGeom>
              <a:avLst/>
              <a:gdLst>
                <a:gd name="T0" fmla="*/ 574 w 574"/>
                <a:gd name="T1" fmla="*/ 49 h 61"/>
                <a:gd name="T2" fmla="*/ 573 w 574"/>
                <a:gd name="T3" fmla="*/ 48 h 61"/>
                <a:gd name="T4" fmla="*/ 573 w 574"/>
                <a:gd name="T5" fmla="*/ 47 h 61"/>
                <a:gd name="T6" fmla="*/ 573 w 574"/>
                <a:gd name="T7" fmla="*/ 46 h 61"/>
                <a:gd name="T8" fmla="*/ 572 w 574"/>
                <a:gd name="T9" fmla="*/ 46 h 61"/>
                <a:gd name="T10" fmla="*/ 572 w 574"/>
                <a:gd name="T11" fmla="*/ 45 h 61"/>
                <a:gd name="T12" fmla="*/ 571 w 574"/>
                <a:gd name="T13" fmla="*/ 44 h 61"/>
                <a:gd name="T14" fmla="*/ 529 w 574"/>
                <a:gd name="T15" fmla="*/ 1 h 61"/>
                <a:gd name="T16" fmla="*/ 407 w 574"/>
                <a:gd name="T17" fmla="*/ 0 h 61"/>
                <a:gd name="T18" fmla="*/ 288 w 574"/>
                <a:gd name="T19" fmla="*/ 0 h 61"/>
                <a:gd name="T20" fmla="*/ 169 w 574"/>
                <a:gd name="T21" fmla="*/ 0 h 61"/>
                <a:gd name="T22" fmla="*/ 48 w 574"/>
                <a:gd name="T23" fmla="*/ 0 h 61"/>
                <a:gd name="T24" fmla="*/ 4 w 574"/>
                <a:gd name="T25" fmla="*/ 43 h 61"/>
                <a:gd name="T26" fmla="*/ 10 w 574"/>
                <a:gd name="T27" fmla="*/ 61 h 61"/>
                <a:gd name="T28" fmla="*/ 10 w 574"/>
                <a:gd name="T29" fmla="*/ 61 h 61"/>
                <a:gd name="T30" fmla="*/ 402 w 574"/>
                <a:gd name="T31" fmla="*/ 61 h 61"/>
                <a:gd name="T32" fmla="*/ 564 w 574"/>
                <a:gd name="T33" fmla="*/ 61 h 61"/>
                <a:gd name="T34" fmla="*/ 565 w 574"/>
                <a:gd name="T35" fmla="*/ 61 h 61"/>
                <a:gd name="T36" fmla="*/ 566 w 574"/>
                <a:gd name="T37" fmla="*/ 60 h 61"/>
                <a:gd name="T38" fmla="*/ 567 w 574"/>
                <a:gd name="T39" fmla="*/ 60 h 61"/>
                <a:gd name="T40" fmla="*/ 568 w 574"/>
                <a:gd name="T41" fmla="*/ 60 h 61"/>
                <a:gd name="T42" fmla="*/ 569 w 574"/>
                <a:gd name="T43" fmla="*/ 59 h 61"/>
                <a:gd name="T44" fmla="*/ 570 w 574"/>
                <a:gd name="T45" fmla="*/ 59 h 61"/>
                <a:gd name="T46" fmla="*/ 571 w 574"/>
                <a:gd name="T47" fmla="*/ 58 h 61"/>
                <a:gd name="T48" fmla="*/ 571 w 574"/>
                <a:gd name="T49" fmla="*/ 58 h 61"/>
                <a:gd name="T50" fmla="*/ 572 w 574"/>
                <a:gd name="T51" fmla="*/ 57 h 61"/>
                <a:gd name="T52" fmla="*/ 572 w 574"/>
                <a:gd name="T53" fmla="*/ 56 h 61"/>
                <a:gd name="T54" fmla="*/ 573 w 574"/>
                <a:gd name="T55" fmla="*/ 55 h 61"/>
                <a:gd name="T56" fmla="*/ 573 w 574"/>
                <a:gd name="T57" fmla="*/ 54 h 61"/>
                <a:gd name="T58" fmla="*/ 574 w 574"/>
                <a:gd name="T59" fmla="*/ 53 h 61"/>
                <a:gd name="T60" fmla="*/ 574 w 574"/>
                <a:gd name="T61" fmla="*/ 52 h 61"/>
                <a:gd name="T62" fmla="*/ 574 w 574"/>
                <a:gd name="T63"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4" h="61">
                  <a:moveTo>
                    <a:pt x="574" y="50"/>
                  </a:moveTo>
                  <a:cubicBezTo>
                    <a:pt x="574" y="50"/>
                    <a:pt x="574" y="49"/>
                    <a:pt x="574" y="49"/>
                  </a:cubicBezTo>
                  <a:cubicBezTo>
                    <a:pt x="574" y="49"/>
                    <a:pt x="574" y="49"/>
                    <a:pt x="574" y="49"/>
                  </a:cubicBezTo>
                  <a:cubicBezTo>
                    <a:pt x="574" y="49"/>
                    <a:pt x="574" y="48"/>
                    <a:pt x="573" y="48"/>
                  </a:cubicBezTo>
                  <a:cubicBezTo>
                    <a:pt x="573" y="48"/>
                    <a:pt x="573" y="48"/>
                    <a:pt x="573" y="48"/>
                  </a:cubicBezTo>
                  <a:cubicBezTo>
                    <a:pt x="573" y="48"/>
                    <a:pt x="573" y="47"/>
                    <a:pt x="573" y="47"/>
                  </a:cubicBezTo>
                  <a:cubicBezTo>
                    <a:pt x="573" y="47"/>
                    <a:pt x="573" y="47"/>
                    <a:pt x="573" y="47"/>
                  </a:cubicBezTo>
                  <a:cubicBezTo>
                    <a:pt x="573" y="47"/>
                    <a:pt x="573" y="47"/>
                    <a:pt x="573" y="46"/>
                  </a:cubicBezTo>
                  <a:cubicBezTo>
                    <a:pt x="573" y="46"/>
                    <a:pt x="573" y="46"/>
                    <a:pt x="573" y="46"/>
                  </a:cubicBezTo>
                  <a:cubicBezTo>
                    <a:pt x="573" y="46"/>
                    <a:pt x="572" y="46"/>
                    <a:pt x="572" y="46"/>
                  </a:cubicBezTo>
                  <a:cubicBezTo>
                    <a:pt x="572" y="45"/>
                    <a:pt x="572" y="45"/>
                    <a:pt x="572" y="45"/>
                  </a:cubicBezTo>
                  <a:cubicBezTo>
                    <a:pt x="572" y="45"/>
                    <a:pt x="572" y="45"/>
                    <a:pt x="572" y="45"/>
                  </a:cubicBezTo>
                  <a:cubicBezTo>
                    <a:pt x="572" y="45"/>
                    <a:pt x="572" y="44"/>
                    <a:pt x="572" y="44"/>
                  </a:cubicBezTo>
                  <a:cubicBezTo>
                    <a:pt x="571" y="44"/>
                    <a:pt x="571" y="44"/>
                    <a:pt x="571" y="44"/>
                  </a:cubicBezTo>
                  <a:cubicBezTo>
                    <a:pt x="571" y="44"/>
                    <a:pt x="571" y="44"/>
                    <a:pt x="571" y="44"/>
                  </a:cubicBezTo>
                  <a:cubicBezTo>
                    <a:pt x="529" y="1"/>
                    <a:pt x="529" y="1"/>
                    <a:pt x="529" y="1"/>
                  </a:cubicBezTo>
                  <a:cubicBezTo>
                    <a:pt x="528" y="1"/>
                    <a:pt x="527" y="0"/>
                    <a:pt x="526" y="0"/>
                  </a:cubicBezTo>
                  <a:cubicBezTo>
                    <a:pt x="407" y="0"/>
                    <a:pt x="407" y="0"/>
                    <a:pt x="407" y="0"/>
                  </a:cubicBezTo>
                  <a:cubicBezTo>
                    <a:pt x="405" y="0"/>
                    <a:pt x="405" y="0"/>
                    <a:pt x="405" y="0"/>
                  </a:cubicBezTo>
                  <a:cubicBezTo>
                    <a:pt x="288" y="0"/>
                    <a:pt x="288" y="0"/>
                    <a:pt x="288" y="0"/>
                  </a:cubicBezTo>
                  <a:cubicBezTo>
                    <a:pt x="286" y="0"/>
                    <a:pt x="286" y="0"/>
                    <a:pt x="286" y="0"/>
                  </a:cubicBezTo>
                  <a:cubicBezTo>
                    <a:pt x="169" y="0"/>
                    <a:pt x="169" y="0"/>
                    <a:pt x="169" y="0"/>
                  </a:cubicBezTo>
                  <a:cubicBezTo>
                    <a:pt x="167" y="0"/>
                    <a:pt x="167" y="0"/>
                    <a:pt x="167" y="0"/>
                  </a:cubicBezTo>
                  <a:cubicBezTo>
                    <a:pt x="48" y="0"/>
                    <a:pt x="48" y="0"/>
                    <a:pt x="48" y="0"/>
                  </a:cubicBezTo>
                  <a:cubicBezTo>
                    <a:pt x="46" y="0"/>
                    <a:pt x="46" y="1"/>
                    <a:pt x="45" y="1"/>
                  </a:cubicBezTo>
                  <a:cubicBezTo>
                    <a:pt x="4" y="43"/>
                    <a:pt x="4" y="43"/>
                    <a:pt x="4" y="43"/>
                  </a:cubicBezTo>
                  <a:cubicBezTo>
                    <a:pt x="1" y="45"/>
                    <a:pt x="0" y="47"/>
                    <a:pt x="0" y="51"/>
                  </a:cubicBezTo>
                  <a:cubicBezTo>
                    <a:pt x="0" y="56"/>
                    <a:pt x="4" y="61"/>
                    <a:pt x="10" y="61"/>
                  </a:cubicBezTo>
                  <a:cubicBezTo>
                    <a:pt x="10" y="61"/>
                    <a:pt x="10" y="61"/>
                    <a:pt x="10" y="61"/>
                  </a:cubicBezTo>
                  <a:cubicBezTo>
                    <a:pt x="10" y="61"/>
                    <a:pt x="10" y="61"/>
                    <a:pt x="10" y="61"/>
                  </a:cubicBezTo>
                  <a:cubicBezTo>
                    <a:pt x="172" y="61"/>
                    <a:pt x="172" y="61"/>
                    <a:pt x="172" y="61"/>
                  </a:cubicBezTo>
                  <a:cubicBezTo>
                    <a:pt x="402" y="61"/>
                    <a:pt x="402" y="61"/>
                    <a:pt x="402" y="61"/>
                  </a:cubicBezTo>
                  <a:cubicBezTo>
                    <a:pt x="564" y="61"/>
                    <a:pt x="564" y="61"/>
                    <a:pt x="564" y="61"/>
                  </a:cubicBezTo>
                  <a:cubicBezTo>
                    <a:pt x="564" y="61"/>
                    <a:pt x="564" y="61"/>
                    <a:pt x="564" y="61"/>
                  </a:cubicBezTo>
                  <a:cubicBezTo>
                    <a:pt x="564" y="61"/>
                    <a:pt x="564" y="61"/>
                    <a:pt x="565" y="61"/>
                  </a:cubicBezTo>
                  <a:cubicBezTo>
                    <a:pt x="565" y="61"/>
                    <a:pt x="565" y="61"/>
                    <a:pt x="565" y="61"/>
                  </a:cubicBezTo>
                  <a:cubicBezTo>
                    <a:pt x="565" y="61"/>
                    <a:pt x="566" y="61"/>
                    <a:pt x="566" y="60"/>
                  </a:cubicBezTo>
                  <a:cubicBezTo>
                    <a:pt x="566" y="60"/>
                    <a:pt x="566" y="60"/>
                    <a:pt x="566" y="60"/>
                  </a:cubicBezTo>
                  <a:cubicBezTo>
                    <a:pt x="566" y="60"/>
                    <a:pt x="567" y="60"/>
                    <a:pt x="567" y="60"/>
                  </a:cubicBezTo>
                  <a:cubicBezTo>
                    <a:pt x="567" y="60"/>
                    <a:pt x="567" y="60"/>
                    <a:pt x="567" y="60"/>
                  </a:cubicBezTo>
                  <a:cubicBezTo>
                    <a:pt x="567" y="60"/>
                    <a:pt x="567" y="60"/>
                    <a:pt x="568" y="60"/>
                  </a:cubicBezTo>
                  <a:cubicBezTo>
                    <a:pt x="568" y="60"/>
                    <a:pt x="568" y="60"/>
                    <a:pt x="568" y="60"/>
                  </a:cubicBezTo>
                  <a:cubicBezTo>
                    <a:pt x="568" y="60"/>
                    <a:pt x="568" y="60"/>
                    <a:pt x="569" y="60"/>
                  </a:cubicBezTo>
                  <a:cubicBezTo>
                    <a:pt x="569" y="59"/>
                    <a:pt x="569" y="59"/>
                    <a:pt x="569" y="59"/>
                  </a:cubicBezTo>
                  <a:cubicBezTo>
                    <a:pt x="569" y="59"/>
                    <a:pt x="569" y="59"/>
                    <a:pt x="569" y="59"/>
                  </a:cubicBezTo>
                  <a:cubicBezTo>
                    <a:pt x="569" y="59"/>
                    <a:pt x="570" y="59"/>
                    <a:pt x="570" y="59"/>
                  </a:cubicBezTo>
                  <a:cubicBezTo>
                    <a:pt x="570" y="59"/>
                    <a:pt x="570" y="59"/>
                    <a:pt x="570" y="58"/>
                  </a:cubicBezTo>
                  <a:cubicBezTo>
                    <a:pt x="570" y="58"/>
                    <a:pt x="570" y="58"/>
                    <a:pt x="571" y="58"/>
                  </a:cubicBezTo>
                  <a:cubicBezTo>
                    <a:pt x="571" y="58"/>
                    <a:pt x="571" y="58"/>
                    <a:pt x="571" y="58"/>
                  </a:cubicBezTo>
                  <a:cubicBezTo>
                    <a:pt x="571" y="58"/>
                    <a:pt x="571" y="58"/>
                    <a:pt x="571" y="58"/>
                  </a:cubicBezTo>
                  <a:cubicBezTo>
                    <a:pt x="571" y="57"/>
                    <a:pt x="571" y="57"/>
                    <a:pt x="572" y="57"/>
                  </a:cubicBezTo>
                  <a:cubicBezTo>
                    <a:pt x="572" y="57"/>
                    <a:pt x="572" y="57"/>
                    <a:pt x="572" y="57"/>
                  </a:cubicBezTo>
                  <a:cubicBezTo>
                    <a:pt x="572" y="56"/>
                    <a:pt x="572" y="56"/>
                    <a:pt x="572" y="56"/>
                  </a:cubicBezTo>
                  <a:cubicBezTo>
                    <a:pt x="572" y="56"/>
                    <a:pt x="572" y="56"/>
                    <a:pt x="572" y="56"/>
                  </a:cubicBezTo>
                  <a:cubicBezTo>
                    <a:pt x="572" y="56"/>
                    <a:pt x="573" y="56"/>
                    <a:pt x="573" y="55"/>
                  </a:cubicBezTo>
                  <a:cubicBezTo>
                    <a:pt x="573" y="55"/>
                    <a:pt x="573" y="55"/>
                    <a:pt x="573" y="55"/>
                  </a:cubicBezTo>
                  <a:cubicBezTo>
                    <a:pt x="573" y="55"/>
                    <a:pt x="573" y="55"/>
                    <a:pt x="573" y="55"/>
                  </a:cubicBezTo>
                  <a:cubicBezTo>
                    <a:pt x="573" y="54"/>
                    <a:pt x="573" y="54"/>
                    <a:pt x="573" y="54"/>
                  </a:cubicBezTo>
                  <a:cubicBezTo>
                    <a:pt x="573" y="54"/>
                    <a:pt x="573" y="54"/>
                    <a:pt x="573" y="54"/>
                  </a:cubicBezTo>
                  <a:cubicBezTo>
                    <a:pt x="573" y="53"/>
                    <a:pt x="573" y="53"/>
                    <a:pt x="574" y="53"/>
                  </a:cubicBezTo>
                  <a:cubicBezTo>
                    <a:pt x="574" y="53"/>
                    <a:pt x="574" y="53"/>
                    <a:pt x="574" y="53"/>
                  </a:cubicBezTo>
                  <a:cubicBezTo>
                    <a:pt x="574" y="52"/>
                    <a:pt x="574" y="52"/>
                    <a:pt x="574" y="52"/>
                  </a:cubicBezTo>
                  <a:cubicBezTo>
                    <a:pt x="574" y="52"/>
                    <a:pt x="574" y="52"/>
                    <a:pt x="574" y="52"/>
                  </a:cubicBezTo>
                  <a:cubicBezTo>
                    <a:pt x="574" y="51"/>
                    <a:pt x="574" y="51"/>
                    <a:pt x="574" y="51"/>
                  </a:cubicBezTo>
                  <a:cubicBezTo>
                    <a:pt x="574" y="50"/>
                    <a:pt x="574" y="50"/>
                    <a:pt x="574" y="50"/>
                  </a:cubicBezTo>
                  <a:close/>
                </a:path>
              </a:pathLst>
            </a:custGeom>
            <a:solidFill>
              <a:srgbClr val="F83003"/>
            </a:solidFill>
            <a:ln>
              <a:noFill/>
            </a:ln>
          </p:spPr>
          <p:txBody>
            <a:bodyPr vert="horz" wrap="square" lIns="91440" tIns="45720" rIns="91440" bIns="45720" numCol="1" anchor="ctr" anchorCtr="0" compatLnSpc="1">
              <a:prstTxWarp prst="textNoShape">
                <a:avLst/>
              </a:prstTxWarp>
            </a:bodyPr>
            <a:lstStyle/>
            <a:p>
              <a:pPr algn="ctr"/>
              <a:endParaRPr lang="zh-CN" altLang="en-US" sz="3200" dirty="0"/>
            </a:p>
          </p:txBody>
        </p:sp>
      </p:grpSp>
    </p:spTree>
    <p:extLst>
      <p:ext uri="{BB962C8B-B14F-4D97-AF65-F5344CB8AC3E}">
        <p14:creationId xmlns:p14="http://schemas.microsoft.com/office/powerpoint/2010/main" val="705245805"/>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TotalTime>
  <Words>1917</Words>
  <Application>Microsoft Office PowerPoint</Application>
  <PresentationFormat>宽屏</PresentationFormat>
  <Paragraphs>152</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方正隶二简体</vt:lpstr>
      <vt:lpstr>方正准圆简体</vt:lpstr>
      <vt:lpstr>宋体</vt:lpstr>
      <vt:lpstr>微软雅黑</vt:lpstr>
      <vt:lpstr>Arial</vt:lpstr>
      <vt:lpstr>Calibri</vt:lpstr>
      <vt:lpstr>Calibri Light</vt:lpstr>
      <vt:lpstr>Times New Roman</vt:lpstr>
      <vt:lpstr>回顾</vt:lpstr>
      <vt:lpstr>第4章  电子表格系统 Excel 2010</vt:lpstr>
      <vt:lpstr>4.4 数据处理 </vt:lpstr>
      <vt:lpstr>4.4 数据处理 </vt:lpstr>
      <vt:lpstr>PowerPoint 演示文稿</vt:lpstr>
      <vt:lpstr>PowerPoint 演示文稿</vt:lpstr>
      <vt:lpstr>PowerPoint 演示文稿</vt:lpstr>
      <vt:lpstr>PowerPoint 演示文稿</vt:lpstr>
      <vt:lpstr>PowerPoint 演示文稿</vt:lpstr>
      <vt:lpstr>PowerPoint 演示文稿</vt:lpstr>
      <vt:lpstr>4.4.5    数据透视表</vt:lpstr>
      <vt:lpstr>4.4.5    数据透视表</vt:lpstr>
      <vt:lpstr>4.4.5    数据透视表</vt:lpstr>
      <vt:lpstr>4.4.5    数据透视表</vt:lpstr>
      <vt:lpstr>4.4.6  获取外部数据</vt:lpstr>
      <vt:lpstr>4.4.6  获取外部数据</vt:lpstr>
      <vt:lpstr>4.4.6  获取外部数据</vt:lpstr>
      <vt:lpstr>4.4.6  获取外部数据</vt:lpstr>
      <vt:lpstr>4.4.6  获取外部数据</vt:lpstr>
      <vt:lpstr>4.4.6  获取外部数据</vt:lpstr>
      <vt:lpstr>4.4.6  获取外部数据</vt:lpstr>
      <vt:lpstr>4.4.7  模拟分析</vt:lpstr>
      <vt:lpstr>4.4.7  模拟分析</vt:lpstr>
      <vt:lpstr>4.4.7  模拟分析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第4章  电子表格系统 Excel 2010</dc:title>
  <dc:creator>eyi0213@sina.com</dc:creator>
  <cp:lastModifiedBy>li jing</cp:lastModifiedBy>
  <cp:revision>4</cp:revision>
  <dcterms:created xsi:type="dcterms:W3CDTF">2020-09-15T12:58:46Z</dcterms:created>
  <dcterms:modified xsi:type="dcterms:W3CDTF">2023-05-08T02:20:57Z</dcterms:modified>
</cp:coreProperties>
</file>