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77" r:id="rId4"/>
    <p:sldId id="278" r:id="rId5"/>
    <p:sldId id="27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527" autoAdjust="0"/>
    <p:restoredTop sz="94660"/>
  </p:normalViewPr>
  <p:slideViewPr>
    <p:cSldViewPr snapToGrid="0">
      <p:cViewPr varScale="1">
        <p:scale>
          <a:sx n="64" d="100"/>
          <a:sy n="64" d="100"/>
        </p:scale>
        <p:origin x="16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993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0083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8384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2336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6066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8715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0282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328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339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358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5451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8748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第</a:t>
            </a:r>
            <a:r>
              <a:rPr lang="en-US" altLang="zh-CN" dirty="0"/>
              <a:t>3</a:t>
            </a:r>
            <a:r>
              <a:rPr lang="zh-CN" altLang="en-US" dirty="0"/>
              <a:t>章</a:t>
            </a:r>
            <a:br>
              <a:rPr lang="en-US" altLang="zh-CN" dirty="0"/>
            </a:br>
            <a:br>
              <a:rPr lang="en-US" altLang="zh-CN" dirty="0"/>
            </a:br>
            <a:r>
              <a:rPr lang="zh-CN" altLang="en-US" dirty="0"/>
              <a:t>字处理软件</a:t>
            </a:r>
            <a:r>
              <a:rPr lang="en-US" altLang="zh-CN" dirty="0"/>
              <a:t>Word 2010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7782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3.6	</a:t>
            </a:r>
            <a:r>
              <a:rPr lang="en-US" altLang="zh-CN" dirty="0" err="1"/>
              <a:t>表格制作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7597"/>
          </a:xfrm>
        </p:spPr>
        <p:txBody>
          <a:bodyPr>
            <a:normAutofit/>
          </a:bodyPr>
          <a:lstStyle/>
          <a:p>
            <a:r>
              <a:rPr lang="en-US" altLang="zh-CN" dirty="0"/>
              <a:t>3.6.1   </a:t>
            </a:r>
            <a:r>
              <a:rPr lang="en-US" altLang="zh-CN" dirty="0" err="1"/>
              <a:t>创建表格</a:t>
            </a:r>
            <a:endParaRPr lang="en-US" altLang="zh-CN" dirty="0"/>
          </a:p>
          <a:p>
            <a:r>
              <a:rPr lang="en-US" altLang="zh-CN" b="1" dirty="0"/>
              <a:t>1. </a:t>
            </a:r>
            <a:r>
              <a:rPr lang="zh-CN" altLang="zh-CN" b="1" dirty="0"/>
              <a:t>插入表格</a:t>
            </a:r>
          </a:p>
          <a:p>
            <a:pPr indent="-360000"/>
            <a:r>
              <a:rPr lang="en-US" altLang="zh-CN" dirty="0"/>
              <a:t>1</a:t>
            </a:r>
            <a:r>
              <a:rPr lang="zh-CN" altLang="zh-CN" dirty="0"/>
              <a:t>）使用虚拟表格</a:t>
            </a:r>
          </a:p>
          <a:p>
            <a:pPr indent="-360000"/>
            <a:r>
              <a:rPr lang="en-US" altLang="zh-CN" dirty="0"/>
              <a:t>2</a:t>
            </a:r>
            <a:r>
              <a:rPr lang="zh-CN" altLang="zh-CN" dirty="0"/>
              <a:t>）使用</a:t>
            </a:r>
            <a:r>
              <a:rPr lang="en-US" altLang="zh-CN" dirty="0"/>
              <a:t>“</a:t>
            </a:r>
            <a:r>
              <a:rPr lang="zh-CN" altLang="zh-CN" dirty="0"/>
              <a:t>插入表格</a:t>
            </a:r>
            <a:r>
              <a:rPr lang="en-US" altLang="zh-CN" dirty="0"/>
              <a:t>”</a:t>
            </a:r>
            <a:r>
              <a:rPr lang="zh-CN" altLang="zh-CN" dirty="0"/>
              <a:t>对话框</a:t>
            </a:r>
          </a:p>
          <a:p>
            <a:r>
              <a:rPr lang="en-US" altLang="zh-CN" b="1" dirty="0"/>
              <a:t>2. </a:t>
            </a:r>
            <a:r>
              <a:rPr lang="zh-CN" altLang="zh-CN" b="1" dirty="0"/>
              <a:t>手动绘制表格</a:t>
            </a:r>
          </a:p>
          <a:p>
            <a:r>
              <a:rPr lang="en-US" altLang="zh-CN" b="1" dirty="0"/>
              <a:t>3. </a:t>
            </a:r>
            <a:r>
              <a:rPr lang="zh-CN" altLang="zh-CN" b="1" dirty="0"/>
              <a:t>调用</a:t>
            </a:r>
            <a:r>
              <a:rPr lang="en-US" altLang="zh-CN" b="1" dirty="0"/>
              <a:t> Excel </a:t>
            </a:r>
            <a:r>
              <a:rPr lang="zh-CN" altLang="zh-CN" b="1" dirty="0"/>
              <a:t>电子表格</a:t>
            </a:r>
            <a:endParaRPr lang="zh-CN" altLang="zh-CN" dirty="0"/>
          </a:p>
          <a:p>
            <a:r>
              <a:rPr lang="en-US" altLang="zh-CN" b="1" dirty="0"/>
              <a:t>4. </a:t>
            </a:r>
            <a:r>
              <a:rPr lang="zh-CN" altLang="zh-CN" b="1" dirty="0"/>
              <a:t>使用</a:t>
            </a:r>
            <a:r>
              <a:rPr lang="en-US" altLang="zh-CN" b="1" dirty="0"/>
              <a:t>“</a:t>
            </a:r>
            <a:r>
              <a:rPr lang="zh-CN" altLang="zh-CN" b="1" dirty="0"/>
              <a:t>快速表格</a:t>
            </a:r>
            <a:r>
              <a:rPr lang="en-US" altLang="zh-CN" b="1" dirty="0"/>
              <a:t>”</a:t>
            </a:r>
            <a:r>
              <a:rPr lang="zh-CN" altLang="zh-CN" b="1" dirty="0"/>
              <a:t>功能创建表格</a:t>
            </a:r>
          </a:p>
          <a:p>
            <a:r>
              <a:rPr lang="en-US" altLang="zh-CN" b="1" dirty="0"/>
              <a:t>5. </a:t>
            </a:r>
            <a:r>
              <a:rPr lang="zh-CN" altLang="zh-CN" b="1" dirty="0"/>
              <a:t>文字和表格相互转换 </a:t>
            </a:r>
          </a:p>
          <a:p>
            <a:pPr indent="-360000"/>
            <a:r>
              <a:rPr lang="en-US" altLang="zh-CN" dirty="0"/>
              <a:t>1</a:t>
            </a:r>
            <a:r>
              <a:rPr lang="zh-CN" altLang="zh-CN" dirty="0"/>
              <a:t>）将文字转换成表格</a:t>
            </a:r>
          </a:p>
          <a:p>
            <a:pPr indent="-360000"/>
            <a:r>
              <a:rPr lang="en-US" altLang="zh-CN" dirty="0"/>
              <a:t>2</a:t>
            </a:r>
            <a:r>
              <a:rPr lang="zh-CN" altLang="zh-CN" dirty="0"/>
              <a:t>）将表格转换成文本</a:t>
            </a:r>
          </a:p>
        </p:txBody>
      </p:sp>
    </p:spTree>
    <p:extLst>
      <p:ext uri="{BB962C8B-B14F-4D97-AF65-F5344CB8AC3E}">
        <p14:creationId xmlns:p14="http://schemas.microsoft.com/office/powerpoint/2010/main" val="4013059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3.6.2   </a:t>
            </a:r>
            <a:r>
              <a:rPr lang="zh-CN" altLang="zh-CN" dirty="0"/>
              <a:t>编辑表格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1. </a:t>
            </a:r>
            <a:r>
              <a:rPr lang="zh-CN" altLang="zh-CN" b="1" dirty="0"/>
              <a:t>选择操作区域</a:t>
            </a:r>
            <a:endParaRPr lang="zh-CN" altLang="zh-CN" b="1" u="sng" dirty="0"/>
          </a:p>
          <a:p>
            <a:r>
              <a:rPr lang="en-US" altLang="zh-CN" b="1" dirty="0"/>
              <a:t>2. </a:t>
            </a:r>
            <a:r>
              <a:rPr lang="zh-CN" altLang="zh-CN" b="1" dirty="0"/>
              <a:t>调整行高与列宽</a:t>
            </a:r>
            <a:endParaRPr lang="zh-CN" altLang="zh-CN" b="1" u="sng" dirty="0"/>
          </a:p>
          <a:p>
            <a:r>
              <a:rPr lang="en-US" altLang="zh-CN" b="1" dirty="0"/>
              <a:t>3. </a:t>
            </a:r>
            <a:r>
              <a:rPr lang="zh-CN" altLang="zh-CN" b="1" dirty="0"/>
              <a:t>插入与删除行、列或单元格</a:t>
            </a:r>
            <a:endParaRPr lang="zh-CN" altLang="zh-CN" b="1" u="sng" dirty="0"/>
          </a:p>
          <a:p>
            <a:r>
              <a:rPr lang="en-US" altLang="zh-CN" b="1" dirty="0"/>
              <a:t>4. </a:t>
            </a:r>
            <a:r>
              <a:rPr lang="zh-CN" altLang="zh-CN" b="1" dirty="0"/>
              <a:t>合并与拆分单元格、表格</a:t>
            </a:r>
            <a:endParaRPr lang="zh-CN" altLang="zh-CN" b="1" u="sng" dirty="0"/>
          </a:p>
        </p:txBody>
      </p:sp>
    </p:spTree>
    <p:extLst>
      <p:ext uri="{BB962C8B-B14F-4D97-AF65-F5344CB8AC3E}">
        <p14:creationId xmlns:p14="http://schemas.microsoft.com/office/powerpoint/2010/main" val="3527948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3.6.3   </a:t>
            </a:r>
            <a:r>
              <a:rPr lang="en-US" altLang="zh-CN" dirty="0" err="1"/>
              <a:t>格式化表格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1. </a:t>
            </a:r>
            <a:r>
              <a:rPr lang="zh-CN" altLang="zh-CN" b="1" dirty="0"/>
              <a:t>设置文本对齐方式 </a:t>
            </a:r>
            <a:endParaRPr lang="zh-CN" altLang="zh-CN" b="1" u="sng" dirty="0"/>
          </a:p>
          <a:p>
            <a:r>
              <a:rPr lang="en-US" altLang="zh-CN" b="1" dirty="0"/>
              <a:t>2. </a:t>
            </a:r>
            <a:r>
              <a:rPr lang="zh-CN" altLang="zh-CN" b="1" dirty="0"/>
              <a:t>重复标题行</a:t>
            </a:r>
            <a:endParaRPr lang="zh-CN" altLang="zh-CN" b="1" u="sng" dirty="0"/>
          </a:p>
          <a:p>
            <a:r>
              <a:rPr lang="en-US" altLang="zh-CN" b="1" dirty="0"/>
              <a:t>3. </a:t>
            </a:r>
            <a:r>
              <a:rPr lang="zh-CN" altLang="zh-CN" b="1" dirty="0"/>
              <a:t>设置边框与底纹</a:t>
            </a:r>
            <a:endParaRPr lang="zh-CN" altLang="zh-CN" b="1" u="sng" dirty="0"/>
          </a:p>
          <a:p>
            <a:r>
              <a:rPr lang="en-US" altLang="zh-CN" b="1" dirty="0"/>
              <a:t>4. </a:t>
            </a:r>
            <a:r>
              <a:rPr lang="zh-CN" altLang="zh-CN" b="1" dirty="0"/>
              <a:t>自动套用格式</a:t>
            </a:r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70925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3.6.4   </a:t>
            </a:r>
            <a:r>
              <a:rPr lang="zh-CN" altLang="zh-CN" dirty="0"/>
              <a:t>表格数据的计算与排序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21164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b="1" dirty="0"/>
              <a:t>1. </a:t>
            </a:r>
            <a:r>
              <a:rPr lang="zh-CN" altLang="zh-CN" b="1" dirty="0"/>
              <a:t>单元格命名</a:t>
            </a:r>
            <a:endParaRPr lang="zh-CN" altLang="zh-CN" b="1" u="sng" dirty="0"/>
          </a:p>
          <a:p>
            <a:r>
              <a:rPr lang="en-US" altLang="zh-CN" b="1" dirty="0"/>
              <a:t>2. </a:t>
            </a:r>
            <a:r>
              <a:rPr lang="zh-CN" altLang="zh-CN" b="1" dirty="0"/>
              <a:t>计算数据</a:t>
            </a:r>
            <a:endParaRPr lang="zh-CN" altLang="zh-CN" b="1" u="sng" dirty="0"/>
          </a:p>
          <a:p>
            <a:pPr>
              <a:lnSpc>
                <a:spcPct val="140000"/>
              </a:lnSpc>
            </a:pPr>
            <a:r>
              <a:rPr lang="zh-CN" altLang="zh-CN" dirty="0"/>
              <a:t>在输入公式时应该注意的问题如下：</a:t>
            </a:r>
          </a:p>
          <a:p>
            <a:pPr>
              <a:lnSpc>
                <a:spcPct val="140000"/>
              </a:lnSpc>
            </a:pPr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）公式中可以采用的运算符有 </a:t>
            </a:r>
            <a:r>
              <a:rPr lang="en-US" altLang="zh-CN" dirty="0"/>
              <a:t>1</a:t>
            </a:r>
            <a:r>
              <a:rPr lang="zh-CN" altLang="zh-CN" dirty="0"/>
              <a:t>、</a:t>
            </a:r>
            <a:r>
              <a:rPr lang="en-US" altLang="zh-CN" dirty="0"/>
              <a:t>2</a:t>
            </a:r>
            <a:r>
              <a:rPr lang="zh-CN" altLang="zh-CN" dirty="0"/>
              <a:t>、</a:t>
            </a:r>
            <a:r>
              <a:rPr lang="en-US" altLang="zh-CN" dirty="0"/>
              <a:t>*</a:t>
            </a:r>
            <a:r>
              <a:rPr lang="zh-CN" altLang="zh-CN" dirty="0"/>
              <a:t>、</a:t>
            </a:r>
            <a:r>
              <a:rPr lang="en-US" altLang="zh-CN" dirty="0"/>
              <a:t>/</a:t>
            </a:r>
            <a:r>
              <a:rPr lang="zh-CN" altLang="zh-CN" dirty="0"/>
              <a:t>、</a:t>
            </a:r>
            <a:r>
              <a:rPr lang="en-US" altLang="zh-CN" dirty="0"/>
              <a:t>^</a:t>
            </a:r>
            <a:r>
              <a:rPr lang="zh-CN" altLang="zh-CN" dirty="0"/>
              <a:t>、％、</a:t>
            </a:r>
            <a:r>
              <a:rPr lang="en-US" altLang="zh-CN" dirty="0"/>
              <a:t>5 </a:t>
            </a:r>
            <a:r>
              <a:rPr lang="zh-CN" altLang="zh-CN" dirty="0"/>
              <a:t>共 </a:t>
            </a:r>
            <a:r>
              <a:rPr lang="en-US" altLang="zh-CN" dirty="0"/>
              <a:t>7 </a:t>
            </a:r>
            <a:r>
              <a:rPr lang="zh-CN" altLang="zh-CN" dirty="0"/>
              <a:t>种，公式前的</a:t>
            </a:r>
            <a:r>
              <a:rPr lang="en-US" altLang="zh-CN" dirty="0"/>
              <a:t>“ 5 ”</a:t>
            </a:r>
            <a:r>
              <a:rPr lang="zh-CN" altLang="zh-CN" dirty="0"/>
              <a:t>不能遗漏。</a:t>
            </a:r>
          </a:p>
          <a:p>
            <a:pPr>
              <a:lnSpc>
                <a:spcPct val="140000"/>
              </a:lnSpc>
            </a:pPr>
            <a:r>
              <a:rPr lang="zh-CN" altLang="zh-CN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）输入公式应注意在英文半角状态下输入，字母不区分大小写。</a:t>
            </a:r>
          </a:p>
          <a:p>
            <a:pPr>
              <a:lnSpc>
                <a:spcPct val="140000"/>
              </a:lnSpc>
            </a:pPr>
            <a:r>
              <a:rPr lang="zh-CN" altLang="zh-CN" dirty="0"/>
              <a:t>（</a:t>
            </a:r>
            <a:r>
              <a:rPr lang="en-US" altLang="zh-CN" dirty="0"/>
              <a:t>3</a:t>
            </a:r>
            <a:r>
              <a:rPr lang="zh-CN" altLang="zh-CN" dirty="0"/>
              <a:t>）输入公式时，应输入该单元格的地址，而不是单元格中的具体数值，而且参加计算的单 元格中的数据应是数值型。</a:t>
            </a:r>
          </a:p>
          <a:p>
            <a:pPr>
              <a:lnSpc>
                <a:spcPct val="140000"/>
              </a:lnSpc>
            </a:pPr>
            <a:r>
              <a:rPr lang="zh-CN" altLang="zh-CN" dirty="0"/>
              <a:t>（</a:t>
            </a:r>
            <a:r>
              <a:rPr lang="en-US" altLang="zh-CN" dirty="0"/>
              <a:t>4</a:t>
            </a:r>
            <a:r>
              <a:rPr lang="zh-CN" altLang="zh-CN" dirty="0"/>
              <a:t>）公式中使用的函数可以自己输入，也可以在下面的</a:t>
            </a:r>
            <a:r>
              <a:rPr lang="en-US" altLang="zh-CN" dirty="0"/>
              <a:t>“</a:t>
            </a:r>
            <a:r>
              <a:rPr lang="zh-CN" altLang="zh-CN" dirty="0"/>
              <a:t>粘贴函数</a:t>
            </a:r>
            <a:r>
              <a:rPr lang="en-US" altLang="zh-CN" dirty="0"/>
              <a:t>”</a:t>
            </a:r>
            <a:r>
              <a:rPr lang="zh-CN" altLang="zh-CN" dirty="0"/>
              <a:t>下拉列表框中选择，然 后填上相应的参数即可。</a:t>
            </a:r>
          </a:p>
          <a:p>
            <a:pPr>
              <a:lnSpc>
                <a:spcPct val="140000"/>
              </a:lnSpc>
            </a:pPr>
            <a:r>
              <a:rPr lang="zh-CN" altLang="zh-CN" dirty="0"/>
              <a:t>（</a:t>
            </a:r>
            <a:r>
              <a:rPr lang="en-US" altLang="zh-CN" dirty="0"/>
              <a:t>5</a:t>
            </a:r>
            <a:r>
              <a:rPr lang="zh-CN" altLang="zh-CN" dirty="0"/>
              <a:t>）公式计算中有三个函数参数：</a:t>
            </a:r>
            <a:r>
              <a:rPr lang="en-US" altLang="zh-CN" dirty="0"/>
              <a:t>ABOVE</a:t>
            </a:r>
            <a:r>
              <a:rPr lang="zh-CN" altLang="zh-CN" dirty="0"/>
              <a:t>、</a:t>
            </a:r>
            <a:r>
              <a:rPr lang="en-US" altLang="zh-CN" dirty="0"/>
              <a:t>LEFT</a:t>
            </a:r>
            <a:r>
              <a:rPr lang="zh-CN" altLang="zh-CN" dirty="0"/>
              <a:t>、</a:t>
            </a:r>
            <a:r>
              <a:rPr lang="en-US" altLang="zh-CN" dirty="0"/>
              <a:t>RIGHT</a:t>
            </a:r>
            <a:r>
              <a:rPr lang="zh-CN" altLang="zh-CN" dirty="0"/>
              <a:t>，分别表示向上、向左和向右运算 的方向。</a:t>
            </a:r>
          </a:p>
          <a:p>
            <a:r>
              <a:rPr lang="en-US" altLang="zh-CN" b="1" dirty="0"/>
              <a:t>3. </a:t>
            </a:r>
            <a:r>
              <a:rPr lang="zh-CN" altLang="zh-CN" b="1" dirty="0"/>
              <a:t>计算数据更新</a:t>
            </a:r>
            <a:endParaRPr lang="zh-CN" altLang="zh-CN" b="1" u="sng" dirty="0"/>
          </a:p>
          <a:p>
            <a:pPr>
              <a:lnSpc>
                <a:spcPct val="140000"/>
              </a:lnSpc>
            </a:pPr>
            <a:r>
              <a:rPr lang="zh-CN" altLang="zh-CN" dirty="0"/>
              <a:t>注意：公式的更新需要逐个进行更新</a:t>
            </a:r>
            <a:r>
              <a:rPr lang="zh-CN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447603554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32</TotalTime>
  <Words>330</Words>
  <Application>Microsoft Office PowerPoint</Application>
  <PresentationFormat>宽屏</PresentationFormat>
  <Paragraphs>33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8" baseType="lpstr">
      <vt:lpstr>Calibri</vt:lpstr>
      <vt:lpstr>Calibri Light</vt:lpstr>
      <vt:lpstr>回顾</vt:lpstr>
      <vt:lpstr>第3章  字处理软件Word 2010</vt:lpstr>
      <vt:lpstr>3.6 表格制作</vt:lpstr>
      <vt:lpstr>3.6.2   编辑表格</vt:lpstr>
      <vt:lpstr>3.6.3   格式化表格</vt:lpstr>
      <vt:lpstr>3.6.4   表格数据的计算与排序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第3章  字处理软件Word 2010</dc:title>
  <dc:creator>eyi0213@sina.com</dc:creator>
  <cp:lastModifiedBy>li jing</cp:lastModifiedBy>
  <cp:revision>7</cp:revision>
  <dcterms:created xsi:type="dcterms:W3CDTF">2020-09-15T12:01:03Z</dcterms:created>
  <dcterms:modified xsi:type="dcterms:W3CDTF">2023-05-08T02:07:19Z</dcterms:modified>
</cp:coreProperties>
</file>