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981" r:id="rId4"/>
    <p:sldId id="470" r:id="rId5"/>
    <p:sldId id="982" r:id="rId6"/>
    <p:sldId id="983" r:id="rId7"/>
    <p:sldId id="471" r:id="rId8"/>
    <p:sldId id="474" r:id="rId9"/>
    <p:sldId id="984" r:id="rId10"/>
    <p:sldId id="985" r:id="rId11"/>
    <p:sldId id="264" r:id="rId12"/>
    <p:sldId id="265" r:id="rId13"/>
    <p:sldId id="266" r:id="rId14"/>
    <p:sldId id="26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212D-E7F2-489C-A2E5-B888ED5B3CFD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10A5-01CA-4FB3-A7F2-B259C0A77A9D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9931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212D-E7F2-489C-A2E5-B888ED5B3CFD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10A5-01CA-4FB3-A7F2-B259C0A77A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0083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212D-E7F2-489C-A2E5-B888ED5B3CFD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10A5-01CA-4FB3-A7F2-B259C0A77A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83845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22400" y="609600"/>
            <a:ext cx="1036320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2032000" y="2133600"/>
            <a:ext cx="4826000" cy="39624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061200" y="2133600"/>
            <a:ext cx="4826000" cy="39624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A1989AEB-7EAE-41DD-8693-B28D78DBD921}" type="datetime1">
              <a:rPr lang="zh-CN" altLang="en-US"/>
              <a:pPr/>
              <a:t>2023/5/8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计算机文化基础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3DC42174-40A7-4D9C-A2B7-D8BD57309EDE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442023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212D-E7F2-489C-A2E5-B888ED5B3CFD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10A5-01CA-4FB3-A7F2-B259C0A77A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2336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212D-E7F2-489C-A2E5-B888ED5B3CFD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10A5-01CA-4FB3-A7F2-B259C0A77A9D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6066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212D-E7F2-489C-A2E5-B888ED5B3CFD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10A5-01CA-4FB3-A7F2-B259C0A77A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8715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212D-E7F2-489C-A2E5-B888ED5B3CFD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10A5-01CA-4FB3-A7F2-B259C0A77A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0282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212D-E7F2-489C-A2E5-B888ED5B3CFD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10A5-01CA-4FB3-A7F2-B259C0A77A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328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212D-E7F2-489C-A2E5-B888ED5B3CFD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10A5-01CA-4FB3-A7F2-B259C0A77A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5339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89C212D-E7F2-489C-A2E5-B888ED5B3CFD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6710A5-01CA-4FB3-A7F2-B259C0A77A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358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212D-E7F2-489C-A2E5-B888ED5B3CFD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10A5-01CA-4FB3-A7F2-B259C0A77A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5451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89C212D-E7F2-489C-A2E5-B888ED5B3CFD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C6710A5-01CA-4FB3-A7F2-B259C0A77A9D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8748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slide" Target="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" Target="slide8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" Target="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" Target="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" Target="slide8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" Target="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第</a:t>
            </a:r>
            <a:r>
              <a:rPr lang="en-US" altLang="zh-CN" dirty="0"/>
              <a:t>3</a:t>
            </a:r>
            <a:r>
              <a:rPr lang="zh-CN" altLang="en-US" dirty="0"/>
              <a:t>章</a:t>
            </a:r>
            <a:br>
              <a:rPr lang="en-US" altLang="zh-CN" dirty="0"/>
            </a:br>
            <a:br>
              <a:rPr lang="en-US" altLang="zh-CN" dirty="0"/>
            </a:br>
            <a:r>
              <a:rPr lang="zh-CN" altLang="en-US" dirty="0"/>
              <a:t>字处理软件</a:t>
            </a:r>
            <a:r>
              <a:rPr lang="en-US" altLang="zh-CN" dirty="0"/>
              <a:t>Word 2010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97782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89AEB-7EAE-41DD-8693-B28D78DBD921}" type="datetime1">
              <a:rPr lang="zh-CN" altLang="en-US"/>
              <a:pPr/>
              <a:t>2023/5/8</a:t>
            </a:fld>
            <a:endParaRPr lang="en-US" altLang="zh-CN"/>
          </a:p>
        </p:txBody>
      </p:sp>
      <p:sp>
        <p:nvSpPr>
          <p:cNvPr id="9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计算机文化基础</a:t>
            </a:r>
          </a:p>
        </p:txBody>
      </p:sp>
      <p:sp>
        <p:nvSpPr>
          <p:cNvPr id="10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C7ED-E9F7-4C1D-9AD8-4D370B3409A5}" type="slidenum">
              <a:rPr lang="zh-CN" altLang="en-US"/>
              <a:pPr/>
              <a:t>10</a:t>
            </a:fld>
            <a:endParaRPr lang="en-US" altLang="zh-CN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>
                <a:solidFill>
                  <a:schemeClr val="tx1"/>
                </a:solidFill>
              </a:rPr>
              <a:t>4. </a:t>
            </a:r>
            <a:r>
              <a:rPr lang="zh-CN" altLang="en-US" b="1">
                <a:solidFill>
                  <a:schemeClr val="tx1"/>
                </a:solidFill>
              </a:rPr>
              <a:t>状态栏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16275" y="1917700"/>
            <a:ext cx="6935788" cy="2806700"/>
          </a:xfrm>
        </p:spPr>
        <p:txBody>
          <a:bodyPr/>
          <a:lstStyle/>
          <a:p>
            <a:pPr marL="0" indent="0" algn="just">
              <a:lnSpc>
                <a:spcPct val="160000"/>
              </a:lnSpc>
              <a:buNone/>
            </a:pPr>
            <a:r>
              <a:rPr lang="en-US" altLang="zh-CN" sz="1800"/>
              <a:t>        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en-US" altLang="zh-CN" sz="1800"/>
              <a:t>         </a:t>
            </a:r>
            <a:endParaRPr lang="en-US" altLang="zh-CN"/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2133600" y="5486400"/>
            <a:ext cx="762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400">
                <a:ea typeface="幼圆" pitchFamily="49" charset="-122"/>
                <a:hlinkClick r:id="rId2" action="ppaction://hlinksldjump"/>
              </a:rPr>
              <a:t>返回</a:t>
            </a:r>
            <a:endParaRPr lang="zh-CN" altLang="en-US" sz="1400">
              <a:ea typeface="幼圆" pitchFamily="49" charset="-122"/>
            </a:endParaRPr>
          </a:p>
        </p:txBody>
      </p:sp>
      <p:pic>
        <p:nvPicPr>
          <p:cNvPr id="3277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351" y="2060576"/>
            <a:ext cx="4392613" cy="266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277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9038" y="2062163"/>
            <a:ext cx="2951162" cy="2646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4697413" y="4764088"/>
            <a:ext cx="480772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dirty="0"/>
              <a:t>图3-10  Excel 2010和PowerPoint 2010 操作窗口</a:t>
            </a:r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3.4	Word 2010 </a:t>
            </a:r>
            <a:r>
              <a:rPr lang="en-US" altLang="zh-CN" dirty="0" err="1"/>
              <a:t>的基本操作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3200" dirty="0"/>
              <a:t>3.4.1   </a:t>
            </a:r>
            <a:r>
              <a:rPr lang="en-US" altLang="zh-CN" sz="3200" dirty="0" err="1"/>
              <a:t>文档视图</a:t>
            </a:r>
            <a:endParaRPr lang="en-US" altLang="zh-CN" sz="3200" dirty="0"/>
          </a:p>
          <a:p>
            <a:r>
              <a:rPr lang="en-US" altLang="zh-CN" b="1" dirty="0"/>
              <a:t>1. </a:t>
            </a:r>
            <a:r>
              <a:rPr lang="zh-CN" altLang="zh-CN" b="1" dirty="0"/>
              <a:t>页面视图</a:t>
            </a:r>
          </a:p>
          <a:p>
            <a:r>
              <a:rPr lang="en-US" altLang="zh-CN" b="1" dirty="0"/>
              <a:t>2. </a:t>
            </a:r>
            <a:r>
              <a:rPr lang="zh-CN" altLang="zh-CN" b="1" dirty="0"/>
              <a:t>阅读版式视图</a:t>
            </a:r>
          </a:p>
          <a:p>
            <a:r>
              <a:rPr lang="en-US" altLang="zh-CN" b="1" dirty="0"/>
              <a:t>3. Web </a:t>
            </a:r>
            <a:r>
              <a:rPr lang="zh-CN" altLang="zh-CN" b="1" dirty="0"/>
              <a:t>版式视图</a:t>
            </a:r>
          </a:p>
          <a:p>
            <a:r>
              <a:rPr lang="en-US" altLang="zh-CN" b="1" dirty="0"/>
              <a:t>4. </a:t>
            </a:r>
            <a:r>
              <a:rPr lang="zh-CN" altLang="zh-CN" b="1" dirty="0"/>
              <a:t>大纲视图</a:t>
            </a:r>
          </a:p>
          <a:p>
            <a:r>
              <a:rPr lang="en-US" altLang="zh-CN" b="1" dirty="0"/>
              <a:t>5. </a:t>
            </a:r>
            <a:r>
              <a:rPr lang="zh-CN" altLang="zh-CN" b="1" dirty="0"/>
              <a:t>草稿</a:t>
            </a:r>
            <a:endParaRPr lang="zh-CN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65451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3.4.2   </a:t>
            </a:r>
            <a:r>
              <a:rPr lang="zh-CN" altLang="zh-CN" dirty="0"/>
              <a:t>文档的编辑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CN" b="1" dirty="0"/>
              <a:t>1. </a:t>
            </a:r>
            <a:r>
              <a:rPr lang="zh-CN" altLang="zh-CN" b="1" dirty="0"/>
              <a:t>输入文本内容</a:t>
            </a:r>
            <a:endParaRPr lang="zh-CN" altLang="zh-CN" b="1" u="sng" dirty="0"/>
          </a:p>
          <a:p>
            <a:r>
              <a:rPr lang="en-US" altLang="zh-CN" b="1" dirty="0"/>
              <a:t>2. </a:t>
            </a:r>
            <a:r>
              <a:rPr lang="zh-CN" altLang="zh-CN" b="1" dirty="0"/>
              <a:t>在文档中插入符号</a:t>
            </a:r>
            <a:endParaRPr lang="zh-CN" altLang="zh-CN" b="1" u="sng" dirty="0"/>
          </a:p>
          <a:p>
            <a:r>
              <a:rPr lang="en-US" altLang="zh-CN" b="1" dirty="0"/>
              <a:t>3. </a:t>
            </a:r>
            <a:r>
              <a:rPr lang="zh-CN" altLang="zh-CN" b="1" dirty="0"/>
              <a:t>选择文本 </a:t>
            </a:r>
            <a:endParaRPr lang="zh-CN" altLang="zh-CN" b="1" u="sng" dirty="0"/>
          </a:p>
          <a:p>
            <a:pPr indent="-360000"/>
            <a:r>
              <a:rPr lang="en-US" altLang="zh-CN" dirty="0"/>
              <a:t>1</a:t>
            </a:r>
            <a:r>
              <a:rPr lang="zh-CN" altLang="zh-CN" dirty="0"/>
              <a:t>）选择连续的文本</a:t>
            </a:r>
          </a:p>
          <a:p>
            <a:pPr indent="-360000"/>
            <a:r>
              <a:rPr lang="en-US" altLang="zh-CN" dirty="0"/>
              <a:t>2</a:t>
            </a:r>
            <a:r>
              <a:rPr lang="zh-CN" altLang="zh-CN" dirty="0"/>
              <a:t>）选择分散文本</a:t>
            </a:r>
          </a:p>
          <a:p>
            <a:pPr indent="-360000"/>
            <a:r>
              <a:rPr lang="en-US" altLang="zh-CN" dirty="0"/>
              <a:t>3</a:t>
            </a:r>
            <a:r>
              <a:rPr lang="zh-CN" altLang="zh-CN" dirty="0"/>
              <a:t>）选择一行 </a:t>
            </a:r>
          </a:p>
          <a:p>
            <a:pPr indent="-360000"/>
            <a:r>
              <a:rPr lang="en-US" altLang="zh-CN" dirty="0"/>
              <a:t>4</a:t>
            </a:r>
            <a:r>
              <a:rPr lang="zh-CN" altLang="zh-CN" dirty="0"/>
              <a:t>）选择垂直文本</a:t>
            </a:r>
          </a:p>
          <a:p>
            <a:pPr indent="-360000"/>
            <a:r>
              <a:rPr lang="en-US" altLang="zh-CN" dirty="0"/>
              <a:t>5</a:t>
            </a:r>
            <a:r>
              <a:rPr lang="zh-CN" altLang="zh-CN" dirty="0"/>
              <a:t>）选择一个段落 </a:t>
            </a:r>
          </a:p>
          <a:p>
            <a:pPr indent="-360000"/>
            <a:r>
              <a:rPr lang="en-US" altLang="zh-CN" dirty="0"/>
              <a:t>6</a:t>
            </a:r>
            <a:r>
              <a:rPr lang="zh-CN" altLang="zh-CN" dirty="0"/>
              <a:t>）选择整篇文档</a:t>
            </a:r>
          </a:p>
          <a:p>
            <a:pPr indent="-360000"/>
            <a:r>
              <a:rPr lang="en-US" altLang="zh-CN" dirty="0"/>
              <a:t>7</a:t>
            </a:r>
            <a:r>
              <a:rPr lang="zh-CN" altLang="zh-CN" dirty="0"/>
              <a:t>）通过样式选择文本</a:t>
            </a:r>
          </a:p>
          <a:p>
            <a:r>
              <a:rPr lang="en-US" altLang="zh-CN" dirty="0"/>
              <a:t> </a:t>
            </a:r>
            <a:r>
              <a:rPr lang="en-US" altLang="zh-CN" b="1" dirty="0"/>
              <a:t>4. </a:t>
            </a:r>
            <a:r>
              <a:rPr lang="zh-CN" altLang="zh-CN" b="1" dirty="0"/>
              <a:t>文本的移动和复制</a:t>
            </a:r>
            <a:r>
              <a:rPr lang="en-US" altLang="zh-CN" dirty="0"/>
              <a:t> </a:t>
            </a:r>
            <a:endParaRPr lang="zh-CN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32408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3.4.3   </a:t>
            </a:r>
            <a:r>
              <a:rPr lang="zh-CN" altLang="zh-CN" dirty="0"/>
              <a:t>查找与替换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/>
              <a:t>1.“</a:t>
            </a:r>
            <a:r>
              <a:rPr lang="zh-CN" altLang="zh-CN" b="1" dirty="0"/>
              <a:t>导航</a:t>
            </a:r>
            <a:r>
              <a:rPr lang="en-US" altLang="zh-CN" b="1" dirty="0"/>
              <a:t>”</a:t>
            </a:r>
            <a:r>
              <a:rPr lang="zh-CN" altLang="zh-CN" b="1" dirty="0"/>
              <a:t>窗格</a:t>
            </a:r>
            <a:endParaRPr lang="zh-CN" altLang="zh-CN" b="1" u="sng" dirty="0"/>
          </a:p>
          <a:p>
            <a:r>
              <a:rPr lang="en-US" altLang="zh-CN" b="1" dirty="0"/>
              <a:t>2. </a:t>
            </a:r>
            <a:r>
              <a:rPr lang="zh-CN" altLang="zh-CN" b="1" dirty="0"/>
              <a:t>高级查找</a:t>
            </a:r>
            <a:endParaRPr lang="zh-CN" altLang="zh-CN" b="1" u="sng" dirty="0"/>
          </a:p>
          <a:p>
            <a:r>
              <a:rPr lang="en-US" altLang="zh-CN" b="1" dirty="0"/>
              <a:t>3. </a:t>
            </a:r>
            <a:r>
              <a:rPr lang="zh-CN" altLang="zh-CN" b="1" dirty="0"/>
              <a:t>替换</a:t>
            </a:r>
            <a:endParaRPr lang="zh-CN" altLang="zh-CN" b="1" u="sng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343113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3.4.4   </a:t>
            </a:r>
            <a:r>
              <a:rPr lang="zh-CN" altLang="zh-CN" dirty="0"/>
              <a:t>文档校对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/>
              <a:t>1. </a:t>
            </a:r>
            <a:r>
              <a:rPr lang="zh-CN" altLang="zh-CN" b="1" dirty="0"/>
              <a:t>拼写和语法检查</a:t>
            </a:r>
            <a:endParaRPr lang="zh-CN" altLang="zh-CN" b="1" u="sng" dirty="0"/>
          </a:p>
          <a:p>
            <a:r>
              <a:rPr lang="en-US" altLang="zh-CN" b="1" dirty="0"/>
              <a:t>2. </a:t>
            </a:r>
            <a:r>
              <a:rPr lang="zh-CN" altLang="zh-CN" b="1" dirty="0"/>
              <a:t>自动更正</a:t>
            </a:r>
            <a:endParaRPr lang="zh-CN" altLang="zh-CN" b="1" u="sng" dirty="0"/>
          </a:p>
          <a:p>
            <a:r>
              <a:rPr lang="en-US" altLang="zh-CN" b="1" dirty="0"/>
              <a:t>3. </a:t>
            </a:r>
            <a:r>
              <a:rPr lang="zh-CN" altLang="zh-CN" b="1" dirty="0"/>
              <a:t>字数统计</a:t>
            </a:r>
            <a:endParaRPr lang="zh-CN" altLang="zh-CN" b="1" u="sng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02929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3.3.2    </a:t>
            </a:r>
            <a:r>
              <a:rPr lang="en-US" altLang="zh-CN" dirty="0"/>
              <a:t>Word 2010 </a:t>
            </a:r>
            <a:r>
              <a:rPr lang="en-US" altLang="zh-CN" dirty="0" err="1"/>
              <a:t>的窗口界面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1.“</a:t>
            </a:r>
            <a:r>
              <a:rPr lang="zh-CN" altLang="zh-CN" b="1" dirty="0"/>
              <a:t>开始</a:t>
            </a:r>
            <a:r>
              <a:rPr lang="en-US" altLang="zh-CN" b="1" dirty="0"/>
              <a:t>”</a:t>
            </a:r>
            <a:r>
              <a:rPr lang="zh-CN" altLang="zh-CN" b="1" dirty="0"/>
              <a:t>选项卡</a:t>
            </a:r>
            <a:endParaRPr lang="zh-CN" altLang="zh-CN" b="1" u="sng" dirty="0"/>
          </a:p>
          <a:p>
            <a:r>
              <a:rPr lang="en-US" altLang="zh-CN" b="1" dirty="0"/>
              <a:t>2.“</a:t>
            </a:r>
            <a:r>
              <a:rPr lang="zh-CN" altLang="zh-CN" b="1" dirty="0"/>
              <a:t>插入</a:t>
            </a:r>
            <a:r>
              <a:rPr lang="en-US" altLang="zh-CN" b="1" dirty="0"/>
              <a:t>”</a:t>
            </a:r>
            <a:r>
              <a:rPr lang="zh-CN" altLang="zh-CN" b="1" dirty="0"/>
              <a:t>选项卡</a:t>
            </a:r>
            <a:endParaRPr lang="zh-CN" altLang="zh-CN" b="1" u="sng" dirty="0"/>
          </a:p>
          <a:p>
            <a:r>
              <a:rPr lang="en-US" altLang="zh-CN" b="1" dirty="0"/>
              <a:t>3.“</a:t>
            </a:r>
            <a:r>
              <a:rPr lang="zh-CN" altLang="zh-CN" b="1" dirty="0"/>
              <a:t>页面布局</a:t>
            </a:r>
            <a:r>
              <a:rPr lang="en-US" altLang="zh-CN" b="1" dirty="0"/>
              <a:t>”</a:t>
            </a:r>
            <a:r>
              <a:rPr lang="zh-CN" altLang="zh-CN" b="1" dirty="0"/>
              <a:t>选项卡</a:t>
            </a:r>
            <a:endParaRPr lang="zh-CN" altLang="zh-CN" b="1" u="sng" dirty="0"/>
          </a:p>
          <a:p>
            <a:r>
              <a:rPr lang="en-US" altLang="zh-CN" b="1" dirty="0"/>
              <a:t>4.“</a:t>
            </a:r>
            <a:r>
              <a:rPr lang="zh-CN" altLang="zh-CN" b="1" dirty="0"/>
              <a:t>引用</a:t>
            </a:r>
            <a:r>
              <a:rPr lang="en-US" altLang="zh-CN" b="1" dirty="0"/>
              <a:t>”</a:t>
            </a:r>
            <a:r>
              <a:rPr lang="zh-CN" altLang="zh-CN" b="1" dirty="0"/>
              <a:t>选项卡</a:t>
            </a:r>
            <a:endParaRPr lang="zh-CN" altLang="zh-CN" b="1" u="sng" dirty="0"/>
          </a:p>
          <a:p>
            <a:r>
              <a:rPr lang="en-US" altLang="zh-CN" b="1" dirty="0"/>
              <a:t>5.“</a:t>
            </a:r>
            <a:r>
              <a:rPr lang="zh-CN" altLang="zh-CN" b="1" dirty="0"/>
              <a:t>邮件</a:t>
            </a:r>
            <a:r>
              <a:rPr lang="en-US" altLang="zh-CN" b="1" dirty="0"/>
              <a:t>”</a:t>
            </a:r>
            <a:r>
              <a:rPr lang="zh-CN" altLang="zh-CN" b="1" dirty="0"/>
              <a:t>选项卡</a:t>
            </a:r>
            <a:endParaRPr lang="zh-CN" altLang="zh-CN" b="1" u="sng" dirty="0"/>
          </a:p>
          <a:p>
            <a:r>
              <a:rPr lang="en-US" altLang="zh-CN" b="1" dirty="0"/>
              <a:t>6.“</a:t>
            </a:r>
            <a:r>
              <a:rPr lang="zh-CN" altLang="zh-CN" b="1" dirty="0"/>
              <a:t>审阅</a:t>
            </a:r>
            <a:r>
              <a:rPr lang="en-US" altLang="zh-CN" b="1" dirty="0"/>
              <a:t>”</a:t>
            </a:r>
            <a:r>
              <a:rPr lang="zh-CN" altLang="zh-CN" b="1" dirty="0"/>
              <a:t>选项卡</a:t>
            </a:r>
            <a:endParaRPr lang="zh-CN" altLang="zh-CN" b="1" u="sng" dirty="0"/>
          </a:p>
          <a:p>
            <a:r>
              <a:rPr lang="en-US" altLang="zh-CN" b="1" dirty="0"/>
              <a:t>7.“</a:t>
            </a:r>
            <a:r>
              <a:rPr lang="zh-CN" altLang="zh-CN" b="1" dirty="0"/>
              <a:t>视图</a:t>
            </a:r>
            <a:r>
              <a:rPr lang="en-US" altLang="zh-CN" b="1" dirty="0"/>
              <a:t>”</a:t>
            </a:r>
            <a:r>
              <a:rPr lang="zh-CN" altLang="zh-CN" b="1" dirty="0"/>
              <a:t>选项卡</a:t>
            </a:r>
            <a:endParaRPr lang="zh-CN" altLang="zh-CN" b="1" u="sng" dirty="0"/>
          </a:p>
          <a:p>
            <a:r>
              <a:rPr lang="en-US" altLang="zh-CN" b="1" dirty="0"/>
              <a:t>8.“</a:t>
            </a:r>
            <a:r>
              <a:rPr lang="zh-CN" altLang="zh-CN" b="1" dirty="0"/>
              <a:t>加载项</a:t>
            </a:r>
            <a:r>
              <a:rPr lang="en-US" altLang="zh-CN" b="1" dirty="0"/>
              <a:t>”</a:t>
            </a:r>
            <a:r>
              <a:rPr lang="zh-CN" altLang="zh-CN" b="1" dirty="0"/>
              <a:t>选项卡</a:t>
            </a:r>
            <a:endParaRPr lang="zh-CN" altLang="zh-CN" b="1" u="sng" dirty="0"/>
          </a:p>
        </p:txBody>
      </p:sp>
    </p:spTree>
    <p:extLst>
      <p:ext uri="{BB962C8B-B14F-4D97-AF65-F5344CB8AC3E}">
        <p14:creationId xmlns:p14="http://schemas.microsoft.com/office/powerpoint/2010/main" val="389162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89AEB-7EAE-41DD-8693-B28D78DBD921}" type="datetime1">
              <a:rPr lang="zh-CN" altLang="en-US"/>
              <a:pPr/>
              <a:t>2023/5/8</a:t>
            </a:fld>
            <a:endParaRPr lang="en-US" altLang="zh-CN"/>
          </a:p>
        </p:txBody>
      </p:sp>
      <p:sp>
        <p:nvSpPr>
          <p:cNvPr id="5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计算机文化基础</a:t>
            </a:r>
          </a:p>
        </p:txBody>
      </p:sp>
      <p:sp>
        <p:nvSpPr>
          <p:cNvPr id="6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47BCD-D46B-4D65-B2D1-1DD264463F5A}" type="slidenum">
              <a:rPr lang="zh-CN" altLang="en-US"/>
              <a:pPr/>
              <a:t>3</a:t>
            </a:fld>
            <a:endParaRPr lang="en-US" altLang="zh-CN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>
                <a:solidFill>
                  <a:schemeClr val="tx1"/>
                </a:solidFill>
              </a:rPr>
              <a:t>1.</a:t>
            </a:r>
            <a:r>
              <a:rPr lang="en-US" altLang="zh-CN">
                <a:solidFill>
                  <a:schemeClr val="tx1"/>
                </a:solidFill>
              </a:rPr>
              <a:t> </a:t>
            </a:r>
            <a:r>
              <a:rPr lang="zh-CN" altLang="en-US" b="1">
                <a:solidFill>
                  <a:schemeClr val="tx1"/>
                </a:solidFill>
              </a:rPr>
              <a:t>标  题  栏</a:t>
            </a:r>
            <a:r>
              <a:rPr lang="zh-CN" altLang="en-US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359151" y="1701800"/>
            <a:ext cx="7008813" cy="4248150"/>
          </a:xfrm>
        </p:spPr>
        <p:txBody>
          <a:bodyPr/>
          <a:lstStyle/>
          <a:p>
            <a:pPr marL="0" indent="0">
              <a:lnSpc>
                <a:spcPct val="170000"/>
              </a:lnSpc>
              <a:buNone/>
            </a:pPr>
            <a:r>
              <a:rPr lang="en-US" altLang="zh-CN" sz="1200"/>
              <a:t>       </a:t>
            </a:r>
            <a:r>
              <a:rPr lang="en-US" altLang="zh-CN" sz="1800"/>
              <a:t>    </a:t>
            </a:r>
            <a:r>
              <a:rPr lang="zh-CN" altLang="en-US" sz="1800"/>
              <a:t>控制菜单图标：单击该图标，将会弹出一个窗口控制菜单，通过该菜单可对窗口执行还原、最小化和关闭等操作。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zh-CN" altLang="en-US" sz="1800"/>
              <a:t>         快速访问工具栏：用于显示常用的工具按钮，默认显示的按钮有“保存”、“撤销”和“恢复”，单击这些按钮可执行相应的操作。用户也可以自己定制快速访问工具栏。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zh-CN" altLang="en-US" sz="1800"/>
              <a:t>         窗口控制按钮：从左到右依次为“最小化”按钮、“最大化” </a:t>
            </a:r>
            <a:r>
              <a:rPr lang="en-US" altLang="zh-CN" sz="1800"/>
              <a:t>/“ </a:t>
            </a:r>
            <a:r>
              <a:rPr lang="zh-CN" altLang="en-US" sz="1800"/>
              <a:t>向下还原”按钮和“关闭”按钮，单击它们可执行相应的窗口操作。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89AEB-7EAE-41DD-8693-B28D78DBD921}" type="datetime1">
              <a:rPr lang="zh-CN" altLang="en-US"/>
              <a:pPr/>
              <a:t>2023/5/8</a:t>
            </a:fld>
            <a:endParaRPr lang="en-US" altLang="zh-CN"/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计算机文化基础</a:t>
            </a: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AC69-C89F-47D0-974D-B7385142C028}" type="slidenum">
              <a:rPr lang="zh-CN" altLang="en-US"/>
              <a:pPr/>
              <a:t>4</a:t>
            </a:fld>
            <a:endParaRPr lang="en-US" altLang="zh-CN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>
                <a:solidFill>
                  <a:schemeClr val="tx1"/>
                </a:solidFill>
              </a:rPr>
              <a:t>2. </a:t>
            </a:r>
            <a:r>
              <a:rPr lang="zh-CN" altLang="en-US" b="1">
                <a:solidFill>
                  <a:schemeClr val="tx1"/>
                </a:solidFill>
              </a:rPr>
              <a:t>功能区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16276" y="1773239"/>
            <a:ext cx="7224713" cy="2014537"/>
          </a:xfrm>
        </p:spPr>
        <p:txBody>
          <a:bodyPr/>
          <a:lstStyle/>
          <a:p>
            <a:pPr marL="0" indent="0" algn="just">
              <a:lnSpc>
                <a:spcPct val="140000"/>
              </a:lnSpc>
              <a:buNone/>
            </a:pPr>
            <a:r>
              <a:rPr lang="en-US" altLang="zh-CN" sz="2200" dirty="0"/>
              <a:t>       </a:t>
            </a:r>
            <a:r>
              <a:rPr lang="zh-CN" altLang="en-US" sz="2200" dirty="0"/>
              <a:t>功能区默认位置在标题栏的下方，默认包含“文件”、“开始”、“插入”、“页面布局”、“引用”、“邮件”、“审阅”和“视图”</a:t>
            </a:r>
            <a:r>
              <a:rPr lang="en-US" altLang="zh-CN" sz="2200" dirty="0"/>
              <a:t>8 </a:t>
            </a:r>
            <a:r>
              <a:rPr lang="zh-CN" altLang="en-US" sz="2200" dirty="0"/>
              <a:t>个选项卡，如图</a:t>
            </a:r>
            <a:r>
              <a:rPr lang="en-US" altLang="zh-CN" sz="2200" dirty="0"/>
              <a:t>3-6 </a:t>
            </a:r>
            <a:r>
              <a:rPr lang="zh-CN" altLang="en-US" sz="2200" dirty="0"/>
              <a:t>所示，单击某个选项卡可将它展开。     </a:t>
            </a:r>
            <a:endParaRPr lang="zh-CN" altLang="en-US" sz="1800" dirty="0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2133600" y="5486400"/>
            <a:ext cx="762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400">
                <a:ea typeface="幼圆" pitchFamily="49" charset="-122"/>
                <a:hlinkClick r:id="rId2" action="ppaction://hlinksldjump"/>
              </a:rPr>
              <a:t>返回</a:t>
            </a:r>
            <a:endParaRPr lang="zh-CN" altLang="en-US" sz="1400">
              <a:ea typeface="幼圆" pitchFamily="49" charset="-122"/>
            </a:endParaRPr>
          </a:p>
        </p:txBody>
      </p:sp>
      <p:pic>
        <p:nvPicPr>
          <p:cNvPr id="26629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19514" y="3789364"/>
            <a:ext cx="6383337" cy="1368425"/>
          </a:xfrm>
          <a:noFill/>
          <a:ln/>
        </p:spPr>
      </p:pic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5314951" y="5273675"/>
            <a:ext cx="261142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dirty="0"/>
              <a:t>图3-6  Word 2010 功能区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>
                <a:solidFill>
                  <a:schemeClr val="tx1"/>
                </a:solidFill>
              </a:rPr>
              <a:t>2. </a:t>
            </a:r>
            <a:r>
              <a:rPr lang="zh-CN" altLang="en-US" b="1">
                <a:solidFill>
                  <a:schemeClr val="tx1"/>
                </a:solidFill>
              </a:rPr>
              <a:t>功能区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16276" y="1774825"/>
            <a:ext cx="7224713" cy="1511300"/>
          </a:xfrm>
        </p:spPr>
        <p:txBody>
          <a:bodyPr/>
          <a:lstStyle/>
          <a:p>
            <a:pPr marL="0" indent="0" algn="just">
              <a:lnSpc>
                <a:spcPct val="140000"/>
              </a:lnSpc>
              <a:buNone/>
            </a:pPr>
            <a:r>
              <a:rPr lang="en-US" altLang="zh-CN" sz="1600" dirty="0"/>
              <a:t>       </a:t>
            </a:r>
            <a:r>
              <a:rPr lang="zh-CN" altLang="en-US" sz="1800" dirty="0"/>
              <a:t>此外，当在文档中选中图片、艺术字或文本框等对象时，功能区中会显示与所选对象设置相关的上下文选项卡。例如，在</a:t>
            </a:r>
            <a:r>
              <a:rPr lang="en-US" altLang="zh-CN" sz="1800" dirty="0"/>
              <a:t>Word</a:t>
            </a:r>
            <a:r>
              <a:rPr lang="zh-CN" altLang="en-US" sz="1800" dirty="0"/>
              <a:t>文档中选中图片后，功能区中会显示“图片工具 </a:t>
            </a:r>
            <a:r>
              <a:rPr lang="en-US" altLang="zh-CN" sz="1800" dirty="0"/>
              <a:t>/ </a:t>
            </a:r>
            <a:r>
              <a:rPr lang="zh-CN" altLang="en-US" sz="1800" dirty="0"/>
              <a:t>格式”选项卡，如图</a:t>
            </a:r>
            <a:r>
              <a:rPr lang="en-US" altLang="zh-CN" sz="1800" dirty="0"/>
              <a:t>3-7 </a:t>
            </a:r>
            <a:r>
              <a:rPr lang="zh-CN" altLang="en-US" sz="1800" dirty="0"/>
              <a:t>所示。    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2133600" y="5486400"/>
            <a:ext cx="762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400">
                <a:ea typeface="幼圆" pitchFamily="49" charset="-122"/>
                <a:hlinkClick r:id="rId2" action="ppaction://hlinksldjump"/>
              </a:rPr>
              <a:t>返回</a:t>
            </a:r>
            <a:endParaRPr lang="zh-CN" altLang="en-US" sz="1400">
              <a:ea typeface="幼圆" pitchFamily="49" charset="-122"/>
            </a:endParaRP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5303838" y="5876925"/>
            <a:ext cx="360868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dirty="0"/>
              <a:t>图3-7  与图片相关的上下文选项卡</a:t>
            </a:r>
          </a:p>
        </p:txBody>
      </p:sp>
      <p:pic>
        <p:nvPicPr>
          <p:cNvPr id="276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5414" y="3016250"/>
            <a:ext cx="5761037" cy="293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89AEB-7EAE-41DD-8693-B28D78DBD921}" type="datetime1">
              <a:rPr lang="zh-CN" altLang="en-US"/>
              <a:pPr/>
              <a:t>2023/5/8</a:t>
            </a:fld>
            <a:endParaRPr lang="en-US" altLang="zh-CN"/>
          </a:p>
        </p:txBody>
      </p:sp>
      <p:sp>
        <p:nvSpPr>
          <p:cNvPr id="7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计算机文化基础</a:t>
            </a:r>
          </a:p>
        </p:txBody>
      </p:sp>
      <p:sp>
        <p:nvSpPr>
          <p:cNvPr id="8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462E9-DECB-422B-A661-3D5045528959}" type="slidenum">
              <a:rPr lang="zh-CN" altLang="en-US"/>
              <a:pPr/>
              <a:t>6</a:t>
            </a:fld>
            <a:endParaRPr lang="en-US" altLang="zh-CN" dirty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>
                <a:solidFill>
                  <a:schemeClr val="tx1"/>
                </a:solidFill>
              </a:rPr>
              <a:t>2. </a:t>
            </a:r>
            <a:r>
              <a:rPr lang="zh-CN" altLang="en-US" b="1">
                <a:solidFill>
                  <a:schemeClr val="tx1"/>
                </a:solidFill>
              </a:rPr>
              <a:t>功能区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16276" y="1773239"/>
            <a:ext cx="7224713" cy="4103687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40000"/>
              </a:lnSpc>
              <a:buNone/>
            </a:pPr>
            <a:r>
              <a:rPr lang="en-US" altLang="zh-CN" sz="700" dirty="0"/>
              <a:t> </a:t>
            </a:r>
            <a:r>
              <a:rPr lang="en-US" altLang="zh-CN" sz="1800" dirty="0"/>
              <a:t>         </a:t>
            </a:r>
            <a:r>
              <a:rPr lang="zh-CN" altLang="en-US" sz="1800" dirty="0"/>
              <a:t>每个选项卡由多个组组成，如“开始”选项卡由“剪贴板”、“字体”、“段落”、“样式”和“编辑”</a:t>
            </a:r>
            <a:r>
              <a:rPr lang="en-US" altLang="zh-CN" sz="1800" dirty="0"/>
              <a:t>5 </a:t>
            </a:r>
            <a:r>
              <a:rPr lang="zh-CN" altLang="en-US" sz="1800" dirty="0"/>
              <a:t>个组组成，每个组中又可包含多个命令，如“剪贴板”组中包括“复制”、“剪切”、“粘贴”、“格式刷”等命令。</a:t>
            </a:r>
          </a:p>
          <a:p>
            <a:pPr marL="0" indent="0" algn="just">
              <a:lnSpc>
                <a:spcPct val="140000"/>
              </a:lnSpc>
              <a:buNone/>
            </a:pPr>
            <a:r>
              <a:rPr lang="zh-CN" altLang="en-US" sz="1800" dirty="0"/>
              <a:t>        有些组的右下角有一个小图标 ，我们将其称为对话框启动器按钮，将鼠标指针指向该按钮时，可预览对应的对话框或窗格，单击该按钮，可弹出对应的对话框或窗格。</a:t>
            </a:r>
          </a:p>
          <a:p>
            <a:pPr marL="0" indent="0" algn="just">
              <a:lnSpc>
                <a:spcPct val="140000"/>
              </a:lnSpc>
              <a:buNone/>
            </a:pPr>
            <a:r>
              <a:rPr lang="zh-CN" altLang="en-US" sz="1800" dirty="0"/>
              <a:t>        此外，在功能区的右侧有一个“</a:t>
            </a:r>
            <a:r>
              <a:rPr lang="en-US" altLang="zh-CN" sz="1800" dirty="0"/>
              <a:t>Microsoft Office Word </a:t>
            </a:r>
            <a:r>
              <a:rPr lang="zh-CN" altLang="en-US" sz="1800" dirty="0"/>
              <a:t>帮助”按钮    ，单击该按钮可打开</a:t>
            </a:r>
            <a:r>
              <a:rPr lang="en-US" altLang="zh-CN" sz="1800" dirty="0"/>
              <a:t>Word 2010</a:t>
            </a:r>
            <a:r>
              <a:rPr lang="zh-CN" altLang="en-US" sz="1800" dirty="0"/>
              <a:t>的帮助窗口，用户可在其中查找需要的帮助信息。  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2133600" y="5486400"/>
            <a:ext cx="762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400">
                <a:ea typeface="幼圆" pitchFamily="49" charset="-122"/>
                <a:hlinkClick r:id="rId2" action="ppaction://hlinksldjump"/>
              </a:rPr>
              <a:t>返回</a:t>
            </a:r>
            <a:endParaRPr lang="zh-CN" altLang="en-US" sz="1400">
              <a:ea typeface="幼圆" pitchFamily="49" charset="-122"/>
            </a:endParaRPr>
          </a:p>
        </p:txBody>
      </p:sp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050" y="4725988"/>
            <a:ext cx="192088" cy="14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89AEB-7EAE-41DD-8693-B28D78DBD921}" type="datetime1">
              <a:rPr lang="zh-CN" altLang="en-US"/>
              <a:pPr/>
              <a:t>2023/5/8</a:t>
            </a:fld>
            <a:endParaRPr lang="en-US" altLang="zh-CN"/>
          </a:p>
        </p:txBody>
      </p:sp>
      <p:sp>
        <p:nvSpPr>
          <p:cNvPr id="9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计算机文化基础</a:t>
            </a:r>
          </a:p>
        </p:txBody>
      </p:sp>
      <p:sp>
        <p:nvSpPr>
          <p:cNvPr id="10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E617-902D-4D06-989F-79BD47040964}" type="slidenum">
              <a:rPr lang="zh-CN" altLang="en-US"/>
              <a:pPr/>
              <a:t>7</a:t>
            </a:fld>
            <a:endParaRPr lang="en-US" altLang="zh-CN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>
                <a:solidFill>
                  <a:schemeClr val="tx1"/>
                </a:solidFill>
              </a:rPr>
              <a:t>3. </a:t>
            </a:r>
            <a:r>
              <a:rPr lang="zh-CN" altLang="en-US" b="1">
                <a:solidFill>
                  <a:schemeClr val="tx1"/>
                </a:solidFill>
              </a:rPr>
              <a:t>文档编辑区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73400" y="1630363"/>
            <a:ext cx="7296150" cy="1223962"/>
          </a:xfrm>
        </p:spPr>
        <p:txBody>
          <a:bodyPr/>
          <a:lstStyle/>
          <a:p>
            <a:pPr marL="0" indent="0" algn="just">
              <a:lnSpc>
                <a:spcPct val="130000"/>
              </a:lnSpc>
              <a:buNone/>
            </a:pPr>
            <a:r>
              <a:rPr lang="en-US" altLang="zh-CN" sz="1800"/>
              <a:t>       </a:t>
            </a:r>
            <a:r>
              <a:rPr lang="zh-CN" altLang="en-US" sz="1800"/>
              <a:t>文档编辑区位于窗口中央，以白色显示，是输入文字、编辑文本和处理图片的工作区域，在该区域中向用户显示文档内容，如图</a:t>
            </a:r>
            <a:r>
              <a:rPr lang="en-US" altLang="zh-CN" sz="1800"/>
              <a:t>3-8 </a:t>
            </a:r>
            <a:r>
              <a:rPr lang="zh-CN" altLang="en-US" sz="1800"/>
              <a:t>所示。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2133600" y="5486400"/>
            <a:ext cx="762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400">
                <a:ea typeface="幼圆" pitchFamily="49" charset="-122"/>
                <a:hlinkClick r:id="rId2" action="ppaction://hlinksldjump"/>
              </a:rPr>
              <a:t>返回</a:t>
            </a:r>
            <a:endParaRPr lang="zh-CN" altLang="en-US" sz="1400">
              <a:ea typeface="幼圆" pitchFamily="49" charset="-122"/>
            </a:endParaRPr>
          </a:p>
        </p:txBody>
      </p:sp>
      <p:pic>
        <p:nvPicPr>
          <p:cNvPr id="29701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75050" y="2492375"/>
            <a:ext cx="6561138" cy="1931988"/>
          </a:xfrm>
          <a:noFill/>
          <a:ln/>
        </p:spPr>
      </p:pic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5303839" y="4511675"/>
            <a:ext cx="307308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dirty="0"/>
              <a:t>图3-8  Word 2010 文档编辑区</a:t>
            </a: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3146426" y="5013325"/>
            <a:ext cx="71278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b="1"/>
              <a:t>       当文档内容超出窗口的显示范围时，编辑区右侧和底端会分别显示垂直与水平滚动条，拖动滚动条中的滚动块，或单击滚动条两端的小三角按钮，编辑区中显示的区域会随之滚动，从而可查看其他内容。</a:t>
            </a: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89AEB-7EAE-41DD-8693-B28D78DBD921}" type="datetime1">
              <a:rPr lang="zh-CN" altLang="en-US"/>
              <a:pPr/>
              <a:t>2023/5/8</a:t>
            </a:fld>
            <a:endParaRPr lang="en-US" altLang="zh-CN"/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计算机文化基础</a:t>
            </a: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7F94B-43B4-4635-8E15-B13A702A9CFA}" type="slidenum">
              <a:rPr lang="zh-CN" altLang="en-US"/>
              <a:pPr/>
              <a:t>8</a:t>
            </a:fld>
            <a:endParaRPr lang="en-US" altLang="zh-CN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>
                <a:solidFill>
                  <a:schemeClr val="tx1"/>
                </a:solidFill>
              </a:rPr>
              <a:t>4. </a:t>
            </a:r>
            <a:r>
              <a:rPr lang="zh-CN" altLang="en-US" b="1">
                <a:solidFill>
                  <a:schemeClr val="tx1"/>
                </a:solidFill>
              </a:rPr>
              <a:t>状态栏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359151" y="2060575"/>
            <a:ext cx="6937375" cy="2808288"/>
          </a:xfrm>
        </p:spPr>
        <p:txBody>
          <a:bodyPr/>
          <a:lstStyle/>
          <a:p>
            <a:pPr marL="0" indent="0" algn="just">
              <a:lnSpc>
                <a:spcPct val="160000"/>
              </a:lnSpc>
              <a:buNone/>
            </a:pPr>
            <a:r>
              <a:rPr lang="en-US" altLang="zh-CN" sz="1800" dirty="0"/>
              <a:t>       </a:t>
            </a:r>
            <a:r>
              <a:rPr lang="zh-CN" altLang="en-US" sz="1800" dirty="0"/>
              <a:t>状态栏位于窗口底端。状态栏左侧用于显示当前文档的页数 </a:t>
            </a:r>
            <a:r>
              <a:rPr lang="en-US" altLang="zh-CN" sz="1800" dirty="0"/>
              <a:t>/ </a:t>
            </a:r>
            <a:r>
              <a:rPr lang="zh-CN" altLang="en-US" sz="1800" dirty="0"/>
              <a:t>总页数、字数、输入语言以及输入状态等信息。状态栏的右侧有视图切换按钮和显示比例调节工具。视图切换按钮用于选择文档的视图方式，显示比例调节工具用于调整文档的显示比例，如图</a:t>
            </a:r>
            <a:r>
              <a:rPr lang="en-US" altLang="zh-CN" sz="1800" dirty="0"/>
              <a:t>3-9 </a:t>
            </a:r>
            <a:r>
              <a:rPr lang="zh-CN" altLang="en-US" sz="1800" dirty="0"/>
              <a:t>所示。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2133600" y="5486400"/>
            <a:ext cx="762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400">
                <a:ea typeface="幼圆" pitchFamily="49" charset="-122"/>
                <a:hlinkClick r:id="rId2" action="ppaction://hlinksldjump"/>
              </a:rPr>
              <a:t>返回</a:t>
            </a:r>
            <a:endParaRPr lang="zh-CN" altLang="en-US" sz="1400">
              <a:ea typeface="幼圆" pitchFamily="49" charset="-122"/>
            </a:endParaRPr>
          </a:p>
        </p:txBody>
      </p:sp>
      <p:pic>
        <p:nvPicPr>
          <p:cNvPr id="30725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75051" y="4291014"/>
            <a:ext cx="6734175" cy="585787"/>
          </a:xfrm>
          <a:noFill/>
          <a:ln/>
        </p:spPr>
      </p:pic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5592764" y="5010150"/>
            <a:ext cx="261142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dirty="0"/>
              <a:t>图3-9  Word 2010 状态栏</a:t>
            </a: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89AEB-7EAE-41DD-8693-B28D78DBD921}" type="datetime1">
              <a:rPr lang="zh-CN" altLang="en-US"/>
              <a:pPr/>
              <a:t>2023/5/8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计算机文化基础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CDF4F-28C4-4BFC-8495-CBF60F2B2FED}" type="slidenum">
              <a:rPr lang="zh-CN" altLang="en-US"/>
              <a:pPr/>
              <a:t>9</a:t>
            </a:fld>
            <a:endParaRPr lang="en-US" altLang="zh-CN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>
                <a:solidFill>
                  <a:schemeClr val="tx1"/>
                </a:solidFill>
              </a:rPr>
              <a:t>4. </a:t>
            </a:r>
            <a:r>
              <a:rPr lang="zh-CN" altLang="en-US" b="1">
                <a:solidFill>
                  <a:schemeClr val="tx1"/>
                </a:solidFill>
              </a:rPr>
              <a:t>状态栏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16275" y="1917700"/>
            <a:ext cx="6935788" cy="2806700"/>
          </a:xfrm>
        </p:spPr>
        <p:txBody>
          <a:bodyPr/>
          <a:lstStyle/>
          <a:p>
            <a:pPr marL="0" indent="0" algn="just">
              <a:lnSpc>
                <a:spcPct val="160000"/>
              </a:lnSpc>
              <a:buNone/>
            </a:pPr>
            <a:r>
              <a:rPr lang="en-US" altLang="zh-CN" sz="1800"/>
              <a:t>        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en-US" altLang="zh-CN" sz="1800"/>
              <a:t>         </a:t>
            </a:r>
            <a:r>
              <a:rPr lang="zh-CN" altLang="en-US" sz="1800"/>
              <a:t>启动</a:t>
            </a:r>
            <a:r>
              <a:rPr lang="en-US" altLang="zh-CN" sz="1800"/>
              <a:t>Excel 2010 </a:t>
            </a:r>
            <a:r>
              <a:rPr lang="zh-CN" altLang="en-US" sz="1800"/>
              <a:t>和</a:t>
            </a:r>
            <a:r>
              <a:rPr lang="en-US" altLang="zh-CN" sz="1800"/>
              <a:t>PowerPoint 2010 </a:t>
            </a:r>
            <a:r>
              <a:rPr lang="zh-CN" altLang="en-US" sz="1800"/>
              <a:t>后，即可进入相应的操作界面，如图</a:t>
            </a:r>
            <a:r>
              <a:rPr lang="en-US" altLang="zh-CN" sz="1800"/>
              <a:t>3-10 </a:t>
            </a:r>
            <a:r>
              <a:rPr lang="zh-CN" altLang="en-US" sz="1800"/>
              <a:t>所示。</a:t>
            </a:r>
            <a:r>
              <a:rPr lang="en-US" altLang="zh-CN" sz="1800"/>
              <a:t>Excel2010 </a:t>
            </a:r>
            <a:r>
              <a:rPr lang="zh-CN" altLang="en-US" sz="1800"/>
              <a:t>和</a:t>
            </a:r>
            <a:r>
              <a:rPr lang="en-US" altLang="zh-CN" sz="1800"/>
              <a:t>PowerPoint 2010 </a:t>
            </a:r>
            <a:r>
              <a:rPr lang="zh-CN" altLang="en-US" sz="1800"/>
              <a:t>操作界面的结构与</a:t>
            </a:r>
            <a:r>
              <a:rPr lang="en-US" altLang="zh-CN" sz="1800"/>
              <a:t>Word 2010 </a:t>
            </a:r>
            <a:r>
              <a:rPr lang="zh-CN" altLang="en-US" sz="1800"/>
              <a:t>基本相同，但每一组成部分中的内容有所变化，后面相应章节还会有介绍，此处不再赘述。</a:t>
            </a:r>
            <a:endParaRPr lang="zh-CN" altLang="en-US"/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2133600" y="5486400"/>
            <a:ext cx="762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400">
                <a:ea typeface="幼圆" pitchFamily="49" charset="-122"/>
                <a:hlinkClick r:id="rId2" action="ppaction://hlinksldjump"/>
              </a:rPr>
              <a:t>返回</a:t>
            </a:r>
            <a:endParaRPr lang="zh-CN" altLang="en-US" sz="1400">
              <a:ea typeface="幼圆" pitchFamily="49" charset="-122"/>
            </a:endParaRP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回顾">
  <a:themeElements>
    <a:clrScheme name="回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35</TotalTime>
  <Words>902</Words>
  <Application>Microsoft Office PowerPoint</Application>
  <PresentationFormat>宽屏</PresentationFormat>
  <Paragraphs>93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7" baseType="lpstr">
      <vt:lpstr>Calibri</vt:lpstr>
      <vt:lpstr>Calibri Light</vt:lpstr>
      <vt:lpstr>回顾</vt:lpstr>
      <vt:lpstr>第3章  字处理软件Word 2010</vt:lpstr>
      <vt:lpstr>3.3.2    Word 2010 的窗口界面</vt:lpstr>
      <vt:lpstr>1. 标  题  栏 </vt:lpstr>
      <vt:lpstr>2. 功能区</vt:lpstr>
      <vt:lpstr>2. 功能区</vt:lpstr>
      <vt:lpstr>2. 功能区</vt:lpstr>
      <vt:lpstr>3. 文档编辑区</vt:lpstr>
      <vt:lpstr>4. 状态栏</vt:lpstr>
      <vt:lpstr>4. 状态栏</vt:lpstr>
      <vt:lpstr>4. 状态栏</vt:lpstr>
      <vt:lpstr>3.4 Word 2010 的基本操作</vt:lpstr>
      <vt:lpstr>3.4.2   文档的编辑</vt:lpstr>
      <vt:lpstr>3.4.3   查找与替换</vt:lpstr>
      <vt:lpstr>3.4.4   文档校对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第3章  字处理软件Word 2010</dc:title>
  <dc:creator>eyi0213@sina.com</dc:creator>
  <cp:lastModifiedBy>li jing</cp:lastModifiedBy>
  <cp:revision>7</cp:revision>
  <dcterms:created xsi:type="dcterms:W3CDTF">2020-09-15T12:01:03Z</dcterms:created>
  <dcterms:modified xsi:type="dcterms:W3CDTF">2023-05-08T02:05:37Z</dcterms:modified>
</cp:coreProperties>
</file>