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2" r:id="rId2"/>
    <p:sldId id="274" r:id="rId3"/>
    <p:sldId id="263" r:id="rId4"/>
    <p:sldId id="264" r:id="rId5"/>
    <p:sldId id="276" r:id="rId6"/>
    <p:sldId id="275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024-AB5D-4FE2-8B34-A0B6C1DCE3D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E5F9-09B8-4794-813B-01F3D8AD59A7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865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024-AB5D-4FE2-8B34-A0B6C1DCE3D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E5F9-09B8-4794-813B-01F3D8AD5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136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024-AB5D-4FE2-8B34-A0B6C1DCE3D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E5F9-09B8-4794-813B-01F3D8AD5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5085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024-AB5D-4FE2-8B34-A0B6C1DCE3D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E5F9-09B8-4794-813B-01F3D8AD5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8294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024-AB5D-4FE2-8B34-A0B6C1DCE3D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E5F9-09B8-4794-813B-01F3D8AD5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434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024-AB5D-4FE2-8B34-A0B6C1DCE3D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E5F9-09B8-4794-813B-01F3D8AD59A7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960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024-AB5D-4FE2-8B34-A0B6C1DCE3D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E5F9-09B8-4794-813B-01F3D8AD5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873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024-AB5D-4FE2-8B34-A0B6C1DCE3D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E5F9-09B8-4794-813B-01F3D8AD5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441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024-AB5D-4FE2-8B34-A0B6C1DCE3D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E5F9-09B8-4794-813B-01F3D8AD5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952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024-AB5D-4FE2-8B34-A0B6C1DCE3D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E5F9-09B8-4794-813B-01F3D8AD5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866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DDC2024-AB5D-4FE2-8B34-A0B6C1DCE3D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34E5F9-09B8-4794-813B-01F3D8AD5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147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2024-AB5D-4FE2-8B34-A0B6C1DCE3D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4E5F9-09B8-4794-813B-01F3D8AD5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4743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DDC2024-AB5D-4FE2-8B34-A0B6C1DCE3D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A34E5F9-09B8-4794-813B-01F3D8AD59A7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773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第</a:t>
            </a:r>
            <a:r>
              <a:rPr lang="en-US" altLang="zh-CN" dirty="0"/>
              <a:t>2</a:t>
            </a:r>
            <a:r>
              <a:rPr lang="zh-CN" altLang="en-US" dirty="0"/>
              <a:t>章</a:t>
            </a:r>
            <a:br>
              <a:rPr lang="en-US" altLang="zh-CN" dirty="0"/>
            </a:br>
            <a:br>
              <a:rPr lang="en-US" altLang="zh-CN" dirty="0"/>
            </a:br>
            <a:r>
              <a:rPr lang="en-US" altLang="zh-CN" b="0" i="0" u="none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Windows 7 </a:t>
            </a:r>
            <a:r>
              <a:rPr lang="zh-CN" altLang="en-US" b="0" i="0" u="none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操作系统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1572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97280" y="224820"/>
            <a:ext cx="10058400" cy="1450757"/>
          </a:xfrm>
        </p:spPr>
        <p:txBody>
          <a:bodyPr/>
          <a:lstStyle/>
          <a:p>
            <a:pPr marR="0" rtl="0"/>
            <a:r>
              <a:rPr lang="en-US" altLang="zh-CN" b="0" i="0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2.4.3   </a:t>
            </a:r>
            <a:r>
              <a:rPr lang="zh-CN" altLang="en-US" b="0" i="0" strike="noStrike" baseline="30000">
                <a:solidFill>
                  <a:srgbClr val="231F20"/>
                </a:solidFill>
                <a:latin typeface="方正准圆简体"/>
                <a:ea typeface="宋体" panose="02010600030101010101" pitchFamily="2" charset="-122"/>
              </a:rPr>
              <a:t>程序</a:t>
            </a:r>
            <a:endParaRPr lang="en-US" altLang="zh-CN" b="0" i="0" strike="noStrike" baseline="0">
              <a:solidFill>
                <a:srgbClr val="231F20"/>
              </a:solidFill>
              <a:latin typeface="方正准圆简体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altLang="zh-CN" b="0" i="0" strike="noStrike" baseline="0">
                <a:latin typeface="方正隶二简体"/>
              </a:rPr>
              <a:t>1.</a:t>
            </a:r>
            <a:r>
              <a:rPr lang="zh-CN" altLang="en-US" b="0" i="0" strike="noStrike" baseline="0">
                <a:latin typeface="方正隶二简体"/>
              </a:rPr>
              <a:t> 删除程序</a:t>
            </a:r>
          </a:p>
          <a:p>
            <a:pPr marR="0" lvl="0" rtl="0"/>
            <a:r>
              <a:rPr lang="en-US" altLang="zh-CN" b="0" i="0" strike="noStrike" baseline="0">
                <a:latin typeface="方正隶二简体"/>
              </a:rPr>
              <a:t>2. </a:t>
            </a:r>
            <a:r>
              <a:rPr lang="zh-CN" altLang="en-US" b="0" i="0" strike="noStrike" baseline="0">
                <a:latin typeface="方正隶二简体"/>
              </a:rPr>
              <a:t>打开或关闭 </a:t>
            </a:r>
            <a:r>
              <a:rPr lang="en-US" altLang="zh-CN" b="0" i="0" strike="noStrike" baseline="0">
                <a:latin typeface="方正隶二简体"/>
              </a:rPr>
              <a:t>Windows</a:t>
            </a:r>
            <a:r>
              <a:rPr lang="zh-CN" altLang="en-US" b="0" i="0" strike="noStrike" baseline="0">
                <a:latin typeface="方正隶二简体"/>
              </a:rPr>
              <a:t> 功能</a:t>
            </a:r>
            <a:endParaRPr lang="zh-CN" altLang="en-US" b="0" i="0" strike="noStrike" baseline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803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strike="noStrike" baseline="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2.4.4    </a:t>
            </a:r>
            <a:r>
              <a:rPr lang="zh-CN" altLang="en-US" b="0" i="0" strike="noStrike" baseline="0" dirty="0">
                <a:solidFill>
                  <a:schemeClr val="tx1"/>
                </a:solidFill>
                <a:latin typeface="方正准圆简体"/>
                <a:ea typeface="宋体" panose="02010600030101010101" pitchFamily="2" charset="-122"/>
              </a:rPr>
              <a:t>网络和</a:t>
            </a:r>
            <a:r>
              <a:rPr lang="en-US" altLang="zh-CN" b="0" i="0" strike="noStrike" baseline="0" dirty="0">
                <a:solidFill>
                  <a:schemeClr val="tx1"/>
                </a:solidFill>
                <a:latin typeface="方正准圆简体"/>
                <a:ea typeface="宋体" panose="02010600030101010101" pitchFamily="2" charset="-122"/>
              </a:rPr>
              <a:t> </a:t>
            </a:r>
            <a:r>
              <a:rPr lang="en-US" altLang="zh-CN" b="0" i="0" strike="noStrike" baseline="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Internet</a:t>
            </a:r>
            <a:endParaRPr lang="en-US" altLang="zh-CN" b="0" i="0" strike="noStrike" baseline="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更改</a:t>
            </a:r>
            <a:r>
              <a:rPr lang="en-US" altLang="zh-CN"/>
              <a:t>IP</a:t>
            </a:r>
            <a:r>
              <a:rPr lang="zh-CN" altLang="en-US"/>
              <a:t>地址</a:t>
            </a:r>
          </a:p>
        </p:txBody>
      </p:sp>
    </p:spTree>
    <p:extLst>
      <p:ext uri="{BB962C8B-B14F-4D97-AF65-F5344CB8AC3E}">
        <p14:creationId xmlns:p14="http://schemas.microsoft.com/office/powerpoint/2010/main" val="172965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2.4.5  </a:t>
            </a:r>
            <a:r>
              <a:rPr lang="zh-CN" altLang="en-US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b="0" i="0" strike="noStrike" baseline="30000" dirty="0">
                <a:solidFill>
                  <a:srgbClr val="231F20"/>
                </a:solidFill>
                <a:latin typeface="方正准圆简体"/>
                <a:ea typeface="宋体" panose="02010600030101010101" pitchFamily="2" charset="-122"/>
              </a:rPr>
              <a:t>用户账户</a:t>
            </a:r>
            <a:endParaRPr lang="zh-CN" altLang="en-US" b="0" i="0" strike="noStrike" baseline="0" dirty="0">
              <a:solidFill>
                <a:srgbClr val="231F20"/>
              </a:solidFill>
              <a:latin typeface="方正准圆简体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1.</a:t>
            </a:r>
            <a:r>
              <a:rPr lang="zh-CN" altLang="en-US" b="0" i="0" strike="noStrike" baseline="0" dirty="0">
                <a:latin typeface="方正隶二简体"/>
              </a:rPr>
              <a:t> 用户账户</a:t>
            </a:r>
          </a:p>
          <a:p>
            <a:pPr lvl="0" indent="-252000">
              <a:buFont typeface="Calibri" panose="020F0502020204030204" pitchFamily="34" charset="0"/>
              <a:buChar char="°"/>
            </a:pPr>
            <a:r>
              <a:rPr lang="en-US" altLang="zh-CN" b="1" i="0" strike="noStrike" baseline="30000" dirty="0">
                <a:latin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）管理员</a:t>
            </a:r>
            <a:r>
              <a:rPr lang="zh-CN" altLang="en-US" dirty="0">
                <a:latin typeface="方正隶二简体"/>
              </a:rPr>
              <a:t>账户</a:t>
            </a:r>
          </a:p>
          <a:p>
            <a:pPr lvl="0" indent="-252000">
              <a:buFont typeface="Calibri" panose="020F0502020204030204" pitchFamily="34" charset="0"/>
              <a:buChar char="°"/>
            </a:pPr>
            <a:r>
              <a:rPr lang="en-US" altLang="zh-CN" b="1" i="0" strike="noStrike" baseline="30000" dirty="0">
                <a:latin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）标准</a:t>
            </a:r>
            <a:r>
              <a:rPr lang="zh-CN" altLang="en-US" dirty="0">
                <a:latin typeface="方正隶二简体"/>
              </a:rPr>
              <a:t>账户</a:t>
            </a:r>
          </a:p>
          <a:p>
            <a:pPr lvl="0" indent="-252000">
              <a:buFont typeface="Calibri" panose="020F0502020204030204" pitchFamily="34" charset="0"/>
              <a:buChar char="°"/>
            </a:pPr>
            <a:r>
              <a:rPr lang="en-US" altLang="zh-CN" b="1" i="0" strike="noStrike" baseline="30000" dirty="0">
                <a:latin typeface="Times New Roman" panose="02020603050405020304" pitchFamily="18" charset="0"/>
              </a:rPr>
              <a:t>3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）来宾</a:t>
            </a:r>
            <a:r>
              <a:rPr lang="zh-CN" altLang="en-US" dirty="0">
                <a:latin typeface="方正隶二简体"/>
              </a:rPr>
              <a:t>账户</a:t>
            </a:r>
          </a:p>
          <a:p>
            <a:pPr lvl="0"/>
            <a:r>
              <a:rPr lang="en-US" altLang="zh-CN" b="0" i="0" strike="noStrike" baseline="0" dirty="0">
                <a:latin typeface="方正隶二简体"/>
              </a:rPr>
              <a:t>2.</a:t>
            </a:r>
            <a:r>
              <a:rPr lang="zh-CN" altLang="en-US" b="0" i="0" strike="noStrike" baseline="0" dirty="0">
                <a:latin typeface="方正隶二简体"/>
              </a:rPr>
              <a:t> 创建新</a:t>
            </a:r>
            <a:r>
              <a:rPr lang="zh-CN" altLang="en-US" dirty="0">
                <a:latin typeface="方正隶二简体"/>
              </a:rPr>
              <a:t>账户</a:t>
            </a:r>
          </a:p>
          <a:p>
            <a:pPr lvl="0"/>
            <a:r>
              <a:rPr lang="en-US" altLang="zh-CN" b="0" i="0" strike="noStrike" baseline="0" dirty="0">
                <a:latin typeface="方正隶二简体"/>
              </a:rPr>
              <a:t>3.</a:t>
            </a:r>
            <a:r>
              <a:rPr lang="zh-CN" altLang="en-US" b="0" i="0" strike="noStrike" baseline="0" dirty="0">
                <a:latin typeface="方正隶二简体"/>
              </a:rPr>
              <a:t> 更改</a:t>
            </a:r>
            <a:r>
              <a:rPr lang="zh-CN" altLang="en-US" dirty="0">
                <a:latin typeface="方正隶二简体"/>
              </a:rPr>
              <a:t>账户</a:t>
            </a:r>
          </a:p>
        </p:txBody>
      </p:sp>
    </p:spTree>
    <p:extLst>
      <p:ext uri="{BB962C8B-B14F-4D97-AF65-F5344CB8AC3E}">
        <p14:creationId xmlns:p14="http://schemas.microsoft.com/office/powerpoint/2010/main" val="148696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zh-CN" altLang="en-US" b="0" i="0" strike="noStrike" baseline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b="0" i="0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2.5</a:t>
            </a:r>
            <a:r>
              <a:rPr lang="zh-CN" altLang="en-US" b="0" i="0" strike="noStrike" baseline="0"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en-US" altLang="zh-CN" b="0" i="0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Windows 7</a:t>
            </a:r>
            <a:r>
              <a:rPr lang="zh-CN" altLang="en-US" b="0" i="0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 的实用工具</a:t>
            </a:r>
            <a:endParaRPr lang="zh-CN" altLang="en-US" b="0" i="0" strike="noStrike" baseline="0">
              <a:latin typeface="方正书宋简体" panose="02000000000000000000" pitchFamily="2" charset="-122"/>
              <a:ea typeface="方正书宋简体" panose="02000000000000000000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2.5.1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“画图”</a:t>
            </a:r>
          </a:p>
          <a:p>
            <a:pPr marR="0" lvl="0" rtl="0"/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2.5.2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“写字板”和“记事本”</a:t>
            </a:r>
          </a:p>
          <a:p>
            <a:pPr marR="0" lvl="0" rtl="0"/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2.5.3 “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计算器</a:t>
            </a: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”</a:t>
            </a:r>
          </a:p>
          <a:p>
            <a:pPr marR="0" lvl="0" rtl="0"/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2.5.4  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截图工具</a:t>
            </a:r>
          </a:p>
          <a:p>
            <a:pPr marR="0" lvl="0" rtl="0"/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2.5.5 “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录音机</a:t>
            </a: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”</a:t>
            </a:r>
          </a:p>
          <a:p>
            <a:pPr marR="0" lvl="0" rtl="0"/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2.5.6   </a:t>
            </a: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数学输入面板</a:t>
            </a:r>
            <a:endParaRPr lang="en-US" altLang="zh-CN" sz="28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45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2.2.1   </a:t>
            </a:r>
            <a:r>
              <a:rPr lang="en-US" altLang="zh-CN" dirty="0"/>
              <a:t>Windows 7 </a:t>
            </a:r>
            <a:r>
              <a:rPr lang="en-US" altLang="zh-CN" dirty="0" err="1"/>
              <a:t>的基础知识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826990" cy="4023360"/>
          </a:xfrm>
        </p:spPr>
        <p:txBody>
          <a:bodyPr/>
          <a:lstStyle/>
          <a:p>
            <a:pPr lvl="1"/>
            <a:r>
              <a:rPr lang="en-US" altLang="zh-CN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1. Windows 7 </a:t>
            </a:r>
            <a:r>
              <a:rPr lang="zh-CN" altLang="en-US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的配置</a:t>
            </a:r>
          </a:p>
          <a:p>
            <a:pPr lvl="0"/>
            <a:r>
              <a:rPr lang="en-US" altLang="zh-CN" dirty="0">
                <a:latin typeface="方正隶二简体"/>
              </a:rPr>
              <a:t>2. Windows 7 </a:t>
            </a:r>
            <a:r>
              <a:rPr lang="zh-CN" altLang="en-US" dirty="0">
                <a:latin typeface="方正隶二简体"/>
              </a:rPr>
              <a:t>的启动</a:t>
            </a:r>
          </a:p>
          <a:p>
            <a:pPr lvl="0"/>
            <a:r>
              <a:rPr lang="en-US" altLang="zh-CN" dirty="0">
                <a:latin typeface="方正隶二简体"/>
              </a:rPr>
              <a:t>3.</a:t>
            </a:r>
            <a:r>
              <a:rPr lang="zh-CN" altLang="en-US" dirty="0">
                <a:latin typeface="方正隶二简体"/>
              </a:rPr>
              <a:t> 关闭与重启计算机</a:t>
            </a:r>
          </a:p>
          <a:p>
            <a:pPr lvl="0"/>
            <a:r>
              <a:rPr lang="en-US" altLang="zh-CN" dirty="0">
                <a:latin typeface="方正隶二简体"/>
              </a:rPr>
              <a:t>4.</a:t>
            </a:r>
            <a:r>
              <a:rPr lang="zh-CN" altLang="en-US" dirty="0">
                <a:latin typeface="方正隶二简体"/>
              </a:rPr>
              <a:t> 键盘、鼠标的基本操作</a:t>
            </a:r>
          </a:p>
          <a:p>
            <a:pPr lvl="0"/>
            <a:r>
              <a:rPr lang="en-US" altLang="zh-CN" dirty="0">
                <a:latin typeface="方正隶二简体"/>
              </a:rPr>
              <a:t>5.</a:t>
            </a:r>
            <a:r>
              <a:rPr lang="zh-CN" altLang="en-US" dirty="0">
                <a:latin typeface="方正隶二简体"/>
              </a:rPr>
              <a:t> 窗口</a:t>
            </a:r>
            <a:r>
              <a:rPr lang="zh-CN" altLang="en-US" dirty="0">
                <a:latin typeface="方正隶二简体"/>
                <a:ea typeface="方正小标宋简体" panose="02000000000000000000" pitchFamily="2" charset="-122"/>
              </a:rPr>
              <a:t>组成</a:t>
            </a:r>
          </a:p>
          <a:p>
            <a:pPr marR="8270" lvl="3"/>
            <a:r>
              <a:rPr lang="en-US" altLang="zh-CN" dirty="0">
                <a:solidFill>
                  <a:srgbClr val="231F20"/>
                </a:solidFill>
                <a:latin typeface="方正仿宋简体"/>
              </a:rPr>
              <a:t>1</a:t>
            </a:r>
            <a:r>
              <a:rPr lang="zh-CN" altLang="en-US" dirty="0">
                <a:solidFill>
                  <a:srgbClr val="231F20"/>
                </a:solidFill>
                <a:latin typeface="方正仿宋简体"/>
              </a:rPr>
              <a:t>）边框</a:t>
            </a: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</a:rPr>
              <a:t>		2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仿宋简体"/>
              </a:rPr>
              <a:t>标题栏</a:t>
            </a:r>
            <a:r>
              <a:rPr lang="en-US" altLang="zh-CN" dirty="0">
                <a:solidFill>
                  <a:srgbClr val="231F20"/>
                </a:solidFill>
                <a:latin typeface="方正仿宋简体"/>
              </a:rPr>
              <a:t>		</a:t>
            </a: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2000000000000000000" pitchFamily="2" charset="-122"/>
              </a:rPr>
              <a:t>3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仿宋简体"/>
              </a:rPr>
              <a:t>地址栏 </a:t>
            </a:r>
            <a:r>
              <a:rPr lang="en-US" altLang="zh-CN" dirty="0">
                <a:solidFill>
                  <a:srgbClr val="231F20"/>
                </a:solidFill>
                <a:latin typeface="方正仿宋简体"/>
              </a:rPr>
              <a:t>		</a:t>
            </a: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2000000000000000000" pitchFamily="2" charset="-122"/>
              </a:rPr>
              <a:t>4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仿宋简体"/>
              </a:rPr>
              <a:t>搜索栏 </a:t>
            </a:r>
            <a:r>
              <a:rPr lang="en-US" altLang="zh-CN" dirty="0">
                <a:solidFill>
                  <a:srgbClr val="231F20"/>
                </a:solidFill>
                <a:latin typeface="方正仿宋简体"/>
              </a:rPr>
              <a:t>		</a:t>
            </a:r>
            <a:r>
              <a:rPr lang="en-US" altLang="zh-CN" dirty="0">
                <a:latin typeface="方正仿宋简体"/>
              </a:rPr>
              <a:t>5</a:t>
            </a:r>
            <a:r>
              <a:rPr lang="zh-CN" altLang="en-US" dirty="0">
                <a:latin typeface="方正仿宋简体"/>
              </a:rPr>
              <a:t>）“前进”</a:t>
            </a:r>
            <a:r>
              <a:rPr lang="en-US" altLang="zh-CN" dirty="0">
                <a:latin typeface="方正仿宋简体"/>
              </a:rPr>
              <a:t>/</a:t>
            </a:r>
            <a:r>
              <a:rPr lang="zh-CN" altLang="en-US" dirty="0">
                <a:latin typeface="方正仿宋简体"/>
              </a:rPr>
              <a:t>“后退”按钮</a:t>
            </a:r>
            <a:endParaRPr lang="en-US" altLang="zh-CN" dirty="0">
              <a:latin typeface="方正仿宋简体"/>
            </a:endParaRPr>
          </a:p>
          <a:p>
            <a:pPr marR="8270" lvl="3"/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</a:rPr>
              <a:t>6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仿宋简体"/>
              </a:rPr>
              <a:t>工具栏</a:t>
            </a:r>
            <a:r>
              <a:rPr lang="en-US" altLang="zh-CN" dirty="0">
                <a:solidFill>
                  <a:srgbClr val="231F20"/>
                </a:solidFill>
                <a:latin typeface="方正仿宋简体"/>
              </a:rPr>
              <a:t>		</a:t>
            </a: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</a:rPr>
              <a:t>7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仿宋简体"/>
              </a:rPr>
              <a:t>导航窗格</a:t>
            </a:r>
            <a:r>
              <a:rPr lang="en-US" altLang="zh-CN" dirty="0">
                <a:solidFill>
                  <a:srgbClr val="231F20"/>
                </a:solidFill>
                <a:latin typeface="方正仿宋简体"/>
              </a:rPr>
              <a:t>	</a:t>
            </a: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</a:rPr>
              <a:t>8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仿宋简体"/>
              </a:rPr>
              <a:t>详细信息面板</a:t>
            </a:r>
            <a:r>
              <a:rPr lang="en-US" altLang="zh-CN" dirty="0">
                <a:solidFill>
                  <a:srgbClr val="231F20"/>
                </a:solidFill>
                <a:latin typeface="方正仿宋简体"/>
              </a:rPr>
              <a:t>	</a:t>
            </a: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</a:rPr>
              <a:t>9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仿宋简体"/>
              </a:rPr>
              <a:t>菜单栏</a:t>
            </a:r>
            <a:r>
              <a:rPr lang="en-US" altLang="zh-CN" dirty="0">
                <a:solidFill>
                  <a:srgbClr val="231F20"/>
                </a:solidFill>
                <a:latin typeface="方正仿宋简体"/>
              </a:rPr>
              <a:t>		</a:t>
            </a: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</a:rPr>
              <a:t>10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仿宋简体"/>
              </a:rPr>
              <a:t>滚动条</a:t>
            </a:r>
          </a:p>
          <a:p>
            <a:pPr lvl="0"/>
            <a:r>
              <a:rPr lang="en-US" altLang="zh-CN" dirty="0">
                <a:latin typeface="方正隶二简体"/>
              </a:rPr>
              <a:t>6.</a:t>
            </a:r>
            <a:r>
              <a:rPr lang="zh-CN" altLang="en-US" dirty="0">
                <a:latin typeface="方正隶二简体"/>
              </a:rPr>
              <a:t> 对话框</a:t>
            </a:r>
          </a:p>
          <a:p>
            <a:pPr lvl="0"/>
            <a:r>
              <a:rPr lang="en-US" altLang="zh-CN" dirty="0">
                <a:latin typeface="方正隶二简体"/>
              </a:rPr>
              <a:t>7.</a:t>
            </a:r>
            <a:r>
              <a:rPr lang="zh-CN" altLang="en-US" dirty="0">
                <a:latin typeface="方正隶二简体"/>
              </a:rPr>
              <a:t> 剪贴板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404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2.2.2  </a:t>
            </a:r>
            <a:r>
              <a:rPr lang="zh-CN" altLang="en-US" b="0" i="0" strike="noStrike" baseline="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整理</a:t>
            </a:r>
            <a:r>
              <a:rPr lang="en-US" altLang="zh-CN" b="0" i="0" strike="noStrike" baseline="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Windows 7 </a:t>
            </a:r>
            <a:r>
              <a:rPr lang="zh-CN" altLang="en-US" b="0" i="0" strike="noStrike" baseline="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的桌面</a:t>
            </a:r>
            <a:endParaRPr lang="en-US" altLang="zh-CN" b="0" i="0" strike="noStrike" baseline="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443855"/>
          </a:xfrm>
        </p:spPr>
        <p:txBody>
          <a:bodyPr>
            <a:normAutofit/>
          </a:bodyPr>
          <a:lstStyle/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1.</a:t>
            </a:r>
            <a:r>
              <a:rPr lang="zh-CN" altLang="en-US" b="0" i="0" strike="noStrike" baseline="0" dirty="0">
                <a:latin typeface="方正隶二简体"/>
              </a:rPr>
              <a:t> 桌面上的主要元素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2.</a:t>
            </a:r>
            <a:r>
              <a:rPr lang="zh-CN" altLang="en-US" b="0" i="0" strike="noStrike" baseline="0" dirty="0">
                <a:latin typeface="方正隶二简体"/>
              </a:rPr>
              <a:t> 个性化桌面设置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）排列图标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）设置桌面图标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</a:rPr>
              <a:t>3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）设置桌面背景</a:t>
            </a:r>
          </a:p>
          <a:p>
            <a:pPr marR="0" lvl="1" rtl="0"/>
            <a:r>
              <a:rPr lang="en-US" altLang="zh-CN" b="1" i="0" strike="noStrike" baseline="0" dirty="0">
                <a:latin typeface="Times New Roman" panose="02020603050405020304" pitchFamily="18" charset="0"/>
              </a:rPr>
              <a:t>4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）设置显示器分辨率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）设置屏幕保护程序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）更改桌面小工具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3.</a:t>
            </a:r>
            <a:r>
              <a:rPr lang="zh-CN" altLang="en-US" b="0" i="0" strike="noStrike" baseline="0" dirty="0">
                <a:latin typeface="方正隶二简体"/>
              </a:rPr>
              <a:t> 任务栏与</a:t>
            </a:r>
            <a:r>
              <a:rPr lang="zh-CN" altLang="en-US" b="0" i="0" strike="noStrike" baseline="0" dirty="0">
                <a:latin typeface="Times New Roman" panose="02020603050405020304" pitchFamily="18" charset="0"/>
              </a:rPr>
              <a:t>“</a:t>
            </a:r>
            <a:r>
              <a:rPr lang="zh-CN" altLang="en-US" b="0" i="0" strike="noStrike" baseline="0" dirty="0">
                <a:latin typeface="方正隶二简体"/>
              </a:rPr>
              <a:t>开始</a:t>
            </a:r>
            <a:r>
              <a:rPr lang="zh-CN" altLang="en-US" b="0" i="0" strike="noStrike" baseline="0" dirty="0">
                <a:latin typeface="Times New Roman" panose="02020603050405020304" pitchFamily="18" charset="0"/>
              </a:rPr>
              <a:t>”</a:t>
            </a:r>
            <a:r>
              <a:rPr lang="zh-CN" altLang="en-US" b="0" i="0" strike="noStrike" baseline="0" dirty="0">
                <a:latin typeface="方正隶二简体"/>
              </a:rPr>
              <a:t>菜单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）任务栏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  <a:ea typeface="方正书宋简体" panose="02000000000000000000" pitchFamily="2" charset="-122"/>
              </a:rPr>
              <a:t>2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书宋简体" panose="02000000000000000000" pitchFamily="2" charset="-122"/>
              </a:rPr>
              <a:t>“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开始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书宋简体" panose="02000000000000000000" pitchFamily="2" charset="-122"/>
              </a:rPr>
              <a:t>”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菜单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4.</a:t>
            </a:r>
            <a:r>
              <a:rPr lang="zh-CN" altLang="en-US" b="0" i="0" strike="noStrike" baseline="0" dirty="0">
                <a:latin typeface="方正隶二简体"/>
              </a:rPr>
              <a:t> 设置快捷方式</a:t>
            </a:r>
            <a:endParaRPr lang="zh-CN" altLang="en-US" b="0" i="0" strike="noStrike" baseline="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173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2.3</a:t>
            </a:r>
            <a:r>
              <a:rPr lang="en-US" altLang="zh-CN" b="0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en-US" altLang="zh-CN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Windows 7 </a:t>
            </a:r>
            <a:r>
              <a:rPr lang="zh-CN" altLang="en-US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的文件和文件夹管理</a:t>
            </a:r>
            <a:r>
              <a:rPr lang="en-US" altLang="zh-CN" b="0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</a:rPr>
              <a:t> 	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altLang="zh-CN" sz="2800" b="1" i="0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  <a:r>
              <a:rPr lang="en-US" altLang="zh-CN" sz="2800" b="1" i="0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3.1</a:t>
            </a:r>
            <a:r>
              <a:rPr lang="en-US" altLang="zh-CN" sz="2800" b="1" i="0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  </a:t>
            </a:r>
            <a:r>
              <a:rPr lang="zh-CN" altLang="en-US" sz="2800" b="0" i="0" strike="noStrike" baseline="30000" dirty="0">
                <a:solidFill>
                  <a:schemeClr val="tx1"/>
                </a:solidFill>
                <a:latin typeface="方正隶二简体"/>
              </a:rPr>
              <a:t>文件和文件夹的概念</a:t>
            </a:r>
          </a:p>
          <a:p>
            <a:pPr marR="0" lvl="0" rtl="0"/>
            <a:r>
              <a:rPr lang="en-US" altLang="zh-CN" sz="2800" b="1" i="0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2.3.2</a:t>
            </a:r>
            <a:r>
              <a:rPr lang="zh-CN" altLang="en-US" sz="2800" b="1" i="0" strike="noStrike" baseline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2800" b="0" i="0" strike="noStrike" baseline="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sz="2800" b="0" i="0" strike="noStrike" baseline="30000" dirty="0">
                <a:solidFill>
                  <a:schemeClr val="tx1"/>
                </a:solidFill>
                <a:latin typeface="方正隶二简体"/>
                <a:ea typeface="宋体" panose="02010600030101010101" pitchFamily="2" charset="-122"/>
              </a:rPr>
              <a:t>计算机</a:t>
            </a:r>
            <a:r>
              <a:rPr lang="zh-CN" altLang="en-US" sz="2800" b="0" i="0" strike="noStrike" baseline="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en-US" sz="2800" b="0" i="0" strike="noStrike" baseline="30000" dirty="0">
                <a:solidFill>
                  <a:schemeClr val="tx1"/>
                </a:solidFill>
                <a:latin typeface="方正隶二简体"/>
                <a:ea typeface="宋体" panose="02010600030101010101" pitchFamily="2" charset="-122"/>
              </a:rPr>
              <a:t>和</a:t>
            </a:r>
            <a:r>
              <a:rPr lang="zh-CN" altLang="en-US" sz="2800" b="0" i="0" strike="noStrike" baseline="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sz="2800" b="0" i="0" strike="noStrike" baseline="30000" dirty="0">
                <a:solidFill>
                  <a:schemeClr val="tx1"/>
                </a:solidFill>
                <a:latin typeface="方正隶二简体"/>
                <a:ea typeface="宋体" panose="02010600030101010101" pitchFamily="2" charset="-122"/>
              </a:rPr>
              <a:t>资源管理器</a:t>
            </a:r>
            <a:r>
              <a:rPr lang="zh-CN" altLang="en-US" sz="2800" b="0" i="0" strike="noStrike" baseline="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1.“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计算机”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2.“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资源管理器”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3.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 库</a:t>
            </a:r>
          </a:p>
        </p:txBody>
      </p:sp>
    </p:spTree>
    <p:extLst>
      <p:ext uri="{BB962C8B-B14F-4D97-AF65-F5344CB8AC3E}">
        <p14:creationId xmlns:p14="http://schemas.microsoft.com/office/powerpoint/2010/main" val="3415895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latin typeface="Times New Roman" panose="02020603050405020304" pitchFamily="18" charset="0"/>
              </a:rPr>
              <a:t>2.3.3   </a:t>
            </a:r>
            <a:r>
              <a:rPr lang="zh-CN" altLang="en-US" baseline="30000" dirty="0">
                <a:solidFill>
                  <a:srgbClr val="231F20"/>
                </a:solidFill>
                <a:latin typeface="方正隶二简体"/>
              </a:rPr>
              <a:t>文件和文件夹管理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579780"/>
          </a:xfrm>
        </p:spPr>
        <p:txBody>
          <a:bodyPr>
            <a:normAutofit/>
          </a:bodyPr>
          <a:lstStyle/>
          <a:p>
            <a:pPr lvl="1"/>
            <a:r>
              <a:rPr lang="en-US" altLang="zh-CN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1.</a:t>
            </a:r>
            <a:r>
              <a:rPr lang="zh-CN" altLang="en-US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 文件或文件夹的选定</a:t>
            </a:r>
          </a:p>
          <a:p>
            <a:pPr marR="8270" lvl="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/>
              <a:t>1</a:t>
            </a:r>
            <a:r>
              <a:rPr lang="zh-CN" altLang="zh-CN" sz="1800" dirty="0"/>
              <a:t>）选定单个文件或文件夹</a:t>
            </a:r>
          </a:p>
          <a:p>
            <a:pPr marR="8270" lvl="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/>
              <a:t>2</a:t>
            </a:r>
            <a:r>
              <a:rPr lang="zh-CN" altLang="zh-CN" sz="1800" dirty="0"/>
              <a:t>）选定连续的多个文件或文件夹</a:t>
            </a:r>
          </a:p>
          <a:p>
            <a:pPr marR="8270" lvl="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/>
              <a:t>3</a:t>
            </a:r>
            <a:r>
              <a:rPr lang="zh-CN" altLang="en-US" sz="1800" dirty="0"/>
              <a:t>）选定多个不连续的文件或文件夹</a:t>
            </a:r>
          </a:p>
          <a:p>
            <a:pPr marR="8270" lvl="3">
              <a:lnSpc>
                <a:spcPct val="130000"/>
              </a:lnSpc>
            </a:pPr>
            <a:r>
              <a:rPr lang="en-US" altLang="zh-CN" sz="1800" dirty="0"/>
              <a:t>4</a:t>
            </a:r>
            <a:r>
              <a:rPr lang="zh-CN" altLang="en-US" sz="1800" dirty="0"/>
              <a:t>）全部选定</a:t>
            </a:r>
          </a:p>
          <a:p>
            <a:pPr marR="8270" lvl="3">
              <a:lnSpc>
                <a:spcPct val="130000"/>
              </a:lnSpc>
            </a:pPr>
            <a:r>
              <a:rPr lang="en-US" altLang="zh-CN" sz="1800" dirty="0"/>
              <a:t>5</a:t>
            </a:r>
            <a:r>
              <a:rPr lang="zh-CN" altLang="en-US" sz="1800" dirty="0"/>
              <a:t>）取消选定</a:t>
            </a:r>
          </a:p>
          <a:p>
            <a:pPr lvl="1"/>
            <a:r>
              <a:rPr lang="en-US" altLang="zh-CN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2.</a:t>
            </a:r>
            <a:r>
              <a:rPr lang="zh-CN" altLang="en-US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 设置文件或文件夹的属性</a:t>
            </a:r>
          </a:p>
          <a:p>
            <a:pPr lvl="1"/>
            <a:r>
              <a:rPr lang="en-US" altLang="zh-CN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3.</a:t>
            </a:r>
            <a:r>
              <a:rPr lang="zh-CN" altLang="en-US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 新建文件夹</a:t>
            </a:r>
          </a:p>
          <a:p>
            <a:pPr lvl="1"/>
            <a:r>
              <a:rPr lang="en-US" altLang="zh-CN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4.</a:t>
            </a:r>
            <a:r>
              <a:rPr lang="zh-CN" altLang="en-US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 新建文件</a:t>
            </a:r>
          </a:p>
          <a:p>
            <a:pPr lvl="1"/>
            <a:r>
              <a:rPr lang="en-US" altLang="zh-CN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5. </a:t>
            </a:r>
            <a:r>
              <a:rPr lang="zh-CN" altLang="en-US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复制文件或文件夹</a:t>
            </a:r>
          </a:p>
          <a:p>
            <a:pPr lvl="1"/>
            <a:r>
              <a:rPr lang="en-US" altLang="zh-CN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6.</a:t>
            </a:r>
            <a:r>
              <a:rPr lang="zh-CN" altLang="en-US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 移动文件或文件夹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9608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latin typeface="Times New Roman" panose="02020603050405020304" pitchFamily="18" charset="0"/>
              </a:rPr>
              <a:t>2.3.3   </a:t>
            </a:r>
            <a:r>
              <a:rPr lang="zh-CN" altLang="en-US" baseline="30000" dirty="0">
                <a:solidFill>
                  <a:srgbClr val="231F20"/>
                </a:solidFill>
                <a:latin typeface="方正隶二简体"/>
              </a:rPr>
              <a:t>文件和文件夹管理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505639"/>
          </a:xfrm>
        </p:spPr>
        <p:txBody>
          <a:bodyPr>
            <a:normAutofit/>
          </a:bodyPr>
          <a:lstStyle/>
          <a:p>
            <a:pPr lvl="1"/>
            <a:r>
              <a:rPr lang="en-US" altLang="zh-CN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7.</a:t>
            </a:r>
            <a:r>
              <a:rPr lang="zh-CN" altLang="en-US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 删除文件或文件夹</a:t>
            </a:r>
          </a:p>
          <a:p>
            <a:pPr marR="8270" lvl="3">
              <a:lnSpc>
                <a:spcPct val="150000"/>
              </a:lnSpc>
            </a:pP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仿宋简体"/>
              </a:rPr>
              <a:t>文件或文件夹的删除</a:t>
            </a:r>
          </a:p>
          <a:p>
            <a:pPr marR="8270" lvl="3">
              <a:lnSpc>
                <a:spcPct val="150000"/>
              </a:lnSpc>
            </a:pP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仿宋简体"/>
              </a:rPr>
              <a:t>回收站的相关操作</a:t>
            </a:r>
          </a:p>
          <a:p>
            <a:pPr lvl="1"/>
            <a:r>
              <a:rPr lang="en-US" altLang="zh-CN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8.</a:t>
            </a:r>
            <a:r>
              <a:rPr lang="zh-CN" altLang="en-US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 重命名文件或文件夹</a:t>
            </a:r>
          </a:p>
          <a:p>
            <a:pPr lvl="1"/>
            <a:r>
              <a:rPr lang="en-US" altLang="zh-CN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9.</a:t>
            </a:r>
            <a:r>
              <a:rPr lang="zh-CN" altLang="en-US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 查找文件或文件夹</a:t>
            </a:r>
          </a:p>
          <a:p>
            <a:pPr lvl="1"/>
            <a:r>
              <a:rPr lang="en-US" altLang="zh-CN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10.</a:t>
            </a:r>
            <a:r>
              <a:rPr lang="zh-CN" altLang="en-US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 文件与文件夹的加密</a:t>
            </a:r>
          </a:p>
          <a:p>
            <a:pPr marR="8270" lvl="3">
              <a:lnSpc>
                <a:spcPct val="150000"/>
              </a:lnSpc>
            </a:pP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仿宋简体"/>
              </a:rPr>
              <a:t>加密文件和文件夹</a:t>
            </a:r>
          </a:p>
          <a:p>
            <a:pPr marR="8270" lvl="3">
              <a:lnSpc>
                <a:spcPct val="150000"/>
              </a:lnSpc>
            </a:pP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仿宋简体"/>
              </a:rPr>
              <a:t>解密文件和文件夹</a:t>
            </a:r>
          </a:p>
          <a:p>
            <a:pPr lvl="1"/>
            <a:r>
              <a:rPr lang="en-US" altLang="zh-CN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11. </a:t>
            </a:r>
            <a:r>
              <a:rPr lang="zh-CN" altLang="en-US" b="1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文件与文件夹的压缩 </a:t>
            </a:r>
          </a:p>
          <a:p>
            <a:pPr marR="8270" lvl="3">
              <a:lnSpc>
                <a:spcPct val="150000"/>
              </a:lnSpc>
            </a:pP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仿宋简体"/>
              </a:rPr>
              <a:t>创建压缩</a:t>
            </a:r>
          </a:p>
          <a:p>
            <a:pPr marR="8270" lvl="3">
              <a:lnSpc>
                <a:spcPct val="150000"/>
              </a:lnSpc>
            </a:pPr>
            <a:r>
              <a:rPr lang="en-US" altLang="zh-CN" baseline="30000" dirty="0">
                <a:solidFill>
                  <a:srgbClr val="231F2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dirty="0">
                <a:solidFill>
                  <a:srgbClr val="231F20"/>
                </a:solidFill>
                <a:latin typeface="宋体" panose="02010600030101010101" pitchFamily="2" charset="-122"/>
              </a:rPr>
              <a:t>）</a:t>
            </a:r>
            <a:r>
              <a:rPr lang="zh-CN" altLang="en-US" dirty="0">
                <a:solidFill>
                  <a:srgbClr val="231F20"/>
                </a:solidFill>
                <a:latin typeface="方正仿宋简体"/>
              </a:rPr>
              <a:t>添加和解压缩文件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76183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2.3.4  </a:t>
            </a:r>
            <a:r>
              <a:rPr lang="zh-CN" altLang="en-US" b="1" i="0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b="0" i="0" strike="noStrike" baseline="30000">
                <a:solidFill>
                  <a:srgbClr val="231F20"/>
                </a:solidFill>
                <a:latin typeface="方正准圆简体"/>
                <a:ea typeface="宋体" panose="02010600030101010101" pitchFamily="2" charset="-122"/>
              </a:rPr>
              <a:t>文件的网络共享</a:t>
            </a:r>
            <a:endParaRPr lang="zh-CN" altLang="en-US" b="0" i="0" strike="noStrike" baseline="0">
              <a:solidFill>
                <a:srgbClr val="231F20"/>
              </a:solidFill>
              <a:latin typeface="方正准圆简体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altLang="zh-CN" b="0" i="0" strike="noStrike" baseline="0">
                <a:latin typeface="方正隶二简体"/>
              </a:rPr>
              <a:t>1.</a:t>
            </a:r>
            <a:r>
              <a:rPr lang="zh-CN" altLang="en-US" b="0" i="0" strike="noStrike" baseline="0">
                <a:latin typeface="方正隶二简体"/>
              </a:rPr>
              <a:t> 共享文件夹</a:t>
            </a:r>
          </a:p>
          <a:p>
            <a:pPr marR="0" lvl="0" rtl="0"/>
            <a:r>
              <a:rPr lang="en-US" altLang="zh-CN" b="0" i="0" strike="noStrike" baseline="0">
                <a:latin typeface="方正隶二简体"/>
              </a:rPr>
              <a:t>2.</a:t>
            </a:r>
            <a:r>
              <a:rPr lang="zh-CN" altLang="en-US" b="0" i="0" strike="noStrike" baseline="0">
                <a:latin typeface="方正隶二简体"/>
              </a:rPr>
              <a:t> 共享本地打印机</a:t>
            </a:r>
            <a:endParaRPr lang="zh-CN" altLang="en-US" b="0" i="0" strike="noStrike" baseline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510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2.4</a:t>
            </a:r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en-US" altLang="zh-CN" b="0" i="0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Windows 7 </a:t>
            </a:r>
            <a:r>
              <a:rPr lang="zh-CN" altLang="en-US" b="0" i="0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控制面板</a:t>
            </a:r>
            <a:r>
              <a:rPr lang="en-US" altLang="zh-CN" b="0" i="0" strike="noStrike" baseline="0">
                <a:latin typeface="Times New Roman" panose="02020603050405020304" pitchFamily="18" charset="0"/>
                <a:ea typeface="宋体" panose="02010600030101010101" pitchFamily="2" charset="-122"/>
              </a:rPr>
              <a:t> 	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altLang="zh-CN" b="1" i="0" strike="noStrike" baseline="0" dirty="0">
                <a:latin typeface="Times New Roman" panose="02020603050405020304" pitchFamily="18" charset="0"/>
              </a:rPr>
              <a:t>2.4.1   </a:t>
            </a:r>
            <a:r>
              <a:rPr lang="zh-CN" altLang="en-US" b="0" i="0" strike="noStrike" baseline="30000" dirty="0">
                <a:solidFill>
                  <a:srgbClr val="231F20"/>
                </a:solidFill>
                <a:latin typeface="方正隶二简体"/>
              </a:rPr>
              <a:t>时钟、语言和区域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1.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 日期 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/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 时间设置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2.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 区域设置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3.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 添加与删除输入法</a:t>
            </a:r>
          </a:p>
          <a:p>
            <a:pPr marR="0" lvl="2" rtl="0">
              <a:lnSpc>
                <a:spcPct val="150000"/>
              </a:lnSpc>
            </a:pPr>
            <a:r>
              <a:rPr lang="en-US" altLang="zh-CN" b="0" i="0" strike="noStrike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）添加中文输入法</a:t>
            </a:r>
          </a:p>
          <a:p>
            <a:pPr marR="0" lvl="2" rtl="0">
              <a:lnSpc>
                <a:spcPct val="150000"/>
              </a:lnSpc>
            </a:pPr>
            <a:r>
              <a:rPr lang="en-US" altLang="zh-CN" b="0" i="0" strike="noStrike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）删除输入法</a:t>
            </a:r>
          </a:p>
          <a:p>
            <a:pPr marR="0" lvl="2" rtl="0">
              <a:lnSpc>
                <a:spcPct val="150000"/>
              </a:lnSpc>
            </a:pPr>
            <a:r>
              <a:rPr lang="en-US" altLang="zh-CN" b="0" i="0" strike="noStrike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）启用任务栏上的指示器</a:t>
            </a:r>
          </a:p>
          <a:p>
            <a:pPr marR="0" lvl="2" rtl="0">
              <a:lnSpc>
                <a:spcPct val="150000"/>
              </a:lnSpc>
            </a:pPr>
            <a:r>
              <a:rPr lang="en-US" altLang="zh-CN" b="0" i="0" strike="noStrike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）输入法的切换</a:t>
            </a:r>
            <a:endParaRPr lang="zh-CN" altLang="en-US" b="0" i="0" strike="noStrike" baseline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3681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2.4.2   </a:t>
            </a:r>
            <a:r>
              <a:rPr lang="zh-CN" altLang="en-US" b="0" i="0" strike="noStrike" baseline="30000" dirty="0">
                <a:solidFill>
                  <a:srgbClr val="231F20"/>
                </a:solidFill>
                <a:latin typeface="方正准圆简体"/>
                <a:ea typeface="宋体" panose="02010600030101010101" pitchFamily="2" charset="-122"/>
              </a:rPr>
              <a:t>硬件和声音</a:t>
            </a:r>
            <a:endParaRPr lang="en-US" altLang="zh-CN" b="0" i="0" strike="noStrike" baseline="0" dirty="0">
              <a:solidFill>
                <a:srgbClr val="231F20"/>
              </a:solidFill>
              <a:latin typeface="方正准圆简体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1.</a:t>
            </a:r>
            <a:r>
              <a:rPr lang="zh-CN" altLang="en-US" b="0" i="0" strike="noStrike" baseline="0" dirty="0">
                <a:latin typeface="方正隶二简体"/>
              </a:rPr>
              <a:t> 打印机设置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30000" dirty="0">
                <a:latin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）添加打印机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30000" dirty="0">
                <a:latin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）设置默认打印机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strike="noStrike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）取消或暂停文档打印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2.</a:t>
            </a:r>
            <a:r>
              <a:rPr lang="zh-CN" altLang="en-US" b="0" i="0" strike="noStrike" baseline="0" dirty="0">
                <a:latin typeface="方正隶二简体"/>
              </a:rPr>
              <a:t> 鼠标设置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3.</a:t>
            </a:r>
            <a:r>
              <a:rPr lang="zh-CN" altLang="en-US" b="0" i="0" strike="noStrike" baseline="0" dirty="0">
                <a:latin typeface="方正隶二简体"/>
              </a:rPr>
              <a:t> 声音设置</a:t>
            </a:r>
            <a:endParaRPr lang="zh-CN" altLang="en-US" b="0" i="0" strike="noStrike" baseline="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41150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</TotalTime>
  <Words>516</Words>
  <Application>Microsoft Office PowerPoint</Application>
  <PresentationFormat>宽屏</PresentationFormat>
  <Paragraphs>92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方正仿宋简体</vt:lpstr>
      <vt:lpstr>方正隶二简体</vt:lpstr>
      <vt:lpstr>方正书宋简体</vt:lpstr>
      <vt:lpstr>方正准圆简体</vt:lpstr>
      <vt:lpstr>宋体</vt:lpstr>
      <vt:lpstr>Arial</vt:lpstr>
      <vt:lpstr>Calibri</vt:lpstr>
      <vt:lpstr>Calibri Light</vt:lpstr>
      <vt:lpstr>Times New Roman</vt:lpstr>
      <vt:lpstr>回顾</vt:lpstr>
      <vt:lpstr>第2章  Windows 7 操作系统</vt:lpstr>
      <vt:lpstr>2.2.1   Windows 7 的基础知识</vt:lpstr>
      <vt:lpstr>2.2.2  整理 Windows 7 的桌面</vt:lpstr>
      <vt:lpstr>2.3 Windows 7 的文件和文件夹管理  </vt:lpstr>
      <vt:lpstr>2.3.3   文件和文件夹管理</vt:lpstr>
      <vt:lpstr>2.3.3   文件和文件夹管理</vt:lpstr>
      <vt:lpstr>2.3.4   文件的网络共享</vt:lpstr>
      <vt:lpstr>2.4 Windows 7 控制面板  </vt:lpstr>
      <vt:lpstr>2.4.2   硬件和声音</vt:lpstr>
      <vt:lpstr>2.4.3   程序</vt:lpstr>
      <vt:lpstr>2.4.4    网络和 Internet</vt:lpstr>
      <vt:lpstr>2.4.5   用户账户</vt:lpstr>
      <vt:lpstr> 2.5 Windows 7 的实用工具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第2章  Windows 7 操作系统</dc:title>
  <dc:creator>eyi0213@sina.com</dc:creator>
  <cp:lastModifiedBy>li jing</cp:lastModifiedBy>
  <cp:revision>5</cp:revision>
  <dcterms:created xsi:type="dcterms:W3CDTF">2020-09-15T11:16:14Z</dcterms:created>
  <dcterms:modified xsi:type="dcterms:W3CDTF">2023-05-08T01:59:49Z</dcterms:modified>
</cp:coreProperties>
</file>