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72" r:id="rId2"/>
    <p:sldId id="260" r:id="rId3"/>
    <p:sldId id="273" r:id="rId4"/>
    <p:sldId id="474" r:id="rId5"/>
    <p:sldId id="478" r:id="rId6"/>
    <p:sldId id="479" r:id="rId7"/>
    <p:sldId id="480" r:id="rId8"/>
    <p:sldId id="481" r:id="rId9"/>
    <p:sldId id="482" r:id="rId10"/>
    <p:sldId id="483" r:id="rId11"/>
    <p:sldId id="484" r:id="rId12"/>
    <p:sldId id="261" r:id="rId13"/>
    <p:sldId id="628" r:id="rId14"/>
    <p:sldId id="629" r:id="rId15"/>
    <p:sldId id="630" r:id="rId16"/>
    <p:sldId id="631" r:id="rId17"/>
    <p:sldId id="632" r:id="rId18"/>
    <p:sldId id="633" r:id="rId19"/>
    <p:sldId id="262"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6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A34E5F9-09B8-4794-813B-01F3D8AD59A7}"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86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379136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1215085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3" name="文本占位符 2"/>
          <p:cNvSpPr>
            <a:spLocks noGrp="1"/>
          </p:cNvSpPr>
          <p:nvPr>
            <p:ph type="body" idx="1"/>
          </p:nvPr>
        </p:nvSpPr>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1178294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127434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A34E5F9-09B8-4794-813B-01F3D8AD59A7}"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396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4108737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282441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227952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120866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DDC2024-AB5D-4FE2-8B34-A0B6C1DCE3D0}" type="datetimeFigureOut">
              <a:rPr lang="zh-CN" altLang="en-US" smtClean="0"/>
              <a:t>2023/5/8</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1011473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DDDC2024-AB5D-4FE2-8B34-A0B6C1DCE3D0}"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A34E5F9-09B8-4794-813B-01F3D8AD59A7}" type="slidenum">
              <a:rPr lang="zh-CN" altLang="en-US" smtClean="0"/>
              <a:t>‹#›</a:t>
            </a:fld>
            <a:endParaRPr lang="zh-CN" altLang="en-US"/>
          </a:p>
        </p:txBody>
      </p:sp>
    </p:spTree>
    <p:extLst>
      <p:ext uri="{BB962C8B-B14F-4D97-AF65-F5344CB8AC3E}">
        <p14:creationId xmlns:p14="http://schemas.microsoft.com/office/powerpoint/2010/main" val="4214743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DDC2024-AB5D-4FE2-8B34-A0B6C1DCE3D0}" type="datetimeFigureOut">
              <a:rPr lang="zh-CN" altLang="en-US" smtClean="0"/>
              <a:t>2023/5/8</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A34E5F9-09B8-4794-813B-01F3D8AD59A7}"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77736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a:t>第</a:t>
            </a:r>
            <a:r>
              <a:rPr lang="en-US" altLang="zh-CN" dirty="0"/>
              <a:t>2</a:t>
            </a:r>
            <a:r>
              <a:rPr lang="zh-CN" altLang="en-US" dirty="0"/>
              <a:t>章</a:t>
            </a:r>
            <a:br>
              <a:rPr lang="en-US" altLang="zh-CN" dirty="0"/>
            </a:br>
            <a:br>
              <a:rPr lang="en-US" altLang="zh-CN" dirty="0"/>
            </a:br>
            <a:r>
              <a:rPr lang="en-US" altLang="zh-CN" b="0" i="0" u="none" strike="noStrike" baseline="0" dirty="0">
                <a:latin typeface="宋体" panose="02010600030101010101" pitchFamily="2" charset="-122"/>
                <a:ea typeface="宋体" panose="02010600030101010101" pitchFamily="2" charset="-122"/>
              </a:rPr>
              <a:t>Windows 7 </a:t>
            </a:r>
            <a:r>
              <a:rPr lang="zh-CN" altLang="en-US" b="0" i="0" u="none" strike="noStrike" baseline="0" dirty="0">
                <a:latin typeface="宋体" panose="02010600030101010101" pitchFamily="2" charset="-122"/>
                <a:ea typeface="宋体" panose="02010600030101010101" pitchFamily="2" charset="-122"/>
              </a:rPr>
              <a:t>操作系统</a:t>
            </a:r>
            <a:endParaRPr lang="zh-CN" altLang="en-US" dirty="0"/>
          </a:p>
        </p:txBody>
      </p:sp>
    </p:spTree>
    <p:extLst>
      <p:ext uri="{BB962C8B-B14F-4D97-AF65-F5344CB8AC3E}">
        <p14:creationId xmlns:p14="http://schemas.microsoft.com/office/powerpoint/2010/main" val="2521572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EC319577-7179-46B2-9EBF-9220547D0258}" type="slidenum">
              <a:rPr lang="zh-CN" altLang="zh-CN"/>
              <a:pPr/>
              <a:t>10</a:t>
            </a:fld>
            <a:endParaRPr lang="zh-CN" altLang="zh-CN"/>
          </a:p>
        </p:txBody>
      </p:sp>
      <p:sp>
        <p:nvSpPr>
          <p:cNvPr id="20482" name="Rectangle 2"/>
          <p:cNvSpPr>
            <a:spLocks noGrp="1" noChangeArrowheads="1"/>
          </p:cNvSpPr>
          <p:nvPr>
            <p:ph type="title"/>
          </p:nvPr>
        </p:nvSpPr>
        <p:spPr/>
        <p:txBody>
          <a:bodyPr/>
          <a:lstStyle/>
          <a:p>
            <a:r>
              <a:rPr lang="zh-CN" altLang="zh-CN">
                <a:latin typeface="宋体" pitchFamily="2" charset="-122"/>
              </a:rPr>
              <a:t>网络操作系统</a:t>
            </a:r>
          </a:p>
        </p:txBody>
      </p:sp>
      <p:sp>
        <p:nvSpPr>
          <p:cNvPr id="20483" name="Rectangle 3"/>
          <p:cNvSpPr>
            <a:spLocks noGrp="1" noChangeArrowheads="1"/>
          </p:cNvSpPr>
          <p:nvPr>
            <p:ph type="body" idx="1"/>
          </p:nvPr>
        </p:nvSpPr>
        <p:spPr>
          <a:xfrm>
            <a:off x="3575050" y="2349500"/>
            <a:ext cx="6407150" cy="2736850"/>
          </a:xfrm>
        </p:spPr>
        <p:txBody>
          <a:bodyPr/>
          <a:lstStyle/>
          <a:p>
            <a:r>
              <a:rPr lang="zh-CN" altLang="zh-CN">
                <a:latin typeface="宋体" pitchFamily="2" charset="-122"/>
              </a:rPr>
              <a:t>   网络操作系统是基于计算机网络的，是在各种计算机操作系统上按网络体系结构、协议和标准开发的软件，包括网络管理、通信、安全、资源共享和各种网络应用，其目标是相互通信及资源共享。</a:t>
            </a:r>
            <a:r>
              <a:rPr lang="zh-CN" altLang="zh-CN"/>
              <a:t>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6" name="页脚占位符 4"/>
          <p:cNvSpPr>
            <a:spLocks noGrp="1"/>
          </p:cNvSpPr>
          <p:nvPr>
            <p:ph type="ftr" sz="quarter" idx="11"/>
          </p:nvPr>
        </p:nvSpPr>
        <p:spPr/>
        <p:txBody>
          <a:bodyPr/>
          <a:lstStyle/>
          <a:p>
            <a:r>
              <a:rPr lang="zh-CN" altLang="zh-CN"/>
              <a:t>计算机文化基础</a:t>
            </a:r>
          </a:p>
        </p:txBody>
      </p:sp>
      <p:sp>
        <p:nvSpPr>
          <p:cNvPr id="7" name="灯片编号占位符 5"/>
          <p:cNvSpPr>
            <a:spLocks noGrp="1"/>
          </p:cNvSpPr>
          <p:nvPr>
            <p:ph type="sldNum" sz="quarter" idx="12"/>
          </p:nvPr>
        </p:nvSpPr>
        <p:spPr/>
        <p:txBody>
          <a:bodyPr/>
          <a:lstStyle/>
          <a:p>
            <a:fld id="{CBAE0E56-D92F-4889-AAF9-9958C6C89FE4}" type="slidenum">
              <a:rPr lang="zh-CN" altLang="zh-CN"/>
              <a:pPr/>
              <a:t>11</a:t>
            </a:fld>
            <a:endParaRPr lang="zh-CN" altLang="zh-CN"/>
          </a:p>
        </p:txBody>
      </p:sp>
      <p:sp>
        <p:nvSpPr>
          <p:cNvPr id="21506" name="Rectangle 2"/>
          <p:cNvSpPr>
            <a:spLocks noGrp="1" noChangeArrowheads="1"/>
          </p:cNvSpPr>
          <p:nvPr>
            <p:ph type="title"/>
          </p:nvPr>
        </p:nvSpPr>
        <p:spPr>
          <a:xfrm>
            <a:off x="2566988" y="533400"/>
            <a:ext cx="7772400" cy="1143000"/>
          </a:xfrm>
        </p:spPr>
        <p:txBody>
          <a:bodyPr/>
          <a:lstStyle/>
          <a:p>
            <a:r>
              <a:rPr lang="zh-CN" altLang="zh-CN">
                <a:ea typeface="宋体" pitchFamily="2" charset="-122"/>
              </a:rPr>
              <a:t> </a:t>
            </a:r>
            <a:r>
              <a:rPr lang="zh-CN" altLang="zh-CN">
                <a:latin typeface="宋体" pitchFamily="2" charset="-122"/>
              </a:rPr>
              <a:t>分布式操作系统</a:t>
            </a:r>
            <a:r>
              <a:rPr lang="zh-CN" altLang="zh-CN"/>
              <a:t> </a:t>
            </a:r>
          </a:p>
        </p:txBody>
      </p:sp>
      <p:sp>
        <p:nvSpPr>
          <p:cNvPr id="21507" name="Rectangle 3"/>
          <p:cNvSpPr>
            <a:spLocks noGrp="1" noChangeArrowheads="1"/>
          </p:cNvSpPr>
          <p:nvPr>
            <p:ph type="body" idx="1"/>
          </p:nvPr>
        </p:nvSpPr>
        <p:spPr>
          <a:xfrm>
            <a:off x="3505200" y="1752600"/>
            <a:ext cx="6262688" cy="1892300"/>
          </a:xfrm>
        </p:spPr>
        <p:txBody>
          <a:bodyPr/>
          <a:lstStyle/>
          <a:p>
            <a:r>
              <a:rPr lang="zh-CN" altLang="zh-CN" dirty="0">
                <a:latin typeface="宋体" pitchFamily="2" charset="-122"/>
              </a:rPr>
              <a:t>   大量的计算机通过网络</a:t>
            </a:r>
            <a:r>
              <a:rPr lang="zh-CN" altLang="zh-CN" dirty="0">
                <a:solidFill>
                  <a:srgbClr val="000000"/>
                </a:solidFill>
                <a:latin typeface="宋体" pitchFamily="2" charset="-122"/>
              </a:rPr>
              <a:t>联结在一起</a:t>
            </a:r>
            <a:r>
              <a:rPr lang="zh-CN" altLang="zh-CN" dirty="0">
                <a:latin typeface="宋体" pitchFamily="2" charset="-122"/>
              </a:rPr>
              <a:t>，可以获得极高的运算能力及广泛的数据共享，这种系统被称作分布式系统（</a:t>
            </a:r>
            <a:r>
              <a:rPr lang="zh-CN" altLang="zh-CN" dirty="0"/>
              <a:t>Distributed System</a:t>
            </a:r>
            <a:r>
              <a:rPr lang="zh-CN" altLang="zh-CN" dirty="0">
                <a:latin typeface="宋体" pitchFamily="2" charset="-122"/>
              </a:rPr>
              <a:t>）。</a:t>
            </a:r>
            <a:r>
              <a:rPr lang="zh-CN" altLang="zh-CN" dirty="0"/>
              <a:t> </a:t>
            </a:r>
          </a:p>
        </p:txBody>
      </p:sp>
      <p:sp>
        <p:nvSpPr>
          <p:cNvPr id="21508" name="Text Box 4">
            <a:hlinkClick r:id="rId2" action="ppaction://hlinksldjump"/>
          </p:cNvPr>
          <p:cNvSpPr txBox="1">
            <a:spLocks noChangeArrowheads="1"/>
          </p:cNvSpPr>
          <p:nvPr/>
        </p:nvSpPr>
        <p:spPr bwMode="auto">
          <a:xfrm>
            <a:off x="2133600" y="5516563"/>
            <a:ext cx="6477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CN" altLang="zh-CN" sz="1400">
                <a:hlinkClick r:id="rId2" action="ppaction://hlinksldjump"/>
              </a:rPr>
              <a:t>返  回</a:t>
            </a:r>
            <a:endParaRPr lang="zh-CN" altLang="zh-CN" sz="140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97280" y="224820"/>
            <a:ext cx="10058400" cy="1450757"/>
          </a:xfrm>
        </p:spPr>
        <p:txBody>
          <a:bodyPr/>
          <a:lstStyle/>
          <a:p>
            <a:pPr marR="0" rtl="0"/>
            <a:r>
              <a:rPr lang="en-US" altLang="zh-CN" b="1" i="0" strike="noStrike" baseline="0">
                <a:latin typeface="Times New Roman" panose="02020603050405020304" pitchFamily="18" charset="0"/>
                <a:ea typeface="宋体" panose="02010600030101010101" pitchFamily="2" charset="-122"/>
              </a:rPr>
              <a:t>2.1.3   </a:t>
            </a:r>
            <a:r>
              <a:rPr lang="zh-CN" altLang="en-US" b="0" i="0" strike="noStrike" baseline="30000">
                <a:solidFill>
                  <a:srgbClr val="231F20"/>
                </a:solidFill>
                <a:latin typeface="宋体" panose="02010600030101010101" pitchFamily="2" charset="-122"/>
                <a:ea typeface="宋体" panose="02010600030101010101" pitchFamily="2" charset="-122"/>
              </a:rPr>
              <a:t>常用操作系统简介</a:t>
            </a:r>
            <a:endParaRPr lang="en-US" altLang="zh-CN" b="0" i="0" strike="noStrike" baseline="0">
              <a:solidFill>
                <a:srgbClr val="231F20"/>
              </a:solidFill>
              <a:latin typeface="Times New Roman" panose="02020603050405020304" pitchFamily="18" charset="0"/>
              <a:ea typeface="宋体" panose="02010600030101010101" pitchFamily="2" charset="-122"/>
            </a:endParaRPr>
          </a:p>
        </p:txBody>
      </p:sp>
      <p:sp>
        <p:nvSpPr>
          <p:cNvPr id="4" name="文本占位符 3"/>
          <p:cNvSpPr>
            <a:spLocks noGrp="1"/>
          </p:cNvSpPr>
          <p:nvPr>
            <p:ph type="body" idx="1"/>
          </p:nvPr>
        </p:nvSpPr>
        <p:spPr/>
        <p:txBody>
          <a:bodyPr/>
          <a:lstStyle/>
          <a:p>
            <a:pPr lvl="0"/>
            <a:r>
              <a:rPr lang="en-US" altLang="zh-CN" dirty="0">
                <a:latin typeface="方正隶二简体"/>
              </a:rPr>
              <a:t>Windows</a:t>
            </a:r>
            <a:r>
              <a:rPr lang="zh-CN" altLang="en-US" dirty="0">
                <a:latin typeface="方正隶二简体"/>
              </a:rPr>
              <a:t> 操作系统</a:t>
            </a:r>
          </a:p>
          <a:p>
            <a:pPr lvl="0"/>
            <a:r>
              <a:rPr lang="en-US" altLang="zh-CN" dirty="0">
                <a:latin typeface="方正隶二简体"/>
              </a:rPr>
              <a:t>UNIX</a:t>
            </a:r>
            <a:r>
              <a:rPr lang="zh-CN" altLang="en-US" dirty="0">
                <a:latin typeface="方正隶二简体"/>
              </a:rPr>
              <a:t> 操作系统</a:t>
            </a:r>
          </a:p>
          <a:p>
            <a:pPr lvl="0"/>
            <a:r>
              <a:rPr lang="en-US" altLang="zh-CN" dirty="0">
                <a:latin typeface="方正隶二简体"/>
              </a:rPr>
              <a:t>Linux</a:t>
            </a:r>
            <a:r>
              <a:rPr lang="zh-CN" altLang="en-US" dirty="0">
                <a:latin typeface="方正隶二简体"/>
              </a:rPr>
              <a:t> 操作系统</a:t>
            </a:r>
          </a:p>
          <a:p>
            <a:pPr lvl="0"/>
            <a:r>
              <a:rPr lang="en-US" altLang="zh-CN" dirty="0">
                <a:latin typeface="方正隶二简体"/>
              </a:rPr>
              <a:t>iOS</a:t>
            </a:r>
            <a:r>
              <a:rPr lang="zh-CN" altLang="en-US" dirty="0">
                <a:latin typeface="方正隶二简体"/>
              </a:rPr>
              <a:t> 操作系统</a:t>
            </a:r>
          </a:p>
          <a:p>
            <a:pPr lvl="0"/>
            <a:r>
              <a:rPr lang="en-US" altLang="zh-CN" dirty="0">
                <a:latin typeface="方正隶二简体"/>
              </a:rPr>
              <a:t>Android</a:t>
            </a:r>
            <a:r>
              <a:rPr lang="zh-CN" altLang="en-US" dirty="0">
                <a:latin typeface="方正隶二简体"/>
              </a:rPr>
              <a:t> 操作系统</a:t>
            </a:r>
          </a:p>
          <a:p>
            <a:pPr lvl="0"/>
            <a:r>
              <a:rPr lang="en-US" altLang="zh-CN" dirty="0">
                <a:latin typeface="方正隶二简体"/>
              </a:rPr>
              <a:t>Mac OS</a:t>
            </a:r>
          </a:p>
          <a:p>
            <a:endParaRPr lang="zh-CN" altLang="en-US" dirty="0"/>
          </a:p>
        </p:txBody>
      </p:sp>
    </p:spTree>
    <p:extLst>
      <p:ext uri="{BB962C8B-B14F-4D97-AF65-F5344CB8AC3E}">
        <p14:creationId xmlns:p14="http://schemas.microsoft.com/office/powerpoint/2010/main" val="1662482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E5B3D528-3DEC-4EFE-9272-66891E4E621A}" type="slidenum">
              <a:rPr lang="zh-CN" altLang="zh-CN"/>
              <a:pPr/>
              <a:t>13</a:t>
            </a:fld>
            <a:endParaRPr lang="zh-CN" altLang="zh-CN"/>
          </a:p>
        </p:txBody>
      </p:sp>
      <p:sp>
        <p:nvSpPr>
          <p:cNvPr id="22530" name="Rectangle 2"/>
          <p:cNvSpPr>
            <a:spLocks noGrp="1" noChangeArrowheads="1"/>
          </p:cNvSpPr>
          <p:nvPr>
            <p:ph type="title"/>
          </p:nvPr>
        </p:nvSpPr>
        <p:spPr>
          <a:xfrm>
            <a:off x="2566988" y="609600"/>
            <a:ext cx="7772400" cy="1143000"/>
          </a:xfrm>
        </p:spPr>
        <p:txBody>
          <a:bodyPr/>
          <a:lstStyle/>
          <a:p>
            <a:r>
              <a:rPr lang="zh-CN" altLang="en-US"/>
              <a:t>2.1.3</a:t>
            </a:r>
            <a:r>
              <a:rPr lang="zh-CN" altLang="en-US">
                <a:latin typeface="宋体" pitchFamily="2" charset="-122"/>
              </a:rPr>
              <a:t>  常用操作系统简介</a:t>
            </a:r>
            <a:r>
              <a:rPr lang="zh-CN" altLang="en-US"/>
              <a:t> </a:t>
            </a:r>
          </a:p>
        </p:txBody>
      </p:sp>
      <p:sp>
        <p:nvSpPr>
          <p:cNvPr id="22531" name="Rectangle 3"/>
          <p:cNvSpPr>
            <a:spLocks noGrp="1" noChangeArrowheads="1"/>
          </p:cNvSpPr>
          <p:nvPr>
            <p:ph type="body" idx="1"/>
          </p:nvPr>
        </p:nvSpPr>
        <p:spPr>
          <a:xfrm>
            <a:off x="3429000" y="1828800"/>
            <a:ext cx="6624638" cy="3962400"/>
          </a:xfrm>
        </p:spPr>
        <p:txBody>
          <a:bodyPr/>
          <a:lstStyle/>
          <a:p>
            <a:pPr>
              <a:lnSpc>
                <a:spcPct val="110000"/>
              </a:lnSpc>
            </a:pPr>
            <a:r>
              <a:rPr lang="zh-CN" altLang="en-US">
                <a:latin typeface="宋体" pitchFamily="2" charset="-122"/>
              </a:rPr>
              <a:t>   1. Windows 操作系统</a:t>
            </a:r>
          </a:p>
          <a:p>
            <a:pPr>
              <a:lnSpc>
                <a:spcPct val="110000"/>
              </a:lnSpc>
            </a:pPr>
            <a:r>
              <a:rPr lang="zh-CN" altLang="en-US"/>
              <a:t>        Windows是一个为个人电脑和服务器用户设计的操作系统。自1985年微软推出Windows 1.0以来，Windows 系统经历了近30 年的风风雨雨。从最初运行在DOS 下的Windows 3.x，到风靡全球的Windows 9x、Windows 2000、Windows XP、Windows 2003、Windows 7、Windows 8 等，Windows 系列产品由于硬件支持良好、应用程序众多、具备出色的多媒体功能，而获得了个人电脑操作系统软件的垄断地位。</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89964F4B-569F-4977-9E11-CFBC0513AC0E}" type="slidenum">
              <a:rPr lang="zh-CN" altLang="zh-CN"/>
              <a:pPr/>
              <a:t>14</a:t>
            </a:fld>
            <a:endParaRPr lang="zh-CN" altLang="zh-CN"/>
          </a:p>
        </p:txBody>
      </p:sp>
      <p:sp>
        <p:nvSpPr>
          <p:cNvPr id="23554" name="Rectangle 2"/>
          <p:cNvSpPr>
            <a:spLocks noGrp="1" noChangeArrowheads="1"/>
          </p:cNvSpPr>
          <p:nvPr>
            <p:ph type="title"/>
          </p:nvPr>
        </p:nvSpPr>
        <p:spPr>
          <a:xfrm>
            <a:off x="2566988" y="609600"/>
            <a:ext cx="7772400" cy="1143000"/>
          </a:xfrm>
        </p:spPr>
        <p:txBody>
          <a:bodyPr/>
          <a:lstStyle/>
          <a:p>
            <a:r>
              <a:rPr lang="zh-CN" altLang="en-US"/>
              <a:t>2.1.3</a:t>
            </a:r>
            <a:r>
              <a:rPr lang="zh-CN" altLang="en-US">
                <a:latin typeface="宋体" pitchFamily="2" charset="-122"/>
              </a:rPr>
              <a:t>  常用操作系统简介</a:t>
            </a:r>
            <a:r>
              <a:rPr lang="zh-CN" altLang="en-US"/>
              <a:t> </a:t>
            </a:r>
          </a:p>
        </p:txBody>
      </p:sp>
      <p:sp>
        <p:nvSpPr>
          <p:cNvPr id="23555" name="Rectangle 3"/>
          <p:cNvSpPr>
            <a:spLocks noGrp="1" noChangeArrowheads="1"/>
          </p:cNvSpPr>
          <p:nvPr>
            <p:ph type="body" idx="1"/>
          </p:nvPr>
        </p:nvSpPr>
        <p:spPr>
          <a:xfrm>
            <a:off x="3429000" y="1828800"/>
            <a:ext cx="6624638" cy="3962400"/>
          </a:xfrm>
        </p:spPr>
        <p:txBody>
          <a:bodyPr>
            <a:normAutofit lnSpcReduction="10000"/>
          </a:bodyPr>
          <a:lstStyle/>
          <a:p>
            <a:pPr>
              <a:lnSpc>
                <a:spcPct val="110000"/>
              </a:lnSpc>
            </a:pPr>
            <a:r>
              <a:rPr lang="zh-CN" altLang="en-US" sz="1600">
                <a:latin typeface="宋体" pitchFamily="2" charset="-122"/>
              </a:rPr>
              <a:t>  </a:t>
            </a:r>
            <a:r>
              <a:rPr lang="zh-CN" altLang="en-US">
                <a:latin typeface="宋体" pitchFamily="2" charset="-122"/>
              </a:rPr>
              <a:t> 2. UNIX 操作系统</a:t>
            </a:r>
          </a:p>
          <a:p>
            <a:pPr>
              <a:lnSpc>
                <a:spcPct val="110000"/>
              </a:lnSpc>
            </a:pPr>
            <a:r>
              <a:rPr lang="zh-CN" altLang="en-US" sz="1600"/>
              <a:t>        </a:t>
            </a:r>
            <a:r>
              <a:rPr lang="zh-CN" altLang="en-US">
                <a:latin typeface="宋体" pitchFamily="2" charset="-122"/>
              </a:rPr>
              <a:t>UNIX 是一个强大的多用户、多任务操作系统，支持多种处理器架构，按照操作系统的分类，属于分时操作系统，最早于1969年在AT＆T的贝尔实验室开发。UNIX可以应用于从巨型计算机到普通PC机等多种不同的平台上，它强大的网络支持功能使其广泛应用于网络服务器。目前市场上流行的版本主要有IBM公司开发的AIX、SUN公司研制的类UNIX操作系统Solaris、惠普科技公司研发的类UNIX操作系统HP-UX、硅谷图形公司（SGI）研发的UNIX 操作系统IRIX、微软公司研发的可在个人电脑及微型计算机上使用的Xenix以及苹果电脑公司所开发的UNIX 操作系统A/UX。</a:t>
            </a:r>
          </a:p>
          <a:p>
            <a:pPr>
              <a:lnSpc>
                <a:spcPct val="110000"/>
              </a:lnSpc>
            </a:pPr>
            <a:endParaRPr lang="zh-CN" altLang="en-US">
              <a:latin typeface="宋体" pitchFamily="2"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487D7392-239C-437B-AACC-D54344273D72}" type="slidenum">
              <a:rPr lang="zh-CN" altLang="zh-CN"/>
              <a:pPr/>
              <a:t>15</a:t>
            </a:fld>
            <a:endParaRPr lang="zh-CN" altLang="zh-CN"/>
          </a:p>
        </p:txBody>
      </p:sp>
      <p:sp>
        <p:nvSpPr>
          <p:cNvPr id="24578" name="Rectangle 2"/>
          <p:cNvSpPr>
            <a:spLocks noGrp="1" noChangeArrowheads="1"/>
          </p:cNvSpPr>
          <p:nvPr>
            <p:ph type="title"/>
          </p:nvPr>
        </p:nvSpPr>
        <p:spPr>
          <a:xfrm>
            <a:off x="2566988" y="609600"/>
            <a:ext cx="7772400" cy="1143000"/>
          </a:xfrm>
        </p:spPr>
        <p:txBody>
          <a:bodyPr/>
          <a:lstStyle/>
          <a:p>
            <a:r>
              <a:rPr lang="zh-CN" altLang="en-US"/>
              <a:t>2.1.3</a:t>
            </a:r>
            <a:r>
              <a:rPr lang="zh-CN" altLang="en-US">
                <a:latin typeface="宋体" pitchFamily="2" charset="-122"/>
              </a:rPr>
              <a:t>  常用操作系统简介</a:t>
            </a:r>
            <a:r>
              <a:rPr lang="zh-CN" altLang="en-US"/>
              <a:t> </a:t>
            </a:r>
          </a:p>
        </p:txBody>
      </p:sp>
      <p:sp>
        <p:nvSpPr>
          <p:cNvPr id="24579" name="Rectangle 3"/>
          <p:cNvSpPr>
            <a:spLocks noGrp="1" noChangeArrowheads="1"/>
          </p:cNvSpPr>
          <p:nvPr>
            <p:ph type="body" idx="1"/>
          </p:nvPr>
        </p:nvSpPr>
        <p:spPr>
          <a:xfrm>
            <a:off x="3429000" y="1828800"/>
            <a:ext cx="6624638" cy="3962400"/>
          </a:xfrm>
        </p:spPr>
        <p:txBody>
          <a:bodyPr/>
          <a:lstStyle/>
          <a:p>
            <a:pPr>
              <a:lnSpc>
                <a:spcPct val="110000"/>
              </a:lnSpc>
            </a:pPr>
            <a:r>
              <a:rPr lang="zh-CN" altLang="en-US" sz="1600">
                <a:latin typeface="宋体" pitchFamily="2" charset="-122"/>
              </a:rPr>
              <a:t>  </a:t>
            </a:r>
            <a:r>
              <a:rPr lang="zh-CN" altLang="en-US">
                <a:latin typeface="宋体" pitchFamily="2" charset="-122"/>
              </a:rPr>
              <a:t> 3. LNIX 操作系统</a:t>
            </a:r>
          </a:p>
          <a:p>
            <a:pPr>
              <a:lnSpc>
                <a:spcPct val="110000"/>
              </a:lnSpc>
            </a:pPr>
            <a:r>
              <a:rPr lang="zh-CN" altLang="en-US" sz="1600"/>
              <a:t>       </a:t>
            </a:r>
            <a:r>
              <a:rPr lang="zh-CN" altLang="en-US">
                <a:latin typeface="宋体" pitchFamily="2" charset="-122"/>
              </a:rPr>
              <a:t> Linux 是一个多用户、多任务、支持多线程和多CPU 的操作系统，它能运行主要的UNIX 工具软件、应用程序和网络协议，支持32位和64位硬件，具有开放源代码、可移植性良好、代码资源丰富以及异常的健壮特性。Linux继承了UNIX以网络为核心的设计思想，是一个性能稳定的多用户网络操作系统，主要用于基于Intel x86系列CPU的计算机。这个系统是由世界各地的成千上万的程序员设计和实现的。</a:t>
            </a:r>
          </a:p>
          <a:p>
            <a:pPr>
              <a:lnSpc>
                <a:spcPct val="110000"/>
              </a:lnSpc>
            </a:pPr>
            <a:endParaRPr lang="zh-CN" altLang="en-US">
              <a:latin typeface="宋体" pitchFamily="2" charset="-122"/>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176361AF-B1DA-4D05-9912-3BD64C4A842F}" type="slidenum">
              <a:rPr lang="zh-CN" altLang="zh-CN"/>
              <a:pPr/>
              <a:t>16</a:t>
            </a:fld>
            <a:endParaRPr lang="zh-CN" altLang="zh-CN"/>
          </a:p>
        </p:txBody>
      </p:sp>
      <p:sp>
        <p:nvSpPr>
          <p:cNvPr id="25602" name="Rectangle 2"/>
          <p:cNvSpPr>
            <a:spLocks noGrp="1" noChangeArrowheads="1"/>
          </p:cNvSpPr>
          <p:nvPr>
            <p:ph type="title"/>
          </p:nvPr>
        </p:nvSpPr>
        <p:spPr>
          <a:xfrm>
            <a:off x="2566988" y="609600"/>
            <a:ext cx="7772400" cy="1143000"/>
          </a:xfrm>
        </p:spPr>
        <p:txBody>
          <a:bodyPr/>
          <a:lstStyle/>
          <a:p>
            <a:r>
              <a:rPr lang="zh-CN" altLang="en-US"/>
              <a:t>2.1.3</a:t>
            </a:r>
            <a:r>
              <a:rPr lang="zh-CN" altLang="en-US">
                <a:latin typeface="宋体" pitchFamily="2" charset="-122"/>
              </a:rPr>
              <a:t>  常用操作系统简介</a:t>
            </a:r>
            <a:r>
              <a:rPr lang="zh-CN" altLang="en-US"/>
              <a:t> </a:t>
            </a:r>
          </a:p>
        </p:txBody>
      </p:sp>
      <p:sp>
        <p:nvSpPr>
          <p:cNvPr id="25603" name="Rectangle 3"/>
          <p:cNvSpPr>
            <a:spLocks noGrp="1" noChangeArrowheads="1"/>
          </p:cNvSpPr>
          <p:nvPr>
            <p:ph type="body" idx="1"/>
          </p:nvPr>
        </p:nvSpPr>
        <p:spPr>
          <a:xfrm>
            <a:off x="3429000" y="1828800"/>
            <a:ext cx="6624638" cy="3962400"/>
          </a:xfrm>
        </p:spPr>
        <p:txBody>
          <a:bodyPr/>
          <a:lstStyle/>
          <a:p>
            <a:pPr>
              <a:lnSpc>
                <a:spcPct val="110000"/>
              </a:lnSpc>
            </a:pPr>
            <a:r>
              <a:rPr lang="zh-CN" altLang="en-US" sz="1400">
                <a:latin typeface="宋体" pitchFamily="2" charset="-122"/>
              </a:rPr>
              <a:t>  </a:t>
            </a:r>
            <a:r>
              <a:rPr lang="zh-CN" altLang="en-US" sz="1800">
                <a:latin typeface="宋体" pitchFamily="2" charset="-122"/>
              </a:rPr>
              <a:t> 4. iOS 操作系统</a:t>
            </a:r>
          </a:p>
          <a:p>
            <a:pPr>
              <a:lnSpc>
                <a:spcPct val="110000"/>
              </a:lnSpc>
            </a:pPr>
            <a:r>
              <a:rPr lang="zh-CN" altLang="en-US" sz="1400"/>
              <a:t>         </a:t>
            </a:r>
            <a:r>
              <a:rPr lang="zh-CN" altLang="en-US">
                <a:latin typeface="宋体" pitchFamily="2" charset="-122"/>
              </a:rPr>
              <a:t>苹果iOS 是由苹果公司开发的手持设备操作系统。苹果公司最早于2007年1月9日的Macworld大会上公布这个系统，最初是为使用iPhone设计的，后来陆续套用到iPod touch、iPad以及Apple TV等苹果产品上。iOS与苹果的Mac OS X操作系统一样，属于类UNIX的商业操作系统。iOS具有简单易用的界面、令人惊叹的功能，以及超强的稳定性，原本这个系统名为iPhone OS，直到2010年6月7 日WWDC大会上宣布改名为iOS。2013年9月10日，苹果公司在媒体发布会上正式发布了iOS 7。</a:t>
            </a:r>
            <a:r>
              <a:rPr lang="zh-CN" altLang="en-US" sz="1800">
                <a:latin typeface="宋体" pitchFamily="2" charset="-122"/>
              </a:rPr>
              <a:t> </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32305453-E9B8-410D-8D7F-0E5750BE2995}" type="slidenum">
              <a:rPr lang="zh-CN" altLang="zh-CN"/>
              <a:pPr/>
              <a:t>17</a:t>
            </a:fld>
            <a:endParaRPr lang="zh-CN" altLang="zh-CN"/>
          </a:p>
        </p:txBody>
      </p:sp>
      <p:sp>
        <p:nvSpPr>
          <p:cNvPr id="26626" name="Rectangle 2"/>
          <p:cNvSpPr>
            <a:spLocks noGrp="1" noChangeArrowheads="1"/>
          </p:cNvSpPr>
          <p:nvPr>
            <p:ph type="title"/>
          </p:nvPr>
        </p:nvSpPr>
        <p:spPr>
          <a:xfrm>
            <a:off x="2566988" y="609600"/>
            <a:ext cx="7772400" cy="1143000"/>
          </a:xfrm>
        </p:spPr>
        <p:txBody>
          <a:bodyPr/>
          <a:lstStyle/>
          <a:p>
            <a:r>
              <a:rPr lang="zh-CN" altLang="en-US"/>
              <a:t>2.1.3</a:t>
            </a:r>
            <a:r>
              <a:rPr lang="zh-CN" altLang="en-US">
                <a:latin typeface="宋体" pitchFamily="2" charset="-122"/>
              </a:rPr>
              <a:t>  常用操作系统简介</a:t>
            </a:r>
            <a:r>
              <a:rPr lang="zh-CN" altLang="en-US"/>
              <a:t> </a:t>
            </a:r>
          </a:p>
        </p:txBody>
      </p:sp>
      <p:sp>
        <p:nvSpPr>
          <p:cNvPr id="26627" name="Rectangle 3"/>
          <p:cNvSpPr>
            <a:spLocks noGrp="1" noChangeArrowheads="1"/>
          </p:cNvSpPr>
          <p:nvPr>
            <p:ph type="body" idx="1"/>
          </p:nvPr>
        </p:nvSpPr>
        <p:spPr>
          <a:xfrm>
            <a:off x="3429000" y="1828800"/>
            <a:ext cx="6624638" cy="3962400"/>
          </a:xfrm>
        </p:spPr>
        <p:txBody>
          <a:bodyPr/>
          <a:lstStyle/>
          <a:p>
            <a:pPr>
              <a:lnSpc>
                <a:spcPct val="100000"/>
              </a:lnSpc>
            </a:pPr>
            <a:r>
              <a:rPr lang="zh-CN" altLang="en-US">
                <a:latin typeface="宋体" pitchFamily="2" charset="-122"/>
              </a:rPr>
              <a:t>   5. Android 操作系统</a:t>
            </a:r>
          </a:p>
          <a:p>
            <a:pPr>
              <a:lnSpc>
                <a:spcPct val="100000"/>
              </a:lnSpc>
            </a:pPr>
            <a:r>
              <a:rPr lang="zh-CN" altLang="en-US" sz="1000"/>
              <a:t>           </a:t>
            </a:r>
            <a:r>
              <a:rPr lang="zh-CN" altLang="en-US" sz="1800"/>
              <a:t>  </a:t>
            </a:r>
            <a:r>
              <a:rPr lang="zh-CN" altLang="en-US" sz="1800">
                <a:latin typeface="宋体" pitchFamily="2" charset="-122"/>
              </a:rPr>
              <a:t>Android 是一种基于Linux的自由及开放源代码的操作系统，主要使用于移动设备，如智能手机和平板电脑，由Google公司和开放手机联盟领导及开发，中国大陆地区较多人使用“安卓”命名。Android操作系统最初由Andy Rubin开发，主要支持手机，2005年8月由Google收购注资。2007年11月，Google与84家硬件制造商、软件开发商及电信运营商组建开放手机联盟共同研发改良Android系统。第一部Android智能手机发布于2008年10月。Android 逐渐扩展到平板电脑及其他领域，如电视、数码相机、游戏机等。2011年第一季度，Android在全球的市场份额首次超过塞班系统，跃居全球第一。2012年11月数据显示，Android占据全球智能手机操作系统市场76％的份额，中国市场占有率为 90％。 </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FD39F3BA-F7D5-4661-8009-7E25149E65A6}" type="slidenum">
              <a:rPr lang="zh-CN" altLang="zh-CN"/>
              <a:pPr/>
              <a:t>18</a:t>
            </a:fld>
            <a:endParaRPr lang="zh-CN" altLang="zh-CN"/>
          </a:p>
        </p:txBody>
      </p:sp>
      <p:sp>
        <p:nvSpPr>
          <p:cNvPr id="27650" name="Rectangle 2"/>
          <p:cNvSpPr>
            <a:spLocks noGrp="1" noChangeArrowheads="1"/>
          </p:cNvSpPr>
          <p:nvPr>
            <p:ph type="title"/>
          </p:nvPr>
        </p:nvSpPr>
        <p:spPr>
          <a:xfrm>
            <a:off x="2566988" y="609600"/>
            <a:ext cx="7772400" cy="1143000"/>
          </a:xfrm>
        </p:spPr>
        <p:txBody>
          <a:bodyPr/>
          <a:lstStyle/>
          <a:p>
            <a:r>
              <a:rPr lang="zh-CN" altLang="en-US"/>
              <a:t>2.1.3</a:t>
            </a:r>
            <a:r>
              <a:rPr lang="zh-CN" altLang="en-US">
                <a:latin typeface="宋体" pitchFamily="2" charset="-122"/>
              </a:rPr>
              <a:t>  常用操作系统简介</a:t>
            </a:r>
            <a:r>
              <a:rPr lang="zh-CN" altLang="en-US"/>
              <a:t> </a:t>
            </a:r>
          </a:p>
        </p:txBody>
      </p:sp>
      <p:sp>
        <p:nvSpPr>
          <p:cNvPr id="27651" name="Rectangle 3"/>
          <p:cNvSpPr>
            <a:spLocks noGrp="1" noChangeArrowheads="1"/>
          </p:cNvSpPr>
          <p:nvPr>
            <p:ph type="body" idx="1"/>
          </p:nvPr>
        </p:nvSpPr>
        <p:spPr>
          <a:xfrm>
            <a:off x="3429000" y="1828800"/>
            <a:ext cx="6624638" cy="3962400"/>
          </a:xfrm>
        </p:spPr>
        <p:txBody>
          <a:bodyPr/>
          <a:lstStyle/>
          <a:p>
            <a:pPr>
              <a:lnSpc>
                <a:spcPct val="100000"/>
              </a:lnSpc>
            </a:pPr>
            <a:r>
              <a:rPr lang="zh-CN" altLang="en-US">
                <a:latin typeface="宋体" pitchFamily="2" charset="-122"/>
              </a:rPr>
              <a:t>   6. Mac OS</a:t>
            </a:r>
          </a:p>
          <a:p>
            <a:pPr>
              <a:lnSpc>
                <a:spcPct val="100000"/>
              </a:lnSpc>
            </a:pPr>
            <a:r>
              <a:rPr lang="zh-CN" altLang="en-US" sz="1000"/>
              <a:t>           </a:t>
            </a:r>
            <a:r>
              <a:rPr lang="zh-CN" altLang="en-US" sz="1800"/>
              <a:t>   </a:t>
            </a:r>
            <a:r>
              <a:rPr lang="zh-CN" altLang="en-US">
                <a:latin typeface="宋体" pitchFamily="2" charset="-122"/>
              </a:rPr>
              <a:t>Mac 操作系统是苹果机专用系统，是基于UNIX内核的图形化操作系统，一般情况下在普通PC上无法安装。Mac 系统由苹果公司自行开发，已经到了OS 10，代号为Mac OS X（X 为10的罗马数字写法），这是MAC电脑诞生15 年来最大的变化。新系统非常可靠，它的许多特点和服务都体现了苹果公司的理念。</a:t>
            </a:r>
          </a:p>
          <a:p>
            <a:pPr>
              <a:lnSpc>
                <a:spcPct val="100000"/>
              </a:lnSpc>
            </a:pPr>
            <a:r>
              <a:rPr lang="zh-CN" altLang="en-US">
                <a:latin typeface="宋体" pitchFamily="2" charset="-122"/>
              </a:rPr>
              <a:t>    Mac OS X 操作系统界面非常独特，突出了形象的图标和人机对话。</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strike="noStrike" baseline="0" dirty="0">
                <a:latin typeface="宋体" panose="02010600030101010101" pitchFamily="2" charset="-122"/>
                <a:ea typeface="宋体" panose="02010600030101010101" pitchFamily="2" charset="-122"/>
              </a:rPr>
              <a:t>2.2  Windows 7 </a:t>
            </a:r>
            <a:r>
              <a:rPr lang="zh-CN" altLang="en-US" b="0" i="0" strike="noStrike" baseline="0" dirty="0">
                <a:latin typeface="宋体" panose="02010600030101010101" pitchFamily="2" charset="-122"/>
                <a:ea typeface="宋体" panose="02010600030101010101" pitchFamily="2" charset="-122"/>
              </a:rPr>
              <a:t>基础</a:t>
            </a:r>
            <a:r>
              <a:rPr lang="en-US" altLang="zh-CN" b="0" i="0" strike="noStrike" baseline="0" dirty="0">
                <a:latin typeface="Times New Roman" panose="02020603050405020304" pitchFamily="18" charset="0"/>
                <a:ea typeface="宋体" panose="02010600030101010101" pitchFamily="2" charset="-122"/>
              </a:rPr>
              <a:t> 	</a:t>
            </a:r>
          </a:p>
        </p:txBody>
      </p:sp>
      <p:sp>
        <p:nvSpPr>
          <p:cNvPr id="3" name="文本占位符 2"/>
          <p:cNvSpPr>
            <a:spLocks noGrp="1"/>
          </p:cNvSpPr>
          <p:nvPr>
            <p:ph type="body" idx="1"/>
          </p:nvPr>
        </p:nvSpPr>
        <p:spPr>
          <a:xfrm>
            <a:off x="1097280" y="1845733"/>
            <a:ext cx="10058400" cy="4468569"/>
          </a:xfrm>
        </p:spPr>
        <p:txBody>
          <a:bodyPr>
            <a:normAutofit/>
          </a:bodyPr>
          <a:lstStyle/>
          <a:p>
            <a:pPr lvl="0"/>
            <a:r>
              <a:rPr lang="en-US" altLang="zh-CN" b="1" i="0" u="sng" strike="noStrike" baseline="0" dirty="0">
                <a:solidFill>
                  <a:srgbClr val="FFFFFF"/>
                </a:solidFill>
                <a:latin typeface="方正隶二简体"/>
              </a:rPr>
              <a:t>2</a:t>
            </a:r>
            <a:r>
              <a:rPr lang="en-US" altLang="zh-CN" sz="2800" b="1" i="0" u="sng" strike="noStrike" baseline="0" dirty="0">
                <a:solidFill>
                  <a:srgbClr val="FFFFFF"/>
                </a:solidFill>
                <a:latin typeface="方正隶二简体"/>
              </a:rPr>
              <a:t>.</a:t>
            </a:r>
            <a:r>
              <a:rPr lang="en-US" altLang="zh-CN" sz="2800" b="1" dirty="0"/>
              <a:t> 2.2.1   </a:t>
            </a:r>
            <a:r>
              <a:rPr lang="en-US" altLang="zh-CN" sz="2800" dirty="0"/>
              <a:t>Windows 7 的基础知识</a:t>
            </a:r>
            <a:r>
              <a:rPr lang="en-US" altLang="zh-CN" b="1" i="0" u="sng" strike="noStrike" baseline="0" dirty="0">
                <a:solidFill>
                  <a:srgbClr val="FFFFFF"/>
                </a:solidFill>
                <a:latin typeface="方正隶二简体"/>
              </a:rPr>
              <a:t>2.1   </a:t>
            </a:r>
            <a:r>
              <a:rPr lang="en-US" altLang="zh-CN" b="0" i="0" u="sng" strike="noStrike" baseline="0" dirty="0">
                <a:solidFill>
                  <a:srgbClr val="FFFFFF"/>
                </a:solidFill>
                <a:latin typeface="方正隶二简体"/>
              </a:rPr>
              <a:t>Windows 7 </a:t>
            </a:r>
            <a:r>
              <a:rPr lang="zh-CN" altLang="en-US" b="0" i="0" u="sng" strike="noStrike" baseline="0" dirty="0">
                <a:solidFill>
                  <a:srgbClr val="FFFFFF"/>
                </a:solidFill>
                <a:latin typeface="方正准圆简体"/>
              </a:rPr>
              <a:t>的基础知识</a:t>
            </a:r>
          </a:p>
          <a:p>
            <a:pPr marR="0" lvl="2" rtl="0">
              <a:lnSpc>
                <a:spcPct val="150000"/>
              </a:lnSpc>
            </a:pPr>
            <a:r>
              <a:rPr lang="en-US" altLang="zh-CN" sz="1600" b="0" i="0" strike="noStrike" baseline="0" dirty="0">
                <a:latin typeface="Times New Roman" panose="02020603050405020304" pitchFamily="18" charset="0"/>
                <a:ea typeface="宋体" panose="02010600030101010101" pitchFamily="2" charset="-122"/>
              </a:rPr>
              <a:t>Windows 7</a:t>
            </a:r>
            <a:r>
              <a:rPr lang="zh-CN" altLang="en-US" sz="1600" b="0" i="0" strike="noStrike" baseline="0" dirty="0">
                <a:latin typeface="宋体" panose="02010600030101010101" pitchFamily="2" charset="-122"/>
                <a:ea typeface="宋体" panose="02010600030101010101" pitchFamily="2" charset="-122"/>
              </a:rPr>
              <a:t>的主要特性：</a:t>
            </a:r>
          </a:p>
          <a:p>
            <a:pPr marR="0" lvl="2" rtl="0">
              <a:lnSpc>
                <a:spcPct val="150000"/>
              </a:lnSpc>
            </a:pPr>
            <a:r>
              <a:rPr lang="zh-CN" altLang="en-US" sz="1600" b="0" i="0" strike="noStrike" baseline="0" dirty="0">
                <a:latin typeface="宋体" panose="02010600030101010101" pitchFamily="2" charset="-122"/>
                <a:ea typeface="宋体" panose="02010600030101010101" pitchFamily="2" charset="-122"/>
              </a:rPr>
              <a:t>（</a:t>
            </a:r>
            <a:r>
              <a:rPr lang="en-US" altLang="zh-CN" sz="1600" b="0" i="0" strike="noStrike" baseline="0" dirty="0">
                <a:latin typeface="Times New Roman" panose="02020603050405020304" pitchFamily="18" charset="0"/>
                <a:ea typeface="宋体" panose="02010600030101010101" pitchFamily="2" charset="-122"/>
              </a:rPr>
              <a:t>1</a:t>
            </a:r>
            <a:r>
              <a:rPr lang="zh-CN" altLang="en-US" sz="1600" b="0" i="0" strike="noStrike" baseline="0" dirty="0">
                <a:latin typeface="宋体" panose="02010600030101010101" pitchFamily="2" charset="-122"/>
                <a:ea typeface="宋体" panose="02010600030101010101" pitchFamily="2" charset="-122"/>
              </a:rPr>
              <a:t>）更简单。</a:t>
            </a:r>
            <a:r>
              <a:rPr lang="en-US" altLang="zh-CN" sz="1600" b="0" i="0" strike="noStrike" baseline="0" dirty="0">
                <a:latin typeface="Times New Roman" panose="02020603050405020304" pitchFamily="18" charset="0"/>
                <a:ea typeface="宋体" panose="02010600030101010101" pitchFamily="2" charset="-122"/>
              </a:rPr>
              <a:t>Windows 7</a:t>
            </a:r>
            <a:r>
              <a:rPr lang="zh-CN" altLang="en-US" sz="1600" b="0" i="0" strike="noStrike" baseline="0" dirty="0">
                <a:latin typeface="Times New Roman" panose="02020603050405020304" pitchFamily="18" charset="0"/>
                <a:ea typeface="宋体" panose="02010600030101010101" pitchFamily="2" charset="-122"/>
              </a:rPr>
              <a:t> </a:t>
            </a:r>
            <a:r>
              <a:rPr lang="zh-CN" altLang="en-US" sz="1600" b="0" i="0" strike="noStrike" baseline="0" dirty="0">
                <a:latin typeface="宋体" panose="02010600030101010101" pitchFamily="2" charset="-122"/>
                <a:ea typeface="宋体" panose="02010600030101010101" pitchFamily="2" charset="-122"/>
              </a:rPr>
              <a:t>让搜索和使用信息更加简单，包括本地、网络和互联网搜索功能，直</a:t>
            </a:r>
            <a:r>
              <a:rPr lang="zh-CN" altLang="en-US" sz="1600" b="0" i="0" strike="noStrike" baseline="0" dirty="0">
                <a:latin typeface="方正书宋简体" panose="02000000000000000000" pitchFamily="2" charset="-122"/>
                <a:ea typeface="方正书宋简体" panose="02000000000000000000" pitchFamily="2" charset="-122"/>
              </a:rPr>
              <a:t> </a:t>
            </a:r>
            <a:r>
              <a:rPr lang="zh-CN" altLang="en-US" sz="1600" b="0" i="0" strike="noStrike" baseline="0" dirty="0">
                <a:latin typeface="宋体" panose="02010600030101010101" pitchFamily="2" charset="-122"/>
                <a:ea typeface="宋体" panose="02010600030101010101" pitchFamily="2" charset="-122"/>
              </a:rPr>
              <a:t>观的用户体验更加高级。</a:t>
            </a:r>
          </a:p>
          <a:p>
            <a:pPr marR="0" lvl="2" rtl="0">
              <a:lnSpc>
                <a:spcPct val="150000"/>
              </a:lnSpc>
            </a:pPr>
            <a:r>
              <a:rPr lang="zh-CN" altLang="en-US" sz="1600" b="0" i="0" strike="noStrike" baseline="0" dirty="0">
                <a:latin typeface="宋体" panose="02010600030101010101" pitchFamily="2" charset="-122"/>
                <a:ea typeface="宋体" panose="02010600030101010101" pitchFamily="2" charset="-122"/>
              </a:rPr>
              <a:t>（</a:t>
            </a:r>
            <a:r>
              <a:rPr lang="en-US" altLang="zh-CN" sz="1600" b="0" i="0" strike="noStrike" baseline="0" dirty="0">
                <a:latin typeface="Times New Roman" panose="02020603050405020304" pitchFamily="18" charset="0"/>
                <a:ea typeface="宋体" panose="02010600030101010101" pitchFamily="2" charset="-122"/>
              </a:rPr>
              <a:t>2</a:t>
            </a:r>
            <a:r>
              <a:rPr lang="zh-CN" altLang="en-US" sz="1600" b="0" i="0" strike="noStrike" baseline="0" dirty="0">
                <a:latin typeface="宋体" panose="02010600030101010101" pitchFamily="2" charset="-122"/>
                <a:ea typeface="宋体" panose="02010600030101010101" pitchFamily="2" charset="-122"/>
              </a:rPr>
              <a:t>）更安全。</a:t>
            </a:r>
            <a:r>
              <a:rPr lang="en-US" altLang="zh-CN" sz="1600" b="0" i="0" strike="noStrike" baseline="0" dirty="0">
                <a:latin typeface="Times New Roman" panose="02020603050405020304" pitchFamily="18" charset="0"/>
                <a:ea typeface="宋体" panose="02010600030101010101" pitchFamily="2" charset="-122"/>
              </a:rPr>
              <a:t>Windows</a:t>
            </a:r>
            <a:r>
              <a:rPr lang="zh-CN" altLang="en-US" sz="1600" b="0" i="0" strike="noStrike" baseline="0" dirty="0">
                <a:latin typeface="Times New Roman" panose="02020603050405020304" pitchFamily="18" charset="0"/>
                <a:ea typeface="宋体" panose="02010600030101010101" pitchFamily="2" charset="-122"/>
              </a:rPr>
              <a:t> </a:t>
            </a:r>
            <a:r>
              <a:rPr lang="en-US" altLang="zh-CN" sz="1600" b="0" i="0" strike="noStrike" baseline="0" dirty="0">
                <a:latin typeface="Times New Roman" panose="02020603050405020304" pitchFamily="18" charset="0"/>
                <a:ea typeface="宋体" panose="02010600030101010101" pitchFamily="2" charset="-122"/>
              </a:rPr>
              <a:t>7</a:t>
            </a:r>
            <a:r>
              <a:rPr lang="zh-CN" altLang="en-US" sz="1600" b="0" i="0" strike="noStrike" baseline="0" dirty="0">
                <a:latin typeface="Times New Roman" panose="02020603050405020304" pitchFamily="18" charset="0"/>
                <a:ea typeface="宋体" panose="02010600030101010101" pitchFamily="2" charset="-122"/>
              </a:rPr>
              <a:t> </a:t>
            </a:r>
            <a:r>
              <a:rPr lang="zh-CN" altLang="en-US" sz="1600" b="0" i="0" strike="noStrike" baseline="0" dirty="0">
                <a:latin typeface="宋体" panose="02010600030101010101" pitchFamily="2" charset="-122"/>
                <a:ea typeface="宋体" panose="02010600030101010101" pitchFamily="2" charset="-122"/>
              </a:rPr>
              <a:t>包括改进的安全和功能合法性，还把数据保护和管理扩展到外围设</a:t>
            </a:r>
            <a:r>
              <a:rPr lang="zh-CN" altLang="en-US" sz="1600" b="0" i="0" strike="noStrike" baseline="0" dirty="0">
                <a:latin typeface="方正书宋简体" panose="02000000000000000000" pitchFamily="2" charset="-122"/>
                <a:ea typeface="方正书宋简体" panose="02000000000000000000" pitchFamily="2" charset="-122"/>
              </a:rPr>
              <a:t> </a:t>
            </a:r>
            <a:r>
              <a:rPr lang="zh-CN" altLang="en-US" sz="1600" b="0" i="0" strike="noStrike" baseline="0" dirty="0">
                <a:latin typeface="宋体" panose="02010600030101010101" pitchFamily="2" charset="-122"/>
                <a:ea typeface="宋体" panose="02010600030101010101" pitchFamily="2" charset="-122"/>
              </a:rPr>
              <a:t>备。</a:t>
            </a:r>
          </a:p>
          <a:p>
            <a:pPr marR="0" lvl="2" rtl="0">
              <a:lnSpc>
                <a:spcPct val="150000"/>
              </a:lnSpc>
            </a:pPr>
            <a:r>
              <a:rPr lang="zh-CN" altLang="en-US" sz="1600" b="0" i="0" strike="noStrike" baseline="0" dirty="0">
                <a:latin typeface="宋体" panose="02010600030101010101" pitchFamily="2" charset="-122"/>
                <a:ea typeface="宋体" panose="02010600030101010101" pitchFamily="2" charset="-122"/>
              </a:rPr>
              <a:t>（</a:t>
            </a:r>
            <a:r>
              <a:rPr lang="en-US" altLang="zh-CN" sz="1600" b="0" i="0" strike="noStrike" baseline="0" dirty="0">
                <a:latin typeface="Times New Roman" panose="02020603050405020304" pitchFamily="18" charset="0"/>
                <a:ea typeface="宋体" panose="02010600030101010101" pitchFamily="2" charset="-122"/>
              </a:rPr>
              <a:t>3</a:t>
            </a:r>
            <a:r>
              <a:rPr lang="zh-CN" altLang="en-US" sz="1600" b="0" i="0" strike="noStrike" baseline="0" dirty="0">
                <a:latin typeface="宋体" panose="02010600030101010101" pitchFamily="2" charset="-122"/>
                <a:ea typeface="宋体" panose="02010600030101010101" pitchFamily="2" charset="-122"/>
              </a:rPr>
              <a:t>）更好的连接。</a:t>
            </a:r>
            <a:r>
              <a:rPr lang="en-US" altLang="zh-CN" sz="1600" b="0" i="0" strike="noStrike" baseline="0" dirty="0">
                <a:latin typeface="Times New Roman" panose="02020603050405020304" pitchFamily="18" charset="0"/>
                <a:ea typeface="宋体" panose="02010600030101010101" pitchFamily="2" charset="-122"/>
              </a:rPr>
              <a:t>Windows</a:t>
            </a:r>
            <a:r>
              <a:rPr lang="zh-CN" altLang="en-US" sz="1600" b="0" i="0" strike="noStrike" baseline="0" dirty="0">
                <a:latin typeface="Times New Roman" panose="02020603050405020304" pitchFamily="18" charset="0"/>
                <a:ea typeface="宋体" panose="02010600030101010101" pitchFamily="2" charset="-122"/>
              </a:rPr>
              <a:t> </a:t>
            </a:r>
            <a:r>
              <a:rPr lang="en-US" altLang="zh-CN" sz="1600" b="0" i="0" strike="noStrike" baseline="0" dirty="0">
                <a:latin typeface="Times New Roman" panose="02020603050405020304" pitchFamily="18" charset="0"/>
                <a:ea typeface="宋体" panose="02010600030101010101" pitchFamily="2" charset="-122"/>
              </a:rPr>
              <a:t>7</a:t>
            </a:r>
            <a:r>
              <a:rPr lang="zh-CN" altLang="en-US" sz="1600" b="0" i="0" strike="noStrike" baseline="0" dirty="0">
                <a:latin typeface="Times New Roman" panose="02020603050405020304" pitchFamily="18" charset="0"/>
                <a:ea typeface="宋体" panose="02010600030101010101" pitchFamily="2" charset="-122"/>
              </a:rPr>
              <a:t> </a:t>
            </a:r>
            <a:r>
              <a:rPr lang="zh-CN" altLang="en-US" sz="1600" b="0" i="0" strike="noStrike" baseline="0" dirty="0">
                <a:latin typeface="宋体" panose="02010600030101010101" pitchFamily="2" charset="-122"/>
                <a:ea typeface="宋体" panose="02010600030101010101" pitchFamily="2" charset="-122"/>
              </a:rPr>
              <a:t>进一步增强了移动工作能力，无论何时何地，任何设备都能访</a:t>
            </a:r>
            <a:r>
              <a:rPr lang="zh-CN" altLang="en-US" sz="1600" b="0" i="0" strike="noStrike" baseline="0" dirty="0">
                <a:latin typeface="方正书宋简体" panose="02000000000000000000" pitchFamily="2" charset="-122"/>
                <a:ea typeface="方正书宋简体" panose="02000000000000000000" pitchFamily="2" charset="-122"/>
              </a:rPr>
              <a:t> </a:t>
            </a:r>
            <a:r>
              <a:rPr lang="zh-CN" altLang="en-US" sz="1600" b="0" i="0" strike="noStrike" baseline="0" dirty="0">
                <a:latin typeface="宋体" panose="02010600030101010101" pitchFamily="2" charset="-122"/>
                <a:ea typeface="宋体" panose="02010600030101010101" pitchFamily="2" charset="-122"/>
              </a:rPr>
              <a:t>问数据和应用程序。</a:t>
            </a:r>
          </a:p>
          <a:p>
            <a:pPr marR="0" lvl="2" rtl="0">
              <a:lnSpc>
                <a:spcPct val="150000"/>
              </a:lnSpc>
            </a:pPr>
            <a:r>
              <a:rPr lang="zh-CN" altLang="en-US" sz="1600" b="0" i="0" strike="noStrike" baseline="0" dirty="0">
                <a:latin typeface="宋体" panose="02010600030101010101" pitchFamily="2" charset="-122"/>
                <a:ea typeface="宋体" panose="02010600030101010101" pitchFamily="2" charset="-122"/>
              </a:rPr>
              <a:t>（</a:t>
            </a:r>
            <a:r>
              <a:rPr lang="en-US" altLang="zh-CN" sz="1600" b="0" i="0" strike="noStrike" baseline="0" dirty="0">
                <a:latin typeface="Times New Roman" panose="02020603050405020304" pitchFamily="18" charset="0"/>
                <a:ea typeface="宋体" panose="02010600030101010101" pitchFamily="2" charset="-122"/>
              </a:rPr>
              <a:t>4</a:t>
            </a:r>
            <a:r>
              <a:rPr lang="zh-CN" altLang="en-US" sz="1600" b="0" i="0" strike="noStrike" baseline="0" dirty="0">
                <a:latin typeface="宋体" panose="02010600030101010101" pitchFamily="2" charset="-122"/>
                <a:ea typeface="宋体" panose="02010600030101010101" pitchFamily="2" charset="-122"/>
              </a:rPr>
              <a:t>）更低的成本。</a:t>
            </a:r>
            <a:r>
              <a:rPr lang="en-US" altLang="zh-CN" sz="1600" b="0" i="0" strike="noStrike" baseline="0" dirty="0">
                <a:latin typeface="Times New Roman" panose="02020603050405020304" pitchFamily="18" charset="0"/>
                <a:ea typeface="宋体" panose="02010600030101010101" pitchFamily="2" charset="-122"/>
              </a:rPr>
              <a:t>Windows</a:t>
            </a:r>
            <a:r>
              <a:rPr lang="zh-CN" altLang="en-US" sz="1600" b="0" i="0" strike="noStrike" baseline="0" dirty="0">
                <a:latin typeface="Times New Roman" panose="02020603050405020304" pitchFamily="18" charset="0"/>
                <a:ea typeface="宋体" panose="02010600030101010101" pitchFamily="2" charset="-122"/>
              </a:rPr>
              <a:t> </a:t>
            </a:r>
            <a:r>
              <a:rPr lang="en-US" altLang="zh-CN" sz="1600" b="0" i="0" strike="noStrike" baseline="0" dirty="0">
                <a:latin typeface="Times New Roman" panose="02020603050405020304" pitchFamily="18" charset="0"/>
                <a:ea typeface="宋体" panose="02010600030101010101" pitchFamily="2" charset="-122"/>
              </a:rPr>
              <a:t>7</a:t>
            </a:r>
            <a:r>
              <a:rPr lang="zh-CN" altLang="en-US" sz="1600" b="0" i="0" strike="noStrike" baseline="0" dirty="0">
                <a:latin typeface="Times New Roman" panose="02020603050405020304" pitchFamily="18" charset="0"/>
                <a:ea typeface="宋体" panose="02010600030101010101" pitchFamily="2" charset="-122"/>
              </a:rPr>
              <a:t> </a:t>
            </a:r>
            <a:r>
              <a:rPr lang="zh-CN" altLang="en-US" sz="1600" b="0" i="0" strike="noStrike" baseline="0" dirty="0">
                <a:latin typeface="宋体" panose="02010600030101010101" pitchFamily="2" charset="-122"/>
                <a:ea typeface="宋体" panose="02010600030101010101" pitchFamily="2" charset="-122"/>
              </a:rPr>
              <a:t>帮助企业优化它们的桌面基础设施，具有无缝操作系统、应用</a:t>
            </a:r>
            <a:r>
              <a:rPr lang="zh-CN" altLang="en-US" sz="1600" b="0" i="0" strike="noStrike" baseline="0" dirty="0">
                <a:latin typeface="方正书宋简体" panose="02000000000000000000" pitchFamily="2" charset="-122"/>
                <a:ea typeface="方正书宋简体" panose="02000000000000000000" pitchFamily="2" charset="-122"/>
              </a:rPr>
              <a:t> </a:t>
            </a:r>
            <a:r>
              <a:rPr lang="zh-CN" altLang="en-US" sz="1600" b="0" i="0" strike="noStrike" baseline="0" dirty="0">
                <a:latin typeface="宋体" panose="02010600030101010101" pitchFamily="2" charset="-122"/>
                <a:ea typeface="宋体" panose="02010600030101010101" pitchFamily="2" charset="-122"/>
              </a:rPr>
              <a:t>程序和数据移植功能。</a:t>
            </a:r>
          </a:p>
        </p:txBody>
      </p:sp>
    </p:spTree>
    <p:extLst>
      <p:ext uri="{BB962C8B-B14F-4D97-AF65-F5344CB8AC3E}">
        <p14:creationId xmlns:p14="http://schemas.microsoft.com/office/powerpoint/2010/main" val="414806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方正隶二简体"/>
              </a:rPr>
              <a:t>2.1</a:t>
            </a:r>
            <a:r>
              <a:rPr lang="en-US" altLang="zh-CN" dirty="0">
                <a:latin typeface="Times New Roman" panose="02020603050405020304" pitchFamily="18" charset="0"/>
              </a:rPr>
              <a:t>	</a:t>
            </a:r>
            <a:r>
              <a:rPr lang="zh-CN" altLang="en-US" dirty="0">
                <a:latin typeface="方正隶二简体"/>
              </a:rPr>
              <a:t>操作系统概述</a:t>
            </a:r>
            <a:endParaRPr lang="zh-CN" altLang="en-US" b="0" i="0" strike="noStrike" baseline="0" dirty="0">
              <a:latin typeface="Times New Roman" panose="02020603050405020304" pitchFamily="18" charset="0"/>
              <a:ea typeface="宋体" panose="02010600030101010101" pitchFamily="2" charset="-122"/>
            </a:endParaRPr>
          </a:p>
        </p:txBody>
      </p:sp>
      <p:sp>
        <p:nvSpPr>
          <p:cNvPr id="4" name="文本占位符 3"/>
          <p:cNvSpPr>
            <a:spLocks noGrp="1"/>
          </p:cNvSpPr>
          <p:nvPr>
            <p:ph type="body" idx="1"/>
          </p:nvPr>
        </p:nvSpPr>
        <p:spPr>
          <a:xfrm>
            <a:off x="1097280" y="1845733"/>
            <a:ext cx="10058400" cy="4480925"/>
          </a:xfrm>
        </p:spPr>
        <p:txBody>
          <a:bodyPr>
            <a:normAutofit/>
          </a:bodyPr>
          <a:lstStyle/>
          <a:p>
            <a:pPr marR="8270" lvl="0"/>
            <a:r>
              <a:rPr lang="zh-CN" altLang="en-US" dirty="0">
                <a:solidFill>
                  <a:srgbClr val="231F20"/>
                </a:solidFill>
                <a:latin typeface="方正书宋简体" panose="02000000000000000000" pitchFamily="2" charset="-122"/>
                <a:ea typeface="方正书宋简体" panose="02000000000000000000" pitchFamily="2" charset="-122"/>
              </a:rPr>
              <a:t>操作系统是一组控制和管理计算机系统的硬件和软件资源、控制程序执行、改善人机界面、 合理地组织计算机工作流程并为用户使用计算机提供良好运行环境的一种系统软件。</a:t>
            </a:r>
          </a:p>
          <a:p>
            <a:pPr lvl="1">
              <a:lnSpc>
                <a:spcPct val="150000"/>
              </a:lnSpc>
            </a:pPr>
            <a:r>
              <a:rPr lang="en-US" altLang="zh-CN" sz="3200" b="1" dirty="0">
                <a:latin typeface="Times New Roman" panose="02020603050405020304" pitchFamily="18" charset="0"/>
              </a:rPr>
              <a:t>2.1.1   </a:t>
            </a:r>
            <a:r>
              <a:rPr lang="zh-CN" altLang="en-US" sz="3200" b="1" baseline="30000" dirty="0">
                <a:solidFill>
                  <a:srgbClr val="231F20"/>
                </a:solidFill>
                <a:latin typeface="方正准圆简体"/>
              </a:rPr>
              <a:t>操作系统的功能</a:t>
            </a:r>
          </a:p>
          <a:p>
            <a:pPr lvl="2">
              <a:lnSpc>
                <a:spcPct val="150000"/>
              </a:lnSpc>
            </a:pPr>
            <a:r>
              <a:rPr lang="en-US" altLang="zh-CN" sz="2000" dirty="0">
                <a:latin typeface="Times New Roman" panose="02020603050405020304" pitchFamily="18" charset="0"/>
                <a:ea typeface="方正小标宋简体" panose="02000000000000000000" pitchFamily="2" charset="-122"/>
              </a:rPr>
              <a:t>1.</a:t>
            </a:r>
            <a:r>
              <a:rPr lang="zh-CN" altLang="en-US" sz="2000" dirty="0">
                <a:latin typeface="Times New Roman" panose="02020603050405020304" pitchFamily="18" charset="0"/>
                <a:ea typeface="方正小标宋简体" panose="02000000000000000000" pitchFamily="2" charset="-122"/>
              </a:rPr>
              <a:t> 处理机管理</a:t>
            </a:r>
          </a:p>
          <a:p>
            <a:pPr lvl="2">
              <a:lnSpc>
                <a:spcPct val="150000"/>
              </a:lnSpc>
            </a:pPr>
            <a:r>
              <a:rPr lang="en-US" altLang="zh-CN" sz="2000" dirty="0">
                <a:latin typeface="Times New Roman" panose="02020603050405020304" pitchFamily="18" charset="0"/>
                <a:ea typeface="方正小标宋简体" panose="02000000000000000000" pitchFamily="2" charset="-122"/>
              </a:rPr>
              <a:t>2.</a:t>
            </a:r>
            <a:r>
              <a:rPr lang="zh-CN" altLang="en-US" sz="2000" dirty="0">
                <a:latin typeface="Times New Roman" panose="02020603050405020304" pitchFamily="18" charset="0"/>
                <a:ea typeface="方正小标宋简体" panose="02000000000000000000" pitchFamily="2" charset="-122"/>
              </a:rPr>
              <a:t> 存储管理</a:t>
            </a:r>
          </a:p>
          <a:p>
            <a:pPr lvl="2">
              <a:lnSpc>
                <a:spcPct val="150000"/>
              </a:lnSpc>
            </a:pPr>
            <a:r>
              <a:rPr lang="en-US" altLang="zh-CN" sz="2000" dirty="0">
                <a:latin typeface="Times New Roman" panose="02020603050405020304" pitchFamily="18" charset="0"/>
                <a:ea typeface="方正小标宋简体" panose="02000000000000000000" pitchFamily="2" charset="-122"/>
              </a:rPr>
              <a:t>3.</a:t>
            </a:r>
            <a:r>
              <a:rPr lang="zh-CN" altLang="en-US" sz="2000" dirty="0">
                <a:latin typeface="Times New Roman" panose="02020603050405020304" pitchFamily="18" charset="0"/>
                <a:ea typeface="方正小标宋简体" panose="02000000000000000000" pitchFamily="2" charset="-122"/>
              </a:rPr>
              <a:t> 设备管理</a:t>
            </a:r>
          </a:p>
          <a:p>
            <a:pPr lvl="2">
              <a:lnSpc>
                <a:spcPct val="150000"/>
              </a:lnSpc>
            </a:pPr>
            <a:r>
              <a:rPr lang="en-US" altLang="zh-CN" sz="2000" dirty="0">
                <a:latin typeface="Times New Roman" panose="02020603050405020304" pitchFamily="18" charset="0"/>
                <a:ea typeface="方正小标宋简体" panose="02000000000000000000" pitchFamily="2" charset="-122"/>
              </a:rPr>
              <a:t>4.</a:t>
            </a:r>
            <a:r>
              <a:rPr lang="zh-CN" altLang="en-US" sz="2000" dirty="0">
                <a:latin typeface="Times New Roman" panose="02020603050405020304" pitchFamily="18" charset="0"/>
                <a:ea typeface="方正小标宋简体" panose="02000000000000000000" pitchFamily="2" charset="-122"/>
              </a:rPr>
              <a:t> 文件管理</a:t>
            </a:r>
          </a:p>
          <a:p>
            <a:pPr lvl="2">
              <a:lnSpc>
                <a:spcPct val="150000"/>
              </a:lnSpc>
            </a:pPr>
            <a:r>
              <a:rPr lang="en-US" altLang="zh-CN" sz="2000" dirty="0">
                <a:latin typeface="Times New Roman" panose="02020603050405020304" pitchFamily="18" charset="0"/>
                <a:ea typeface="方正小标宋简体" panose="02000000000000000000" pitchFamily="2" charset="-122"/>
              </a:rPr>
              <a:t>5.</a:t>
            </a:r>
            <a:r>
              <a:rPr lang="zh-CN" altLang="en-US" sz="2000" dirty="0">
                <a:latin typeface="Times New Roman" panose="02020603050405020304" pitchFamily="18" charset="0"/>
                <a:ea typeface="方正小标宋简体" panose="02000000000000000000" pitchFamily="2" charset="-122"/>
              </a:rPr>
              <a:t> 作业管理</a:t>
            </a:r>
          </a:p>
          <a:p>
            <a:endParaRPr lang="zh-CN" altLang="en-US" dirty="0"/>
          </a:p>
        </p:txBody>
      </p:sp>
    </p:spTree>
    <p:extLst>
      <p:ext uri="{BB962C8B-B14F-4D97-AF65-F5344CB8AC3E}">
        <p14:creationId xmlns:p14="http://schemas.microsoft.com/office/powerpoint/2010/main" val="821076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2.2.1   </a:t>
            </a:r>
            <a:r>
              <a:rPr lang="en-US" altLang="zh-CN" dirty="0"/>
              <a:t>Windows 7 </a:t>
            </a:r>
            <a:r>
              <a:rPr lang="en-US" altLang="zh-CN" dirty="0" err="1"/>
              <a:t>的基础知识</a:t>
            </a:r>
            <a:endParaRPr lang="zh-CN" altLang="en-US" dirty="0"/>
          </a:p>
        </p:txBody>
      </p:sp>
      <p:sp>
        <p:nvSpPr>
          <p:cNvPr id="5" name="文本占位符 4"/>
          <p:cNvSpPr>
            <a:spLocks noGrp="1"/>
          </p:cNvSpPr>
          <p:nvPr>
            <p:ph type="body" idx="1"/>
          </p:nvPr>
        </p:nvSpPr>
        <p:spPr>
          <a:xfrm>
            <a:off x="1097280" y="1845734"/>
            <a:ext cx="10826990" cy="4023360"/>
          </a:xfrm>
        </p:spPr>
        <p:txBody>
          <a:bodyPr/>
          <a:lstStyle/>
          <a:p>
            <a:pPr lvl="1"/>
            <a:r>
              <a:rPr lang="en-US" altLang="zh-CN" b="1" dirty="0">
                <a:latin typeface="Times New Roman" panose="02020603050405020304" pitchFamily="18" charset="0"/>
                <a:ea typeface="方正小标宋简体" panose="02000000000000000000" pitchFamily="2" charset="-122"/>
              </a:rPr>
              <a:t>1. Windows 7 </a:t>
            </a:r>
            <a:r>
              <a:rPr lang="zh-CN" altLang="en-US" b="1" dirty="0">
                <a:latin typeface="Times New Roman" panose="02020603050405020304" pitchFamily="18" charset="0"/>
                <a:ea typeface="方正小标宋简体" panose="02000000000000000000" pitchFamily="2" charset="-122"/>
              </a:rPr>
              <a:t>的配置</a:t>
            </a:r>
          </a:p>
          <a:p>
            <a:pPr lvl="0"/>
            <a:r>
              <a:rPr lang="en-US" altLang="zh-CN" dirty="0">
                <a:latin typeface="方正隶二简体"/>
              </a:rPr>
              <a:t>2. Windows 7 </a:t>
            </a:r>
            <a:r>
              <a:rPr lang="zh-CN" altLang="en-US" dirty="0">
                <a:latin typeface="方正隶二简体"/>
              </a:rPr>
              <a:t>的启动</a:t>
            </a:r>
          </a:p>
          <a:p>
            <a:pPr lvl="0"/>
            <a:r>
              <a:rPr lang="en-US" altLang="zh-CN" dirty="0">
                <a:latin typeface="方正隶二简体"/>
              </a:rPr>
              <a:t>3.</a:t>
            </a:r>
            <a:r>
              <a:rPr lang="zh-CN" altLang="en-US" dirty="0">
                <a:latin typeface="方正隶二简体"/>
              </a:rPr>
              <a:t> 关闭与重启计算机</a:t>
            </a:r>
          </a:p>
          <a:p>
            <a:pPr lvl="0"/>
            <a:r>
              <a:rPr lang="en-US" altLang="zh-CN" dirty="0">
                <a:latin typeface="方正隶二简体"/>
              </a:rPr>
              <a:t>4.</a:t>
            </a:r>
            <a:r>
              <a:rPr lang="zh-CN" altLang="en-US" dirty="0">
                <a:latin typeface="方正隶二简体"/>
              </a:rPr>
              <a:t> 键盘、鼠标的基本操作</a:t>
            </a:r>
          </a:p>
          <a:p>
            <a:pPr lvl="0"/>
            <a:r>
              <a:rPr lang="en-US" altLang="zh-CN" dirty="0">
                <a:latin typeface="方正隶二简体"/>
              </a:rPr>
              <a:t>5.</a:t>
            </a:r>
            <a:r>
              <a:rPr lang="zh-CN" altLang="en-US" dirty="0">
                <a:latin typeface="方正隶二简体"/>
              </a:rPr>
              <a:t> 窗口</a:t>
            </a:r>
            <a:r>
              <a:rPr lang="zh-CN" altLang="en-US" dirty="0">
                <a:latin typeface="方正隶二简体"/>
                <a:ea typeface="方正小标宋简体" panose="02000000000000000000" pitchFamily="2" charset="-122"/>
              </a:rPr>
              <a:t>组成</a:t>
            </a:r>
          </a:p>
          <a:p>
            <a:pPr marR="8270" lvl="3"/>
            <a:r>
              <a:rPr lang="en-US" altLang="zh-CN" dirty="0">
                <a:solidFill>
                  <a:srgbClr val="231F20"/>
                </a:solidFill>
                <a:latin typeface="方正仿宋简体"/>
              </a:rPr>
              <a:t>1</a:t>
            </a:r>
            <a:r>
              <a:rPr lang="zh-CN" altLang="en-US" dirty="0">
                <a:solidFill>
                  <a:srgbClr val="231F20"/>
                </a:solidFill>
                <a:latin typeface="方正仿宋简体"/>
              </a:rPr>
              <a:t>）边框</a:t>
            </a:r>
            <a:r>
              <a:rPr lang="en-US" altLang="zh-CN" baseline="30000" dirty="0">
                <a:solidFill>
                  <a:srgbClr val="231F20"/>
                </a:solidFill>
                <a:latin typeface="Times New Roman" panose="02020603050405020304" pitchFamily="18" charset="0"/>
              </a:rPr>
              <a:t>		2</a:t>
            </a:r>
            <a:r>
              <a:rPr lang="zh-CN" altLang="en-US" dirty="0">
                <a:solidFill>
                  <a:srgbClr val="231F20"/>
                </a:solidFill>
                <a:latin typeface="宋体" panose="02010600030101010101" pitchFamily="2" charset="-122"/>
              </a:rPr>
              <a:t>）</a:t>
            </a:r>
            <a:r>
              <a:rPr lang="zh-CN" altLang="en-US" dirty="0">
                <a:solidFill>
                  <a:srgbClr val="231F20"/>
                </a:solidFill>
                <a:latin typeface="方正仿宋简体"/>
              </a:rPr>
              <a:t>标题栏</a:t>
            </a:r>
            <a:r>
              <a:rPr lang="en-US" altLang="zh-CN" dirty="0">
                <a:solidFill>
                  <a:srgbClr val="231F20"/>
                </a:solidFill>
                <a:latin typeface="方正仿宋简体"/>
              </a:rPr>
              <a:t>		</a:t>
            </a:r>
            <a:r>
              <a:rPr lang="en-US" altLang="zh-CN" baseline="30000" dirty="0">
                <a:solidFill>
                  <a:srgbClr val="231F20"/>
                </a:solidFill>
                <a:latin typeface="Times New Roman" panose="02020603050405020304" pitchFamily="18" charset="0"/>
                <a:ea typeface="方正书宋简体" panose="02000000000000000000" pitchFamily="2" charset="-122"/>
              </a:rPr>
              <a:t>3</a:t>
            </a:r>
            <a:r>
              <a:rPr lang="zh-CN" altLang="en-US" dirty="0">
                <a:solidFill>
                  <a:srgbClr val="231F20"/>
                </a:solidFill>
                <a:latin typeface="宋体" panose="02010600030101010101" pitchFamily="2" charset="-122"/>
              </a:rPr>
              <a:t>）</a:t>
            </a:r>
            <a:r>
              <a:rPr lang="zh-CN" altLang="en-US" dirty="0">
                <a:solidFill>
                  <a:srgbClr val="231F20"/>
                </a:solidFill>
                <a:latin typeface="方正仿宋简体"/>
              </a:rPr>
              <a:t>地址栏 </a:t>
            </a:r>
            <a:r>
              <a:rPr lang="en-US" altLang="zh-CN" dirty="0">
                <a:solidFill>
                  <a:srgbClr val="231F20"/>
                </a:solidFill>
                <a:latin typeface="方正仿宋简体"/>
              </a:rPr>
              <a:t>		</a:t>
            </a:r>
            <a:r>
              <a:rPr lang="en-US" altLang="zh-CN" baseline="30000" dirty="0">
                <a:solidFill>
                  <a:srgbClr val="231F20"/>
                </a:solidFill>
                <a:latin typeface="Times New Roman" panose="02020603050405020304" pitchFamily="18" charset="0"/>
                <a:ea typeface="方正书宋简体" panose="02000000000000000000" pitchFamily="2" charset="-122"/>
              </a:rPr>
              <a:t>4</a:t>
            </a:r>
            <a:r>
              <a:rPr lang="zh-CN" altLang="en-US" dirty="0">
                <a:solidFill>
                  <a:srgbClr val="231F20"/>
                </a:solidFill>
                <a:latin typeface="宋体" panose="02010600030101010101" pitchFamily="2" charset="-122"/>
              </a:rPr>
              <a:t>）</a:t>
            </a:r>
            <a:r>
              <a:rPr lang="zh-CN" altLang="en-US" dirty="0">
                <a:solidFill>
                  <a:srgbClr val="231F20"/>
                </a:solidFill>
                <a:latin typeface="方正仿宋简体"/>
              </a:rPr>
              <a:t>搜索栏 </a:t>
            </a:r>
            <a:r>
              <a:rPr lang="en-US" altLang="zh-CN" dirty="0">
                <a:solidFill>
                  <a:srgbClr val="231F20"/>
                </a:solidFill>
                <a:latin typeface="方正仿宋简体"/>
              </a:rPr>
              <a:t>		</a:t>
            </a:r>
            <a:r>
              <a:rPr lang="en-US" altLang="zh-CN" dirty="0">
                <a:latin typeface="方正仿宋简体"/>
              </a:rPr>
              <a:t>5</a:t>
            </a:r>
            <a:r>
              <a:rPr lang="zh-CN" altLang="en-US" dirty="0">
                <a:latin typeface="方正仿宋简体"/>
              </a:rPr>
              <a:t>）“前进”</a:t>
            </a:r>
            <a:r>
              <a:rPr lang="en-US" altLang="zh-CN" dirty="0">
                <a:latin typeface="方正仿宋简体"/>
              </a:rPr>
              <a:t>/</a:t>
            </a:r>
            <a:r>
              <a:rPr lang="zh-CN" altLang="en-US" dirty="0">
                <a:latin typeface="方正仿宋简体"/>
              </a:rPr>
              <a:t>“后退”按钮</a:t>
            </a:r>
            <a:endParaRPr lang="en-US" altLang="zh-CN" dirty="0">
              <a:latin typeface="方正仿宋简体"/>
            </a:endParaRPr>
          </a:p>
          <a:p>
            <a:pPr marR="8270" lvl="3"/>
            <a:r>
              <a:rPr lang="en-US" altLang="zh-CN" baseline="30000" dirty="0">
                <a:solidFill>
                  <a:srgbClr val="231F20"/>
                </a:solidFill>
                <a:latin typeface="Times New Roman" panose="02020603050405020304" pitchFamily="18" charset="0"/>
              </a:rPr>
              <a:t>6</a:t>
            </a:r>
            <a:r>
              <a:rPr lang="zh-CN" altLang="en-US" dirty="0">
                <a:solidFill>
                  <a:srgbClr val="231F20"/>
                </a:solidFill>
                <a:latin typeface="宋体" panose="02010600030101010101" pitchFamily="2" charset="-122"/>
              </a:rPr>
              <a:t>）</a:t>
            </a:r>
            <a:r>
              <a:rPr lang="zh-CN" altLang="en-US" dirty="0">
                <a:solidFill>
                  <a:srgbClr val="231F20"/>
                </a:solidFill>
                <a:latin typeface="方正仿宋简体"/>
              </a:rPr>
              <a:t>工具栏</a:t>
            </a:r>
            <a:r>
              <a:rPr lang="en-US" altLang="zh-CN" dirty="0">
                <a:solidFill>
                  <a:srgbClr val="231F20"/>
                </a:solidFill>
                <a:latin typeface="方正仿宋简体"/>
              </a:rPr>
              <a:t>		</a:t>
            </a:r>
            <a:r>
              <a:rPr lang="en-US" altLang="zh-CN" baseline="30000" dirty="0">
                <a:solidFill>
                  <a:srgbClr val="231F20"/>
                </a:solidFill>
                <a:latin typeface="Times New Roman" panose="02020603050405020304" pitchFamily="18" charset="0"/>
              </a:rPr>
              <a:t>7</a:t>
            </a:r>
            <a:r>
              <a:rPr lang="zh-CN" altLang="en-US" dirty="0">
                <a:solidFill>
                  <a:srgbClr val="231F20"/>
                </a:solidFill>
                <a:latin typeface="宋体" panose="02010600030101010101" pitchFamily="2" charset="-122"/>
              </a:rPr>
              <a:t>）</a:t>
            </a:r>
            <a:r>
              <a:rPr lang="zh-CN" altLang="en-US" dirty="0">
                <a:solidFill>
                  <a:srgbClr val="231F20"/>
                </a:solidFill>
                <a:latin typeface="方正仿宋简体"/>
              </a:rPr>
              <a:t>导航窗格</a:t>
            </a:r>
            <a:r>
              <a:rPr lang="en-US" altLang="zh-CN" dirty="0">
                <a:solidFill>
                  <a:srgbClr val="231F20"/>
                </a:solidFill>
                <a:latin typeface="方正仿宋简体"/>
              </a:rPr>
              <a:t>	</a:t>
            </a:r>
            <a:r>
              <a:rPr lang="en-US" altLang="zh-CN" baseline="30000" dirty="0">
                <a:solidFill>
                  <a:srgbClr val="231F20"/>
                </a:solidFill>
                <a:latin typeface="Times New Roman" panose="02020603050405020304" pitchFamily="18" charset="0"/>
              </a:rPr>
              <a:t>8</a:t>
            </a:r>
            <a:r>
              <a:rPr lang="zh-CN" altLang="en-US" dirty="0">
                <a:solidFill>
                  <a:srgbClr val="231F20"/>
                </a:solidFill>
                <a:latin typeface="宋体" panose="02010600030101010101" pitchFamily="2" charset="-122"/>
              </a:rPr>
              <a:t>）</a:t>
            </a:r>
            <a:r>
              <a:rPr lang="zh-CN" altLang="en-US" dirty="0">
                <a:solidFill>
                  <a:srgbClr val="231F20"/>
                </a:solidFill>
                <a:latin typeface="方正仿宋简体"/>
              </a:rPr>
              <a:t>详细信息面板</a:t>
            </a:r>
            <a:r>
              <a:rPr lang="en-US" altLang="zh-CN" dirty="0">
                <a:solidFill>
                  <a:srgbClr val="231F20"/>
                </a:solidFill>
                <a:latin typeface="方正仿宋简体"/>
              </a:rPr>
              <a:t>	</a:t>
            </a:r>
            <a:r>
              <a:rPr lang="en-US" altLang="zh-CN" baseline="30000" dirty="0">
                <a:solidFill>
                  <a:srgbClr val="231F20"/>
                </a:solidFill>
                <a:latin typeface="Times New Roman" panose="02020603050405020304" pitchFamily="18" charset="0"/>
              </a:rPr>
              <a:t>9</a:t>
            </a:r>
            <a:r>
              <a:rPr lang="zh-CN" altLang="en-US" dirty="0">
                <a:solidFill>
                  <a:srgbClr val="231F20"/>
                </a:solidFill>
                <a:latin typeface="宋体" panose="02010600030101010101" pitchFamily="2" charset="-122"/>
              </a:rPr>
              <a:t>）</a:t>
            </a:r>
            <a:r>
              <a:rPr lang="zh-CN" altLang="en-US" dirty="0">
                <a:solidFill>
                  <a:srgbClr val="231F20"/>
                </a:solidFill>
                <a:latin typeface="方正仿宋简体"/>
              </a:rPr>
              <a:t>菜单栏</a:t>
            </a:r>
            <a:r>
              <a:rPr lang="en-US" altLang="zh-CN" dirty="0">
                <a:solidFill>
                  <a:srgbClr val="231F20"/>
                </a:solidFill>
                <a:latin typeface="方正仿宋简体"/>
              </a:rPr>
              <a:t>		</a:t>
            </a:r>
            <a:r>
              <a:rPr lang="en-US" altLang="zh-CN" baseline="30000" dirty="0">
                <a:solidFill>
                  <a:srgbClr val="231F20"/>
                </a:solidFill>
                <a:latin typeface="Times New Roman" panose="02020603050405020304" pitchFamily="18" charset="0"/>
              </a:rPr>
              <a:t>10</a:t>
            </a:r>
            <a:r>
              <a:rPr lang="zh-CN" altLang="en-US" dirty="0">
                <a:solidFill>
                  <a:srgbClr val="231F20"/>
                </a:solidFill>
                <a:latin typeface="宋体" panose="02010600030101010101" pitchFamily="2" charset="-122"/>
              </a:rPr>
              <a:t>）</a:t>
            </a:r>
            <a:r>
              <a:rPr lang="zh-CN" altLang="en-US" dirty="0">
                <a:solidFill>
                  <a:srgbClr val="231F20"/>
                </a:solidFill>
                <a:latin typeface="方正仿宋简体"/>
              </a:rPr>
              <a:t>滚动条</a:t>
            </a:r>
          </a:p>
          <a:p>
            <a:pPr lvl="0"/>
            <a:r>
              <a:rPr lang="en-US" altLang="zh-CN" dirty="0">
                <a:latin typeface="方正隶二简体"/>
              </a:rPr>
              <a:t>6.</a:t>
            </a:r>
            <a:r>
              <a:rPr lang="zh-CN" altLang="en-US" dirty="0">
                <a:latin typeface="方正隶二简体"/>
              </a:rPr>
              <a:t> 对话框</a:t>
            </a:r>
          </a:p>
          <a:p>
            <a:pPr lvl="0"/>
            <a:r>
              <a:rPr lang="en-US" altLang="zh-CN" dirty="0">
                <a:latin typeface="方正隶二简体"/>
              </a:rPr>
              <a:t>7.</a:t>
            </a:r>
            <a:r>
              <a:rPr lang="zh-CN" altLang="en-US" dirty="0">
                <a:latin typeface="方正隶二简体"/>
              </a:rPr>
              <a:t> 剪贴板</a:t>
            </a:r>
            <a:endParaRPr lang="zh-CN" altLang="en-US" dirty="0"/>
          </a:p>
          <a:p>
            <a:endParaRPr lang="zh-CN" altLang="en-US" dirty="0"/>
          </a:p>
        </p:txBody>
      </p:sp>
    </p:spTree>
    <p:extLst>
      <p:ext uri="{BB962C8B-B14F-4D97-AF65-F5344CB8AC3E}">
        <p14:creationId xmlns:p14="http://schemas.microsoft.com/office/powerpoint/2010/main" val="117404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latin typeface="Times New Roman" panose="02020603050405020304" pitchFamily="18" charset="0"/>
              </a:rPr>
              <a:t>2.1.2  </a:t>
            </a:r>
            <a:r>
              <a:rPr lang="zh-CN" altLang="en-US" b="1" dirty="0">
                <a:latin typeface="Times New Roman" panose="02020603050405020304" pitchFamily="18" charset="0"/>
              </a:rPr>
              <a:t> </a:t>
            </a:r>
            <a:r>
              <a:rPr lang="zh-CN" altLang="en-US" b="1" baseline="30000" dirty="0">
                <a:solidFill>
                  <a:srgbClr val="231F20"/>
                </a:solidFill>
                <a:latin typeface="方正准圆简体"/>
              </a:rPr>
              <a:t>操作系统的分类</a:t>
            </a:r>
            <a:endParaRPr lang="zh-CN" altLang="en-US" dirty="0"/>
          </a:p>
        </p:txBody>
      </p:sp>
      <p:sp>
        <p:nvSpPr>
          <p:cNvPr id="4" name="文本占位符 3"/>
          <p:cNvSpPr>
            <a:spLocks noGrp="1"/>
          </p:cNvSpPr>
          <p:nvPr>
            <p:ph type="body" idx="1"/>
          </p:nvPr>
        </p:nvSpPr>
        <p:spPr>
          <a:xfrm>
            <a:off x="1097280" y="1845734"/>
            <a:ext cx="10058400" cy="4023360"/>
          </a:xfrm>
        </p:spPr>
        <p:txBody>
          <a:bodyPr>
            <a:normAutofit/>
          </a:bodyPr>
          <a:lstStyle/>
          <a:p>
            <a:pPr lvl="2">
              <a:lnSpc>
                <a:spcPct val="150000"/>
              </a:lnSpc>
            </a:pPr>
            <a:r>
              <a:rPr lang="en-US" altLang="zh-CN" sz="1800" dirty="0">
                <a:latin typeface="Times New Roman" panose="02020603050405020304" pitchFamily="18" charset="0"/>
                <a:ea typeface="方正小标宋简体" panose="02000000000000000000" pitchFamily="2" charset="-122"/>
              </a:rPr>
              <a:t>1.</a:t>
            </a:r>
            <a:r>
              <a:rPr lang="zh-CN" altLang="en-US" sz="1800" dirty="0">
                <a:latin typeface="Times New Roman" panose="02020603050405020304" pitchFamily="18" charset="0"/>
                <a:ea typeface="方正小标宋简体" panose="02000000000000000000" pitchFamily="2" charset="-122"/>
              </a:rPr>
              <a:t> 批处理操作系统</a:t>
            </a:r>
          </a:p>
          <a:p>
            <a:pPr lvl="2">
              <a:lnSpc>
                <a:spcPct val="150000"/>
              </a:lnSpc>
            </a:pPr>
            <a:r>
              <a:rPr lang="en-US" altLang="zh-CN" sz="1800" dirty="0">
                <a:latin typeface="Times New Roman" panose="02020603050405020304" pitchFamily="18" charset="0"/>
                <a:ea typeface="方正小标宋简体" panose="02000000000000000000" pitchFamily="2" charset="-122"/>
              </a:rPr>
              <a:t>2.</a:t>
            </a:r>
            <a:r>
              <a:rPr lang="zh-CN" altLang="en-US" sz="1800" dirty="0">
                <a:latin typeface="Times New Roman" panose="02020603050405020304" pitchFamily="18" charset="0"/>
                <a:ea typeface="方正小标宋简体" panose="02000000000000000000" pitchFamily="2" charset="-122"/>
              </a:rPr>
              <a:t> 分时操作系统</a:t>
            </a:r>
          </a:p>
          <a:p>
            <a:pPr lvl="2">
              <a:lnSpc>
                <a:spcPct val="150000"/>
              </a:lnSpc>
            </a:pPr>
            <a:r>
              <a:rPr lang="en-US" altLang="zh-CN" sz="1800" dirty="0">
                <a:latin typeface="Times New Roman" panose="02020603050405020304" pitchFamily="18" charset="0"/>
                <a:ea typeface="方正小标宋简体" panose="02000000000000000000" pitchFamily="2" charset="-122"/>
              </a:rPr>
              <a:t>3.</a:t>
            </a:r>
            <a:r>
              <a:rPr lang="zh-CN" altLang="en-US" sz="1800" dirty="0">
                <a:latin typeface="Times New Roman" panose="02020603050405020304" pitchFamily="18" charset="0"/>
                <a:ea typeface="方正小标宋简体" panose="02000000000000000000" pitchFamily="2" charset="-122"/>
              </a:rPr>
              <a:t> 实时操作系统</a:t>
            </a:r>
          </a:p>
          <a:p>
            <a:pPr lvl="2">
              <a:lnSpc>
                <a:spcPct val="150000"/>
              </a:lnSpc>
            </a:pPr>
            <a:r>
              <a:rPr lang="en-US" altLang="zh-CN" sz="1800" dirty="0">
                <a:latin typeface="Times New Roman" panose="02020603050405020304" pitchFamily="18" charset="0"/>
                <a:ea typeface="方正小标宋简体" panose="02000000000000000000" pitchFamily="2" charset="-122"/>
              </a:rPr>
              <a:t>4.</a:t>
            </a:r>
            <a:r>
              <a:rPr lang="zh-CN" altLang="en-US" sz="1800" dirty="0">
                <a:latin typeface="Times New Roman" panose="02020603050405020304" pitchFamily="18" charset="0"/>
                <a:ea typeface="方正小标宋简体" panose="02000000000000000000" pitchFamily="2" charset="-122"/>
              </a:rPr>
              <a:t> 嵌入式操作系统</a:t>
            </a:r>
          </a:p>
          <a:p>
            <a:pPr lvl="2">
              <a:lnSpc>
                <a:spcPct val="150000"/>
              </a:lnSpc>
            </a:pPr>
            <a:r>
              <a:rPr lang="en-US" altLang="zh-CN" sz="1800" dirty="0">
                <a:latin typeface="Times New Roman" panose="02020603050405020304" pitchFamily="18" charset="0"/>
                <a:ea typeface="方正小标宋简体" panose="02000000000000000000" pitchFamily="2" charset="-122"/>
              </a:rPr>
              <a:t>5.</a:t>
            </a:r>
            <a:r>
              <a:rPr lang="zh-CN" altLang="en-US" sz="1800" dirty="0">
                <a:latin typeface="Times New Roman" panose="02020603050405020304" pitchFamily="18" charset="0"/>
                <a:ea typeface="方正小标宋简体" panose="02000000000000000000" pitchFamily="2" charset="-122"/>
              </a:rPr>
              <a:t> 个人计算机操作系统</a:t>
            </a:r>
          </a:p>
          <a:p>
            <a:pPr lvl="2">
              <a:lnSpc>
                <a:spcPct val="150000"/>
              </a:lnSpc>
            </a:pPr>
            <a:r>
              <a:rPr lang="en-US" altLang="zh-CN" sz="1800" dirty="0">
                <a:latin typeface="Times New Roman" panose="02020603050405020304" pitchFamily="18" charset="0"/>
                <a:ea typeface="方正小标宋简体" panose="02000000000000000000" pitchFamily="2" charset="-122"/>
              </a:rPr>
              <a:t>6.</a:t>
            </a:r>
            <a:r>
              <a:rPr lang="zh-CN" altLang="en-US" sz="1800" dirty="0">
                <a:latin typeface="Times New Roman" panose="02020603050405020304" pitchFamily="18" charset="0"/>
                <a:ea typeface="方正小标宋简体" panose="02000000000000000000" pitchFamily="2" charset="-122"/>
              </a:rPr>
              <a:t> 网络操作系统</a:t>
            </a:r>
          </a:p>
          <a:p>
            <a:pPr lvl="2">
              <a:lnSpc>
                <a:spcPct val="150000"/>
              </a:lnSpc>
            </a:pPr>
            <a:r>
              <a:rPr lang="en-US" altLang="zh-CN" sz="1800" dirty="0">
                <a:latin typeface="Times New Roman" panose="02020603050405020304" pitchFamily="18" charset="0"/>
                <a:ea typeface="方正小标宋简体" panose="02000000000000000000" pitchFamily="2" charset="-122"/>
              </a:rPr>
              <a:t>7.</a:t>
            </a:r>
            <a:r>
              <a:rPr lang="zh-CN" altLang="en-US" sz="1800" dirty="0">
                <a:latin typeface="Times New Roman" panose="02020603050405020304" pitchFamily="18" charset="0"/>
                <a:ea typeface="方正小标宋简体" panose="02000000000000000000" pitchFamily="2" charset="-122"/>
              </a:rPr>
              <a:t> 分布式操作系统</a:t>
            </a:r>
          </a:p>
        </p:txBody>
      </p:sp>
    </p:spTree>
    <p:extLst>
      <p:ext uri="{BB962C8B-B14F-4D97-AF65-F5344CB8AC3E}">
        <p14:creationId xmlns:p14="http://schemas.microsoft.com/office/powerpoint/2010/main" val="3181506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A67E0B41-9038-415C-8566-052A03084CFC}" type="slidenum">
              <a:rPr lang="zh-CN" altLang="zh-CN"/>
              <a:pPr/>
              <a:t>4</a:t>
            </a:fld>
            <a:endParaRPr lang="zh-CN" altLang="zh-CN"/>
          </a:p>
        </p:txBody>
      </p:sp>
      <p:sp>
        <p:nvSpPr>
          <p:cNvPr id="14338" name="Rectangle 2"/>
          <p:cNvSpPr>
            <a:spLocks noGrp="1" noChangeArrowheads="1"/>
          </p:cNvSpPr>
          <p:nvPr>
            <p:ph type="title"/>
          </p:nvPr>
        </p:nvSpPr>
        <p:spPr/>
        <p:txBody>
          <a:bodyPr/>
          <a:lstStyle/>
          <a:p>
            <a:r>
              <a:rPr lang="zh-CN" altLang="zh-CN">
                <a:latin typeface="宋体" pitchFamily="2" charset="-122"/>
              </a:rPr>
              <a:t>批处理操作系统</a:t>
            </a:r>
          </a:p>
        </p:txBody>
      </p:sp>
      <p:sp>
        <p:nvSpPr>
          <p:cNvPr id="14339" name="Rectangle 3"/>
          <p:cNvSpPr>
            <a:spLocks noGrp="1" noChangeArrowheads="1"/>
          </p:cNvSpPr>
          <p:nvPr>
            <p:ph type="body" idx="1"/>
          </p:nvPr>
        </p:nvSpPr>
        <p:spPr>
          <a:xfrm>
            <a:off x="3505200" y="1752601"/>
            <a:ext cx="6262688" cy="3332163"/>
          </a:xfrm>
        </p:spPr>
        <p:txBody>
          <a:bodyPr/>
          <a:lstStyle/>
          <a:p>
            <a:r>
              <a:rPr lang="zh-CN" altLang="zh-CN">
                <a:latin typeface="宋体" pitchFamily="2" charset="-122"/>
              </a:rPr>
              <a:t>    批处理（</a:t>
            </a:r>
            <a:r>
              <a:rPr lang="zh-CN" altLang="zh-CN"/>
              <a:t>Batch Processing</a:t>
            </a:r>
            <a:r>
              <a:rPr lang="zh-CN" altLang="zh-CN">
                <a:latin typeface="宋体" pitchFamily="2" charset="-122"/>
              </a:rPr>
              <a:t>）操作系统的工作方式是：用户将作业交给系统操作员，系统操作员将许多用户的作业组成一批作业，之后输入到计算机中，在系统中形成一个自动转接的连续的作业流，然后启动操作系统，系统自动、依次执行每个作业，最后由操作员将作业结果交给用户。</a:t>
            </a:r>
            <a:r>
              <a:rPr lang="zh-CN" altLang="zh-CN"/>
              <a:t>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E309C178-3AB6-4CDE-9439-91215DDAA78E}" type="slidenum">
              <a:rPr lang="zh-CN" altLang="zh-CN"/>
              <a:pPr/>
              <a:t>5</a:t>
            </a:fld>
            <a:endParaRPr lang="zh-CN" altLang="zh-CN"/>
          </a:p>
        </p:txBody>
      </p:sp>
      <p:sp>
        <p:nvSpPr>
          <p:cNvPr id="15362" name="Rectangle 2"/>
          <p:cNvSpPr>
            <a:spLocks noGrp="1" noChangeArrowheads="1"/>
          </p:cNvSpPr>
          <p:nvPr>
            <p:ph type="title"/>
          </p:nvPr>
        </p:nvSpPr>
        <p:spPr>
          <a:xfrm>
            <a:off x="2566988" y="609600"/>
            <a:ext cx="7772400" cy="1143000"/>
          </a:xfrm>
        </p:spPr>
        <p:txBody>
          <a:bodyPr/>
          <a:lstStyle/>
          <a:p>
            <a:r>
              <a:rPr lang="zh-CN" altLang="zh-CN">
                <a:latin typeface="宋体" pitchFamily="2" charset="-122"/>
              </a:rPr>
              <a:t>分时操作系统</a:t>
            </a:r>
          </a:p>
        </p:txBody>
      </p:sp>
      <p:sp>
        <p:nvSpPr>
          <p:cNvPr id="15363" name="Rectangle 3"/>
          <p:cNvSpPr>
            <a:spLocks noGrp="1" noChangeArrowheads="1"/>
          </p:cNvSpPr>
          <p:nvPr>
            <p:ph type="body" idx="1"/>
          </p:nvPr>
        </p:nvSpPr>
        <p:spPr>
          <a:xfrm>
            <a:off x="3505200" y="1905000"/>
            <a:ext cx="6553200" cy="3962400"/>
          </a:xfrm>
        </p:spPr>
        <p:txBody>
          <a:bodyPr/>
          <a:lstStyle/>
          <a:p>
            <a:r>
              <a:rPr lang="zh-CN" altLang="zh-CN">
                <a:latin typeface="宋体" pitchFamily="2" charset="-122"/>
              </a:rPr>
              <a:t>  分时（</a:t>
            </a:r>
            <a:r>
              <a:rPr lang="zh-CN" altLang="zh-CN">
                <a:cs typeface="Times New Roman" pitchFamily="18" charset="0"/>
              </a:rPr>
              <a:t>Time Sharing</a:t>
            </a:r>
            <a:r>
              <a:rPr lang="zh-CN" altLang="zh-CN">
                <a:latin typeface="宋体" pitchFamily="2" charset="-122"/>
              </a:rPr>
              <a:t>）操作系统的工作方式是：一台主机连接了若干个终端，每个终端有一个用户在使用，用户交互式地向系统提出命令请求，系统接受每个用户的命令，采用时间片轮转方式处理服务请求，并通过交互方式在终端上向用户显示结果。</a:t>
            </a:r>
            <a:endParaRPr lang="zh-CN" altLang="zh-CN">
              <a:latin typeface="宋体" pitchFamily="2" charset="-122"/>
              <a:cs typeface="Times New Roman" pitchFamily="18" charset="0"/>
            </a:endParaRPr>
          </a:p>
          <a:p>
            <a:endParaRPr lang="zh-CN" altLang="zh-CN"/>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FD7C5B73-1133-4548-ACED-CB017F23C63B}" type="slidenum">
              <a:rPr lang="zh-CN" altLang="zh-CN"/>
              <a:pPr/>
              <a:t>6</a:t>
            </a:fld>
            <a:endParaRPr lang="zh-CN" altLang="zh-CN"/>
          </a:p>
        </p:txBody>
      </p:sp>
      <p:sp>
        <p:nvSpPr>
          <p:cNvPr id="16386" name="Rectangle 2"/>
          <p:cNvSpPr>
            <a:spLocks noGrp="1" noChangeArrowheads="1"/>
          </p:cNvSpPr>
          <p:nvPr>
            <p:ph type="title"/>
          </p:nvPr>
        </p:nvSpPr>
        <p:spPr/>
        <p:txBody>
          <a:bodyPr/>
          <a:lstStyle/>
          <a:p>
            <a:r>
              <a:rPr lang="zh-CN" altLang="zh-CN">
                <a:latin typeface="宋体" pitchFamily="2" charset="-122"/>
              </a:rPr>
              <a:t>实时操作系统</a:t>
            </a:r>
          </a:p>
        </p:txBody>
      </p:sp>
      <p:sp>
        <p:nvSpPr>
          <p:cNvPr id="16387" name="Rectangle 3"/>
          <p:cNvSpPr>
            <a:spLocks noGrp="1" noChangeArrowheads="1"/>
          </p:cNvSpPr>
          <p:nvPr>
            <p:ph type="body" idx="1"/>
          </p:nvPr>
        </p:nvSpPr>
        <p:spPr>
          <a:xfrm>
            <a:off x="3575050" y="1700213"/>
            <a:ext cx="6337300" cy="3600450"/>
          </a:xfrm>
        </p:spPr>
        <p:txBody>
          <a:bodyPr/>
          <a:lstStyle/>
          <a:p>
            <a:r>
              <a:rPr lang="zh-CN" altLang="zh-CN">
                <a:latin typeface="宋体" pitchFamily="2" charset="-122"/>
              </a:rPr>
              <a:t>   实时操作系统（</a:t>
            </a:r>
            <a:r>
              <a:rPr lang="zh-CN" altLang="zh-CN"/>
              <a:t>Real Time Operating System</a:t>
            </a:r>
            <a:r>
              <a:rPr lang="zh-CN" altLang="zh-CN">
                <a:latin typeface="宋体" pitchFamily="2" charset="-122"/>
              </a:rPr>
              <a:t>）是指使计算机能及时响应外部事件的请求，在规定的严格时间内完成对该事件的处理，并控制所有实时设备和实时任务协调一致地工作的操作系统。</a:t>
            </a:r>
            <a:r>
              <a:rPr lang="zh-CN" altLang="zh-CN"/>
              <a:t>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565837F5-BA66-453F-8EF4-822C5C79DF12}" type="slidenum">
              <a:rPr lang="zh-CN" altLang="zh-CN"/>
              <a:pPr/>
              <a:t>7</a:t>
            </a:fld>
            <a:endParaRPr lang="zh-CN" altLang="zh-CN"/>
          </a:p>
        </p:txBody>
      </p:sp>
      <p:sp>
        <p:nvSpPr>
          <p:cNvPr id="17410" name="Rectangle 2"/>
          <p:cNvSpPr>
            <a:spLocks noGrp="1" noChangeArrowheads="1"/>
          </p:cNvSpPr>
          <p:nvPr>
            <p:ph type="title"/>
          </p:nvPr>
        </p:nvSpPr>
        <p:spPr>
          <a:xfrm>
            <a:off x="2566988" y="533400"/>
            <a:ext cx="7772400" cy="1143000"/>
          </a:xfrm>
        </p:spPr>
        <p:txBody>
          <a:bodyPr/>
          <a:lstStyle/>
          <a:p>
            <a:r>
              <a:rPr lang="zh-CN" altLang="zh-CN">
                <a:latin typeface="宋体" pitchFamily="2" charset="-122"/>
              </a:rPr>
              <a:t>嵌入式操作系统</a:t>
            </a:r>
          </a:p>
        </p:txBody>
      </p:sp>
      <p:sp>
        <p:nvSpPr>
          <p:cNvPr id="17411" name="Rectangle 3"/>
          <p:cNvSpPr>
            <a:spLocks noGrp="1" noChangeArrowheads="1"/>
          </p:cNvSpPr>
          <p:nvPr>
            <p:ph type="body" idx="1"/>
          </p:nvPr>
        </p:nvSpPr>
        <p:spPr>
          <a:xfrm>
            <a:off x="3648075" y="1844676"/>
            <a:ext cx="6408738" cy="2536825"/>
          </a:xfrm>
        </p:spPr>
        <p:txBody>
          <a:bodyPr/>
          <a:lstStyle/>
          <a:p>
            <a:r>
              <a:rPr lang="zh-CN" altLang="zh-CN">
                <a:latin typeface="宋体" pitchFamily="2" charset="-122"/>
              </a:rPr>
              <a:t>    嵌入式操作系统（</a:t>
            </a:r>
            <a:r>
              <a:rPr lang="zh-CN" altLang="zh-CN"/>
              <a:t>Embedded Operating System</a:t>
            </a:r>
            <a:r>
              <a:rPr lang="zh-CN" altLang="zh-CN">
                <a:latin typeface="宋体" pitchFamily="2" charset="-122"/>
              </a:rPr>
              <a:t>）是运行在嵌入式系统环境中，对整个嵌入式系统以及它所操作、控制的各种部件装置等资源进行统一协调、调度、指挥和控制的操作系统。</a:t>
            </a:r>
            <a:r>
              <a:rPr lang="zh-CN" altLang="zh-CN"/>
              <a:t> </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71083ACA-3D75-4116-B7C2-B1C0C1899663}" type="slidenum">
              <a:rPr lang="zh-CN" altLang="zh-CN"/>
              <a:pPr/>
              <a:t>8</a:t>
            </a:fld>
            <a:endParaRPr lang="zh-CN" altLang="zh-CN"/>
          </a:p>
        </p:txBody>
      </p:sp>
      <p:sp>
        <p:nvSpPr>
          <p:cNvPr id="18434" name="Rectangle 2"/>
          <p:cNvSpPr>
            <a:spLocks noGrp="1" noChangeArrowheads="1"/>
          </p:cNvSpPr>
          <p:nvPr>
            <p:ph type="title"/>
          </p:nvPr>
        </p:nvSpPr>
        <p:spPr/>
        <p:txBody>
          <a:bodyPr/>
          <a:lstStyle/>
          <a:p>
            <a:r>
              <a:rPr lang="zh-CN" altLang="zh-CN">
                <a:latin typeface="宋体" pitchFamily="2" charset="-122"/>
              </a:rPr>
              <a:t> 个人计算机操作系统</a:t>
            </a:r>
          </a:p>
        </p:txBody>
      </p:sp>
      <p:sp>
        <p:nvSpPr>
          <p:cNvPr id="18435" name="Rectangle 3"/>
          <p:cNvSpPr>
            <a:spLocks noGrp="1" noChangeArrowheads="1"/>
          </p:cNvSpPr>
          <p:nvPr>
            <p:ph type="body" idx="1"/>
          </p:nvPr>
        </p:nvSpPr>
        <p:spPr>
          <a:xfrm>
            <a:off x="3575050" y="1700213"/>
            <a:ext cx="6408738" cy="3962400"/>
          </a:xfrm>
        </p:spPr>
        <p:txBody>
          <a:bodyPr/>
          <a:lstStyle/>
          <a:p>
            <a:r>
              <a:rPr lang="en-US" altLang="zh-CN" dirty="0">
                <a:latin typeface="宋体" pitchFamily="2" charset="-122"/>
              </a:rPr>
              <a:t>    </a:t>
            </a:r>
            <a:r>
              <a:rPr lang="zh-CN" altLang="zh-CN" dirty="0">
                <a:latin typeface="宋体" pitchFamily="2" charset="-122"/>
              </a:rPr>
              <a:t>根据在同一时间使用计算机用户的多少，操作系统又可以分为单用户操作系统和多用户操作系统。单用户操作系统是指一台计算机在同一时间只能有一个用户在使用，一个用户独自享用系统的全部硬件和软件资源，而如果在同一时间允许多个用户同时使用计算机，则称为多用户操作系统。</a:t>
            </a:r>
            <a:endParaRPr lang="zh-CN" altLang="zh-CN" dirty="0">
              <a:latin typeface="宋体" pitchFamily="2" charset="-122"/>
              <a:cs typeface="Times New Roman" pitchFamily="18" charset="0"/>
            </a:endParaRPr>
          </a:p>
          <a:p>
            <a:r>
              <a:rPr lang="en-US" altLang="zh-CN" dirty="0">
                <a:latin typeface="宋体" pitchFamily="2" charset="-122"/>
              </a:rPr>
              <a:t>    </a:t>
            </a:r>
            <a:r>
              <a:rPr lang="zh-CN" altLang="zh-CN" dirty="0">
                <a:latin typeface="宋体" pitchFamily="2" charset="-122"/>
              </a:rPr>
              <a:t>另外，如果用户在同一时间内可以运行多个应用程序（每个应用程序被称作一个任务），这样的操作系统称为多任务操作系统，如果用户在同一时间内只能运行一个应用程序，对应的操作系统称为单任务操作系统。</a:t>
            </a:r>
            <a:endParaRPr lang="zh-CN" altLang="zh-CN" dirty="0">
              <a:latin typeface="宋体" pitchFamily="2" charset="-122"/>
              <a:cs typeface="Times New Roman" pitchFamily="18" charset="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50EB518-DBAB-432E-99B8-A395B0EEE026}" type="datetime1">
              <a:rPr lang="zh-CN" altLang="zh-CN"/>
              <a:pPr/>
              <a:t>2023/5/8</a:t>
            </a:fld>
            <a:endParaRPr lang="zh-CN" altLang="zh-CN"/>
          </a:p>
        </p:txBody>
      </p:sp>
      <p:sp>
        <p:nvSpPr>
          <p:cNvPr id="5" name="页脚占位符 4"/>
          <p:cNvSpPr>
            <a:spLocks noGrp="1"/>
          </p:cNvSpPr>
          <p:nvPr>
            <p:ph type="ftr" sz="quarter" idx="11"/>
          </p:nvPr>
        </p:nvSpPr>
        <p:spPr/>
        <p:txBody>
          <a:bodyPr/>
          <a:lstStyle/>
          <a:p>
            <a:r>
              <a:rPr lang="zh-CN" altLang="zh-CN"/>
              <a:t>计算机文化基础</a:t>
            </a:r>
          </a:p>
        </p:txBody>
      </p:sp>
      <p:sp>
        <p:nvSpPr>
          <p:cNvPr id="6" name="灯片编号占位符 5"/>
          <p:cNvSpPr>
            <a:spLocks noGrp="1"/>
          </p:cNvSpPr>
          <p:nvPr>
            <p:ph type="sldNum" sz="quarter" idx="12"/>
          </p:nvPr>
        </p:nvSpPr>
        <p:spPr/>
        <p:txBody>
          <a:bodyPr/>
          <a:lstStyle/>
          <a:p>
            <a:fld id="{13A580EF-5D71-46AC-BEA5-6BC9AE15734D}" type="slidenum">
              <a:rPr lang="zh-CN" altLang="zh-CN"/>
              <a:pPr/>
              <a:t>9</a:t>
            </a:fld>
            <a:endParaRPr lang="zh-CN" altLang="zh-CN"/>
          </a:p>
        </p:txBody>
      </p:sp>
      <p:sp>
        <p:nvSpPr>
          <p:cNvPr id="19458" name="Rectangle 2"/>
          <p:cNvSpPr>
            <a:spLocks noGrp="1" noChangeArrowheads="1"/>
          </p:cNvSpPr>
          <p:nvPr>
            <p:ph type="title"/>
          </p:nvPr>
        </p:nvSpPr>
        <p:spPr/>
        <p:txBody>
          <a:bodyPr/>
          <a:lstStyle/>
          <a:p>
            <a:r>
              <a:rPr lang="zh-CN" altLang="zh-CN">
                <a:latin typeface="宋体" pitchFamily="2" charset="-122"/>
              </a:rPr>
              <a:t> 个人计算机操作系统</a:t>
            </a:r>
          </a:p>
        </p:txBody>
      </p:sp>
      <p:sp>
        <p:nvSpPr>
          <p:cNvPr id="19459" name="Rectangle 3"/>
          <p:cNvSpPr>
            <a:spLocks noGrp="1" noChangeArrowheads="1"/>
          </p:cNvSpPr>
          <p:nvPr>
            <p:ph type="body" idx="1"/>
          </p:nvPr>
        </p:nvSpPr>
        <p:spPr>
          <a:xfrm>
            <a:off x="3359150" y="1628775"/>
            <a:ext cx="6624638" cy="4248150"/>
          </a:xfrm>
        </p:spPr>
        <p:txBody>
          <a:bodyPr/>
          <a:lstStyle/>
          <a:p>
            <a:pPr>
              <a:lnSpc>
                <a:spcPct val="100000"/>
              </a:lnSpc>
            </a:pPr>
            <a:r>
              <a:rPr lang="zh-CN" altLang="en-US" dirty="0">
                <a:latin typeface="宋体" pitchFamily="2" charset="-122"/>
              </a:rPr>
              <a:t>    个人计算机操作系统是单用户操作系统。个人计算机操作系统主要供个人使用，功能强、价格低，可以在几乎任何地方安装使用，能满足一般人工作、学习、游戏等方面的需求。个人计算机操作系统的主要特点是计算机在某一时间内为单个用户服务；采用图形界面人机交互的工作方式，界面友好，使用方便，用户无须专门学习，也能熟练操纵机器。</a:t>
            </a:r>
            <a:endParaRPr lang="zh-CN" altLang="en-US" dirty="0">
              <a:latin typeface="宋体" pitchFamily="2" charset="-122"/>
              <a:cs typeface="Times New Roman" pitchFamily="18" charset="0"/>
            </a:endParaRPr>
          </a:p>
          <a:p>
            <a:pPr>
              <a:lnSpc>
                <a:spcPct val="100000"/>
              </a:lnSpc>
            </a:pPr>
            <a:r>
              <a:rPr lang="zh-CN" altLang="en-US" dirty="0">
                <a:latin typeface="宋体" pitchFamily="2" charset="-122"/>
              </a:rPr>
              <a:t>    </a:t>
            </a:r>
            <a:r>
              <a:rPr lang="zh-CN" altLang="en-US" dirty="0"/>
              <a:t>早期的</a:t>
            </a:r>
            <a:r>
              <a:rPr lang="zh-CN" altLang="en-US" dirty="0">
                <a:cs typeface="Times New Roman" pitchFamily="18" charset="0"/>
              </a:rPr>
              <a:t>DOS</a:t>
            </a:r>
            <a:r>
              <a:rPr lang="zh-CN" altLang="en-US" dirty="0"/>
              <a:t>操作系统是单用户单任务操作系统，</a:t>
            </a:r>
            <a:r>
              <a:rPr lang="zh-CN" altLang="en-US" dirty="0">
                <a:cs typeface="Times New Roman" pitchFamily="18" charset="0"/>
              </a:rPr>
              <a:t>Windows XP</a:t>
            </a:r>
            <a:r>
              <a:rPr lang="zh-CN" altLang="en-US" dirty="0"/>
              <a:t>则是单用户多任务操作系统，Windows 7 则是多用户多任务操作系统。</a:t>
            </a:r>
          </a:p>
        </p:txBody>
      </p:sp>
    </p:spTree>
  </p:cSld>
  <p:clrMapOvr>
    <a:masterClrMapping/>
  </p:clrMapOvr>
  <p:transition spd="slow"/>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55</TotalTime>
  <Words>1774</Words>
  <Application>Microsoft Office PowerPoint</Application>
  <PresentationFormat>宽屏</PresentationFormat>
  <Paragraphs>121</Paragraphs>
  <Slides>20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方正仿宋简体</vt:lpstr>
      <vt:lpstr>方正隶二简体</vt:lpstr>
      <vt:lpstr>方正书宋简体</vt:lpstr>
      <vt:lpstr>方正准圆简体</vt:lpstr>
      <vt:lpstr>宋体</vt:lpstr>
      <vt:lpstr>Calibri</vt:lpstr>
      <vt:lpstr>Calibri Light</vt:lpstr>
      <vt:lpstr>Times New Roman</vt:lpstr>
      <vt:lpstr>回顾</vt:lpstr>
      <vt:lpstr>第2章  Windows 7 操作系统</vt:lpstr>
      <vt:lpstr>2.1 操作系统概述</vt:lpstr>
      <vt:lpstr>2.1.2   操作系统的分类</vt:lpstr>
      <vt:lpstr>批处理操作系统</vt:lpstr>
      <vt:lpstr>分时操作系统</vt:lpstr>
      <vt:lpstr>实时操作系统</vt:lpstr>
      <vt:lpstr>嵌入式操作系统</vt:lpstr>
      <vt:lpstr> 个人计算机操作系统</vt:lpstr>
      <vt:lpstr> 个人计算机操作系统</vt:lpstr>
      <vt:lpstr>网络操作系统</vt:lpstr>
      <vt:lpstr> 分布式操作系统 </vt:lpstr>
      <vt:lpstr>2.1.3   常用操作系统简介</vt:lpstr>
      <vt:lpstr>2.1.3  常用操作系统简介 </vt:lpstr>
      <vt:lpstr>2.1.3  常用操作系统简介 </vt:lpstr>
      <vt:lpstr>2.1.3  常用操作系统简介 </vt:lpstr>
      <vt:lpstr>2.1.3  常用操作系统简介 </vt:lpstr>
      <vt:lpstr>2.1.3  常用操作系统简介 </vt:lpstr>
      <vt:lpstr>2.1.3  常用操作系统简介 </vt:lpstr>
      <vt:lpstr>2.2  Windows 7 基础  </vt:lpstr>
      <vt:lpstr>2.2.1   Windows 7 的基础知识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第2章  Windows 7 操作系统</dc:title>
  <dc:creator>eyi0213@sina.com</dc:creator>
  <cp:lastModifiedBy>li jing</cp:lastModifiedBy>
  <cp:revision>5</cp:revision>
  <dcterms:created xsi:type="dcterms:W3CDTF">2020-09-15T11:16:14Z</dcterms:created>
  <dcterms:modified xsi:type="dcterms:W3CDTF">2023-05-08T01:57:53Z</dcterms:modified>
</cp:coreProperties>
</file>