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524" r:id="rId5"/>
    <p:sldId id="525" r:id="rId6"/>
    <p:sldId id="526" r:id="rId7"/>
    <p:sldId id="527" r:id="rId8"/>
    <p:sldId id="528" r:id="rId9"/>
    <p:sldId id="529" r:id="rId10"/>
    <p:sldId id="530" r:id="rId11"/>
    <p:sldId id="541" r:id="rId12"/>
    <p:sldId id="532" r:id="rId13"/>
    <p:sldId id="53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10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574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34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81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85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76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547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99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125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297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055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20B3422-0679-43C2-9E92-55D1983253CF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47DB9D4-88B3-4F99-BCFF-1E40604394C7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65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752850" cy="3566160"/>
          </a:xfrm>
        </p:spPr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/>
              <a:t>1</a:t>
            </a:r>
            <a:r>
              <a:rPr lang="zh-CN" altLang="en-US" dirty="0"/>
              <a:t>章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信息技术与计算机文化</a:t>
            </a:r>
          </a:p>
        </p:txBody>
      </p:sp>
    </p:spTree>
    <p:extLst>
      <p:ext uri="{BB962C8B-B14F-4D97-AF65-F5344CB8AC3E}">
        <p14:creationId xmlns:p14="http://schemas.microsoft.com/office/powerpoint/2010/main" val="2039622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b="1">
                <a:solidFill>
                  <a:srgbClr val="036EB8"/>
                </a:solidFill>
              </a:rPr>
              <a:t>二进制数的算术运算</a:t>
            </a:r>
            <a:endParaRPr sz="2400" b="1" dirty="0">
              <a:solidFill>
                <a:srgbClr val="036EB8"/>
              </a:solidFill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1496695" y="3107702"/>
            <a:ext cx="9866630" cy="261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30000"/>
              </a:lnSpc>
            </a:pPr>
            <a:r>
              <a:rPr kumimoj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二进制的算术运算也就是通常所说的四则运算，包括加、减、乘、除，运算比较简单，其具体运算规则如下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。</a:t>
            </a:r>
          </a:p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rgbClr val="2E75B6"/>
                </a:solidFill>
                <a:latin typeface="微软雅黑" panose="020B0503020204020204" pitchFamily="34" charset="-122"/>
              </a:rPr>
              <a:t>加法运算：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按“逢二进一”法，向高位进位，运算规则为：0+0=0、0+1=1、1+0=1、1+1=10。例如，(10011.01)</a:t>
            </a:r>
            <a:r>
              <a:rPr kumimoj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2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+(100011.11)</a:t>
            </a:r>
            <a:r>
              <a:rPr kumimoj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2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=(110111.00)</a:t>
            </a:r>
            <a:r>
              <a:rPr kumimoj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2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kumimoji="1" 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  <a:p>
            <a:pPr indent="533400">
              <a:lnSpc>
                <a:spcPct val="13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</a:rPr>
              <a:t>减法运算：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减法实质上是加上一个负数，主要应用于补码运算，运算规则为：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0-0=0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、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1-0=1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、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0-1=1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（向高位借位，结果本位为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）、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1-1=0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。例如，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(110011)</a:t>
            </a:r>
            <a:r>
              <a:rPr kumimoji="1" lang="en-US" altLang="zh-CN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2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- (001101)</a:t>
            </a:r>
            <a:r>
              <a:rPr kumimoji="1" lang="en-US" altLang="zh-CN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2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=(100110)</a:t>
            </a:r>
            <a:r>
              <a:rPr kumimoji="1" lang="en-US" altLang="zh-CN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2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933763" y="2882210"/>
            <a:ext cx="10592257" cy="3289990"/>
            <a:chOff x="1496781" y="3038093"/>
            <a:chExt cx="8256819" cy="2270179"/>
          </a:xfrm>
        </p:grpSpPr>
        <p:cxnSp>
          <p:nvCxnSpPr>
            <p:cNvPr id="8" name="直接连接符 7"/>
            <p:cNvCxnSpPr/>
            <p:nvPr/>
          </p:nvCxnSpPr>
          <p:spPr>
            <a:xfrm flipH="1">
              <a:off x="1496781" y="3038093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H="1">
              <a:off x="1496781" y="5283570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矩形 9"/>
          <p:cNvSpPr/>
          <p:nvPr/>
        </p:nvSpPr>
        <p:spPr>
          <a:xfrm>
            <a:off x="1144356" y="2262143"/>
            <a:ext cx="9275722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20000"/>
              </a:lnSpc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．二进制的算术运算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b="1">
                <a:solidFill>
                  <a:srgbClr val="036EB8"/>
                </a:solidFill>
              </a:rPr>
              <a:t>二进制数的算术运算</a:t>
            </a:r>
            <a:endParaRPr sz="2400" b="1" dirty="0">
              <a:solidFill>
                <a:srgbClr val="036EB8"/>
              </a:solidFill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788325" y="3090266"/>
            <a:ext cx="4879676" cy="24817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副标题 7"/>
          <p:cNvSpPr/>
          <p:nvPr/>
        </p:nvSpPr>
        <p:spPr>
          <a:xfrm>
            <a:off x="1266368" y="3488786"/>
            <a:ext cx="38199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2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乘法运算与我们常见的十进制数对应的运算规则类似，规则为：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0×0=0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、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1×0=0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、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0×1=0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、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1×1=1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。例如，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(1110)</a:t>
            </a:r>
            <a:r>
              <a:rPr kumimoji="1" lang="en-US" altLang="zh-CN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2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×(1101)</a:t>
            </a:r>
            <a:r>
              <a:rPr kumimoji="1" lang="en-US" altLang="zh-CN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2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= (10110110)</a:t>
            </a:r>
            <a:r>
              <a:rPr kumimoji="1" lang="en-US" altLang="zh-CN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2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。</a:t>
            </a:r>
          </a:p>
        </p:txBody>
      </p:sp>
      <p:sp>
        <p:nvSpPr>
          <p:cNvPr id="9" name="副标题 7"/>
          <p:cNvSpPr/>
          <p:nvPr/>
        </p:nvSpPr>
        <p:spPr>
          <a:xfrm>
            <a:off x="6031342" y="3488786"/>
            <a:ext cx="4435871" cy="139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3400">
              <a:lnSpc>
                <a:spcPct val="120000"/>
              </a:lnSpc>
            </a:pP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除法运算也与十进制数对应的运算规则类似，规则为：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0÷1=0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、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1÷1=1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，而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0÷0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和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1÷0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是无意义的。例如，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(1101.1)2÷(110)2=(10.01)2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sym typeface="+mn-ea"/>
              </a:rPr>
              <a:t>。</a:t>
            </a:r>
          </a:p>
        </p:txBody>
      </p:sp>
      <p:sp>
        <p:nvSpPr>
          <p:cNvPr id="10" name="副标题 7"/>
          <p:cNvSpPr txBox="1"/>
          <p:nvPr/>
        </p:nvSpPr>
        <p:spPr>
          <a:xfrm>
            <a:off x="1266368" y="2606892"/>
            <a:ext cx="3468011" cy="393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乘法运算</a:t>
            </a:r>
          </a:p>
        </p:txBody>
      </p:sp>
      <p:cxnSp>
        <p:nvCxnSpPr>
          <p:cNvPr id="11" name="直接连接符 10"/>
          <p:cNvCxnSpPr/>
          <p:nvPr/>
        </p:nvCxnSpPr>
        <p:spPr>
          <a:xfrm flipH="1" flipV="1">
            <a:off x="1173193" y="3068461"/>
            <a:ext cx="9790981" cy="21804"/>
          </a:xfrm>
          <a:prstGeom prst="line">
            <a:avLst/>
          </a:prstGeom>
          <a:ln>
            <a:solidFill>
              <a:srgbClr val="A2B9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副标题 7"/>
          <p:cNvSpPr txBox="1"/>
          <p:nvPr/>
        </p:nvSpPr>
        <p:spPr>
          <a:xfrm>
            <a:off x="6122861" y="2584000"/>
            <a:ext cx="3468011" cy="393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除法运算</a:t>
            </a: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1173193" y="5571988"/>
            <a:ext cx="9790981" cy="0"/>
          </a:xfrm>
          <a:prstGeom prst="line">
            <a:avLst/>
          </a:prstGeom>
          <a:ln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895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b="1">
                <a:solidFill>
                  <a:srgbClr val="036EB8"/>
                </a:solidFill>
              </a:rPr>
              <a:t>二进制数的算术运算</a:t>
            </a:r>
            <a:endParaRPr sz="2400" b="1" dirty="0">
              <a:solidFill>
                <a:srgbClr val="036EB8"/>
              </a:solidFill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1496695" y="3029585"/>
            <a:ext cx="9408160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2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计算机所采用的二进制数1和0可以代表逻辑运算中的“真”与“假”、“是”与“否”和“有”与“无”。二进制的逻辑运算包括“与”“或”“非”“异或”4种，具体介绍如下。</a:t>
            </a:r>
          </a:p>
          <a:p>
            <a:pPr indent="533400">
              <a:lnSpc>
                <a:spcPct val="120000"/>
              </a:lnSpc>
            </a:pPr>
            <a:r>
              <a:rPr kumimoji="1" dirty="0">
                <a:solidFill>
                  <a:srgbClr val="2E75B6"/>
                </a:solidFill>
                <a:latin typeface="微软雅黑" panose="020B0503020204020204" pitchFamily="34" charset="-122"/>
              </a:rPr>
              <a:t>“与”运算：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“与”运算又称为逻辑乘，通常用符号“×”“∧”“·”来表示。其运算法则为：0∧0=0、0∧1=0、1∧0=0、1∧1=1。</a:t>
            </a:r>
            <a:endParaRPr kumimoji="1" 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  <a:p>
            <a:pPr indent="533400">
              <a:lnSpc>
                <a:spcPct val="120000"/>
              </a:lnSpc>
            </a:pP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</a:rPr>
              <a:t>“或”运算：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“或”运算又称为逻辑加，通常用符号“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+”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或“∨”来表示。其运算法则为：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0∨0=0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、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0∨1=0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、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1∨0=1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、</a:t>
            </a:r>
            <a:r>
              <a:rPr kumimoji="1"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1∨1=1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933763" y="2882210"/>
            <a:ext cx="10592257" cy="2832790"/>
            <a:chOff x="1496781" y="3038093"/>
            <a:chExt cx="8256819" cy="2270179"/>
          </a:xfrm>
        </p:grpSpPr>
        <p:cxnSp>
          <p:nvCxnSpPr>
            <p:cNvPr id="8" name="直接连接符 7"/>
            <p:cNvCxnSpPr/>
            <p:nvPr/>
          </p:nvCxnSpPr>
          <p:spPr>
            <a:xfrm flipH="1">
              <a:off x="1496781" y="3038093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H="1">
              <a:off x="1496781" y="5283570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矩形 9"/>
          <p:cNvSpPr/>
          <p:nvPr/>
        </p:nvSpPr>
        <p:spPr>
          <a:xfrm>
            <a:off x="1144356" y="2262143"/>
            <a:ext cx="9275722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20000"/>
              </a:lnSpc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2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．二进制的逻辑运算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b="1">
                <a:solidFill>
                  <a:srgbClr val="036EB8"/>
                </a:solidFill>
              </a:rPr>
              <a:t>二进制数的算术运算</a:t>
            </a:r>
            <a:endParaRPr sz="2400" b="1" dirty="0">
              <a:solidFill>
                <a:srgbClr val="036EB8"/>
              </a:solidFill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1410970" y="3040380"/>
            <a:ext cx="940816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rgbClr val="2E75B6"/>
                </a:solidFill>
                <a:latin typeface="微软雅黑" panose="020B0503020204020204" pitchFamily="34" charset="-122"/>
              </a:rPr>
              <a:t>“非”运算：</a:t>
            </a:r>
            <a:r>
              <a:rPr kumimoji="1" dirty="0">
                <a:latin typeface="微软雅黑" panose="020B0503020204020204" pitchFamily="34" charset="-122"/>
              </a:rPr>
              <a:t>“</a:t>
            </a:r>
            <a:r>
              <a:rPr kumimoj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非”运算又称为逻辑否运算，通常是在逻辑变量上加上划线来表示，如变量为A，则其非运算结果用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    </a:t>
            </a:r>
            <a:r>
              <a:rPr kumimoji="1"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  </a:t>
            </a:r>
            <a:r>
              <a:rPr kumimoj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表示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。</a:t>
            </a:r>
          </a:p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rgbClr val="2E75B6"/>
                </a:solidFill>
                <a:latin typeface="微软雅黑" panose="020B0503020204020204" pitchFamily="34" charset="-122"/>
              </a:rPr>
              <a:t>“异或”运算：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“异或”运算通常用符号“    </a:t>
            </a:r>
            <a:r>
              <a:rPr kumimoji="1"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  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”表示，其运算法则为：0    </a:t>
            </a:r>
            <a:r>
              <a:rPr kumimoji="1"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  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0=0、</a:t>
            </a:r>
            <a:r>
              <a:rPr kumimoji="1"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  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0    </a:t>
            </a:r>
            <a:r>
              <a:rPr kumimoji="1"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   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1=1、1    </a:t>
            </a:r>
            <a:r>
              <a:rPr kumimoji="1"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   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0=1、1    </a:t>
            </a:r>
            <a:r>
              <a:rPr kumimoji="1"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  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1=0。该法规表明，当逻辑运算中变量的值不同时，结果为1，而变量的值相同时，结果为0。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6971" y="3521878"/>
            <a:ext cx="257175" cy="2762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2545" y="3886220"/>
            <a:ext cx="304800" cy="285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08586" y="3867170"/>
            <a:ext cx="304800" cy="285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8578" y="4241165"/>
            <a:ext cx="304800" cy="285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6462" y="4222135"/>
            <a:ext cx="304800" cy="2857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6954" y="4241165"/>
            <a:ext cx="304800" cy="285750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933763" y="2882210"/>
            <a:ext cx="10592257" cy="2404165"/>
            <a:chOff x="1496781" y="3038093"/>
            <a:chExt cx="8256819" cy="2270179"/>
          </a:xfrm>
        </p:grpSpPr>
        <p:cxnSp>
          <p:nvCxnSpPr>
            <p:cNvPr id="14" name="直接连接符 13"/>
            <p:cNvCxnSpPr/>
            <p:nvPr/>
          </p:nvCxnSpPr>
          <p:spPr>
            <a:xfrm flipH="1">
              <a:off x="1496781" y="3038093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1496781" y="5283570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7280" y="224819"/>
            <a:ext cx="10058400" cy="1450757"/>
          </a:xfrm>
        </p:spPr>
        <p:txBody>
          <a:bodyPr/>
          <a:lstStyle/>
          <a:p>
            <a:r>
              <a:rPr lang="en-US" altLang="zh-CN" dirty="0"/>
              <a:t>1.3	</a:t>
            </a:r>
            <a:r>
              <a:rPr lang="en-US" altLang="zh-CN" dirty="0" err="1"/>
              <a:t>计算机中信息的表示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5635" y="1808173"/>
            <a:ext cx="10058400" cy="4617341"/>
          </a:xfrm>
        </p:spPr>
        <p:txBody>
          <a:bodyPr>
            <a:normAutofit lnSpcReduction="10000"/>
          </a:bodyPr>
          <a:lstStyle/>
          <a:p>
            <a:r>
              <a:rPr lang="en-US" altLang="zh-CN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1.3.1   </a:t>
            </a:r>
            <a:r>
              <a:rPr lang="zh-CN" altLang="en-US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准圆简体" charset="-122"/>
              </a:rPr>
              <a:t>信息表示</a:t>
            </a:r>
            <a:endParaRPr lang="en-US" altLang="zh-CN" u="sng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准圆简体" charset="-122"/>
            </a:endParaRPr>
          </a:p>
          <a:p>
            <a:r>
              <a:rPr lang="en-US" altLang="zh-CN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1.3.2   </a:t>
            </a:r>
            <a:r>
              <a:rPr lang="zh-CN" altLang="en-US" u="sng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准圆简体" charset="-122"/>
              </a:rPr>
              <a:t>数制及其转换</a:t>
            </a:r>
            <a:endParaRPr lang="zh-CN" altLang="en-US" u="sng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常用的进位计数制</a:t>
            </a:r>
            <a:endParaRPr lang="zh-CN" altLang="en-US" b="1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仿宋简体" charset="-122"/>
              </a:rPr>
              <a:t>十进制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（</a:t>
            </a: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Decimal System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endParaRPr lang="zh-CN" altLang="en-US" sz="16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仿宋简体" charset="-122"/>
              </a:rPr>
              <a:t>二进制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（</a:t>
            </a: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Binary System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endParaRPr lang="zh-CN" altLang="en-US" sz="16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仿宋简体" charset="-122"/>
              </a:rPr>
              <a:t>八进制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（</a:t>
            </a: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Octal System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endParaRPr lang="zh-CN" altLang="en-US" sz="16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仿宋简体" charset="-122"/>
              </a:rPr>
              <a:t>十六进制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（</a:t>
            </a: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Hexadecimal System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endParaRPr lang="zh-CN" altLang="en-US" sz="16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数制的转换</a:t>
            </a:r>
            <a:endParaRPr lang="zh-CN" altLang="en-US" b="1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）二进制、八进制、十六进制数转化为十进制数</a:t>
            </a:r>
            <a:endParaRPr lang="zh-CN" altLang="en-US" sz="16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）十进制数转化为二进制数</a:t>
            </a:r>
            <a:endParaRPr lang="zh-CN" altLang="en-US" sz="16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）二进制数与八进制数的相互转换</a:t>
            </a:r>
            <a:endParaRPr lang="zh-CN" altLang="en-US" sz="16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二进制数与十六进制数的相互转换</a:t>
            </a:r>
            <a:endParaRPr lang="zh-CN" altLang="en-US" sz="16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二进制的运算规则 </a:t>
            </a:r>
            <a:endParaRPr lang="zh-CN" altLang="en-US" b="1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算术运算规则</a:t>
            </a:r>
            <a:endParaRPr lang="zh-CN" altLang="en-US" sz="16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）逻辑运算规则</a:t>
            </a:r>
            <a:endParaRPr lang="zh-CN" altLang="en-US" sz="1600" dirty="0"/>
          </a:p>
        </p:txBody>
      </p:sp>
      <p:grpSp>
        <p:nvGrpSpPr>
          <p:cNvPr id="13" name="组合 12"/>
          <p:cNvGrpSpPr>
            <a:grpSpLocks/>
          </p:cNvGrpSpPr>
          <p:nvPr/>
        </p:nvGrpSpPr>
        <p:grpSpPr bwMode="auto">
          <a:xfrm>
            <a:off x="-863600" y="2779781"/>
            <a:ext cx="12700" cy="171700"/>
            <a:chOff x="0" y="0"/>
            <a:chExt cx="20" cy="20"/>
          </a:xfrm>
        </p:grpSpPr>
        <p:grpSp>
          <p:nvGrpSpPr>
            <p:cNvPr id="14" name="Group 6363"/>
            <p:cNvGrpSpPr>
              <a:grpSpLocks/>
            </p:cNvGrpSpPr>
            <p:nvPr/>
          </p:nvGrpSpPr>
          <p:grpSpPr bwMode="auto">
            <a:xfrm>
              <a:off x="10" y="10"/>
              <a:ext cx="2" cy="2"/>
              <a:chOff x="10" y="10"/>
              <a:chExt cx="2" cy="2"/>
            </a:xfrm>
          </p:grpSpPr>
          <p:sp>
            <p:nvSpPr>
              <p:cNvPr id="15" name="Freeform 6364"/>
              <p:cNvSpPr>
                <a:spLocks/>
              </p:cNvSpPr>
              <p:nvPr/>
            </p:nvSpPr>
            <p:spPr bwMode="auto">
              <a:xfrm>
                <a:off x="10" y="10"/>
                <a:ext cx="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AE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6" name="组合 15"/>
          <p:cNvGrpSpPr>
            <a:grpSpLocks/>
          </p:cNvGrpSpPr>
          <p:nvPr/>
        </p:nvGrpSpPr>
        <p:grpSpPr bwMode="auto">
          <a:xfrm>
            <a:off x="-863600" y="2779781"/>
            <a:ext cx="12700" cy="171700"/>
            <a:chOff x="0" y="0"/>
            <a:chExt cx="20" cy="20"/>
          </a:xfrm>
        </p:grpSpPr>
        <p:grpSp>
          <p:nvGrpSpPr>
            <p:cNvPr id="17" name="Group 6355"/>
            <p:cNvGrpSpPr>
              <a:grpSpLocks/>
            </p:cNvGrpSpPr>
            <p:nvPr/>
          </p:nvGrpSpPr>
          <p:grpSpPr bwMode="auto">
            <a:xfrm>
              <a:off x="10" y="10"/>
              <a:ext cx="2" cy="2"/>
              <a:chOff x="10" y="10"/>
              <a:chExt cx="2" cy="2"/>
            </a:xfrm>
          </p:grpSpPr>
          <p:sp>
            <p:nvSpPr>
              <p:cNvPr id="18" name="Freeform 6356"/>
              <p:cNvSpPr>
                <a:spLocks/>
              </p:cNvSpPr>
              <p:nvPr/>
            </p:nvSpPr>
            <p:spPr bwMode="auto">
              <a:xfrm>
                <a:off x="10" y="10"/>
                <a:ext cx="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AE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976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1.3.3   </a:t>
            </a:r>
            <a:r>
              <a:rPr lang="zh-CN" altLang="zh-CN" u="dotted" dirty="0"/>
              <a:t>信息的编码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06785"/>
          </a:xfrm>
        </p:spPr>
        <p:txBody>
          <a:bodyPr>
            <a:normAutofit/>
          </a:bodyPr>
          <a:lstStyle/>
          <a:p>
            <a:r>
              <a:rPr lang="en-US" altLang="zh-CN" b="1" u="sng" dirty="0"/>
              <a:t>1. </a:t>
            </a:r>
            <a:r>
              <a:rPr lang="zh-CN" altLang="zh-CN" b="1" u="sng" dirty="0"/>
              <a:t>计算机中数据的单位</a:t>
            </a:r>
          </a:p>
          <a:p>
            <a:r>
              <a:rPr lang="en-US" altLang="zh-CN" b="1" dirty="0"/>
              <a:t>1</a:t>
            </a:r>
            <a:r>
              <a:rPr lang="zh-CN" altLang="zh-CN" b="1" dirty="0"/>
              <a:t>）位（</a:t>
            </a:r>
            <a:r>
              <a:rPr lang="en-US" altLang="zh-CN" b="1" dirty="0"/>
              <a:t>bit</a:t>
            </a:r>
            <a:r>
              <a:rPr lang="zh-CN" altLang="zh-CN" b="1" dirty="0"/>
              <a:t>）</a:t>
            </a:r>
            <a:r>
              <a:rPr lang="en-US" altLang="zh-CN" b="1" dirty="0"/>
              <a:t>		2</a:t>
            </a:r>
            <a:r>
              <a:rPr lang="zh-CN" altLang="zh-CN" b="1" dirty="0"/>
              <a:t>）字节（</a:t>
            </a:r>
            <a:r>
              <a:rPr lang="en-US" altLang="zh-CN" b="1" dirty="0"/>
              <a:t>Byte</a:t>
            </a:r>
            <a:r>
              <a:rPr lang="zh-CN" altLang="zh-CN" b="1" dirty="0"/>
              <a:t>）</a:t>
            </a:r>
            <a:r>
              <a:rPr lang="en-US" altLang="zh-CN" b="1" dirty="0"/>
              <a:t>		3</a:t>
            </a:r>
            <a:r>
              <a:rPr lang="zh-CN" altLang="zh-CN" b="1" dirty="0"/>
              <a:t>）字（</a:t>
            </a:r>
            <a:r>
              <a:rPr lang="en-US" altLang="zh-CN" b="1" dirty="0"/>
              <a:t>Word</a:t>
            </a:r>
            <a:r>
              <a:rPr lang="zh-CN" altLang="zh-CN" b="1" dirty="0"/>
              <a:t>）</a:t>
            </a:r>
            <a:r>
              <a:rPr lang="en-US" altLang="zh-CN" b="1" dirty="0"/>
              <a:t>		</a:t>
            </a:r>
            <a:endParaRPr lang="zh-CN" altLang="zh-CN" b="1" dirty="0"/>
          </a:p>
          <a:p>
            <a:r>
              <a:rPr lang="en-US" altLang="zh-CN" b="1" u="sng" dirty="0"/>
              <a:t>2. </a:t>
            </a:r>
            <a:r>
              <a:rPr lang="zh-CN" altLang="zh-CN" b="1" u="sng" dirty="0"/>
              <a:t>数值的表示</a:t>
            </a:r>
          </a:p>
          <a:p>
            <a:r>
              <a:rPr lang="en-US" altLang="zh-CN" dirty="0"/>
              <a:t> </a:t>
            </a:r>
            <a:r>
              <a:rPr lang="en-US" altLang="zh-CN" b="1" u="sng" dirty="0"/>
              <a:t>3. </a:t>
            </a:r>
            <a:r>
              <a:rPr lang="zh-CN" altLang="zh-CN" b="1" u="sng" dirty="0"/>
              <a:t>文字信息的表示</a:t>
            </a:r>
          </a:p>
          <a:p>
            <a:r>
              <a:rPr lang="en-US" altLang="zh-CN" b="1" dirty="0"/>
              <a:t>1</a:t>
            </a:r>
            <a:r>
              <a:rPr lang="zh-CN" altLang="zh-CN" b="1" dirty="0"/>
              <a:t>）字符编码</a:t>
            </a:r>
          </a:p>
          <a:p>
            <a:r>
              <a:rPr lang="en-US" altLang="zh-CN" b="1" dirty="0"/>
              <a:t>2</a:t>
            </a:r>
            <a:r>
              <a:rPr lang="zh-CN" altLang="zh-CN" b="1" dirty="0"/>
              <a:t>）汉字编码</a:t>
            </a:r>
          </a:p>
          <a:p>
            <a:r>
              <a:rPr lang="zh-CN" altLang="zh-CN" b="1" dirty="0"/>
              <a:t>（</a:t>
            </a:r>
            <a:r>
              <a:rPr lang="en-US" altLang="zh-CN" b="1" dirty="0"/>
              <a:t>1</a:t>
            </a:r>
            <a:r>
              <a:rPr lang="zh-CN" altLang="zh-CN" b="1" dirty="0"/>
              <a:t>）汉字交换码：</a:t>
            </a:r>
            <a:r>
              <a:rPr lang="en-US" altLang="zh-CN" b="1" dirty="0"/>
              <a:t>	</a:t>
            </a:r>
            <a:r>
              <a:rPr lang="zh-CN" altLang="zh-CN" b="1" dirty="0"/>
              <a:t>（</a:t>
            </a:r>
            <a:r>
              <a:rPr lang="en-US" altLang="zh-CN" b="1" dirty="0"/>
              <a:t>2</a:t>
            </a:r>
            <a:r>
              <a:rPr lang="zh-CN" altLang="zh-CN" b="1" dirty="0"/>
              <a:t>）汉字机内码：</a:t>
            </a:r>
            <a:r>
              <a:rPr lang="en-US" altLang="zh-CN" b="1" dirty="0"/>
              <a:t>	</a:t>
            </a:r>
          </a:p>
          <a:p>
            <a:r>
              <a:rPr lang="zh-CN" altLang="zh-CN" b="1" dirty="0"/>
              <a:t>（</a:t>
            </a:r>
            <a:r>
              <a:rPr lang="en-US" altLang="zh-CN" b="1" dirty="0"/>
              <a:t>3</a:t>
            </a:r>
            <a:r>
              <a:rPr lang="zh-CN" altLang="zh-CN" b="1" dirty="0"/>
              <a:t>）汉字字形码：</a:t>
            </a:r>
            <a:r>
              <a:rPr lang="en-US" altLang="zh-CN" b="1" dirty="0"/>
              <a:t>	</a:t>
            </a:r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）汉字输入码：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009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b="1">
                <a:solidFill>
                  <a:srgbClr val="036EB8"/>
                </a:solidFill>
              </a:rPr>
              <a:t>进位计数制</a:t>
            </a:r>
            <a:endParaRPr sz="2400" b="1" dirty="0">
              <a:solidFill>
                <a:srgbClr val="036EB8"/>
              </a:solidFill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1181728" y="2887711"/>
            <a:ext cx="4608744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数制是指用一组固定的符号和统一的规则来表示数值的方法。其中，按照进位方式计数的数制称为进位计数制。在日常生活中，人们习惯用的进位计数制是十进制，而计算机则使用二进制，除此以外，还包括八进制和十六进制等。二进制顾名思义，就是逢二进一的数字表示方法；依此类推，十进制就是逢十进一，八进制就是逢八进一等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199515" y="2612777"/>
            <a:ext cx="9803823" cy="3454647"/>
            <a:chOff x="1496781" y="3783715"/>
            <a:chExt cx="8256819" cy="1948805"/>
          </a:xfrm>
        </p:grpSpPr>
        <p:cxnSp>
          <p:nvCxnSpPr>
            <p:cNvPr id="8" name="直接连接符 7"/>
            <p:cNvCxnSpPr/>
            <p:nvPr/>
          </p:nvCxnSpPr>
          <p:spPr>
            <a:xfrm flipH="1" flipV="1">
              <a:off x="1496783" y="3783715"/>
              <a:ext cx="4069382" cy="23743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H="1">
              <a:off x="1496781" y="5707818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9"/>
          <p:cNvGrpSpPr/>
          <p:nvPr/>
        </p:nvGrpSpPr>
        <p:grpSpPr>
          <a:xfrm>
            <a:off x="6568151" y="2975760"/>
            <a:ext cx="2818831" cy="2817364"/>
            <a:chOff x="1687753" y="921084"/>
            <a:chExt cx="5018444" cy="5015833"/>
          </a:xfrm>
        </p:grpSpPr>
        <p:grpSp>
          <p:nvGrpSpPr>
            <p:cNvPr id="11" name="组合 10"/>
            <p:cNvGrpSpPr/>
            <p:nvPr/>
          </p:nvGrpSpPr>
          <p:grpSpPr>
            <a:xfrm>
              <a:off x="1687753" y="921084"/>
              <a:ext cx="2373158" cy="2371923"/>
              <a:chOff x="1754497" y="1068697"/>
              <a:chExt cx="2419598" cy="2419598"/>
            </a:xfrm>
          </p:grpSpPr>
          <p:grpSp>
            <p:nvGrpSpPr>
              <p:cNvPr id="78" name="组合 77"/>
              <p:cNvGrpSpPr/>
              <p:nvPr/>
            </p:nvGrpSpPr>
            <p:grpSpPr>
              <a:xfrm>
                <a:off x="1754497" y="1068697"/>
                <a:ext cx="2419598" cy="2419598"/>
                <a:chOff x="1595120" y="525779"/>
                <a:chExt cx="3520440" cy="3520440"/>
              </a:xfrm>
            </p:grpSpPr>
            <p:sp>
              <p:nvSpPr>
                <p:cNvPr id="87" name="椭圆 86"/>
                <p:cNvSpPr/>
                <p:nvPr/>
              </p:nvSpPr>
              <p:spPr>
                <a:xfrm>
                  <a:off x="1595120" y="525779"/>
                  <a:ext cx="3520440" cy="352044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F7F9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81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8" name="椭圆 87"/>
                <p:cNvSpPr/>
                <p:nvPr/>
              </p:nvSpPr>
              <p:spPr>
                <a:xfrm>
                  <a:off x="1900612" y="831271"/>
                  <a:ext cx="2909455" cy="2909455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E4E4E4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innerShdw blurRad="355600" dist="266700" dir="5400000">
                    <a:prstClr val="black">
                      <a:alpha val="57000"/>
                    </a:prstClr>
                  </a:innerShdw>
                  <a:softEdge rad="266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79" name="椭圆 78"/>
              <p:cNvSpPr/>
              <p:nvPr/>
            </p:nvSpPr>
            <p:spPr>
              <a:xfrm>
                <a:off x="2392852" y="1707052"/>
                <a:ext cx="1142885" cy="1142885"/>
              </a:xfrm>
              <a:prstGeom prst="ellipse">
                <a:avLst/>
              </a:prstGeom>
              <a:solidFill>
                <a:srgbClr val="019EAF"/>
              </a:solidFill>
              <a:ln>
                <a:gradFill flip="none" rotWithShape="1">
                  <a:gsLst>
                    <a:gs pos="0">
                      <a:srgbClr val="D9D9D9"/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</a:ln>
              <a:effectLst>
                <a:innerShdw blurRad="342900" dist="50800" dir="16200000">
                  <a:srgbClr val="7A4C00">
                    <a:alpha val="70000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80" name="组合 79"/>
              <p:cNvGrpSpPr/>
              <p:nvPr/>
            </p:nvGrpSpPr>
            <p:grpSpPr>
              <a:xfrm>
                <a:off x="2738177" y="2094546"/>
                <a:ext cx="440936" cy="366050"/>
                <a:chOff x="3132963" y="3140191"/>
                <a:chExt cx="645573" cy="535933"/>
              </a:xfrm>
              <a:solidFill>
                <a:schemeClr val="bg1"/>
              </a:solidFill>
            </p:grpSpPr>
            <p:sp>
              <p:nvSpPr>
                <p:cNvPr id="81" name="Freeform 226"/>
                <p:cNvSpPr/>
                <p:nvPr/>
              </p:nvSpPr>
              <p:spPr bwMode="auto">
                <a:xfrm>
                  <a:off x="3421629" y="3217854"/>
                  <a:ext cx="356907" cy="392027"/>
                </a:xfrm>
                <a:custGeom>
                  <a:avLst/>
                  <a:gdLst>
                    <a:gd name="T0" fmla="*/ 0 w 529"/>
                    <a:gd name="T1" fmla="*/ 0 h 581"/>
                    <a:gd name="T2" fmla="*/ 2 w 529"/>
                    <a:gd name="T3" fmla="*/ 11 h 581"/>
                    <a:gd name="T4" fmla="*/ 25 w 529"/>
                    <a:gd name="T5" fmla="*/ 56 h 581"/>
                    <a:gd name="T6" fmla="*/ 473 w 529"/>
                    <a:gd name="T7" fmla="*/ 56 h 581"/>
                    <a:gd name="T8" fmla="*/ 473 w 529"/>
                    <a:gd name="T9" fmla="*/ 525 h 581"/>
                    <a:gd name="T10" fmla="*/ 127 w 529"/>
                    <a:gd name="T11" fmla="*/ 525 h 581"/>
                    <a:gd name="T12" fmla="*/ 127 w 529"/>
                    <a:gd name="T13" fmla="*/ 581 h 581"/>
                    <a:gd name="T14" fmla="*/ 529 w 529"/>
                    <a:gd name="T15" fmla="*/ 581 h 581"/>
                    <a:gd name="T16" fmla="*/ 529 w 529"/>
                    <a:gd name="T17" fmla="*/ 0 h 581"/>
                    <a:gd name="T18" fmla="*/ 0 w 529"/>
                    <a:gd name="T19" fmla="*/ 0 h 5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29" h="581">
                      <a:moveTo>
                        <a:pt x="0" y="0"/>
                      </a:moveTo>
                      <a:cubicBezTo>
                        <a:pt x="1" y="4"/>
                        <a:pt x="2" y="7"/>
                        <a:pt x="2" y="11"/>
                      </a:cubicBezTo>
                      <a:cubicBezTo>
                        <a:pt x="14" y="22"/>
                        <a:pt x="22" y="38"/>
                        <a:pt x="25" y="56"/>
                      </a:cubicBezTo>
                      <a:cubicBezTo>
                        <a:pt x="473" y="56"/>
                        <a:pt x="473" y="56"/>
                        <a:pt x="473" y="56"/>
                      </a:cubicBezTo>
                      <a:cubicBezTo>
                        <a:pt x="473" y="525"/>
                        <a:pt x="473" y="525"/>
                        <a:pt x="473" y="525"/>
                      </a:cubicBezTo>
                      <a:cubicBezTo>
                        <a:pt x="127" y="525"/>
                        <a:pt x="127" y="525"/>
                        <a:pt x="127" y="525"/>
                      </a:cubicBezTo>
                      <a:cubicBezTo>
                        <a:pt x="127" y="581"/>
                        <a:pt x="127" y="581"/>
                        <a:pt x="127" y="581"/>
                      </a:cubicBezTo>
                      <a:cubicBezTo>
                        <a:pt x="529" y="581"/>
                        <a:pt x="529" y="581"/>
                        <a:pt x="529" y="581"/>
                      </a:cubicBezTo>
                      <a:cubicBezTo>
                        <a:pt x="529" y="0"/>
                        <a:pt x="529" y="0"/>
                        <a:pt x="529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2" name="Freeform 227"/>
                <p:cNvSpPr/>
                <p:nvPr/>
              </p:nvSpPr>
              <p:spPr bwMode="auto">
                <a:xfrm>
                  <a:off x="3198348" y="3140191"/>
                  <a:ext cx="224709" cy="247551"/>
                </a:xfrm>
                <a:custGeom>
                  <a:avLst/>
                  <a:gdLst>
                    <a:gd name="T0" fmla="*/ 45 w 333"/>
                    <a:gd name="T1" fmla="*/ 243 h 367"/>
                    <a:gd name="T2" fmla="*/ 170 w 333"/>
                    <a:gd name="T3" fmla="*/ 367 h 367"/>
                    <a:gd name="T4" fmla="*/ 289 w 333"/>
                    <a:gd name="T5" fmla="*/ 243 h 367"/>
                    <a:gd name="T6" fmla="*/ 326 w 333"/>
                    <a:gd name="T7" fmla="*/ 203 h 367"/>
                    <a:gd name="T8" fmla="*/ 306 w 333"/>
                    <a:gd name="T9" fmla="*/ 142 h 367"/>
                    <a:gd name="T10" fmla="*/ 166 w 333"/>
                    <a:gd name="T11" fmla="*/ 0 h 367"/>
                    <a:gd name="T12" fmla="*/ 26 w 333"/>
                    <a:gd name="T13" fmla="*/ 142 h 367"/>
                    <a:gd name="T14" fmla="*/ 7 w 333"/>
                    <a:gd name="T15" fmla="*/ 203 h 367"/>
                    <a:gd name="T16" fmla="*/ 45 w 333"/>
                    <a:gd name="T17" fmla="*/ 243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3" h="367">
                      <a:moveTo>
                        <a:pt x="45" y="243"/>
                      </a:moveTo>
                      <a:cubicBezTo>
                        <a:pt x="71" y="308"/>
                        <a:pt x="118" y="367"/>
                        <a:pt x="170" y="367"/>
                      </a:cubicBezTo>
                      <a:cubicBezTo>
                        <a:pt x="222" y="367"/>
                        <a:pt x="266" y="308"/>
                        <a:pt x="289" y="243"/>
                      </a:cubicBezTo>
                      <a:cubicBezTo>
                        <a:pt x="305" y="242"/>
                        <a:pt x="320" y="226"/>
                        <a:pt x="326" y="203"/>
                      </a:cubicBezTo>
                      <a:cubicBezTo>
                        <a:pt x="333" y="176"/>
                        <a:pt x="324" y="149"/>
                        <a:pt x="306" y="142"/>
                      </a:cubicBezTo>
                      <a:cubicBezTo>
                        <a:pt x="302" y="63"/>
                        <a:pt x="241" y="0"/>
                        <a:pt x="166" y="0"/>
                      </a:cubicBezTo>
                      <a:cubicBezTo>
                        <a:pt x="92" y="0"/>
                        <a:pt x="31" y="63"/>
                        <a:pt x="26" y="142"/>
                      </a:cubicBezTo>
                      <a:cubicBezTo>
                        <a:pt x="9" y="149"/>
                        <a:pt x="0" y="176"/>
                        <a:pt x="7" y="203"/>
                      </a:cubicBezTo>
                      <a:cubicBezTo>
                        <a:pt x="13" y="227"/>
                        <a:pt x="29" y="243"/>
                        <a:pt x="45" y="2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3" name="Freeform 228"/>
                <p:cNvSpPr/>
                <p:nvPr/>
              </p:nvSpPr>
              <p:spPr bwMode="auto">
                <a:xfrm>
                  <a:off x="3481875" y="3306367"/>
                  <a:ext cx="233275" cy="180738"/>
                </a:xfrm>
                <a:custGeom>
                  <a:avLst/>
                  <a:gdLst>
                    <a:gd name="T0" fmla="*/ 41 w 346"/>
                    <a:gd name="T1" fmla="*/ 111 h 268"/>
                    <a:gd name="T2" fmla="*/ 0 w 346"/>
                    <a:gd name="T3" fmla="*/ 151 h 268"/>
                    <a:gd name="T4" fmla="*/ 90 w 346"/>
                    <a:gd name="T5" fmla="*/ 268 h 268"/>
                    <a:gd name="T6" fmla="*/ 254 w 346"/>
                    <a:gd name="T7" fmla="*/ 125 h 268"/>
                    <a:gd name="T8" fmla="*/ 284 w 346"/>
                    <a:gd name="T9" fmla="*/ 158 h 268"/>
                    <a:gd name="T10" fmla="*/ 346 w 346"/>
                    <a:gd name="T11" fmla="*/ 0 h 268"/>
                    <a:gd name="T12" fmla="*/ 184 w 346"/>
                    <a:gd name="T13" fmla="*/ 50 h 268"/>
                    <a:gd name="T14" fmla="*/ 218 w 346"/>
                    <a:gd name="T15" fmla="*/ 87 h 268"/>
                    <a:gd name="T16" fmla="*/ 99 w 346"/>
                    <a:gd name="T17" fmla="*/ 190 h 268"/>
                    <a:gd name="T18" fmla="*/ 41 w 346"/>
                    <a:gd name="T19" fmla="*/ 111 h 2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46" h="268">
                      <a:moveTo>
                        <a:pt x="41" y="111"/>
                      </a:moveTo>
                      <a:cubicBezTo>
                        <a:pt x="0" y="151"/>
                        <a:pt x="0" y="151"/>
                        <a:pt x="0" y="151"/>
                      </a:cubicBezTo>
                      <a:cubicBezTo>
                        <a:pt x="12" y="165"/>
                        <a:pt x="90" y="268"/>
                        <a:pt x="90" y="268"/>
                      </a:cubicBezTo>
                      <a:cubicBezTo>
                        <a:pt x="254" y="125"/>
                        <a:pt x="254" y="125"/>
                        <a:pt x="254" y="125"/>
                      </a:cubicBezTo>
                      <a:cubicBezTo>
                        <a:pt x="284" y="158"/>
                        <a:pt x="284" y="158"/>
                        <a:pt x="284" y="158"/>
                      </a:cubicBezTo>
                      <a:cubicBezTo>
                        <a:pt x="346" y="0"/>
                        <a:pt x="346" y="0"/>
                        <a:pt x="346" y="0"/>
                      </a:cubicBezTo>
                      <a:cubicBezTo>
                        <a:pt x="184" y="50"/>
                        <a:pt x="184" y="50"/>
                        <a:pt x="184" y="50"/>
                      </a:cubicBezTo>
                      <a:cubicBezTo>
                        <a:pt x="218" y="87"/>
                        <a:pt x="218" y="87"/>
                        <a:pt x="218" y="87"/>
                      </a:cubicBezTo>
                      <a:cubicBezTo>
                        <a:pt x="99" y="190"/>
                        <a:pt x="99" y="190"/>
                        <a:pt x="99" y="190"/>
                      </a:cubicBezTo>
                      <a:lnTo>
                        <a:pt x="41" y="1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4" name="Freeform 229"/>
                <p:cNvSpPr/>
                <p:nvPr/>
              </p:nvSpPr>
              <p:spPr bwMode="auto">
                <a:xfrm>
                  <a:off x="3132963" y="3377178"/>
                  <a:ext cx="355480" cy="298946"/>
                </a:xfrm>
                <a:custGeom>
                  <a:avLst/>
                  <a:gdLst>
                    <a:gd name="T0" fmla="*/ 407 w 527"/>
                    <a:gd name="T1" fmla="*/ 0 h 443"/>
                    <a:gd name="T2" fmla="*/ 294 w 527"/>
                    <a:gd name="T3" fmla="*/ 190 h 443"/>
                    <a:gd name="T4" fmla="*/ 280 w 527"/>
                    <a:gd name="T5" fmla="*/ 105 h 443"/>
                    <a:gd name="T6" fmla="*/ 295 w 527"/>
                    <a:gd name="T7" fmla="*/ 77 h 443"/>
                    <a:gd name="T8" fmla="*/ 263 w 527"/>
                    <a:gd name="T9" fmla="*/ 44 h 443"/>
                    <a:gd name="T10" fmla="*/ 230 w 527"/>
                    <a:gd name="T11" fmla="*/ 77 h 443"/>
                    <a:gd name="T12" fmla="*/ 246 w 527"/>
                    <a:gd name="T13" fmla="*/ 105 h 443"/>
                    <a:gd name="T14" fmla="*/ 232 w 527"/>
                    <a:gd name="T15" fmla="*/ 189 h 443"/>
                    <a:gd name="T16" fmla="*/ 120 w 527"/>
                    <a:gd name="T17" fmla="*/ 0 h 443"/>
                    <a:gd name="T18" fmla="*/ 2 w 527"/>
                    <a:gd name="T19" fmla="*/ 125 h 443"/>
                    <a:gd name="T20" fmla="*/ 0 w 527"/>
                    <a:gd name="T21" fmla="*/ 125 h 443"/>
                    <a:gd name="T22" fmla="*/ 0 w 527"/>
                    <a:gd name="T23" fmla="*/ 402 h 443"/>
                    <a:gd name="T24" fmla="*/ 1 w 527"/>
                    <a:gd name="T25" fmla="*/ 402 h 443"/>
                    <a:gd name="T26" fmla="*/ 263 w 527"/>
                    <a:gd name="T27" fmla="*/ 443 h 443"/>
                    <a:gd name="T28" fmla="*/ 526 w 527"/>
                    <a:gd name="T29" fmla="*/ 402 h 443"/>
                    <a:gd name="T30" fmla="*/ 527 w 527"/>
                    <a:gd name="T31" fmla="*/ 402 h 443"/>
                    <a:gd name="T32" fmla="*/ 527 w 527"/>
                    <a:gd name="T33" fmla="*/ 125 h 443"/>
                    <a:gd name="T34" fmla="*/ 525 w 527"/>
                    <a:gd name="T35" fmla="*/ 125 h 443"/>
                    <a:gd name="T36" fmla="*/ 407 w 527"/>
                    <a:gd name="T37" fmla="*/ 0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27" h="443">
                      <a:moveTo>
                        <a:pt x="407" y="0"/>
                      </a:moveTo>
                      <a:cubicBezTo>
                        <a:pt x="294" y="190"/>
                        <a:pt x="294" y="190"/>
                        <a:pt x="294" y="190"/>
                      </a:cubicBezTo>
                      <a:cubicBezTo>
                        <a:pt x="280" y="105"/>
                        <a:pt x="280" y="105"/>
                        <a:pt x="280" y="105"/>
                      </a:cubicBezTo>
                      <a:cubicBezTo>
                        <a:pt x="289" y="99"/>
                        <a:pt x="295" y="89"/>
                        <a:pt x="295" y="77"/>
                      </a:cubicBezTo>
                      <a:cubicBezTo>
                        <a:pt x="295" y="59"/>
                        <a:pt x="281" y="44"/>
                        <a:pt x="263" y="44"/>
                      </a:cubicBezTo>
                      <a:cubicBezTo>
                        <a:pt x="245" y="44"/>
                        <a:pt x="230" y="59"/>
                        <a:pt x="230" y="77"/>
                      </a:cubicBezTo>
                      <a:cubicBezTo>
                        <a:pt x="230" y="89"/>
                        <a:pt x="237" y="99"/>
                        <a:pt x="246" y="105"/>
                      </a:cubicBezTo>
                      <a:cubicBezTo>
                        <a:pt x="232" y="189"/>
                        <a:pt x="232" y="189"/>
                        <a:pt x="232" y="189"/>
                      </a:cubicBezTo>
                      <a:cubicBezTo>
                        <a:pt x="120" y="0"/>
                        <a:pt x="120" y="0"/>
                        <a:pt x="120" y="0"/>
                      </a:cubicBezTo>
                      <a:cubicBezTo>
                        <a:pt x="56" y="27"/>
                        <a:pt x="12" y="72"/>
                        <a:pt x="2" y="125"/>
                      </a:cubicBezTo>
                      <a:cubicBezTo>
                        <a:pt x="0" y="125"/>
                        <a:pt x="0" y="125"/>
                        <a:pt x="0" y="125"/>
                      </a:cubicBezTo>
                      <a:cubicBezTo>
                        <a:pt x="0" y="402"/>
                        <a:pt x="0" y="402"/>
                        <a:pt x="0" y="402"/>
                      </a:cubicBezTo>
                      <a:cubicBezTo>
                        <a:pt x="1" y="402"/>
                        <a:pt x="1" y="402"/>
                        <a:pt x="1" y="402"/>
                      </a:cubicBezTo>
                      <a:cubicBezTo>
                        <a:pt x="14" y="425"/>
                        <a:pt x="126" y="443"/>
                        <a:pt x="263" y="443"/>
                      </a:cubicBezTo>
                      <a:cubicBezTo>
                        <a:pt x="401" y="443"/>
                        <a:pt x="513" y="425"/>
                        <a:pt x="526" y="402"/>
                      </a:cubicBezTo>
                      <a:cubicBezTo>
                        <a:pt x="527" y="402"/>
                        <a:pt x="527" y="402"/>
                        <a:pt x="527" y="402"/>
                      </a:cubicBezTo>
                      <a:cubicBezTo>
                        <a:pt x="527" y="125"/>
                        <a:pt x="527" y="125"/>
                        <a:pt x="527" y="125"/>
                      </a:cubicBezTo>
                      <a:cubicBezTo>
                        <a:pt x="525" y="125"/>
                        <a:pt x="525" y="125"/>
                        <a:pt x="525" y="125"/>
                      </a:cubicBezTo>
                      <a:cubicBezTo>
                        <a:pt x="515" y="72"/>
                        <a:pt x="471" y="27"/>
                        <a:pt x="40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5" name="Freeform 230"/>
                <p:cNvSpPr/>
                <p:nvPr/>
              </p:nvSpPr>
              <p:spPr bwMode="auto">
                <a:xfrm>
                  <a:off x="3598655" y="3487105"/>
                  <a:ext cx="54536" cy="68241"/>
                </a:xfrm>
                <a:custGeom>
                  <a:avLst/>
                  <a:gdLst>
                    <a:gd name="T0" fmla="*/ 0 w 81"/>
                    <a:gd name="T1" fmla="*/ 0 h 101"/>
                    <a:gd name="T2" fmla="*/ 0 w 81"/>
                    <a:gd name="T3" fmla="*/ 55 h 101"/>
                    <a:gd name="T4" fmla="*/ 40 w 81"/>
                    <a:gd name="T5" fmla="*/ 101 h 101"/>
                    <a:gd name="T6" fmla="*/ 81 w 81"/>
                    <a:gd name="T7" fmla="*/ 56 h 101"/>
                    <a:gd name="T8" fmla="*/ 81 w 81"/>
                    <a:gd name="T9" fmla="*/ 0 h 101"/>
                    <a:gd name="T10" fmla="*/ 59 w 81"/>
                    <a:gd name="T11" fmla="*/ 0 h 101"/>
                    <a:gd name="T12" fmla="*/ 59 w 81"/>
                    <a:gd name="T13" fmla="*/ 57 h 101"/>
                    <a:gd name="T14" fmla="*/ 40 w 81"/>
                    <a:gd name="T15" fmla="*/ 83 h 101"/>
                    <a:gd name="T16" fmla="*/ 22 w 81"/>
                    <a:gd name="T17" fmla="*/ 57 h 101"/>
                    <a:gd name="T18" fmla="*/ 22 w 81"/>
                    <a:gd name="T19" fmla="*/ 0 h 101"/>
                    <a:gd name="T20" fmla="*/ 0 w 81"/>
                    <a:gd name="T21" fmla="*/ 0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1" h="101">
                      <a:moveTo>
                        <a:pt x="0" y="0"/>
                      </a:move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87"/>
                        <a:pt x="15" y="101"/>
                        <a:pt x="40" y="101"/>
                      </a:cubicBezTo>
                      <a:cubicBezTo>
                        <a:pt x="65" y="101"/>
                        <a:pt x="81" y="86"/>
                        <a:pt x="81" y="56"/>
                      </a:cubicBezTo>
                      <a:cubicBezTo>
                        <a:pt x="81" y="0"/>
                        <a:pt x="81" y="0"/>
                        <a:pt x="81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9" y="57"/>
                        <a:pt x="59" y="57"/>
                        <a:pt x="59" y="57"/>
                      </a:cubicBezTo>
                      <a:cubicBezTo>
                        <a:pt x="59" y="75"/>
                        <a:pt x="52" y="83"/>
                        <a:pt x="40" y="83"/>
                      </a:cubicBezTo>
                      <a:cubicBezTo>
                        <a:pt x="29" y="83"/>
                        <a:pt x="22" y="74"/>
                        <a:pt x="22" y="57"/>
                      </a:cubicBezTo>
                      <a:cubicBezTo>
                        <a:pt x="22" y="0"/>
                        <a:pt x="22" y="0"/>
                        <a:pt x="22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6" name="Freeform 231"/>
                <p:cNvSpPr>
                  <a:spLocks noEditPoints="1"/>
                </p:cNvSpPr>
                <p:nvPr/>
              </p:nvSpPr>
              <p:spPr bwMode="auto">
                <a:xfrm>
                  <a:off x="3666040" y="3486534"/>
                  <a:ext cx="47968" cy="67384"/>
                </a:xfrm>
                <a:custGeom>
                  <a:avLst/>
                  <a:gdLst>
                    <a:gd name="T0" fmla="*/ 31 w 71"/>
                    <a:gd name="T1" fmla="*/ 0 h 100"/>
                    <a:gd name="T2" fmla="*/ 0 w 71"/>
                    <a:gd name="T3" fmla="*/ 2 h 100"/>
                    <a:gd name="T4" fmla="*/ 0 w 71"/>
                    <a:gd name="T5" fmla="*/ 100 h 100"/>
                    <a:gd name="T6" fmla="*/ 23 w 71"/>
                    <a:gd name="T7" fmla="*/ 100 h 100"/>
                    <a:gd name="T8" fmla="*/ 23 w 71"/>
                    <a:gd name="T9" fmla="*/ 65 h 100"/>
                    <a:gd name="T10" fmla="*/ 30 w 71"/>
                    <a:gd name="T11" fmla="*/ 65 h 100"/>
                    <a:gd name="T12" fmla="*/ 62 w 71"/>
                    <a:gd name="T13" fmla="*/ 55 h 100"/>
                    <a:gd name="T14" fmla="*/ 71 w 71"/>
                    <a:gd name="T15" fmla="*/ 31 h 100"/>
                    <a:gd name="T16" fmla="*/ 61 w 71"/>
                    <a:gd name="T17" fmla="*/ 8 h 100"/>
                    <a:gd name="T18" fmla="*/ 31 w 71"/>
                    <a:gd name="T19" fmla="*/ 0 h 100"/>
                    <a:gd name="T20" fmla="*/ 30 w 71"/>
                    <a:gd name="T21" fmla="*/ 48 h 100"/>
                    <a:gd name="T22" fmla="*/ 23 w 71"/>
                    <a:gd name="T23" fmla="*/ 47 h 100"/>
                    <a:gd name="T24" fmla="*/ 23 w 71"/>
                    <a:gd name="T25" fmla="*/ 18 h 100"/>
                    <a:gd name="T26" fmla="*/ 32 w 71"/>
                    <a:gd name="T27" fmla="*/ 17 h 100"/>
                    <a:gd name="T28" fmla="*/ 49 w 71"/>
                    <a:gd name="T29" fmla="*/ 32 h 100"/>
                    <a:gd name="T30" fmla="*/ 30 w 71"/>
                    <a:gd name="T31" fmla="*/ 48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71" h="100">
                      <a:moveTo>
                        <a:pt x="31" y="0"/>
                      </a:moveTo>
                      <a:cubicBezTo>
                        <a:pt x="17" y="0"/>
                        <a:pt x="7" y="1"/>
                        <a:pt x="0" y="2"/>
                      </a:cubicBezTo>
                      <a:cubicBezTo>
                        <a:pt x="0" y="100"/>
                        <a:pt x="0" y="100"/>
                        <a:pt x="0" y="100"/>
                      </a:cubicBezTo>
                      <a:cubicBezTo>
                        <a:pt x="23" y="100"/>
                        <a:pt x="23" y="100"/>
                        <a:pt x="23" y="100"/>
                      </a:cubicBezTo>
                      <a:cubicBezTo>
                        <a:pt x="23" y="65"/>
                        <a:pt x="23" y="65"/>
                        <a:pt x="23" y="65"/>
                      </a:cubicBezTo>
                      <a:cubicBezTo>
                        <a:pt x="25" y="65"/>
                        <a:pt x="27" y="65"/>
                        <a:pt x="30" y="65"/>
                      </a:cubicBezTo>
                      <a:cubicBezTo>
                        <a:pt x="43" y="65"/>
                        <a:pt x="55" y="62"/>
                        <a:pt x="62" y="55"/>
                      </a:cubicBezTo>
                      <a:cubicBezTo>
                        <a:pt x="68" y="49"/>
                        <a:pt x="71" y="41"/>
                        <a:pt x="71" y="31"/>
                      </a:cubicBezTo>
                      <a:cubicBezTo>
                        <a:pt x="71" y="22"/>
                        <a:pt x="67" y="13"/>
                        <a:pt x="61" y="8"/>
                      </a:cubicBezTo>
                      <a:cubicBezTo>
                        <a:pt x="54" y="3"/>
                        <a:pt x="44" y="0"/>
                        <a:pt x="31" y="0"/>
                      </a:cubicBezTo>
                      <a:close/>
                      <a:moveTo>
                        <a:pt x="30" y="48"/>
                      </a:moveTo>
                      <a:cubicBezTo>
                        <a:pt x="27" y="48"/>
                        <a:pt x="24" y="48"/>
                        <a:pt x="23" y="47"/>
                      </a:cubicBezTo>
                      <a:cubicBezTo>
                        <a:pt x="23" y="18"/>
                        <a:pt x="23" y="18"/>
                        <a:pt x="23" y="18"/>
                      </a:cubicBezTo>
                      <a:cubicBezTo>
                        <a:pt x="24" y="18"/>
                        <a:pt x="27" y="17"/>
                        <a:pt x="32" y="17"/>
                      </a:cubicBezTo>
                      <a:cubicBezTo>
                        <a:pt x="43" y="17"/>
                        <a:pt x="49" y="23"/>
                        <a:pt x="49" y="32"/>
                      </a:cubicBezTo>
                      <a:cubicBezTo>
                        <a:pt x="49" y="42"/>
                        <a:pt x="42" y="48"/>
                        <a:pt x="30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grpSp>
          <p:nvGrpSpPr>
            <p:cNvPr id="12" name="组合 11"/>
            <p:cNvGrpSpPr/>
            <p:nvPr/>
          </p:nvGrpSpPr>
          <p:grpSpPr>
            <a:xfrm>
              <a:off x="4333039" y="921084"/>
              <a:ext cx="2373158" cy="2371923"/>
              <a:chOff x="4398406" y="1068697"/>
              <a:chExt cx="2419598" cy="2419598"/>
            </a:xfrm>
          </p:grpSpPr>
          <p:grpSp>
            <p:nvGrpSpPr>
              <p:cNvPr id="68" name="组合 67"/>
              <p:cNvGrpSpPr/>
              <p:nvPr/>
            </p:nvGrpSpPr>
            <p:grpSpPr>
              <a:xfrm>
                <a:off x="4398406" y="1068697"/>
                <a:ext cx="2419598" cy="2419598"/>
                <a:chOff x="1595120" y="525779"/>
                <a:chExt cx="3520440" cy="3520440"/>
              </a:xfrm>
            </p:grpSpPr>
            <p:sp>
              <p:nvSpPr>
                <p:cNvPr id="76" name="椭圆 75"/>
                <p:cNvSpPr/>
                <p:nvPr/>
              </p:nvSpPr>
              <p:spPr>
                <a:xfrm>
                  <a:off x="1595120" y="525779"/>
                  <a:ext cx="3520440" cy="352044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F7F9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81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7" name="椭圆 76"/>
                <p:cNvSpPr/>
                <p:nvPr/>
              </p:nvSpPr>
              <p:spPr>
                <a:xfrm>
                  <a:off x="1900612" y="831271"/>
                  <a:ext cx="2909455" cy="2909455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E4E4E4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innerShdw blurRad="355600" dist="266700" dir="5400000">
                    <a:prstClr val="black">
                      <a:alpha val="57000"/>
                    </a:prstClr>
                  </a:innerShdw>
                  <a:softEdge rad="266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69" name="椭圆 68"/>
              <p:cNvSpPr/>
              <p:nvPr/>
            </p:nvSpPr>
            <p:spPr>
              <a:xfrm>
                <a:off x="5036761" y="1707052"/>
                <a:ext cx="1142885" cy="1142885"/>
              </a:xfrm>
              <a:prstGeom prst="ellipse">
                <a:avLst/>
              </a:prstGeom>
              <a:solidFill>
                <a:srgbClr val="92D050"/>
              </a:solidFill>
              <a:ln>
                <a:gradFill flip="none" rotWithShape="1">
                  <a:gsLst>
                    <a:gs pos="0">
                      <a:srgbClr val="D9D9D9"/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</a:ln>
              <a:effectLst>
                <a:innerShdw blurRad="342900" dist="50800" dir="16200000">
                  <a:srgbClr val="00717A">
                    <a:alpha val="80000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70" name="组合 69"/>
              <p:cNvGrpSpPr/>
              <p:nvPr/>
            </p:nvGrpSpPr>
            <p:grpSpPr>
              <a:xfrm>
                <a:off x="5393647" y="2070657"/>
                <a:ext cx="438595" cy="413829"/>
                <a:chOff x="3098700" y="5569159"/>
                <a:chExt cx="642147" cy="605886"/>
              </a:xfrm>
              <a:solidFill>
                <a:schemeClr val="bg1"/>
              </a:solidFill>
            </p:grpSpPr>
            <p:sp>
              <p:nvSpPr>
                <p:cNvPr id="71" name="Freeform 349"/>
                <p:cNvSpPr/>
                <p:nvPr/>
              </p:nvSpPr>
              <p:spPr bwMode="auto">
                <a:xfrm>
                  <a:off x="3119543" y="5569159"/>
                  <a:ext cx="621304" cy="392027"/>
                </a:xfrm>
                <a:custGeom>
                  <a:avLst/>
                  <a:gdLst>
                    <a:gd name="T0" fmla="*/ 880 w 921"/>
                    <a:gd name="T1" fmla="*/ 447 h 581"/>
                    <a:gd name="T2" fmla="*/ 879 w 921"/>
                    <a:gd name="T3" fmla="*/ 427 h 581"/>
                    <a:gd name="T4" fmla="*/ 431 w 921"/>
                    <a:gd name="T5" fmla="*/ 0 h 581"/>
                    <a:gd name="T6" fmla="*/ 3 w 921"/>
                    <a:gd name="T7" fmla="*/ 317 h 581"/>
                    <a:gd name="T8" fmla="*/ 0 w 921"/>
                    <a:gd name="T9" fmla="*/ 326 h 581"/>
                    <a:gd name="T10" fmla="*/ 108 w 921"/>
                    <a:gd name="T11" fmla="*/ 326 h 581"/>
                    <a:gd name="T12" fmla="*/ 109 w 921"/>
                    <a:gd name="T13" fmla="*/ 322 h 581"/>
                    <a:gd name="T14" fmla="*/ 431 w 921"/>
                    <a:gd name="T15" fmla="*/ 102 h 581"/>
                    <a:gd name="T16" fmla="*/ 776 w 921"/>
                    <a:gd name="T17" fmla="*/ 424 h 581"/>
                    <a:gd name="T18" fmla="*/ 778 w 921"/>
                    <a:gd name="T19" fmla="*/ 447 h 581"/>
                    <a:gd name="T20" fmla="*/ 729 w 921"/>
                    <a:gd name="T21" fmla="*/ 447 h 581"/>
                    <a:gd name="T22" fmla="*/ 826 w 921"/>
                    <a:gd name="T23" fmla="*/ 581 h 581"/>
                    <a:gd name="T24" fmla="*/ 921 w 921"/>
                    <a:gd name="T25" fmla="*/ 447 h 581"/>
                    <a:gd name="T26" fmla="*/ 880 w 921"/>
                    <a:gd name="T27" fmla="*/ 447 h 5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21" h="581">
                      <a:moveTo>
                        <a:pt x="880" y="447"/>
                      </a:moveTo>
                      <a:cubicBezTo>
                        <a:pt x="879" y="427"/>
                        <a:pt x="879" y="427"/>
                        <a:pt x="879" y="427"/>
                      </a:cubicBezTo>
                      <a:cubicBezTo>
                        <a:pt x="867" y="187"/>
                        <a:pt x="670" y="0"/>
                        <a:pt x="431" y="0"/>
                      </a:cubicBezTo>
                      <a:cubicBezTo>
                        <a:pt x="236" y="0"/>
                        <a:pt x="60" y="130"/>
                        <a:pt x="3" y="317"/>
                      </a:cubicBezTo>
                      <a:cubicBezTo>
                        <a:pt x="0" y="326"/>
                        <a:pt x="0" y="326"/>
                        <a:pt x="0" y="326"/>
                      </a:cubicBezTo>
                      <a:cubicBezTo>
                        <a:pt x="108" y="326"/>
                        <a:pt x="108" y="326"/>
                        <a:pt x="108" y="326"/>
                      </a:cubicBezTo>
                      <a:cubicBezTo>
                        <a:pt x="109" y="322"/>
                        <a:pt x="109" y="322"/>
                        <a:pt x="109" y="322"/>
                      </a:cubicBezTo>
                      <a:cubicBezTo>
                        <a:pt x="162" y="188"/>
                        <a:pt x="288" y="102"/>
                        <a:pt x="431" y="102"/>
                      </a:cubicBezTo>
                      <a:cubicBezTo>
                        <a:pt x="612" y="102"/>
                        <a:pt x="763" y="244"/>
                        <a:pt x="776" y="424"/>
                      </a:cubicBezTo>
                      <a:cubicBezTo>
                        <a:pt x="778" y="447"/>
                        <a:pt x="778" y="447"/>
                        <a:pt x="778" y="447"/>
                      </a:cubicBezTo>
                      <a:cubicBezTo>
                        <a:pt x="729" y="447"/>
                        <a:pt x="729" y="447"/>
                        <a:pt x="729" y="447"/>
                      </a:cubicBezTo>
                      <a:cubicBezTo>
                        <a:pt x="826" y="581"/>
                        <a:pt x="826" y="581"/>
                        <a:pt x="826" y="581"/>
                      </a:cubicBezTo>
                      <a:cubicBezTo>
                        <a:pt x="921" y="447"/>
                        <a:pt x="921" y="447"/>
                        <a:pt x="921" y="447"/>
                      </a:cubicBezTo>
                      <a:lnTo>
                        <a:pt x="880" y="4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2" name="Freeform 350"/>
                <p:cNvSpPr/>
                <p:nvPr/>
              </p:nvSpPr>
              <p:spPr bwMode="auto">
                <a:xfrm>
                  <a:off x="3098700" y="5880953"/>
                  <a:ext cx="565341" cy="294092"/>
                </a:xfrm>
                <a:custGeom>
                  <a:avLst/>
                  <a:gdLst>
                    <a:gd name="T0" fmla="*/ 704 w 838"/>
                    <a:gd name="T1" fmla="*/ 235 h 436"/>
                    <a:gd name="T2" fmla="*/ 462 w 838"/>
                    <a:gd name="T3" fmla="*/ 334 h 436"/>
                    <a:gd name="T4" fmla="*/ 166 w 838"/>
                    <a:gd name="T5" fmla="*/ 166 h 436"/>
                    <a:gd name="T6" fmla="*/ 147 w 838"/>
                    <a:gd name="T7" fmla="*/ 134 h 436"/>
                    <a:gd name="T8" fmla="*/ 192 w 838"/>
                    <a:gd name="T9" fmla="*/ 134 h 436"/>
                    <a:gd name="T10" fmla="*/ 95 w 838"/>
                    <a:gd name="T11" fmla="*/ 0 h 436"/>
                    <a:gd name="T12" fmla="*/ 0 w 838"/>
                    <a:gd name="T13" fmla="*/ 134 h 436"/>
                    <a:gd name="T14" fmla="*/ 38 w 838"/>
                    <a:gd name="T15" fmla="*/ 134 h 436"/>
                    <a:gd name="T16" fmla="*/ 43 w 838"/>
                    <a:gd name="T17" fmla="*/ 147 h 436"/>
                    <a:gd name="T18" fmla="*/ 462 w 838"/>
                    <a:gd name="T19" fmla="*/ 436 h 436"/>
                    <a:gd name="T20" fmla="*/ 830 w 838"/>
                    <a:gd name="T21" fmla="*/ 244 h 436"/>
                    <a:gd name="T22" fmla="*/ 838 w 838"/>
                    <a:gd name="T23" fmla="*/ 233 h 436"/>
                    <a:gd name="T24" fmla="*/ 706 w 838"/>
                    <a:gd name="T25" fmla="*/ 233 h 436"/>
                    <a:gd name="T26" fmla="*/ 704 w 838"/>
                    <a:gd name="T27" fmla="*/ 235 h 4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38" h="436">
                      <a:moveTo>
                        <a:pt x="704" y="235"/>
                      </a:moveTo>
                      <a:cubicBezTo>
                        <a:pt x="640" y="298"/>
                        <a:pt x="551" y="334"/>
                        <a:pt x="462" y="334"/>
                      </a:cubicBezTo>
                      <a:cubicBezTo>
                        <a:pt x="342" y="334"/>
                        <a:pt x="228" y="270"/>
                        <a:pt x="166" y="166"/>
                      </a:cubicBezTo>
                      <a:cubicBezTo>
                        <a:pt x="147" y="134"/>
                        <a:pt x="147" y="134"/>
                        <a:pt x="147" y="134"/>
                      </a:cubicBezTo>
                      <a:cubicBezTo>
                        <a:pt x="192" y="134"/>
                        <a:pt x="192" y="134"/>
                        <a:pt x="192" y="134"/>
                      </a:cubicBezTo>
                      <a:cubicBezTo>
                        <a:pt x="95" y="0"/>
                        <a:pt x="95" y="0"/>
                        <a:pt x="95" y="0"/>
                      </a:cubicBezTo>
                      <a:cubicBezTo>
                        <a:pt x="0" y="134"/>
                        <a:pt x="0" y="134"/>
                        <a:pt x="0" y="134"/>
                      </a:cubicBezTo>
                      <a:cubicBezTo>
                        <a:pt x="38" y="134"/>
                        <a:pt x="38" y="134"/>
                        <a:pt x="38" y="134"/>
                      </a:cubicBezTo>
                      <a:cubicBezTo>
                        <a:pt x="43" y="147"/>
                        <a:pt x="43" y="147"/>
                        <a:pt x="43" y="147"/>
                      </a:cubicBezTo>
                      <a:cubicBezTo>
                        <a:pt x="109" y="320"/>
                        <a:pt x="278" y="436"/>
                        <a:pt x="462" y="436"/>
                      </a:cubicBezTo>
                      <a:cubicBezTo>
                        <a:pt x="609" y="436"/>
                        <a:pt x="746" y="364"/>
                        <a:pt x="830" y="244"/>
                      </a:cubicBezTo>
                      <a:cubicBezTo>
                        <a:pt x="838" y="233"/>
                        <a:pt x="838" y="233"/>
                        <a:pt x="838" y="233"/>
                      </a:cubicBezTo>
                      <a:cubicBezTo>
                        <a:pt x="706" y="233"/>
                        <a:pt x="706" y="233"/>
                        <a:pt x="706" y="233"/>
                      </a:cubicBezTo>
                      <a:lnTo>
                        <a:pt x="704" y="23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3" name="Freeform 351"/>
                <p:cNvSpPr>
                  <a:spLocks noEditPoints="1"/>
                </p:cNvSpPr>
                <p:nvPr/>
              </p:nvSpPr>
              <p:spPr bwMode="auto">
                <a:xfrm>
                  <a:off x="3217193" y="5689366"/>
                  <a:ext cx="380606" cy="371184"/>
                </a:xfrm>
                <a:custGeom>
                  <a:avLst/>
                  <a:gdLst>
                    <a:gd name="T0" fmla="*/ 0 w 564"/>
                    <a:gd name="T1" fmla="*/ 227 h 550"/>
                    <a:gd name="T2" fmla="*/ 0 w 564"/>
                    <a:gd name="T3" fmla="*/ 327 h 550"/>
                    <a:gd name="T4" fmla="*/ 46 w 564"/>
                    <a:gd name="T5" fmla="*/ 327 h 550"/>
                    <a:gd name="T6" fmla="*/ 80 w 564"/>
                    <a:gd name="T7" fmla="*/ 407 h 550"/>
                    <a:gd name="T8" fmla="*/ 48 w 564"/>
                    <a:gd name="T9" fmla="*/ 439 h 550"/>
                    <a:gd name="T10" fmla="*/ 119 w 564"/>
                    <a:gd name="T11" fmla="*/ 510 h 550"/>
                    <a:gd name="T12" fmla="*/ 151 w 564"/>
                    <a:gd name="T13" fmla="*/ 478 h 550"/>
                    <a:gd name="T14" fmla="*/ 230 w 564"/>
                    <a:gd name="T15" fmla="*/ 511 h 550"/>
                    <a:gd name="T16" fmla="*/ 230 w 564"/>
                    <a:gd name="T17" fmla="*/ 550 h 550"/>
                    <a:gd name="T18" fmla="*/ 330 w 564"/>
                    <a:gd name="T19" fmla="*/ 550 h 550"/>
                    <a:gd name="T20" fmla="*/ 330 w 564"/>
                    <a:gd name="T21" fmla="*/ 512 h 550"/>
                    <a:gd name="T22" fmla="*/ 414 w 564"/>
                    <a:gd name="T23" fmla="*/ 478 h 550"/>
                    <a:gd name="T24" fmla="*/ 444 w 564"/>
                    <a:gd name="T25" fmla="*/ 509 h 550"/>
                    <a:gd name="T26" fmla="*/ 515 w 564"/>
                    <a:gd name="T27" fmla="*/ 438 h 550"/>
                    <a:gd name="T28" fmla="*/ 485 w 564"/>
                    <a:gd name="T29" fmla="*/ 408 h 550"/>
                    <a:gd name="T30" fmla="*/ 520 w 564"/>
                    <a:gd name="T31" fmla="*/ 327 h 550"/>
                    <a:gd name="T32" fmla="*/ 564 w 564"/>
                    <a:gd name="T33" fmla="*/ 327 h 550"/>
                    <a:gd name="T34" fmla="*/ 564 w 564"/>
                    <a:gd name="T35" fmla="*/ 227 h 550"/>
                    <a:gd name="T36" fmla="*/ 521 w 564"/>
                    <a:gd name="T37" fmla="*/ 227 h 550"/>
                    <a:gd name="T38" fmla="*/ 486 w 564"/>
                    <a:gd name="T39" fmla="*/ 143 h 550"/>
                    <a:gd name="T40" fmla="*/ 518 w 564"/>
                    <a:gd name="T41" fmla="*/ 111 h 550"/>
                    <a:gd name="T42" fmla="*/ 447 w 564"/>
                    <a:gd name="T43" fmla="*/ 40 h 550"/>
                    <a:gd name="T44" fmla="*/ 415 w 564"/>
                    <a:gd name="T45" fmla="*/ 72 h 550"/>
                    <a:gd name="T46" fmla="*/ 330 w 564"/>
                    <a:gd name="T47" fmla="*/ 38 h 550"/>
                    <a:gd name="T48" fmla="*/ 330 w 564"/>
                    <a:gd name="T49" fmla="*/ 0 h 550"/>
                    <a:gd name="T50" fmla="*/ 230 w 564"/>
                    <a:gd name="T51" fmla="*/ 0 h 550"/>
                    <a:gd name="T52" fmla="*/ 230 w 564"/>
                    <a:gd name="T53" fmla="*/ 39 h 550"/>
                    <a:gd name="T54" fmla="*/ 150 w 564"/>
                    <a:gd name="T55" fmla="*/ 73 h 550"/>
                    <a:gd name="T56" fmla="*/ 116 w 564"/>
                    <a:gd name="T57" fmla="*/ 39 h 550"/>
                    <a:gd name="T58" fmla="*/ 45 w 564"/>
                    <a:gd name="T59" fmla="*/ 110 h 550"/>
                    <a:gd name="T60" fmla="*/ 79 w 564"/>
                    <a:gd name="T61" fmla="*/ 144 h 550"/>
                    <a:gd name="T62" fmla="*/ 45 w 564"/>
                    <a:gd name="T63" fmla="*/ 227 h 550"/>
                    <a:gd name="T64" fmla="*/ 0 w 564"/>
                    <a:gd name="T65" fmla="*/ 227 h 550"/>
                    <a:gd name="T66" fmla="*/ 283 w 564"/>
                    <a:gd name="T67" fmla="*/ 104 h 550"/>
                    <a:gd name="T68" fmla="*/ 456 w 564"/>
                    <a:gd name="T69" fmla="*/ 275 h 550"/>
                    <a:gd name="T70" fmla="*/ 283 w 564"/>
                    <a:gd name="T71" fmla="*/ 446 h 550"/>
                    <a:gd name="T72" fmla="*/ 110 w 564"/>
                    <a:gd name="T73" fmla="*/ 275 h 550"/>
                    <a:gd name="T74" fmla="*/ 283 w 564"/>
                    <a:gd name="T75" fmla="*/ 104 h 5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564" h="550">
                      <a:moveTo>
                        <a:pt x="0" y="227"/>
                      </a:moveTo>
                      <a:cubicBezTo>
                        <a:pt x="0" y="327"/>
                        <a:pt x="0" y="327"/>
                        <a:pt x="0" y="327"/>
                      </a:cubicBezTo>
                      <a:cubicBezTo>
                        <a:pt x="46" y="327"/>
                        <a:pt x="46" y="327"/>
                        <a:pt x="46" y="327"/>
                      </a:cubicBezTo>
                      <a:cubicBezTo>
                        <a:pt x="52" y="356"/>
                        <a:pt x="64" y="383"/>
                        <a:pt x="80" y="407"/>
                      </a:cubicBezTo>
                      <a:cubicBezTo>
                        <a:pt x="48" y="439"/>
                        <a:pt x="48" y="439"/>
                        <a:pt x="48" y="439"/>
                      </a:cubicBezTo>
                      <a:cubicBezTo>
                        <a:pt x="119" y="510"/>
                        <a:pt x="119" y="510"/>
                        <a:pt x="119" y="510"/>
                      </a:cubicBezTo>
                      <a:cubicBezTo>
                        <a:pt x="151" y="478"/>
                        <a:pt x="151" y="478"/>
                        <a:pt x="151" y="478"/>
                      </a:cubicBezTo>
                      <a:cubicBezTo>
                        <a:pt x="175" y="493"/>
                        <a:pt x="202" y="504"/>
                        <a:pt x="230" y="511"/>
                      </a:cubicBezTo>
                      <a:cubicBezTo>
                        <a:pt x="230" y="550"/>
                        <a:pt x="230" y="550"/>
                        <a:pt x="230" y="550"/>
                      </a:cubicBezTo>
                      <a:cubicBezTo>
                        <a:pt x="330" y="550"/>
                        <a:pt x="330" y="550"/>
                        <a:pt x="330" y="550"/>
                      </a:cubicBezTo>
                      <a:cubicBezTo>
                        <a:pt x="330" y="512"/>
                        <a:pt x="330" y="512"/>
                        <a:pt x="330" y="512"/>
                      </a:cubicBezTo>
                      <a:cubicBezTo>
                        <a:pt x="360" y="506"/>
                        <a:pt x="389" y="494"/>
                        <a:pt x="414" y="478"/>
                      </a:cubicBezTo>
                      <a:cubicBezTo>
                        <a:pt x="444" y="509"/>
                        <a:pt x="444" y="509"/>
                        <a:pt x="444" y="509"/>
                      </a:cubicBezTo>
                      <a:cubicBezTo>
                        <a:pt x="515" y="438"/>
                        <a:pt x="515" y="438"/>
                        <a:pt x="515" y="438"/>
                      </a:cubicBezTo>
                      <a:cubicBezTo>
                        <a:pt x="485" y="408"/>
                        <a:pt x="485" y="408"/>
                        <a:pt x="485" y="408"/>
                      </a:cubicBezTo>
                      <a:cubicBezTo>
                        <a:pt x="502" y="384"/>
                        <a:pt x="514" y="356"/>
                        <a:pt x="520" y="327"/>
                      </a:cubicBezTo>
                      <a:cubicBezTo>
                        <a:pt x="564" y="327"/>
                        <a:pt x="564" y="327"/>
                        <a:pt x="564" y="327"/>
                      </a:cubicBezTo>
                      <a:cubicBezTo>
                        <a:pt x="564" y="227"/>
                        <a:pt x="564" y="227"/>
                        <a:pt x="564" y="227"/>
                      </a:cubicBezTo>
                      <a:cubicBezTo>
                        <a:pt x="521" y="227"/>
                        <a:pt x="521" y="227"/>
                        <a:pt x="521" y="227"/>
                      </a:cubicBezTo>
                      <a:cubicBezTo>
                        <a:pt x="515" y="196"/>
                        <a:pt x="503" y="168"/>
                        <a:pt x="486" y="143"/>
                      </a:cubicBezTo>
                      <a:cubicBezTo>
                        <a:pt x="518" y="111"/>
                        <a:pt x="518" y="111"/>
                        <a:pt x="518" y="111"/>
                      </a:cubicBezTo>
                      <a:cubicBezTo>
                        <a:pt x="447" y="40"/>
                        <a:pt x="447" y="40"/>
                        <a:pt x="447" y="40"/>
                      </a:cubicBezTo>
                      <a:cubicBezTo>
                        <a:pt x="415" y="72"/>
                        <a:pt x="415" y="72"/>
                        <a:pt x="415" y="72"/>
                      </a:cubicBezTo>
                      <a:cubicBezTo>
                        <a:pt x="389" y="56"/>
                        <a:pt x="361" y="44"/>
                        <a:pt x="330" y="38"/>
                      </a:cubicBezTo>
                      <a:cubicBezTo>
                        <a:pt x="330" y="0"/>
                        <a:pt x="330" y="0"/>
                        <a:pt x="330" y="0"/>
                      </a:cubicBezTo>
                      <a:cubicBezTo>
                        <a:pt x="230" y="0"/>
                        <a:pt x="230" y="0"/>
                        <a:pt x="230" y="0"/>
                      </a:cubicBezTo>
                      <a:cubicBezTo>
                        <a:pt x="230" y="39"/>
                        <a:pt x="230" y="39"/>
                        <a:pt x="230" y="39"/>
                      </a:cubicBezTo>
                      <a:cubicBezTo>
                        <a:pt x="201" y="46"/>
                        <a:pt x="174" y="57"/>
                        <a:pt x="150" y="73"/>
                      </a:cubicBezTo>
                      <a:cubicBezTo>
                        <a:pt x="116" y="39"/>
                        <a:pt x="116" y="39"/>
                        <a:pt x="116" y="39"/>
                      </a:cubicBezTo>
                      <a:cubicBezTo>
                        <a:pt x="45" y="110"/>
                        <a:pt x="45" y="110"/>
                        <a:pt x="45" y="110"/>
                      </a:cubicBezTo>
                      <a:cubicBezTo>
                        <a:pt x="79" y="144"/>
                        <a:pt x="79" y="144"/>
                        <a:pt x="79" y="144"/>
                      </a:cubicBezTo>
                      <a:cubicBezTo>
                        <a:pt x="63" y="169"/>
                        <a:pt x="51" y="197"/>
                        <a:pt x="45" y="227"/>
                      </a:cubicBezTo>
                      <a:lnTo>
                        <a:pt x="0" y="227"/>
                      </a:lnTo>
                      <a:close/>
                      <a:moveTo>
                        <a:pt x="283" y="104"/>
                      </a:moveTo>
                      <a:cubicBezTo>
                        <a:pt x="378" y="104"/>
                        <a:pt x="456" y="181"/>
                        <a:pt x="456" y="275"/>
                      </a:cubicBezTo>
                      <a:cubicBezTo>
                        <a:pt x="456" y="369"/>
                        <a:pt x="378" y="446"/>
                        <a:pt x="283" y="446"/>
                      </a:cubicBezTo>
                      <a:cubicBezTo>
                        <a:pt x="188" y="446"/>
                        <a:pt x="110" y="369"/>
                        <a:pt x="110" y="275"/>
                      </a:cubicBezTo>
                      <a:cubicBezTo>
                        <a:pt x="110" y="181"/>
                        <a:pt x="188" y="104"/>
                        <a:pt x="283" y="10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4" name="Freeform 352"/>
                <p:cNvSpPr>
                  <a:spLocks noEditPoints="1"/>
                </p:cNvSpPr>
                <p:nvPr/>
              </p:nvSpPr>
              <p:spPr bwMode="auto">
                <a:xfrm>
                  <a:off x="3319126" y="5787872"/>
                  <a:ext cx="176170" cy="174742"/>
                </a:xfrm>
                <a:custGeom>
                  <a:avLst/>
                  <a:gdLst>
                    <a:gd name="T0" fmla="*/ 131 w 261"/>
                    <a:gd name="T1" fmla="*/ 259 h 259"/>
                    <a:gd name="T2" fmla="*/ 261 w 261"/>
                    <a:gd name="T3" fmla="*/ 129 h 259"/>
                    <a:gd name="T4" fmla="*/ 131 w 261"/>
                    <a:gd name="T5" fmla="*/ 0 h 259"/>
                    <a:gd name="T6" fmla="*/ 0 w 261"/>
                    <a:gd name="T7" fmla="*/ 129 h 259"/>
                    <a:gd name="T8" fmla="*/ 131 w 261"/>
                    <a:gd name="T9" fmla="*/ 259 h 259"/>
                    <a:gd name="T10" fmla="*/ 131 w 261"/>
                    <a:gd name="T11" fmla="*/ 42 h 259"/>
                    <a:gd name="T12" fmla="*/ 219 w 261"/>
                    <a:gd name="T13" fmla="*/ 129 h 259"/>
                    <a:gd name="T14" fmla="*/ 131 w 261"/>
                    <a:gd name="T15" fmla="*/ 217 h 259"/>
                    <a:gd name="T16" fmla="*/ 42 w 261"/>
                    <a:gd name="T17" fmla="*/ 129 h 259"/>
                    <a:gd name="T18" fmla="*/ 131 w 261"/>
                    <a:gd name="T19" fmla="*/ 42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61" h="259">
                      <a:moveTo>
                        <a:pt x="131" y="259"/>
                      </a:moveTo>
                      <a:cubicBezTo>
                        <a:pt x="203" y="259"/>
                        <a:pt x="261" y="201"/>
                        <a:pt x="261" y="129"/>
                      </a:cubicBezTo>
                      <a:cubicBezTo>
                        <a:pt x="261" y="58"/>
                        <a:pt x="203" y="0"/>
                        <a:pt x="131" y="0"/>
                      </a:cubicBezTo>
                      <a:cubicBezTo>
                        <a:pt x="58" y="0"/>
                        <a:pt x="0" y="58"/>
                        <a:pt x="0" y="129"/>
                      </a:cubicBezTo>
                      <a:cubicBezTo>
                        <a:pt x="0" y="201"/>
                        <a:pt x="58" y="259"/>
                        <a:pt x="131" y="259"/>
                      </a:cubicBezTo>
                      <a:close/>
                      <a:moveTo>
                        <a:pt x="131" y="42"/>
                      </a:moveTo>
                      <a:cubicBezTo>
                        <a:pt x="179" y="42"/>
                        <a:pt x="219" y="81"/>
                        <a:pt x="219" y="129"/>
                      </a:cubicBezTo>
                      <a:cubicBezTo>
                        <a:pt x="219" y="177"/>
                        <a:pt x="179" y="217"/>
                        <a:pt x="131" y="217"/>
                      </a:cubicBezTo>
                      <a:cubicBezTo>
                        <a:pt x="82" y="217"/>
                        <a:pt x="42" y="177"/>
                        <a:pt x="42" y="129"/>
                      </a:cubicBezTo>
                      <a:cubicBezTo>
                        <a:pt x="42" y="81"/>
                        <a:pt x="82" y="42"/>
                        <a:pt x="131" y="4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5" name="Oval 353"/>
                <p:cNvSpPr>
                  <a:spLocks noChangeArrowheads="1"/>
                </p:cNvSpPr>
                <p:nvPr/>
              </p:nvSpPr>
              <p:spPr bwMode="auto">
                <a:xfrm>
                  <a:off x="3375945" y="5844406"/>
                  <a:ext cx="62530" cy="6081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grpSp>
          <p:nvGrpSpPr>
            <p:cNvPr id="13" name="组合 12"/>
            <p:cNvGrpSpPr/>
            <p:nvPr/>
          </p:nvGrpSpPr>
          <p:grpSpPr>
            <a:xfrm>
              <a:off x="1687753" y="3564994"/>
              <a:ext cx="2373158" cy="2371923"/>
              <a:chOff x="1754497" y="3712606"/>
              <a:chExt cx="2419598" cy="2419598"/>
            </a:xfrm>
          </p:grpSpPr>
          <p:grpSp>
            <p:nvGrpSpPr>
              <p:cNvPr id="55" name="组合 54"/>
              <p:cNvGrpSpPr/>
              <p:nvPr/>
            </p:nvGrpSpPr>
            <p:grpSpPr>
              <a:xfrm>
                <a:off x="1754497" y="3712606"/>
                <a:ext cx="2419598" cy="2419598"/>
                <a:chOff x="1595120" y="525779"/>
                <a:chExt cx="3520440" cy="3520440"/>
              </a:xfrm>
            </p:grpSpPr>
            <p:sp>
              <p:nvSpPr>
                <p:cNvPr id="66" name="椭圆 65"/>
                <p:cNvSpPr/>
                <p:nvPr/>
              </p:nvSpPr>
              <p:spPr>
                <a:xfrm>
                  <a:off x="1595120" y="525779"/>
                  <a:ext cx="3520440" cy="352044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F7F9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81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7" name="椭圆 66"/>
                <p:cNvSpPr/>
                <p:nvPr/>
              </p:nvSpPr>
              <p:spPr>
                <a:xfrm>
                  <a:off x="1900612" y="831271"/>
                  <a:ext cx="2909455" cy="2909455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E4E4E4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innerShdw blurRad="355600" dist="266700" dir="5400000">
                    <a:prstClr val="black">
                      <a:alpha val="57000"/>
                    </a:prstClr>
                  </a:innerShdw>
                  <a:softEdge rad="266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56" name="椭圆 55"/>
              <p:cNvSpPr/>
              <p:nvPr/>
            </p:nvSpPr>
            <p:spPr>
              <a:xfrm>
                <a:off x="2392852" y="4350961"/>
                <a:ext cx="1142885" cy="1142885"/>
              </a:xfrm>
              <a:prstGeom prst="ellipse">
                <a:avLst/>
              </a:prstGeom>
              <a:solidFill>
                <a:srgbClr val="C00000"/>
              </a:solidFill>
              <a:ln>
                <a:gradFill flip="none" rotWithShape="1">
                  <a:gsLst>
                    <a:gs pos="0">
                      <a:srgbClr val="D9D9D9"/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</a:ln>
              <a:effectLst>
                <a:innerShdw blurRad="342900" dist="50800" dir="16200000">
                  <a:schemeClr val="accent2">
                    <a:lumMod val="50000"/>
                    <a:alpha val="7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57" name="组合 56"/>
              <p:cNvGrpSpPr/>
              <p:nvPr/>
            </p:nvGrpSpPr>
            <p:grpSpPr>
              <a:xfrm>
                <a:off x="2754071" y="4718814"/>
                <a:ext cx="409147" cy="426114"/>
                <a:chOff x="4445240" y="4337972"/>
                <a:chExt cx="599033" cy="623874"/>
              </a:xfrm>
              <a:solidFill>
                <a:schemeClr val="bg1"/>
              </a:solidFill>
            </p:grpSpPr>
            <p:sp>
              <p:nvSpPr>
                <p:cNvPr id="58" name="Freeform 399"/>
                <p:cNvSpPr/>
                <p:nvPr/>
              </p:nvSpPr>
              <p:spPr bwMode="auto">
                <a:xfrm>
                  <a:off x="4445240" y="4357388"/>
                  <a:ext cx="599033" cy="598462"/>
                </a:xfrm>
                <a:custGeom>
                  <a:avLst/>
                  <a:gdLst>
                    <a:gd name="T0" fmla="*/ 1092 w 2098"/>
                    <a:gd name="T1" fmla="*/ 1007 h 2096"/>
                    <a:gd name="T2" fmla="*/ 1092 w 2098"/>
                    <a:gd name="T3" fmla="*/ 0 h 2096"/>
                    <a:gd name="T4" fmla="*/ 1007 w 2098"/>
                    <a:gd name="T5" fmla="*/ 0 h 2096"/>
                    <a:gd name="T6" fmla="*/ 1007 w 2098"/>
                    <a:gd name="T7" fmla="*/ 1007 h 2096"/>
                    <a:gd name="T8" fmla="*/ 0 w 2098"/>
                    <a:gd name="T9" fmla="*/ 1007 h 2096"/>
                    <a:gd name="T10" fmla="*/ 0 w 2098"/>
                    <a:gd name="T11" fmla="*/ 1090 h 2096"/>
                    <a:gd name="T12" fmla="*/ 1007 w 2098"/>
                    <a:gd name="T13" fmla="*/ 1090 h 2096"/>
                    <a:gd name="T14" fmla="*/ 1007 w 2098"/>
                    <a:gd name="T15" fmla="*/ 2096 h 2096"/>
                    <a:gd name="T16" fmla="*/ 1092 w 2098"/>
                    <a:gd name="T17" fmla="*/ 2096 h 2096"/>
                    <a:gd name="T18" fmla="*/ 1092 w 2098"/>
                    <a:gd name="T19" fmla="*/ 1090 h 2096"/>
                    <a:gd name="T20" fmla="*/ 2098 w 2098"/>
                    <a:gd name="T21" fmla="*/ 1090 h 2096"/>
                    <a:gd name="T22" fmla="*/ 2098 w 2098"/>
                    <a:gd name="T23" fmla="*/ 1007 h 2096"/>
                    <a:gd name="T24" fmla="*/ 1092 w 2098"/>
                    <a:gd name="T25" fmla="*/ 1007 h 2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098" h="2096">
                      <a:moveTo>
                        <a:pt x="1092" y="1007"/>
                      </a:moveTo>
                      <a:lnTo>
                        <a:pt x="1092" y="0"/>
                      </a:lnTo>
                      <a:lnTo>
                        <a:pt x="1007" y="0"/>
                      </a:lnTo>
                      <a:lnTo>
                        <a:pt x="1007" y="1007"/>
                      </a:lnTo>
                      <a:lnTo>
                        <a:pt x="0" y="1007"/>
                      </a:lnTo>
                      <a:lnTo>
                        <a:pt x="0" y="1090"/>
                      </a:lnTo>
                      <a:lnTo>
                        <a:pt x="1007" y="1090"/>
                      </a:lnTo>
                      <a:lnTo>
                        <a:pt x="1007" y="2096"/>
                      </a:lnTo>
                      <a:lnTo>
                        <a:pt x="1092" y="2096"/>
                      </a:lnTo>
                      <a:lnTo>
                        <a:pt x="1092" y="1090"/>
                      </a:lnTo>
                      <a:lnTo>
                        <a:pt x="2098" y="1090"/>
                      </a:lnTo>
                      <a:lnTo>
                        <a:pt x="2098" y="1007"/>
                      </a:lnTo>
                      <a:lnTo>
                        <a:pt x="1092" y="100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9" name="Freeform 400"/>
                <p:cNvSpPr/>
                <p:nvPr/>
              </p:nvSpPr>
              <p:spPr bwMode="auto">
                <a:xfrm>
                  <a:off x="4478932" y="4337972"/>
                  <a:ext cx="189589" cy="269822"/>
                </a:xfrm>
                <a:custGeom>
                  <a:avLst/>
                  <a:gdLst>
                    <a:gd name="T0" fmla="*/ 166 w 664"/>
                    <a:gd name="T1" fmla="*/ 945 h 945"/>
                    <a:gd name="T2" fmla="*/ 499 w 664"/>
                    <a:gd name="T3" fmla="*/ 945 h 945"/>
                    <a:gd name="T4" fmla="*/ 499 w 664"/>
                    <a:gd name="T5" fmla="*/ 434 h 945"/>
                    <a:gd name="T6" fmla="*/ 664 w 664"/>
                    <a:gd name="T7" fmla="*/ 434 h 945"/>
                    <a:gd name="T8" fmla="*/ 338 w 664"/>
                    <a:gd name="T9" fmla="*/ 0 h 945"/>
                    <a:gd name="T10" fmla="*/ 0 w 664"/>
                    <a:gd name="T11" fmla="*/ 434 h 945"/>
                    <a:gd name="T12" fmla="*/ 166 w 664"/>
                    <a:gd name="T13" fmla="*/ 434 h 945"/>
                    <a:gd name="T14" fmla="*/ 166 w 664"/>
                    <a:gd name="T15" fmla="*/ 945 h 9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4" h="945">
                      <a:moveTo>
                        <a:pt x="166" y="945"/>
                      </a:moveTo>
                      <a:lnTo>
                        <a:pt x="499" y="945"/>
                      </a:lnTo>
                      <a:lnTo>
                        <a:pt x="499" y="434"/>
                      </a:lnTo>
                      <a:lnTo>
                        <a:pt x="664" y="434"/>
                      </a:lnTo>
                      <a:lnTo>
                        <a:pt x="338" y="0"/>
                      </a:lnTo>
                      <a:lnTo>
                        <a:pt x="0" y="434"/>
                      </a:lnTo>
                      <a:lnTo>
                        <a:pt x="166" y="434"/>
                      </a:lnTo>
                      <a:lnTo>
                        <a:pt x="166" y="9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0" name="Freeform 401"/>
                <p:cNvSpPr/>
                <p:nvPr/>
              </p:nvSpPr>
              <p:spPr bwMode="auto">
                <a:xfrm>
                  <a:off x="4817565" y="4692024"/>
                  <a:ext cx="189589" cy="269822"/>
                </a:xfrm>
                <a:custGeom>
                  <a:avLst/>
                  <a:gdLst>
                    <a:gd name="T0" fmla="*/ 499 w 664"/>
                    <a:gd name="T1" fmla="*/ 0 h 945"/>
                    <a:gd name="T2" fmla="*/ 163 w 664"/>
                    <a:gd name="T3" fmla="*/ 0 h 945"/>
                    <a:gd name="T4" fmla="*/ 163 w 664"/>
                    <a:gd name="T5" fmla="*/ 511 h 945"/>
                    <a:gd name="T6" fmla="*/ 0 w 664"/>
                    <a:gd name="T7" fmla="*/ 511 h 945"/>
                    <a:gd name="T8" fmla="*/ 326 w 664"/>
                    <a:gd name="T9" fmla="*/ 945 h 945"/>
                    <a:gd name="T10" fmla="*/ 664 w 664"/>
                    <a:gd name="T11" fmla="*/ 511 h 945"/>
                    <a:gd name="T12" fmla="*/ 499 w 664"/>
                    <a:gd name="T13" fmla="*/ 511 h 945"/>
                    <a:gd name="T14" fmla="*/ 499 w 664"/>
                    <a:gd name="T15" fmla="*/ 0 h 9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4" h="945">
                      <a:moveTo>
                        <a:pt x="499" y="0"/>
                      </a:moveTo>
                      <a:lnTo>
                        <a:pt x="163" y="0"/>
                      </a:lnTo>
                      <a:lnTo>
                        <a:pt x="163" y="511"/>
                      </a:lnTo>
                      <a:lnTo>
                        <a:pt x="0" y="511"/>
                      </a:lnTo>
                      <a:lnTo>
                        <a:pt x="326" y="945"/>
                      </a:lnTo>
                      <a:lnTo>
                        <a:pt x="664" y="511"/>
                      </a:lnTo>
                      <a:lnTo>
                        <a:pt x="499" y="511"/>
                      </a:lnTo>
                      <a:lnTo>
                        <a:pt x="49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1" name="Freeform 402"/>
                <p:cNvSpPr>
                  <a:spLocks noEditPoints="1"/>
                </p:cNvSpPr>
                <p:nvPr/>
              </p:nvSpPr>
              <p:spPr bwMode="auto">
                <a:xfrm>
                  <a:off x="4790726" y="4357388"/>
                  <a:ext cx="242983" cy="236986"/>
                </a:xfrm>
                <a:custGeom>
                  <a:avLst/>
                  <a:gdLst>
                    <a:gd name="T0" fmla="*/ 52 w 360"/>
                    <a:gd name="T1" fmla="*/ 259 h 351"/>
                    <a:gd name="T2" fmla="*/ 31 w 360"/>
                    <a:gd name="T3" fmla="*/ 279 h 351"/>
                    <a:gd name="T4" fmla="*/ 77 w 360"/>
                    <a:gd name="T5" fmla="*/ 325 h 351"/>
                    <a:gd name="T6" fmla="*/ 97 w 360"/>
                    <a:gd name="T7" fmla="*/ 304 h 351"/>
                    <a:gd name="T8" fmla="*/ 147 w 360"/>
                    <a:gd name="T9" fmla="*/ 325 h 351"/>
                    <a:gd name="T10" fmla="*/ 147 w 360"/>
                    <a:gd name="T11" fmla="*/ 351 h 351"/>
                    <a:gd name="T12" fmla="*/ 211 w 360"/>
                    <a:gd name="T13" fmla="*/ 351 h 351"/>
                    <a:gd name="T14" fmla="*/ 211 w 360"/>
                    <a:gd name="T15" fmla="*/ 326 h 351"/>
                    <a:gd name="T16" fmla="*/ 264 w 360"/>
                    <a:gd name="T17" fmla="*/ 305 h 351"/>
                    <a:gd name="T18" fmla="*/ 284 w 360"/>
                    <a:gd name="T19" fmla="*/ 324 h 351"/>
                    <a:gd name="T20" fmla="*/ 329 w 360"/>
                    <a:gd name="T21" fmla="*/ 279 h 351"/>
                    <a:gd name="T22" fmla="*/ 310 w 360"/>
                    <a:gd name="T23" fmla="*/ 260 h 351"/>
                    <a:gd name="T24" fmla="*/ 332 w 360"/>
                    <a:gd name="T25" fmla="*/ 208 h 351"/>
                    <a:gd name="T26" fmla="*/ 360 w 360"/>
                    <a:gd name="T27" fmla="*/ 208 h 351"/>
                    <a:gd name="T28" fmla="*/ 360 w 360"/>
                    <a:gd name="T29" fmla="*/ 144 h 351"/>
                    <a:gd name="T30" fmla="*/ 333 w 360"/>
                    <a:gd name="T31" fmla="*/ 144 h 351"/>
                    <a:gd name="T32" fmla="*/ 311 w 360"/>
                    <a:gd name="T33" fmla="*/ 91 h 351"/>
                    <a:gd name="T34" fmla="*/ 331 w 360"/>
                    <a:gd name="T35" fmla="*/ 70 h 351"/>
                    <a:gd name="T36" fmla="*/ 286 w 360"/>
                    <a:gd name="T37" fmla="*/ 25 h 351"/>
                    <a:gd name="T38" fmla="*/ 265 w 360"/>
                    <a:gd name="T39" fmla="*/ 46 h 351"/>
                    <a:gd name="T40" fmla="*/ 211 w 360"/>
                    <a:gd name="T41" fmla="*/ 24 h 351"/>
                    <a:gd name="T42" fmla="*/ 211 w 360"/>
                    <a:gd name="T43" fmla="*/ 0 h 351"/>
                    <a:gd name="T44" fmla="*/ 147 w 360"/>
                    <a:gd name="T45" fmla="*/ 0 h 351"/>
                    <a:gd name="T46" fmla="*/ 147 w 360"/>
                    <a:gd name="T47" fmla="*/ 25 h 351"/>
                    <a:gd name="T48" fmla="*/ 96 w 360"/>
                    <a:gd name="T49" fmla="*/ 46 h 351"/>
                    <a:gd name="T50" fmla="*/ 75 w 360"/>
                    <a:gd name="T51" fmla="*/ 24 h 351"/>
                    <a:gd name="T52" fmla="*/ 29 w 360"/>
                    <a:gd name="T53" fmla="*/ 70 h 351"/>
                    <a:gd name="T54" fmla="*/ 51 w 360"/>
                    <a:gd name="T55" fmla="*/ 91 h 351"/>
                    <a:gd name="T56" fmla="*/ 29 w 360"/>
                    <a:gd name="T57" fmla="*/ 144 h 351"/>
                    <a:gd name="T58" fmla="*/ 0 w 360"/>
                    <a:gd name="T59" fmla="*/ 144 h 351"/>
                    <a:gd name="T60" fmla="*/ 0 w 360"/>
                    <a:gd name="T61" fmla="*/ 208 h 351"/>
                    <a:gd name="T62" fmla="*/ 30 w 360"/>
                    <a:gd name="T63" fmla="*/ 208 h 351"/>
                    <a:gd name="T64" fmla="*/ 52 w 360"/>
                    <a:gd name="T65" fmla="*/ 259 h 351"/>
                    <a:gd name="T66" fmla="*/ 181 w 360"/>
                    <a:gd name="T67" fmla="*/ 66 h 351"/>
                    <a:gd name="T68" fmla="*/ 291 w 360"/>
                    <a:gd name="T69" fmla="*/ 175 h 351"/>
                    <a:gd name="T70" fmla="*/ 181 w 360"/>
                    <a:gd name="T71" fmla="*/ 284 h 351"/>
                    <a:gd name="T72" fmla="*/ 71 w 360"/>
                    <a:gd name="T73" fmla="*/ 175 h 351"/>
                    <a:gd name="T74" fmla="*/ 181 w 360"/>
                    <a:gd name="T75" fmla="*/ 66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360" h="351">
                      <a:moveTo>
                        <a:pt x="52" y="259"/>
                      </a:moveTo>
                      <a:cubicBezTo>
                        <a:pt x="31" y="279"/>
                        <a:pt x="31" y="279"/>
                        <a:pt x="31" y="279"/>
                      </a:cubicBezTo>
                      <a:cubicBezTo>
                        <a:pt x="77" y="325"/>
                        <a:pt x="77" y="325"/>
                        <a:pt x="77" y="325"/>
                      </a:cubicBezTo>
                      <a:cubicBezTo>
                        <a:pt x="97" y="304"/>
                        <a:pt x="97" y="304"/>
                        <a:pt x="97" y="304"/>
                      </a:cubicBezTo>
                      <a:cubicBezTo>
                        <a:pt x="112" y="314"/>
                        <a:pt x="129" y="321"/>
                        <a:pt x="147" y="325"/>
                      </a:cubicBezTo>
                      <a:cubicBezTo>
                        <a:pt x="147" y="351"/>
                        <a:pt x="147" y="351"/>
                        <a:pt x="147" y="351"/>
                      </a:cubicBezTo>
                      <a:cubicBezTo>
                        <a:pt x="211" y="351"/>
                        <a:pt x="211" y="351"/>
                        <a:pt x="211" y="351"/>
                      </a:cubicBezTo>
                      <a:cubicBezTo>
                        <a:pt x="211" y="326"/>
                        <a:pt x="211" y="326"/>
                        <a:pt x="211" y="326"/>
                      </a:cubicBezTo>
                      <a:cubicBezTo>
                        <a:pt x="230" y="322"/>
                        <a:pt x="248" y="315"/>
                        <a:pt x="264" y="305"/>
                      </a:cubicBezTo>
                      <a:cubicBezTo>
                        <a:pt x="284" y="324"/>
                        <a:pt x="284" y="324"/>
                        <a:pt x="284" y="324"/>
                      </a:cubicBezTo>
                      <a:cubicBezTo>
                        <a:pt x="329" y="279"/>
                        <a:pt x="329" y="279"/>
                        <a:pt x="329" y="279"/>
                      </a:cubicBezTo>
                      <a:cubicBezTo>
                        <a:pt x="310" y="260"/>
                        <a:pt x="310" y="260"/>
                        <a:pt x="310" y="260"/>
                      </a:cubicBezTo>
                      <a:cubicBezTo>
                        <a:pt x="320" y="244"/>
                        <a:pt x="328" y="227"/>
                        <a:pt x="332" y="208"/>
                      </a:cubicBezTo>
                      <a:cubicBezTo>
                        <a:pt x="360" y="208"/>
                        <a:pt x="360" y="208"/>
                        <a:pt x="360" y="208"/>
                      </a:cubicBezTo>
                      <a:cubicBezTo>
                        <a:pt x="360" y="144"/>
                        <a:pt x="360" y="144"/>
                        <a:pt x="360" y="144"/>
                      </a:cubicBezTo>
                      <a:cubicBezTo>
                        <a:pt x="333" y="144"/>
                        <a:pt x="333" y="144"/>
                        <a:pt x="333" y="144"/>
                      </a:cubicBezTo>
                      <a:cubicBezTo>
                        <a:pt x="329" y="125"/>
                        <a:pt x="321" y="107"/>
                        <a:pt x="311" y="91"/>
                      </a:cubicBezTo>
                      <a:cubicBezTo>
                        <a:pt x="331" y="70"/>
                        <a:pt x="331" y="70"/>
                        <a:pt x="331" y="70"/>
                      </a:cubicBezTo>
                      <a:cubicBezTo>
                        <a:pt x="286" y="25"/>
                        <a:pt x="286" y="25"/>
                        <a:pt x="286" y="25"/>
                      </a:cubicBezTo>
                      <a:cubicBezTo>
                        <a:pt x="265" y="46"/>
                        <a:pt x="265" y="46"/>
                        <a:pt x="265" y="46"/>
                      </a:cubicBezTo>
                      <a:cubicBezTo>
                        <a:pt x="249" y="35"/>
                        <a:pt x="231" y="28"/>
                        <a:pt x="211" y="24"/>
                      </a:cubicBezTo>
                      <a:cubicBezTo>
                        <a:pt x="211" y="0"/>
                        <a:pt x="211" y="0"/>
                        <a:pt x="211" y="0"/>
                      </a:cubicBezTo>
                      <a:cubicBezTo>
                        <a:pt x="147" y="0"/>
                        <a:pt x="147" y="0"/>
                        <a:pt x="147" y="0"/>
                      </a:cubicBezTo>
                      <a:cubicBezTo>
                        <a:pt x="147" y="25"/>
                        <a:pt x="147" y="25"/>
                        <a:pt x="147" y="25"/>
                      </a:cubicBezTo>
                      <a:cubicBezTo>
                        <a:pt x="129" y="29"/>
                        <a:pt x="112" y="36"/>
                        <a:pt x="96" y="46"/>
                      </a:cubicBezTo>
                      <a:cubicBezTo>
                        <a:pt x="75" y="24"/>
                        <a:pt x="75" y="24"/>
                        <a:pt x="75" y="24"/>
                      </a:cubicBezTo>
                      <a:cubicBezTo>
                        <a:pt x="29" y="70"/>
                        <a:pt x="29" y="70"/>
                        <a:pt x="29" y="70"/>
                      </a:cubicBezTo>
                      <a:cubicBezTo>
                        <a:pt x="51" y="91"/>
                        <a:pt x="51" y="91"/>
                        <a:pt x="51" y="91"/>
                      </a:cubicBezTo>
                      <a:cubicBezTo>
                        <a:pt x="41" y="107"/>
                        <a:pt x="33" y="125"/>
                        <a:pt x="29" y="144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208"/>
                        <a:pt x="0" y="208"/>
                        <a:pt x="0" y="208"/>
                      </a:cubicBezTo>
                      <a:cubicBezTo>
                        <a:pt x="30" y="208"/>
                        <a:pt x="30" y="208"/>
                        <a:pt x="30" y="208"/>
                      </a:cubicBezTo>
                      <a:cubicBezTo>
                        <a:pt x="34" y="227"/>
                        <a:pt x="41" y="244"/>
                        <a:pt x="52" y="259"/>
                      </a:cubicBezTo>
                      <a:close/>
                      <a:moveTo>
                        <a:pt x="181" y="66"/>
                      </a:moveTo>
                      <a:cubicBezTo>
                        <a:pt x="242" y="66"/>
                        <a:pt x="291" y="115"/>
                        <a:pt x="291" y="175"/>
                      </a:cubicBezTo>
                      <a:cubicBezTo>
                        <a:pt x="291" y="235"/>
                        <a:pt x="242" y="284"/>
                        <a:pt x="181" y="284"/>
                      </a:cubicBezTo>
                      <a:cubicBezTo>
                        <a:pt x="120" y="284"/>
                        <a:pt x="71" y="235"/>
                        <a:pt x="71" y="175"/>
                      </a:cubicBezTo>
                      <a:cubicBezTo>
                        <a:pt x="71" y="115"/>
                        <a:pt x="120" y="66"/>
                        <a:pt x="181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2" name="Freeform 403"/>
                <p:cNvSpPr>
                  <a:spLocks noEditPoints="1"/>
                </p:cNvSpPr>
                <p:nvPr/>
              </p:nvSpPr>
              <p:spPr bwMode="auto">
                <a:xfrm>
                  <a:off x="4856111" y="4420203"/>
                  <a:ext cx="112783" cy="111355"/>
                </a:xfrm>
                <a:custGeom>
                  <a:avLst/>
                  <a:gdLst>
                    <a:gd name="T0" fmla="*/ 83 w 167"/>
                    <a:gd name="T1" fmla="*/ 165 h 165"/>
                    <a:gd name="T2" fmla="*/ 167 w 167"/>
                    <a:gd name="T3" fmla="*/ 82 h 165"/>
                    <a:gd name="T4" fmla="*/ 83 w 167"/>
                    <a:gd name="T5" fmla="*/ 0 h 165"/>
                    <a:gd name="T6" fmla="*/ 0 w 167"/>
                    <a:gd name="T7" fmla="*/ 82 h 165"/>
                    <a:gd name="T8" fmla="*/ 83 w 167"/>
                    <a:gd name="T9" fmla="*/ 165 h 165"/>
                    <a:gd name="T10" fmla="*/ 83 w 167"/>
                    <a:gd name="T11" fmla="*/ 26 h 165"/>
                    <a:gd name="T12" fmla="*/ 140 w 167"/>
                    <a:gd name="T13" fmla="*/ 82 h 165"/>
                    <a:gd name="T14" fmla="*/ 83 w 167"/>
                    <a:gd name="T15" fmla="*/ 138 h 165"/>
                    <a:gd name="T16" fmla="*/ 27 w 167"/>
                    <a:gd name="T17" fmla="*/ 82 h 165"/>
                    <a:gd name="T18" fmla="*/ 83 w 167"/>
                    <a:gd name="T19" fmla="*/ 26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165">
                      <a:moveTo>
                        <a:pt x="83" y="165"/>
                      </a:moveTo>
                      <a:cubicBezTo>
                        <a:pt x="129" y="165"/>
                        <a:pt x="167" y="128"/>
                        <a:pt x="167" y="82"/>
                      </a:cubicBezTo>
                      <a:cubicBezTo>
                        <a:pt x="167" y="37"/>
                        <a:pt x="129" y="0"/>
                        <a:pt x="83" y="0"/>
                      </a:cubicBezTo>
                      <a:cubicBezTo>
                        <a:pt x="37" y="0"/>
                        <a:pt x="0" y="37"/>
                        <a:pt x="0" y="82"/>
                      </a:cubicBezTo>
                      <a:cubicBezTo>
                        <a:pt x="0" y="128"/>
                        <a:pt x="37" y="165"/>
                        <a:pt x="83" y="165"/>
                      </a:cubicBezTo>
                      <a:close/>
                      <a:moveTo>
                        <a:pt x="83" y="26"/>
                      </a:moveTo>
                      <a:cubicBezTo>
                        <a:pt x="114" y="26"/>
                        <a:pt x="140" y="51"/>
                        <a:pt x="140" y="82"/>
                      </a:cubicBezTo>
                      <a:cubicBezTo>
                        <a:pt x="140" y="113"/>
                        <a:pt x="114" y="138"/>
                        <a:pt x="83" y="138"/>
                      </a:cubicBezTo>
                      <a:cubicBezTo>
                        <a:pt x="52" y="138"/>
                        <a:pt x="27" y="113"/>
                        <a:pt x="27" y="82"/>
                      </a:cubicBezTo>
                      <a:cubicBezTo>
                        <a:pt x="27" y="51"/>
                        <a:pt x="52" y="26"/>
                        <a:pt x="83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3" name="Oval 404"/>
                <p:cNvSpPr>
                  <a:spLocks noChangeArrowheads="1"/>
                </p:cNvSpPr>
                <p:nvPr/>
              </p:nvSpPr>
              <p:spPr bwMode="auto">
                <a:xfrm>
                  <a:off x="4891802" y="4455894"/>
                  <a:ext cx="40545" cy="3911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4" name="Freeform 405"/>
                <p:cNvSpPr/>
                <p:nvPr/>
              </p:nvSpPr>
              <p:spPr bwMode="auto">
                <a:xfrm>
                  <a:off x="4525472" y="4677177"/>
                  <a:ext cx="107358" cy="117351"/>
                </a:xfrm>
                <a:custGeom>
                  <a:avLst/>
                  <a:gdLst>
                    <a:gd name="T0" fmla="*/ 22 w 159"/>
                    <a:gd name="T1" fmla="*/ 115 h 174"/>
                    <a:gd name="T2" fmla="*/ 81 w 159"/>
                    <a:gd name="T3" fmla="*/ 174 h 174"/>
                    <a:gd name="T4" fmla="*/ 138 w 159"/>
                    <a:gd name="T5" fmla="*/ 115 h 174"/>
                    <a:gd name="T6" fmla="*/ 155 w 159"/>
                    <a:gd name="T7" fmla="*/ 96 h 174"/>
                    <a:gd name="T8" fmla="*/ 146 w 159"/>
                    <a:gd name="T9" fmla="*/ 67 h 174"/>
                    <a:gd name="T10" fmla="*/ 79 w 159"/>
                    <a:gd name="T11" fmla="*/ 0 h 174"/>
                    <a:gd name="T12" fmla="*/ 13 w 159"/>
                    <a:gd name="T13" fmla="*/ 67 h 174"/>
                    <a:gd name="T14" fmla="*/ 4 w 159"/>
                    <a:gd name="T15" fmla="*/ 96 h 174"/>
                    <a:gd name="T16" fmla="*/ 22 w 159"/>
                    <a:gd name="T17" fmla="*/ 115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9" h="174">
                      <a:moveTo>
                        <a:pt x="22" y="115"/>
                      </a:moveTo>
                      <a:cubicBezTo>
                        <a:pt x="34" y="146"/>
                        <a:pt x="56" y="174"/>
                        <a:pt x="81" y="174"/>
                      </a:cubicBezTo>
                      <a:cubicBezTo>
                        <a:pt x="106" y="174"/>
                        <a:pt x="127" y="146"/>
                        <a:pt x="138" y="115"/>
                      </a:cubicBezTo>
                      <a:cubicBezTo>
                        <a:pt x="145" y="114"/>
                        <a:pt x="152" y="107"/>
                        <a:pt x="155" y="96"/>
                      </a:cubicBezTo>
                      <a:cubicBezTo>
                        <a:pt x="159" y="83"/>
                        <a:pt x="154" y="70"/>
                        <a:pt x="146" y="67"/>
                      </a:cubicBezTo>
                      <a:cubicBezTo>
                        <a:pt x="144" y="30"/>
                        <a:pt x="115" y="0"/>
                        <a:pt x="79" y="0"/>
                      </a:cubicBezTo>
                      <a:cubicBezTo>
                        <a:pt x="44" y="0"/>
                        <a:pt x="15" y="30"/>
                        <a:pt x="13" y="67"/>
                      </a:cubicBezTo>
                      <a:cubicBezTo>
                        <a:pt x="5" y="70"/>
                        <a:pt x="0" y="83"/>
                        <a:pt x="4" y="96"/>
                      </a:cubicBezTo>
                      <a:cubicBezTo>
                        <a:pt x="7" y="107"/>
                        <a:pt x="14" y="115"/>
                        <a:pt x="22" y="1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5" name="Freeform 407"/>
                <p:cNvSpPr/>
                <p:nvPr/>
              </p:nvSpPr>
              <p:spPr bwMode="auto">
                <a:xfrm>
                  <a:off x="4494636" y="4789388"/>
                  <a:ext cx="169317" cy="142192"/>
                </a:xfrm>
                <a:custGeom>
                  <a:avLst/>
                  <a:gdLst>
                    <a:gd name="T0" fmla="*/ 194 w 251"/>
                    <a:gd name="T1" fmla="*/ 0 h 211"/>
                    <a:gd name="T2" fmla="*/ 140 w 251"/>
                    <a:gd name="T3" fmla="*/ 91 h 211"/>
                    <a:gd name="T4" fmla="*/ 133 w 251"/>
                    <a:gd name="T5" fmla="*/ 50 h 211"/>
                    <a:gd name="T6" fmla="*/ 141 w 251"/>
                    <a:gd name="T7" fmla="*/ 37 h 211"/>
                    <a:gd name="T8" fmla="*/ 125 w 251"/>
                    <a:gd name="T9" fmla="*/ 21 h 211"/>
                    <a:gd name="T10" fmla="*/ 110 w 251"/>
                    <a:gd name="T11" fmla="*/ 37 h 211"/>
                    <a:gd name="T12" fmla="*/ 117 w 251"/>
                    <a:gd name="T13" fmla="*/ 50 h 211"/>
                    <a:gd name="T14" fmla="*/ 111 w 251"/>
                    <a:gd name="T15" fmla="*/ 90 h 211"/>
                    <a:gd name="T16" fmla="*/ 57 w 251"/>
                    <a:gd name="T17" fmla="*/ 0 h 211"/>
                    <a:gd name="T18" fmla="*/ 1 w 251"/>
                    <a:gd name="T19" fmla="*/ 60 h 211"/>
                    <a:gd name="T20" fmla="*/ 0 w 251"/>
                    <a:gd name="T21" fmla="*/ 60 h 211"/>
                    <a:gd name="T22" fmla="*/ 0 w 251"/>
                    <a:gd name="T23" fmla="*/ 191 h 211"/>
                    <a:gd name="T24" fmla="*/ 1 w 251"/>
                    <a:gd name="T25" fmla="*/ 191 h 211"/>
                    <a:gd name="T26" fmla="*/ 125 w 251"/>
                    <a:gd name="T27" fmla="*/ 211 h 211"/>
                    <a:gd name="T28" fmla="*/ 250 w 251"/>
                    <a:gd name="T29" fmla="*/ 191 h 211"/>
                    <a:gd name="T30" fmla="*/ 251 w 251"/>
                    <a:gd name="T31" fmla="*/ 191 h 211"/>
                    <a:gd name="T32" fmla="*/ 250 w 251"/>
                    <a:gd name="T33" fmla="*/ 60 h 211"/>
                    <a:gd name="T34" fmla="*/ 194 w 251"/>
                    <a:gd name="T35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51" h="211">
                      <a:moveTo>
                        <a:pt x="194" y="0"/>
                      </a:moveTo>
                      <a:cubicBezTo>
                        <a:pt x="140" y="91"/>
                        <a:pt x="140" y="91"/>
                        <a:pt x="140" y="91"/>
                      </a:cubicBezTo>
                      <a:cubicBezTo>
                        <a:pt x="133" y="50"/>
                        <a:pt x="133" y="50"/>
                        <a:pt x="133" y="50"/>
                      </a:cubicBezTo>
                      <a:cubicBezTo>
                        <a:pt x="138" y="47"/>
                        <a:pt x="141" y="42"/>
                        <a:pt x="141" y="37"/>
                      </a:cubicBezTo>
                      <a:cubicBezTo>
                        <a:pt x="141" y="28"/>
                        <a:pt x="134" y="21"/>
                        <a:pt x="125" y="21"/>
                      </a:cubicBezTo>
                      <a:cubicBezTo>
                        <a:pt x="117" y="21"/>
                        <a:pt x="110" y="28"/>
                        <a:pt x="110" y="37"/>
                      </a:cubicBezTo>
                      <a:cubicBezTo>
                        <a:pt x="110" y="42"/>
                        <a:pt x="113" y="47"/>
                        <a:pt x="117" y="50"/>
                      </a:cubicBezTo>
                      <a:cubicBezTo>
                        <a:pt x="111" y="90"/>
                        <a:pt x="111" y="90"/>
                        <a:pt x="111" y="9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27" y="13"/>
                        <a:pt x="6" y="35"/>
                        <a:pt x="1" y="60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0" y="191"/>
                        <a:pt x="0" y="191"/>
                        <a:pt x="0" y="191"/>
                      </a:cubicBezTo>
                      <a:cubicBezTo>
                        <a:pt x="1" y="191"/>
                        <a:pt x="1" y="191"/>
                        <a:pt x="1" y="191"/>
                      </a:cubicBezTo>
                      <a:cubicBezTo>
                        <a:pt x="7" y="202"/>
                        <a:pt x="60" y="211"/>
                        <a:pt x="125" y="211"/>
                      </a:cubicBezTo>
                      <a:cubicBezTo>
                        <a:pt x="191" y="211"/>
                        <a:pt x="244" y="202"/>
                        <a:pt x="250" y="191"/>
                      </a:cubicBezTo>
                      <a:cubicBezTo>
                        <a:pt x="251" y="191"/>
                        <a:pt x="251" y="191"/>
                        <a:pt x="251" y="191"/>
                      </a:cubicBezTo>
                      <a:cubicBezTo>
                        <a:pt x="250" y="60"/>
                        <a:pt x="250" y="60"/>
                        <a:pt x="250" y="60"/>
                      </a:cubicBezTo>
                      <a:cubicBezTo>
                        <a:pt x="245" y="35"/>
                        <a:pt x="224" y="13"/>
                        <a:pt x="19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grpSp>
          <p:nvGrpSpPr>
            <p:cNvPr id="14" name="组合 13"/>
            <p:cNvGrpSpPr/>
            <p:nvPr/>
          </p:nvGrpSpPr>
          <p:grpSpPr>
            <a:xfrm>
              <a:off x="4333039" y="3564994"/>
              <a:ext cx="2373158" cy="2371923"/>
              <a:chOff x="4398406" y="3712606"/>
              <a:chExt cx="2419598" cy="2419598"/>
            </a:xfrm>
          </p:grpSpPr>
          <p:grpSp>
            <p:nvGrpSpPr>
              <p:cNvPr id="41" name="组合 40"/>
              <p:cNvGrpSpPr/>
              <p:nvPr/>
            </p:nvGrpSpPr>
            <p:grpSpPr>
              <a:xfrm>
                <a:off x="4398406" y="3712606"/>
                <a:ext cx="2419598" cy="2419598"/>
                <a:chOff x="1595120" y="525779"/>
                <a:chExt cx="3520440" cy="3520440"/>
              </a:xfrm>
            </p:grpSpPr>
            <p:sp>
              <p:nvSpPr>
                <p:cNvPr id="53" name="椭圆 52"/>
                <p:cNvSpPr/>
                <p:nvPr/>
              </p:nvSpPr>
              <p:spPr>
                <a:xfrm>
                  <a:off x="1595120" y="525779"/>
                  <a:ext cx="3520440" cy="352044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F7F9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81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4" name="椭圆 53"/>
                <p:cNvSpPr/>
                <p:nvPr/>
              </p:nvSpPr>
              <p:spPr>
                <a:xfrm>
                  <a:off x="1900612" y="831271"/>
                  <a:ext cx="2909455" cy="2909455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E4E4E4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innerShdw blurRad="355600" dist="266700" dir="5400000">
                    <a:prstClr val="black">
                      <a:alpha val="57000"/>
                    </a:prstClr>
                  </a:innerShdw>
                  <a:softEdge rad="266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42" name="椭圆 41"/>
              <p:cNvSpPr/>
              <p:nvPr/>
            </p:nvSpPr>
            <p:spPr>
              <a:xfrm>
                <a:off x="5036761" y="4350961"/>
                <a:ext cx="1142885" cy="1142885"/>
              </a:xfrm>
              <a:prstGeom prst="ellipse">
                <a:avLst/>
              </a:prstGeom>
              <a:solidFill>
                <a:srgbClr val="FFC000"/>
              </a:solidFill>
              <a:ln>
                <a:gradFill flip="none" rotWithShape="1">
                  <a:gsLst>
                    <a:gs pos="0">
                      <a:srgbClr val="D9D9D9"/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</a:ln>
              <a:effectLst>
                <a:innerShdw blurRad="342900" dist="50800" dir="16200000">
                  <a:schemeClr val="accent4">
                    <a:lumMod val="50000"/>
                    <a:alpha val="8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43" name="组合 42"/>
              <p:cNvGrpSpPr/>
              <p:nvPr/>
            </p:nvGrpSpPr>
            <p:grpSpPr>
              <a:xfrm>
                <a:off x="5443766" y="4701944"/>
                <a:ext cx="338356" cy="459855"/>
                <a:chOff x="5758088" y="4284007"/>
                <a:chExt cx="495387" cy="673270"/>
              </a:xfrm>
              <a:solidFill>
                <a:schemeClr val="bg1"/>
              </a:solidFill>
            </p:grpSpPr>
            <p:sp>
              <p:nvSpPr>
                <p:cNvPr id="44" name="Freeform 422"/>
                <p:cNvSpPr/>
                <p:nvPr/>
              </p:nvSpPr>
              <p:spPr bwMode="auto">
                <a:xfrm>
                  <a:off x="5822902" y="4284007"/>
                  <a:ext cx="221283" cy="243554"/>
                </a:xfrm>
                <a:custGeom>
                  <a:avLst/>
                  <a:gdLst>
                    <a:gd name="T0" fmla="*/ 45 w 328"/>
                    <a:gd name="T1" fmla="*/ 239 h 361"/>
                    <a:gd name="T2" fmla="*/ 167 w 328"/>
                    <a:gd name="T3" fmla="*/ 361 h 361"/>
                    <a:gd name="T4" fmla="*/ 285 w 328"/>
                    <a:gd name="T5" fmla="*/ 239 h 361"/>
                    <a:gd name="T6" fmla="*/ 321 w 328"/>
                    <a:gd name="T7" fmla="*/ 199 h 361"/>
                    <a:gd name="T8" fmla="*/ 302 w 328"/>
                    <a:gd name="T9" fmla="*/ 140 h 361"/>
                    <a:gd name="T10" fmla="*/ 164 w 328"/>
                    <a:gd name="T11" fmla="*/ 0 h 361"/>
                    <a:gd name="T12" fmla="*/ 26 w 328"/>
                    <a:gd name="T13" fmla="*/ 140 h 361"/>
                    <a:gd name="T14" fmla="*/ 7 w 328"/>
                    <a:gd name="T15" fmla="*/ 199 h 361"/>
                    <a:gd name="T16" fmla="*/ 45 w 328"/>
                    <a:gd name="T17" fmla="*/ 239 h 3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28" h="361">
                      <a:moveTo>
                        <a:pt x="45" y="239"/>
                      </a:moveTo>
                      <a:cubicBezTo>
                        <a:pt x="70" y="303"/>
                        <a:pt x="116" y="361"/>
                        <a:pt x="167" y="361"/>
                      </a:cubicBezTo>
                      <a:cubicBezTo>
                        <a:pt x="219" y="361"/>
                        <a:pt x="262" y="303"/>
                        <a:pt x="285" y="239"/>
                      </a:cubicBezTo>
                      <a:cubicBezTo>
                        <a:pt x="300" y="238"/>
                        <a:pt x="315" y="222"/>
                        <a:pt x="321" y="199"/>
                      </a:cubicBezTo>
                      <a:cubicBezTo>
                        <a:pt x="328" y="173"/>
                        <a:pt x="319" y="146"/>
                        <a:pt x="302" y="140"/>
                      </a:cubicBezTo>
                      <a:cubicBezTo>
                        <a:pt x="297" y="62"/>
                        <a:pt x="237" y="0"/>
                        <a:pt x="164" y="0"/>
                      </a:cubicBezTo>
                      <a:cubicBezTo>
                        <a:pt x="90" y="0"/>
                        <a:pt x="30" y="62"/>
                        <a:pt x="26" y="140"/>
                      </a:cubicBezTo>
                      <a:cubicBezTo>
                        <a:pt x="8" y="146"/>
                        <a:pt x="0" y="173"/>
                        <a:pt x="7" y="199"/>
                      </a:cubicBezTo>
                      <a:cubicBezTo>
                        <a:pt x="13" y="223"/>
                        <a:pt x="29" y="239"/>
                        <a:pt x="45" y="23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5" name="Freeform 423"/>
                <p:cNvSpPr/>
                <p:nvPr/>
              </p:nvSpPr>
              <p:spPr bwMode="auto">
                <a:xfrm>
                  <a:off x="6097007" y="4775683"/>
                  <a:ext cx="1999" cy="1428"/>
                </a:xfrm>
                <a:custGeom>
                  <a:avLst/>
                  <a:gdLst>
                    <a:gd name="T0" fmla="*/ 3 w 3"/>
                    <a:gd name="T1" fmla="*/ 0 h 2"/>
                    <a:gd name="T2" fmla="*/ 0 w 3"/>
                    <a:gd name="T3" fmla="*/ 2 h 2"/>
                    <a:gd name="T4" fmla="*/ 3 w 3"/>
                    <a:gd name="T5" fmla="*/ 2 h 2"/>
                    <a:gd name="T6" fmla="*/ 3 w 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2">
                      <a:moveTo>
                        <a:pt x="3" y="0"/>
                      </a:moveTo>
                      <a:cubicBezTo>
                        <a:pt x="2" y="1"/>
                        <a:pt x="1" y="2"/>
                        <a:pt x="0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6" name="Freeform 424"/>
                <p:cNvSpPr/>
                <p:nvPr/>
              </p:nvSpPr>
              <p:spPr bwMode="auto">
                <a:xfrm>
                  <a:off x="6066456" y="4582096"/>
                  <a:ext cx="30551" cy="171315"/>
                </a:xfrm>
                <a:custGeom>
                  <a:avLst/>
                  <a:gdLst>
                    <a:gd name="T0" fmla="*/ 0 w 45"/>
                    <a:gd name="T1" fmla="*/ 0 h 254"/>
                    <a:gd name="T2" fmla="*/ 21 w 45"/>
                    <a:gd name="T3" fmla="*/ 254 h 254"/>
                    <a:gd name="T4" fmla="*/ 45 w 45"/>
                    <a:gd name="T5" fmla="*/ 241 h 254"/>
                    <a:gd name="T6" fmla="*/ 29 w 45"/>
                    <a:gd name="T7" fmla="*/ 0 h 254"/>
                    <a:gd name="T8" fmla="*/ 0 w 45"/>
                    <a:gd name="T9" fmla="*/ 0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54">
                      <a:moveTo>
                        <a:pt x="0" y="0"/>
                      </a:moveTo>
                      <a:cubicBezTo>
                        <a:pt x="21" y="254"/>
                        <a:pt x="21" y="254"/>
                        <a:pt x="21" y="254"/>
                      </a:cubicBezTo>
                      <a:cubicBezTo>
                        <a:pt x="29" y="249"/>
                        <a:pt x="37" y="245"/>
                        <a:pt x="45" y="241"/>
                      </a:cubicBezTo>
                      <a:cubicBezTo>
                        <a:pt x="29" y="0"/>
                        <a:pt x="29" y="0"/>
                        <a:pt x="29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7" name="Freeform 425"/>
                <p:cNvSpPr/>
                <p:nvPr/>
              </p:nvSpPr>
              <p:spPr bwMode="auto">
                <a:xfrm>
                  <a:off x="6187233" y="4775683"/>
                  <a:ext cx="1999" cy="1428"/>
                </a:xfrm>
                <a:custGeom>
                  <a:avLst/>
                  <a:gdLst>
                    <a:gd name="T0" fmla="*/ 0 w 3"/>
                    <a:gd name="T1" fmla="*/ 0 h 2"/>
                    <a:gd name="T2" fmla="*/ 0 w 3"/>
                    <a:gd name="T3" fmla="*/ 2 h 2"/>
                    <a:gd name="T4" fmla="*/ 3 w 3"/>
                    <a:gd name="T5" fmla="*/ 2 h 2"/>
                    <a:gd name="T6" fmla="*/ 0 w 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2">
                      <a:moveTo>
                        <a:pt x="0" y="0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2" y="2"/>
                        <a:pt x="1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8" name="Freeform 426"/>
                <p:cNvSpPr/>
                <p:nvPr/>
              </p:nvSpPr>
              <p:spPr bwMode="auto">
                <a:xfrm>
                  <a:off x="6189232" y="4582096"/>
                  <a:ext cx="30551" cy="171315"/>
                </a:xfrm>
                <a:custGeom>
                  <a:avLst/>
                  <a:gdLst>
                    <a:gd name="T0" fmla="*/ 45 w 45"/>
                    <a:gd name="T1" fmla="*/ 0 h 254"/>
                    <a:gd name="T2" fmla="*/ 16 w 45"/>
                    <a:gd name="T3" fmla="*/ 0 h 254"/>
                    <a:gd name="T4" fmla="*/ 0 w 45"/>
                    <a:gd name="T5" fmla="*/ 241 h 254"/>
                    <a:gd name="T6" fmla="*/ 24 w 45"/>
                    <a:gd name="T7" fmla="*/ 254 h 254"/>
                    <a:gd name="T8" fmla="*/ 45 w 45"/>
                    <a:gd name="T9" fmla="*/ 0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54">
                      <a:moveTo>
                        <a:pt x="45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0" y="241"/>
                        <a:pt x="0" y="241"/>
                        <a:pt x="0" y="241"/>
                      </a:cubicBezTo>
                      <a:cubicBezTo>
                        <a:pt x="8" y="245"/>
                        <a:pt x="16" y="249"/>
                        <a:pt x="24" y="254"/>
                      </a:cubicBezTo>
                      <a:lnTo>
                        <a:pt x="4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9" name="Freeform 427"/>
                <p:cNvSpPr>
                  <a:spLocks noEditPoints="1"/>
                </p:cNvSpPr>
                <p:nvPr/>
              </p:nvSpPr>
              <p:spPr bwMode="auto">
                <a:xfrm>
                  <a:off x="6032192" y="4740563"/>
                  <a:ext cx="221283" cy="216714"/>
                </a:xfrm>
                <a:custGeom>
                  <a:avLst/>
                  <a:gdLst>
                    <a:gd name="T0" fmla="*/ 164 w 328"/>
                    <a:gd name="T1" fmla="*/ 0 h 321"/>
                    <a:gd name="T2" fmla="*/ 0 w 328"/>
                    <a:gd name="T3" fmla="*/ 161 h 321"/>
                    <a:gd name="T4" fmla="*/ 164 w 328"/>
                    <a:gd name="T5" fmla="*/ 321 h 321"/>
                    <a:gd name="T6" fmla="*/ 328 w 328"/>
                    <a:gd name="T7" fmla="*/ 161 h 321"/>
                    <a:gd name="T8" fmla="*/ 164 w 328"/>
                    <a:gd name="T9" fmla="*/ 0 h 321"/>
                    <a:gd name="T10" fmla="*/ 164 w 328"/>
                    <a:gd name="T11" fmla="*/ 294 h 321"/>
                    <a:gd name="T12" fmla="*/ 27 w 328"/>
                    <a:gd name="T13" fmla="*/ 161 h 321"/>
                    <a:gd name="T14" fmla="*/ 164 w 328"/>
                    <a:gd name="T15" fmla="*/ 27 h 321"/>
                    <a:gd name="T16" fmla="*/ 302 w 328"/>
                    <a:gd name="T17" fmla="*/ 161 h 321"/>
                    <a:gd name="T18" fmla="*/ 164 w 328"/>
                    <a:gd name="T19" fmla="*/ 294 h 3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8" h="321">
                      <a:moveTo>
                        <a:pt x="164" y="0"/>
                      </a:moveTo>
                      <a:cubicBezTo>
                        <a:pt x="74" y="0"/>
                        <a:pt x="0" y="72"/>
                        <a:pt x="0" y="161"/>
                      </a:cubicBezTo>
                      <a:cubicBezTo>
                        <a:pt x="0" y="249"/>
                        <a:pt x="74" y="321"/>
                        <a:pt x="164" y="321"/>
                      </a:cubicBezTo>
                      <a:cubicBezTo>
                        <a:pt x="255" y="321"/>
                        <a:pt x="328" y="249"/>
                        <a:pt x="328" y="161"/>
                      </a:cubicBezTo>
                      <a:cubicBezTo>
                        <a:pt x="328" y="72"/>
                        <a:pt x="255" y="0"/>
                        <a:pt x="164" y="0"/>
                      </a:cubicBezTo>
                      <a:close/>
                      <a:moveTo>
                        <a:pt x="164" y="294"/>
                      </a:moveTo>
                      <a:cubicBezTo>
                        <a:pt x="89" y="294"/>
                        <a:pt x="27" y="234"/>
                        <a:pt x="27" y="161"/>
                      </a:cubicBezTo>
                      <a:cubicBezTo>
                        <a:pt x="27" y="87"/>
                        <a:pt x="89" y="27"/>
                        <a:pt x="164" y="27"/>
                      </a:cubicBezTo>
                      <a:cubicBezTo>
                        <a:pt x="240" y="27"/>
                        <a:pt x="302" y="87"/>
                        <a:pt x="302" y="161"/>
                      </a:cubicBezTo>
                      <a:cubicBezTo>
                        <a:pt x="302" y="234"/>
                        <a:pt x="240" y="294"/>
                        <a:pt x="164" y="29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0" name="Freeform 428"/>
                <p:cNvSpPr/>
                <p:nvPr/>
              </p:nvSpPr>
              <p:spPr bwMode="auto">
                <a:xfrm>
                  <a:off x="6105001" y="4571246"/>
                  <a:ext cx="76235" cy="168175"/>
                </a:xfrm>
                <a:custGeom>
                  <a:avLst/>
                  <a:gdLst>
                    <a:gd name="T0" fmla="*/ 56 w 113"/>
                    <a:gd name="T1" fmla="*/ 243 h 249"/>
                    <a:gd name="T2" fmla="*/ 100 w 113"/>
                    <a:gd name="T3" fmla="*/ 249 h 249"/>
                    <a:gd name="T4" fmla="*/ 113 w 113"/>
                    <a:gd name="T5" fmla="*/ 0 h 249"/>
                    <a:gd name="T6" fmla="*/ 0 w 113"/>
                    <a:gd name="T7" fmla="*/ 0 h 249"/>
                    <a:gd name="T8" fmla="*/ 13 w 113"/>
                    <a:gd name="T9" fmla="*/ 249 h 249"/>
                    <a:gd name="T10" fmla="*/ 56 w 113"/>
                    <a:gd name="T11" fmla="*/ 243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3" h="249">
                      <a:moveTo>
                        <a:pt x="56" y="243"/>
                      </a:moveTo>
                      <a:cubicBezTo>
                        <a:pt x="71" y="243"/>
                        <a:pt x="86" y="245"/>
                        <a:pt x="100" y="249"/>
                      </a:cubicBezTo>
                      <a:cubicBezTo>
                        <a:pt x="113" y="0"/>
                        <a:pt x="113" y="0"/>
                        <a:pt x="113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3" y="249"/>
                        <a:pt x="13" y="249"/>
                        <a:pt x="13" y="249"/>
                      </a:cubicBezTo>
                      <a:cubicBezTo>
                        <a:pt x="27" y="245"/>
                        <a:pt x="42" y="243"/>
                        <a:pt x="56" y="2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1" name="Freeform 429"/>
                <p:cNvSpPr/>
                <p:nvPr/>
              </p:nvSpPr>
              <p:spPr bwMode="auto">
                <a:xfrm>
                  <a:off x="5758088" y="4516711"/>
                  <a:ext cx="334636" cy="294948"/>
                </a:xfrm>
                <a:custGeom>
                  <a:avLst/>
                  <a:gdLst>
                    <a:gd name="T0" fmla="*/ 460 w 496"/>
                    <a:gd name="T1" fmla="*/ 351 h 437"/>
                    <a:gd name="T2" fmla="*/ 437 w 496"/>
                    <a:gd name="T3" fmla="*/ 80 h 437"/>
                    <a:gd name="T4" fmla="*/ 496 w 496"/>
                    <a:gd name="T5" fmla="*/ 80 h 437"/>
                    <a:gd name="T6" fmla="*/ 496 w 496"/>
                    <a:gd name="T7" fmla="*/ 73 h 437"/>
                    <a:gd name="T8" fmla="*/ 401 w 496"/>
                    <a:gd name="T9" fmla="*/ 0 h 437"/>
                    <a:gd name="T10" fmla="*/ 290 w 496"/>
                    <a:gd name="T11" fmla="*/ 188 h 437"/>
                    <a:gd name="T12" fmla="*/ 276 w 496"/>
                    <a:gd name="T13" fmla="*/ 103 h 437"/>
                    <a:gd name="T14" fmla="*/ 291 w 496"/>
                    <a:gd name="T15" fmla="*/ 76 h 437"/>
                    <a:gd name="T16" fmla="*/ 259 w 496"/>
                    <a:gd name="T17" fmla="*/ 44 h 437"/>
                    <a:gd name="T18" fmla="*/ 227 w 496"/>
                    <a:gd name="T19" fmla="*/ 76 h 437"/>
                    <a:gd name="T20" fmla="*/ 243 w 496"/>
                    <a:gd name="T21" fmla="*/ 103 h 437"/>
                    <a:gd name="T22" fmla="*/ 229 w 496"/>
                    <a:gd name="T23" fmla="*/ 186 h 437"/>
                    <a:gd name="T24" fmla="*/ 118 w 496"/>
                    <a:gd name="T25" fmla="*/ 0 h 437"/>
                    <a:gd name="T26" fmla="*/ 2 w 496"/>
                    <a:gd name="T27" fmla="*/ 123 h 437"/>
                    <a:gd name="T28" fmla="*/ 0 w 496"/>
                    <a:gd name="T29" fmla="*/ 123 h 437"/>
                    <a:gd name="T30" fmla="*/ 0 w 496"/>
                    <a:gd name="T31" fmla="*/ 396 h 437"/>
                    <a:gd name="T32" fmla="*/ 1 w 496"/>
                    <a:gd name="T33" fmla="*/ 396 h 437"/>
                    <a:gd name="T34" fmla="*/ 260 w 496"/>
                    <a:gd name="T35" fmla="*/ 437 h 437"/>
                    <a:gd name="T36" fmla="*/ 400 w 496"/>
                    <a:gd name="T37" fmla="*/ 430 h 437"/>
                    <a:gd name="T38" fmla="*/ 460 w 496"/>
                    <a:gd name="T39" fmla="*/ 351 h 4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96" h="437">
                      <a:moveTo>
                        <a:pt x="460" y="351"/>
                      </a:moveTo>
                      <a:cubicBezTo>
                        <a:pt x="437" y="80"/>
                        <a:pt x="437" y="80"/>
                        <a:pt x="437" y="80"/>
                      </a:cubicBezTo>
                      <a:cubicBezTo>
                        <a:pt x="496" y="80"/>
                        <a:pt x="496" y="80"/>
                        <a:pt x="496" y="80"/>
                      </a:cubicBezTo>
                      <a:cubicBezTo>
                        <a:pt x="496" y="73"/>
                        <a:pt x="496" y="73"/>
                        <a:pt x="496" y="73"/>
                      </a:cubicBezTo>
                      <a:cubicBezTo>
                        <a:pt x="475" y="43"/>
                        <a:pt x="442" y="18"/>
                        <a:pt x="401" y="0"/>
                      </a:cubicBezTo>
                      <a:cubicBezTo>
                        <a:pt x="290" y="188"/>
                        <a:pt x="290" y="188"/>
                        <a:pt x="290" y="188"/>
                      </a:cubicBezTo>
                      <a:cubicBezTo>
                        <a:pt x="276" y="103"/>
                        <a:pt x="276" y="103"/>
                        <a:pt x="276" y="103"/>
                      </a:cubicBezTo>
                      <a:cubicBezTo>
                        <a:pt x="285" y="98"/>
                        <a:pt x="291" y="88"/>
                        <a:pt x="291" y="76"/>
                      </a:cubicBezTo>
                      <a:cubicBezTo>
                        <a:pt x="291" y="59"/>
                        <a:pt x="277" y="44"/>
                        <a:pt x="259" y="44"/>
                      </a:cubicBezTo>
                      <a:cubicBezTo>
                        <a:pt x="242" y="44"/>
                        <a:pt x="227" y="59"/>
                        <a:pt x="227" y="76"/>
                      </a:cubicBezTo>
                      <a:cubicBezTo>
                        <a:pt x="227" y="88"/>
                        <a:pt x="233" y="98"/>
                        <a:pt x="243" y="103"/>
                      </a:cubicBezTo>
                      <a:cubicBezTo>
                        <a:pt x="229" y="186"/>
                        <a:pt x="229" y="186"/>
                        <a:pt x="229" y="186"/>
                      </a:cubicBezTo>
                      <a:cubicBezTo>
                        <a:pt x="118" y="0"/>
                        <a:pt x="118" y="0"/>
                        <a:pt x="118" y="0"/>
                      </a:cubicBezTo>
                      <a:cubicBezTo>
                        <a:pt x="56" y="27"/>
                        <a:pt x="12" y="72"/>
                        <a:pt x="2" y="123"/>
                      </a:cubicBezTo>
                      <a:cubicBezTo>
                        <a:pt x="0" y="123"/>
                        <a:pt x="0" y="123"/>
                        <a:pt x="0" y="123"/>
                      </a:cubicBezTo>
                      <a:cubicBezTo>
                        <a:pt x="0" y="396"/>
                        <a:pt x="0" y="396"/>
                        <a:pt x="0" y="396"/>
                      </a:cubicBezTo>
                      <a:cubicBezTo>
                        <a:pt x="1" y="396"/>
                        <a:pt x="1" y="396"/>
                        <a:pt x="1" y="396"/>
                      </a:cubicBezTo>
                      <a:cubicBezTo>
                        <a:pt x="14" y="419"/>
                        <a:pt x="125" y="437"/>
                        <a:pt x="260" y="437"/>
                      </a:cubicBezTo>
                      <a:cubicBezTo>
                        <a:pt x="312" y="437"/>
                        <a:pt x="360" y="435"/>
                        <a:pt x="400" y="430"/>
                      </a:cubicBezTo>
                      <a:cubicBezTo>
                        <a:pt x="413" y="398"/>
                        <a:pt x="434" y="371"/>
                        <a:pt x="460" y="35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2" name="Freeform 430"/>
                <p:cNvSpPr>
                  <a:spLocks noEditPoints="1"/>
                </p:cNvSpPr>
                <p:nvPr/>
              </p:nvSpPr>
              <p:spPr bwMode="auto">
                <a:xfrm>
                  <a:off x="6068454" y="4777111"/>
                  <a:ext cx="149330" cy="144476"/>
                </a:xfrm>
                <a:custGeom>
                  <a:avLst/>
                  <a:gdLst>
                    <a:gd name="T0" fmla="*/ 110 w 221"/>
                    <a:gd name="T1" fmla="*/ 0 h 214"/>
                    <a:gd name="T2" fmla="*/ 0 w 221"/>
                    <a:gd name="T3" fmla="*/ 107 h 214"/>
                    <a:gd name="T4" fmla="*/ 110 w 221"/>
                    <a:gd name="T5" fmla="*/ 214 h 214"/>
                    <a:gd name="T6" fmla="*/ 221 w 221"/>
                    <a:gd name="T7" fmla="*/ 107 h 214"/>
                    <a:gd name="T8" fmla="*/ 110 w 221"/>
                    <a:gd name="T9" fmla="*/ 0 h 214"/>
                    <a:gd name="T10" fmla="*/ 134 w 221"/>
                    <a:gd name="T11" fmla="*/ 188 h 214"/>
                    <a:gd name="T12" fmla="*/ 99 w 221"/>
                    <a:gd name="T13" fmla="*/ 188 h 214"/>
                    <a:gd name="T14" fmla="*/ 99 w 221"/>
                    <a:gd name="T15" fmla="*/ 66 h 214"/>
                    <a:gd name="T16" fmla="*/ 99 w 221"/>
                    <a:gd name="T17" fmla="*/ 66 h 214"/>
                    <a:gd name="T18" fmla="*/ 70 w 221"/>
                    <a:gd name="T19" fmla="*/ 80 h 214"/>
                    <a:gd name="T20" fmla="*/ 64 w 221"/>
                    <a:gd name="T21" fmla="*/ 53 h 214"/>
                    <a:gd name="T22" fmla="*/ 105 w 221"/>
                    <a:gd name="T23" fmla="*/ 34 h 214"/>
                    <a:gd name="T24" fmla="*/ 134 w 221"/>
                    <a:gd name="T25" fmla="*/ 34 h 214"/>
                    <a:gd name="T26" fmla="*/ 134 w 221"/>
                    <a:gd name="T27" fmla="*/ 188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21" h="214">
                      <a:moveTo>
                        <a:pt x="110" y="0"/>
                      </a:moveTo>
                      <a:cubicBezTo>
                        <a:pt x="50" y="0"/>
                        <a:pt x="0" y="48"/>
                        <a:pt x="0" y="107"/>
                      </a:cubicBezTo>
                      <a:cubicBezTo>
                        <a:pt x="0" y="166"/>
                        <a:pt x="50" y="214"/>
                        <a:pt x="110" y="214"/>
                      </a:cubicBezTo>
                      <a:cubicBezTo>
                        <a:pt x="171" y="214"/>
                        <a:pt x="221" y="166"/>
                        <a:pt x="221" y="107"/>
                      </a:cubicBezTo>
                      <a:cubicBezTo>
                        <a:pt x="221" y="48"/>
                        <a:pt x="171" y="0"/>
                        <a:pt x="110" y="0"/>
                      </a:cubicBezTo>
                      <a:close/>
                      <a:moveTo>
                        <a:pt x="134" y="188"/>
                      </a:moveTo>
                      <a:cubicBezTo>
                        <a:pt x="99" y="188"/>
                        <a:pt x="99" y="188"/>
                        <a:pt x="99" y="188"/>
                      </a:cubicBezTo>
                      <a:cubicBezTo>
                        <a:pt x="99" y="66"/>
                        <a:pt x="99" y="66"/>
                        <a:pt x="99" y="66"/>
                      </a:cubicBezTo>
                      <a:cubicBezTo>
                        <a:pt x="99" y="66"/>
                        <a:pt x="99" y="66"/>
                        <a:pt x="99" y="66"/>
                      </a:cubicBezTo>
                      <a:cubicBezTo>
                        <a:pt x="70" y="80"/>
                        <a:pt x="70" y="80"/>
                        <a:pt x="70" y="80"/>
                      </a:cubicBezTo>
                      <a:cubicBezTo>
                        <a:pt x="64" y="53"/>
                        <a:pt x="64" y="53"/>
                        <a:pt x="64" y="53"/>
                      </a:cubicBezTo>
                      <a:cubicBezTo>
                        <a:pt x="105" y="34"/>
                        <a:pt x="105" y="34"/>
                        <a:pt x="105" y="34"/>
                      </a:cubicBezTo>
                      <a:cubicBezTo>
                        <a:pt x="134" y="34"/>
                        <a:pt x="134" y="34"/>
                        <a:pt x="134" y="34"/>
                      </a:cubicBezTo>
                      <a:lnTo>
                        <a:pt x="134" y="18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grpSp>
          <p:nvGrpSpPr>
            <p:cNvPr id="15" name="组合 14"/>
            <p:cNvGrpSpPr/>
            <p:nvPr/>
          </p:nvGrpSpPr>
          <p:grpSpPr>
            <a:xfrm>
              <a:off x="3922929" y="1930705"/>
              <a:ext cx="501200" cy="500939"/>
              <a:chOff x="4108450" y="2661285"/>
              <a:chExt cx="666750" cy="666750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4108450" y="2661285"/>
                <a:ext cx="666750" cy="6667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0" name="任意多边形 39"/>
              <p:cNvSpPr/>
              <p:nvPr/>
            </p:nvSpPr>
            <p:spPr>
              <a:xfrm rot="10800000">
                <a:off x="4219323" y="2803673"/>
                <a:ext cx="433864" cy="381974"/>
              </a:xfrm>
              <a:custGeom>
                <a:avLst/>
                <a:gdLst>
                  <a:gd name="connsiteX0" fmla="*/ 760416 w 1727431"/>
                  <a:gd name="connsiteY0" fmla="*/ 1520832 h 1520832"/>
                  <a:gd name="connsiteX1" fmla="*/ 621863 w 1727431"/>
                  <a:gd name="connsiteY1" fmla="*/ 1463441 h 1520832"/>
                  <a:gd name="connsiteX2" fmla="*/ 57390 w 1727431"/>
                  <a:gd name="connsiteY2" fmla="*/ 898969 h 1520832"/>
                  <a:gd name="connsiteX3" fmla="*/ 0 w 1727431"/>
                  <a:gd name="connsiteY3" fmla="*/ 760416 h 1520832"/>
                  <a:gd name="connsiteX4" fmla="*/ 0 w 1727431"/>
                  <a:gd name="connsiteY4" fmla="*/ 760416 h 1520832"/>
                  <a:gd name="connsiteX5" fmla="*/ 0 w 1727431"/>
                  <a:gd name="connsiteY5" fmla="*/ 760415 h 1520832"/>
                  <a:gd name="connsiteX6" fmla="*/ 57390 w 1727431"/>
                  <a:gd name="connsiteY6" fmla="*/ 621863 h 1520832"/>
                  <a:gd name="connsiteX7" fmla="*/ 621863 w 1727431"/>
                  <a:gd name="connsiteY7" fmla="*/ 57390 h 1520832"/>
                  <a:gd name="connsiteX8" fmla="*/ 898969 w 1727431"/>
                  <a:gd name="connsiteY8" fmla="*/ 57390 h 1520832"/>
                  <a:gd name="connsiteX9" fmla="*/ 898969 w 1727431"/>
                  <a:gd name="connsiteY9" fmla="*/ 334495 h 1520832"/>
                  <a:gd name="connsiteX10" fmla="*/ 668991 w 1727431"/>
                  <a:gd name="connsiteY10" fmla="*/ 564473 h 1520832"/>
                  <a:gd name="connsiteX11" fmla="*/ 1531488 w 1727431"/>
                  <a:gd name="connsiteY11" fmla="*/ 564473 h 1520832"/>
                  <a:gd name="connsiteX12" fmla="*/ 1727431 w 1727431"/>
                  <a:gd name="connsiteY12" fmla="*/ 760416 h 1520832"/>
                  <a:gd name="connsiteX13" fmla="*/ 1531488 w 1727431"/>
                  <a:gd name="connsiteY13" fmla="*/ 956359 h 1520832"/>
                  <a:gd name="connsiteX14" fmla="*/ 668992 w 1727431"/>
                  <a:gd name="connsiteY14" fmla="*/ 956359 h 1520832"/>
                  <a:gd name="connsiteX15" fmla="*/ 898969 w 1727431"/>
                  <a:gd name="connsiteY15" fmla="*/ 1186336 h 1520832"/>
                  <a:gd name="connsiteX16" fmla="*/ 898969 w 1727431"/>
                  <a:gd name="connsiteY16" fmla="*/ 1463441 h 1520832"/>
                  <a:gd name="connsiteX17" fmla="*/ 760416 w 1727431"/>
                  <a:gd name="connsiteY17" fmla="*/ 1520832 h 1520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27431" h="1520832">
                    <a:moveTo>
                      <a:pt x="760416" y="1520832"/>
                    </a:moveTo>
                    <a:cubicBezTo>
                      <a:pt x="710270" y="1520832"/>
                      <a:pt x="660124" y="1501701"/>
                      <a:pt x="621863" y="1463441"/>
                    </a:cubicBezTo>
                    <a:lnTo>
                      <a:pt x="57390" y="898969"/>
                    </a:lnTo>
                    <a:cubicBezTo>
                      <a:pt x="19130" y="860708"/>
                      <a:pt x="0" y="810562"/>
                      <a:pt x="0" y="760416"/>
                    </a:cubicBezTo>
                    <a:lnTo>
                      <a:pt x="0" y="760416"/>
                    </a:lnTo>
                    <a:lnTo>
                      <a:pt x="0" y="760415"/>
                    </a:lnTo>
                    <a:cubicBezTo>
                      <a:pt x="0" y="710269"/>
                      <a:pt x="19130" y="660123"/>
                      <a:pt x="57390" y="621863"/>
                    </a:cubicBezTo>
                    <a:lnTo>
                      <a:pt x="621863" y="57390"/>
                    </a:lnTo>
                    <a:cubicBezTo>
                      <a:pt x="698384" y="-19131"/>
                      <a:pt x="822448" y="-19131"/>
                      <a:pt x="898969" y="57390"/>
                    </a:cubicBezTo>
                    <a:cubicBezTo>
                      <a:pt x="975489" y="133910"/>
                      <a:pt x="975489" y="257975"/>
                      <a:pt x="898969" y="334495"/>
                    </a:cubicBezTo>
                    <a:lnTo>
                      <a:pt x="668991" y="564473"/>
                    </a:lnTo>
                    <a:lnTo>
                      <a:pt x="1531488" y="564473"/>
                    </a:lnTo>
                    <a:cubicBezTo>
                      <a:pt x="1639704" y="564473"/>
                      <a:pt x="1727431" y="652200"/>
                      <a:pt x="1727431" y="760416"/>
                    </a:cubicBezTo>
                    <a:cubicBezTo>
                      <a:pt x="1727431" y="868632"/>
                      <a:pt x="1639704" y="956359"/>
                      <a:pt x="1531488" y="956359"/>
                    </a:cubicBezTo>
                    <a:lnTo>
                      <a:pt x="668992" y="956359"/>
                    </a:lnTo>
                    <a:lnTo>
                      <a:pt x="898969" y="1186336"/>
                    </a:lnTo>
                    <a:cubicBezTo>
                      <a:pt x="975489" y="1262856"/>
                      <a:pt x="975489" y="1386921"/>
                      <a:pt x="898969" y="1463441"/>
                    </a:cubicBezTo>
                    <a:cubicBezTo>
                      <a:pt x="860708" y="1501701"/>
                      <a:pt x="810562" y="1520832"/>
                      <a:pt x="760416" y="1520832"/>
                    </a:cubicBezTo>
                    <a:close/>
                  </a:path>
                </a:pathLst>
              </a:custGeom>
              <a:noFill/>
              <a:ln w="222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 rot="10800000">
              <a:off x="3922929" y="4514257"/>
              <a:ext cx="501200" cy="500939"/>
              <a:chOff x="4108450" y="2661285"/>
              <a:chExt cx="666750" cy="666750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4108450" y="2661285"/>
                <a:ext cx="666750" cy="6667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8" name="任意多边形 37"/>
              <p:cNvSpPr/>
              <p:nvPr/>
            </p:nvSpPr>
            <p:spPr>
              <a:xfrm rot="10800000">
                <a:off x="4219323" y="2803673"/>
                <a:ext cx="433864" cy="381974"/>
              </a:xfrm>
              <a:custGeom>
                <a:avLst/>
                <a:gdLst>
                  <a:gd name="connsiteX0" fmla="*/ 760416 w 1727431"/>
                  <a:gd name="connsiteY0" fmla="*/ 1520832 h 1520832"/>
                  <a:gd name="connsiteX1" fmla="*/ 621863 w 1727431"/>
                  <a:gd name="connsiteY1" fmla="*/ 1463441 h 1520832"/>
                  <a:gd name="connsiteX2" fmla="*/ 57390 w 1727431"/>
                  <a:gd name="connsiteY2" fmla="*/ 898969 h 1520832"/>
                  <a:gd name="connsiteX3" fmla="*/ 0 w 1727431"/>
                  <a:gd name="connsiteY3" fmla="*/ 760416 h 1520832"/>
                  <a:gd name="connsiteX4" fmla="*/ 0 w 1727431"/>
                  <a:gd name="connsiteY4" fmla="*/ 760416 h 1520832"/>
                  <a:gd name="connsiteX5" fmla="*/ 0 w 1727431"/>
                  <a:gd name="connsiteY5" fmla="*/ 760415 h 1520832"/>
                  <a:gd name="connsiteX6" fmla="*/ 57390 w 1727431"/>
                  <a:gd name="connsiteY6" fmla="*/ 621863 h 1520832"/>
                  <a:gd name="connsiteX7" fmla="*/ 621863 w 1727431"/>
                  <a:gd name="connsiteY7" fmla="*/ 57390 h 1520832"/>
                  <a:gd name="connsiteX8" fmla="*/ 898969 w 1727431"/>
                  <a:gd name="connsiteY8" fmla="*/ 57390 h 1520832"/>
                  <a:gd name="connsiteX9" fmla="*/ 898969 w 1727431"/>
                  <a:gd name="connsiteY9" fmla="*/ 334495 h 1520832"/>
                  <a:gd name="connsiteX10" fmla="*/ 668991 w 1727431"/>
                  <a:gd name="connsiteY10" fmla="*/ 564473 h 1520832"/>
                  <a:gd name="connsiteX11" fmla="*/ 1531488 w 1727431"/>
                  <a:gd name="connsiteY11" fmla="*/ 564473 h 1520832"/>
                  <a:gd name="connsiteX12" fmla="*/ 1727431 w 1727431"/>
                  <a:gd name="connsiteY12" fmla="*/ 760416 h 1520832"/>
                  <a:gd name="connsiteX13" fmla="*/ 1531488 w 1727431"/>
                  <a:gd name="connsiteY13" fmla="*/ 956359 h 1520832"/>
                  <a:gd name="connsiteX14" fmla="*/ 668992 w 1727431"/>
                  <a:gd name="connsiteY14" fmla="*/ 956359 h 1520832"/>
                  <a:gd name="connsiteX15" fmla="*/ 898969 w 1727431"/>
                  <a:gd name="connsiteY15" fmla="*/ 1186336 h 1520832"/>
                  <a:gd name="connsiteX16" fmla="*/ 898969 w 1727431"/>
                  <a:gd name="connsiteY16" fmla="*/ 1463441 h 1520832"/>
                  <a:gd name="connsiteX17" fmla="*/ 760416 w 1727431"/>
                  <a:gd name="connsiteY17" fmla="*/ 1520832 h 1520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27431" h="1520832">
                    <a:moveTo>
                      <a:pt x="760416" y="1520832"/>
                    </a:moveTo>
                    <a:cubicBezTo>
                      <a:pt x="710270" y="1520832"/>
                      <a:pt x="660124" y="1501701"/>
                      <a:pt x="621863" y="1463441"/>
                    </a:cubicBezTo>
                    <a:lnTo>
                      <a:pt x="57390" y="898969"/>
                    </a:lnTo>
                    <a:cubicBezTo>
                      <a:pt x="19130" y="860708"/>
                      <a:pt x="0" y="810562"/>
                      <a:pt x="0" y="760416"/>
                    </a:cubicBezTo>
                    <a:lnTo>
                      <a:pt x="0" y="760416"/>
                    </a:lnTo>
                    <a:lnTo>
                      <a:pt x="0" y="760415"/>
                    </a:lnTo>
                    <a:cubicBezTo>
                      <a:pt x="0" y="710269"/>
                      <a:pt x="19130" y="660123"/>
                      <a:pt x="57390" y="621863"/>
                    </a:cubicBezTo>
                    <a:lnTo>
                      <a:pt x="621863" y="57390"/>
                    </a:lnTo>
                    <a:cubicBezTo>
                      <a:pt x="698384" y="-19131"/>
                      <a:pt x="822448" y="-19131"/>
                      <a:pt x="898969" y="57390"/>
                    </a:cubicBezTo>
                    <a:cubicBezTo>
                      <a:pt x="975489" y="133910"/>
                      <a:pt x="975489" y="257975"/>
                      <a:pt x="898969" y="334495"/>
                    </a:cubicBezTo>
                    <a:lnTo>
                      <a:pt x="668991" y="564473"/>
                    </a:lnTo>
                    <a:lnTo>
                      <a:pt x="1531488" y="564473"/>
                    </a:lnTo>
                    <a:cubicBezTo>
                      <a:pt x="1639704" y="564473"/>
                      <a:pt x="1727431" y="652200"/>
                      <a:pt x="1727431" y="760416"/>
                    </a:cubicBezTo>
                    <a:cubicBezTo>
                      <a:pt x="1727431" y="868632"/>
                      <a:pt x="1639704" y="956359"/>
                      <a:pt x="1531488" y="956359"/>
                    </a:cubicBezTo>
                    <a:lnTo>
                      <a:pt x="668992" y="956359"/>
                    </a:lnTo>
                    <a:lnTo>
                      <a:pt x="898969" y="1186336"/>
                    </a:lnTo>
                    <a:cubicBezTo>
                      <a:pt x="975489" y="1262856"/>
                      <a:pt x="975489" y="1386921"/>
                      <a:pt x="898969" y="1463441"/>
                    </a:cubicBezTo>
                    <a:cubicBezTo>
                      <a:pt x="860708" y="1501701"/>
                      <a:pt x="810562" y="1520832"/>
                      <a:pt x="760416" y="1520832"/>
                    </a:cubicBezTo>
                    <a:close/>
                  </a:path>
                </a:pathLst>
              </a:custGeom>
              <a:noFill/>
              <a:ln w="222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 rot="16200000">
              <a:off x="2618319" y="3269749"/>
              <a:ext cx="500939" cy="501200"/>
              <a:chOff x="4108450" y="2661285"/>
              <a:chExt cx="666750" cy="666750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4108450" y="2661285"/>
                <a:ext cx="666750" cy="6667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6" name="任意多边形 35"/>
              <p:cNvSpPr/>
              <p:nvPr/>
            </p:nvSpPr>
            <p:spPr>
              <a:xfrm rot="10800000">
                <a:off x="4219323" y="2803673"/>
                <a:ext cx="433864" cy="381974"/>
              </a:xfrm>
              <a:custGeom>
                <a:avLst/>
                <a:gdLst>
                  <a:gd name="connsiteX0" fmla="*/ 760416 w 1727431"/>
                  <a:gd name="connsiteY0" fmla="*/ 1520832 h 1520832"/>
                  <a:gd name="connsiteX1" fmla="*/ 621863 w 1727431"/>
                  <a:gd name="connsiteY1" fmla="*/ 1463441 h 1520832"/>
                  <a:gd name="connsiteX2" fmla="*/ 57390 w 1727431"/>
                  <a:gd name="connsiteY2" fmla="*/ 898969 h 1520832"/>
                  <a:gd name="connsiteX3" fmla="*/ 0 w 1727431"/>
                  <a:gd name="connsiteY3" fmla="*/ 760416 h 1520832"/>
                  <a:gd name="connsiteX4" fmla="*/ 0 w 1727431"/>
                  <a:gd name="connsiteY4" fmla="*/ 760416 h 1520832"/>
                  <a:gd name="connsiteX5" fmla="*/ 0 w 1727431"/>
                  <a:gd name="connsiteY5" fmla="*/ 760415 h 1520832"/>
                  <a:gd name="connsiteX6" fmla="*/ 57390 w 1727431"/>
                  <a:gd name="connsiteY6" fmla="*/ 621863 h 1520832"/>
                  <a:gd name="connsiteX7" fmla="*/ 621863 w 1727431"/>
                  <a:gd name="connsiteY7" fmla="*/ 57390 h 1520832"/>
                  <a:gd name="connsiteX8" fmla="*/ 898969 w 1727431"/>
                  <a:gd name="connsiteY8" fmla="*/ 57390 h 1520832"/>
                  <a:gd name="connsiteX9" fmla="*/ 898969 w 1727431"/>
                  <a:gd name="connsiteY9" fmla="*/ 334495 h 1520832"/>
                  <a:gd name="connsiteX10" fmla="*/ 668991 w 1727431"/>
                  <a:gd name="connsiteY10" fmla="*/ 564473 h 1520832"/>
                  <a:gd name="connsiteX11" fmla="*/ 1531488 w 1727431"/>
                  <a:gd name="connsiteY11" fmla="*/ 564473 h 1520832"/>
                  <a:gd name="connsiteX12" fmla="*/ 1727431 w 1727431"/>
                  <a:gd name="connsiteY12" fmla="*/ 760416 h 1520832"/>
                  <a:gd name="connsiteX13" fmla="*/ 1531488 w 1727431"/>
                  <a:gd name="connsiteY13" fmla="*/ 956359 h 1520832"/>
                  <a:gd name="connsiteX14" fmla="*/ 668992 w 1727431"/>
                  <a:gd name="connsiteY14" fmla="*/ 956359 h 1520832"/>
                  <a:gd name="connsiteX15" fmla="*/ 898969 w 1727431"/>
                  <a:gd name="connsiteY15" fmla="*/ 1186336 h 1520832"/>
                  <a:gd name="connsiteX16" fmla="*/ 898969 w 1727431"/>
                  <a:gd name="connsiteY16" fmla="*/ 1463441 h 1520832"/>
                  <a:gd name="connsiteX17" fmla="*/ 760416 w 1727431"/>
                  <a:gd name="connsiteY17" fmla="*/ 1520832 h 1520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27431" h="1520832">
                    <a:moveTo>
                      <a:pt x="760416" y="1520832"/>
                    </a:moveTo>
                    <a:cubicBezTo>
                      <a:pt x="710270" y="1520832"/>
                      <a:pt x="660124" y="1501701"/>
                      <a:pt x="621863" y="1463441"/>
                    </a:cubicBezTo>
                    <a:lnTo>
                      <a:pt x="57390" y="898969"/>
                    </a:lnTo>
                    <a:cubicBezTo>
                      <a:pt x="19130" y="860708"/>
                      <a:pt x="0" y="810562"/>
                      <a:pt x="0" y="760416"/>
                    </a:cubicBezTo>
                    <a:lnTo>
                      <a:pt x="0" y="760416"/>
                    </a:lnTo>
                    <a:lnTo>
                      <a:pt x="0" y="760415"/>
                    </a:lnTo>
                    <a:cubicBezTo>
                      <a:pt x="0" y="710269"/>
                      <a:pt x="19130" y="660123"/>
                      <a:pt x="57390" y="621863"/>
                    </a:cubicBezTo>
                    <a:lnTo>
                      <a:pt x="621863" y="57390"/>
                    </a:lnTo>
                    <a:cubicBezTo>
                      <a:pt x="698384" y="-19131"/>
                      <a:pt x="822448" y="-19131"/>
                      <a:pt x="898969" y="57390"/>
                    </a:cubicBezTo>
                    <a:cubicBezTo>
                      <a:pt x="975489" y="133910"/>
                      <a:pt x="975489" y="257975"/>
                      <a:pt x="898969" y="334495"/>
                    </a:cubicBezTo>
                    <a:lnTo>
                      <a:pt x="668991" y="564473"/>
                    </a:lnTo>
                    <a:lnTo>
                      <a:pt x="1531488" y="564473"/>
                    </a:lnTo>
                    <a:cubicBezTo>
                      <a:pt x="1639704" y="564473"/>
                      <a:pt x="1727431" y="652200"/>
                      <a:pt x="1727431" y="760416"/>
                    </a:cubicBezTo>
                    <a:cubicBezTo>
                      <a:pt x="1727431" y="868632"/>
                      <a:pt x="1639704" y="956359"/>
                      <a:pt x="1531488" y="956359"/>
                    </a:cubicBezTo>
                    <a:lnTo>
                      <a:pt x="668992" y="956359"/>
                    </a:lnTo>
                    <a:lnTo>
                      <a:pt x="898969" y="1186336"/>
                    </a:lnTo>
                    <a:cubicBezTo>
                      <a:pt x="975489" y="1262856"/>
                      <a:pt x="975489" y="1386921"/>
                      <a:pt x="898969" y="1463441"/>
                    </a:cubicBezTo>
                    <a:cubicBezTo>
                      <a:pt x="860708" y="1501701"/>
                      <a:pt x="810562" y="1520832"/>
                      <a:pt x="760416" y="1520832"/>
                    </a:cubicBezTo>
                    <a:close/>
                  </a:path>
                </a:pathLst>
              </a:custGeom>
              <a:noFill/>
              <a:ln w="222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 rot="5400000">
              <a:off x="5280778" y="3269749"/>
              <a:ext cx="500939" cy="501200"/>
              <a:chOff x="4108450" y="2661285"/>
              <a:chExt cx="666750" cy="666750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4108450" y="2661285"/>
                <a:ext cx="666750" cy="6667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4" name="任意多边形 33"/>
              <p:cNvSpPr/>
              <p:nvPr/>
            </p:nvSpPr>
            <p:spPr>
              <a:xfrm rot="10800000">
                <a:off x="4219323" y="2803673"/>
                <a:ext cx="433864" cy="381974"/>
              </a:xfrm>
              <a:custGeom>
                <a:avLst/>
                <a:gdLst>
                  <a:gd name="connsiteX0" fmla="*/ 760416 w 1727431"/>
                  <a:gd name="connsiteY0" fmla="*/ 1520832 h 1520832"/>
                  <a:gd name="connsiteX1" fmla="*/ 621863 w 1727431"/>
                  <a:gd name="connsiteY1" fmla="*/ 1463441 h 1520832"/>
                  <a:gd name="connsiteX2" fmla="*/ 57390 w 1727431"/>
                  <a:gd name="connsiteY2" fmla="*/ 898969 h 1520832"/>
                  <a:gd name="connsiteX3" fmla="*/ 0 w 1727431"/>
                  <a:gd name="connsiteY3" fmla="*/ 760416 h 1520832"/>
                  <a:gd name="connsiteX4" fmla="*/ 0 w 1727431"/>
                  <a:gd name="connsiteY4" fmla="*/ 760416 h 1520832"/>
                  <a:gd name="connsiteX5" fmla="*/ 0 w 1727431"/>
                  <a:gd name="connsiteY5" fmla="*/ 760415 h 1520832"/>
                  <a:gd name="connsiteX6" fmla="*/ 57390 w 1727431"/>
                  <a:gd name="connsiteY6" fmla="*/ 621863 h 1520832"/>
                  <a:gd name="connsiteX7" fmla="*/ 621863 w 1727431"/>
                  <a:gd name="connsiteY7" fmla="*/ 57390 h 1520832"/>
                  <a:gd name="connsiteX8" fmla="*/ 898969 w 1727431"/>
                  <a:gd name="connsiteY8" fmla="*/ 57390 h 1520832"/>
                  <a:gd name="connsiteX9" fmla="*/ 898969 w 1727431"/>
                  <a:gd name="connsiteY9" fmla="*/ 334495 h 1520832"/>
                  <a:gd name="connsiteX10" fmla="*/ 668991 w 1727431"/>
                  <a:gd name="connsiteY10" fmla="*/ 564473 h 1520832"/>
                  <a:gd name="connsiteX11" fmla="*/ 1531488 w 1727431"/>
                  <a:gd name="connsiteY11" fmla="*/ 564473 h 1520832"/>
                  <a:gd name="connsiteX12" fmla="*/ 1727431 w 1727431"/>
                  <a:gd name="connsiteY12" fmla="*/ 760416 h 1520832"/>
                  <a:gd name="connsiteX13" fmla="*/ 1531488 w 1727431"/>
                  <a:gd name="connsiteY13" fmla="*/ 956359 h 1520832"/>
                  <a:gd name="connsiteX14" fmla="*/ 668992 w 1727431"/>
                  <a:gd name="connsiteY14" fmla="*/ 956359 h 1520832"/>
                  <a:gd name="connsiteX15" fmla="*/ 898969 w 1727431"/>
                  <a:gd name="connsiteY15" fmla="*/ 1186336 h 1520832"/>
                  <a:gd name="connsiteX16" fmla="*/ 898969 w 1727431"/>
                  <a:gd name="connsiteY16" fmla="*/ 1463441 h 1520832"/>
                  <a:gd name="connsiteX17" fmla="*/ 760416 w 1727431"/>
                  <a:gd name="connsiteY17" fmla="*/ 1520832 h 1520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27431" h="1520832">
                    <a:moveTo>
                      <a:pt x="760416" y="1520832"/>
                    </a:moveTo>
                    <a:cubicBezTo>
                      <a:pt x="710270" y="1520832"/>
                      <a:pt x="660124" y="1501701"/>
                      <a:pt x="621863" y="1463441"/>
                    </a:cubicBezTo>
                    <a:lnTo>
                      <a:pt x="57390" y="898969"/>
                    </a:lnTo>
                    <a:cubicBezTo>
                      <a:pt x="19130" y="860708"/>
                      <a:pt x="0" y="810562"/>
                      <a:pt x="0" y="760416"/>
                    </a:cubicBezTo>
                    <a:lnTo>
                      <a:pt x="0" y="760416"/>
                    </a:lnTo>
                    <a:lnTo>
                      <a:pt x="0" y="760415"/>
                    </a:lnTo>
                    <a:cubicBezTo>
                      <a:pt x="0" y="710269"/>
                      <a:pt x="19130" y="660123"/>
                      <a:pt x="57390" y="621863"/>
                    </a:cubicBezTo>
                    <a:lnTo>
                      <a:pt x="621863" y="57390"/>
                    </a:lnTo>
                    <a:cubicBezTo>
                      <a:pt x="698384" y="-19131"/>
                      <a:pt x="822448" y="-19131"/>
                      <a:pt x="898969" y="57390"/>
                    </a:cubicBezTo>
                    <a:cubicBezTo>
                      <a:pt x="975489" y="133910"/>
                      <a:pt x="975489" y="257975"/>
                      <a:pt x="898969" y="334495"/>
                    </a:cubicBezTo>
                    <a:lnTo>
                      <a:pt x="668991" y="564473"/>
                    </a:lnTo>
                    <a:lnTo>
                      <a:pt x="1531488" y="564473"/>
                    </a:lnTo>
                    <a:cubicBezTo>
                      <a:pt x="1639704" y="564473"/>
                      <a:pt x="1727431" y="652200"/>
                      <a:pt x="1727431" y="760416"/>
                    </a:cubicBezTo>
                    <a:cubicBezTo>
                      <a:pt x="1727431" y="868632"/>
                      <a:pt x="1639704" y="956359"/>
                      <a:pt x="1531488" y="956359"/>
                    </a:cubicBezTo>
                    <a:lnTo>
                      <a:pt x="668992" y="956359"/>
                    </a:lnTo>
                    <a:lnTo>
                      <a:pt x="898969" y="1186336"/>
                    </a:lnTo>
                    <a:cubicBezTo>
                      <a:pt x="975489" y="1262856"/>
                      <a:pt x="975489" y="1386921"/>
                      <a:pt x="898969" y="1463441"/>
                    </a:cubicBezTo>
                    <a:cubicBezTo>
                      <a:pt x="860708" y="1501701"/>
                      <a:pt x="810562" y="1520832"/>
                      <a:pt x="760416" y="1520832"/>
                    </a:cubicBezTo>
                    <a:close/>
                  </a:path>
                </a:pathLst>
              </a:custGeom>
              <a:noFill/>
              <a:ln w="222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cxnSp>
          <p:nvCxnSpPr>
            <p:cNvPr id="23" name="直接连接符 22"/>
            <p:cNvCxnSpPr/>
            <p:nvPr/>
          </p:nvCxnSpPr>
          <p:spPr>
            <a:xfrm>
              <a:off x="3528508" y="3654428"/>
              <a:ext cx="1336930" cy="0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组合 23"/>
            <p:cNvGrpSpPr/>
            <p:nvPr/>
          </p:nvGrpSpPr>
          <p:grpSpPr>
            <a:xfrm>
              <a:off x="3831905" y="2970765"/>
              <a:ext cx="674872" cy="578394"/>
              <a:chOff x="3546346" y="2339026"/>
              <a:chExt cx="897787" cy="769842"/>
            </a:xfrm>
            <a:solidFill>
              <a:srgbClr val="FFC000"/>
            </a:solidFill>
          </p:grpSpPr>
          <p:sp>
            <p:nvSpPr>
              <p:cNvPr id="25" name="Rectangle 227"/>
              <p:cNvSpPr>
                <a:spLocks noChangeArrowheads="1"/>
              </p:cNvSpPr>
              <p:nvPr/>
            </p:nvSpPr>
            <p:spPr bwMode="auto">
              <a:xfrm>
                <a:off x="3561526" y="3077423"/>
                <a:ext cx="882607" cy="314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6" name="Freeform 228"/>
              <p:cNvSpPr/>
              <p:nvPr/>
            </p:nvSpPr>
            <p:spPr bwMode="auto">
              <a:xfrm>
                <a:off x="3617909" y="2844302"/>
                <a:ext cx="125777" cy="210351"/>
              </a:xfrm>
              <a:custGeom>
                <a:avLst/>
                <a:gdLst>
                  <a:gd name="T0" fmla="*/ 6 w 49"/>
                  <a:gd name="T1" fmla="*/ 82 h 82"/>
                  <a:gd name="T2" fmla="*/ 43 w 49"/>
                  <a:gd name="T3" fmla="*/ 82 h 82"/>
                  <a:gd name="T4" fmla="*/ 49 w 49"/>
                  <a:gd name="T5" fmla="*/ 76 h 82"/>
                  <a:gd name="T6" fmla="*/ 49 w 49"/>
                  <a:gd name="T7" fmla="*/ 0 h 82"/>
                  <a:gd name="T8" fmla="*/ 0 w 49"/>
                  <a:gd name="T9" fmla="*/ 49 h 82"/>
                  <a:gd name="T10" fmla="*/ 0 w 49"/>
                  <a:gd name="T11" fmla="*/ 76 h 82"/>
                  <a:gd name="T12" fmla="*/ 6 w 49"/>
                  <a:gd name="T13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82">
                    <a:moveTo>
                      <a:pt x="6" y="82"/>
                    </a:moveTo>
                    <a:cubicBezTo>
                      <a:pt x="43" y="82"/>
                      <a:pt x="43" y="82"/>
                      <a:pt x="43" y="82"/>
                    </a:cubicBezTo>
                    <a:cubicBezTo>
                      <a:pt x="46" y="82"/>
                      <a:pt x="49" y="79"/>
                      <a:pt x="49" y="76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9"/>
                      <a:pt x="3" y="82"/>
                      <a:pt x="6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7" name="Freeform 229"/>
              <p:cNvSpPr/>
              <p:nvPr/>
            </p:nvSpPr>
            <p:spPr bwMode="auto">
              <a:xfrm>
                <a:off x="3779467" y="2682744"/>
                <a:ext cx="122524" cy="371910"/>
              </a:xfrm>
              <a:custGeom>
                <a:avLst/>
                <a:gdLst>
                  <a:gd name="T0" fmla="*/ 5 w 48"/>
                  <a:gd name="T1" fmla="*/ 145 h 145"/>
                  <a:gd name="T2" fmla="*/ 43 w 48"/>
                  <a:gd name="T3" fmla="*/ 145 h 145"/>
                  <a:gd name="T4" fmla="*/ 48 w 48"/>
                  <a:gd name="T5" fmla="*/ 139 h 145"/>
                  <a:gd name="T6" fmla="*/ 48 w 48"/>
                  <a:gd name="T7" fmla="*/ 0 h 145"/>
                  <a:gd name="T8" fmla="*/ 0 w 48"/>
                  <a:gd name="T9" fmla="*/ 49 h 145"/>
                  <a:gd name="T10" fmla="*/ 0 w 48"/>
                  <a:gd name="T11" fmla="*/ 139 h 145"/>
                  <a:gd name="T12" fmla="*/ 5 w 48"/>
                  <a:gd name="T13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45">
                    <a:moveTo>
                      <a:pt x="5" y="145"/>
                    </a:moveTo>
                    <a:cubicBezTo>
                      <a:pt x="43" y="145"/>
                      <a:pt x="43" y="145"/>
                      <a:pt x="43" y="145"/>
                    </a:cubicBezTo>
                    <a:cubicBezTo>
                      <a:pt x="46" y="145"/>
                      <a:pt x="48" y="142"/>
                      <a:pt x="48" y="13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0" y="142"/>
                      <a:pt x="2" y="145"/>
                      <a:pt x="5" y="1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8" name="Freeform 230"/>
              <p:cNvSpPr/>
              <p:nvPr/>
            </p:nvSpPr>
            <p:spPr bwMode="auto">
              <a:xfrm>
                <a:off x="3938857" y="2713104"/>
                <a:ext cx="124693" cy="341550"/>
              </a:xfrm>
              <a:custGeom>
                <a:avLst/>
                <a:gdLst>
                  <a:gd name="T0" fmla="*/ 22 w 49"/>
                  <a:gd name="T1" fmla="*/ 22 h 133"/>
                  <a:gd name="T2" fmla="*/ 0 w 49"/>
                  <a:gd name="T3" fmla="*/ 0 h 133"/>
                  <a:gd name="T4" fmla="*/ 0 w 49"/>
                  <a:gd name="T5" fmla="*/ 127 h 133"/>
                  <a:gd name="T6" fmla="*/ 6 w 49"/>
                  <a:gd name="T7" fmla="*/ 133 h 133"/>
                  <a:gd name="T8" fmla="*/ 43 w 49"/>
                  <a:gd name="T9" fmla="*/ 133 h 133"/>
                  <a:gd name="T10" fmla="*/ 49 w 49"/>
                  <a:gd name="T11" fmla="*/ 127 h 133"/>
                  <a:gd name="T12" fmla="*/ 49 w 49"/>
                  <a:gd name="T13" fmla="*/ 26 h 133"/>
                  <a:gd name="T14" fmla="*/ 38 w 49"/>
                  <a:gd name="T15" fmla="*/ 29 h 133"/>
                  <a:gd name="T16" fmla="*/ 22 w 49"/>
                  <a:gd name="T17" fmla="*/ 22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133">
                    <a:moveTo>
                      <a:pt x="22" y="2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27"/>
                      <a:pt x="0" y="127"/>
                      <a:pt x="0" y="127"/>
                    </a:cubicBezTo>
                    <a:cubicBezTo>
                      <a:pt x="0" y="130"/>
                      <a:pt x="3" y="133"/>
                      <a:pt x="6" y="133"/>
                    </a:cubicBezTo>
                    <a:cubicBezTo>
                      <a:pt x="43" y="133"/>
                      <a:pt x="43" y="133"/>
                      <a:pt x="43" y="133"/>
                    </a:cubicBezTo>
                    <a:cubicBezTo>
                      <a:pt x="46" y="133"/>
                      <a:pt x="49" y="130"/>
                      <a:pt x="49" y="127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6" y="28"/>
                      <a:pt x="42" y="29"/>
                      <a:pt x="38" y="29"/>
                    </a:cubicBezTo>
                    <a:cubicBezTo>
                      <a:pt x="32" y="29"/>
                      <a:pt x="27" y="26"/>
                      <a:pt x="22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9" name="Freeform 231"/>
              <p:cNvSpPr/>
              <p:nvPr/>
            </p:nvSpPr>
            <p:spPr bwMode="auto">
              <a:xfrm>
                <a:off x="4100415" y="2624193"/>
                <a:ext cx="122524" cy="430461"/>
              </a:xfrm>
              <a:custGeom>
                <a:avLst/>
                <a:gdLst>
                  <a:gd name="T0" fmla="*/ 5 w 48"/>
                  <a:gd name="T1" fmla="*/ 168 h 168"/>
                  <a:gd name="T2" fmla="*/ 43 w 48"/>
                  <a:gd name="T3" fmla="*/ 168 h 168"/>
                  <a:gd name="T4" fmla="*/ 48 w 48"/>
                  <a:gd name="T5" fmla="*/ 162 h 168"/>
                  <a:gd name="T6" fmla="*/ 48 w 48"/>
                  <a:gd name="T7" fmla="*/ 0 h 168"/>
                  <a:gd name="T8" fmla="*/ 0 w 48"/>
                  <a:gd name="T9" fmla="*/ 48 h 168"/>
                  <a:gd name="T10" fmla="*/ 0 w 48"/>
                  <a:gd name="T11" fmla="*/ 162 h 168"/>
                  <a:gd name="T12" fmla="*/ 5 w 48"/>
                  <a:gd name="T13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68">
                    <a:moveTo>
                      <a:pt x="5" y="168"/>
                    </a:moveTo>
                    <a:cubicBezTo>
                      <a:pt x="43" y="168"/>
                      <a:pt x="43" y="168"/>
                      <a:pt x="43" y="168"/>
                    </a:cubicBezTo>
                    <a:cubicBezTo>
                      <a:pt x="46" y="168"/>
                      <a:pt x="48" y="165"/>
                      <a:pt x="48" y="16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162"/>
                      <a:pt x="0" y="162"/>
                      <a:pt x="0" y="162"/>
                    </a:cubicBezTo>
                    <a:cubicBezTo>
                      <a:pt x="0" y="165"/>
                      <a:pt x="2" y="168"/>
                      <a:pt x="5" y="1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0" name="Freeform 232"/>
              <p:cNvSpPr/>
              <p:nvPr/>
            </p:nvSpPr>
            <p:spPr bwMode="auto">
              <a:xfrm>
                <a:off x="4258721" y="2513596"/>
                <a:ext cx="125777" cy="541058"/>
              </a:xfrm>
              <a:custGeom>
                <a:avLst/>
                <a:gdLst>
                  <a:gd name="T0" fmla="*/ 29 w 49"/>
                  <a:gd name="T1" fmla="*/ 0 h 211"/>
                  <a:gd name="T2" fmla="*/ 0 w 49"/>
                  <a:gd name="T3" fmla="*/ 29 h 211"/>
                  <a:gd name="T4" fmla="*/ 0 w 49"/>
                  <a:gd name="T5" fmla="*/ 205 h 211"/>
                  <a:gd name="T6" fmla="*/ 6 w 49"/>
                  <a:gd name="T7" fmla="*/ 211 h 211"/>
                  <a:gd name="T8" fmla="*/ 43 w 49"/>
                  <a:gd name="T9" fmla="*/ 211 h 211"/>
                  <a:gd name="T10" fmla="*/ 49 w 49"/>
                  <a:gd name="T11" fmla="*/ 205 h 211"/>
                  <a:gd name="T12" fmla="*/ 49 w 49"/>
                  <a:gd name="T13" fmla="*/ 22 h 211"/>
                  <a:gd name="T14" fmla="*/ 29 w 49"/>
                  <a:gd name="T15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211">
                    <a:moveTo>
                      <a:pt x="29" y="0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05"/>
                      <a:pt x="0" y="205"/>
                      <a:pt x="0" y="205"/>
                    </a:cubicBezTo>
                    <a:cubicBezTo>
                      <a:pt x="0" y="208"/>
                      <a:pt x="3" y="211"/>
                      <a:pt x="6" y="211"/>
                    </a:cubicBezTo>
                    <a:cubicBezTo>
                      <a:pt x="43" y="211"/>
                      <a:pt x="43" y="211"/>
                      <a:pt x="43" y="211"/>
                    </a:cubicBezTo>
                    <a:cubicBezTo>
                      <a:pt x="46" y="211"/>
                      <a:pt x="49" y="208"/>
                      <a:pt x="49" y="205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38" y="21"/>
                      <a:pt x="29" y="12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1" name="Freeform 233"/>
              <p:cNvSpPr/>
              <p:nvPr/>
            </p:nvSpPr>
            <p:spPr bwMode="auto">
              <a:xfrm>
                <a:off x="3546346" y="2339026"/>
                <a:ext cx="871764" cy="610452"/>
              </a:xfrm>
              <a:custGeom>
                <a:avLst/>
                <a:gdLst>
                  <a:gd name="T0" fmla="*/ 20 w 340"/>
                  <a:gd name="T1" fmla="*/ 234 h 238"/>
                  <a:gd name="T2" fmla="*/ 140 w 340"/>
                  <a:gd name="T3" fmla="*/ 113 h 238"/>
                  <a:gd name="T4" fmla="*/ 183 w 340"/>
                  <a:gd name="T5" fmla="*/ 156 h 238"/>
                  <a:gd name="T6" fmla="*/ 199 w 340"/>
                  <a:gd name="T7" fmla="*/ 156 h 238"/>
                  <a:gd name="T8" fmla="*/ 318 w 340"/>
                  <a:gd name="T9" fmla="*/ 37 h 238"/>
                  <a:gd name="T10" fmla="*/ 318 w 340"/>
                  <a:gd name="T11" fmla="*/ 64 h 238"/>
                  <a:gd name="T12" fmla="*/ 329 w 340"/>
                  <a:gd name="T13" fmla="*/ 75 h 238"/>
                  <a:gd name="T14" fmla="*/ 340 w 340"/>
                  <a:gd name="T15" fmla="*/ 64 h 238"/>
                  <a:gd name="T16" fmla="*/ 340 w 340"/>
                  <a:gd name="T17" fmla="*/ 11 h 238"/>
                  <a:gd name="T18" fmla="*/ 337 w 340"/>
                  <a:gd name="T19" fmla="*/ 3 h 238"/>
                  <a:gd name="T20" fmla="*/ 329 w 340"/>
                  <a:gd name="T21" fmla="*/ 0 h 238"/>
                  <a:gd name="T22" fmla="*/ 276 w 340"/>
                  <a:gd name="T23" fmla="*/ 0 h 238"/>
                  <a:gd name="T24" fmla="*/ 265 w 340"/>
                  <a:gd name="T25" fmla="*/ 11 h 238"/>
                  <a:gd name="T26" fmla="*/ 276 w 340"/>
                  <a:gd name="T27" fmla="*/ 22 h 238"/>
                  <a:gd name="T28" fmla="*/ 302 w 340"/>
                  <a:gd name="T29" fmla="*/ 22 h 238"/>
                  <a:gd name="T30" fmla="*/ 191 w 340"/>
                  <a:gd name="T31" fmla="*/ 133 h 238"/>
                  <a:gd name="T32" fmla="*/ 148 w 340"/>
                  <a:gd name="T33" fmla="*/ 90 h 238"/>
                  <a:gd name="T34" fmla="*/ 133 w 340"/>
                  <a:gd name="T35" fmla="*/ 90 h 238"/>
                  <a:gd name="T36" fmla="*/ 4 w 340"/>
                  <a:gd name="T37" fmla="*/ 219 h 238"/>
                  <a:gd name="T38" fmla="*/ 4 w 340"/>
                  <a:gd name="T39" fmla="*/ 234 h 238"/>
                  <a:gd name="T40" fmla="*/ 20 w 340"/>
                  <a:gd name="T41" fmla="*/ 234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0" h="238">
                    <a:moveTo>
                      <a:pt x="20" y="234"/>
                    </a:moveTo>
                    <a:cubicBezTo>
                      <a:pt x="140" y="113"/>
                      <a:pt x="140" y="113"/>
                      <a:pt x="140" y="113"/>
                    </a:cubicBezTo>
                    <a:cubicBezTo>
                      <a:pt x="183" y="156"/>
                      <a:pt x="183" y="156"/>
                      <a:pt x="183" y="156"/>
                    </a:cubicBezTo>
                    <a:cubicBezTo>
                      <a:pt x="188" y="160"/>
                      <a:pt x="195" y="160"/>
                      <a:pt x="199" y="156"/>
                    </a:cubicBezTo>
                    <a:cubicBezTo>
                      <a:pt x="318" y="37"/>
                      <a:pt x="318" y="37"/>
                      <a:pt x="318" y="37"/>
                    </a:cubicBezTo>
                    <a:cubicBezTo>
                      <a:pt x="318" y="64"/>
                      <a:pt x="318" y="64"/>
                      <a:pt x="318" y="64"/>
                    </a:cubicBezTo>
                    <a:cubicBezTo>
                      <a:pt x="318" y="70"/>
                      <a:pt x="323" y="75"/>
                      <a:pt x="329" y="75"/>
                    </a:cubicBezTo>
                    <a:cubicBezTo>
                      <a:pt x="335" y="75"/>
                      <a:pt x="340" y="70"/>
                      <a:pt x="340" y="64"/>
                    </a:cubicBezTo>
                    <a:cubicBezTo>
                      <a:pt x="340" y="11"/>
                      <a:pt x="340" y="11"/>
                      <a:pt x="340" y="11"/>
                    </a:cubicBezTo>
                    <a:cubicBezTo>
                      <a:pt x="340" y="8"/>
                      <a:pt x="339" y="5"/>
                      <a:pt x="337" y="3"/>
                    </a:cubicBezTo>
                    <a:cubicBezTo>
                      <a:pt x="335" y="1"/>
                      <a:pt x="332" y="0"/>
                      <a:pt x="329" y="0"/>
                    </a:cubicBezTo>
                    <a:cubicBezTo>
                      <a:pt x="276" y="0"/>
                      <a:pt x="276" y="0"/>
                      <a:pt x="276" y="0"/>
                    </a:cubicBezTo>
                    <a:cubicBezTo>
                      <a:pt x="270" y="0"/>
                      <a:pt x="265" y="4"/>
                      <a:pt x="265" y="11"/>
                    </a:cubicBezTo>
                    <a:cubicBezTo>
                      <a:pt x="265" y="17"/>
                      <a:pt x="270" y="22"/>
                      <a:pt x="276" y="22"/>
                    </a:cubicBezTo>
                    <a:cubicBezTo>
                      <a:pt x="302" y="22"/>
                      <a:pt x="302" y="22"/>
                      <a:pt x="302" y="22"/>
                    </a:cubicBezTo>
                    <a:cubicBezTo>
                      <a:pt x="191" y="133"/>
                      <a:pt x="191" y="133"/>
                      <a:pt x="191" y="133"/>
                    </a:cubicBezTo>
                    <a:cubicBezTo>
                      <a:pt x="148" y="90"/>
                      <a:pt x="148" y="90"/>
                      <a:pt x="148" y="90"/>
                    </a:cubicBezTo>
                    <a:cubicBezTo>
                      <a:pt x="144" y="86"/>
                      <a:pt x="137" y="86"/>
                      <a:pt x="133" y="90"/>
                    </a:cubicBezTo>
                    <a:cubicBezTo>
                      <a:pt x="4" y="219"/>
                      <a:pt x="4" y="219"/>
                      <a:pt x="4" y="219"/>
                    </a:cubicBezTo>
                    <a:cubicBezTo>
                      <a:pt x="0" y="223"/>
                      <a:pt x="0" y="230"/>
                      <a:pt x="4" y="234"/>
                    </a:cubicBezTo>
                    <a:cubicBezTo>
                      <a:pt x="8" y="238"/>
                      <a:pt x="15" y="238"/>
                      <a:pt x="20" y="2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4533900" y="2622735"/>
            <a:ext cx="6705600" cy="32279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b="1">
                <a:solidFill>
                  <a:srgbClr val="036EB8"/>
                </a:solidFill>
              </a:rPr>
              <a:t>不同数制之间的相互转换</a:t>
            </a:r>
            <a:endParaRPr sz="2400" b="1" dirty="0">
              <a:solidFill>
                <a:srgbClr val="036EB8"/>
              </a:solidFill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838513" y="3280420"/>
            <a:ext cx="338954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将二进制、八进制和十六进制数转换为十进制数时，只需用该数制的各位数乘以各自位权数，然后将乘积相加，用按权展开的方法即可得到对应的结果。</a:t>
            </a:r>
          </a:p>
        </p:txBody>
      </p:sp>
      <p:sp>
        <p:nvSpPr>
          <p:cNvPr id="7" name="矩形 6"/>
          <p:cNvSpPr/>
          <p:nvPr/>
        </p:nvSpPr>
        <p:spPr>
          <a:xfrm>
            <a:off x="1496781" y="1964306"/>
            <a:ext cx="9275722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20000"/>
              </a:lnSpc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．非十进制数转换为十进制数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38513" y="2596460"/>
            <a:ext cx="10592257" cy="3289990"/>
            <a:chOff x="1496781" y="3038093"/>
            <a:chExt cx="8256819" cy="2270179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3038093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>
              <a:off x="1496781" y="5283570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矩形 10"/>
          <p:cNvSpPr/>
          <p:nvPr/>
        </p:nvSpPr>
        <p:spPr>
          <a:xfrm>
            <a:off x="4772025" y="2996355"/>
            <a:ext cx="6296025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【例】将二进制数10110转换成十进制数。</a:t>
            </a:r>
          </a:p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先将二进制数10110按位权展开，再对其乘积相加，转换过程如下所示。</a:t>
            </a:r>
          </a:p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（10110）</a:t>
            </a:r>
            <a:r>
              <a:rPr kumimoj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2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=（1×24+0×23+1×22+1×21+0×20）</a:t>
            </a:r>
            <a:r>
              <a:rPr kumimoj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10</a:t>
            </a:r>
            <a:endParaRPr kumimoji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 =（16+4+2）</a:t>
            </a:r>
            <a:r>
              <a:rPr kumimoj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10</a:t>
            </a:r>
            <a:endParaRPr kumimoji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 =（22）</a:t>
            </a:r>
            <a:r>
              <a:rPr kumimoj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b="1">
                <a:solidFill>
                  <a:srgbClr val="036EB8"/>
                </a:solidFill>
              </a:rPr>
              <a:t>不同数制之间的相互转换</a:t>
            </a:r>
            <a:endParaRPr sz="2400" b="1" dirty="0">
              <a:solidFill>
                <a:srgbClr val="036EB8"/>
              </a:solidFill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838513" y="3064269"/>
            <a:ext cx="4686188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20000"/>
              </a:lnSpc>
            </a:pPr>
            <a:r>
              <a:rPr kumimoj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将十进制数转换成二进制数、八进制数和十六进制数时，可将数字分成整数和小数分别转换，然后再拼接起来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。</a:t>
            </a:r>
          </a:p>
          <a:p>
            <a:pPr indent="533400">
              <a:lnSpc>
                <a:spcPct val="12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【例】将十进制数225.625转换成二进制数。用除2取余法进行整数部分转换，再用乘2取整法进行小数部分转换。</a:t>
            </a:r>
          </a:p>
          <a:p>
            <a:pPr indent="533400">
              <a:lnSpc>
                <a:spcPct val="12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（225.625）</a:t>
            </a:r>
            <a:r>
              <a:rPr kumimoj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10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=（11100001.101）</a:t>
            </a:r>
            <a:r>
              <a:rPr kumimoj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2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73250" y="3096619"/>
            <a:ext cx="5433695" cy="220154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496781" y="2016575"/>
            <a:ext cx="9275722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20000"/>
              </a:lnSpc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2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．十进制数转换成其他进制数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838513" y="2615907"/>
            <a:ext cx="10592257" cy="3270543"/>
            <a:chOff x="1496781" y="3051512"/>
            <a:chExt cx="8256819" cy="2256760"/>
          </a:xfrm>
        </p:grpSpPr>
        <p:cxnSp>
          <p:nvCxnSpPr>
            <p:cNvPr id="10" name="直接连接符 9"/>
            <p:cNvCxnSpPr/>
            <p:nvPr/>
          </p:nvCxnSpPr>
          <p:spPr>
            <a:xfrm flipH="1">
              <a:off x="1496782" y="3051512"/>
              <a:ext cx="3771593" cy="11283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496781" y="5283570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b="1">
                <a:solidFill>
                  <a:srgbClr val="036EB8"/>
                </a:solidFill>
              </a:rPr>
              <a:t>不同数制之间的相互转换</a:t>
            </a:r>
            <a:endParaRPr sz="2400" b="1" dirty="0">
              <a:solidFill>
                <a:srgbClr val="036EB8"/>
              </a:solidFill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1496695" y="3225796"/>
            <a:ext cx="940816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二进制数转换成八进制数所采用的转换原则是“3位分一组”，即以小数点为界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  <a:p>
            <a:pPr indent="533400">
              <a:lnSpc>
                <a:spcPct val="130000"/>
              </a:lnSpc>
            </a:pPr>
            <a:r>
              <a:rPr kumimoji="1" dirty="0" err="1">
                <a:solidFill>
                  <a:srgbClr val="2E75B6"/>
                </a:solidFill>
                <a:latin typeface="微软雅黑" panose="020B0503020204020204" pitchFamily="34" charset="-122"/>
              </a:rPr>
              <a:t>整数部分</a:t>
            </a: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</a:rPr>
              <a:t>：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从右向左每3位为一组，若最后一组不足3位，则在最高位前面添0补足3位，然后将每组中的二进制数按权相加得到对应的八进制数</a:t>
            </a:r>
            <a:r>
              <a:rPr kumimoji="1"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kumimoji="1"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  <a:p>
            <a:pPr indent="533400">
              <a:lnSpc>
                <a:spcPct val="130000"/>
              </a:lnSpc>
            </a:pPr>
            <a:r>
              <a:rPr kumimoji="1" dirty="0" err="1">
                <a:solidFill>
                  <a:srgbClr val="2E75B6"/>
                </a:solidFill>
                <a:latin typeface="微软雅黑" panose="020B0503020204020204" pitchFamily="34" charset="-122"/>
              </a:rPr>
              <a:t>小数部分</a:t>
            </a:r>
            <a:r>
              <a:rPr kumimoji="1" lang="zh-CN" altLang="en-US" dirty="0">
                <a:solidFill>
                  <a:srgbClr val="2E75B6"/>
                </a:solidFill>
                <a:latin typeface="微软雅黑" panose="020B0503020204020204" pitchFamily="34" charset="-122"/>
              </a:rPr>
              <a:t>：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从左向右每3位分为一组，最后一组不足3位时，尾部用0补足3位，然后按照顺序写出每组二进制数对应的八进制数即可。</a:t>
            </a:r>
          </a:p>
        </p:txBody>
      </p:sp>
      <p:sp>
        <p:nvSpPr>
          <p:cNvPr id="7" name="矩形 6"/>
          <p:cNvSpPr/>
          <p:nvPr/>
        </p:nvSpPr>
        <p:spPr>
          <a:xfrm>
            <a:off x="1496781" y="2159951"/>
            <a:ext cx="9275722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20000"/>
              </a:lnSpc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3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．二进制数转换成八进制、十六进制数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38513" y="2943797"/>
            <a:ext cx="10592257" cy="2685478"/>
            <a:chOff x="1496781" y="3038093"/>
            <a:chExt cx="8256819" cy="2270179"/>
          </a:xfrm>
        </p:grpSpPr>
        <p:cxnSp>
          <p:nvCxnSpPr>
            <p:cNvPr id="9" name="直接连接符 8"/>
            <p:cNvCxnSpPr/>
            <p:nvPr/>
          </p:nvCxnSpPr>
          <p:spPr>
            <a:xfrm flipH="1">
              <a:off x="1496781" y="3038093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>
              <a:off x="1496781" y="5283570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b="1">
                <a:solidFill>
                  <a:srgbClr val="036EB8"/>
                </a:solidFill>
              </a:rPr>
              <a:t>不同数制之间的相互转换</a:t>
            </a:r>
            <a:endParaRPr sz="2400" b="1" dirty="0">
              <a:solidFill>
                <a:srgbClr val="036EB8"/>
              </a:solidFill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1496695" y="2519216"/>
            <a:ext cx="5427980" cy="333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【例】将二进制数1101001.101转换为八进制数，转换过程如下所示。</a:t>
            </a:r>
          </a:p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二进制数 001 101 001 . 101</a:t>
            </a:r>
          </a:p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八进制数</a:t>
            </a:r>
            <a:r>
              <a:rPr kumimoji="1"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151.5</a:t>
            </a:r>
            <a:endParaRPr kumimoji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得到的结果为：(1101001.101)</a:t>
            </a:r>
            <a:r>
              <a:rPr kumimoj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2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 = (151.5)</a:t>
            </a:r>
            <a:r>
              <a:rPr kumimoj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8</a:t>
            </a:r>
            <a:endParaRPr kumimoji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二进制数转换成十六进制数所采用的转换原则与上面的类似，为“4位分一组”，即以小数点为界，整数部分从右向左、小数部分从左向右每4位一组，不足4位用0补齐即可。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362075" y="2362201"/>
            <a:ext cx="9641263" cy="3705224"/>
            <a:chOff x="1496781" y="3783715"/>
            <a:chExt cx="8256819" cy="1948805"/>
          </a:xfrm>
        </p:grpSpPr>
        <p:cxnSp>
          <p:nvCxnSpPr>
            <p:cNvPr id="8" name="直接连接符 7"/>
            <p:cNvCxnSpPr/>
            <p:nvPr/>
          </p:nvCxnSpPr>
          <p:spPr>
            <a:xfrm flipH="1" flipV="1">
              <a:off x="1496784" y="3783715"/>
              <a:ext cx="4829090" cy="28176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H="1">
              <a:off x="1496781" y="5707818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9"/>
          <p:cNvGrpSpPr/>
          <p:nvPr/>
        </p:nvGrpSpPr>
        <p:grpSpPr>
          <a:xfrm>
            <a:off x="7549226" y="2823360"/>
            <a:ext cx="2818831" cy="2817364"/>
            <a:chOff x="1687753" y="921084"/>
            <a:chExt cx="5018444" cy="5015833"/>
          </a:xfrm>
        </p:grpSpPr>
        <p:grpSp>
          <p:nvGrpSpPr>
            <p:cNvPr id="11" name="组合 10"/>
            <p:cNvGrpSpPr/>
            <p:nvPr/>
          </p:nvGrpSpPr>
          <p:grpSpPr>
            <a:xfrm>
              <a:off x="1687753" y="921084"/>
              <a:ext cx="2373158" cy="2371923"/>
              <a:chOff x="1754497" y="1068697"/>
              <a:chExt cx="2419598" cy="2419598"/>
            </a:xfrm>
          </p:grpSpPr>
          <p:grpSp>
            <p:nvGrpSpPr>
              <p:cNvPr id="78" name="组合 77"/>
              <p:cNvGrpSpPr/>
              <p:nvPr/>
            </p:nvGrpSpPr>
            <p:grpSpPr>
              <a:xfrm>
                <a:off x="1754497" y="1068697"/>
                <a:ext cx="2419598" cy="2419598"/>
                <a:chOff x="1595120" y="525779"/>
                <a:chExt cx="3520440" cy="3520440"/>
              </a:xfrm>
            </p:grpSpPr>
            <p:sp>
              <p:nvSpPr>
                <p:cNvPr id="87" name="椭圆 86"/>
                <p:cNvSpPr/>
                <p:nvPr/>
              </p:nvSpPr>
              <p:spPr>
                <a:xfrm>
                  <a:off x="1595120" y="525779"/>
                  <a:ext cx="3520440" cy="352044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F7F9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81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8" name="椭圆 87"/>
                <p:cNvSpPr/>
                <p:nvPr/>
              </p:nvSpPr>
              <p:spPr>
                <a:xfrm>
                  <a:off x="1900612" y="831271"/>
                  <a:ext cx="2909455" cy="2909455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E4E4E4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innerShdw blurRad="355600" dist="266700" dir="5400000">
                    <a:prstClr val="black">
                      <a:alpha val="57000"/>
                    </a:prstClr>
                  </a:innerShdw>
                  <a:softEdge rad="266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79" name="椭圆 78"/>
              <p:cNvSpPr/>
              <p:nvPr/>
            </p:nvSpPr>
            <p:spPr>
              <a:xfrm>
                <a:off x="2392852" y="1707052"/>
                <a:ext cx="1142885" cy="1142885"/>
              </a:xfrm>
              <a:prstGeom prst="ellipse">
                <a:avLst/>
              </a:prstGeom>
              <a:solidFill>
                <a:srgbClr val="019EAF"/>
              </a:solidFill>
              <a:ln>
                <a:gradFill flip="none" rotWithShape="1">
                  <a:gsLst>
                    <a:gs pos="0">
                      <a:srgbClr val="D9D9D9"/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</a:ln>
              <a:effectLst>
                <a:innerShdw blurRad="342900" dist="50800" dir="16200000">
                  <a:srgbClr val="7A4C00">
                    <a:alpha val="70000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80" name="组合 79"/>
              <p:cNvGrpSpPr/>
              <p:nvPr/>
            </p:nvGrpSpPr>
            <p:grpSpPr>
              <a:xfrm>
                <a:off x="2738177" y="2094546"/>
                <a:ext cx="440936" cy="366050"/>
                <a:chOff x="3132963" y="3140191"/>
                <a:chExt cx="645573" cy="535933"/>
              </a:xfrm>
              <a:solidFill>
                <a:schemeClr val="bg1"/>
              </a:solidFill>
            </p:grpSpPr>
            <p:sp>
              <p:nvSpPr>
                <p:cNvPr id="81" name="Freeform 226"/>
                <p:cNvSpPr/>
                <p:nvPr/>
              </p:nvSpPr>
              <p:spPr bwMode="auto">
                <a:xfrm>
                  <a:off x="3421629" y="3217854"/>
                  <a:ext cx="356907" cy="392027"/>
                </a:xfrm>
                <a:custGeom>
                  <a:avLst/>
                  <a:gdLst>
                    <a:gd name="T0" fmla="*/ 0 w 529"/>
                    <a:gd name="T1" fmla="*/ 0 h 581"/>
                    <a:gd name="T2" fmla="*/ 2 w 529"/>
                    <a:gd name="T3" fmla="*/ 11 h 581"/>
                    <a:gd name="T4" fmla="*/ 25 w 529"/>
                    <a:gd name="T5" fmla="*/ 56 h 581"/>
                    <a:gd name="T6" fmla="*/ 473 w 529"/>
                    <a:gd name="T7" fmla="*/ 56 h 581"/>
                    <a:gd name="T8" fmla="*/ 473 w 529"/>
                    <a:gd name="T9" fmla="*/ 525 h 581"/>
                    <a:gd name="T10" fmla="*/ 127 w 529"/>
                    <a:gd name="T11" fmla="*/ 525 h 581"/>
                    <a:gd name="T12" fmla="*/ 127 w 529"/>
                    <a:gd name="T13" fmla="*/ 581 h 581"/>
                    <a:gd name="T14" fmla="*/ 529 w 529"/>
                    <a:gd name="T15" fmla="*/ 581 h 581"/>
                    <a:gd name="T16" fmla="*/ 529 w 529"/>
                    <a:gd name="T17" fmla="*/ 0 h 581"/>
                    <a:gd name="T18" fmla="*/ 0 w 529"/>
                    <a:gd name="T19" fmla="*/ 0 h 5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29" h="581">
                      <a:moveTo>
                        <a:pt x="0" y="0"/>
                      </a:moveTo>
                      <a:cubicBezTo>
                        <a:pt x="1" y="4"/>
                        <a:pt x="2" y="7"/>
                        <a:pt x="2" y="11"/>
                      </a:cubicBezTo>
                      <a:cubicBezTo>
                        <a:pt x="14" y="22"/>
                        <a:pt x="22" y="38"/>
                        <a:pt x="25" y="56"/>
                      </a:cubicBezTo>
                      <a:cubicBezTo>
                        <a:pt x="473" y="56"/>
                        <a:pt x="473" y="56"/>
                        <a:pt x="473" y="56"/>
                      </a:cubicBezTo>
                      <a:cubicBezTo>
                        <a:pt x="473" y="525"/>
                        <a:pt x="473" y="525"/>
                        <a:pt x="473" y="525"/>
                      </a:cubicBezTo>
                      <a:cubicBezTo>
                        <a:pt x="127" y="525"/>
                        <a:pt x="127" y="525"/>
                        <a:pt x="127" y="525"/>
                      </a:cubicBezTo>
                      <a:cubicBezTo>
                        <a:pt x="127" y="581"/>
                        <a:pt x="127" y="581"/>
                        <a:pt x="127" y="581"/>
                      </a:cubicBezTo>
                      <a:cubicBezTo>
                        <a:pt x="529" y="581"/>
                        <a:pt x="529" y="581"/>
                        <a:pt x="529" y="581"/>
                      </a:cubicBezTo>
                      <a:cubicBezTo>
                        <a:pt x="529" y="0"/>
                        <a:pt x="529" y="0"/>
                        <a:pt x="529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2" name="Freeform 227"/>
                <p:cNvSpPr/>
                <p:nvPr/>
              </p:nvSpPr>
              <p:spPr bwMode="auto">
                <a:xfrm>
                  <a:off x="3198348" y="3140191"/>
                  <a:ext cx="224709" cy="247551"/>
                </a:xfrm>
                <a:custGeom>
                  <a:avLst/>
                  <a:gdLst>
                    <a:gd name="T0" fmla="*/ 45 w 333"/>
                    <a:gd name="T1" fmla="*/ 243 h 367"/>
                    <a:gd name="T2" fmla="*/ 170 w 333"/>
                    <a:gd name="T3" fmla="*/ 367 h 367"/>
                    <a:gd name="T4" fmla="*/ 289 w 333"/>
                    <a:gd name="T5" fmla="*/ 243 h 367"/>
                    <a:gd name="T6" fmla="*/ 326 w 333"/>
                    <a:gd name="T7" fmla="*/ 203 h 367"/>
                    <a:gd name="T8" fmla="*/ 306 w 333"/>
                    <a:gd name="T9" fmla="*/ 142 h 367"/>
                    <a:gd name="T10" fmla="*/ 166 w 333"/>
                    <a:gd name="T11" fmla="*/ 0 h 367"/>
                    <a:gd name="T12" fmla="*/ 26 w 333"/>
                    <a:gd name="T13" fmla="*/ 142 h 367"/>
                    <a:gd name="T14" fmla="*/ 7 w 333"/>
                    <a:gd name="T15" fmla="*/ 203 h 367"/>
                    <a:gd name="T16" fmla="*/ 45 w 333"/>
                    <a:gd name="T17" fmla="*/ 243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33" h="367">
                      <a:moveTo>
                        <a:pt x="45" y="243"/>
                      </a:moveTo>
                      <a:cubicBezTo>
                        <a:pt x="71" y="308"/>
                        <a:pt x="118" y="367"/>
                        <a:pt x="170" y="367"/>
                      </a:cubicBezTo>
                      <a:cubicBezTo>
                        <a:pt x="222" y="367"/>
                        <a:pt x="266" y="308"/>
                        <a:pt x="289" y="243"/>
                      </a:cubicBezTo>
                      <a:cubicBezTo>
                        <a:pt x="305" y="242"/>
                        <a:pt x="320" y="226"/>
                        <a:pt x="326" y="203"/>
                      </a:cubicBezTo>
                      <a:cubicBezTo>
                        <a:pt x="333" y="176"/>
                        <a:pt x="324" y="149"/>
                        <a:pt x="306" y="142"/>
                      </a:cubicBezTo>
                      <a:cubicBezTo>
                        <a:pt x="302" y="63"/>
                        <a:pt x="241" y="0"/>
                        <a:pt x="166" y="0"/>
                      </a:cubicBezTo>
                      <a:cubicBezTo>
                        <a:pt x="92" y="0"/>
                        <a:pt x="31" y="63"/>
                        <a:pt x="26" y="142"/>
                      </a:cubicBezTo>
                      <a:cubicBezTo>
                        <a:pt x="9" y="149"/>
                        <a:pt x="0" y="176"/>
                        <a:pt x="7" y="203"/>
                      </a:cubicBezTo>
                      <a:cubicBezTo>
                        <a:pt x="13" y="227"/>
                        <a:pt x="29" y="243"/>
                        <a:pt x="45" y="2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3" name="Freeform 228"/>
                <p:cNvSpPr/>
                <p:nvPr/>
              </p:nvSpPr>
              <p:spPr bwMode="auto">
                <a:xfrm>
                  <a:off x="3481875" y="3306367"/>
                  <a:ext cx="233275" cy="180738"/>
                </a:xfrm>
                <a:custGeom>
                  <a:avLst/>
                  <a:gdLst>
                    <a:gd name="T0" fmla="*/ 41 w 346"/>
                    <a:gd name="T1" fmla="*/ 111 h 268"/>
                    <a:gd name="T2" fmla="*/ 0 w 346"/>
                    <a:gd name="T3" fmla="*/ 151 h 268"/>
                    <a:gd name="T4" fmla="*/ 90 w 346"/>
                    <a:gd name="T5" fmla="*/ 268 h 268"/>
                    <a:gd name="T6" fmla="*/ 254 w 346"/>
                    <a:gd name="T7" fmla="*/ 125 h 268"/>
                    <a:gd name="T8" fmla="*/ 284 w 346"/>
                    <a:gd name="T9" fmla="*/ 158 h 268"/>
                    <a:gd name="T10" fmla="*/ 346 w 346"/>
                    <a:gd name="T11" fmla="*/ 0 h 268"/>
                    <a:gd name="T12" fmla="*/ 184 w 346"/>
                    <a:gd name="T13" fmla="*/ 50 h 268"/>
                    <a:gd name="T14" fmla="*/ 218 w 346"/>
                    <a:gd name="T15" fmla="*/ 87 h 268"/>
                    <a:gd name="T16" fmla="*/ 99 w 346"/>
                    <a:gd name="T17" fmla="*/ 190 h 268"/>
                    <a:gd name="T18" fmla="*/ 41 w 346"/>
                    <a:gd name="T19" fmla="*/ 111 h 2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46" h="268">
                      <a:moveTo>
                        <a:pt x="41" y="111"/>
                      </a:moveTo>
                      <a:cubicBezTo>
                        <a:pt x="0" y="151"/>
                        <a:pt x="0" y="151"/>
                        <a:pt x="0" y="151"/>
                      </a:cubicBezTo>
                      <a:cubicBezTo>
                        <a:pt x="12" y="165"/>
                        <a:pt x="90" y="268"/>
                        <a:pt x="90" y="268"/>
                      </a:cubicBezTo>
                      <a:cubicBezTo>
                        <a:pt x="254" y="125"/>
                        <a:pt x="254" y="125"/>
                        <a:pt x="254" y="125"/>
                      </a:cubicBezTo>
                      <a:cubicBezTo>
                        <a:pt x="284" y="158"/>
                        <a:pt x="284" y="158"/>
                        <a:pt x="284" y="158"/>
                      </a:cubicBezTo>
                      <a:cubicBezTo>
                        <a:pt x="346" y="0"/>
                        <a:pt x="346" y="0"/>
                        <a:pt x="346" y="0"/>
                      </a:cubicBezTo>
                      <a:cubicBezTo>
                        <a:pt x="184" y="50"/>
                        <a:pt x="184" y="50"/>
                        <a:pt x="184" y="50"/>
                      </a:cubicBezTo>
                      <a:cubicBezTo>
                        <a:pt x="218" y="87"/>
                        <a:pt x="218" y="87"/>
                        <a:pt x="218" y="87"/>
                      </a:cubicBezTo>
                      <a:cubicBezTo>
                        <a:pt x="99" y="190"/>
                        <a:pt x="99" y="190"/>
                        <a:pt x="99" y="190"/>
                      </a:cubicBezTo>
                      <a:lnTo>
                        <a:pt x="41" y="11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4" name="Freeform 229"/>
                <p:cNvSpPr/>
                <p:nvPr/>
              </p:nvSpPr>
              <p:spPr bwMode="auto">
                <a:xfrm>
                  <a:off x="3132963" y="3377178"/>
                  <a:ext cx="355480" cy="298946"/>
                </a:xfrm>
                <a:custGeom>
                  <a:avLst/>
                  <a:gdLst>
                    <a:gd name="T0" fmla="*/ 407 w 527"/>
                    <a:gd name="T1" fmla="*/ 0 h 443"/>
                    <a:gd name="T2" fmla="*/ 294 w 527"/>
                    <a:gd name="T3" fmla="*/ 190 h 443"/>
                    <a:gd name="T4" fmla="*/ 280 w 527"/>
                    <a:gd name="T5" fmla="*/ 105 h 443"/>
                    <a:gd name="T6" fmla="*/ 295 w 527"/>
                    <a:gd name="T7" fmla="*/ 77 h 443"/>
                    <a:gd name="T8" fmla="*/ 263 w 527"/>
                    <a:gd name="T9" fmla="*/ 44 h 443"/>
                    <a:gd name="T10" fmla="*/ 230 w 527"/>
                    <a:gd name="T11" fmla="*/ 77 h 443"/>
                    <a:gd name="T12" fmla="*/ 246 w 527"/>
                    <a:gd name="T13" fmla="*/ 105 h 443"/>
                    <a:gd name="T14" fmla="*/ 232 w 527"/>
                    <a:gd name="T15" fmla="*/ 189 h 443"/>
                    <a:gd name="T16" fmla="*/ 120 w 527"/>
                    <a:gd name="T17" fmla="*/ 0 h 443"/>
                    <a:gd name="T18" fmla="*/ 2 w 527"/>
                    <a:gd name="T19" fmla="*/ 125 h 443"/>
                    <a:gd name="T20" fmla="*/ 0 w 527"/>
                    <a:gd name="T21" fmla="*/ 125 h 443"/>
                    <a:gd name="T22" fmla="*/ 0 w 527"/>
                    <a:gd name="T23" fmla="*/ 402 h 443"/>
                    <a:gd name="T24" fmla="*/ 1 w 527"/>
                    <a:gd name="T25" fmla="*/ 402 h 443"/>
                    <a:gd name="T26" fmla="*/ 263 w 527"/>
                    <a:gd name="T27" fmla="*/ 443 h 443"/>
                    <a:gd name="T28" fmla="*/ 526 w 527"/>
                    <a:gd name="T29" fmla="*/ 402 h 443"/>
                    <a:gd name="T30" fmla="*/ 527 w 527"/>
                    <a:gd name="T31" fmla="*/ 402 h 443"/>
                    <a:gd name="T32" fmla="*/ 527 w 527"/>
                    <a:gd name="T33" fmla="*/ 125 h 443"/>
                    <a:gd name="T34" fmla="*/ 525 w 527"/>
                    <a:gd name="T35" fmla="*/ 125 h 443"/>
                    <a:gd name="T36" fmla="*/ 407 w 527"/>
                    <a:gd name="T37" fmla="*/ 0 h 4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27" h="443">
                      <a:moveTo>
                        <a:pt x="407" y="0"/>
                      </a:moveTo>
                      <a:cubicBezTo>
                        <a:pt x="294" y="190"/>
                        <a:pt x="294" y="190"/>
                        <a:pt x="294" y="190"/>
                      </a:cubicBezTo>
                      <a:cubicBezTo>
                        <a:pt x="280" y="105"/>
                        <a:pt x="280" y="105"/>
                        <a:pt x="280" y="105"/>
                      </a:cubicBezTo>
                      <a:cubicBezTo>
                        <a:pt x="289" y="99"/>
                        <a:pt x="295" y="89"/>
                        <a:pt x="295" y="77"/>
                      </a:cubicBezTo>
                      <a:cubicBezTo>
                        <a:pt x="295" y="59"/>
                        <a:pt x="281" y="44"/>
                        <a:pt x="263" y="44"/>
                      </a:cubicBezTo>
                      <a:cubicBezTo>
                        <a:pt x="245" y="44"/>
                        <a:pt x="230" y="59"/>
                        <a:pt x="230" y="77"/>
                      </a:cubicBezTo>
                      <a:cubicBezTo>
                        <a:pt x="230" y="89"/>
                        <a:pt x="237" y="99"/>
                        <a:pt x="246" y="105"/>
                      </a:cubicBezTo>
                      <a:cubicBezTo>
                        <a:pt x="232" y="189"/>
                        <a:pt x="232" y="189"/>
                        <a:pt x="232" y="189"/>
                      </a:cubicBezTo>
                      <a:cubicBezTo>
                        <a:pt x="120" y="0"/>
                        <a:pt x="120" y="0"/>
                        <a:pt x="120" y="0"/>
                      </a:cubicBezTo>
                      <a:cubicBezTo>
                        <a:pt x="56" y="27"/>
                        <a:pt x="12" y="72"/>
                        <a:pt x="2" y="125"/>
                      </a:cubicBezTo>
                      <a:cubicBezTo>
                        <a:pt x="0" y="125"/>
                        <a:pt x="0" y="125"/>
                        <a:pt x="0" y="125"/>
                      </a:cubicBezTo>
                      <a:cubicBezTo>
                        <a:pt x="0" y="402"/>
                        <a:pt x="0" y="402"/>
                        <a:pt x="0" y="402"/>
                      </a:cubicBezTo>
                      <a:cubicBezTo>
                        <a:pt x="1" y="402"/>
                        <a:pt x="1" y="402"/>
                        <a:pt x="1" y="402"/>
                      </a:cubicBezTo>
                      <a:cubicBezTo>
                        <a:pt x="14" y="425"/>
                        <a:pt x="126" y="443"/>
                        <a:pt x="263" y="443"/>
                      </a:cubicBezTo>
                      <a:cubicBezTo>
                        <a:pt x="401" y="443"/>
                        <a:pt x="513" y="425"/>
                        <a:pt x="526" y="402"/>
                      </a:cubicBezTo>
                      <a:cubicBezTo>
                        <a:pt x="527" y="402"/>
                        <a:pt x="527" y="402"/>
                        <a:pt x="527" y="402"/>
                      </a:cubicBezTo>
                      <a:cubicBezTo>
                        <a:pt x="527" y="125"/>
                        <a:pt x="527" y="125"/>
                        <a:pt x="527" y="125"/>
                      </a:cubicBezTo>
                      <a:cubicBezTo>
                        <a:pt x="525" y="125"/>
                        <a:pt x="525" y="125"/>
                        <a:pt x="525" y="125"/>
                      </a:cubicBezTo>
                      <a:cubicBezTo>
                        <a:pt x="515" y="72"/>
                        <a:pt x="471" y="27"/>
                        <a:pt x="40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5" name="Freeform 230"/>
                <p:cNvSpPr/>
                <p:nvPr/>
              </p:nvSpPr>
              <p:spPr bwMode="auto">
                <a:xfrm>
                  <a:off x="3598655" y="3487105"/>
                  <a:ext cx="54536" cy="68241"/>
                </a:xfrm>
                <a:custGeom>
                  <a:avLst/>
                  <a:gdLst>
                    <a:gd name="T0" fmla="*/ 0 w 81"/>
                    <a:gd name="T1" fmla="*/ 0 h 101"/>
                    <a:gd name="T2" fmla="*/ 0 w 81"/>
                    <a:gd name="T3" fmla="*/ 55 h 101"/>
                    <a:gd name="T4" fmla="*/ 40 w 81"/>
                    <a:gd name="T5" fmla="*/ 101 h 101"/>
                    <a:gd name="T6" fmla="*/ 81 w 81"/>
                    <a:gd name="T7" fmla="*/ 56 h 101"/>
                    <a:gd name="T8" fmla="*/ 81 w 81"/>
                    <a:gd name="T9" fmla="*/ 0 h 101"/>
                    <a:gd name="T10" fmla="*/ 59 w 81"/>
                    <a:gd name="T11" fmla="*/ 0 h 101"/>
                    <a:gd name="T12" fmla="*/ 59 w 81"/>
                    <a:gd name="T13" fmla="*/ 57 h 101"/>
                    <a:gd name="T14" fmla="*/ 40 w 81"/>
                    <a:gd name="T15" fmla="*/ 83 h 101"/>
                    <a:gd name="T16" fmla="*/ 22 w 81"/>
                    <a:gd name="T17" fmla="*/ 57 h 101"/>
                    <a:gd name="T18" fmla="*/ 22 w 81"/>
                    <a:gd name="T19" fmla="*/ 0 h 101"/>
                    <a:gd name="T20" fmla="*/ 0 w 81"/>
                    <a:gd name="T21" fmla="*/ 0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1" h="101">
                      <a:moveTo>
                        <a:pt x="0" y="0"/>
                      </a:move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87"/>
                        <a:pt x="15" y="101"/>
                        <a:pt x="40" y="101"/>
                      </a:cubicBezTo>
                      <a:cubicBezTo>
                        <a:pt x="65" y="101"/>
                        <a:pt x="81" y="86"/>
                        <a:pt x="81" y="56"/>
                      </a:cubicBezTo>
                      <a:cubicBezTo>
                        <a:pt x="81" y="0"/>
                        <a:pt x="81" y="0"/>
                        <a:pt x="81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9" y="57"/>
                        <a:pt x="59" y="57"/>
                        <a:pt x="59" y="57"/>
                      </a:cubicBezTo>
                      <a:cubicBezTo>
                        <a:pt x="59" y="75"/>
                        <a:pt x="52" y="83"/>
                        <a:pt x="40" y="83"/>
                      </a:cubicBezTo>
                      <a:cubicBezTo>
                        <a:pt x="29" y="83"/>
                        <a:pt x="22" y="74"/>
                        <a:pt x="22" y="57"/>
                      </a:cubicBezTo>
                      <a:cubicBezTo>
                        <a:pt x="22" y="0"/>
                        <a:pt x="22" y="0"/>
                        <a:pt x="22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6" name="Freeform 231"/>
                <p:cNvSpPr>
                  <a:spLocks noEditPoints="1"/>
                </p:cNvSpPr>
                <p:nvPr/>
              </p:nvSpPr>
              <p:spPr bwMode="auto">
                <a:xfrm>
                  <a:off x="3666040" y="3486534"/>
                  <a:ext cx="47968" cy="67384"/>
                </a:xfrm>
                <a:custGeom>
                  <a:avLst/>
                  <a:gdLst>
                    <a:gd name="T0" fmla="*/ 31 w 71"/>
                    <a:gd name="T1" fmla="*/ 0 h 100"/>
                    <a:gd name="T2" fmla="*/ 0 w 71"/>
                    <a:gd name="T3" fmla="*/ 2 h 100"/>
                    <a:gd name="T4" fmla="*/ 0 w 71"/>
                    <a:gd name="T5" fmla="*/ 100 h 100"/>
                    <a:gd name="T6" fmla="*/ 23 w 71"/>
                    <a:gd name="T7" fmla="*/ 100 h 100"/>
                    <a:gd name="T8" fmla="*/ 23 w 71"/>
                    <a:gd name="T9" fmla="*/ 65 h 100"/>
                    <a:gd name="T10" fmla="*/ 30 w 71"/>
                    <a:gd name="T11" fmla="*/ 65 h 100"/>
                    <a:gd name="T12" fmla="*/ 62 w 71"/>
                    <a:gd name="T13" fmla="*/ 55 h 100"/>
                    <a:gd name="T14" fmla="*/ 71 w 71"/>
                    <a:gd name="T15" fmla="*/ 31 h 100"/>
                    <a:gd name="T16" fmla="*/ 61 w 71"/>
                    <a:gd name="T17" fmla="*/ 8 h 100"/>
                    <a:gd name="T18" fmla="*/ 31 w 71"/>
                    <a:gd name="T19" fmla="*/ 0 h 100"/>
                    <a:gd name="T20" fmla="*/ 30 w 71"/>
                    <a:gd name="T21" fmla="*/ 48 h 100"/>
                    <a:gd name="T22" fmla="*/ 23 w 71"/>
                    <a:gd name="T23" fmla="*/ 47 h 100"/>
                    <a:gd name="T24" fmla="*/ 23 w 71"/>
                    <a:gd name="T25" fmla="*/ 18 h 100"/>
                    <a:gd name="T26" fmla="*/ 32 w 71"/>
                    <a:gd name="T27" fmla="*/ 17 h 100"/>
                    <a:gd name="T28" fmla="*/ 49 w 71"/>
                    <a:gd name="T29" fmla="*/ 32 h 100"/>
                    <a:gd name="T30" fmla="*/ 30 w 71"/>
                    <a:gd name="T31" fmla="*/ 48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71" h="100">
                      <a:moveTo>
                        <a:pt x="31" y="0"/>
                      </a:moveTo>
                      <a:cubicBezTo>
                        <a:pt x="17" y="0"/>
                        <a:pt x="7" y="1"/>
                        <a:pt x="0" y="2"/>
                      </a:cubicBezTo>
                      <a:cubicBezTo>
                        <a:pt x="0" y="100"/>
                        <a:pt x="0" y="100"/>
                        <a:pt x="0" y="100"/>
                      </a:cubicBezTo>
                      <a:cubicBezTo>
                        <a:pt x="23" y="100"/>
                        <a:pt x="23" y="100"/>
                        <a:pt x="23" y="100"/>
                      </a:cubicBezTo>
                      <a:cubicBezTo>
                        <a:pt x="23" y="65"/>
                        <a:pt x="23" y="65"/>
                        <a:pt x="23" y="65"/>
                      </a:cubicBezTo>
                      <a:cubicBezTo>
                        <a:pt x="25" y="65"/>
                        <a:pt x="27" y="65"/>
                        <a:pt x="30" y="65"/>
                      </a:cubicBezTo>
                      <a:cubicBezTo>
                        <a:pt x="43" y="65"/>
                        <a:pt x="55" y="62"/>
                        <a:pt x="62" y="55"/>
                      </a:cubicBezTo>
                      <a:cubicBezTo>
                        <a:pt x="68" y="49"/>
                        <a:pt x="71" y="41"/>
                        <a:pt x="71" y="31"/>
                      </a:cubicBezTo>
                      <a:cubicBezTo>
                        <a:pt x="71" y="22"/>
                        <a:pt x="67" y="13"/>
                        <a:pt x="61" y="8"/>
                      </a:cubicBezTo>
                      <a:cubicBezTo>
                        <a:pt x="54" y="3"/>
                        <a:pt x="44" y="0"/>
                        <a:pt x="31" y="0"/>
                      </a:cubicBezTo>
                      <a:close/>
                      <a:moveTo>
                        <a:pt x="30" y="48"/>
                      </a:moveTo>
                      <a:cubicBezTo>
                        <a:pt x="27" y="48"/>
                        <a:pt x="24" y="48"/>
                        <a:pt x="23" y="47"/>
                      </a:cubicBezTo>
                      <a:cubicBezTo>
                        <a:pt x="23" y="18"/>
                        <a:pt x="23" y="18"/>
                        <a:pt x="23" y="18"/>
                      </a:cubicBezTo>
                      <a:cubicBezTo>
                        <a:pt x="24" y="18"/>
                        <a:pt x="27" y="17"/>
                        <a:pt x="32" y="17"/>
                      </a:cubicBezTo>
                      <a:cubicBezTo>
                        <a:pt x="43" y="17"/>
                        <a:pt x="49" y="23"/>
                        <a:pt x="49" y="32"/>
                      </a:cubicBezTo>
                      <a:cubicBezTo>
                        <a:pt x="49" y="42"/>
                        <a:pt x="42" y="48"/>
                        <a:pt x="30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grpSp>
          <p:nvGrpSpPr>
            <p:cNvPr id="12" name="组合 11"/>
            <p:cNvGrpSpPr/>
            <p:nvPr/>
          </p:nvGrpSpPr>
          <p:grpSpPr>
            <a:xfrm>
              <a:off x="4333039" y="921084"/>
              <a:ext cx="2373158" cy="2371923"/>
              <a:chOff x="4398406" y="1068697"/>
              <a:chExt cx="2419598" cy="2419598"/>
            </a:xfrm>
          </p:grpSpPr>
          <p:grpSp>
            <p:nvGrpSpPr>
              <p:cNvPr id="68" name="组合 67"/>
              <p:cNvGrpSpPr/>
              <p:nvPr/>
            </p:nvGrpSpPr>
            <p:grpSpPr>
              <a:xfrm>
                <a:off x="4398406" y="1068697"/>
                <a:ext cx="2419598" cy="2419598"/>
                <a:chOff x="1595120" y="525779"/>
                <a:chExt cx="3520440" cy="3520440"/>
              </a:xfrm>
            </p:grpSpPr>
            <p:sp>
              <p:nvSpPr>
                <p:cNvPr id="76" name="椭圆 75"/>
                <p:cNvSpPr/>
                <p:nvPr/>
              </p:nvSpPr>
              <p:spPr>
                <a:xfrm>
                  <a:off x="1595120" y="525779"/>
                  <a:ext cx="3520440" cy="352044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F7F9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81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7" name="椭圆 76"/>
                <p:cNvSpPr/>
                <p:nvPr/>
              </p:nvSpPr>
              <p:spPr>
                <a:xfrm>
                  <a:off x="1900612" y="831271"/>
                  <a:ext cx="2909455" cy="2909455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E4E4E4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innerShdw blurRad="355600" dist="266700" dir="5400000">
                    <a:prstClr val="black">
                      <a:alpha val="57000"/>
                    </a:prstClr>
                  </a:innerShdw>
                  <a:softEdge rad="266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69" name="椭圆 68"/>
              <p:cNvSpPr/>
              <p:nvPr/>
            </p:nvSpPr>
            <p:spPr>
              <a:xfrm>
                <a:off x="5036761" y="1707052"/>
                <a:ext cx="1142885" cy="1142885"/>
              </a:xfrm>
              <a:prstGeom prst="ellipse">
                <a:avLst/>
              </a:prstGeom>
              <a:solidFill>
                <a:srgbClr val="92D050"/>
              </a:solidFill>
              <a:ln>
                <a:gradFill flip="none" rotWithShape="1">
                  <a:gsLst>
                    <a:gs pos="0">
                      <a:srgbClr val="D9D9D9"/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</a:ln>
              <a:effectLst>
                <a:innerShdw blurRad="342900" dist="50800" dir="16200000">
                  <a:srgbClr val="00717A">
                    <a:alpha val="80000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70" name="组合 69"/>
              <p:cNvGrpSpPr/>
              <p:nvPr/>
            </p:nvGrpSpPr>
            <p:grpSpPr>
              <a:xfrm>
                <a:off x="5393647" y="2070657"/>
                <a:ext cx="438595" cy="413829"/>
                <a:chOff x="3098700" y="5569159"/>
                <a:chExt cx="642147" cy="605886"/>
              </a:xfrm>
              <a:solidFill>
                <a:schemeClr val="bg1"/>
              </a:solidFill>
            </p:grpSpPr>
            <p:sp>
              <p:nvSpPr>
                <p:cNvPr id="71" name="Freeform 349"/>
                <p:cNvSpPr/>
                <p:nvPr/>
              </p:nvSpPr>
              <p:spPr bwMode="auto">
                <a:xfrm>
                  <a:off x="3119543" y="5569159"/>
                  <a:ext cx="621304" cy="392027"/>
                </a:xfrm>
                <a:custGeom>
                  <a:avLst/>
                  <a:gdLst>
                    <a:gd name="T0" fmla="*/ 880 w 921"/>
                    <a:gd name="T1" fmla="*/ 447 h 581"/>
                    <a:gd name="T2" fmla="*/ 879 w 921"/>
                    <a:gd name="T3" fmla="*/ 427 h 581"/>
                    <a:gd name="T4" fmla="*/ 431 w 921"/>
                    <a:gd name="T5" fmla="*/ 0 h 581"/>
                    <a:gd name="T6" fmla="*/ 3 w 921"/>
                    <a:gd name="T7" fmla="*/ 317 h 581"/>
                    <a:gd name="T8" fmla="*/ 0 w 921"/>
                    <a:gd name="T9" fmla="*/ 326 h 581"/>
                    <a:gd name="T10" fmla="*/ 108 w 921"/>
                    <a:gd name="T11" fmla="*/ 326 h 581"/>
                    <a:gd name="T12" fmla="*/ 109 w 921"/>
                    <a:gd name="T13" fmla="*/ 322 h 581"/>
                    <a:gd name="T14" fmla="*/ 431 w 921"/>
                    <a:gd name="T15" fmla="*/ 102 h 581"/>
                    <a:gd name="T16" fmla="*/ 776 w 921"/>
                    <a:gd name="T17" fmla="*/ 424 h 581"/>
                    <a:gd name="T18" fmla="*/ 778 w 921"/>
                    <a:gd name="T19" fmla="*/ 447 h 581"/>
                    <a:gd name="T20" fmla="*/ 729 w 921"/>
                    <a:gd name="T21" fmla="*/ 447 h 581"/>
                    <a:gd name="T22" fmla="*/ 826 w 921"/>
                    <a:gd name="T23" fmla="*/ 581 h 581"/>
                    <a:gd name="T24" fmla="*/ 921 w 921"/>
                    <a:gd name="T25" fmla="*/ 447 h 581"/>
                    <a:gd name="T26" fmla="*/ 880 w 921"/>
                    <a:gd name="T27" fmla="*/ 447 h 5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21" h="581">
                      <a:moveTo>
                        <a:pt x="880" y="447"/>
                      </a:moveTo>
                      <a:cubicBezTo>
                        <a:pt x="879" y="427"/>
                        <a:pt x="879" y="427"/>
                        <a:pt x="879" y="427"/>
                      </a:cubicBezTo>
                      <a:cubicBezTo>
                        <a:pt x="867" y="187"/>
                        <a:pt x="670" y="0"/>
                        <a:pt x="431" y="0"/>
                      </a:cubicBezTo>
                      <a:cubicBezTo>
                        <a:pt x="236" y="0"/>
                        <a:pt x="60" y="130"/>
                        <a:pt x="3" y="317"/>
                      </a:cubicBezTo>
                      <a:cubicBezTo>
                        <a:pt x="0" y="326"/>
                        <a:pt x="0" y="326"/>
                        <a:pt x="0" y="326"/>
                      </a:cubicBezTo>
                      <a:cubicBezTo>
                        <a:pt x="108" y="326"/>
                        <a:pt x="108" y="326"/>
                        <a:pt x="108" y="326"/>
                      </a:cubicBezTo>
                      <a:cubicBezTo>
                        <a:pt x="109" y="322"/>
                        <a:pt x="109" y="322"/>
                        <a:pt x="109" y="322"/>
                      </a:cubicBezTo>
                      <a:cubicBezTo>
                        <a:pt x="162" y="188"/>
                        <a:pt x="288" y="102"/>
                        <a:pt x="431" y="102"/>
                      </a:cubicBezTo>
                      <a:cubicBezTo>
                        <a:pt x="612" y="102"/>
                        <a:pt x="763" y="244"/>
                        <a:pt x="776" y="424"/>
                      </a:cubicBezTo>
                      <a:cubicBezTo>
                        <a:pt x="778" y="447"/>
                        <a:pt x="778" y="447"/>
                        <a:pt x="778" y="447"/>
                      </a:cubicBezTo>
                      <a:cubicBezTo>
                        <a:pt x="729" y="447"/>
                        <a:pt x="729" y="447"/>
                        <a:pt x="729" y="447"/>
                      </a:cubicBezTo>
                      <a:cubicBezTo>
                        <a:pt x="826" y="581"/>
                        <a:pt x="826" y="581"/>
                        <a:pt x="826" y="581"/>
                      </a:cubicBezTo>
                      <a:cubicBezTo>
                        <a:pt x="921" y="447"/>
                        <a:pt x="921" y="447"/>
                        <a:pt x="921" y="447"/>
                      </a:cubicBezTo>
                      <a:lnTo>
                        <a:pt x="880" y="44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2" name="Freeform 350"/>
                <p:cNvSpPr/>
                <p:nvPr/>
              </p:nvSpPr>
              <p:spPr bwMode="auto">
                <a:xfrm>
                  <a:off x="3098700" y="5880953"/>
                  <a:ext cx="565341" cy="294092"/>
                </a:xfrm>
                <a:custGeom>
                  <a:avLst/>
                  <a:gdLst>
                    <a:gd name="T0" fmla="*/ 704 w 838"/>
                    <a:gd name="T1" fmla="*/ 235 h 436"/>
                    <a:gd name="T2" fmla="*/ 462 w 838"/>
                    <a:gd name="T3" fmla="*/ 334 h 436"/>
                    <a:gd name="T4" fmla="*/ 166 w 838"/>
                    <a:gd name="T5" fmla="*/ 166 h 436"/>
                    <a:gd name="T6" fmla="*/ 147 w 838"/>
                    <a:gd name="T7" fmla="*/ 134 h 436"/>
                    <a:gd name="T8" fmla="*/ 192 w 838"/>
                    <a:gd name="T9" fmla="*/ 134 h 436"/>
                    <a:gd name="T10" fmla="*/ 95 w 838"/>
                    <a:gd name="T11" fmla="*/ 0 h 436"/>
                    <a:gd name="T12" fmla="*/ 0 w 838"/>
                    <a:gd name="T13" fmla="*/ 134 h 436"/>
                    <a:gd name="T14" fmla="*/ 38 w 838"/>
                    <a:gd name="T15" fmla="*/ 134 h 436"/>
                    <a:gd name="T16" fmla="*/ 43 w 838"/>
                    <a:gd name="T17" fmla="*/ 147 h 436"/>
                    <a:gd name="T18" fmla="*/ 462 w 838"/>
                    <a:gd name="T19" fmla="*/ 436 h 436"/>
                    <a:gd name="T20" fmla="*/ 830 w 838"/>
                    <a:gd name="T21" fmla="*/ 244 h 436"/>
                    <a:gd name="T22" fmla="*/ 838 w 838"/>
                    <a:gd name="T23" fmla="*/ 233 h 436"/>
                    <a:gd name="T24" fmla="*/ 706 w 838"/>
                    <a:gd name="T25" fmla="*/ 233 h 436"/>
                    <a:gd name="T26" fmla="*/ 704 w 838"/>
                    <a:gd name="T27" fmla="*/ 235 h 4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838" h="436">
                      <a:moveTo>
                        <a:pt x="704" y="235"/>
                      </a:moveTo>
                      <a:cubicBezTo>
                        <a:pt x="640" y="298"/>
                        <a:pt x="551" y="334"/>
                        <a:pt x="462" y="334"/>
                      </a:cubicBezTo>
                      <a:cubicBezTo>
                        <a:pt x="342" y="334"/>
                        <a:pt x="228" y="270"/>
                        <a:pt x="166" y="166"/>
                      </a:cubicBezTo>
                      <a:cubicBezTo>
                        <a:pt x="147" y="134"/>
                        <a:pt x="147" y="134"/>
                        <a:pt x="147" y="134"/>
                      </a:cubicBezTo>
                      <a:cubicBezTo>
                        <a:pt x="192" y="134"/>
                        <a:pt x="192" y="134"/>
                        <a:pt x="192" y="134"/>
                      </a:cubicBezTo>
                      <a:cubicBezTo>
                        <a:pt x="95" y="0"/>
                        <a:pt x="95" y="0"/>
                        <a:pt x="95" y="0"/>
                      </a:cubicBezTo>
                      <a:cubicBezTo>
                        <a:pt x="0" y="134"/>
                        <a:pt x="0" y="134"/>
                        <a:pt x="0" y="134"/>
                      </a:cubicBezTo>
                      <a:cubicBezTo>
                        <a:pt x="38" y="134"/>
                        <a:pt x="38" y="134"/>
                        <a:pt x="38" y="134"/>
                      </a:cubicBezTo>
                      <a:cubicBezTo>
                        <a:pt x="43" y="147"/>
                        <a:pt x="43" y="147"/>
                        <a:pt x="43" y="147"/>
                      </a:cubicBezTo>
                      <a:cubicBezTo>
                        <a:pt x="109" y="320"/>
                        <a:pt x="278" y="436"/>
                        <a:pt x="462" y="436"/>
                      </a:cubicBezTo>
                      <a:cubicBezTo>
                        <a:pt x="609" y="436"/>
                        <a:pt x="746" y="364"/>
                        <a:pt x="830" y="244"/>
                      </a:cubicBezTo>
                      <a:cubicBezTo>
                        <a:pt x="838" y="233"/>
                        <a:pt x="838" y="233"/>
                        <a:pt x="838" y="233"/>
                      </a:cubicBezTo>
                      <a:cubicBezTo>
                        <a:pt x="706" y="233"/>
                        <a:pt x="706" y="233"/>
                        <a:pt x="706" y="233"/>
                      </a:cubicBezTo>
                      <a:lnTo>
                        <a:pt x="704" y="23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3" name="Freeform 351"/>
                <p:cNvSpPr>
                  <a:spLocks noEditPoints="1"/>
                </p:cNvSpPr>
                <p:nvPr/>
              </p:nvSpPr>
              <p:spPr bwMode="auto">
                <a:xfrm>
                  <a:off x="3217193" y="5689366"/>
                  <a:ext cx="380606" cy="371184"/>
                </a:xfrm>
                <a:custGeom>
                  <a:avLst/>
                  <a:gdLst>
                    <a:gd name="T0" fmla="*/ 0 w 564"/>
                    <a:gd name="T1" fmla="*/ 227 h 550"/>
                    <a:gd name="T2" fmla="*/ 0 w 564"/>
                    <a:gd name="T3" fmla="*/ 327 h 550"/>
                    <a:gd name="T4" fmla="*/ 46 w 564"/>
                    <a:gd name="T5" fmla="*/ 327 h 550"/>
                    <a:gd name="T6" fmla="*/ 80 w 564"/>
                    <a:gd name="T7" fmla="*/ 407 h 550"/>
                    <a:gd name="T8" fmla="*/ 48 w 564"/>
                    <a:gd name="T9" fmla="*/ 439 h 550"/>
                    <a:gd name="T10" fmla="*/ 119 w 564"/>
                    <a:gd name="T11" fmla="*/ 510 h 550"/>
                    <a:gd name="T12" fmla="*/ 151 w 564"/>
                    <a:gd name="T13" fmla="*/ 478 h 550"/>
                    <a:gd name="T14" fmla="*/ 230 w 564"/>
                    <a:gd name="T15" fmla="*/ 511 h 550"/>
                    <a:gd name="T16" fmla="*/ 230 w 564"/>
                    <a:gd name="T17" fmla="*/ 550 h 550"/>
                    <a:gd name="T18" fmla="*/ 330 w 564"/>
                    <a:gd name="T19" fmla="*/ 550 h 550"/>
                    <a:gd name="T20" fmla="*/ 330 w 564"/>
                    <a:gd name="T21" fmla="*/ 512 h 550"/>
                    <a:gd name="T22" fmla="*/ 414 w 564"/>
                    <a:gd name="T23" fmla="*/ 478 h 550"/>
                    <a:gd name="T24" fmla="*/ 444 w 564"/>
                    <a:gd name="T25" fmla="*/ 509 h 550"/>
                    <a:gd name="T26" fmla="*/ 515 w 564"/>
                    <a:gd name="T27" fmla="*/ 438 h 550"/>
                    <a:gd name="T28" fmla="*/ 485 w 564"/>
                    <a:gd name="T29" fmla="*/ 408 h 550"/>
                    <a:gd name="T30" fmla="*/ 520 w 564"/>
                    <a:gd name="T31" fmla="*/ 327 h 550"/>
                    <a:gd name="T32" fmla="*/ 564 w 564"/>
                    <a:gd name="T33" fmla="*/ 327 h 550"/>
                    <a:gd name="T34" fmla="*/ 564 w 564"/>
                    <a:gd name="T35" fmla="*/ 227 h 550"/>
                    <a:gd name="T36" fmla="*/ 521 w 564"/>
                    <a:gd name="T37" fmla="*/ 227 h 550"/>
                    <a:gd name="T38" fmla="*/ 486 w 564"/>
                    <a:gd name="T39" fmla="*/ 143 h 550"/>
                    <a:gd name="T40" fmla="*/ 518 w 564"/>
                    <a:gd name="T41" fmla="*/ 111 h 550"/>
                    <a:gd name="T42" fmla="*/ 447 w 564"/>
                    <a:gd name="T43" fmla="*/ 40 h 550"/>
                    <a:gd name="T44" fmla="*/ 415 w 564"/>
                    <a:gd name="T45" fmla="*/ 72 h 550"/>
                    <a:gd name="T46" fmla="*/ 330 w 564"/>
                    <a:gd name="T47" fmla="*/ 38 h 550"/>
                    <a:gd name="T48" fmla="*/ 330 w 564"/>
                    <a:gd name="T49" fmla="*/ 0 h 550"/>
                    <a:gd name="T50" fmla="*/ 230 w 564"/>
                    <a:gd name="T51" fmla="*/ 0 h 550"/>
                    <a:gd name="T52" fmla="*/ 230 w 564"/>
                    <a:gd name="T53" fmla="*/ 39 h 550"/>
                    <a:gd name="T54" fmla="*/ 150 w 564"/>
                    <a:gd name="T55" fmla="*/ 73 h 550"/>
                    <a:gd name="T56" fmla="*/ 116 w 564"/>
                    <a:gd name="T57" fmla="*/ 39 h 550"/>
                    <a:gd name="T58" fmla="*/ 45 w 564"/>
                    <a:gd name="T59" fmla="*/ 110 h 550"/>
                    <a:gd name="T60" fmla="*/ 79 w 564"/>
                    <a:gd name="T61" fmla="*/ 144 h 550"/>
                    <a:gd name="T62" fmla="*/ 45 w 564"/>
                    <a:gd name="T63" fmla="*/ 227 h 550"/>
                    <a:gd name="T64" fmla="*/ 0 w 564"/>
                    <a:gd name="T65" fmla="*/ 227 h 550"/>
                    <a:gd name="T66" fmla="*/ 283 w 564"/>
                    <a:gd name="T67" fmla="*/ 104 h 550"/>
                    <a:gd name="T68" fmla="*/ 456 w 564"/>
                    <a:gd name="T69" fmla="*/ 275 h 550"/>
                    <a:gd name="T70" fmla="*/ 283 w 564"/>
                    <a:gd name="T71" fmla="*/ 446 h 550"/>
                    <a:gd name="T72" fmla="*/ 110 w 564"/>
                    <a:gd name="T73" fmla="*/ 275 h 550"/>
                    <a:gd name="T74" fmla="*/ 283 w 564"/>
                    <a:gd name="T75" fmla="*/ 104 h 5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564" h="550">
                      <a:moveTo>
                        <a:pt x="0" y="227"/>
                      </a:moveTo>
                      <a:cubicBezTo>
                        <a:pt x="0" y="327"/>
                        <a:pt x="0" y="327"/>
                        <a:pt x="0" y="327"/>
                      </a:cubicBezTo>
                      <a:cubicBezTo>
                        <a:pt x="46" y="327"/>
                        <a:pt x="46" y="327"/>
                        <a:pt x="46" y="327"/>
                      </a:cubicBezTo>
                      <a:cubicBezTo>
                        <a:pt x="52" y="356"/>
                        <a:pt x="64" y="383"/>
                        <a:pt x="80" y="407"/>
                      </a:cubicBezTo>
                      <a:cubicBezTo>
                        <a:pt x="48" y="439"/>
                        <a:pt x="48" y="439"/>
                        <a:pt x="48" y="439"/>
                      </a:cubicBezTo>
                      <a:cubicBezTo>
                        <a:pt x="119" y="510"/>
                        <a:pt x="119" y="510"/>
                        <a:pt x="119" y="510"/>
                      </a:cubicBezTo>
                      <a:cubicBezTo>
                        <a:pt x="151" y="478"/>
                        <a:pt x="151" y="478"/>
                        <a:pt x="151" y="478"/>
                      </a:cubicBezTo>
                      <a:cubicBezTo>
                        <a:pt x="175" y="493"/>
                        <a:pt x="202" y="504"/>
                        <a:pt x="230" y="511"/>
                      </a:cubicBezTo>
                      <a:cubicBezTo>
                        <a:pt x="230" y="550"/>
                        <a:pt x="230" y="550"/>
                        <a:pt x="230" y="550"/>
                      </a:cubicBezTo>
                      <a:cubicBezTo>
                        <a:pt x="330" y="550"/>
                        <a:pt x="330" y="550"/>
                        <a:pt x="330" y="550"/>
                      </a:cubicBezTo>
                      <a:cubicBezTo>
                        <a:pt x="330" y="512"/>
                        <a:pt x="330" y="512"/>
                        <a:pt x="330" y="512"/>
                      </a:cubicBezTo>
                      <a:cubicBezTo>
                        <a:pt x="360" y="506"/>
                        <a:pt x="389" y="494"/>
                        <a:pt x="414" y="478"/>
                      </a:cubicBezTo>
                      <a:cubicBezTo>
                        <a:pt x="444" y="509"/>
                        <a:pt x="444" y="509"/>
                        <a:pt x="444" y="509"/>
                      </a:cubicBezTo>
                      <a:cubicBezTo>
                        <a:pt x="515" y="438"/>
                        <a:pt x="515" y="438"/>
                        <a:pt x="515" y="438"/>
                      </a:cubicBezTo>
                      <a:cubicBezTo>
                        <a:pt x="485" y="408"/>
                        <a:pt x="485" y="408"/>
                        <a:pt x="485" y="408"/>
                      </a:cubicBezTo>
                      <a:cubicBezTo>
                        <a:pt x="502" y="384"/>
                        <a:pt x="514" y="356"/>
                        <a:pt x="520" y="327"/>
                      </a:cubicBezTo>
                      <a:cubicBezTo>
                        <a:pt x="564" y="327"/>
                        <a:pt x="564" y="327"/>
                        <a:pt x="564" y="327"/>
                      </a:cubicBezTo>
                      <a:cubicBezTo>
                        <a:pt x="564" y="227"/>
                        <a:pt x="564" y="227"/>
                        <a:pt x="564" y="227"/>
                      </a:cubicBezTo>
                      <a:cubicBezTo>
                        <a:pt x="521" y="227"/>
                        <a:pt x="521" y="227"/>
                        <a:pt x="521" y="227"/>
                      </a:cubicBezTo>
                      <a:cubicBezTo>
                        <a:pt x="515" y="196"/>
                        <a:pt x="503" y="168"/>
                        <a:pt x="486" y="143"/>
                      </a:cubicBezTo>
                      <a:cubicBezTo>
                        <a:pt x="518" y="111"/>
                        <a:pt x="518" y="111"/>
                        <a:pt x="518" y="111"/>
                      </a:cubicBezTo>
                      <a:cubicBezTo>
                        <a:pt x="447" y="40"/>
                        <a:pt x="447" y="40"/>
                        <a:pt x="447" y="40"/>
                      </a:cubicBezTo>
                      <a:cubicBezTo>
                        <a:pt x="415" y="72"/>
                        <a:pt x="415" y="72"/>
                        <a:pt x="415" y="72"/>
                      </a:cubicBezTo>
                      <a:cubicBezTo>
                        <a:pt x="389" y="56"/>
                        <a:pt x="361" y="44"/>
                        <a:pt x="330" y="38"/>
                      </a:cubicBezTo>
                      <a:cubicBezTo>
                        <a:pt x="330" y="0"/>
                        <a:pt x="330" y="0"/>
                        <a:pt x="330" y="0"/>
                      </a:cubicBezTo>
                      <a:cubicBezTo>
                        <a:pt x="230" y="0"/>
                        <a:pt x="230" y="0"/>
                        <a:pt x="230" y="0"/>
                      </a:cubicBezTo>
                      <a:cubicBezTo>
                        <a:pt x="230" y="39"/>
                        <a:pt x="230" y="39"/>
                        <a:pt x="230" y="39"/>
                      </a:cubicBezTo>
                      <a:cubicBezTo>
                        <a:pt x="201" y="46"/>
                        <a:pt x="174" y="57"/>
                        <a:pt x="150" y="73"/>
                      </a:cubicBezTo>
                      <a:cubicBezTo>
                        <a:pt x="116" y="39"/>
                        <a:pt x="116" y="39"/>
                        <a:pt x="116" y="39"/>
                      </a:cubicBezTo>
                      <a:cubicBezTo>
                        <a:pt x="45" y="110"/>
                        <a:pt x="45" y="110"/>
                        <a:pt x="45" y="110"/>
                      </a:cubicBezTo>
                      <a:cubicBezTo>
                        <a:pt x="79" y="144"/>
                        <a:pt x="79" y="144"/>
                        <a:pt x="79" y="144"/>
                      </a:cubicBezTo>
                      <a:cubicBezTo>
                        <a:pt x="63" y="169"/>
                        <a:pt x="51" y="197"/>
                        <a:pt x="45" y="227"/>
                      </a:cubicBezTo>
                      <a:lnTo>
                        <a:pt x="0" y="227"/>
                      </a:lnTo>
                      <a:close/>
                      <a:moveTo>
                        <a:pt x="283" y="104"/>
                      </a:moveTo>
                      <a:cubicBezTo>
                        <a:pt x="378" y="104"/>
                        <a:pt x="456" y="181"/>
                        <a:pt x="456" y="275"/>
                      </a:cubicBezTo>
                      <a:cubicBezTo>
                        <a:pt x="456" y="369"/>
                        <a:pt x="378" y="446"/>
                        <a:pt x="283" y="446"/>
                      </a:cubicBezTo>
                      <a:cubicBezTo>
                        <a:pt x="188" y="446"/>
                        <a:pt x="110" y="369"/>
                        <a:pt x="110" y="275"/>
                      </a:cubicBezTo>
                      <a:cubicBezTo>
                        <a:pt x="110" y="181"/>
                        <a:pt x="188" y="104"/>
                        <a:pt x="283" y="10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4" name="Freeform 352"/>
                <p:cNvSpPr>
                  <a:spLocks noEditPoints="1"/>
                </p:cNvSpPr>
                <p:nvPr/>
              </p:nvSpPr>
              <p:spPr bwMode="auto">
                <a:xfrm>
                  <a:off x="3319126" y="5787872"/>
                  <a:ext cx="176170" cy="174742"/>
                </a:xfrm>
                <a:custGeom>
                  <a:avLst/>
                  <a:gdLst>
                    <a:gd name="T0" fmla="*/ 131 w 261"/>
                    <a:gd name="T1" fmla="*/ 259 h 259"/>
                    <a:gd name="T2" fmla="*/ 261 w 261"/>
                    <a:gd name="T3" fmla="*/ 129 h 259"/>
                    <a:gd name="T4" fmla="*/ 131 w 261"/>
                    <a:gd name="T5" fmla="*/ 0 h 259"/>
                    <a:gd name="T6" fmla="*/ 0 w 261"/>
                    <a:gd name="T7" fmla="*/ 129 h 259"/>
                    <a:gd name="T8" fmla="*/ 131 w 261"/>
                    <a:gd name="T9" fmla="*/ 259 h 259"/>
                    <a:gd name="T10" fmla="*/ 131 w 261"/>
                    <a:gd name="T11" fmla="*/ 42 h 259"/>
                    <a:gd name="T12" fmla="*/ 219 w 261"/>
                    <a:gd name="T13" fmla="*/ 129 h 259"/>
                    <a:gd name="T14" fmla="*/ 131 w 261"/>
                    <a:gd name="T15" fmla="*/ 217 h 259"/>
                    <a:gd name="T16" fmla="*/ 42 w 261"/>
                    <a:gd name="T17" fmla="*/ 129 h 259"/>
                    <a:gd name="T18" fmla="*/ 131 w 261"/>
                    <a:gd name="T19" fmla="*/ 42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61" h="259">
                      <a:moveTo>
                        <a:pt x="131" y="259"/>
                      </a:moveTo>
                      <a:cubicBezTo>
                        <a:pt x="203" y="259"/>
                        <a:pt x="261" y="201"/>
                        <a:pt x="261" y="129"/>
                      </a:cubicBezTo>
                      <a:cubicBezTo>
                        <a:pt x="261" y="58"/>
                        <a:pt x="203" y="0"/>
                        <a:pt x="131" y="0"/>
                      </a:cubicBezTo>
                      <a:cubicBezTo>
                        <a:pt x="58" y="0"/>
                        <a:pt x="0" y="58"/>
                        <a:pt x="0" y="129"/>
                      </a:cubicBezTo>
                      <a:cubicBezTo>
                        <a:pt x="0" y="201"/>
                        <a:pt x="58" y="259"/>
                        <a:pt x="131" y="259"/>
                      </a:cubicBezTo>
                      <a:close/>
                      <a:moveTo>
                        <a:pt x="131" y="42"/>
                      </a:moveTo>
                      <a:cubicBezTo>
                        <a:pt x="179" y="42"/>
                        <a:pt x="219" y="81"/>
                        <a:pt x="219" y="129"/>
                      </a:cubicBezTo>
                      <a:cubicBezTo>
                        <a:pt x="219" y="177"/>
                        <a:pt x="179" y="217"/>
                        <a:pt x="131" y="217"/>
                      </a:cubicBezTo>
                      <a:cubicBezTo>
                        <a:pt x="82" y="217"/>
                        <a:pt x="42" y="177"/>
                        <a:pt x="42" y="129"/>
                      </a:cubicBezTo>
                      <a:cubicBezTo>
                        <a:pt x="42" y="81"/>
                        <a:pt x="82" y="42"/>
                        <a:pt x="131" y="4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75" name="Oval 353"/>
                <p:cNvSpPr>
                  <a:spLocks noChangeArrowheads="1"/>
                </p:cNvSpPr>
                <p:nvPr/>
              </p:nvSpPr>
              <p:spPr bwMode="auto">
                <a:xfrm>
                  <a:off x="3375945" y="5844406"/>
                  <a:ext cx="62530" cy="6081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grpSp>
          <p:nvGrpSpPr>
            <p:cNvPr id="13" name="组合 12"/>
            <p:cNvGrpSpPr/>
            <p:nvPr/>
          </p:nvGrpSpPr>
          <p:grpSpPr>
            <a:xfrm>
              <a:off x="1687753" y="3564994"/>
              <a:ext cx="2373158" cy="2371923"/>
              <a:chOff x="1754497" y="3712606"/>
              <a:chExt cx="2419598" cy="2419598"/>
            </a:xfrm>
          </p:grpSpPr>
          <p:grpSp>
            <p:nvGrpSpPr>
              <p:cNvPr id="55" name="组合 54"/>
              <p:cNvGrpSpPr/>
              <p:nvPr/>
            </p:nvGrpSpPr>
            <p:grpSpPr>
              <a:xfrm>
                <a:off x="1754497" y="3712606"/>
                <a:ext cx="2419598" cy="2419598"/>
                <a:chOff x="1595120" y="525779"/>
                <a:chExt cx="3520440" cy="3520440"/>
              </a:xfrm>
            </p:grpSpPr>
            <p:sp>
              <p:nvSpPr>
                <p:cNvPr id="66" name="椭圆 65"/>
                <p:cNvSpPr/>
                <p:nvPr/>
              </p:nvSpPr>
              <p:spPr>
                <a:xfrm>
                  <a:off x="1595120" y="525779"/>
                  <a:ext cx="3520440" cy="352044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F7F9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81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7" name="椭圆 66"/>
                <p:cNvSpPr/>
                <p:nvPr/>
              </p:nvSpPr>
              <p:spPr>
                <a:xfrm>
                  <a:off x="1900612" y="831271"/>
                  <a:ext cx="2909455" cy="2909455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E4E4E4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innerShdw blurRad="355600" dist="266700" dir="5400000">
                    <a:prstClr val="black">
                      <a:alpha val="57000"/>
                    </a:prstClr>
                  </a:innerShdw>
                  <a:softEdge rad="266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56" name="椭圆 55"/>
              <p:cNvSpPr/>
              <p:nvPr/>
            </p:nvSpPr>
            <p:spPr>
              <a:xfrm>
                <a:off x="2392852" y="4350961"/>
                <a:ext cx="1142885" cy="1142885"/>
              </a:xfrm>
              <a:prstGeom prst="ellipse">
                <a:avLst/>
              </a:prstGeom>
              <a:solidFill>
                <a:srgbClr val="C00000"/>
              </a:solidFill>
              <a:ln>
                <a:gradFill flip="none" rotWithShape="1">
                  <a:gsLst>
                    <a:gs pos="0">
                      <a:srgbClr val="D9D9D9"/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</a:ln>
              <a:effectLst>
                <a:innerShdw blurRad="342900" dist="50800" dir="16200000">
                  <a:schemeClr val="accent2">
                    <a:lumMod val="50000"/>
                    <a:alpha val="75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57" name="组合 56"/>
              <p:cNvGrpSpPr/>
              <p:nvPr/>
            </p:nvGrpSpPr>
            <p:grpSpPr>
              <a:xfrm>
                <a:off x="2754071" y="4718814"/>
                <a:ext cx="409147" cy="426114"/>
                <a:chOff x="4445240" y="4337972"/>
                <a:chExt cx="599033" cy="623874"/>
              </a:xfrm>
              <a:solidFill>
                <a:schemeClr val="bg1"/>
              </a:solidFill>
            </p:grpSpPr>
            <p:sp>
              <p:nvSpPr>
                <p:cNvPr id="58" name="Freeform 399"/>
                <p:cNvSpPr/>
                <p:nvPr/>
              </p:nvSpPr>
              <p:spPr bwMode="auto">
                <a:xfrm>
                  <a:off x="4445240" y="4357388"/>
                  <a:ext cx="599033" cy="598462"/>
                </a:xfrm>
                <a:custGeom>
                  <a:avLst/>
                  <a:gdLst>
                    <a:gd name="T0" fmla="*/ 1092 w 2098"/>
                    <a:gd name="T1" fmla="*/ 1007 h 2096"/>
                    <a:gd name="T2" fmla="*/ 1092 w 2098"/>
                    <a:gd name="T3" fmla="*/ 0 h 2096"/>
                    <a:gd name="T4" fmla="*/ 1007 w 2098"/>
                    <a:gd name="T5" fmla="*/ 0 h 2096"/>
                    <a:gd name="T6" fmla="*/ 1007 w 2098"/>
                    <a:gd name="T7" fmla="*/ 1007 h 2096"/>
                    <a:gd name="T8" fmla="*/ 0 w 2098"/>
                    <a:gd name="T9" fmla="*/ 1007 h 2096"/>
                    <a:gd name="T10" fmla="*/ 0 w 2098"/>
                    <a:gd name="T11" fmla="*/ 1090 h 2096"/>
                    <a:gd name="T12" fmla="*/ 1007 w 2098"/>
                    <a:gd name="T13" fmla="*/ 1090 h 2096"/>
                    <a:gd name="T14" fmla="*/ 1007 w 2098"/>
                    <a:gd name="T15" fmla="*/ 2096 h 2096"/>
                    <a:gd name="T16" fmla="*/ 1092 w 2098"/>
                    <a:gd name="T17" fmla="*/ 2096 h 2096"/>
                    <a:gd name="T18" fmla="*/ 1092 w 2098"/>
                    <a:gd name="T19" fmla="*/ 1090 h 2096"/>
                    <a:gd name="T20" fmla="*/ 2098 w 2098"/>
                    <a:gd name="T21" fmla="*/ 1090 h 2096"/>
                    <a:gd name="T22" fmla="*/ 2098 w 2098"/>
                    <a:gd name="T23" fmla="*/ 1007 h 2096"/>
                    <a:gd name="T24" fmla="*/ 1092 w 2098"/>
                    <a:gd name="T25" fmla="*/ 1007 h 20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098" h="2096">
                      <a:moveTo>
                        <a:pt x="1092" y="1007"/>
                      </a:moveTo>
                      <a:lnTo>
                        <a:pt x="1092" y="0"/>
                      </a:lnTo>
                      <a:lnTo>
                        <a:pt x="1007" y="0"/>
                      </a:lnTo>
                      <a:lnTo>
                        <a:pt x="1007" y="1007"/>
                      </a:lnTo>
                      <a:lnTo>
                        <a:pt x="0" y="1007"/>
                      </a:lnTo>
                      <a:lnTo>
                        <a:pt x="0" y="1090"/>
                      </a:lnTo>
                      <a:lnTo>
                        <a:pt x="1007" y="1090"/>
                      </a:lnTo>
                      <a:lnTo>
                        <a:pt x="1007" y="2096"/>
                      </a:lnTo>
                      <a:lnTo>
                        <a:pt x="1092" y="2096"/>
                      </a:lnTo>
                      <a:lnTo>
                        <a:pt x="1092" y="1090"/>
                      </a:lnTo>
                      <a:lnTo>
                        <a:pt x="2098" y="1090"/>
                      </a:lnTo>
                      <a:lnTo>
                        <a:pt x="2098" y="1007"/>
                      </a:lnTo>
                      <a:lnTo>
                        <a:pt x="1092" y="100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9" name="Freeform 400"/>
                <p:cNvSpPr/>
                <p:nvPr/>
              </p:nvSpPr>
              <p:spPr bwMode="auto">
                <a:xfrm>
                  <a:off x="4478932" y="4337972"/>
                  <a:ext cx="189589" cy="269822"/>
                </a:xfrm>
                <a:custGeom>
                  <a:avLst/>
                  <a:gdLst>
                    <a:gd name="T0" fmla="*/ 166 w 664"/>
                    <a:gd name="T1" fmla="*/ 945 h 945"/>
                    <a:gd name="T2" fmla="*/ 499 w 664"/>
                    <a:gd name="T3" fmla="*/ 945 h 945"/>
                    <a:gd name="T4" fmla="*/ 499 w 664"/>
                    <a:gd name="T5" fmla="*/ 434 h 945"/>
                    <a:gd name="T6" fmla="*/ 664 w 664"/>
                    <a:gd name="T7" fmla="*/ 434 h 945"/>
                    <a:gd name="T8" fmla="*/ 338 w 664"/>
                    <a:gd name="T9" fmla="*/ 0 h 945"/>
                    <a:gd name="T10" fmla="*/ 0 w 664"/>
                    <a:gd name="T11" fmla="*/ 434 h 945"/>
                    <a:gd name="T12" fmla="*/ 166 w 664"/>
                    <a:gd name="T13" fmla="*/ 434 h 945"/>
                    <a:gd name="T14" fmla="*/ 166 w 664"/>
                    <a:gd name="T15" fmla="*/ 945 h 9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4" h="945">
                      <a:moveTo>
                        <a:pt x="166" y="945"/>
                      </a:moveTo>
                      <a:lnTo>
                        <a:pt x="499" y="945"/>
                      </a:lnTo>
                      <a:lnTo>
                        <a:pt x="499" y="434"/>
                      </a:lnTo>
                      <a:lnTo>
                        <a:pt x="664" y="434"/>
                      </a:lnTo>
                      <a:lnTo>
                        <a:pt x="338" y="0"/>
                      </a:lnTo>
                      <a:lnTo>
                        <a:pt x="0" y="434"/>
                      </a:lnTo>
                      <a:lnTo>
                        <a:pt x="166" y="434"/>
                      </a:lnTo>
                      <a:lnTo>
                        <a:pt x="166" y="9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0" name="Freeform 401"/>
                <p:cNvSpPr/>
                <p:nvPr/>
              </p:nvSpPr>
              <p:spPr bwMode="auto">
                <a:xfrm>
                  <a:off x="4817565" y="4692024"/>
                  <a:ext cx="189589" cy="269822"/>
                </a:xfrm>
                <a:custGeom>
                  <a:avLst/>
                  <a:gdLst>
                    <a:gd name="T0" fmla="*/ 499 w 664"/>
                    <a:gd name="T1" fmla="*/ 0 h 945"/>
                    <a:gd name="T2" fmla="*/ 163 w 664"/>
                    <a:gd name="T3" fmla="*/ 0 h 945"/>
                    <a:gd name="T4" fmla="*/ 163 w 664"/>
                    <a:gd name="T5" fmla="*/ 511 h 945"/>
                    <a:gd name="T6" fmla="*/ 0 w 664"/>
                    <a:gd name="T7" fmla="*/ 511 h 945"/>
                    <a:gd name="T8" fmla="*/ 326 w 664"/>
                    <a:gd name="T9" fmla="*/ 945 h 945"/>
                    <a:gd name="T10" fmla="*/ 664 w 664"/>
                    <a:gd name="T11" fmla="*/ 511 h 945"/>
                    <a:gd name="T12" fmla="*/ 499 w 664"/>
                    <a:gd name="T13" fmla="*/ 511 h 945"/>
                    <a:gd name="T14" fmla="*/ 499 w 664"/>
                    <a:gd name="T15" fmla="*/ 0 h 9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64" h="945">
                      <a:moveTo>
                        <a:pt x="499" y="0"/>
                      </a:moveTo>
                      <a:lnTo>
                        <a:pt x="163" y="0"/>
                      </a:lnTo>
                      <a:lnTo>
                        <a:pt x="163" y="511"/>
                      </a:lnTo>
                      <a:lnTo>
                        <a:pt x="0" y="511"/>
                      </a:lnTo>
                      <a:lnTo>
                        <a:pt x="326" y="945"/>
                      </a:lnTo>
                      <a:lnTo>
                        <a:pt x="664" y="511"/>
                      </a:lnTo>
                      <a:lnTo>
                        <a:pt x="499" y="511"/>
                      </a:lnTo>
                      <a:lnTo>
                        <a:pt x="49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1" name="Freeform 402"/>
                <p:cNvSpPr>
                  <a:spLocks noEditPoints="1"/>
                </p:cNvSpPr>
                <p:nvPr/>
              </p:nvSpPr>
              <p:spPr bwMode="auto">
                <a:xfrm>
                  <a:off x="4790726" y="4357388"/>
                  <a:ext cx="242983" cy="236986"/>
                </a:xfrm>
                <a:custGeom>
                  <a:avLst/>
                  <a:gdLst>
                    <a:gd name="T0" fmla="*/ 52 w 360"/>
                    <a:gd name="T1" fmla="*/ 259 h 351"/>
                    <a:gd name="T2" fmla="*/ 31 w 360"/>
                    <a:gd name="T3" fmla="*/ 279 h 351"/>
                    <a:gd name="T4" fmla="*/ 77 w 360"/>
                    <a:gd name="T5" fmla="*/ 325 h 351"/>
                    <a:gd name="T6" fmla="*/ 97 w 360"/>
                    <a:gd name="T7" fmla="*/ 304 h 351"/>
                    <a:gd name="T8" fmla="*/ 147 w 360"/>
                    <a:gd name="T9" fmla="*/ 325 h 351"/>
                    <a:gd name="T10" fmla="*/ 147 w 360"/>
                    <a:gd name="T11" fmla="*/ 351 h 351"/>
                    <a:gd name="T12" fmla="*/ 211 w 360"/>
                    <a:gd name="T13" fmla="*/ 351 h 351"/>
                    <a:gd name="T14" fmla="*/ 211 w 360"/>
                    <a:gd name="T15" fmla="*/ 326 h 351"/>
                    <a:gd name="T16" fmla="*/ 264 w 360"/>
                    <a:gd name="T17" fmla="*/ 305 h 351"/>
                    <a:gd name="T18" fmla="*/ 284 w 360"/>
                    <a:gd name="T19" fmla="*/ 324 h 351"/>
                    <a:gd name="T20" fmla="*/ 329 w 360"/>
                    <a:gd name="T21" fmla="*/ 279 h 351"/>
                    <a:gd name="T22" fmla="*/ 310 w 360"/>
                    <a:gd name="T23" fmla="*/ 260 h 351"/>
                    <a:gd name="T24" fmla="*/ 332 w 360"/>
                    <a:gd name="T25" fmla="*/ 208 h 351"/>
                    <a:gd name="T26" fmla="*/ 360 w 360"/>
                    <a:gd name="T27" fmla="*/ 208 h 351"/>
                    <a:gd name="T28" fmla="*/ 360 w 360"/>
                    <a:gd name="T29" fmla="*/ 144 h 351"/>
                    <a:gd name="T30" fmla="*/ 333 w 360"/>
                    <a:gd name="T31" fmla="*/ 144 h 351"/>
                    <a:gd name="T32" fmla="*/ 311 w 360"/>
                    <a:gd name="T33" fmla="*/ 91 h 351"/>
                    <a:gd name="T34" fmla="*/ 331 w 360"/>
                    <a:gd name="T35" fmla="*/ 70 h 351"/>
                    <a:gd name="T36" fmla="*/ 286 w 360"/>
                    <a:gd name="T37" fmla="*/ 25 h 351"/>
                    <a:gd name="T38" fmla="*/ 265 w 360"/>
                    <a:gd name="T39" fmla="*/ 46 h 351"/>
                    <a:gd name="T40" fmla="*/ 211 w 360"/>
                    <a:gd name="T41" fmla="*/ 24 h 351"/>
                    <a:gd name="T42" fmla="*/ 211 w 360"/>
                    <a:gd name="T43" fmla="*/ 0 h 351"/>
                    <a:gd name="T44" fmla="*/ 147 w 360"/>
                    <a:gd name="T45" fmla="*/ 0 h 351"/>
                    <a:gd name="T46" fmla="*/ 147 w 360"/>
                    <a:gd name="T47" fmla="*/ 25 h 351"/>
                    <a:gd name="T48" fmla="*/ 96 w 360"/>
                    <a:gd name="T49" fmla="*/ 46 h 351"/>
                    <a:gd name="T50" fmla="*/ 75 w 360"/>
                    <a:gd name="T51" fmla="*/ 24 h 351"/>
                    <a:gd name="T52" fmla="*/ 29 w 360"/>
                    <a:gd name="T53" fmla="*/ 70 h 351"/>
                    <a:gd name="T54" fmla="*/ 51 w 360"/>
                    <a:gd name="T55" fmla="*/ 91 h 351"/>
                    <a:gd name="T56" fmla="*/ 29 w 360"/>
                    <a:gd name="T57" fmla="*/ 144 h 351"/>
                    <a:gd name="T58" fmla="*/ 0 w 360"/>
                    <a:gd name="T59" fmla="*/ 144 h 351"/>
                    <a:gd name="T60" fmla="*/ 0 w 360"/>
                    <a:gd name="T61" fmla="*/ 208 h 351"/>
                    <a:gd name="T62" fmla="*/ 30 w 360"/>
                    <a:gd name="T63" fmla="*/ 208 h 351"/>
                    <a:gd name="T64" fmla="*/ 52 w 360"/>
                    <a:gd name="T65" fmla="*/ 259 h 351"/>
                    <a:gd name="T66" fmla="*/ 181 w 360"/>
                    <a:gd name="T67" fmla="*/ 66 h 351"/>
                    <a:gd name="T68" fmla="*/ 291 w 360"/>
                    <a:gd name="T69" fmla="*/ 175 h 351"/>
                    <a:gd name="T70" fmla="*/ 181 w 360"/>
                    <a:gd name="T71" fmla="*/ 284 h 351"/>
                    <a:gd name="T72" fmla="*/ 71 w 360"/>
                    <a:gd name="T73" fmla="*/ 175 h 351"/>
                    <a:gd name="T74" fmla="*/ 181 w 360"/>
                    <a:gd name="T75" fmla="*/ 66 h 3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360" h="351">
                      <a:moveTo>
                        <a:pt x="52" y="259"/>
                      </a:moveTo>
                      <a:cubicBezTo>
                        <a:pt x="31" y="279"/>
                        <a:pt x="31" y="279"/>
                        <a:pt x="31" y="279"/>
                      </a:cubicBezTo>
                      <a:cubicBezTo>
                        <a:pt x="77" y="325"/>
                        <a:pt x="77" y="325"/>
                        <a:pt x="77" y="325"/>
                      </a:cubicBezTo>
                      <a:cubicBezTo>
                        <a:pt x="97" y="304"/>
                        <a:pt x="97" y="304"/>
                        <a:pt x="97" y="304"/>
                      </a:cubicBezTo>
                      <a:cubicBezTo>
                        <a:pt x="112" y="314"/>
                        <a:pt x="129" y="321"/>
                        <a:pt x="147" y="325"/>
                      </a:cubicBezTo>
                      <a:cubicBezTo>
                        <a:pt x="147" y="351"/>
                        <a:pt x="147" y="351"/>
                        <a:pt x="147" y="351"/>
                      </a:cubicBezTo>
                      <a:cubicBezTo>
                        <a:pt x="211" y="351"/>
                        <a:pt x="211" y="351"/>
                        <a:pt x="211" y="351"/>
                      </a:cubicBezTo>
                      <a:cubicBezTo>
                        <a:pt x="211" y="326"/>
                        <a:pt x="211" y="326"/>
                        <a:pt x="211" y="326"/>
                      </a:cubicBezTo>
                      <a:cubicBezTo>
                        <a:pt x="230" y="322"/>
                        <a:pt x="248" y="315"/>
                        <a:pt x="264" y="305"/>
                      </a:cubicBezTo>
                      <a:cubicBezTo>
                        <a:pt x="284" y="324"/>
                        <a:pt x="284" y="324"/>
                        <a:pt x="284" y="324"/>
                      </a:cubicBezTo>
                      <a:cubicBezTo>
                        <a:pt x="329" y="279"/>
                        <a:pt x="329" y="279"/>
                        <a:pt x="329" y="279"/>
                      </a:cubicBezTo>
                      <a:cubicBezTo>
                        <a:pt x="310" y="260"/>
                        <a:pt x="310" y="260"/>
                        <a:pt x="310" y="260"/>
                      </a:cubicBezTo>
                      <a:cubicBezTo>
                        <a:pt x="320" y="244"/>
                        <a:pt x="328" y="227"/>
                        <a:pt x="332" y="208"/>
                      </a:cubicBezTo>
                      <a:cubicBezTo>
                        <a:pt x="360" y="208"/>
                        <a:pt x="360" y="208"/>
                        <a:pt x="360" y="208"/>
                      </a:cubicBezTo>
                      <a:cubicBezTo>
                        <a:pt x="360" y="144"/>
                        <a:pt x="360" y="144"/>
                        <a:pt x="360" y="144"/>
                      </a:cubicBezTo>
                      <a:cubicBezTo>
                        <a:pt x="333" y="144"/>
                        <a:pt x="333" y="144"/>
                        <a:pt x="333" y="144"/>
                      </a:cubicBezTo>
                      <a:cubicBezTo>
                        <a:pt x="329" y="125"/>
                        <a:pt x="321" y="107"/>
                        <a:pt x="311" y="91"/>
                      </a:cubicBezTo>
                      <a:cubicBezTo>
                        <a:pt x="331" y="70"/>
                        <a:pt x="331" y="70"/>
                        <a:pt x="331" y="70"/>
                      </a:cubicBezTo>
                      <a:cubicBezTo>
                        <a:pt x="286" y="25"/>
                        <a:pt x="286" y="25"/>
                        <a:pt x="286" y="25"/>
                      </a:cubicBezTo>
                      <a:cubicBezTo>
                        <a:pt x="265" y="46"/>
                        <a:pt x="265" y="46"/>
                        <a:pt x="265" y="46"/>
                      </a:cubicBezTo>
                      <a:cubicBezTo>
                        <a:pt x="249" y="35"/>
                        <a:pt x="231" y="28"/>
                        <a:pt x="211" y="24"/>
                      </a:cubicBezTo>
                      <a:cubicBezTo>
                        <a:pt x="211" y="0"/>
                        <a:pt x="211" y="0"/>
                        <a:pt x="211" y="0"/>
                      </a:cubicBezTo>
                      <a:cubicBezTo>
                        <a:pt x="147" y="0"/>
                        <a:pt x="147" y="0"/>
                        <a:pt x="147" y="0"/>
                      </a:cubicBezTo>
                      <a:cubicBezTo>
                        <a:pt x="147" y="25"/>
                        <a:pt x="147" y="25"/>
                        <a:pt x="147" y="25"/>
                      </a:cubicBezTo>
                      <a:cubicBezTo>
                        <a:pt x="129" y="29"/>
                        <a:pt x="112" y="36"/>
                        <a:pt x="96" y="46"/>
                      </a:cubicBezTo>
                      <a:cubicBezTo>
                        <a:pt x="75" y="24"/>
                        <a:pt x="75" y="24"/>
                        <a:pt x="75" y="24"/>
                      </a:cubicBezTo>
                      <a:cubicBezTo>
                        <a:pt x="29" y="70"/>
                        <a:pt x="29" y="70"/>
                        <a:pt x="29" y="70"/>
                      </a:cubicBezTo>
                      <a:cubicBezTo>
                        <a:pt x="51" y="91"/>
                        <a:pt x="51" y="91"/>
                        <a:pt x="51" y="91"/>
                      </a:cubicBezTo>
                      <a:cubicBezTo>
                        <a:pt x="41" y="107"/>
                        <a:pt x="33" y="125"/>
                        <a:pt x="29" y="144"/>
                      </a:cubicBezTo>
                      <a:cubicBezTo>
                        <a:pt x="0" y="144"/>
                        <a:pt x="0" y="144"/>
                        <a:pt x="0" y="144"/>
                      </a:cubicBezTo>
                      <a:cubicBezTo>
                        <a:pt x="0" y="208"/>
                        <a:pt x="0" y="208"/>
                        <a:pt x="0" y="208"/>
                      </a:cubicBezTo>
                      <a:cubicBezTo>
                        <a:pt x="30" y="208"/>
                        <a:pt x="30" y="208"/>
                        <a:pt x="30" y="208"/>
                      </a:cubicBezTo>
                      <a:cubicBezTo>
                        <a:pt x="34" y="227"/>
                        <a:pt x="41" y="244"/>
                        <a:pt x="52" y="259"/>
                      </a:cubicBezTo>
                      <a:close/>
                      <a:moveTo>
                        <a:pt x="181" y="66"/>
                      </a:moveTo>
                      <a:cubicBezTo>
                        <a:pt x="242" y="66"/>
                        <a:pt x="291" y="115"/>
                        <a:pt x="291" y="175"/>
                      </a:cubicBezTo>
                      <a:cubicBezTo>
                        <a:pt x="291" y="235"/>
                        <a:pt x="242" y="284"/>
                        <a:pt x="181" y="284"/>
                      </a:cubicBezTo>
                      <a:cubicBezTo>
                        <a:pt x="120" y="284"/>
                        <a:pt x="71" y="235"/>
                        <a:pt x="71" y="175"/>
                      </a:cubicBezTo>
                      <a:cubicBezTo>
                        <a:pt x="71" y="115"/>
                        <a:pt x="120" y="66"/>
                        <a:pt x="181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2" name="Freeform 403"/>
                <p:cNvSpPr>
                  <a:spLocks noEditPoints="1"/>
                </p:cNvSpPr>
                <p:nvPr/>
              </p:nvSpPr>
              <p:spPr bwMode="auto">
                <a:xfrm>
                  <a:off x="4856111" y="4420203"/>
                  <a:ext cx="112783" cy="111355"/>
                </a:xfrm>
                <a:custGeom>
                  <a:avLst/>
                  <a:gdLst>
                    <a:gd name="T0" fmla="*/ 83 w 167"/>
                    <a:gd name="T1" fmla="*/ 165 h 165"/>
                    <a:gd name="T2" fmla="*/ 167 w 167"/>
                    <a:gd name="T3" fmla="*/ 82 h 165"/>
                    <a:gd name="T4" fmla="*/ 83 w 167"/>
                    <a:gd name="T5" fmla="*/ 0 h 165"/>
                    <a:gd name="T6" fmla="*/ 0 w 167"/>
                    <a:gd name="T7" fmla="*/ 82 h 165"/>
                    <a:gd name="T8" fmla="*/ 83 w 167"/>
                    <a:gd name="T9" fmla="*/ 165 h 165"/>
                    <a:gd name="T10" fmla="*/ 83 w 167"/>
                    <a:gd name="T11" fmla="*/ 26 h 165"/>
                    <a:gd name="T12" fmla="*/ 140 w 167"/>
                    <a:gd name="T13" fmla="*/ 82 h 165"/>
                    <a:gd name="T14" fmla="*/ 83 w 167"/>
                    <a:gd name="T15" fmla="*/ 138 h 165"/>
                    <a:gd name="T16" fmla="*/ 27 w 167"/>
                    <a:gd name="T17" fmla="*/ 82 h 165"/>
                    <a:gd name="T18" fmla="*/ 83 w 167"/>
                    <a:gd name="T19" fmla="*/ 26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67" h="165">
                      <a:moveTo>
                        <a:pt x="83" y="165"/>
                      </a:moveTo>
                      <a:cubicBezTo>
                        <a:pt x="129" y="165"/>
                        <a:pt x="167" y="128"/>
                        <a:pt x="167" y="82"/>
                      </a:cubicBezTo>
                      <a:cubicBezTo>
                        <a:pt x="167" y="37"/>
                        <a:pt x="129" y="0"/>
                        <a:pt x="83" y="0"/>
                      </a:cubicBezTo>
                      <a:cubicBezTo>
                        <a:pt x="37" y="0"/>
                        <a:pt x="0" y="37"/>
                        <a:pt x="0" y="82"/>
                      </a:cubicBezTo>
                      <a:cubicBezTo>
                        <a:pt x="0" y="128"/>
                        <a:pt x="37" y="165"/>
                        <a:pt x="83" y="165"/>
                      </a:cubicBezTo>
                      <a:close/>
                      <a:moveTo>
                        <a:pt x="83" y="26"/>
                      </a:moveTo>
                      <a:cubicBezTo>
                        <a:pt x="114" y="26"/>
                        <a:pt x="140" y="51"/>
                        <a:pt x="140" y="82"/>
                      </a:cubicBezTo>
                      <a:cubicBezTo>
                        <a:pt x="140" y="113"/>
                        <a:pt x="114" y="138"/>
                        <a:pt x="83" y="138"/>
                      </a:cubicBezTo>
                      <a:cubicBezTo>
                        <a:pt x="52" y="138"/>
                        <a:pt x="27" y="113"/>
                        <a:pt x="27" y="82"/>
                      </a:cubicBezTo>
                      <a:cubicBezTo>
                        <a:pt x="27" y="51"/>
                        <a:pt x="52" y="26"/>
                        <a:pt x="83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3" name="Oval 404"/>
                <p:cNvSpPr>
                  <a:spLocks noChangeArrowheads="1"/>
                </p:cNvSpPr>
                <p:nvPr/>
              </p:nvSpPr>
              <p:spPr bwMode="auto">
                <a:xfrm>
                  <a:off x="4891802" y="4455894"/>
                  <a:ext cx="40545" cy="3911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4" name="Freeform 405"/>
                <p:cNvSpPr/>
                <p:nvPr/>
              </p:nvSpPr>
              <p:spPr bwMode="auto">
                <a:xfrm>
                  <a:off x="4525472" y="4677177"/>
                  <a:ext cx="107358" cy="117351"/>
                </a:xfrm>
                <a:custGeom>
                  <a:avLst/>
                  <a:gdLst>
                    <a:gd name="T0" fmla="*/ 22 w 159"/>
                    <a:gd name="T1" fmla="*/ 115 h 174"/>
                    <a:gd name="T2" fmla="*/ 81 w 159"/>
                    <a:gd name="T3" fmla="*/ 174 h 174"/>
                    <a:gd name="T4" fmla="*/ 138 w 159"/>
                    <a:gd name="T5" fmla="*/ 115 h 174"/>
                    <a:gd name="T6" fmla="*/ 155 w 159"/>
                    <a:gd name="T7" fmla="*/ 96 h 174"/>
                    <a:gd name="T8" fmla="*/ 146 w 159"/>
                    <a:gd name="T9" fmla="*/ 67 h 174"/>
                    <a:gd name="T10" fmla="*/ 79 w 159"/>
                    <a:gd name="T11" fmla="*/ 0 h 174"/>
                    <a:gd name="T12" fmla="*/ 13 w 159"/>
                    <a:gd name="T13" fmla="*/ 67 h 174"/>
                    <a:gd name="T14" fmla="*/ 4 w 159"/>
                    <a:gd name="T15" fmla="*/ 96 h 174"/>
                    <a:gd name="T16" fmla="*/ 22 w 159"/>
                    <a:gd name="T17" fmla="*/ 115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9" h="174">
                      <a:moveTo>
                        <a:pt x="22" y="115"/>
                      </a:moveTo>
                      <a:cubicBezTo>
                        <a:pt x="34" y="146"/>
                        <a:pt x="56" y="174"/>
                        <a:pt x="81" y="174"/>
                      </a:cubicBezTo>
                      <a:cubicBezTo>
                        <a:pt x="106" y="174"/>
                        <a:pt x="127" y="146"/>
                        <a:pt x="138" y="115"/>
                      </a:cubicBezTo>
                      <a:cubicBezTo>
                        <a:pt x="145" y="114"/>
                        <a:pt x="152" y="107"/>
                        <a:pt x="155" y="96"/>
                      </a:cubicBezTo>
                      <a:cubicBezTo>
                        <a:pt x="159" y="83"/>
                        <a:pt x="154" y="70"/>
                        <a:pt x="146" y="67"/>
                      </a:cubicBezTo>
                      <a:cubicBezTo>
                        <a:pt x="144" y="30"/>
                        <a:pt x="115" y="0"/>
                        <a:pt x="79" y="0"/>
                      </a:cubicBezTo>
                      <a:cubicBezTo>
                        <a:pt x="44" y="0"/>
                        <a:pt x="15" y="30"/>
                        <a:pt x="13" y="67"/>
                      </a:cubicBezTo>
                      <a:cubicBezTo>
                        <a:pt x="5" y="70"/>
                        <a:pt x="0" y="83"/>
                        <a:pt x="4" y="96"/>
                      </a:cubicBezTo>
                      <a:cubicBezTo>
                        <a:pt x="7" y="107"/>
                        <a:pt x="14" y="115"/>
                        <a:pt x="22" y="11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65" name="Freeform 407"/>
                <p:cNvSpPr/>
                <p:nvPr/>
              </p:nvSpPr>
              <p:spPr bwMode="auto">
                <a:xfrm>
                  <a:off x="4494636" y="4789388"/>
                  <a:ext cx="169317" cy="142192"/>
                </a:xfrm>
                <a:custGeom>
                  <a:avLst/>
                  <a:gdLst>
                    <a:gd name="T0" fmla="*/ 194 w 251"/>
                    <a:gd name="T1" fmla="*/ 0 h 211"/>
                    <a:gd name="T2" fmla="*/ 140 w 251"/>
                    <a:gd name="T3" fmla="*/ 91 h 211"/>
                    <a:gd name="T4" fmla="*/ 133 w 251"/>
                    <a:gd name="T5" fmla="*/ 50 h 211"/>
                    <a:gd name="T6" fmla="*/ 141 w 251"/>
                    <a:gd name="T7" fmla="*/ 37 h 211"/>
                    <a:gd name="T8" fmla="*/ 125 w 251"/>
                    <a:gd name="T9" fmla="*/ 21 h 211"/>
                    <a:gd name="T10" fmla="*/ 110 w 251"/>
                    <a:gd name="T11" fmla="*/ 37 h 211"/>
                    <a:gd name="T12" fmla="*/ 117 w 251"/>
                    <a:gd name="T13" fmla="*/ 50 h 211"/>
                    <a:gd name="T14" fmla="*/ 111 w 251"/>
                    <a:gd name="T15" fmla="*/ 90 h 211"/>
                    <a:gd name="T16" fmla="*/ 57 w 251"/>
                    <a:gd name="T17" fmla="*/ 0 h 211"/>
                    <a:gd name="T18" fmla="*/ 1 w 251"/>
                    <a:gd name="T19" fmla="*/ 60 h 211"/>
                    <a:gd name="T20" fmla="*/ 0 w 251"/>
                    <a:gd name="T21" fmla="*/ 60 h 211"/>
                    <a:gd name="T22" fmla="*/ 0 w 251"/>
                    <a:gd name="T23" fmla="*/ 191 h 211"/>
                    <a:gd name="T24" fmla="*/ 1 w 251"/>
                    <a:gd name="T25" fmla="*/ 191 h 211"/>
                    <a:gd name="T26" fmla="*/ 125 w 251"/>
                    <a:gd name="T27" fmla="*/ 211 h 211"/>
                    <a:gd name="T28" fmla="*/ 250 w 251"/>
                    <a:gd name="T29" fmla="*/ 191 h 211"/>
                    <a:gd name="T30" fmla="*/ 251 w 251"/>
                    <a:gd name="T31" fmla="*/ 191 h 211"/>
                    <a:gd name="T32" fmla="*/ 250 w 251"/>
                    <a:gd name="T33" fmla="*/ 60 h 211"/>
                    <a:gd name="T34" fmla="*/ 194 w 251"/>
                    <a:gd name="T35" fmla="*/ 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51" h="211">
                      <a:moveTo>
                        <a:pt x="194" y="0"/>
                      </a:moveTo>
                      <a:cubicBezTo>
                        <a:pt x="140" y="91"/>
                        <a:pt x="140" y="91"/>
                        <a:pt x="140" y="91"/>
                      </a:cubicBezTo>
                      <a:cubicBezTo>
                        <a:pt x="133" y="50"/>
                        <a:pt x="133" y="50"/>
                        <a:pt x="133" y="50"/>
                      </a:cubicBezTo>
                      <a:cubicBezTo>
                        <a:pt x="138" y="47"/>
                        <a:pt x="141" y="42"/>
                        <a:pt x="141" y="37"/>
                      </a:cubicBezTo>
                      <a:cubicBezTo>
                        <a:pt x="141" y="28"/>
                        <a:pt x="134" y="21"/>
                        <a:pt x="125" y="21"/>
                      </a:cubicBezTo>
                      <a:cubicBezTo>
                        <a:pt x="117" y="21"/>
                        <a:pt x="110" y="28"/>
                        <a:pt x="110" y="37"/>
                      </a:cubicBezTo>
                      <a:cubicBezTo>
                        <a:pt x="110" y="42"/>
                        <a:pt x="113" y="47"/>
                        <a:pt x="117" y="50"/>
                      </a:cubicBezTo>
                      <a:cubicBezTo>
                        <a:pt x="111" y="90"/>
                        <a:pt x="111" y="90"/>
                        <a:pt x="111" y="9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27" y="13"/>
                        <a:pt x="6" y="35"/>
                        <a:pt x="1" y="60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0" y="191"/>
                        <a:pt x="0" y="191"/>
                        <a:pt x="0" y="191"/>
                      </a:cubicBezTo>
                      <a:cubicBezTo>
                        <a:pt x="1" y="191"/>
                        <a:pt x="1" y="191"/>
                        <a:pt x="1" y="191"/>
                      </a:cubicBezTo>
                      <a:cubicBezTo>
                        <a:pt x="7" y="202"/>
                        <a:pt x="60" y="211"/>
                        <a:pt x="125" y="211"/>
                      </a:cubicBezTo>
                      <a:cubicBezTo>
                        <a:pt x="191" y="211"/>
                        <a:pt x="244" y="202"/>
                        <a:pt x="250" y="191"/>
                      </a:cubicBezTo>
                      <a:cubicBezTo>
                        <a:pt x="251" y="191"/>
                        <a:pt x="251" y="191"/>
                        <a:pt x="251" y="191"/>
                      </a:cubicBezTo>
                      <a:cubicBezTo>
                        <a:pt x="250" y="60"/>
                        <a:pt x="250" y="60"/>
                        <a:pt x="250" y="60"/>
                      </a:cubicBezTo>
                      <a:cubicBezTo>
                        <a:pt x="245" y="35"/>
                        <a:pt x="224" y="13"/>
                        <a:pt x="19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grpSp>
          <p:nvGrpSpPr>
            <p:cNvPr id="14" name="组合 13"/>
            <p:cNvGrpSpPr/>
            <p:nvPr/>
          </p:nvGrpSpPr>
          <p:grpSpPr>
            <a:xfrm>
              <a:off x="4333039" y="3564994"/>
              <a:ext cx="2373158" cy="2371923"/>
              <a:chOff x="4398406" y="3712606"/>
              <a:chExt cx="2419598" cy="2419598"/>
            </a:xfrm>
          </p:grpSpPr>
          <p:grpSp>
            <p:nvGrpSpPr>
              <p:cNvPr id="41" name="组合 40"/>
              <p:cNvGrpSpPr/>
              <p:nvPr/>
            </p:nvGrpSpPr>
            <p:grpSpPr>
              <a:xfrm>
                <a:off x="4398406" y="3712606"/>
                <a:ext cx="2419598" cy="2419598"/>
                <a:chOff x="1595120" y="525779"/>
                <a:chExt cx="3520440" cy="3520440"/>
              </a:xfrm>
            </p:grpSpPr>
            <p:sp>
              <p:nvSpPr>
                <p:cNvPr id="53" name="椭圆 52"/>
                <p:cNvSpPr/>
                <p:nvPr/>
              </p:nvSpPr>
              <p:spPr>
                <a:xfrm>
                  <a:off x="1595120" y="525779"/>
                  <a:ext cx="3520440" cy="352044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F7F7F9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810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4" name="椭圆 53"/>
                <p:cNvSpPr/>
                <p:nvPr/>
              </p:nvSpPr>
              <p:spPr>
                <a:xfrm>
                  <a:off x="1900612" y="831271"/>
                  <a:ext cx="2909455" cy="2909455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E4E4E4"/>
                    </a:gs>
                    <a:gs pos="0">
                      <a:schemeClr val="bg1"/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innerShdw blurRad="355600" dist="266700" dir="5400000">
                    <a:prstClr val="black">
                      <a:alpha val="57000"/>
                    </a:prstClr>
                  </a:innerShdw>
                  <a:softEdge rad="2667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42" name="椭圆 41"/>
              <p:cNvSpPr/>
              <p:nvPr/>
            </p:nvSpPr>
            <p:spPr>
              <a:xfrm>
                <a:off x="5036761" y="4350961"/>
                <a:ext cx="1142885" cy="1142885"/>
              </a:xfrm>
              <a:prstGeom prst="ellipse">
                <a:avLst/>
              </a:prstGeom>
              <a:solidFill>
                <a:srgbClr val="FFC000"/>
              </a:solidFill>
              <a:ln>
                <a:gradFill flip="none" rotWithShape="1">
                  <a:gsLst>
                    <a:gs pos="0">
                      <a:srgbClr val="D9D9D9"/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</a:ln>
              <a:effectLst>
                <a:innerShdw blurRad="342900" dist="50800" dir="16200000">
                  <a:schemeClr val="accent4">
                    <a:lumMod val="50000"/>
                    <a:alpha val="8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grpSp>
            <p:nvGrpSpPr>
              <p:cNvPr id="43" name="组合 42"/>
              <p:cNvGrpSpPr/>
              <p:nvPr/>
            </p:nvGrpSpPr>
            <p:grpSpPr>
              <a:xfrm>
                <a:off x="5443766" y="4701944"/>
                <a:ext cx="338356" cy="459855"/>
                <a:chOff x="5758088" y="4284007"/>
                <a:chExt cx="495387" cy="673270"/>
              </a:xfrm>
              <a:solidFill>
                <a:schemeClr val="bg1"/>
              </a:solidFill>
            </p:grpSpPr>
            <p:sp>
              <p:nvSpPr>
                <p:cNvPr id="44" name="Freeform 422"/>
                <p:cNvSpPr/>
                <p:nvPr/>
              </p:nvSpPr>
              <p:spPr bwMode="auto">
                <a:xfrm>
                  <a:off x="5822902" y="4284007"/>
                  <a:ext cx="221283" cy="243554"/>
                </a:xfrm>
                <a:custGeom>
                  <a:avLst/>
                  <a:gdLst>
                    <a:gd name="T0" fmla="*/ 45 w 328"/>
                    <a:gd name="T1" fmla="*/ 239 h 361"/>
                    <a:gd name="T2" fmla="*/ 167 w 328"/>
                    <a:gd name="T3" fmla="*/ 361 h 361"/>
                    <a:gd name="T4" fmla="*/ 285 w 328"/>
                    <a:gd name="T5" fmla="*/ 239 h 361"/>
                    <a:gd name="T6" fmla="*/ 321 w 328"/>
                    <a:gd name="T7" fmla="*/ 199 h 361"/>
                    <a:gd name="T8" fmla="*/ 302 w 328"/>
                    <a:gd name="T9" fmla="*/ 140 h 361"/>
                    <a:gd name="T10" fmla="*/ 164 w 328"/>
                    <a:gd name="T11" fmla="*/ 0 h 361"/>
                    <a:gd name="T12" fmla="*/ 26 w 328"/>
                    <a:gd name="T13" fmla="*/ 140 h 361"/>
                    <a:gd name="T14" fmla="*/ 7 w 328"/>
                    <a:gd name="T15" fmla="*/ 199 h 361"/>
                    <a:gd name="T16" fmla="*/ 45 w 328"/>
                    <a:gd name="T17" fmla="*/ 239 h 3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28" h="361">
                      <a:moveTo>
                        <a:pt x="45" y="239"/>
                      </a:moveTo>
                      <a:cubicBezTo>
                        <a:pt x="70" y="303"/>
                        <a:pt x="116" y="361"/>
                        <a:pt x="167" y="361"/>
                      </a:cubicBezTo>
                      <a:cubicBezTo>
                        <a:pt x="219" y="361"/>
                        <a:pt x="262" y="303"/>
                        <a:pt x="285" y="239"/>
                      </a:cubicBezTo>
                      <a:cubicBezTo>
                        <a:pt x="300" y="238"/>
                        <a:pt x="315" y="222"/>
                        <a:pt x="321" y="199"/>
                      </a:cubicBezTo>
                      <a:cubicBezTo>
                        <a:pt x="328" y="173"/>
                        <a:pt x="319" y="146"/>
                        <a:pt x="302" y="140"/>
                      </a:cubicBezTo>
                      <a:cubicBezTo>
                        <a:pt x="297" y="62"/>
                        <a:pt x="237" y="0"/>
                        <a:pt x="164" y="0"/>
                      </a:cubicBezTo>
                      <a:cubicBezTo>
                        <a:pt x="90" y="0"/>
                        <a:pt x="30" y="62"/>
                        <a:pt x="26" y="140"/>
                      </a:cubicBezTo>
                      <a:cubicBezTo>
                        <a:pt x="8" y="146"/>
                        <a:pt x="0" y="173"/>
                        <a:pt x="7" y="199"/>
                      </a:cubicBezTo>
                      <a:cubicBezTo>
                        <a:pt x="13" y="223"/>
                        <a:pt x="29" y="239"/>
                        <a:pt x="45" y="23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5" name="Freeform 423"/>
                <p:cNvSpPr/>
                <p:nvPr/>
              </p:nvSpPr>
              <p:spPr bwMode="auto">
                <a:xfrm>
                  <a:off x="6097007" y="4775683"/>
                  <a:ext cx="1999" cy="1428"/>
                </a:xfrm>
                <a:custGeom>
                  <a:avLst/>
                  <a:gdLst>
                    <a:gd name="T0" fmla="*/ 3 w 3"/>
                    <a:gd name="T1" fmla="*/ 0 h 2"/>
                    <a:gd name="T2" fmla="*/ 0 w 3"/>
                    <a:gd name="T3" fmla="*/ 2 h 2"/>
                    <a:gd name="T4" fmla="*/ 3 w 3"/>
                    <a:gd name="T5" fmla="*/ 2 h 2"/>
                    <a:gd name="T6" fmla="*/ 3 w 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2">
                      <a:moveTo>
                        <a:pt x="3" y="0"/>
                      </a:moveTo>
                      <a:cubicBezTo>
                        <a:pt x="2" y="1"/>
                        <a:pt x="1" y="2"/>
                        <a:pt x="0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6" name="Freeform 424"/>
                <p:cNvSpPr/>
                <p:nvPr/>
              </p:nvSpPr>
              <p:spPr bwMode="auto">
                <a:xfrm>
                  <a:off x="6066456" y="4582096"/>
                  <a:ext cx="30551" cy="171315"/>
                </a:xfrm>
                <a:custGeom>
                  <a:avLst/>
                  <a:gdLst>
                    <a:gd name="T0" fmla="*/ 0 w 45"/>
                    <a:gd name="T1" fmla="*/ 0 h 254"/>
                    <a:gd name="T2" fmla="*/ 21 w 45"/>
                    <a:gd name="T3" fmla="*/ 254 h 254"/>
                    <a:gd name="T4" fmla="*/ 45 w 45"/>
                    <a:gd name="T5" fmla="*/ 241 h 254"/>
                    <a:gd name="T6" fmla="*/ 29 w 45"/>
                    <a:gd name="T7" fmla="*/ 0 h 254"/>
                    <a:gd name="T8" fmla="*/ 0 w 45"/>
                    <a:gd name="T9" fmla="*/ 0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54">
                      <a:moveTo>
                        <a:pt x="0" y="0"/>
                      </a:moveTo>
                      <a:cubicBezTo>
                        <a:pt x="21" y="254"/>
                        <a:pt x="21" y="254"/>
                        <a:pt x="21" y="254"/>
                      </a:cubicBezTo>
                      <a:cubicBezTo>
                        <a:pt x="29" y="249"/>
                        <a:pt x="37" y="245"/>
                        <a:pt x="45" y="241"/>
                      </a:cubicBezTo>
                      <a:cubicBezTo>
                        <a:pt x="29" y="0"/>
                        <a:pt x="29" y="0"/>
                        <a:pt x="29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7" name="Freeform 425"/>
                <p:cNvSpPr/>
                <p:nvPr/>
              </p:nvSpPr>
              <p:spPr bwMode="auto">
                <a:xfrm>
                  <a:off x="6187233" y="4775683"/>
                  <a:ext cx="1999" cy="1428"/>
                </a:xfrm>
                <a:custGeom>
                  <a:avLst/>
                  <a:gdLst>
                    <a:gd name="T0" fmla="*/ 0 w 3"/>
                    <a:gd name="T1" fmla="*/ 0 h 2"/>
                    <a:gd name="T2" fmla="*/ 0 w 3"/>
                    <a:gd name="T3" fmla="*/ 2 h 2"/>
                    <a:gd name="T4" fmla="*/ 3 w 3"/>
                    <a:gd name="T5" fmla="*/ 2 h 2"/>
                    <a:gd name="T6" fmla="*/ 0 w 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" h="2">
                      <a:moveTo>
                        <a:pt x="0" y="0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2" y="2"/>
                        <a:pt x="1" y="1"/>
                        <a:pt x="0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8" name="Freeform 426"/>
                <p:cNvSpPr/>
                <p:nvPr/>
              </p:nvSpPr>
              <p:spPr bwMode="auto">
                <a:xfrm>
                  <a:off x="6189232" y="4582096"/>
                  <a:ext cx="30551" cy="171315"/>
                </a:xfrm>
                <a:custGeom>
                  <a:avLst/>
                  <a:gdLst>
                    <a:gd name="T0" fmla="*/ 45 w 45"/>
                    <a:gd name="T1" fmla="*/ 0 h 254"/>
                    <a:gd name="T2" fmla="*/ 16 w 45"/>
                    <a:gd name="T3" fmla="*/ 0 h 254"/>
                    <a:gd name="T4" fmla="*/ 0 w 45"/>
                    <a:gd name="T5" fmla="*/ 241 h 254"/>
                    <a:gd name="T6" fmla="*/ 24 w 45"/>
                    <a:gd name="T7" fmla="*/ 254 h 254"/>
                    <a:gd name="T8" fmla="*/ 45 w 45"/>
                    <a:gd name="T9" fmla="*/ 0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254">
                      <a:moveTo>
                        <a:pt x="45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0" y="241"/>
                        <a:pt x="0" y="241"/>
                        <a:pt x="0" y="241"/>
                      </a:cubicBezTo>
                      <a:cubicBezTo>
                        <a:pt x="8" y="245"/>
                        <a:pt x="16" y="249"/>
                        <a:pt x="24" y="254"/>
                      </a:cubicBezTo>
                      <a:lnTo>
                        <a:pt x="4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49" name="Freeform 427"/>
                <p:cNvSpPr>
                  <a:spLocks noEditPoints="1"/>
                </p:cNvSpPr>
                <p:nvPr/>
              </p:nvSpPr>
              <p:spPr bwMode="auto">
                <a:xfrm>
                  <a:off x="6032192" y="4740563"/>
                  <a:ext cx="221283" cy="216714"/>
                </a:xfrm>
                <a:custGeom>
                  <a:avLst/>
                  <a:gdLst>
                    <a:gd name="T0" fmla="*/ 164 w 328"/>
                    <a:gd name="T1" fmla="*/ 0 h 321"/>
                    <a:gd name="T2" fmla="*/ 0 w 328"/>
                    <a:gd name="T3" fmla="*/ 161 h 321"/>
                    <a:gd name="T4" fmla="*/ 164 w 328"/>
                    <a:gd name="T5" fmla="*/ 321 h 321"/>
                    <a:gd name="T6" fmla="*/ 328 w 328"/>
                    <a:gd name="T7" fmla="*/ 161 h 321"/>
                    <a:gd name="T8" fmla="*/ 164 w 328"/>
                    <a:gd name="T9" fmla="*/ 0 h 321"/>
                    <a:gd name="T10" fmla="*/ 164 w 328"/>
                    <a:gd name="T11" fmla="*/ 294 h 321"/>
                    <a:gd name="T12" fmla="*/ 27 w 328"/>
                    <a:gd name="T13" fmla="*/ 161 h 321"/>
                    <a:gd name="T14" fmla="*/ 164 w 328"/>
                    <a:gd name="T15" fmla="*/ 27 h 321"/>
                    <a:gd name="T16" fmla="*/ 302 w 328"/>
                    <a:gd name="T17" fmla="*/ 161 h 321"/>
                    <a:gd name="T18" fmla="*/ 164 w 328"/>
                    <a:gd name="T19" fmla="*/ 294 h 3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8" h="321">
                      <a:moveTo>
                        <a:pt x="164" y="0"/>
                      </a:moveTo>
                      <a:cubicBezTo>
                        <a:pt x="74" y="0"/>
                        <a:pt x="0" y="72"/>
                        <a:pt x="0" y="161"/>
                      </a:cubicBezTo>
                      <a:cubicBezTo>
                        <a:pt x="0" y="249"/>
                        <a:pt x="74" y="321"/>
                        <a:pt x="164" y="321"/>
                      </a:cubicBezTo>
                      <a:cubicBezTo>
                        <a:pt x="255" y="321"/>
                        <a:pt x="328" y="249"/>
                        <a:pt x="328" y="161"/>
                      </a:cubicBezTo>
                      <a:cubicBezTo>
                        <a:pt x="328" y="72"/>
                        <a:pt x="255" y="0"/>
                        <a:pt x="164" y="0"/>
                      </a:cubicBezTo>
                      <a:close/>
                      <a:moveTo>
                        <a:pt x="164" y="294"/>
                      </a:moveTo>
                      <a:cubicBezTo>
                        <a:pt x="89" y="294"/>
                        <a:pt x="27" y="234"/>
                        <a:pt x="27" y="161"/>
                      </a:cubicBezTo>
                      <a:cubicBezTo>
                        <a:pt x="27" y="87"/>
                        <a:pt x="89" y="27"/>
                        <a:pt x="164" y="27"/>
                      </a:cubicBezTo>
                      <a:cubicBezTo>
                        <a:pt x="240" y="27"/>
                        <a:pt x="302" y="87"/>
                        <a:pt x="302" y="161"/>
                      </a:cubicBezTo>
                      <a:cubicBezTo>
                        <a:pt x="302" y="234"/>
                        <a:pt x="240" y="294"/>
                        <a:pt x="164" y="29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0" name="Freeform 428"/>
                <p:cNvSpPr/>
                <p:nvPr/>
              </p:nvSpPr>
              <p:spPr bwMode="auto">
                <a:xfrm>
                  <a:off x="6105001" y="4571246"/>
                  <a:ext cx="76235" cy="168175"/>
                </a:xfrm>
                <a:custGeom>
                  <a:avLst/>
                  <a:gdLst>
                    <a:gd name="T0" fmla="*/ 56 w 113"/>
                    <a:gd name="T1" fmla="*/ 243 h 249"/>
                    <a:gd name="T2" fmla="*/ 100 w 113"/>
                    <a:gd name="T3" fmla="*/ 249 h 249"/>
                    <a:gd name="T4" fmla="*/ 113 w 113"/>
                    <a:gd name="T5" fmla="*/ 0 h 249"/>
                    <a:gd name="T6" fmla="*/ 0 w 113"/>
                    <a:gd name="T7" fmla="*/ 0 h 249"/>
                    <a:gd name="T8" fmla="*/ 13 w 113"/>
                    <a:gd name="T9" fmla="*/ 249 h 249"/>
                    <a:gd name="T10" fmla="*/ 56 w 113"/>
                    <a:gd name="T11" fmla="*/ 243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3" h="249">
                      <a:moveTo>
                        <a:pt x="56" y="243"/>
                      </a:moveTo>
                      <a:cubicBezTo>
                        <a:pt x="71" y="243"/>
                        <a:pt x="86" y="245"/>
                        <a:pt x="100" y="249"/>
                      </a:cubicBezTo>
                      <a:cubicBezTo>
                        <a:pt x="113" y="0"/>
                        <a:pt x="113" y="0"/>
                        <a:pt x="113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3" y="249"/>
                        <a:pt x="13" y="249"/>
                        <a:pt x="13" y="249"/>
                      </a:cubicBezTo>
                      <a:cubicBezTo>
                        <a:pt x="27" y="245"/>
                        <a:pt x="42" y="243"/>
                        <a:pt x="56" y="2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1" name="Freeform 429"/>
                <p:cNvSpPr/>
                <p:nvPr/>
              </p:nvSpPr>
              <p:spPr bwMode="auto">
                <a:xfrm>
                  <a:off x="5758088" y="4516711"/>
                  <a:ext cx="334636" cy="294948"/>
                </a:xfrm>
                <a:custGeom>
                  <a:avLst/>
                  <a:gdLst>
                    <a:gd name="T0" fmla="*/ 460 w 496"/>
                    <a:gd name="T1" fmla="*/ 351 h 437"/>
                    <a:gd name="T2" fmla="*/ 437 w 496"/>
                    <a:gd name="T3" fmla="*/ 80 h 437"/>
                    <a:gd name="T4" fmla="*/ 496 w 496"/>
                    <a:gd name="T5" fmla="*/ 80 h 437"/>
                    <a:gd name="T6" fmla="*/ 496 w 496"/>
                    <a:gd name="T7" fmla="*/ 73 h 437"/>
                    <a:gd name="T8" fmla="*/ 401 w 496"/>
                    <a:gd name="T9" fmla="*/ 0 h 437"/>
                    <a:gd name="T10" fmla="*/ 290 w 496"/>
                    <a:gd name="T11" fmla="*/ 188 h 437"/>
                    <a:gd name="T12" fmla="*/ 276 w 496"/>
                    <a:gd name="T13" fmla="*/ 103 h 437"/>
                    <a:gd name="T14" fmla="*/ 291 w 496"/>
                    <a:gd name="T15" fmla="*/ 76 h 437"/>
                    <a:gd name="T16" fmla="*/ 259 w 496"/>
                    <a:gd name="T17" fmla="*/ 44 h 437"/>
                    <a:gd name="T18" fmla="*/ 227 w 496"/>
                    <a:gd name="T19" fmla="*/ 76 h 437"/>
                    <a:gd name="T20" fmla="*/ 243 w 496"/>
                    <a:gd name="T21" fmla="*/ 103 h 437"/>
                    <a:gd name="T22" fmla="*/ 229 w 496"/>
                    <a:gd name="T23" fmla="*/ 186 h 437"/>
                    <a:gd name="T24" fmla="*/ 118 w 496"/>
                    <a:gd name="T25" fmla="*/ 0 h 437"/>
                    <a:gd name="T26" fmla="*/ 2 w 496"/>
                    <a:gd name="T27" fmla="*/ 123 h 437"/>
                    <a:gd name="T28" fmla="*/ 0 w 496"/>
                    <a:gd name="T29" fmla="*/ 123 h 437"/>
                    <a:gd name="T30" fmla="*/ 0 w 496"/>
                    <a:gd name="T31" fmla="*/ 396 h 437"/>
                    <a:gd name="T32" fmla="*/ 1 w 496"/>
                    <a:gd name="T33" fmla="*/ 396 h 437"/>
                    <a:gd name="T34" fmla="*/ 260 w 496"/>
                    <a:gd name="T35" fmla="*/ 437 h 437"/>
                    <a:gd name="T36" fmla="*/ 400 w 496"/>
                    <a:gd name="T37" fmla="*/ 430 h 437"/>
                    <a:gd name="T38" fmla="*/ 460 w 496"/>
                    <a:gd name="T39" fmla="*/ 351 h 4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96" h="437">
                      <a:moveTo>
                        <a:pt x="460" y="351"/>
                      </a:moveTo>
                      <a:cubicBezTo>
                        <a:pt x="437" y="80"/>
                        <a:pt x="437" y="80"/>
                        <a:pt x="437" y="80"/>
                      </a:cubicBezTo>
                      <a:cubicBezTo>
                        <a:pt x="496" y="80"/>
                        <a:pt x="496" y="80"/>
                        <a:pt x="496" y="80"/>
                      </a:cubicBezTo>
                      <a:cubicBezTo>
                        <a:pt x="496" y="73"/>
                        <a:pt x="496" y="73"/>
                        <a:pt x="496" y="73"/>
                      </a:cubicBezTo>
                      <a:cubicBezTo>
                        <a:pt x="475" y="43"/>
                        <a:pt x="442" y="18"/>
                        <a:pt x="401" y="0"/>
                      </a:cubicBezTo>
                      <a:cubicBezTo>
                        <a:pt x="290" y="188"/>
                        <a:pt x="290" y="188"/>
                        <a:pt x="290" y="188"/>
                      </a:cubicBezTo>
                      <a:cubicBezTo>
                        <a:pt x="276" y="103"/>
                        <a:pt x="276" y="103"/>
                        <a:pt x="276" y="103"/>
                      </a:cubicBezTo>
                      <a:cubicBezTo>
                        <a:pt x="285" y="98"/>
                        <a:pt x="291" y="88"/>
                        <a:pt x="291" y="76"/>
                      </a:cubicBezTo>
                      <a:cubicBezTo>
                        <a:pt x="291" y="59"/>
                        <a:pt x="277" y="44"/>
                        <a:pt x="259" y="44"/>
                      </a:cubicBezTo>
                      <a:cubicBezTo>
                        <a:pt x="242" y="44"/>
                        <a:pt x="227" y="59"/>
                        <a:pt x="227" y="76"/>
                      </a:cubicBezTo>
                      <a:cubicBezTo>
                        <a:pt x="227" y="88"/>
                        <a:pt x="233" y="98"/>
                        <a:pt x="243" y="103"/>
                      </a:cubicBezTo>
                      <a:cubicBezTo>
                        <a:pt x="229" y="186"/>
                        <a:pt x="229" y="186"/>
                        <a:pt x="229" y="186"/>
                      </a:cubicBezTo>
                      <a:cubicBezTo>
                        <a:pt x="118" y="0"/>
                        <a:pt x="118" y="0"/>
                        <a:pt x="118" y="0"/>
                      </a:cubicBezTo>
                      <a:cubicBezTo>
                        <a:pt x="56" y="27"/>
                        <a:pt x="12" y="72"/>
                        <a:pt x="2" y="123"/>
                      </a:cubicBezTo>
                      <a:cubicBezTo>
                        <a:pt x="0" y="123"/>
                        <a:pt x="0" y="123"/>
                        <a:pt x="0" y="123"/>
                      </a:cubicBezTo>
                      <a:cubicBezTo>
                        <a:pt x="0" y="396"/>
                        <a:pt x="0" y="396"/>
                        <a:pt x="0" y="396"/>
                      </a:cubicBezTo>
                      <a:cubicBezTo>
                        <a:pt x="1" y="396"/>
                        <a:pt x="1" y="396"/>
                        <a:pt x="1" y="396"/>
                      </a:cubicBezTo>
                      <a:cubicBezTo>
                        <a:pt x="14" y="419"/>
                        <a:pt x="125" y="437"/>
                        <a:pt x="260" y="437"/>
                      </a:cubicBezTo>
                      <a:cubicBezTo>
                        <a:pt x="312" y="437"/>
                        <a:pt x="360" y="435"/>
                        <a:pt x="400" y="430"/>
                      </a:cubicBezTo>
                      <a:cubicBezTo>
                        <a:pt x="413" y="398"/>
                        <a:pt x="434" y="371"/>
                        <a:pt x="460" y="35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52" name="Freeform 430"/>
                <p:cNvSpPr>
                  <a:spLocks noEditPoints="1"/>
                </p:cNvSpPr>
                <p:nvPr/>
              </p:nvSpPr>
              <p:spPr bwMode="auto">
                <a:xfrm>
                  <a:off x="6068454" y="4777111"/>
                  <a:ext cx="149330" cy="144476"/>
                </a:xfrm>
                <a:custGeom>
                  <a:avLst/>
                  <a:gdLst>
                    <a:gd name="T0" fmla="*/ 110 w 221"/>
                    <a:gd name="T1" fmla="*/ 0 h 214"/>
                    <a:gd name="T2" fmla="*/ 0 w 221"/>
                    <a:gd name="T3" fmla="*/ 107 h 214"/>
                    <a:gd name="T4" fmla="*/ 110 w 221"/>
                    <a:gd name="T5" fmla="*/ 214 h 214"/>
                    <a:gd name="T6" fmla="*/ 221 w 221"/>
                    <a:gd name="T7" fmla="*/ 107 h 214"/>
                    <a:gd name="T8" fmla="*/ 110 w 221"/>
                    <a:gd name="T9" fmla="*/ 0 h 214"/>
                    <a:gd name="T10" fmla="*/ 134 w 221"/>
                    <a:gd name="T11" fmla="*/ 188 h 214"/>
                    <a:gd name="T12" fmla="*/ 99 w 221"/>
                    <a:gd name="T13" fmla="*/ 188 h 214"/>
                    <a:gd name="T14" fmla="*/ 99 w 221"/>
                    <a:gd name="T15" fmla="*/ 66 h 214"/>
                    <a:gd name="T16" fmla="*/ 99 w 221"/>
                    <a:gd name="T17" fmla="*/ 66 h 214"/>
                    <a:gd name="T18" fmla="*/ 70 w 221"/>
                    <a:gd name="T19" fmla="*/ 80 h 214"/>
                    <a:gd name="T20" fmla="*/ 64 w 221"/>
                    <a:gd name="T21" fmla="*/ 53 h 214"/>
                    <a:gd name="T22" fmla="*/ 105 w 221"/>
                    <a:gd name="T23" fmla="*/ 34 h 214"/>
                    <a:gd name="T24" fmla="*/ 134 w 221"/>
                    <a:gd name="T25" fmla="*/ 34 h 214"/>
                    <a:gd name="T26" fmla="*/ 134 w 221"/>
                    <a:gd name="T27" fmla="*/ 188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21" h="214">
                      <a:moveTo>
                        <a:pt x="110" y="0"/>
                      </a:moveTo>
                      <a:cubicBezTo>
                        <a:pt x="50" y="0"/>
                        <a:pt x="0" y="48"/>
                        <a:pt x="0" y="107"/>
                      </a:cubicBezTo>
                      <a:cubicBezTo>
                        <a:pt x="0" y="166"/>
                        <a:pt x="50" y="214"/>
                        <a:pt x="110" y="214"/>
                      </a:cubicBezTo>
                      <a:cubicBezTo>
                        <a:pt x="171" y="214"/>
                        <a:pt x="221" y="166"/>
                        <a:pt x="221" y="107"/>
                      </a:cubicBezTo>
                      <a:cubicBezTo>
                        <a:pt x="221" y="48"/>
                        <a:pt x="171" y="0"/>
                        <a:pt x="110" y="0"/>
                      </a:cubicBezTo>
                      <a:close/>
                      <a:moveTo>
                        <a:pt x="134" y="188"/>
                      </a:moveTo>
                      <a:cubicBezTo>
                        <a:pt x="99" y="188"/>
                        <a:pt x="99" y="188"/>
                        <a:pt x="99" y="188"/>
                      </a:cubicBezTo>
                      <a:cubicBezTo>
                        <a:pt x="99" y="66"/>
                        <a:pt x="99" y="66"/>
                        <a:pt x="99" y="66"/>
                      </a:cubicBezTo>
                      <a:cubicBezTo>
                        <a:pt x="99" y="66"/>
                        <a:pt x="99" y="66"/>
                        <a:pt x="99" y="66"/>
                      </a:cubicBezTo>
                      <a:cubicBezTo>
                        <a:pt x="70" y="80"/>
                        <a:pt x="70" y="80"/>
                        <a:pt x="70" y="80"/>
                      </a:cubicBezTo>
                      <a:cubicBezTo>
                        <a:pt x="64" y="53"/>
                        <a:pt x="64" y="53"/>
                        <a:pt x="64" y="53"/>
                      </a:cubicBezTo>
                      <a:cubicBezTo>
                        <a:pt x="105" y="34"/>
                        <a:pt x="105" y="34"/>
                        <a:pt x="105" y="34"/>
                      </a:cubicBezTo>
                      <a:cubicBezTo>
                        <a:pt x="134" y="34"/>
                        <a:pt x="134" y="34"/>
                        <a:pt x="134" y="34"/>
                      </a:cubicBezTo>
                      <a:lnTo>
                        <a:pt x="134" y="18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</p:grpSp>
        <p:grpSp>
          <p:nvGrpSpPr>
            <p:cNvPr id="15" name="组合 14"/>
            <p:cNvGrpSpPr/>
            <p:nvPr/>
          </p:nvGrpSpPr>
          <p:grpSpPr>
            <a:xfrm>
              <a:off x="3922929" y="1930705"/>
              <a:ext cx="501200" cy="500939"/>
              <a:chOff x="4108450" y="2661285"/>
              <a:chExt cx="666750" cy="666750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4108450" y="2661285"/>
                <a:ext cx="666750" cy="6667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0" name="任意多边形 39"/>
              <p:cNvSpPr/>
              <p:nvPr/>
            </p:nvSpPr>
            <p:spPr>
              <a:xfrm rot="10800000">
                <a:off x="4219323" y="2803673"/>
                <a:ext cx="433864" cy="381974"/>
              </a:xfrm>
              <a:custGeom>
                <a:avLst/>
                <a:gdLst>
                  <a:gd name="connsiteX0" fmla="*/ 760416 w 1727431"/>
                  <a:gd name="connsiteY0" fmla="*/ 1520832 h 1520832"/>
                  <a:gd name="connsiteX1" fmla="*/ 621863 w 1727431"/>
                  <a:gd name="connsiteY1" fmla="*/ 1463441 h 1520832"/>
                  <a:gd name="connsiteX2" fmla="*/ 57390 w 1727431"/>
                  <a:gd name="connsiteY2" fmla="*/ 898969 h 1520832"/>
                  <a:gd name="connsiteX3" fmla="*/ 0 w 1727431"/>
                  <a:gd name="connsiteY3" fmla="*/ 760416 h 1520832"/>
                  <a:gd name="connsiteX4" fmla="*/ 0 w 1727431"/>
                  <a:gd name="connsiteY4" fmla="*/ 760416 h 1520832"/>
                  <a:gd name="connsiteX5" fmla="*/ 0 w 1727431"/>
                  <a:gd name="connsiteY5" fmla="*/ 760415 h 1520832"/>
                  <a:gd name="connsiteX6" fmla="*/ 57390 w 1727431"/>
                  <a:gd name="connsiteY6" fmla="*/ 621863 h 1520832"/>
                  <a:gd name="connsiteX7" fmla="*/ 621863 w 1727431"/>
                  <a:gd name="connsiteY7" fmla="*/ 57390 h 1520832"/>
                  <a:gd name="connsiteX8" fmla="*/ 898969 w 1727431"/>
                  <a:gd name="connsiteY8" fmla="*/ 57390 h 1520832"/>
                  <a:gd name="connsiteX9" fmla="*/ 898969 w 1727431"/>
                  <a:gd name="connsiteY9" fmla="*/ 334495 h 1520832"/>
                  <a:gd name="connsiteX10" fmla="*/ 668991 w 1727431"/>
                  <a:gd name="connsiteY10" fmla="*/ 564473 h 1520832"/>
                  <a:gd name="connsiteX11" fmla="*/ 1531488 w 1727431"/>
                  <a:gd name="connsiteY11" fmla="*/ 564473 h 1520832"/>
                  <a:gd name="connsiteX12" fmla="*/ 1727431 w 1727431"/>
                  <a:gd name="connsiteY12" fmla="*/ 760416 h 1520832"/>
                  <a:gd name="connsiteX13" fmla="*/ 1531488 w 1727431"/>
                  <a:gd name="connsiteY13" fmla="*/ 956359 h 1520832"/>
                  <a:gd name="connsiteX14" fmla="*/ 668992 w 1727431"/>
                  <a:gd name="connsiteY14" fmla="*/ 956359 h 1520832"/>
                  <a:gd name="connsiteX15" fmla="*/ 898969 w 1727431"/>
                  <a:gd name="connsiteY15" fmla="*/ 1186336 h 1520832"/>
                  <a:gd name="connsiteX16" fmla="*/ 898969 w 1727431"/>
                  <a:gd name="connsiteY16" fmla="*/ 1463441 h 1520832"/>
                  <a:gd name="connsiteX17" fmla="*/ 760416 w 1727431"/>
                  <a:gd name="connsiteY17" fmla="*/ 1520832 h 1520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27431" h="1520832">
                    <a:moveTo>
                      <a:pt x="760416" y="1520832"/>
                    </a:moveTo>
                    <a:cubicBezTo>
                      <a:pt x="710270" y="1520832"/>
                      <a:pt x="660124" y="1501701"/>
                      <a:pt x="621863" y="1463441"/>
                    </a:cubicBezTo>
                    <a:lnTo>
                      <a:pt x="57390" y="898969"/>
                    </a:lnTo>
                    <a:cubicBezTo>
                      <a:pt x="19130" y="860708"/>
                      <a:pt x="0" y="810562"/>
                      <a:pt x="0" y="760416"/>
                    </a:cubicBezTo>
                    <a:lnTo>
                      <a:pt x="0" y="760416"/>
                    </a:lnTo>
                    <a:lnTo>
                      <a:pt x="0" y="760415"/>
                    </a:lnTo>
                    <a:cubicBezTo>
                      <a:pt x="0" y="710269"/>
                      <a:pt x="19130" y="660123"/>
                      <a:pt x="57390" y="621863"/>
                    </a:cubicBezTo>
                    <a:lnTo>
                      <a:pt x="621863" y="57390"/>
                    </a:lnTo>
                    <a:cubicBezTo>
                      <a:pt x="698384" y="-19131"/>
                      <a:pt x="822448" y="-19131"/>
                      <a:pt x="898969" y="57390"/>
                    </a:cubicBezTo>
                    <a:cubicBezTo>
                      <a:pt x="975489" y="133910"/>
                      <a:pt x="975489" y="257975"/>
                      <a:pt x="898969" y="334495"/>
                    </a:cubicBezTo>
                    <a:lnTo>
                      <a:pt x="668991" y="564473"/>
                    </a:lnTo>
                    <a:lnTo>
                      <a:pt x="1531488" y="564473"/>
                    </a:lnTo>
                    <a:cubicBezTo>
                      <a:pt x="1639704" y="564473"/>
                      <a:pt x="1727431" y="652200"/>
                      <a:pt x="1727431" y="760416"/>
                    </a:cubicBezTo>
                    <a:cubicBezTo>
                      <a:pt x="1727431" y="868632"/>
                      <a:pt x="1639704" y="956359"/>
                      <a:pt x="1531488" y="956359"/>
                    </a:cubicBezTo>
                    <a:lnTo>
                      <a:pt x="668992" y="956359"/>
                    </a:lnTo>
                    <a:lnTo>
                      <a:pt x="898969" y="1186336"/>
                    </a:lnTo>
                    <a:cubicBezTo>
                      <a:pt x="975489" y="1262856"/>
                      <a:pt x="975489" y="1386921"/>
                      <a:pt x="898969" y="1463441"/>
                    </a:cubicBezTo>
                    <a:cubicBezTo>
                      <a:pt x="860708" y="1501701"/>
                      <a:pt x="810562" y="1520832"/>
                      <a:pt x="760416" y="1520832"/>
                    </a:cubicBezTo>
                    <a:close/>
                  </a:path>
                </a:pathLst>
              </a:custGeom>
              <a:noFill/>
              <a:ln w="222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 rot="10800000">
              <a:off x="3922929" y="4514257"/>
              <a:ext cx="501200" cy="500939"/>
              <a:chOff x="4108450" y="2661285"/>
              <a:chExt cx="666750" cy="666750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4108450" y="2661285"/>
                <a:ext cx="666750" cy="6667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8" name="任意多边形 37"/>
              <p:cNvSpPr/>
              <p:nvPr/>
            </p:nvSpPr>
            <p:spPr>
              <a:xfrm rot="10800000">
                <a:off x="4219323" y="2803673"/>
                <a:ext cx="433864" cy="381974"/>
              </a:xfrm>
              <a:custGeom>
                <a:avLst/>
                <a:gdLst>
                  <a:gd name="connsiteX0" fmla="*/ 760416 w 1727431"/>
                  <a:gd name="connsiteY0" fmla="*/ 1520832 h 1520832"/>
                  <a:gd name="connsiteX1" fmla="*/ 621863 w 1727431"/>
                  <a:gd name="connsiteY1" fmla="*/ 1463441 h 1520832"/>
                  <a:gd name="connsiteX2" fmla="*/ 57390 w 1727431"/>
                  <a:gd name="connsiteY2" fmla="*/ 898969 h 1520832"/>
                  <a:gd name="connsiteX3" fmla="*/ 0 w 1727431"/>
                  <a:gd name="connsiteY3" fmla="*/ 760416 h 1520832"/>
                  <a:gd name="connsiteX4" fmla="*/ 0 w 1727431"/>
                  <a:gd name="connsiteY4" fmla="*/ 760416 h 1520832"/>
                  <a:gd name="connsiteX5" fmla="*/ 0 w 1727431"/>
                  <a:gd name="connsiteY5" fmla="*/ 760415 h 1520832"/>
                  <a:gd name="connsiteX6" fmla="*/ 57390 w 1727431"/>
                  <a:gd name="connsiteY6" fmla="*/ 621863 h 1520832"/>
                  <a:gd name="connsiteX7" fmla="*/ 621863 w 1727431"/>
                  <a:gd name="connsiteY7" fmla="*/ 57390 h 1520832"/>
                  <a:gd name="connsiteX8" fmla="*/ 898969 w 1727431"/>
                  <a:gd name="connsiteY8" fmla="*/ 57390 h 1520832"/>
                  <a:gd name="connsiteX9" fmla="*/ 898969 w 1727431"/>
                  <a:gd name="connsiteY9" fmla="*/ 334495 h 1520832"/>
                  <a:gd name="connsiteX10" fmla="*/ 668991 w 1727431"/>
                  <a:gd name="connsiteY10" fmla="*/ 564473 h 1520832"/>
                  <a:gd name="connsiteX11" fmla="*/ 1531488 w 1727431"/>
                  <a:gd name="connsiteY11" fmla="*/ 564473 h 1520832"/>
                  <a:gd name="connsiteX12" fmla="*/ 1727431 w 1727431"/>
                  <a:gd name="connsiteY12" fmla="*/ 760416 h 1520832"/>
                  <a:gd name="connsiteX13" fmla="*/ 1531488 w 1727431"/>
                  <a:gd name="connsiteY13" fmla="*/ 956359 h 1520832"/>
                  <a:gd name="connsiteX14" fmla="*/ 668992 w 1727431"/>
                  <a:gd name="connsiteY14" fmla="*/ 956359 h 1520832"/>
                  <a:gd name="connsiteX15" fmla="*/ 898969 w 1727431"/>
                  <a:gd name="connsiteY15" fmla="*/ 1186336 h 1520832"/>
                  <a:gd name="connsiteX16" fmla="*/ 898969 w 1727431"/>
                  <a:gd name="connsiteY16" fmla="*/ 1463441 h 1520832"/>
                  <a:gd name="connsiteX17" fmla="*/ 760416 w 1727431"/>
                  <a:gd name="connsiteY17" fmla="*/ 1520832 h 1520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27431" h="1520832">
                    <a:moveTo>
                      <a:pt x="760416" y="1520832"/>
                    </a:moveTo>
                    <a:cubicBezTo>
                      <a:pt x="710270" y="1520832"/>
                      <a:pt x="660124" y="1501701"/>
                      <a:pt x="621863" y="1463441"/>
                    </a:cubicBezTo>
                    <a:lnTo>
                      <a:pt x="57390" y="898969"/>
                    </a:lnTo>
                    <a:cubicBezTo>
                      <a:pt x="19130" y="860708"/>
                      <a:pt x="0" y="810562"/>
                      <a:pt x="0" y="760416"/>
                    </a:cubicBezTo>
                    <a:lnTo>
                      <a:pt x="0" y="760416"/>
                    </a:lnTo>
                    <a:lnTo>
                      <a:pt x="0" y="760415"/>
                    </a:lnTo>
                    <a:cubicBezTo>
                      <a:pt x="0" y="710269"/>
                      <a:pt x="19130" y="660123"/>
                      <a:pt x="57390" y="621863"/>
                    </a:cubicBezTo>
                    <a:lnTo>
                      <a:pt x="621863" y="57390"/>
                    </a:lnTo>
                    <a:cubicBezTo>
                      <a:pt x="698384" y="-19131"/>
                      <a:pt x="822448" y="-19131"/>
                      <a:pt x="898969" y="57390"/>
                    </a:cubicBezTo>
                    <a:cubicBezTo>
                      <a:pt x="975489" y="133910"/>
                      <a:pt x="975489" y="257975"/>
                      <a:pt x="898969" y="334495"/>
                    </a:cubicBezTo>
                    <a:lnTo>
                      <a:pt x="668991" y="564473"/>
                    </a:lnTo>
                    <a:lnTo>
                      <a:pt x="1531488" y="564473"/>
                    </a:lnTo>
                    <a:cubicBezTo>
                      <a:pt x="1639704" y="564473"/>
                      <a:pt x="1727431" y="652200"/>
                      <a:pt x="1727431" y="760416"/>
                    </a:cubicBezTo>
                    <a:cubicBezTo>
                      <a:pt x="1727431" y="868632"/>
                      <a:pt x="1639704" y="956359"/>
                      <a:pt x="1531488" y="956359"/>
                    </a:cubicBezTo>
                    <a:lnTo>
                      <a:pt x="668992" y="956359"/>
                    </a:lnTo>
                    <a:lnTo>
                      <a:pt x="898969" y="1186336"/>
                    </a:lnTo>
                    <a:cubicBezTo>
                      <a:pt x="975489" y="1262856"/>
                      <a:pt x="975489" y="1386921"/>
                      <a:pt x="898969" y="1463441"/>
                    </a:cubicBezTo>
                    <a:cubicBezTo>
                      <a:pt x="860708" y="1501701"/>
                      <a:pt x="810562" y="1520832"/>
                      <a:pt x="760416" y="1520832"/>
                    </a:cubicBezTo>
                    <a:close/>
                  </a:path>
                </a:pathLst>
              </a:custGeom>
              <a:noFill/>
              <a:ln w="222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 rot="16200000">
              <a:off x="2618319" y="3269749"/>
              <a:ext cx="500939" cy="501200"/>
              <a:chOff x="4108450" y="2661285"/>
              <a:chExt cx="666750" cy="666750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4108450" y="2661285"/>
                <a:ext cx="666750" cy="6667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6" name="任意多边形 35"/>
              <p:cNvSpPr/>
              <p:nvPr/>
            </p:nvSpPr>
            <p:spPr>
              <a:xfrm rot="10800000">
                <a:off x="4219323" y="2803673"/>
                <a:ext cx="433864" cy="381974"/>
              </a:xfrm>
              <a:custGeom>
                <a:avLst/>
                <a:gdLst>
                  <a:gd name="connsiteX0" fmla="*/ 760416 w 1727431"/>
                  <a:gd name="connsiteY0" fmla="*/ 1520832 h 1520832"/>
                  <a:gd name="connsiteX1" fmla="*/ 621863 w 1727431"/>
                  <a:gd name="connsiteY1" fmla="*/ 1463441 h 1520832"/>
                  <a:gd name="connsiteX2" fmla="*/ 57390 w 1727431"/>
                  <a:gd name="connsiteY2" fmla="*/ 898969 h 1520832"/>
                  <a:gd name="connsiteX3" fmla="*/ 0 w 1727431"/>
                  <a:gd name="connsiteY3" fmla="*/ 760416 h 1520832"/>
                  <a:gd name="connsiteX4" fmla="*/ 0 w 1727431"/>
                  <a:gd name="connsiteY4" fmla="*/ 760416 h 1520832"/>
                  <a:gd name="connsiteX5" fmla="*/ 0 w 1727431"/>
                  <a:gd name="connsiteY5" fmla="*/ 760415 h 1520832"/>
                  <a:gd name="connsiteX6" fmla="*/ 57390 w 1727431"/>
                  <a:gd name="connsiteY6" fmla="*/ 621863 h 1520832"/>
                  <a:gd name="connsiteX7" fmla="*/ 621863 w 1727431"/>
                  <a:gd name="connsiteY7" fmla="*/ 57390 h 1520832"/>
                  <a:gd name="connsiteX8" fmla="*/ 898969 w 1727431"/>
                  <a:gd name="connsiteY8" fmla="*/ 57390 h 1520832"/>
                  <a:gd name="connsiteX9" fmla="*/ 898969 w 1727431"/>
                  <a:gd name="connsiteY9" fmla="*/ 334495 h 1520832"/>
                  <a:gd name="connsiteX10" fmla="*/ 668991 w 1727431"/>
                  <a:gd name="connsiteY10" fmla="*/ 564473 h 1520832"/>
                  <a:gd name="connsiteX11" fmla="*/ 1531488 w 1727431"/>
                  <a:gd name="connsiteY11" fmla="*/ 564473 h 1520832"/>
                  <a:gd name="connsiteX12" fmla="*/ 1727431 w 1727431"/>
                  <a:gd name="connsiteY12" fmla="*/ 760416 h 1520832"/>
                  <a:gd name="connsiteX13" fmla="*/ 1531488 w 1727431"/>
                  <a:gd name="connsiteY13" fmla="*/ 956359 h 1520832"/>
                  <a:gd name="connsiteX14" fmla="*/ 668992 w 1727431"/>
                  <a:gd name="connsiteY14" fmla="*/ 956359 h 1520832"/>
                  <a:gd name="connsiteX15" fmla="*/ 898969 w 1727431"/>
                  <a:gd name="connsiteY15" fmla="*/ 1186336 h 1520832"/>
                  <a:gd name="connsiteX16" fmla="*/ 898969 w 1727431"/>
                  <a:gd name="connsiteY16" fmla="*/ 1463441 h 1520832"/>
                  <a:gd name="connsiteX17" fmla="*/ 760416 w 1727431"/>
                  <a:gd name="connsiteY17" fmla="*/ 1520832 h 1520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27431" h="1520832">
                    <a:moveTo>
                      <a:pt x="760416" y="1520832"/>
                    </a:moveTo>
                    <a:cubicBezTo>
                      <a:pt x="710270" y="1520832"/>
                      <a:pt x="660124" y="1501701"/>
                      <a:pt x="621863" y="1463441"/>
                    </a:cubicBezTo>
                    <a:lnTo>
                      <a:pt x="57390" y="898969"/>
                    </a:lnTo>
                    <a:cubicBezTo>
                      <a:pt x="19130" y="860708"/>
                      <a:pt x="0" y="810562"/>
                      <a:pt x="0" y="760416"/>
                    </a:cubicBezTo>
                    <a:lnTo>
                      <a:pt x="0" y="760416"/>
                    </a:lnTo>
                    <a:lnTo>
                      <a:pt x="0" y="760415"/>
                    </a:lnTo>
                    <a:cubicBezTo>
                      <a:pt x="0" y="710269"/>
                      <a:pt x="19130" y="660123"/>
                      <a:pt x="57390" y="621863"/>
                    </a:cubicBezTo>
                    <a:lnTo>
                      <a:pt x="621863" y="57390"/>
                    </a:lnTo>
                    <a:cubicBezTo>
                      <a:pt x="698384" y="-19131"/>
                      <a:pt x="822448" y="-19131"/>
                      <a:pt x="898969" y="57390"/>
                    </a:cubicBezTo>
                    <a:cubicBezTo>
                      <a:pt x="975489" y="133910"/>
                      <a:pt x="975489" y="257975"/>
                      <a:pt x="898969" y="334495"/>
                    </a:cubicBezTo>
                    <a:lnTo>
                      <a:pt x="668991" y="564473"/>
                    </a:lnTo>
                    <a:lnTo>
                      <a:pt x="1531488" y="564473"/>
                    </a:lnTo>
                    <a:cubicBezTo>
                      <a:pt x="1639704" y="564473"/>
                      <a:pt x="1727431" y="652200"/>
                      <a:pt x="1727431" y="760416"/>
                    </a:cubicBezTo>
                    <a:cubicBezTo>
                      <a:pt x="1727431" y="868632"/>
                      <a:pt x="1639704" y="956359"/>
                      <a:pt x="1531488" y="956359"/>
                    </a:cubicBezTo>
                    <a:lnTo>
                      <a:pt x="668992" y="956359"/>
                    </a:lnTo>
                    <a:lnTo>
                      <a:pt x="898969" y="1186336"/>
                    </a:lnTo>
                    <a:cubicBezTo>
                      <a:pt x="975489" y="1262856"/>
                      <a:pt x="975489" y="1386921"/>
                      <a:pt x="898969" y="1463441"/>
                    </a:cubicBezTo>
                    <a:cubicBezTo>
                      <a:pt x="860708" y="1501701"/>
                      <a:pt x="810562" y="1520832"/>
                      <a:pt x="760416" y="1520832"/>
                    </a:cubicBezTo>
                    <a:close/>
                  </a:path>
                </a:pathLst>
              </a:custGeom>
              <a:noFill/>
              <a:ln w="222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 rot="5400000">
              <a:off x="5280778" y="3269749"/>
              <a:ext cx="500939" cy="501200"/>
              <a:chOff x="4108450" y="2661285"/>
              <a:chExt cx="666750" cy="666750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4108450" y="2661285"/>
                <a:ext cx="666750" cy="666750"/>
              </a:xfrm>
              <a:prstGeom prst="ellips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4" name="任意多边形 33"/>
              <p:cNvSpPr/>
              <p:nvPr/>
            </p:nvSpPr>
            <p:spPr>
              <a:xfrm rot="10800000">
                <a:off x="4219323" y="2803673"/>
                <a:ext cx="433864" cy="381974"/>
              </a:xfrm>
              <a:custGeom>
                <a:avLst/>
                <a:gdLst>
                  <a:gd name="connsiteX0" fmla="*/ 760416 w 1727431"/>
                  <a:gd name="connsiteY0" fmla="*/ 1520832 h 1520832"/>
                  <a:gd name="connsiteX1" fmla="*/ 621863 w 1727431"/>
                  <a:gd name="connsiteY1" fmla="*/ 1463441 h 1520832"/>
                  <a:gd name="connsiteX2" fmla="*/ 57390 w 1727431"/>
                  <a:gd name="connsiteY2" fmla="*/ 898969 h 1520832"/>
                  <a:gd name="connsiteX3" fmla="*/ 0 w 1727431"/>
                  <a:gd name="connsiteY3" fmla="*/ 760416 h 1520832"/>
                  <a:gd name="connsiteX4" fmla="*/ 0 w 1727431"/>
                  <a:gd name="connsiteY4" fmla="*/ 760416 h 1520832"/>
                  <a:gd name="connsiteX5" fmla="*/ 0 w 1727431"/>
                  <a:gd name="connsiteY5" fmla="*/ 760415 h 1520832"/>
                  <a:gd name="connsiteX6" fmla="*/ 57390 w 1727431"/>
                  <a:gd name="connsiteY6" fmla="*/ 621863 h 1520832"/>
                  <a:gd name="connsiteX7" fmla="*/ 621863 w 1727431"/>
                  <a:gd name="connsiteY7" fmla="*/ 57390 h 1520832"/>
                  <a:gd name="connsiteX8" fmla="*/ 898969 w 1727431"/>
                  <a:gd name="connsiteY8" fmla="*/ 57390 h 1520832"/>
                  <a:gd name="connsiteX9" fmla="*/ 898969 w 1727431"/>
                  <a:gd name="connsiteY9" fmla="*/ 334495 h 1520832"/>
                  <a:gd name="connsiteX10" fmla="*/ 668991 w 1727431"/>
                  <a:gd name="connsiteY10" fmla="*/ 564473 h 1520832"/>
                  <a:gd name="connsiteX11" fmla="*/ 1531488 w 1727431"/>
                  <a:gd name="connsiteY11" fmla="*/ 564473 h 1520832"/>
                  <a:gd name="connsiteX12" fmla="*/ 1727431 w 1727431"/>
                  <a:gd name="connsiteY12" fmla="*/ 760416 h 1520832"/>
                  <a:gd name="connsiteX13" fmla="*/ 1531488 w 1727431"/>
                  <a:gd name="connsiteY13" fmla="*/ 956359 h 1520832"/>
                  <a:gd name="connsiteX14" fmla="*/ 668992 w 1727431"/>
                  <a:gd name="connsiteY14" fmla="*/ 956359 h 1520832"/>
                  <a:gd name="connsiteX15" fmla="*/ 898969 w 1727431"/>
                  <a:gd name="connsiteY15" fmla="*/ 1186336 h 1520832"/>
                  <a:gd name="connsiteX16" fmla="*/ 898969 w 1727431"/>
                  <a:gd name="connsiteY16" fmla="*/ 1463441 h 1520832"/>
                  <a:gd name="connsiteX17" fmla="*/ 760416 w 1727431"/>
                  <a:gd name="connsiteY17" fmla="*/ 1520832 h 1520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727431" h="1520832">
                    <a:moveTo>
                      <a:pt x="760416" y="1520832"/>
                    </a:moveTo>
                    <a:cubicBezTo>
                      <a:pt x="710270" y="1520832"/>
                      <a:pt x="660124" y="1501701"/>
                      <a:pt x="621863" y="1463441"/>
                    </a:cubicBezTo>
                    <a:lnTo>
                      <a:pt x="57390" y="898969"/>
                    </a:lnTo>
                    <a:cubicBezTo>
                      <a:pt x="19130" y="860708"/>
                      <a:pt x="0" y="810562"/>
                      <a:pt x="0" y="760416"/>
                    </a:cubicBezTo>
                    <a:lnTo>
                      <a:pt x="0" y="760416"/>
                    </a:lnTo>
                    <a:lnTo>
                      <a:pt x="0" y="760415"/>
                    </a:lnTo>
                    <a:cubicBezTo>
                      <a:pt x="0" y="710269"/>
                      <a:pt x="19130" y="660123"/>
                      <a:pt x="57390" y="621863"/>
                    </a:cubicBezTo>
                    <a:lnTo>
                      <a:pt x="621863" y="57390"/>
                    </a:lnTo>
                    <a:cubicBezTo>
                      <a:pt x="698384" y="-19131"/>
                      <a:pt x="822448" y="-19131"/>
                      <a:pt x="898969" y="57390"/>
                    </a:cubicBezTo>
                    <a:cubicBezTo>
                      <a:pt x="975489" y="133910"/>
                      <a:pt x="975489" y="257975"/>
                      <a:pt x="898969" y="334495"/>
                    </a:cubicBezTo>
                    <a:lnTo>
                      <a:pt x="668991" y="564473"/>
                    </a:lnTo>
                    <a:lnTo>
                      <a:pt x="1531488" y="564473"/>
                    </a:lnTo>
                    <a:cubicBezTo>
                      <a:pt x="1639704" y="564473"/>
                      <a:pt x="1727431" y="652200"/>
                      <a:pt x="1727431" y="760416"/>
                    </a:cubicBezTo>
                    <a:cubicBezTo>
                      <a:pt x="1727431" y="868632"/>
                      <a:pt x="1639704" y="956359"/>
                      <a:pt x="1531488" y="956359"/>
                    </a:cubicBezTo>
                    <a:lnTo>
                      <a:pt x="668992" y="956359"/>
                    </a:lnTo>
                    <a:lnTo>
                      <a:pt x="898969" y="1186336"/>
                    </a:lnTo>
                    <a:cubicBezTo>
                      <a:pt x="975489" y="1262856"/>
                      <a:pt x="975489" y="1386921"/>
                      <a:pt x="898969" y="1463441"/>
                    </a:cubicBezTo>
                    <a:cubicBezTo>
                      <a:pt x="860708" y="1501701"/>
                      <a:pt x="810562" y="1520832"/>
                      <a:pt x="760416" y="1520832"/>
                    </a:cubicBezTo>
                    <a:close/>
                  </a:path>
                </a:pathLst>
              </a:custGeom>
              <a:noFill/>
              <a:ln w="222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cxnSp>
          <p:nvCxnSpPr>
            <p:cNvPr id="23" name="直接连接符 22"/>
            <p:cNvCxnSpPr/>
            <p:nvPr/>
          </p:nvCxnSpPr>
          <p:spPr>
            <a:xfrm>
              <a:off x="3528508" y="3654428"/>
              <a:ext cx="1336930" cy="0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组合 23"/>
            <p:cNvGrpSpPr/>
            <p:nvPr/>
          </p:nvGrpSpPr>
          <p:grpSpPr>
            <a:xfrm>
              <a:off x="3831905" y="2970765"/>
              <a:ext cx="674872" cy="578394"/>
              <a:chOff x="3546346" y="2339026"/>
              <a:chExt cx="897787" cy="769842"/>
            </a:xfrm>
            <a:solidFill>
              <a:srgbClr val="FFC000"/>
            </a:solidFill>
          </p:grpSpPr>
          <p:sp>
            <p:nvSpPr>
              <p:cNvPr id="25" name="Rectangle 227"/>
              <p:cNvSpPr>
                <a:spLocks noChangeArrowheads="1"/>
              </p:cNvSpPr>
              <p:nvPr/>
            </p:nvSpPr>
            <p:spPr bwMode="auto">
              <a:xfrm>
                <a:off x="3561526" y="3077423"/>
                <a:ext cx="882607" cy="314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6" name="Freeform 228"/>
              <p:cNvSpPr/>
              <p:nvPr/>
            </p:nvSpPr>
            <p:spPr bwMode="auto">
              <a:xfrm>
                <a:off x="3617909" y="2844302"/>
                <a:ext cx="125777" cy="210351"/>
              </a:xfrm>
              <a:custGeom>
                <a:avLst/>
                <a:gdLst>
                  <a:gd name="T0" fmla="*/ 6 w 49"/>
                  <a:gd name="T1" fmla="*/ 82 h 82"/>
                  <a:gd name="T2" fmla="*/ 43 w 49"/>
                  <a:gd name="T3" fmla="*/ 82 h 82"/>
                  <a:gd name="T4" fmla="*/ 49 w 49"/>
                  <a:gd name="T5" fmla="*/ 76 h 82"/>
                  <a:gd name="T6" fmla="*/ 49 w 49"/>
                  <a:gd name="T7" fmla="*/ 0 h 82"/>
                  <a:gd name="T8" fmla="*/ 0 w 49"/>
                  <a:gd name="T9" fmla="*/ 49 h 82"/>
                  <a:gd name="T10" fmla="*/ 0 w 49"/>
                  <a:gd name="T11" fmla="*/ 76 h 82"/>
                  <a:gd name="T12" fmla="*/ 6 w 49"/>
                  <a:gd name="T13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" h="82">
                    <a:moveTo>
                      <a:pt x="6" y="82"/>
                    </a:moveTo>
                    <a:cubicBezTo>
                      <a:pt x="43" y="82"/>
                      <a:pt x="43" y="82"/>
                      <a:pt x="43" y="82"/>
                    </a:cubicBezTo>
                    <a:cubicBezTo>
                      <a:pt x="46" y="82"/>
                      <a:pt x="49" y="79"/>
                      <a:pt x="49" y="76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9"/>
                      <a:pt x="3" y="82"/>
                      <a:pt x="6" y="8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7" name="Freeform 229"/>
              <p:cNvSpPr/>
              <p:nvPr/>
            </p:nvSpPr>
            <p:spPr bwMode="auto">
              <a:xfrm>
                <a:off x="3779467" y="2682744"/>
                <a:ext cx="122524" cy="371910"/>
              </a:xfrm>
              <a:custGeom>
                <a:avLst/>
                <a:gdLst>
                  <a:gd name="T0" fmla="*/ 5 w 48"/>
                  <a:gd name="T1" fmla="*/ 145 h 145"/>
                  <a:gd name="T2" fmla="*/ 43 w 48"/>
                  <a:gd name="T3" fmla="*/ 145 h 145"/>
                  <a:gd name="T4" fmla="*/ 48 w 48"/>
                  <a:gd name="T5" fmla="*/ 139 h 145"/>
                  <a:gd name="T6" fmla="*/ 48 w 48"/>
                  <a:gd name="T7" fmla="*/ 0 h 145"/>
                  <a:gd name="T8" fmla="*/ 0 w 48"/>
                  <a:gd name="T9" fmla="*/ 49 h 145"/>
                  <a:gd name="T10" fmla="*/ 0 w 48"/>
                  <a:gd name="T11" fmla="*/ 139 h 145"/>
                  <a:gd name="T12" fmla="*/ 5 w 48"/>
                  <a:gd name="T13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45">
                    <a:moveTo>
                      <a:pt x="5" y="145"/>
                    </a:moveTo>
                    <a:cubicBezTo>
                      <a:pt x="43" y="145"/>
                      <a:pt x="43" y="145"/>
                      <a:pt x="43" y="145"/>
                    </a:cubicBezTo>
                    <a:cubicBezTo>
                      <a:pt x="46" y="145"/>
                      <a:pt x="48" y="142"/>
                      <a:pt x="48" y="13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0" y="142"/>
                      <a:pt x="2" y="145"/>
                      <a:pt x="5" y="1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8" name="Freeform 230"/>
              <p:cNvSpPr/>
              <p:nvPr/>
            </p:nvSpPr>
            <p:spPr bwMode="auto">
              <a:xfrm>
                <a:off x="3938857" y="2713104"/>
                <a:ext cx="124693" cy="341550"/>
              </a:xfrm>
              <a:custGeom>
                <a:avLst/>
                <a:gdLst>
                  <a:gd name="T0" fmla="*/ 22 w 49"/>
                  <a:gd name="T1" fmla="*/ 22 h 133"/>
                  <a:gd name="T2" fmla="*/ 0 w 49"/>
                  <a:gd name="T3" fmla="*/ 0 h 133"/>
                  <a:gd name="T4" fmla="*/ 0 w 49"/>
                  <a:gd name="T5" fmla="*/ 127 h 133"/>
                  <a:gd name="T6" fmla="*/ 6 w 49"/>
                  <a:gd name="T7" fmla="*/ 133 h 133"/>
                  <a:gd name="T8" fmla="*/ 43 w 49"/>
                  <a:gd name="T9" fmla="*/ 133 h 133"/>
                  <a:gd name="T10" fmla="*/ 49 w 49"/>
                  <a:gd name="T11" fmla="*/ 127 h 133"/>
                  <a:gd name="T12" fmla="*/ 49 w 49"/>
                  <a:gd name="T13" fmla="*/ 26 h 133"/>
                  <a:gd name="T14" fmla="*/ 38 w 49"/>
                  <a:gd name="T15" fmla="*/ 29 h 133"/>
                  <a:gd name="T16" fmla="*/ 22 w 49"/>
                  <a:gd name="T17" fmla="*/ 22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133">
                    <a:moveTo>
                      <a:pt x="22" y="2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27"/>
                      <a:pt x="0" y="127"/>
                      <a:pt x="0" y="127"/>
                    </a:cubicBezTo>
                    <a:cubicBezTo>
                      <a:pt x="0" y="130"/>
                      <a:pt x="3" y="133"/>
                      <a:pt x="6" y="133"/>
                    </a:cubicBezTo>
                    <a:cubicBezTo>
                      <a:pt x="43" y="133"/>
                      <a:pt x="43" y="133"/>
                      <a:pt x="43" y="133"/>
                    </a:cubicBezTo>
                    <a:cubicBezTo>
                      <a:pt x="46" y="133"/>
                      <a:pt x="49" y="130"/>
                      <a:pt x="49" y="127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6" y="28"/>
                      <a:pt x="42" y="29"/>
                      <a:pt x="38" y="29"/>
                    </a:cubicBezTo>
                    <a:cubicBezTo>
                      <a:pt x="32" y="29"/>
                      <a:pt x="27" y="26"/>
                      <a:pt x="22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9" name="Freeform 231"/>
              <p:cNvSpPr/>
              <p:nvPr/>
            </p:nvSpPr>
            <p:spPr bwMode="auto">
              <a:xfrm>
                <a:off x="4100415" y="2624193"/>
                <a:ext cx="122524" cy="430461"/>
              </a:xfrm>
              <a:custGeom>
                <a:avLst/>
                <a:gdLst>
                  <a:gd name="T0" fmla="*/ 5 w 48"/>
                  <a:gd name="T1" fmla="*/ 168 h 168"/>
                  <a:gd name="T2" fmla="*/ 43 w 48"/>
                  <a:gd name="T3" fmla="*/ 168 h 168"/>
                  <a:gd name="T4" fmla="*/ 48 w 48"/>
                  <a:gd name="T5" fmla="*/ 162 h 168"/>
                  <a:gd name="T6" fmla="*/ 48 w 48"/>
                  <a:gd name="T7" fmla="*/ 0 h 168"/>
                  <a:gd name="T8" fmla="*/ 0 w 48"/>
                  <a:gd name="T9" fmla="*/ 48 h 168"/>
                  <a:gd name="T10" fmla="*/ 0 w 48"/>
                  <a:gd name="T11" fmla="*/ 162 h 168"/>
                  <a:gd name="T12" fmla="*/ 5 w 48"/>
                  <a:gd name="T13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168">
                    <a:moveTo>
                      <a:pt x="5" y="168"/>
                    </a:moveTo>
                    <a:cubicBezTo>
                      <a:pt x="43" y="168"/>
                      <a:pt x="43" y="168"/>
                      <a:pt x="43" y="168"/>
                    </a:cubicBezTo>
                    <a:cubicBezTo>
                      <a:pt x="46" y="168"/>
                      <a:pt x="48" y="165"/>
                      <a:pt x="48" y="16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162"/>
                      <a:pt x="0" y="162"/>
                      <a:pt x="0" y="162"/>
                    </a:cubicBezTo>
                    <a:cubicBezTo>
                      <a:pt x="0" y="165"/>
                      <a:pt x="2" y="168"/>
                      <a:pt x="5" y="1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0" name="Freeform 232"/>
              <p:cNvSpPr/>
              <p:nvPr/>
            </p:nvSpPr>
            <p:spPr bwMode="auto">
              <a:xfrm>
                <a:off x="4258721" y="2513596"/>
                <a:ext cx="125777" cy="541058"/>
              </a:xfrm>
              <a:custGeom>
                <a:avLst/>
                <a:gdLst>
                  <a:gd name="T0" fmla="*/ 29 w 49"/>
                  <a:gd name="T1" fmla="*/ 0 h 211"/>
                  <a:gd name="T2" fmla="*/ 0 w 49"/>
                  <a:gd name="T3" fmla="*/ 29 h 211"/>
                  <a:gd name="T4" fmla="*/ 0 w 49"/>
                  <a:gd name="T5" fmla="*/ 205 h 211"/>
                  <a:gd name="T6" fmla="*/ 6 w 49"/>
                  <a:gd name="T7" fmla="*/ 211 h 211"/>
                  <a:gd name="T8" fmla="*/ 43 w 49"/>
                  <a:gd name="T9" fmla="*/ 211 h 211"/>
                  <a:gd name="T10" fmla="*/ 49 w 49"/>
                  <a:gd name="T11" fmla="*/ 205 h 211"/>
                  <a:gd name="T12" fmla="*/ 49 w 49"/>
                  <a:gd name="T13" fmla="*/ 22 h 211"/>
                  <a:gd name="T14" fmla="*/ 29 w 49"/>
                  <a:gd name="T15" fmla="*/ 0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211">
                    <a:moveTo>
                      <a:pt x="29" y="0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205"/>
                      <a:pt x="0" y="205"/>
                      <a:pt x="0" y="205"/>
                    </a:cubicBezTo>
                    <a:cubicBezTo>
                      <a:pt x="0" y="208"/>
                      <a:pt x="3" y="211"/>
                      <a:pt x="6" y="211"/>
                    </a:cubicBezTo>
                    <a:cubicBezTo>
                      <a:pt x="43" y="211"/>
                      <a:pt x="43" y="211"/>
                      <a:pt x="43" y="211"/>
                    </a:cubicBezTo>
                    <a:cubicBezTo>
                      <a:pt x="46" y="211"/>
                      <a:pt x="49" y="208"/>
                      <a:pt x="49" y="205"/>
                    </a:cubicBezTo>
                    <a:cubicBezTo>
                      <a:pt x="49" y="22"/>
                      <a:pt x="49" y="22"/>
                      <a:pt x="49" y="22"/>
                    </a:cubicBezTo>
                    <a:cubicBezTo>
                      <a:pt x="38" y="21"/>
                      <a:pt x="29" y="12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1" name="Freeform 233"/>
              <p:cNvSpPr/>
              <p:nvPr/>
            </p:nvSpPr>
            <p:spPr bwMode="auto">
              <a:xfrm>
                <a:off x="3546346" y="2339026"/>
                <a:ext cx="871764" cy="610452"/>
              </a:xfrm>
              <a:custGeom>
                <a:avLst/>
                <a:gdLst>
                  <a:gd name="T0" fmla="*/ 20 w 340"/>
                  <a:gd name="T1" fmla="*/ 234 h 238"/>
                  <a:gd name="T2" fmla="*/ 140 w 340"/>
                  <a:gd name="T3" fmla="*/ 113 h 238"/>
                  <a:gd name="T4" fmla="*/ 183 w 340"/>
                  <a:gd name="T5" fmla="*/ 156 h 238"/>
                  <a:gd name="T6" fmla="*/ 199 w 340"/>
                  <a:gd name="T7" fmla="*/ 156 h 238"/>
                  <a:gd name="T8" fmla="*/ 318 w 340"/>
                  <a:gd name="T9" fmla="*/ 37 h 238"/>
                  <a:gd name="T10" fmla="*/ 318 w 340"/>
                  <a:gd name="T11" fmla="*/ 64 h 238"/>
                  <a:gd name="T12" fmla="*/ 329 w 340"/>
                  <a:gd name="T13" fmla="*/ 75 h 238"/>
                  <a:gd name="T14" fmla="*/ 340 w 340"/>
                  <a:gd name="T15" fmla="*/ 64 h 238"/>
                  <a:gd name="T16" fmla="*/ 340 w 340"/>
                  <a:gd name="T17" fmla="*/ 11 h 238"/>
                  <a:gd name="T18" fmla="*/ 337 w 340"/>
                  <a:gd name="T19" fmla="*/ 3 h 238"/>
                  <a:gd name="T20" fmla="*/ 329 w 340"/>
                  <a:gd name="T21" fmla="*/ 0 h 238"/>
                  <a:gd name="T22" fmla="*/ 276 w 340"/>
                  <a:gd name="T23" fmla="*/ 0 h 238"/>
                  <a:gd name="T24" fmla="*/ 265 w 340"/>
                  <a:gd name="T25" fmla="*/ 11 h 238"/>
                  <a:gd name="T26" fmla="*/ 276 w 340"/>
                  <a:gd name="T27" fmla="*/ 22 h 238"/>
                  <a:gd name="T28" fmla="*/ 302 w 340"/>
                  <a:gd name="T29" fmla="*/ 22 h 238"/>
                  <a:gd name="T30" fmla="*/ 191 w 340"/>
                  <a:gd name="T31" fmla="*/ 133 h 238"/>
                  <a:gd name="T32" fmla="*/ 148 w 340"/>
                  <a:gd name="T33" fmla="*/ 90 h 238"/>
                  <a:gd name="T34" fmla="*/ 133 w 340"/>
                  <a:gd name="T35" fmla="*/ 90 h 238"/>
                  <a:gd name="T36" fmla="*/ 4 w 340"/>
                  <a:gd name="T37" fmla="*/ 219 h 238"/>
                  <a:gd name="T38" fmla="*/ 4 w 340"/>
                  <a:gd name="T39" fmla="*/ 234 h 238"/>
                  <a:gd name="T40" fmla="*/ 20 w 340"/>
                  <a:gd name="T41" fmla="*/ 234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0" h="238">
                    <a:moveTo>
                      <a:pt x="20" y="234"/>
                    </a:moveTo>
                    <a:cubicBezTo>
                      <a:pt x="140" y="113"/>
                      <a:pt x="140" y="113"/>
                      <a:pt x="140" y="113"/>
                    </a:cubicBezTo>
                    <a:cubicBezTo>
                      <a:pt x="183" y="156"/>
                      <a:pt x="183" y="156"/>
                      <a:pt x="183" y="156"/>
                    </a:cubicBezTo>
                    <a:cubicBezTo>
                      <a:pt x="188" y="160"/>
                      <a:pt x="195" y="160"/>
                      <a:pt x="199" y="156"/>
                    </a:cubicBezTo>
                    <a:cubicBezTo>
                      <a:pt x="318" y="37"/>
                      <a:pt x="318" y="37"/>
                      <a:pt x="318" y="37"/>
                    </a:cubicBezTo>
                    <a:cubicBezTo>
                      <a:pt x="318" y="64"/>
                      <a:pt x="318" y="64"/>
                      <a:pt x="318" y="64"/>
                    </a:cubicBezTo>
                    <a:cubicBezTo>
                      <a:pt x="318" y="70"/>
                      <a:pt x="323" y="75"/>
                      <a:pt x="329" y="75"/>
                    </a:cubicBezTo>
                    <a:cubicBezTo>
                      <a:pt x="335" y="75"/>
                      <a:pt x="340" y="70"/>
                      <a:pt x="340" y="64"/>
                    </a:cubicBezTo>
                    <a:cubicBezTo>
                      <a:pt x="340" y="11"/>
                      <a:pt x="340" y="11"/>
                      <a:pt x="340" y="11"/>
                    </a:cubicBezTo>
                    <a:cubicBezTo>
                      <a:pt x="340" y="8"/>
                      <a:pt x="339" y="5"/>
                      <a:pt x="337" y="3"/>
                    </a:cubicBezTo>
                    <a:cubicBezTo>
                      <a:pt x="335" y="1"/>
                      <a:pt x="332" y="0"/>
                      <a:pt x="329" y="0"/>
                    </a:cubicBezTo>
                    <a:cubicBezTo>
                      <a:pt x="276" y="0"/>
                      <a:pt x="276" y="0"/>
                      <a:pt x="276" y="0"/>
                    </a:cubicBezTo>
                    <a:cubicBezTo>
                      <a:pt x="270" y="0"/>
                      <a:pt x="265" y="4"/>
                      <a:pt x="265" y="11"/>
                    </a:cubicBezTo>
                    <a:cubicBezTo>
                      <a:pt x="265" y="17"/>
                      <a:pt x="270" y="22"/>
                      <a:pt x="276" y="22"/>
                    </a:cubicBezTo>
                    <a:cubicBezTo>
                      <a:pt x="302" y="22"/>
                      <a:pt x="302" y="22"/>
                      <a:pt x="302" y="22"/>
                    </a:cubicBezTo>
                    <a:cubicBezTo>
                      <a:pt x="191" y="133"/>
                      <a:pt x="191" y="133"/>
                      <a:pt x="191" y="133"/>
                    </a:cubicBezTo>
                    <a:cubicBezTo>
                      <a:pt x="148" y="90"/>
                      <a:pt x="148" y="90"/>
                      <a:pt x="148" y="90"/>
                    </a:cubicBezTo>
                    <a:cubicBezTo>
                      <a:pt x="144" y="86"/>
                      <a:pt x="137" y="86"/>
                      <a:pt x="133" y="90"/>
                    </a:cubicBezTo>
                    <a:cubicBezTo>
                      <a:pt x="4" y="219"/>
                      <a:pt x="4" y="219"/>
                      <a:pt x="4" y="219"/>
                    </a:cubicBezTo>
                    <a:cubicBezTo>
                      <a:pt x="0" y="223"/>
                      <a:pt x="0" y="230"/>
                      <a:pt x="4" y="234"/>
                    </a:cubicBezTo>
                    <a:cubicBezTo>
                      <a:pt x="8" y="238"/>
                      <a:pt x="15" y="238"/>
                      <a:pt x="20" y="2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991100" y="2908485"/>
            <a:ext cx="6343649" cy="32279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933763" y="2882210"/>
            <a:ext cx="10592257" cy="3289990"/>
            <a:chOff x="1496781" y="3038093"/>
            <a:chExt cx="8256819" cy="2270179"/>
          </a:xfrm>
        </p:grpSpPr>
        <p:cxnSp>
          <p:nvCxnSpPr>
            <p:cNvPr id="11" name="直接连接符 10"/>
            <p:cNvCxnSpPr/>
            <p:nvPr/>
          </p:nvCxnSpPr>
          <p:spPr>
            <a:xfrm flipH="1">
              <a:off x="1496781" y="3038093"/>
              <a:ext cx="8256819" cy="24702"/>
            </a:xfrm>
            <a:prstGeom prst="line">
              <a:avLst/>
            </a:prstGeom>
            <a:ln>
              <a:solidFill>
                <a:srgbClr val="A2B9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1496781" y="5283570"/>
              <a:ext cx="8256819" cy="24702"/>
            </a:xfrm>
            <a:prstGeom prst="line">
              <a:avLst/>
            </a:prstGeom>
            <a:ln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/>
          <p:cNvCxnSpPr/>
          <p:nvPr/>
        </p:nvCxnSpPr>
        <p:spPr>
          <a:xfrm>
            <a:off x="2567073" y="1640284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1"/>
          <p:cNvSpPr txBox="1"/>
          <p:nvPr/>
        </p:nvSpPr>
        <p:spPr>
          <a:xfrm>
            <a:off x="2504617" y="1156411"/>
            <a:ext cx="705345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b="1">
                <a:solidFill>
                  <a:srgbClr val="036EB8"/>
                </a:solidFill>
              </a:rPr>
              <a:t>不同数制之间的相互转换</a:t>
            </a:r>
            <a:endParaRPr sz="2400" b="1" dirty="0">
              <a:solidFill>
                <a:srgbClr val="036EB8"/>
              </a:solidFill>
            </a:endParaRPr>
          </a:p>
        </p:txBody>
      </p:sp>
      <p:sp>
        <p:nvSpPr>
          <p:cNvPr id="17" name="十字箭头标注 16"/>
          <p:cNvSpPr/>
          <p:nvPr/>
        </p:nvSpPr>
        <p:spPr>
          <a:xfrm>
            <a:off x="1266368" y="1027632"/>
            <a:ext cx="1209221" cy="1209221"/>
          </a:xfrm>
          <a:prstGeom prst="quadArrowCallout">
            <a:avLst/>
          </a:prstGeom>
          <a:solidFill>
            <a:srgbClr val="036EB8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81" y="1252271"/>
            <a:ext cx="702583" cy="702583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1266368" y="3325204"/>
            <a:ext cx="3427730" cy="261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八进制数转换成二进制数的转换原则是“一分为三”，即从八进制数的低位开始，将每一位上的八进制数写成对应的3位二进制数即可。如有小数部分，则从小数点开始，分别向左右两边按上述方法进行转换即可。</a:t>
            </a:r>
          </a:p>
        </p:txBody>
      </p:sp>
      <p:sp>
        <p:nvSpPr>
          <p:cNvPr id="7" name="矩形 6"/>
          <p:cNvSpPr/>
          <p:nvPr/>
        </p:nvSpPr>
        <p:spPr>
          <a:xfrm>
            <a:off x="1144356" y="2262143"/>
            <a:ext cx="9275722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20000"/>
              </a:lnSpc>
            </a:pPr>
            <a:r>
              <a:rPr kumimoji="1"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4</a:t>
            </a:r>
            <a:r>
              <a:rPr kumimoji="1"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．八进制、十六进制数转换成二进制数</a:t>
            </a:r>
          </a:p>
        </p:txBody>
      </p:sp>
      <p:sp>
        <p:nvSpPr>
          <p:cNvPr id="8" name="矩形 7"/>
          <p:cNvSpPr/>
          <p:nvPr/>
        </p:nvSpPr>
        <p:spPr>
          <a:xfrm>
            <a:off x="5291407" y="3145155"/>
            <a:ext cx="5743033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【例】将八进制数162.4转换为二进制数，转换过程如下所示。</a:t>
            </a:r>
          </a:p>
          <a:p>
            <a:pPr indent="533400">
              <a:lnSpc>
                <a:spcPct val="130000"/>
              </a:lnSpc>
            </a:pPr>
            <a:r>
              <a:rPr kumimoj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八进制数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 162</a:t>
            </a:r>
            <a:r>
              <a:rPr kumimoji="1"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.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4</a:t>
            </a:r>
          </a:p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二进制数 001 110 010 . 100</a:t>
            </a:r>
          </a:p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得到的结果为：(162.4)</a:t>
            </a:r>
            <a:r>
              <a:rPr kumimoj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8</a:t>
            </a: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 = (001110010.100)</a:t>
            </a:r>
            <a:r>
              <a:rPr kumimoj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2</a:t>
            </a:r>
            <a:endParaRPr kumimoji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</a:endParaRPr>
          </a:p>
          <a:p>
            <a:pPr indent="533400">
              <a:lnSpc>
                <a:spcPct val="130000"/>
              </a:lnSpc>
            </a:pPr>
            <a:r>
              <a:rPr kumimoj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</a:rPr>
              <a:t>十六进制数转换成二进制数的转换原则是“一分为四”，即把每一位上的十六进制数写成对应的4位二进制数即可。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779</Words>
  <Application>Microsoft Office PowerPoint</Application>
  <PresentationFormat>宽屏</PresentationFormat>
  <Paragraphs>78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微软雅黑</vt:lpstr>
      <vt:lpstr>Arial</vt:lpstr>
      <vt:lpstr>Calibri</vt:lpstr>
      <vt:lpstr>Calibri Light</vt:lpstr>
      <vt:lpstr>回顾</vt:lpstr>
      <vt:lpstr>第1章  信息技术与计算机文化</vt:lpstr>
      <vt:lpstr>1.3 计算机中信息的表示</vt:lpstr>
      <vt:lpstr>1.3.3   信息的编码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第1章  信息技术与计算机文化</dc:title>
  <dc:creator>eyi0213@sina.com</dc:creator>
  <cp:lastModifiedBy>li jing</cp:lastModifiedBy>
  <cp:revision>5</cp:revision>
  <dcterms:created xsi:type="dcterms:W3CDTF">2020-09-15T10:20:41Z</dcterms:created>
  <dcterms:modified xsi:type="dcterms:W3CDTF">2023-05-08T01:49:40Z</dcterms:modified>
</cp:coreProperties>
</file>