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3"/>
    <p:sldId id="258" r:id="rId4"/>
    <p:sldId id="257" r:id="rId5"/>
    <p:sldId id="259" r:id="rId6"/>
    <p:sldId id="260" r:id="rId7"/>
  </p:sldIdLst>
  <p:sldSz cx="5715000" cy="9144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880"/>
        <p:guide pos="180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64594" y="1143000"/>
            <a:ext cx="1928813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雨课堂试卷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285750" y="3810000"/>
            <a:ext cx="5143500" cy="1524000"/>
          </a:xfrm>
        </p:spPr>
        <p:txBody>
          <a:bodyPr anchor="ctr" anchorCtr="1"/>
          <a:lstStyle>
            <a:lvl1pPr>
              <a:defRPr sz="2600"/>
            </a:lvl1pPr>
          </a:lstStyle>
          <a:p>
            <a:r>
              <a:rPr lang="zh-CN" altLang="en-US" smtClean="0"/>
              <a:t>请填写试卷标题</a:t>
            </a:r>
            <a:endParaRPr lang="zh-CN" altLang="en-US" smtClean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SO_TEMPLATE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76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571500" rtl="0" eaLnBrk="1" fontAlgn="auto" latinLnBrk="0" hangingPunct="1">
        <a:lnSpc>
          <a:spcPct val="100000"/>
        </a:lnSpc>
        <a:spcBef>
          <a:spcPct val="0"/>
        </a:spcBef>
        <a:buNone/>
        <a:defRPr sz="225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142875" indent="-142875" algn="l" defTabSz="5715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0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428625" indent="-142875" algn="l" defTabSz="5715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005840" algn="l"/>
        </a:tabLst>
        <a:defRPr sz="10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714375" indent="-142875" algn="l" defTabSz="5715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0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000125" indent="-142875" algn="l" defTabSz="5715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0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1285875" indent="-142875" algn="l" defTabSz="5715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0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1571625" indent="-142875" algn="l" defTabSz="571500" rtl="0" eaLnBrk="1" latinLnBrk="0" hangingPunct="1">
        <a:lnSpc>
          <a:spcPct val="90000"/>
        </a:lnSpc>
        <a:spcBef>
          <a:spcPct val="63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857375" indent="-142875" algn="l" defTabSz="571500" rtl="0" eaLnBrk="1" latinLnBrk="0" hangingPunct="1">
        <a:lnSpc>
          <a:spcPct val="90000"/>
        </a:lnSpc>
        <a:spcBef>
          <a:spcPct val="63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143125" indent="-142875" algn="l" defTabSz="571500" rtl="0" eaLnBrk="1" latinLnBrk="0" hangingPunct="1">
        <a:lnSpc>
          <a:spcPct val="90000"/>
        </a:lnSpc>
        <a:spcBef>
          <a:spcPct val="63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428875" indent="-142875" algn="l" defTabSz="571500" rtl="0" eaLnBrk="1" latinLnBrk="0" hangingPunct="1">
        <a:lnSpc>
          <a:spcPct val="90000"/>
        </a:lnSpc>
        <a:spcBef>
          <a:spcPct val="63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575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2875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1450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0025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.png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1" Type="http://schemas.openxmlformats.org/officeDocument/2006/relationships/slideLayout" Target="../slideLayouts/slideLayout2.xml"/><Relationship Id="rId10" Type="http://schemas.openxmlformats.org/officeDocument/2006/relationships/tags" Target="../tags/tag12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1.png"/><Relationship Id="rId8" Type="http://schemas.openxmlformats.org/officeDocument/2006/relationships/tags" Target="../tags/tag20.xml"/><Relationship Id="rId7" Type="http://schemas.openxmlformats.org/officeDocument/2006/relationships/tags" Target="../tags/tag19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1" Type="http://schemas.openxmlformats.org/officeDocument/2006/relationships/slideLayout" Target="../slideLayouts/slideLayout2.xml"/><Relationship Id="rId10" Type="http://schemas.openxmlformats.org/officeDocument/2006/relationships/tags" Target="../tags/tag21.xml"/><Relationship Id="rId1" Type="http://schemas.openxmlformats.org/officeDocument/2006/relationships/tags" Target="../tags/tag13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1.png"/><Relationship Id="rId8" Type="http://schemas.openxmlformats.org/officeDocument/2006/relationships/tags" Target="../tags/tag29.xml"/><Relationship Id="rId7" Type="http://schemas.openxmlformats.org/officeDocument/2006/relationships/tags" Target="../tags/tag28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1" Type="http://schemas.openxmlformats.org/officeDocument/2006/relationships/slideLayout" Target="../slideLayouts/slideLayout2.xml"/><Relationship Id="rId10" Type="http://schemas.openxmlformats.org/officeDocument/2006/relationships/tags" Target="../tags/tag30.xml"/><Relationship Id="rId1" Type="http://schemas.openxmlformats.org/officeDocument/2006/relationships/tags" Target="../tags/tag22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1.png"/><Relationship Id="rId8" Type="http://schemas.openxmlformats.org/officeDocument/2006/relationships/tags" Target="../tags/tag38.xml"/><Relationship Id="rId7" Type="http://schemas.openxmlformats.org/officeDocument/2006/relationships/tags" Target="../tags/tag37.xml"/><Relationship Id="rId6" Type="http://schemas.openxmlformats.org/officeDocument/2006/relationships/tags" Target="../tags/tag36.xml"/><Relationship Id="rId5" Type="http://schemas.openxmlformats.org/officeDocument/2006/relationships/tags" Target="../tags/tag35.xml"/><Relationship Id="rId4" Type="http://schemas.openxmlformats.org/officeDocument/2006/relationships/tags" Target="../tags/tag34.xml"/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1" Type="http://schemas.openxmlformats.org/officeDocument/2006/relationships/slideLayout" Target="../slideLayouts/slideLayout2.xml"/><Relationship Id="rId10" Type="http://schemas.openxmlformats.org/officeDocument/2006/relationships/tags" Target="../tags/tag39.xml"/><Relationship Id="rId1" Type="http://schemas.openxmlformats.org/officeDocument/2006/relationships/tags" Target="../tags/tag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Unit 4 </a:t>
            </a:r>
            <a:r>
              <a:rPr lang="zh-CN" altLang="en-US"/>
              <a:t>单词</a:t>
            </a:r>
            <a:r>
              <a:rPr lang="zh-CN" altLang="zh-CN"/>
              <a:t>填空</a:t>
            </a:r>
            <a:endParaRPr lang="zh-CN" altLang="zh-CN"/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841500" y="5842000"/>
            <a:ext cx="2032000" cy="508000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 anchorCtr="1">
            <a:noAutofit/>
          </a:bodyPr>
          <a:p>
            <a:pPr lvl="0" algn="l">
              <a:buNone/>
            </a:pPr>
            <a:r>
              <a:rPr lang="zh-CN" altLang="en-US" sz="2000">
                <a:solidFill>
                  <a:srgbClr val="000000"/>
                </a:solidFill>
              </a:rPr>
              <a:t>总分: 25</a:t>
            </a:r>
            <a:endParaRPr lang="zh-CN" altLang="en-US" sz="2000">
              <a:solidFill>
                <a:srgbClr val="00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7000" y="7874000"/>
            <a:ext cx="5461000" cy="1016000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noAutofit/>
          </a:bodyPr>
          <a:p>
            <a:pPr lvl="0" algn="l">
              <a:buNone/>
            </a:pPr>
            <a:r>
              <a:rPr lang="zh-CN" altLang="en-US" sz="2000">
                <a:solidFill>
                  <a:srgbClr val="FF0000"/>
                </a:solidFill>
              </a:rPr>
              <a:t>*此封面页请勿删除，删除后将无法上传至试卷库，添加菜单栏任意题型即可制作试卷。本提示将在上传时自动隐藏。</a:t>
            </a:r>
            <a:endParaRPr lang="zh-CN" altLang="en-US" sz="2000">
              <a:solidFill>
                <a:srgbClr val="FF0000"/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571500" y="635000"/>
            <a:ext cx="4572000" cy="28575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用以下单词的正确形式填空。</a:t>
            </a:r>
            <a:endParaRPr lang="zh-CN" altLang="zh-CN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l">
              <a:buNone/>
            </a:pP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treat   sincere    become used to    imagine   confuse</a:t>
            </a:r>
            <a:endParaRPr lang="en-US" altLang="zh-CN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8270875"/>
            <a:ext cx="5715000" cy="476250"/>
          </a:xfrm>
          <a:prstGeom prst="rect">
            <a:avLst/>
          </a:prstGeom>
          <a:solidFill>
            <a:srgbClr val="FBFAEF"/>
          </a:solidFill>
          <a:ln w="12700" cap="flat" cmpd="sng" algn="ctr">
            <a:noFill/>
            <a:prstDash val="solid"/>
            <a:miter lim="800000"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>
            <a:noAutofit/>
          </a:bodyPr>
          <a:p>
            <a:pPr lvl="0" algn="l">
              <a:buNone/>
            </a:pPr>
            <a:r>
              <a:rPr lang="zh-CN" altLang="en-US" sz="1500">
                <a:solidFill>
                  <a:srgbClr val="F84F4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正常使用主观题需2.0以上版本雨课堂</a:t>
            </a:r>
            <a:endParaRPr lang="zh-CN" altLang="en-US" sz="1500">
              <a:solidFill>
                <a:srgbClr val="F84F4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grpSp>
        <p:nvGrpSpPr>
          <p:cNvPr id="9" name="组合 8"/>
          <p:cNvGrpSpPr/>
          <p:nvPr>
            <p:custDataLst>
              <p:tags r:id="rId3"/>
            </p:custDataLst>
          </p:nvPr>
        </p:nvGrpSpPr>
        <p:grpSpPr>
          <a:xfrm>
            <a:off x="0" y="0"/>
            <a:ext cx="5715000" cy="635000"/>
            <a:chOff x="0" y="0"/>
            <a:chExt cx="9000" cy="1000"/>
          </a:xfrm>
        </p:grpSpPr>
        <p:sp>
          <p:nvSpPr>
            <p:cNvPr id="5" name="TitleBackground"/>
            <p:cNvSpPr/>
            <p:nvPr>
              <p:custDataLst>
                <p:tags r:id="rId4"/>
              </p:custDataLst>
            </p:nvPr>
          </p:nvSpPr>
          <p:spPr>
            <a:xfrm>
              <a:off x="0" y="0"/>
              <a:ext cx="9000" cy="1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ColorBlock"/>
            <p:cNvSpPr/>
            <p:nvPr>
              <p:custDataLst>
                <p:tags r:id="rId5"/>
              </p:custDataLst>
            </p:nvPr>
          </p:nvSpPr>
          <p:spPr>
            <a:xfrm>
              <a:off x="0" y="0"/>
              <a:ext cx="300" cy="1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TypeText"/>
            <p:cNvSpPr txBox="1"/>
            <p:nvPr>
              <p:custDataLst>
                <p:tags r:id="rId6"/>
              </p:custDataLst>
            </p:nvPr>
          </p:nvSpPr>
          <p:spPr>
            <a:xfrm>
              <a:off x="400" y="0"/>
              <a:ext cx="3000" cy="10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6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主观题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TipText"/>
            <p:cNvSpPr txBox="1"/>
            <p:nvPr>
              <p:custDataLst>
                <p:tags r:id="rId7"/>
              </p:custDataLst>
            </p:nvPr>
          </p:nvSpPr>
          <p:spPr>
            <a:xfrm>
              <a:off x="2248" y="172"/>
              <a:ext cx="3600" cy="8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00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10分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pic>
        <p:nvPicPr>
          <p:cNvPr id="3" name="图片 2" descr="tmp3025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4165600" y="63500"/>
            <a:ext cx="1422400" cy="508000"/>
          </a:xfrm>
          <a:prstGeom prst="rect">
            <a:avLst/>
          </a:prstGeom>
        </p:spPr>
      </p:pic>
    </p:spTree>
    <p:custDataLst>
      <p:tags r:id="rId10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571500" y="635000"/>
            <a:ext cx="4572000" cy="668655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 I </a:t>
            </a:r>
            <a:r>
              <a:rPr lang="en-US" altLang="zh-CN" sz="2600">
                <a:solidFill>
                  <a:srgbClr val="639EF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[填空1]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hope that you will recover soon.</a:t>
            </a:r>
            <a:endParaRPr lang="en-US" altLang="zh-CN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l">
              <a:buNone/>
            </a:pPr>
            <a:endParaRPr lang="en-US" altLang="zh-CN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l">
              <a:buNone/>
            </a:pP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The house was just as good as she had  </a:t>
            </a:r>
            <a:r>
              <a:rPr lang="en-US" altLang="zh-CN" sz="2600">
                <a:solidFill>
                  <a:srgbClr val="639EF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[填空2]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.</a:t>
            </a:r>
            <a:endParaRPr lang="en-US" altLang="zh-CN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l">
              <a:buNone/>
            </a:pPr>
            <a:endParaRPr lang="en-US" altLang="zh-CN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l">
              <a:buNone/>
            </a:pP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 Could you say that again? I am a little  </a:t>
            </a:r>
            <a:r>
              <a:rPr lang="en-US" altLang="zh-CN" sz="2600">
                <a:solidFill>
                  <a:srgbClr val="639EF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[填空3]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.</a:t>
            </a:r>
            <a:endParaRPr lang="en-US" altLang="zh-CN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l">
              <a:buNone/>
            </a:pPr>
            <a:endParaRPr lang="en-US" altLang="zh-CN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l">
              <a:buNone/>
            </a:pP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 The poor boy was badly </a:t>
            </a:r>
            <a:r>
              <a:rPr lang="en-US" altLang="zh-CN" sz="2600">
                <a:solidFill>
                  <a:srgbClr val="639EF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[填空4]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by his stepmother.</a:t>
            </a:r>
            <a:endParaRPr lang="en-US" altLang="zh-CN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l">
              <a:buNone/>
            </a:pPr>
            <a:endParaRPr lang="en-US" altLang="zh-CN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l">
              <a:buNone/>
            </a:pP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5. Don't worry. You'll soon </a:t>
            </a:r>
            <a:r>
              <a:rPr lang="en-US" altLang="zh-CN" sz="2600">
                <a:solidFill>
                  <a:srgbClr val="639EF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[填空5]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his sense of humor.</a:t>
            </a:r>
            <a:endParaRPr lang="en-US" altLang="zh-CN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l">
              <a:buNone/>
            </a:pPr>
            <a:endParaRPr lang="en-US" altLang="zh-CN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8270875"/>
            <a:ext cx="5715000" cy="476250"/>
          </a:xfrm>
          <a:prstGeom prst="rect">
            <a:avLst/>
          </a:prstGeom>
          <a:solidFill>
            <a:srgbClr val="FBFAEF"/>
          </a:solidFill>
          <a:ln w="12700" cap="flat" cmpd="sng" algn="ctr">
            <a:noFill/>
            <a:prstDash val="solid"/>
            <a:miter lim="800000"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>
            <a:noAutofit/>
          </a:bodyPr>
          <a:p>
            <a:pPr lvl="0" algn="l">
              <a:buNone/>
            </a:pPr>
            <a:r>
              <a:rPr lang="zh-CN" altLang="en-US" sz="1500">
                <a:solidFill>
                  <a:srgbClr val="F84F4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正常使用填空题需3.0以上版本雨课堂</a:t>
            </a:r>
            <a:endParaRPr lang="zh-CN" altLang="en-US" sz="1500">
              <a:solidFill>
                <a:srgbClr val="F84F4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grpSp>
        <p:nvGrpSpPr>
          <p:cNvPr id="9" name="组合 8"/>
          <p:cNvGrpSpPr/>
          <p:nvPr>
            <p:custDataLst>
              <p:tags r:id="rId3"/>
            </p:custDataLst>
          </p:nvPr>
        </p:nvGrpSpPr>
        <p:grpSpPr>
          <a:xfrm>
            <a:off x="0" y="0"/>
            <a:ext cx="5715000" cy="635000"/>
            <a:chOff x="0" y="0"/>
            <a:chExt cx="9000" cy="1000"/>
          </a:xfrm>
        </p:grpSpPr>
        <p:sp>
          <p:nvSpPr>
            <p:cNvPr id="5" name="TitleBackground"/>
            <p:cNvSpPr/>
            <p:nvPr>
              <p:custDataLst>
                <p:tags r:id="rId4"/>
              </p:custDataLst>
            </p:nvPr>
          </p:nvSpPr>
          <p:spPr>
            <a:xfrm>
              <a:off x="0" y="0"/>
              <a:ext cx="9000" cy="1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ColorBlock"/>
            <p:cNvSpPr/>
            <p:nvPr>
              <p:custDataLst>
                <p:tags r:id="rId5"/>
              </p:custDataLst>
            </p:nvPr>
          </p:nvSpPr>
          <p:spPr>
            <a:xfrm>
              <a:off x="0" y="0"/>
              <a:ext cx="300" cy="1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TypeText"/>
            <p:cNvSpPr txBox="1"/>
            <p:nvPr>
              <p:custDataLst>
                <p:tags r:id="rId6"/>
              </p:custDataLst>
            </p:nvPr>
          </p:nvSpPr>
          <p:spPr>
            <a:xfrm>
              <a:off x="400" y="0"/>
              <a:ext cx="3000" cy="10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6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填空题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TipText"/>
            <p:cNvSpPr txBox="1"/>
            <p:nvPr>
              <p:custDataLst>
                <p:tags r:id="rId7"/>
              </p:custDataLst>
            </p:nvPr>
          </p:nvSpPr>
          <p:spPr>
            <a:xfrm>
              <a:off x="2248" y="172"/>
              <a:ext cx="3600" cy="8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00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5分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pic>
        <p:nvPicPr>
          <p:cNvPr id="3" name="图片 2" descr="tmp3025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4165600" y="63500"/>
            <a:ext cx="1422400" cy="508000"/>
          </a:xfrm>
          <a:prstGeom prst="rect">
            <a:avLst/>
          </a:prstGeom>
        </p:spPr>
      </p:pic>
    </p:spTree>
    <p:custDataLst>
      <p:tags r:id="rId10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571500" y="635000"/>
            <a:ext cx="4572000" cy="28575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zh-CN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用以下单词的正确形式填空。</a:t>
            </a:r>
            <a:endParaRPr lang="zh-CN" altLang="zh-CN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l">
              <a:buNone/>
            </a:pP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shock, split, treat, feel at home, fight, become used to</a:t>
            </a:r>
            <a:endParaRPr lang="en-US" altLang="zh-CN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>
            <p:custDataLst>
              <p:tags r:id="rId2"/>
            </p:custDataLst>
          </p:nvPr>
        </p:nvSpPr>
        <p:spPr>
          <a:xfrm>
            <a:off x="0" y="8270875"/>
            <a:ext cx="5715000" cy="476250"/>
          </a:xfrm>
          <a:prstGeom prst="rect">
            <a:avLst/>
          </a:prstGeom>
          <a:solidFill>
            <a:srgbClr val="FBFAEF"/>
          </a:solidFill>
          <a:ln w="12700" cap="flat" cmpd="sng" algn="ctr">
            <a:noFill/>
            <a:prstDash val="solid"/>
            <a:miter lim="800000"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>
            <a:noAutofit/>
          </a:bodyPr>
          <a:p>
            <a:pPr lvl="0" algn="l">
              <a:buNone/>
            </a:pPr>
            <a:r>
              <a:rPr lang="zh-CN" altLang="en-US" sz="1500">
                <a:solidFill>
                  <a:srgbClr val="F84F4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正常使用主观题需2.0以上版本雨课堂</a:t>
            </a:r>
            <a:endParaRPr lang="zh-CN" altLang="en-US" sz="1500">
              <a:solidFill>
                <a:srgbClr val="F84F4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>
            <p:custDataLst>
              <p:tags r:id="rId3"/>
            </p:custDataLst>
          </p:nvPr>
        </p:nvGrpSpPr>
        <p:grpSpPr>
          <a:xfrm>
            <a:off x="0" y="0"/>
            <a:ext cx="5715000" cy="635000"/>
            <a:chOff x="0" y="0"/>
            <a:chExt cx="9000" cy="1000"/>
          </a:xfrm>
        </p:grpSpPr>
        <p:sp>
          <p:nvSpPr>
            <p:cNvPr id="4" name="TitleBackground"/>
            <p:cNvSpPr/>
            <p:nvPr>
              <p:custDataLst>
                <p:tags r:id="rId4"/>
              </p:custDataLst>
            </p:nvPr>
          </p:nvSpPr>
          <p:spPr>
            <a:xfrm>
              <a:off x="0" y="0"/>
              <a:ext cx="9000" cy="1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5" name="ColorBlock"/>
            <p:cNvSpPr/>
            <p:nvPr>
              <p:custDataLst>
                <p:tags r:id="rId5"/>
              </p:custDataLst>
            </p:nvPr>
          </p:nvSpPr>
          <p:spPr>
            <a:xfrm>
              <a:off x="0" y="0"/>
              <a:ext cx="300" cy="1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TypeText"/>
            <p:cNvSpPr txBox="1"/>
            <p:nvPr>
              <p:custDataLst>
                <p:tags r:id="rId6"/>
              </p:custDataLst>
            </p:nvPr>
          </p:nvSpPr>
          <p:spPr>
            <a:xfrm>
              <a:off x="400" y="0"/>
              <a:ext cx="3000" cy="10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6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主观题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TipText"/>
            <p:cNvSpPr txBox="1"/>
            <p:nvPr>
              <p:custDataLst>
                <p:tags r:id="rId7"/>
              </p:custDataLst>
            </p:nvPr>
          </p:nvSpPr>
          <p:spPr>
            <a:xfrm>
              <a:off x="2248" y="172"/>
              <a:ext cx="3600" cy="8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00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10分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pic>
        <p:nvPicPr>
          <p:cNvPr id="2" name="图片 1" descr="tmp3025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4165600" y="63500"/>
            <a:ext cx="1422400" cy="508000"/>
          </a:xfrm>
          <a:prstGeom prst="rect">
            <a:avLst/>
          </a:prstGeom>
        </p:spPr>
      </p:pic>
    </p:spTree>
    <p:custDataLst>
      <p:tags r:id="rId10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571500" y="635000"/>
            <a:ext cx="4572000" cy="792416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p>
            <a:pPr lvl="0" algn="l">
              <a:buNone/>
            </a:pP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 They usually </a:t>
            </a:r>
            <a:r>
              <a:rPr lang="en-US" altLang="zh-CN" sz="2600">
                <a:solidFill>
                  <a:srgbClr val="639EF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[填空1]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the bill while dining at the restaurant.</a:t>
            </a:r>
            <a:endParaRPr lang="en-US" altLang="zh-CN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l">
              <a:buNone/>
            </a:pP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It's a trivial matter and not worth </a:t>
            </a:r>
            <a:r>
              <a:rPr lang="en-US" altLang="zh-CN" sz="2600">
                <a:solidFill>
                  <a:srgbClr val="639EF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[填空2]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about.</a:t>
            </a:r>
            <a:endParaRPr lang="en-US" altLang="zh-CN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l">
              <a:buNone/>
            </a:pP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 After work, they  </a:t>
            </a:r>
            <a:r>
              <a:rPr lang="en-US" altLang="zh-CN" sz="2600">
                <a:solidFill>
                  <a:srgbClr val="639EF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[填空3]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the experienced worker to lunch.</a:t>
            </a:r>
            <a:endParaRPr lang="en-US" altLang="zh-CN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l">
              <a:buNone/>
            </a:pP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 The listeners were quite  </a:t>
            </a:r>
            <a:r>
              <a:rPr lang="en-US" altLang="zh-CN" sz="2600">
                <a:solidFill>
                  <a:srgbClr val="639EF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[填空4]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to hear the great news.</a:t>
            </a:r>
            <a:endParaRPr lang="en-US" altLang="zh-CN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l">
              <a:buNone/>
            </a:pP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5. The girl really  </a:t>
            </a:r>
            <a:r>
              <a:rPr lang="en-US" altLang="zh-CN" sz="2600">
                <a:solidFill>
                  <a:srgbClr val="639EF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[填空5]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with so many friends around her.</a:t>
            </a:r>
            <a:endParaRPr lang="en-US" altLang="zh-CN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l">
              <a:buNone/>
            </a:pP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6. I found the job tiring at first but I soon  </a:t>
            </a:r>
            <a:r>
              <a:rPr lang="en-US" altLang="zh-CN" sz="2600">
                <a:solidFill>
                  <a:srgbClr val="639EF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[填空6]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it.</a:t>
            </a:r>
            <a:endParaRPr lang="en-US" altLang="zh-CN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>
            <p:custDataLst>
              <p:tags r:id="rId2"/>
            </p:custDataLst>
          </p:nvPr>
        </p:nvSpPr>
        <p:spPr>
          <a:xfrm>
            <a:off x="0" y="8270875"/>
            <a:ext cx="5715000" cy="476250"/>
          </a:xfrm>
          <a:prstGeom prst="rect">
            <a:avLst/>
          </a:prstGeom>
          <a:solidFill>
            <a:srgbClr val="FBFAEF"/>
          </a:solidFill>
          <a:ln w="12700" cap="flat" cmpd="sng" algn="ctr">
            <a:noFill/>
            <a:prstDash val="solid"/>
            <a:miter lim="800000"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>
            <a:noAutofit/>
          </a:bodyPr>
          <a:p>
            <a:pPr lvl="0" algn="l">
              <a:buNone/>
            </a:pPr>
            <a:r>
              <a:rPr lang="zh-CN" altLang="en-US" sz="1500">
                <a:solidFill>
                  <a:srgbClr val="F84F4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正常使用填空题需3.0以上版本雨课堂</a:t>
            </a:r>
            <a:endParaRPr lang="zh-CN" altLang="en-US" sz="1500">
              <a:solidFill>
                <a:srgbClr val="F84F4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>
            <p:custDataLst>
              <p:tags r:id="rId3"/>
            </p:custDataLst>
          </p:nvPr>
        </p:nvGrpSpPr>
        <p:grpSpPr>
          <a:xfrm>
            <a:off x="0" y="0"/>
            <a:ext cx="5715000" cy="635000"/>
            <a:chOff x="0" y="0"/>
            <a:chExt cx="9000" cy="1000"/>
          </a:xfrm>
        </p:grpSpPr>
        <p:sp>
          <p:nvSpPr>
            <p:cNvPr id="4" name="TitleBackground"/>
            <p:cNvSpPr/>
            <p:nvPr>
              <p:custDataLst>
                <p:tags r:id="rId4"/>
              </p:custDataLst>
            </p:nvPr>
          </p:nvSpPr>
          <p:spPr>
            <a:xfrm>
              <a:off x="0" y="0"/>
              <a:ext cx="9000" cy="1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5" name="ColorBlock"/>
            <p:cNvSpPr/>
            <p:nvPr>
              <p:custDataLst>
                <p:tags r:id="rId5"/>
              </p:custDataLst>
            </p:nvPr>
          </p:nvSpPr>
          <p:spPr>
            <a:xfrm>
              <a:off x="0" y="0"/>
              <a:ext cx="300" cy="1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TypeText"/>
            <p:cNvSpPr txBox="1"/>
            <p:nvPr>
              <p:custDataLst>
                <p:tags r:id="rId6"/>
              </p:custDataLst>
            </p:nvPr>
          </p:nvSpPr>
          <p:spPr>
            <a:xfrm>
              <a:off x="400" y="0"/>
              <a:ext cx="3000" cy="10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6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填空题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TipText"/>
            <p:cNvSpPr txBox="1"/>
            <p:nvPr>
              <p:custDataLst>
                <p:tags r:id="rId7"/>
              </p:custDataLst>
            </p:nvPr>
          </p:nvSpPr>
          <p:spPr>
            <a:xfrm>
              <a:off x="2248" y="172"/>
              <a:ext cx="3600" cy="800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p>
              <a:pPr lvl="0" algn="l">
                <a:buNone/>
              </a:pPr>
              <a:r>
                <a:rPr lang="zh-CN" altLang="en-US" sz="200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6分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pic>
        <p:nvPicPr>
          <p:cNvPr id="2" name="图片 1" descr="tmp3025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4165600" y="63500"/>
            <a:ext cx="1422400" cy="508000"/>
          </a:xfrm>
          <a:prstGeom prst="rect">
            <a:avLst/>
          </a:prstGeom>
        </p:spPr>
      </p:pic>
    </p:spTree>
    <p:custDataLst>
      <p:tags r:id="rId10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0.xml><?xml version="1.0" encoding="utf-8"?>
<p:tagLst xmlns:p="http://schemas.openxmlformats.org/presentationml/2006/main">
  <p:tag name="RAINPROBLEMTYPE" val="ProblemTypeMarker"/>
</p:tagLst>
</file>

<file path=ppt/tags/tag11.xml><?xml version="1.0" encoding="utf-8"?>
<p:tagLst xmlns:p="http://schemas.openxmlformats.org/presentationml/2006/main">
  <p:tag name="RAINPROBLEM" val="ProblemSetting"/>
  <p:tag name="RAINPROBLEMTYPE" val="ShortAnswer"/>
</p:tagLst>
</file>

<file path=ppt/tags/tag12.xml><?xml version="1.0" encoding="utf-8"?>
<p:tagLst xmlns:p="http://schemas.openxmlformats.org/presentationml/2006/main">
  <p:tag name="RAINPROBLEM" val="ShortAnswer"/>
  <p:tag name="PROBLEMSCORE" val="10.0"/>
  <p:tag name="PROBLEMVOICEALLOWED" val="False"/>
</p:tagLst>
</file>

<file path=ppt/tags/tag13.xml><?xml version="1.0" encoding="utf-8"?>
<p:tagLst xmlns:p="http://schemas.openxmlformats.org/presentationml/2006/main">
  <p:tag name="RAINPROBLEM" val="ProblemBody"/>
</p:tagLst>
</file>

<file path=ppt/tags/tag14.xml><?xml version="1.0" encoding="utf-8"?>
<p:tagLst xmlns:p="http://schemas.openxmlformats.org/presentationml/2006/main">
  <p:tag name="PRODUCTVERSIONTIP3" val="PRODUCTVERSIONTIP3"/>
</p:tagLst>
</file>

<file path=ppt/tags/tag15.xml><?xml version="1.0" encoding="utf-8"?>
<p:tagLst xmlns:p="http://schemas.openxmlformats.org/presentationml/2006/main">
  <p:tag name="RAINPROBLEMTYPE" val="ProblemTypeMarker"/>
</p:tagLst>
</file>

<file path=ppt/tags/tag16.xml><?xml version="1.0" encoding="utf-8"?>
<p:tagLst xmlns:p="http://schemas.openxmlformats.org/presentationml/2006/main">
  <p:tag name="RAINPROBLEMTYPE" val="ProblemTypeMarker"/>
</p:tagLst>
</file>

<file path=ppt/tags/tag17.xml><?xml version="1.0" encoding="utf-8"?>
<p:tagLst xmlns:p="http://schemas.openxmlformats.org/presentationml/2006/main">
  <p:tag name="RAINPROBLEMTYPE" val="ProblemTypeMarker"/>
</p:tagLst>
</file>

<file path=ppt/tags/tag18.xml><?xml version="1.0" encoding="utf-8"?>
<p:tagLst xmlns:p="http://schemas.openxmlformats.org/presentationml/2006/main">
  <p:tag name="RAINPROBLEMTYPE" val="ProblemTypeMarker"/>
</p:tagLst>
</file>

<file path=ppt/tags/tag19.xml><?xml version="1.0" encoding="utf-8"?>
<p:tagLst xmlns:p="http://schemas.openxmlformats.org/presentationml/2006/main">
  <p:tag name="RAINPROBLEMTYPE" val="ProblemTypeMarker"/>
</p:tagLst>
</file>

<file path=ppt/tags/tag2.xml><?xml version="1.0" encoding="utf-8"?>
<p:tagLst xmlns:p="http://schemas.openxmlformats.org/presentationml/2006/main">
  <p:tag name="RAINPAPER" val="PaperScore"/>
</p:tagLst>
</file>

<file path=ppt/tags/tag20.xml><?xml version="1.0" encoding="utf-8"?>
<p:tagLst xmlns:p="http://schemas.openxmlformats.org/presentationml/2006/main">
  <p:tag name="RAINPROBLEM" val="ProblemSetting"/>
  <p:tag name="RAINPROBLEMTYPE" val="FillBlank"/>
</p:tagLst>
</file>

<file path=ppt/tags/tag21.xml><?xml version="1.0" encoding="utf-8"?>
<p:tagLst xmlns:p="http://schemas.openxmlformats.org/presentationml/2006/main">
  <p:tag name="RAINPROBLEM" val="FillBlank"/>
  <p:tag name="PROBLEMSCORE" val="5.0"/>
  <p:tag name="PROBLEMBLANK" val="[{&quot;Num&quot;:1,&quot;Score&quot;:1.0,&quot;Answers&quot;:[&quot;sincerely&quot;],&quot;CaseSensitive&quot;:false,&quot;FuzzyMatch&quot;:false},{&quot;Num&quot;:2,&quot;Score&quot;:1.0,&quot;Answers&quot;:[&quot;imagined&quot;],&quot;CaseSensitive&quot;:false,&quot;FuzzyMatch&quot;:false},{&quot;Num&quot;:3,&quot;Score&quot;:1.0,&quot;Answers&quot;:[&quot;confused&quot;],&quot;CaseSensitive&quot;:false,&quot;FuzzyMatch&quot;:false},{&quot;Num&quot;:4,&quot;Score&quot;:1.0,&quot;Answers&quot;:[&quot;treated&quot;],&quot;CaseSensitive&quot;:false,&quot;FuzzyMatch&quot;:false},{&quot;Num&quot;:5,&quot;Score&quot;:1.0,&quot;Answers&quot;:[&quot;become used to&quot;],&quot;CaseSensitive&quot;:false,&quot;FuzzyMatch&quot;:false}]"/>
  <p:tag name="PROBLEMBLANKORDER" val="true"/>
  <p:tag name="PROBLEMBLANKKEYWORD" val="填空"/>
</p:tagLst>
</file>

<file path=ppt/tags/tag22.xml><?xml version="1.0" encoding="utf-8"?>
<p:tagLst xmlns:p="http://schemas.openxmlformats.org/presentationml/2006/main">
  <p:tag name="RAINPROBLEM" val="ProblemBody"/>
</p:tagLst>
</file>

<file path=ppt/tags/tag23.xml><?xml version="1.0" encoding="utf-8"?>
<p:tagLst xmlns:p="http://schemas.openxmlformats.org/presentationml/2006/main">
  <p:tag name="PRODUCTVERSIONTIP" val="PRODUCTVERSIONTIP"/>
</p:tagLst>
</file>

<file path=ppt/tags/tag24.xml><?xml version="1.0" encoding="utf-8"?>
<p:tagLst xmlns:p="http://schemas.openxmlformats.org/presentationml/2006/main">
  <p:tag name="RAINPROBLEMTYPE" val="ProblemTypeMarker"/>
</p:tagLst>
</file>

<file path=ppt/tags/tag25.xml><?xml version="1.0" encoding="utf-8"?>
<p:tagLst xmlns:p="http://schemas.openxmlformats.org/presentationml/2006/main">
  <p:tag name="RAINPROBLEMTYPE" val="ProblemTypeMarker"/>
</p:tagLst>
</file>

<file path=ppt/tags/tag26.xml><?xml version="1.0" encoding="utf-8"?>
<p:tagLst xmlns:p="http://schemas.openxmlformats.org/presentationml/2006/main">
  <p:tag name="RAINPROBLEMTYPE" val="ProblemTypeMarker"/>
</p:tagLst>
</file>

<file path=ppt/tags/tag27.xml><?xml version="1.0" encoding="utf-8"?>
<p:tagLst xmlns:p="http://schemas.openxmlformats.org/presentationml/2006/main">
  <p:tag name="RAINPROBLEMTYPE" val="ProblemTypeMarker"/>
</p:tagLst>
</file>

<file path=ppt/tags/tag28.xml><?xml version="1.0" encoding="utf-8"?>
<p:tagLst xmlns:p="http://schemas.openxmlformats.org/presentationml/2006/main">
  <p:tag name="RAINPROBLEMTYPE" val="ProblemTypeMarker"/>
</p:tagLst>
</file>

<file path=ppt/tags/tag29.xml><?xml version="1.0" encoding="utf-8"?>
<p:tagLst xmlns:p="http://schemas.openxmlformats.org/presentationml/2006/main">
  <p:tag name="RAINPROBLEM" val="ProblemSetting"/>
  <p:tag name="RAINPROBLEMTYPE" val="ShortAnswer"/>
</p:tagLst>
</file>

<file path=ppt/tags/tag3.xml><?xml version="1.0" encoding="utf-8"?>
<p:tagLst xmlns:p="http://schemas.openxmlformats.org/presentationml/2006/main">
  <p:tag name="RAINPAPER" val="PaperTitle"/>
</p:tagLst>
</file>

<file path=ppt/tags/tag30.xml><?xml version="1.0" encoding="utf-8"?>
<p:tagLst xmlns:p="http://schemas.openxmlformats.org/presentationml/2006/main">
  <p:tag name="RAINPROBLEM" val="ShortAnswer"/>
  <p:tag name="PROBLEMSCORE" val="10.0"/>
  <p:tag name="PROBLEMVOICEALLOWED" val="False"/>
</p:tagLst>
</file>

<file path=ppt/tags/tag31.xml><?xml version="1.0" encoding="utf-8"?>
<p:tagLst xmlns:p="http://schemas.openxmlformats.org/presentationml/2006/main">
  <p:tag name="RAINPROBLEM" val="ProblemBody"/>
</p:tagLst>
</file>

<file path=ppt/tags/tag32.xml><?xml version="1.0" encoding="utf-8"?>
<p:tagLst xmlns:p="http://schemas.openxmlformats.org/presentationml/2006/main">
  <p:tag name="PRODUCTVERSIONTIP3" val="PRODUCTVERSIONTIP3"/>
</p:tagLst>
</file>

<file path=ppt/tags/tag33.xml><?xml version="1.0" encoding="utf-8"?>
<p:tagLst xmlns:p="http://schemas.openxmlformats.org/presentationml/2006/main">
  <p:tag name="RAINPROBLEMTYPE" val="ProblemTypeMarker"/>
</p:tagLst>
</file>

<file path=ppt/tags/tag34.xml><?xml version="1.0" encoding="utf-8"?>
<p:tagLst xmlns:p="http://schemas.openxmlformats.org/presentationml/2006/main">
  <p:tag name="RAINPROBLEMTYPE" val="ProblemTypeMarker"/>
</p:tagLst>
</file>

<file path=ppt/tags/tag35.xml><?xml version="1.0" encoding="utf-8"?>
<p:tagLst xmlns:p="http://schemas.openxmlformats.org/presentationml/2006/main">
  <p:tag name="RAINPROBLEMTYPE" val="ProblemTypeMarker"/>
</p:tagLst>
</file>

<file path=ppt/tags/tag36.xml><?xml version="1.0" encoding="utf-8"?>
<p:tagLst xmlns:p="http://schemas.openxmlformats.org/presentationml/2006/main">
  <p:tag name="RAINPROBLEMTYPE" val="ProblemTypeMarker"/>
</p:tagLst>
</file>

<file path=ppt/tags/tag37.xml><?xml version="1.0" encoding="utf-8"?>
<p:tagLst xmlns:p="http://schemas.openxmlformats.org/presentationml/2006/main">
  <p:tag name="RAINPROBLEMTYPE" val="ProblemTypeMarker"/>
</p:tagLst>
</file>

<file path=ppt/tags/tag38.xml><?xml version="1.0" encoding="utf-8"?>
<p:tagLst xmlns:p="http://schemas.openxmlformats.org/presentationml/2006/main">
  <p:tag name="RAINPROBLEM" val="ProblemSetting"/>
  <p:tag name="RAINPROBLEMTYPE" val="FillBlank"/>
</p:tagLst>
</file>

<file path=ppt/tags/tag39.xml><?xml version="1.0" encoding="utf-8"?>
<p:tagLst xmlns:p="http://schemas.openxmlformats.org/presentationml/2006/main">
  <p:tag name="RAINPROBLEM" val="FillBlank"/>
  <p:tag name="PROBLEMSCORE" val="6.0"/>
  <p:tag name="PROBLEMBLANK" val="[{&quot;Num&quot;:1,&quot;Score&quot;:1.0,&quot;Answers&quot;:[&quot;split&quot;],&quot;CaseSensitive&quot;:false,&quot;FuzzyMatch&quot;:false},{&quot;Num&quot;:2,&quot;Score&quot;:1.0,&quot;Answers&quot;:[&quot;fighting&quot;],&quot;CaseSensitive&quot;:false,&quot;FuzzyMatch&quot;:false},{&quot;Num&quot;:3,&quot;Score&quot;:1.0,&quot;Answers&quot;:[&quot;treated&quot;],&quot;CaseSensitive&quot;:false,&quot;FuzzyMatch&quot;:false},{&quot;Num&quot;:4,&quot;Score&quot;:1.0,&quot;Answers&quot;:[&quot;shocked&quot;],&quot;CaseSensitive&quot;:false,&quot;FuzzyMatch&quot;:false},{&quot;Num&quot;:5,&quot;Score&quot;:1.0,&quot;Answers&quot;:[&quot;felt at home&quot;],&quot;CaseSensitive&quot;:false,&quot;FuzzyMatch&quot;:false},{&quot;Num&quot;:6,&quot;Score&quot;:1.0,&quot;Answers&quot;:[&quot;become used to&quot;],&quot;CaseSensitive&quot;:false,&quot;FuzzyMatch&quot;:false}]"/>
  <p:tag name="PROBLEMBLANKORDER" val="false"/>
  <p:tag name="PROBLEMBLANKKEYWORD" val="填空"/>
</p:tagLst>
</file>

<file path=ppt/tags/tag4.xml><?xml version="1.0" encoding="utf-8"?>
<p:tagLst xmlns:p="http://schemas.openxmlformats.org/presentationml/2006/main">
  <p:tag name="RAINPROBLEM" val="ProblemBody"/>
</p:tagLst>
</file>

<file path=ppt/tags/tag5.xml><?xml version="1.0" encoding="utf-8"?>
<p:tagLst xmlns:p="http://schemas.openxmlformats.org/presentationml/2006/main">
  <p:tag name="PRODUCTVERSIONTIP" val="PRODUCTVERSIONTIP"/>
</p:tagLst>
</file>

<file path=ppt/tags/tag6.xml><?xml version="1.0" encoding="utf-8"?>
<p:tagLst xmlns:p="http://schemas.openxmlformats.org/presentationml/2006/main">
  <p:tag name="RAINPROBLEMTYPE" val="ProblemTypeMarker"/>
</p:tagLst>
</file>

<file path=ppt/tags/tag7.xml><?xml version="1.0" encoding="utf-8"?>
<p:tagLst xmlns:p="http://schemas.openxmlformats.org/presentationml/2006/main">
  <p:tag name="RAINPROBLEMTYPE" val="ProblemTypeMarker"/>
</p:tagLst>
</file>

<file path=ppt/tags/tag8.xml><?xml version="1.0" encoding="utf-8"?>
<p:tagLst xmlns:p="http://schemas.openxmlformats.org/presentationml/2006/main">
  <p:tag name="RAINPROBLEMTYPE" val="ProblemTypeMarker"/>
</p:tagLst>
</file>

<file path=ppt/tags/tag9.xml><?xml version="1.0" encoding="utf-8"?>
<p:tagLst xmlns:p="http://schemas.openxmlformats.org/presentationml/2006/main">
  <p:tag name="RAINPROBLEMTYPE" val="ProblemTypeMarker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889</Words>
  <Application>WPS 演示</Application>
  <PresentationFormat>宽屏</PresentationFormat>
  <Paragraphs>54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Arial Unicode MS</vt:lpstr>
      <vt:lpstr>Office 主题​​</vt:lpstr>
      <vt:lpstr>Unit 4 单词填空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李文娟</dc:creator>
  <cp:lastModifiedBy>李文娟</cp:lastModifiedBy>
  <cp:revision>108</cp:revision>
  <dcterms:created xsi:type="dcterms:W3CDTF">2019-06-19T02:08:00Z</dcterms:created>
  <dcterms:modified xsi:type="dcterms:W3CDTF">2020-04-20T10:17:32Z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