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0"/>
  </p:notesMasterIdLst>
  <p:sldIdLst>
    <p:sldId id="410" r:id="rId4"/>
    <p:sldId id="411" r:id="rId5"/>
    <p:sldId id="414" r:id="rId6"/>
    <p:sldId id="429" r:id="rId7"/>
    <p:sldId id="451" r:id="rId8"/>
    <p:sldId id="431" r:id="rId9"/>
    <p:sldId id="432" r:id="rId11"/>
    <p:sldId id="438" r:id="rId12"/>
    <p:sldId id="442" r:id="rId13"/>
    <p:sldId id="452" r:id="rId14"/>
    <p:sldId id="445" r:id="rId15"/>
    <p:sldId id="447" r:id="rId16"/>
    <p:sldId id="439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9680D"/>
    <a:srgbClr val="66CCFF"/>
    <a:srgbClr val="FFCCCC"/>
    <a:srgbClr val="226CD5"/>
    <a:srgbClr val="3399FF"/>
    <a:srgbClr val="FED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7" autoAdjust="0"/>
  </p:normalViewPr>
  <p:slideViewPr>
    <p:cSldViewPr snapToGrid="0" showGuides="1">
      <p:cViewPr varScale="1">
        <p:scale>
          <a:sx n="60" d="100"/>
          <a:sy n="60" d="100"/>
        </p:scale>
        <p:origin x="884" y="44"/>
      </p:cViewPr>
      <p:guideLst>
        <p:guide orient="horz" pos="2104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52AE-3E4A-41EF-849A-1A279754F3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C518-3B48-4A3D-B63D-9C3313BB8B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5F81-D00E-4469-A038-4C237911C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9974-5FF5-4AFC-A445-FA00B20DB2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CC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2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A-标题 1"/>
          <p:cNvSpPr txBox="1"/>
          <p:nvPr>
            <p:custDataLst>
              <p:tags r:id="rId2"/>
            </p:custDataLst>
          </p:nvPr>
        </p:nvSpPr>
        <p:spPr>
          <a:xfrm>
            <a:off x="1659509" y="1926463"/>
            <a:ext cx="9673590" cy="1630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335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新学期、新目标、新发展</a:t>
            </a:r>
            <a:endParaRPr kumimoji="0" lang="zh-CN" altLang="en-US" sz="7335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文本框 15"/>
          <p:cNvSpPr txBox="1"/>
          <p:nvPr>
            <p:custDataLst>
              <p:tags r:id="rId3"/>
            </p:custDataLst>
          </p:nvPr>
        </p:nvSpPr>
        <p:spPr>
          <a:xfrm>
            <a:off x="3189446" y="3893089"/>
            <a:ext cx="58131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学生工作处（武装部）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“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与非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”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网络思政育人工作室</a:t>
            </a:r>
            <a:endParaRPr lang="zh-CN" altLang="en-US" sz="2400" b="1" cap="all" dirty="0">
              <a:solidFill>
                <a:srgbClr val="0070C0"/>
              </a:solidFill>
              <a:uFillTx/>
              <a:cs typeface="+mn-ea"/>
              <a:sym typeface="+mn-lt"/>
            </a:endParaRPr>
          </a:p>
        </p:txBody>
      </p:sp>
      <p:sp>
        <p:nvSpPr>
          <p:cNvPr id="11" name="PA-文本框 18"/>
          <p:cNvSpPr txBox="1"/>
          <p:nvPr>
            <p:custDataLst>
              <p:tags r:id="rId4"/>
            </p:custDataLst>
          </p:nvPr>
        </p:nvSpPr>
        <p:spPr>
          <a:xfrm>
            <a:off x="5217160" y="4806950"/>
            <a:ext cx="21774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2023</a:t>
            </a:r>
            <a:r>
              <a:rPr lang="zh-CN" altLang="en-US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年</a:t>
            </a:r>
            <a:r>
              <a:rPr lang="en-US" altLang="zh-CN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0</a:t>
            </a:r>
            <a:r>
              <a:rPr lang="en-US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2</a:t>
            </a:r>
            <a:r>
              <a:rPr lang="zh-CN" altLang="en-US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月</a:t>
            </a:r>
            <a:r>
              <a:rPr lang="en-US" altLang="zh-CN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0</a:t>
            </a:r>
            <a:r>
              <a:rPr lang="en-US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9</a:t>
            </a:r>
            <a:r>
              <a:rPr lang="zh-CN" altLang="en-US" cap="all" dirty="0">
                <a:solidFill>
                  <a:srgbClr val="226CD5"/>
                </a:solidFill>
                <a:uFillTx/>
                <a:cs typeface="+mn-ea"/>
                <a:sym typeface="+mn-lt"/>
              </a:rPr>
              <a:t>日</a:t>
            </a:r>
            <a:endParaRPr lang="zh-CN" altLang="en-US" cap="all" dirty="0">
              <a:solidFill>
                <a:srgbClr val="226CD5"/>
              </a:solidFill>
              <a:uFillTx/>
              <a:cs typeface="+mn-ea"/>
              <a:sym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2192001" cy="15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9692" y="338448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75945" y="366395"/>
            <a:ext cx="11299825" cy="59391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【一个总结】：总结入学半年来学习、生活等各方面的情况，自我评价是否已经使用大学生活，是否适应大学的学习，对一学期做一个总结，分析存在的不足的地方；</a:t>
            </a:r>
            <a:endParaRPr lang="zh-CN" altLang="en-US"/>
          </a:p>
          <a:p>
            <a:pPr algn="ctr"/>
            <a:r>
              <a:rPr lang="zh-CN" altLang="en-US"/>
              <a:t>【一个计划】：2023年是大学生生活关键的一年，刚入学的好奇、新鲜感都已经过了，也适应了大学生活，在这一年里，是个人取得最大成绩，成长的一年。好好计划一年的学习、生活，</a:t>
            </a:r>
            <a:endParaRPr lang="zh-CN" altLang="en-US"/>
          </a:p>
          <a:p>
            <a:pPr algn="ctr"/>
            <a:r>
              <a:rPr lang="zh-CN" altLang="en-US"/>
              <a:t>政治学习要积极，读几本好书……</a:t>
            </a:r>
            <a:endParaRPr lang="zh-CN" altLang="en-US"/>
          </a:p>
          <a:p>
            <a:pPr algn="ctr"/>
            <a:r>
              <a:rPr lang="zh-CN" altLang="en-US"/>
              <a:t>专业学习的目标……，</a:t>
            </a:r>
            <a:endParaRPr lang="zh-CN" altLang="en-US"/>
          </a:p>
          <a:p>
            <a:pPr algn="ctr"/>
            <a:r>
              <a:rPr lang="zh-CN" altLang="en-US"/>
              <a:t>养成良好生活习惯，早睡早起、学会与他人相处、养成一项体育锻炼的习惯……，</a:t>
            </a:r>
            <a:endParaRPr lang="zh-CN" altLang="en-US"/>
          </a:p>
          <a:p>
            <a:pPr algn="ctr"/>
            <a:r>
              <a:rPr lang="zh-CN" altLang="en-US"/>
              <a:t>对于玩游戏，我将…… 不会沉溺游戏交几个有共同兴趣爱好的同学，我们来做一些有意义的事情……</a:t>
            </a:r>
            <a:endParaRPr lang="zh-CN" altLang="en-US"/>
          </a:p>
          <a:p>
            <a:pPr algn="ctr"/>
            <a:r>
              <a:rPr lang="zh-CN" altLang="en-US"/>
              <a:t>【一个愿望】：经过一年的学习，将实现我的XX学习目标，专升本……考取XX证书，参加XX个活动（志愿服务）,……提高自己职业能力，青春是用来奋斗的，努力会让自己更加优秀。</a:t>
            </a:r>
            <a:endParaRPr lang="zh-CN" altLang="en-US"/>
          </a:p>
          <a:p>
            <a:pPr algn="ctr"/>
            <a:r>
              <a:rPr lang="zh-CN" altLang="en-US"/>
              <a:t>鼓励建议学生使用思维导图、愿望树等方式表述。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565" y="802640"/>
            <a:ext cx="10516235" cy="5093335"/>
          </a:xfrm>
        </p:spPr>
        <p:txBody>
          <a:bodyPr>
            <a:noAutofit/>
          </a:bodyPr>
          <a:p>
            <a:r>
              <a:rPr lang="zh-CN" altLang="en-US" sz="1800">
                <a:highlight>
                  <a:srgbClr val="00FFFF"/>
                </a:highlight>
              </a:rPr>
              <a:t>【一个总结】</a:t>
            </a:r>
            <a:r>
              <a:rPr lang="zh-CN" altLang="en-US" sz="1800"/>
              <a:t>：总结入学半年来学习、生活等各方面的情况，自我评价是否已经使用大学生活，是否适应大学的学习，对一学期做一个总结，分析存在的不足的地方；</a:t>
            </a:r>
            <a:endParaRPr lang="zh-CN" altLang="en-US" sz="1800"/>
          </a:p>
          <a:p>
            <a:endParaRPr lang="zh-CN" altLang="en-US" sz="1800">
              <a:highlight>
                <a:srgbClr val="00FFFF"/>
              </a:highlight>
            </a:endParaRPr>
          </a:p>
          <a:p>
            <a:r>
              <a:rPr lang="zh-CN" altLang="en-US" sz="1800">
                <a:highlight>
                  <a:srgbClr val="00FFFF"/>
                </a:highlight>
              </a:rPr>
              <a:t>【一个计划】</a:t>
            </a:r>
            <a:r>
              <a:rPr lang="zh-CN" altLang="en-US" sz="1800"/>
              <a:t>：2023年是大学生生活关键的一年，刚入学的好奇、新鲜感都已经过了，也适应了大学生活，在这一年里，是个人取得最大成绩，成长的一年。好好计划一年的学习、生活，</a:t>
            </a:r>
            <a:endParaRPr lang="zh-CN" altLang="en-US" sz="1800"/>
          </a:p>
          <a:p>
            <a:r>
              <a:rPr lang="zh-CN" altLang="en-US" sz="1800"/>
              <a:t>政治学习要积极，读几本好书……</a:t>
            </a:r>
            <a:endParaRPr lang="zh-CN" altLang="en-US" sz="1800"/>
          </a:p>
          <a:p>
            <a:r>
              <a:rPr lang="zh-CN" altLang="en-US" sz="1800"/>
              <a:t>专业学习的目标……，</a:t>
            </a:r>
            <a:endParaRPr lang="zh-CN" altLang="en-US" sz="1800"/>
          </a:p>
          <a:p>
            <a:r>
              <a:rPr lang="zh-CN" altLang="en-US" sz="1800"/>
              <a:t>养成良好生活习惯，早睡早起、学会与他人相处、养成一项体育锻炼的习惯……，</a:t>
            </a:r>
            <a:endParaRPr lang="zh-CN" altLang="en-US" sz="1800"/>
          </a:p>
          <a:p>
            <a:r>
              <a:rPr lang="zh-CN" altLang="en-US" sz="1800"/>
              <a:t>对于玩游戏，我将…… 不会沉溺游戏</a:t>
            </a:r>
            <a:endParaRPr lang="zh-CN" altLang="en-US" sz="1800"/>
          </a:p>
          <a:p>
            <a:r>
              <a:rPr lang="zh-CN" altLang="en-US" sz="1800"/>
              <a:t>交几个有共同兴趣爱好的同学，我们来做一些有意义的事情……</a:t>
            </a:r>
            <a:endParaRPr lang="zh-CN" altLang="en-US" sz="1800"/>
          </a:p>
          <a:p>
            <a:endParaRPr lang="zh-CN" altLang="en-US" sz="1800">
              <a:highlight>
                <a:srgbClr val="00FFFF"/>
              </a:highlight>
            </a:endParaRPr>
          </a:p>
          <a:p>
            <a:r>
              <a:rPr lang="zh-CN" altLang="en-US" sz="1800">
                <a:highlight>
                  <a:srgbClr val="00FFFF"/>
                </a:highlight>
              </a:rPr>
              <a:t>【一个愿望】</a:t>
            </a:r>
            <a:r>
              <a:rPr lang="zh-CN" altLang="en-US" sz="1800"/>
              <a:t>：经过一年的学习，将实现我的XX学习目标，专升本……考取XX证书，参加XX个活动（志愿服务）,……提高自己职业能力，青春是用来奋斗的，努力会让自己更加优秀。</a:t>
            </a:r>
            <a:endParaRPr lang="zh-CN" altLang="en-US" sz="1800"/>
          </a:p>
          <a:p>
            <a:endParaRPr lang="zh-CN" altLang="en-US" sz="1800"/>
          </a:p>
          <a:p>
            <a:r>
              <a:rPr lang="zh-CN" altLang="en-US" sz="1800"/>
              <a:t>鼓励建议使用思维导图、愿望树等方式表述。</a:t>
            </a:r>
            <a:endParaRPr lang="zh-CN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66742" y="338702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05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悦纳自己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1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A-矩形 2"/>
          <p:cNvSpPr/>
          <p:nvPr>
            <p:custDataLst>
              <p:tags r:id="rId4"/>
            </p:custDataLst>
          </p:nvPr>
        </p:nvSpPr>
        <p:spPr>
          <a:xfrm>
            <a:off x="1807616" y="1753913"/>
            <a:ext cx="4553026" cy="286232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调整作息时间  适应学习节奏</a:t>
            </a:r>
            <a:endParaRPr lang="zh-CN" altLang="en-US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保持积极心态  做好情绪管理</a:t>
            </a:r>
            <a:endParaRPr lang="zh-CN" altLang="en-US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坚持锻炼身体  </a:t>
            </a:r>
            <a:r>
              <a:rPr lang="zh-CN" altLang="zh-CN" sz="2400" dirty="0">
                <a:cs typeface="+mn-ea"/>
                <a:sym typeface="+mn-lt"/>
              </a:rPr>
              <a:t>常</a:t>
            </a:r>
            <a:r>
              <a:rPr lang="zh-CN" altLang="en-US" sz="2400" dirty="0">
                <a:cs typeface="+mn-ea"/>
                <a:sym typeface="+mn-lt"/>
              </a:rPr>
              <a:t>怀</a:t>
            </a:r>
            <a:r>
              <a:rPr lang="zh-CN" altLang="zh-CN" sz="2400" dirty="0">
                <a:cs typeface="+mn-ea"/>
                <a:sym typeface="+mn-lt"/>
              </a:rPr>
              <a:t>感恩之心</a:t>
            </a:r>
            <a:endParaRPr lang="zh-CN" altLang="en-US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cs typeface="+mn-ea"/>
                <a:sym typeface="+mn-lt"/>
              </a:rPr>
              <a:t>学会尊重包容  </a:t>
            </a:r>
            <a:r>
              <a:rPr lang="zh-CN" altLang="zh-CN" sz="2400" dirty="0">
                <a:cs typeface="+mn-ea"/>
                <a:sym typeface="+mn-lt"/>
              </a:rPr>
              <a:t>学会倾诉分享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zh-CN" sz="2400" dirty="0">
                <a:cs typeface="+mn-ea"/>
                <a:sym typeface="+mn-lt"/>
              </a:rPr>
              <a:t>学</a:t>
            </a:r>
            <a:r>
              <a:rPr lang="zh-CN" altLang="en-US" sz="2400" dirty="0">
                <a:cs typeface="+mn-ea"/>
                <a:sym typeface="+mn-lt"/>
              </a:rPr>
              <a:t>会</a:t>
            </a:r>
            <a:r>
              <a:rPr lang="zh-CN" altLang="zh-CN" sz="2400" dirty="0">
                <a:cs typeface="+mn-ea"/>
                <a:sym typeface="+mn-lt"/>
              </a:rPr>
              <a:t>主动求助</a:t>
            </a:r>
            <a:r>
              <a:rPr lang="zh-CN" altLang="en-US" sz="2400" dirty="0">
                <a:cs typeface="+mn-ea"/>
                <a:sym typeface="+mn-lt"/>
              </a:rPr>
              <a:t>  学会悦纳自我</a:t>
            </a:r>
            <a:endParaRPr lang="zh-CN" altLang="zh-CN" sz="24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60" y="2339164"/>
            <a:ext cx="3787311" cy="14838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66742" y="365125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06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新年寄语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1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A-矩形 2"/>
          <p:cNvSpPr/>
          <p:nvPr>
            <p:custDataLst>
              <p:tags r:id="rId4"/>
            </p:custDataLst>
          </p:nvPr>
        </p:nvSpPr>
        <p:spPr>
          <a:xfrm>
            <a:off x="1871413" y="1780336"/>
            <a:ext cx="5582010" cy="286131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400" b="0" i="0" dirty="0">
                <a:solidFill>
                  <a:srgbClr val="333333"/>
                </a:solidFill>
                <a:effectLst/>
                <a:latin typeface="Helvetica Neue"/>
              </a:rPr>
              <a:t>    年轻充满朝气，青春孕育希望。广大青年要厚植家国情怀、涵养进取品格，以奋斗姿态激扬青春，不负时代，不负华年。</a:t>
            </a:r>
            <a:endParaRPr lang="en-US" altLang="zh-CN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333333"/>
                </a:solidFill>
                <a:latin typeface="Helvetica Neue"/>
                <a:cs typeface="+mn-ea"/>
                <a:sym typeface="+mn-lt"/>
              </a:rPr>
              <a:t>              ——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年新年贺词</a:t>
            </a:r>
            <a:endParaRPr lang="zh-CN" altLang="zh-CN" sz="2400" dirty="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3519" y="2061960"/>
            <a:ext cx="2407256" cy="19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2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15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324" y="183560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云形 13"/>
          <p:cNvSpPr/>
          <p:nvPr/>
        </p:nvSpPr>
        <p:spPr>
          <a:xfrm>
            <a:off x="2220032" y="2118030"/>
            <a:ext cx="6540759" cy="318173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2359992" y="2463264"/>
            <a:ext cx="6139542" cy="2575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28600" indent="-228600">
              <a:lnSpc>
                <a:spcPts val="4200"/>
              </a:lnSpc>
              <a:spcBef>
                <a:spcPts val="1000"/>
              </a:spcBef>
            </a:pPr>
            <a:r>
              <a:rPr lang="zh-CN" altLang="en-US" sz="5100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8800" dirty="0">
                <a:latin typeface="楷体" panose="02010609060101010101" pitchFamily="49" charset="-122"/>
                <a:ea typeface="楷体" panose="02010609060101010101" pitchFamily="49" charset="-122"/>
              </a:rPr>
              <a:t>虽然胜利不会像山坡上的蒲公英一样唾手可得，但世上总有一些美好值得我们全力以赴。</a:t>
            </a:r>
            <a:endParaRPr lang="en-US" altLang="zh-CN" sz="8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28600" indent="-228600">
              <a:lnSpc>
                <a:spcPts val="4200"/>
              </a:lnSpc>
              <a:spcBef>
                <a:spcPts val="1000"/>
              </a:spcBef>
            </a:pPr>
            <a:r>
              <a:rPr lang="en-US" altLang="zh-CN" sz="88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8800" dirty="0">
                <a:latin typeface="楷体" panose="02010609060101010101" pitchFamily="49" charset="-122"/>
                <a:ea typeface="楷体" panose="02010609060101010101" pitchFamily="49" charset="-122"/>
              </a:rPr>
              <a:t>新学期展新姿态，新目标有新发展，明天的成功来自今天迈出的每一步。</a:t>
            </a:r>
            <a:endParaRPr lang="en-US" altLang="zh-CN" sz="8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28600" lvl="0" indent="-228600">
              <a:lnSpc>
                <a:spcPts val="3600"/>
              </a:lnSpc>
              <a:spcBef>
                <a:spcPts val="1000"/>
              </a:spcBef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28600" lvl="0" indent="-228600">
              <a:lnSpc>
                <a:spcPts val="3600"/>
              </a:lnSpc>
              <a:spcBef>
                <a:spcPts val="1000"/>
              </a:spcBef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14" y="4958341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93192" y="283464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2"/>
            <a:ext cx="12192000" cy="1252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63624" y="2779776"/>
            <a:ext cx="900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/>
          </a:p>
          <a:p>
            <a:r>
              <a:rPr lang="zh-CN" altLang="en-US" sz="3600" dirty="0"/>
              <a:t>       新学期伊始，你准备好了吗？</a:t>
            </a:r>
            <a:endParaRPr lang="zh-CN" altLang="en-US" sz="3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779" y="731520"/>
            <a:ext cx="2574722" cy="12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439373" y="1732895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嗨，同学，新年好！</a:t>
            </a:r>
            <a:endParaRPr lang="zh-CN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22" y="4448175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49003" y="320040"/>
            <a:ext cx="997311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2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53855" y="1463040"/>
            <a:ext cx="1107996" cy="2551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</a:rPr>
              <a:t>目  录</a:t>
            </a:r>
            <a:endParaRPr lang="zh-CN" alt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3603" y="1252728"/>
            <a:ext cx="31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  </a:t>
            </a:r>
            <a:r>
              <a:rPr lang="zh-CN" altLang="en-US" sz="2800" dirty="0"/>
              <a:t>安全返校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60555" y="2383536"/>
            <a:ext cx="318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  </a:t>
            </a:r>
            <a:r>
              <a:rPr lang="zh-CN" altLang="en-US" sz="2800" dirty="0"/>
              <a:t>新学期 新起点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53548" y="1240536"/>
            <a:ext cx="340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  </a:t>
            </a:r>
            <a:r>
              <a:rPr lang="zh-CN" altLang="en-US" sz="2800" dirty="0"/>
              <a:t>校园安全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8787" y="2362200"/>
            <a:ext cx="320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04  </a:t>
            </a:r>
            <a:r>
              <a:rPr lang="zh-CN" altLang="en-US" sz="2800" dirty="0"/>
              <a:t>新目标 新发展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6651" y="3523488"/>
            <a:ext cx="286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05  </a:t>
            </a:r>
            <a:r>
              <a:rPr lang="zh-CN" altLang="en-US" sz="2800" dirty="0"/>
              <a:t>悦纳自己</a:t>
            </a:r>
            <a:r>
              <a:rPr lang="en-US" altLang="zh-CN" sz="2800" dirty="0"/>
              <a:t>   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845" y="3526592"/>
            <a:ext cx="286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06  </a:t>
            </a:r>
            <a:r>
              <a:rPr lang="zh-CN" altLang="en-US" sz="2800" dirty="0"/>
              <a:t>新年寄语</a:t>
            </a:r>
            <a:r>
              <a:rPr lang="en-US" altLang="zh-CN" sz="2800" dirty="0"/>
              <a:t>  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3192" y="283464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01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安全返校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8744" y="1853057"/>
            <a:ext cx="6550152" cy="3075559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zh-CN" altLang="en-US" dirty="0"/>
              <a:t>按照学校开学工作安排有序返校；</a:t>
            </a:r>
            <a:endParaRPr lang="en-US" altLang="zh-CN" dirty="0"/>
          </a:p>
          <a:p>
            <a:pPr>
              <a:lnSpc>
                <a:spcPts val="3600"/>
              </a:lnSpc>
            </a:pPr>
            <a:r>
              <a:rPr lang="zh-CN" altLang="en-US" dirty="0"/>
              <a:t>返校途中做好个人防护，全程佩戴口罩；</a:t>
            </a:r>
            <a:endParaRPr lang="en-US" altLang="zh-CN" dirty="0"/>
          </a:p>
          <a:p>
            <a:pPr>
              <a:lnSpc>
                <a:spcPts val="3600"/>
              </a:lnSpc>
            </a:pPr>
            <a:r>
              <a:rPr lang="zh-CN" altLang="en-US" dirty="0"/>
              <a:t>尽量做到“两点一线”；</a:t>
            </a:r>
            <a:endParaRPr lang="en-US" altLang="zh-CN" dirty="0"/>
          </a:p>
          <a:p>
            <a:pPr>
              <a:lnSpc>
                <a:spcPts val="3600"/>
              </a:lnSpc>
            </a:pPr>
            <a:r>
              <a:rPr lang="zh-CN" altLang="en-US" dirty="0"/>
              <a:t>提高防范意识，保护人身和财产安全；</a:t>
            </a:r>
            <a:endParaRPr lang="en-US" altLang="zh-CN" dirty="0"/>
          </a:p>
          <a:p>
            <a:pPr>
              <a:lnSpc>
                <a:spcPts val="3600"/>
              </a:lnSpc>
            </a:pPr>
            <a:r>
              <a:rPr lang="zh-CN" altLang="en-US" dirty="0"/>
              <a:t>不能按时返校提前请假。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5272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223" y="2071105"/>
            <a:ext cx="3229546" cy="22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17323" y="705148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lnSpc>
                <a:spcPct val="200000"/>
              </a:lnSpc>
              <a:buNone/>
            </a:pPr>
            <a:r>
              <a:rPr lang="en-US" altLang="zh-CN"/>
              <a:t>   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返校后，连续7天开展健康监测，完成钉钉健康打卡，并尽量减少聚集性活动。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标题 4"/>
          <p:cNvSpPr/>
          <p:nvPr>
            <p:ph type="title"/>
          </p:nvPr>
        </p:nvSpPr>
        <p:spPr>
          <a:xfrm>
            <a:off x="838200" y="835025"/>
            <a:ext cx="10515600" cy="1325563"/>
          </a:xfrm>
        </p:spPr>
        <p:txBody>
          <a:bodyPr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健康打卡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4105" y="189412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02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校园安全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1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770" y="1863338"/>
            <a:ext cx="2237925" cy="22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6499" y="2125194"/>
            <a:ext cx="2744340" cy="178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31642" y="2539807"/>
            <a:ext cx="253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人身财物安全    </a:t>
            </a:r>
            <a:endParaRPr lang="en-US" altLang="zh-C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31716" y="2436362"/>
            <a:ext cx="220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交通出行安全    </a:t>
            </a:r>
            <a:endParaRPr lang="en-US" altLang="zh-C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0343" y="3350949"/>
            <a:ext cx="253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 个人信息安全    </a:t>
            </a:r>
            <a:endParaRPr lang="en-US" altLang="zh-C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64659" y="3210554"/>
            <a:ext cx="229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用电安全</a:t>
            </a:r>
            <a:endParaRPr lang="en-US" altLang="zh-CN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76073" y="366693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02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校园安全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2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813" y="1979049"/>
            <a:ext cx="2397988" cy="19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770215" y="2530476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饮食安全    </a:t>
            </a:r>
            <a:endParaRPr lang="en-US" altLang="zh-C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31716" y="2408369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防诈骗    </a:t>
            </a:r>
            <a:endParaRPr lang="en-US" altLang="zh-C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2735" y="3350949"/>
            <a:ext cx="15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防溺水</a:t>
            </a:r>
            <a:endParaRPr lang="en-US" altLang="zh-C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64660" y="3182561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2400" dirty="0"/>
              <a:t> 活动安全</a:t>
            </a:r>
            <a:endParaRPr lang="en-US" altLang="zh-CN" sz="2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9876" y="2210438"/>
            <a:ext cx="1828730" cy="17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38750" y="329371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03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新学期  新起点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1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13793" y="1539551"/>
            <a:ext cx="7063268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zh-CN" altLang="en-US" sz="2000" dirty="0"/>
              <a:t>做自己的安全健康第一责任人</a:t>
            </a:r>
            <a:endParaRPr lang="en-US" altLang="zh-CN" sz="2000" dirty="0"/>
          </a:p>
          <a:p>
            <a:pPr>
              <a:lnSpc>
                <a:spcPts val="6700"/>
              </a:lnSpc>
            </a:pPr>
            <a:r>
              <a:rPr lang="zh-CN" altLang="en-US" sz="2000" dirty="0"/>
              <a:t>保持宿舍和个人的整洁</a:t>
            </a:r>
            <a:endParaRPr lang="en-US" altLang="zh-CN" sz="2000" dirty="0"/>
          </a:p>
          <a:p>
            <a:pPr>
              <a:lnSpc>
                <a:spcPts val="6700"/>
              </a:lnSpc>
            </a:pPr>
            <a:r>
              <a:rPr lang="zh-CN" altLang="en-US" sz="2000" dirty="0"/>
              <a:t>戒掉负面情绪，和高能量、乐观的人做朋友</a:t>
            </a:r>
            <a:endParaRPr lang="zh-CN" altLang="en-US" sz="1400" dirty="0"/>
          </a:p>
          <a:p>
            <a:endParaRPr lang="zh-CN" altLang="en-US" sz="1400" dirty="0"/>
          </a:p>
        </p:txBody>
      </p:sp>
      <p:sp>
        <p:nvSpPr>
          <p:cNvPr id="19" name="流程图: 联系 18"/>
          <p:cNvSpPr/>
          <p:nvPr/>
        </p:nvSpPr>
        <p:spPr>
          <a:xfrm>
            <a:off x="2220712" y="1838119"/>
            <a:ext cx="587828" cy="57849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流程图: 联系 19"/>
          <p:cNvSpPr/>
          <p:nvPr/>
        </p:nvSpPr>
        <p:spPr>
          <a:xfrm>
            <a:off x="2223816" y="2736999"/>
            <a:ext cx="587828" cy="57849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1" name="流程图: 联系 20"/>
          <p:cNvSpPr/>
          <p:nvPr/>
        </p:nvSpPr>
        <p:spPr>
          <a:xfrm>
            <a:off x="2214485" y="3539465"/>
            <a:ext cx="587828" cy="57849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607" y="2130839"/>
            <a:ext cx="2858901" cy="10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2483" y="4096699"/>
            <a:ext cx="4371877" cy="12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38750" y="329371"/>
            <a:ext cx="11356848" cy="504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04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新目标  新发展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05271"/>
            <a:ext cx="12192000" cy="12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90" y="650939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272" y="2447360"/>
            <a:ext cx="9398617" cy="89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标注 7"/>
          <p:cNvSpPr/>
          <p:nvPr/>
        </p:nvSpPr>
        <p:spPr>
          <a:xfrm>
            <a:off x="2696559" y="1735503"/>
            <a:ext cx="1623526" cy="457199"/>
          </a:xfrm>
          <a:prstGeom prst="wedgeRoundRectCallout">
            <a:avLst>
              <a:gd name="adj1" fmla="val -33772"/>
              <a:gd name="adj2" fmla="val 1283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说说你的寒假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899785" y="1457325"/>
            <a:ext cx="2795905" cy="678815"/>
          </a:xfrm>
          <a:prstGeom prst="wedgeRoundRectCallout">
            <a:avLst>
              <a:gd name="adj1" fmla="val -33772"/>
              <a:gd name="adj2" fmla="val 1283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新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hlinkClick r:id="" action="ppaction://hlinkshowjump?jump=nextslide"/>
              </a:rPr>
              <a:t>学期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要有新目标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（三个一）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150361" y="1732385"/>
            <a:ext cx="1981060" cy="457199"/>
          </a:xfrm>
          <a:prstGeom prst="wedgeRoundRectCallout">
            <a:avLst>
              <a:gd name="adj1" fmla="val -33772"/>
              <a:gd name="adj2" fmla="val 1283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好习惯贵在坚持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4516018" y="3629607"/>
            <a:ext cx="2258006" cy="4945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878"/>
              <a:gd name="adj6" fmla="val -89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开学了 请收心归位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线形标注 2 14"/>
          <p:cNvSpPr/>
          <p:nvPr/>
        </p:nvSpPr>
        <p:spPr>
          <a:xfrm>
            <a:off x="7831627" y="3623380"/>
            <a:ext cx="2170790" cy="4945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878"/>
              <a:gd name="adj6" fmla="val -8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肯付出才会有收获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9748" y="62262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01" y="1792319"/>
            <a:ext cx="1062911" cy="18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11"/>
  <p:tag name="WHOLESPTYPE" val="Shape_Title"/>
</p:tagLst>
</file>

<file path=ppt/tags/tag2.xml><?xml version="1.0" encoding="utf-8"?>
<p:tagLst xmlns:p="http://schemas.openxmlformats.org/presentationml/2006/main">
  <p:tag name="PA" val="v5.2.11"/>
  <p:tag name="WHOLESPTYPE" val="Shape_Title"/>
</p:tagLst>
</file>

<file path=ppt/tags/tag3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KSO_WM_UNIT_PLACING_PICTURE_USER_VIEWPORT" val="{&quot;height&quot;:1972.8015748031496,&quot;width&quot;:19200}"/>
</p:tagLst>
</file>

<file path=ppt/tags/tag5.xml><?xml version="1.0" encoding="utf-8"?>
<p:tagLst xmlns:p="http://schemas.openxmlformats.org/presentationml/2006/main">
  <p:tag name="PA" val="v5.2.11"/>
  <p:tag name="WHOLESPTYPE" val="Shape_Title"/>
  <p:tag name="SHADOWSRC" val="true"/>
  <p:tag name="SCENESHAPETYPE" val="SceneShape"/>
  <p:tag name="SCENESHAPESUBTYPE" val="ScenePicShape"/>
  <p:tag name="SCENESHAPENAME" val="幻影图形"/>
  <p:tag name="LOOPID" val="637792430210120456"/>
  <p:tag name="SCANEADDTIONSP" val="false"/>
  <p:tag name="RESOURCEID" val="637792430210210446"/>
  <p:tag name="SCENEID" val="Unkown"/>
  <p:tag name="SCENELINKIDS" val="3|23|24|25"/>
  <p:tag name="ANIMSTRING" val="97dc195e9db14a91331b8d825796bfd8"/>
</p:tagLst>
</file>

<file path=ppt/tags/tag6.xml><?xml version="1.0" encoding="utf-8"?>
<p:tagLst xmlns:p="http://schemas.openxmlformats.org/presentationml/2006/main">
  <p:tag name="PA" val="v5.2.11"/>
  <p:tag name="WHOLESPTYPE" val="Shape_Title"/>
  <p:tag name="SHADOWSRC" val="true"/>
  <p:tag name="SCENESHAPETYPE" val="SceneShape"/>
  <p:tag name="SCENESHAPESUBTYPE" val="ScenePicShape"/>
  <p:tag name="SCENESHAPENAME" val="幻影图形"/>
  <p:tag name="LOOPID" val="637792430210120456"/>
  <p:tag name="SCANEADDTIONSP" val="false"/>
  <p:tag name="RESOURCEID" val="637792430210210446"/>
  <p:tag name="SCENEID" val="Unkown"/>
  <p:tag name="SCENELINKIDS" val="3|23|24|25"/>
  <p:tag name="ANIMSTRING" val="97dc195e9db14a91331b8d825796bfd8"/>
</p:tagLst>
</file>

<file path=ppt/tags/tag7.xml><?xml version="1.0" encoding="utf-8"?>
<p:tagLst xmlns:p="http://schemas.openxmlformats.org/presentationml/2006/main">
  <p:tag name="KSO_WPP_MARK_KEY" val="2810796a-3722-45a5-a460-51fca5867b3f"/>
  <p:tag name="COMMONDATA" val="eyJoZGlkIjoiN2ZlYmViZDBhNTFhODBhYzY5ODFhYTM0ZTVkZWVjNGQ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5byadh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Application>WPS 演示</Application>
  <PresentationFormat>宽屏</PresentationFormat>
  <Paragraphs>123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Helvetica Neue</vt:lpstr>
      <vt:lpstr>楷体</vt:lpstr>
      <vt:lpstr>微软雅黑</vt:lpstr>
      <vt:lpstr>Arial Unicode MS</vt:lpstr>
      <vt:lpstr>等线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        01 安全返校  </vt:lpstr>
      <vt:lpstr>健康打卡</vt:lpstr>
      <vt:lpstr>        02 校园安全</vt:lpstr>
      <vt:lpstr>        02 校园安全</vt:lpstr>
      <vt:lpstr>        03 新学期  新起点</vt:lpstr>
      <vt:lpstr>        04 新目标  新发展</vt:lpstr>
      <vt:lpstr>PowerPoint 演示文稿</vt:lpstr>
      <vt:lpstr>        05 悦纳自己</vt:lpstr>
      <vt:lpstr>        06 新年寄语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中职开学第一课</dc:title>
  <dc:creator>第一PPT</dc:creator>
  <cp:keywords>www.1ppt.com</cp:keywords>
  <dc:description>www.1ppt.com</dc:description>
  <cp:lastModifiedBy>LIHJ</cp:lastModifiedBy>
  <cp:revision>113</cp:revision>
  <dcterms:created xsi:type="dcterms:W3CDTF">2022-01-13T01:42:00Z</dcterms:created>
  <dcterms:modified xsi:type="dcterms:W3CDTF">2022-12-31T06:44:16Z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5E6EFD7B80F045569F56ADF0E930CAFA</vt:lpwstr>
  </property>
</Properties>
</file>