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332" r:id="rId3"/>
    <p:sldId id="773" r:id="rId5"/>
    <p:sldId id="774" r:id="rId6"/>
    <p:sldId id="775" r:id="rId7"/>
    <p:sldId id="345" r:id="rId8"/>
    <p:sldId id="523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基本黄" id="{DFD1922C-1B2D-45E4-9325-16A378FAEE46}">
          <p14:sldIdLst>
            <p14:sldId id="332"/>
            <p14:sldId id="773"/>
            <p14:sldId id="774"/>
            <p14:sldId id="775"/>
            <p14:sldId id="345"/>
          </p14:sldIdLst>
        </p14:section>
        <p14:section name="基本青" id="{A4F784F2-7D88-422D-815B-0FC89047563F}">
          <p14:sldIdLst/>
        </p14:section>
        <p14:section name="商务蓝" id="{A7744A2F-CC9A-4479-8F1A-598DD6CA1956}">
          <p14:sldIdLst/>
        </p14:section>
        <p14:section name="魅力蓝" id="{B20AB5FB-3108-4D7B-AA80-FAC0F403E56D}">
          <p14:sldIdLst/>
        </p14:section>
        <p14:section name="无色系" id="{BBB40E2A-240E-4619-990D-3C6FE0A0F57E}">
          <p14:sldIdLst>
            <p14:sldId id="5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D3C"/>
    <a:srgbClr val="FFFFFF"/>
    <a:srgbClr val="16C6CC"/>
    <a:srgbClr val="FFD85C"/>
    <a:srgbClr val="FFBA32"/>
    <a:srgbClr val="E45327"/>
    <a:srgbClr val="FF6600"/>
    <a:srgbClr val="7D7D7D"/>
    <a:srgbClr val="6D6D6D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88351" autoAdjust="0"/>
  </p:normalViewPr>
  <p:slideViewPr>
    <p:cSldViewPr showGuides="1">
      <p:cViewPr varScale="1">
        <p:scale>
          <a:sx n="99" d="100"/>
          <a:sy n="99" d="100"/>
        </p:scale>
        <p:origin x="696" y="78"/>
      </p:cViewPr>
      <p:guideLst>
        <p:guide orient="horz" pos="164"/>
        <p:guide orient="horz" pos="618"/>
        <p:guide orient="horz" pos="754"/>
        <p:guide orient="horz" pos="3974"/>
        <p:guide orient="horz" pos="4057"/>
        <p:guide orient="horz" pos="4271"/>
        <p:guide orient="horz" pos="3744"/>
        <p:guide pos="7302"/>
        <p:guide pos="332"/>
        <p:guide pos="3804"/>
        <p:guide pos="3739"/>
        <p:guide pos="38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78"/>
      </p:cViewPr>
      <p:guideLst>
        <p:guide orient="horz" pos="2879"/>
        <p:guide orient="horz" pos="521"/>
        <p:guide orient="horz" pos="5465"/>
        <p:guide orient="horz" pos="5765"/>
        <p:guide orient="horz" pos="5624"/>
        <p:guide orient="horz" pos="5694"/>
        <p:guide pos="3974"/>
        <p:guide pos="3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image" Target="../media/image9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229" y="107503"/>
            <a:ext cx="4320496" cy="239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1989137" y="351842"/>
            <a:ext cx="4319587" cy="228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algn="l"/>
            <a:fld id="{CB446F43-867F-4F64-92FD-6C8496B935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518112" y="8748464"/>
            <a:ext cx="2971800" cy="3219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085183" y="8748464"/>
            <a:ext cx="1223541" cy="3235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15FF29FA-1BF5-411D-8347-0A24CCE555CE}" type="slidenum">
              <a:rPr lang="zh-CN" altLang="en-US" smtClean="0"/>
            </a:fld>
            <a:r>
              <a:rPr lang="zh-CN" altLang="en-US" dirty="0" smtClean="0"/>
              <a:t> 页 讲义</a:t>
            </a:r>
            <a:endParaRPr lang="zh-CN" altLang="en-US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3429000" y="1312195"/>
            <a:ext cx="2879725" cy="1603621"/>
            <a:chOff x="0" y="1312195"/>
            <a:chExt cx="6858000" cy="1603621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429000" y="3980364"/>
            <a:ext cx="2879725" cy="1603621"/>
            <a:chOff x="0" y="1312195"/>
            <a:chExt cx="6858000" cy="1603621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429000" y="6629089"/>
            <a:ext cx="2879725" cy="1603621"/>
            <a:chOff x="0" y="1312195"/>
            <a:chExt cx="6858000" cy="160362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131219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0" y="171310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0" y="2114005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0" y="2514910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0" y="2915816"/>
              <a:ext cx="6858000" cy="0"/>
            </a:xfrm>
            <a:prstGeom prst="line">
              <a:avLst/>
            </a:prstGeom>
            <a:ln>
              <a:solidFill>
                <a:srgbClr val="C0C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3328526" y="989904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328526" y="3672587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328526" y="6321312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C0C0C0"/>
                </a:solidFill>
              </a:rPr>
              <a:t>此处记录讲义</a:t>
            </a:r>
            <a:endParaRPr lang="zh-CN" altLang="en-US" sz="1400" dirty="0">
              <a:solidFill>
                <a:srgbClr val="C0C0C0"/>
              </a:solidFill>
            </a:endParaRPr>
          </a:p>
        </p:txBody>
      </p:sp>
      <p:pic>
        <p:nvPicPr>
          <p:cNvPr id="38" name="Picture 3" descr="E:\设计素材\shadow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75" y="2929386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设计素材\shadow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75" y="5581827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E:\设计素材\shadow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9275" y="8232710"/>
            <a:ext cx="2663701" cy="30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image" Target="../media/image9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设计素材\shadow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5292080"/>
            <a:ext cx="5759450" cy="3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988840" y="114299"/>
            <a:ext cx="4319884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此处添加页眉信息</a:t>
            </a:r>
            <a:endParaRPr lang="zh-CN" altLang="en-US" dirty="0" smtClean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988840" y="347370"/>
            <a:ext cx="4319885" cy="233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51D64F8-606E-4201-A2DE-1AF0754CE7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-404813" y="971550"/>
            <a:ext cx="7670801" cy="4316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549275" y="5508104"/>
            <a:ext cx="5759450" cy="2878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549523" y="8748465"/>
            <a:ext cx="2971800" cy="287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 smtClean="0"/>
              <a:t>此处添加页脚信息</a:t>
            </a:r>
            <a:endParaRPr lang="zh-CN" altLang="en-US" dirty="0" smtClean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748713"/>
            <a:ext cx="2424112" cy="287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zh-CN" altLang="en-US" dirty="0" smtClean="0"/>
              <a:t>第 </a:t>
            </a:r>
            <a:fld id="{CE884005-AAD7-43DA-8323-709AF992FEE5}" type="slidenum">
              <a:rPr lang="zh-CN" altLang="en-US" smtClean="0"/>
            </a:fld>
            <a:r>
              <a:rPr lang="zh-CN" altLang="en-US" dirty="0" smtClean="0"/>
              <a:t> 页</a:t>
            </a:r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23669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9275" y="114299"/>
            <a:ext cx="1368152" cy="4661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LOGO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0" y="8676457"/>
            <a:ext cx="6858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1pPr>
    <a:lvl2pPr marL="6286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2pPr>
    <a:lvl3pPr marL="10858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3pPr>
    <a:lvl4pPr marL="15430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4pPr>
    <a:lvl5pPr marL="2000250" indent="-171450" algn="l" defTabSz="914400" rtl="0" eaLnBrk="1" fontAlgn="ctr" latinLnBrk="0" hangingPunct="1">
      <a:buSzPct val="70000"/>
      <a:buFont typeface="Wingdings" panose="05000000000000000000" pitchFamily="2" charset="2"/>
      <a:buChar char="l"/>
      <a:defRPr sz="1200" kern="1200">
        <a:solidFill>
          <a:schemeClr val="tx1">
            <a:lumMod val="75000"/>
            <a:lumOff val="25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-404813" y="971550"/>
            <a:ext cx="7670801" cy="43164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b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zh-CN" altLang="en-US" smtClean="0"/>
              <a:t>第 </a:t>
            </a:r>
            <a:fld id="{CE884005-AAD7-43DA-8323-709AF992FEE5}" type="slidenum">
              <a:rPr lang="zh-CN" altLang="en-US" smtClean="0"/>
            </a:fld>
            <a:r>
              <a:rPr lang="zh-CN" altLang="en-US" smtClean="0"/>
              <a:t> 页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COVER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  <p:sp>
        <p:nvSpPr>
          <p:cNvPr id="16" name="任意多边形 15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5" y="2636912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825" y="3458028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  <a:endParaRPr lang="en-US" altLang="zh-CN" dirty="0" smtClean="0"/>
          </a:p>
        </p:txBody>
      </p:sp>
      <p:sp>
        <p:nvSpPr>
          <p:cNvPr id="18" name="图文框 17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27051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27051" y="1844825"/>
            <a:ext cx="5469467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250" y="1125538"/>
            <a:ext cx="54737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93367" y="1844825"/>
            <a:ext cx="5471584" cy="446390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0"/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7051" y="273051"/>
            <a:ext cx="11137900" cy="708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/>
            </a:lvl1pPr>
          </a:lstStyle>
          <a:p>
            <a:pPr marL="0" lvl="0"/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27382" y="1125538"/>
            <a:ext cx="6898217" cy="5183187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7536161" y="1125538"/>
            <a:ext cx="4093633" cy="5183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dirty="0" smtClean="0"/>
              <a:t>Add title here</a:t>
            </a:r>
            <a:endParaRPr lang="zh-CN" altLang="en-US" dirty="0" smtClean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527050" y="1125538"/>
            <a:ext cx="11137900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/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sz="3200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-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1" y="1125538"/>
            <a:ext cx="12191999" cy="5111774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Add picture</a:t>
            </a:r>
            <a:endParaRPr lang="zh-CN" altLang="en-US" dirty="0"/>
          </a:p>
        </p:txBody>
      </p:sp>
      <p:sp>
        <p:nvSpPr>
          <p:cNvPr id="14" name="标题 1"/>
          <p:cNvSpPr txBox="1"/>
          <p:nvPr userDrawn="1"/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sz="3200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-TE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8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0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VER-SING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  <p:sp>
        <p:nvSpPr>
          <p:cNvPr id="13" name="任意多边形 12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4" name="图文框 13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636912"/>
            <a:ext cx="5064125" cy="792088"/>
          </a:xfrm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main title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824" y="3458028"/>
            <a:ext cx="5064125" cy="475920"/>
          </a:xfrm>
        </p:spPr>
        <p:txBody>
          <a:bodyPr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  <a:endParaRPr lang="en-US" altLang="zh-CN" dirty="0" smtClean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 smtClean="0"/>
              <a:t>Add date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COVER-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  <p:sp>
        <p:nvSpPr>
          <p:cNvPr id="10" name="任意多边形 9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3" name="图文框 12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348880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main title line-1 here </a:t>
            </a:r>
            <a:br>
              <a:rPr lang="en-US" altLang="zh-CN" dirty="0" smtClean="0"/>
            </a:br>
            <a:r>
              <a:rPr lang="en-US" altLang="zh-CN" dirty="0" smtClean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492" y="3429000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  <a:endParaRPr lang="en-US" altLang="zh-CN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OVER-DOUBLE-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4" name="图文框 13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2348880"/>
            <a:ext cx="5064457" cy="1080120"/>
          </a:xfrm>
        </p:spPr>
        <p:txBody>
          <a:bodyPr anchor="b">
            <a:noAutofit/>
          </a:bodyPr>
          <a:lstStyle>
            <a:lvl1pPr algn="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main title line-1 here </a:t>
            </a:r>
            <a:br>
              <a:rPr lang="en-US" altLang="zh-CN" dirty="0" smtClean="0"/>
            </a:br>
            <a:r>
              <a:rPr lang="en-US" altLang="zh-CN" dirty="0" smtClean="0"/>
              <a:t>Add main title line-2 here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00492" y="3429000"/>
            <a:ext cx="5064457" cy="432048"/>
          </a:xfrm>
        </p:spPr>
        <p:txBody>
          <a:bodyPr>
            <a:noAutofit/>
          </a:bodyPr>
          <a:lstStyle>
            <a:lvl1pPr marL="0" indent="0" algn="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Add subtitle here</a:t>
            </a:r>
            <a:endParaRPr lang="en-US" altLang="zh-CN" dirty="0" smtClean="0"/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28448" y="6381330"/>
            <a:ext cx="1536501" cy="288031"/>
          </a:xfrm>
        </p:spPr>
        <p:txBody>
          <a:bodyPr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 smtClean="0"/>
              <a:t>Add date</a:t>
            </a:r>
            <a:endParaRPr lang="zh-CN" alt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CHAPT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13" name="任意多边形 12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22" name="任意多边形 21"/>
          <p:cNvSpPr/>
          <p:nvPr userDrawn="1"/>
        </p:nvSpPr>
        <p:spPr bwMode="auto">
          <a:xfrm>
            <a:off x="4943872" y="3412604"/>
            <a:ext cx="7248128" cy="3445396"/>
          </a:xfrm>
          <a:custGeom>
            <a:avLst/>
            <a:gdLst>
              <a:gd name="connsiteX0" fmla="*/ 0 w 7248128"/>
              <a:gd name="connsiteY0" fmla="*/ 0 h 3452242"/>
              <a:gd name="connsiteX1" fmla="*/ 3071937 w 7248128"/>
              <a:gd name="connsiteY1" fmla="*/ 0 h 3452242"/>
              <a:gd name="connsiteX2" fmla="*/ 7210340 w 7248128"/>
              <a:gd name="connsiteY2" fmla="*/ 0 h 3452242"/>
              <a:gd name="connsiteX3" fmla="*/ 7248128 w 7248128"/>
              <a:gd name="connsiteY3" fmla="*/ 0 h 3452242"/>
              <a:gd name="connsiteX4" fmla="*/ 7248128 w 7248128"/>
              <a:gd name="connsiteY4" fmla="*/ 3452242 h 3452242"/>
              <a:gd name="connsiteX5" fmla="*/ 1786967 w 7248128"/>
              <a:gd name="connsiteY5" fmla="*/ 3452242 h 345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8128" h="3452242">
                <a:moveTo>
                  <a:pt x="0" y="0"/>
                </a:moveTo>
                <a:lnTo>
                  <a:pt x="3071937" y="0"/>
                </a:lnTo>
                <a:lnTo>
                  <a:pt x="7210340" y="0"/>
                </a:lnTo>
                <a:lnTo>
                  <a:pt x="7248128" y="0"/>
                </a:lnTo>
                <a:lnTo>
                  <a:pt x="7248128" y="3452242"/>
                </a:lnTo>
                <a:lnTo>
                  <a:pt x="1786967" y="345224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50000"/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00" y="4042048"/>
            <a:ext cx="5568951" cy="750292"/>
          </a:xfrm>
        </p:spPr>
        <p:txBody>
          <a:bodyPr anchor="t">
            <a:normAutofit/>
          </a:bodyPr>
          <a:lstStyle>
            <a:lvl1pPr algn="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Add chapter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096000" y="3412604"/>
            <a:ext cx="5568951" cy="587648"/>
          </a:xfrm>
        </p:spPr>
        <p:txBody>
          <a:bodyPr anchor="b">
            <a:noAutofit/>
          </a:bodyPr>
          <a:lstStyle>
            <a:lvl1pPr marL="0" indent="0" algn="r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 smtClean="0"/>
              <a:t>Add chapter number here</a:t>
            </a:r>
            <a:endParaRPr lang="zh-CN" altLang="en-US" dirty="0" smtClean="0"/>
          </a:p>
        </p:txBody>
      </p:sp>
      <p:sp>
        <p:nvSpPr>
          <p:cNvPr id="16" name="图文框 15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/>
          </a:p>
        </p:txBody>
      </p:sp>
      <p:sp>
        <p:nvSpPr>
          <p:cNvPr id="9" name="任意多边形 8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  <a:alpha val="44000"/>
                </a:schemeClr>
              </a:gs>
            </a:gsLst>
            <a:path path="circle">
              <a:fillToRect r="100000" b="100000"/>
            </a:path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2" name="图文框 11"/>
          <p:cNvSpPr/>
          <p:nvPr userDrawn="1"/>
        </p:nvSpPr>
        <p:spPr>
          <a:xfrm>
            <a:off x="0" y="3423"/>
            <a:ext cx="12192000" cy="6858000"/>
          </a:xfrm>
          <a:prstGeom prst="frame">
            <a:avLst>
              <a:gd name="adj1" fmla="val 2777"/>
            </a:avLst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00824" y="3032956"/>
            <a:ext cx="5064125" cy="792088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The end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87" y="459822"/>
            <a:ext cx="5976664" cy="59766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5270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91250" y="1125538"/>
            <a:ext cx="5473700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 userDrawn="1"/>
        </p:nvSpPr>
        <p:spPr bwMode="auto">
          <a:xfrm rot="10800000">
            <a:off x="3200026" y="0"/>
            <a:ext cx="8991974" cy="6858000"/>
          </a:xfrm>
          <a:custGeom>
            <a:avLst/>
            <a:gdLst>
              <a:gd name="connsiteX0" fmla="*/ 5442101 w 8991974"/>
              <a:gd name="connsiteY0" fmla="*/ 6858000 h 6858000"/>
              <a:gd name="connsiteX1" fmla="*/ 2370163 w 8991974"/>
              <a:gd name="connsiteY1" fmla="*/ 6858000 h 6858000"/>
              <a:gd name="connsiteX2" fmla="*/ 1781634 w 8991974"/>
              <a:gd name="connsiteY2" fmla="*/ 6858000 h 6858000"/>
              <a:gd name="connsiteX3" fmla="*/ 0 w 8991974"/>
              <a:gd name="connsiteY3" fmla="*/ 6858000 h 6858000"/>
              <a:gd name="connsiteX4" fmla="*/ 0 w 8991974"/>
              <a:gd name="connsiteY4" fmla="*/ 0 h 6858000"/>
              <a:gd name="connsiteX5" fmla="*/ 1781634 w 8991974"/>
              <a:gd name="connsiteY5" fmla="*/ 0 h 6858000"/>
              <a:gd name="connsiteX6" fmla="*/ 5920037 w 8991974"/>
              <a:gd name="connsiteY6" fmla="*/ 0 h 6858000"/>
              <a:gd name="connsiteX7" fmla="*/ 8991974 w 8991974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91974" h="6858000">
                <a:moveTo>
                  <a:pt x="5442101" y="6858000"/>
                </a:moveTo>
                <a:lnTo>
                  <a:pt x="2370163" y="6858000"/>
                </a:lnTo>
                <a:lnTo>
                  <a:pt x="1781634" y="6858000"/>
                </a:lnTo>
                <a:lnTo>
                  <a:pt x="0" y="6858000"/>
                </a:lnTo>
                <a:lnTo>
                  <a:pt x="0" y="0"/>
                </a:lnTo>
                <a:lnTo>
                  <a:pt x="1781634" y="0"/>
                </a:lnTo>
                <a:lnTo>
                  <a:pt x="5920037" y="0"/>
                </a:lnTo>
                <a:lnTo>
                  <a:pt x="8991974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Stone Sans" pitchFamily="2" charset="0"/>
              <a:ea typeface="宋体" panose="02010600030101010101" pitchFamily="2" charset="-122"/>
            </a:endParaRPr>
          </a:p>
        </p:txBody>
      </p:sp>
      <p:sp>
        <p:nvSpPr>
          <p:cNvPr id="13" name="图文框 1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777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27052" y="260351"/>
            <a:ext cx="11137899" cy="720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Add title here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7052" y="1196752"/>
            <a:ext cx="11137899" cy="51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Add text here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3"/>
            <a:r>
              <a:rPr lang="en-US" altLang="zh-CN" dirty="0" smtClean="0"/>
              <a:t>Add text here</a:t>
            </a:r>
            <a:endParaRPr lang="en-US" altLang="zh-CN" dirty="0" smtClean="0"/>
          </a:p>
          <a:p>
            <a:pPr lvl="4"/>
            <a:r>
              <a:rPr lang="en-US" altLang="zh-CN" dirty="0" smtClean="0"/>
              <a:t>Add text here</a:t>
            </a:r>
            <a:endParaRPr lang="en-US" altLang="zh-CN" dirty="0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992544" y="6677579"/>
            <a:ext cx="1199456" cy="1639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69373" y="6696629"/>
            <a:ext cx="2364415" cy="168065"/>
          </a:xfrm>
          <a:prstGeom prst="rect">
            <a:avLst/>
          </a:prstGeom>
        </p:spPr>
        <p:txBody>
          <a:bodyPr vert="horz" lIns="91440" tIns="0" rIns="91440" bIns="45720" rtlCol="0" anchor="ctr"/>
          <a:lstStyle>
            <a:lvl1pPr marL="0" algn="r" defTabSz="914400" rtl="0" eaLnBrk="1" latinLnBrk="0" hangingPunct="1">
              <a:defRPr lang="en-US" altLang="zh-CN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342900" marR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800" b="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4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1800" kern="1200" baseline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1.2</a:t>
            </a:r>
            <a:r>
              <a:rPr lang="zh-CN" altLang="en-US" dirty="0"/>
              <a:t>新媒体导入</a:t>
            </a:r>
            <a:r>
              <a:rPr lang="zh-CN" altLang="en-US" dirty="0"/>
              <a:t>案例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薛梅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导入案例</a:t>
            </a:r>
            <a:r>
              <a:rPr lang="en-US" altLang="zh-CN"/>
              <a:t>-</a:t>
            </a:r>
            <a:r>
              <a:rPr lang="zh-CN" altLang="en-US"/>
              <a:t>国潮美妆</a:t>
            </a:r>
            <a:r>
              <a:rPr lang="zh-CN" altLang="en-US"/>
              <a:t>花西子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grpSp>
        <p:nvGrpSpPr>
          <p:cNvPr id="10" name="object 3"/>
          <p:cNvGrpSpPr/>
          <p:nvPr/>
        </p:nvGrpSpPr>
        <p:grpSpPr>
          <a:xfrm>
            <a:off x="335153" y="980821"/>
            <a:ext cx="11747500" cy="2713990"/>
            <a:chOff x="445008" y="897636"/>
            <a:chExt cx="11747500" cy="2713990"/>
          </a:xfrm>
        </p:grpSpPr>
        <p:sp>
          <p:nvSpPr>
            <p:cNvPr id="11" name="object 4"/>
            <p:cNvSpPr/>
            <p:nvPr/>
          </p:nvSpPr>
          <p:spPr>
            <a:xfrm>
              <a:off x="445008" y="897636"/>
              <a:ext cx="11747500" cy="76200"/>
            </a:xfrm>
            <a:custGeom>
              <a:avLst/>
              <a:gdLst/>
              <a:ahLst/>
              <a:cxnLst/>
              <a:rect l="l" t="t" r="r" b="b"/>
              <a:pathLst>
                <a:path w="11747500" h="76200">
                  <a:moveTo>
                    <a:pt x="11746992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746992" y="76200"/>
                  </a:lnTo>
                  <a:lnTo>
                    <a:pt x="11746992" y="0"/>
                  </a:lnTo>
                  <a:close/>
                </a:path>
              </a:pathLst>
            </a:custGeom>
            <a:solidFill>
              <a:srgbClr val="0D243D"/>
            </a:solidFill>
          </p:spPr>
          <p:txBody>
            <a:bodyPr wrap="square" lIns="0" tIns="0" rIns="0" bIns="0" rtlCol="0"/>
            <a:p/>
          </p:txBody>
        </p:sp>
        <p:pic>
          <p:nvPicPr>
            <p:cNvPr id="12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0607040" y="1005840"/>
              <a:ext cx="1297122" cy="2602991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96527" y="1005839"/>
              <a:ext cx="1253454" cy="2605160"/>
            </a:xfrm>
            <a:prstGeom prst="rect">
              <a:avLst/>
            </a:prstGeom>
          </p:spPr>
        </p:pic>
      </p:grpSp>
      <p:graphicFrame>
        <p:nvGraphicFramePr>
          <p:cNvPr id="18" name="object 7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551815" y="1261110"/>
          <a:ext cx="7926705" cy="2258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615"/>
                <a:gridCol w="735330"/>
                <a:gridCol w="856615"/>
                <a:gridCol w="734695"/>
                <a:gridCol w="593090"/>
                <a:gridCol w="592455"/>
                <a:gridCol w="593725"/>
                <a:gridCol w="593090"/>
                <a:gridCol w="592455"/>
                <a:gridCol w="593090"/>
                <a:gridCol w="592455"/>
                <a:gridCol w="593090"/>
              </a:tblGrid>
              <a:tr h="250825"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五</a:t>
                      </a:r>
                      <a:r>
                        <a:rPr sz="11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六</a:t>
                      </a:r>
                      <a:r>
                        <a:rPr sz="11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七</a:t>
                      </a:r>
                      <a:r>
                        <a:rPr sz="11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八</a:t>
                      </a:r>
                      <a:r>
                        <a:rPr sz="11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九</a:t>
                      </a:r>
                      <a:r>
                        <a:rPr sz="11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cPr marL="0" marR="0" marT="0" marB="0"/>
                </a:tc>
                <a:tc gridSpan="2">
                  <a:txBody>
                    <a:bodyPr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十</a:t>
                      </a:r>
                      <a:r>
                        <a:rPr sz="1100" spc="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月</a:t>
                      </a:r>
                      <a:endParaRPr sz="11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273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9BC2E6"/>
                    </a:solidFill>
                  </a:tcPr>
                </a:tc>
                <a:tc hMerge="1">
                  <a:tcPr marL="0" marR="0" marT="0" marB="0"/>
                </a:tc>
              </a:tr>
              <a:tr h="50228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类目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名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marL="324485" marR="64770" indent="-254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支付金额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占 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比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类目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名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marL="323850" marR="64770" indent="-254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支付金额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占 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比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类目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名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marL="185420" marR="52705" indent="-127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支付金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额 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占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比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类目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名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marL="185420" marR="52070" indent="-127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支付金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额 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占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比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类目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名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marL="186055" marR="53340" indent="-127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支付金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额 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占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比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55"/>
                        </a:spcBef>
                      </a:pP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类目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名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2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p>
                      <a:pPr marL="185420" marR="52070" indent="-1270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000" b="1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支付金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额 </a:t>
                      </a:r>
                      <a:r>
                        <a:rPr sz="1000" b="1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占</a:t>
                      </a:r>
                      <a:r>
                        <a:rPr sz="1000" b="1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比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508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DD7EE"/>
                    </a:solidFill>
                  </a:tcPr>
                </a:tc>
              </a:tr>
              <a:tr h="233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面部彩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66.20%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面部彩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69.18%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面部彩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70.69%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面部彩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55.24%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面部彩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marR="857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68.34%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面部彩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58.05%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1114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</a:tr>
              <a:tr h="40195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眼部彩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15.93%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眼部彩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15.85%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眼部彩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16.71%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84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彩妆套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装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（新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57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18.45%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眼部彩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85725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14.29%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84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彩妆套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装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（新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4571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15.23%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59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彩妆套装（新</a:t>
                      </a: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8.23%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彩妆套装（新</a:t>
                      </a: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7.94%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84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彩妆套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装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2192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（新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5.62%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眼部彩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13.18%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590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彩妆套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装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（新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122555" algn="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8.07%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眼部彩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12.37%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1219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36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唇部彩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7.87%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唇部彩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4.94%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唇部彩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5.01%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唇部彩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11.48%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唇部彩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marR="12255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7.32%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唇部彩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妆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12.03%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78D7C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美容工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1.76%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美容工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2.09%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美容工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1.95%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美容工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1.65%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美容工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R="122555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1.98%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美容工</a:t>
                      </a: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具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" dirty="0">
                          <a:latin typeface="微软雅黑" panose="020B0503020204020204" pitchFamily="34" charset="-122"/>
                          <a:cs typeface="微软雅黑" panose="020B0503020204020204" pitchFamily="34" charset="-122"/>
                        </a:rPr>
                        <a:t>2.32%</a:t>
                      </a:r>
                      <a:endParaRPr sz="1000">
                        <a:latin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304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839470" y="4149090"/>
            <a:ext cx="100533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98450" marR="5080" indent="-285750" algn="just">
              <a:lnSpc>
                <a:spcPct val="150000"/>
              </a:lnSpc>
            </a:pPr>
            <a:r>
              <a:rPr lang="zh-CN"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2020.5-10</a:t>
            </a:r>
            <a:r>
              <a:rPr lang="zh-CN"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花西子主打</a:t>
            </a:r>
            <a:r>
              <a:rPr spc="10" dirty="0">
                <a:latin typeface="Arial" panose="020B0604020202020204"/>
                <a:cs typeface="Arial" panose="020B0604020202020204"/>
                <a:sym typeface="+mn-ea"/>
              </a:rPr>
              <a:t>80-200</a:t>
            </a:r>
            <a:r>
              <a:rPr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元占比</a:t>
            </a:r>
            <a:r>
              <a:rPr spc="10" dirty="0">
                <a:latin typeface="Arial" panose="020B0604020202020204"/>
                <a:cs typeface="Arial" panose="020B0604020202020204"/>
                <a:sym typeface="+mn-ea"/>
              </a:rPr>
              <a:t>67.22%</a:t>
            </a:r>
            <a:r>
              <a:rPr spc="2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超过一半的整体份额，说明花</a:t>
            </a:r>
            <a:r>
              <a:rPr spc="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 </a:t>
            </a:r>
            <a:r>
              <a:rPr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子近半年价格定位在中高端市场，同时店铺主推多款商品有着较高的性价比</a:t>
            </a:r>
            <a:r>
              <a:rPr spc="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98450" marR="5080" indent="-285750" algn="just">
              <a:lnSpc>
                <a:spcPct val="150000"/>
              </a:lnSpc>
            </a:pPr>
            <a:r>
              <a:rPr spc="42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b="1" spc="2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综上：鉴于花西子旗舰店销量</a:t>
            </a:r>
            <a:r>
              <a:rPr b="1" spc="30" dirty="0">
                <a:latin typeface="Malgun Gothic" panose="020B0503020000020004" charset="-127"/>
                <a:cs typeface="Malgun Gothic" panose="020B0503020000020004" charset="-127"/>
                <a:sym typeface="+mn-ea"/>
              </a:rPr>
              <a:t>TOP1</a:t>
            </a:r>
            <a:r>
              <a:rPr b="1" spc="2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商品散粉（月销</a:t>
            </a:r>
            <a:r>
              <a:rPr b="1" spc="-15" dirty="0">
                <a:latin typeface="Malgun Gothic" panose="020B0503020000020004" charset="-127"/>
                <a:cs typeface="Malgun Gothic" panose="020B0503020000020004" charset="-127"/>
                <a:sym typeface="+mn-ea"/>
              </a:rPr>
              <a:t>80</a:t>
            </a:r>
            <a:r>
              <a:rPr b="1" spc="2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b="1" spc="-80" dirty="0">
                <a:latin typeface="Malgun Gothic" panose="020B0503020000020004" charset="-127"/>
                <a:cs typeface="Malgun Gothic" panose="020B0503020000020004" charset="-127"/>
                <a:sym typeface="+mn-ea"/>
              </a:rPr>
              <a:t>+</a:t>
            </a:r>
            <a:r>
              <a:rPr b="1" spc="-8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b="1" spc="20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以及具有国风代表性的商品口红（月</a:t>
            </a:r>
            <a:r>
              <a:rPr b="1" spc="2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销</a:t>
            </a:r>
            <a:r>
              <a:rPr b="1" spc="-20" dirty="0">
                <a:latin typeface="Malgun Gothic" panose="020B0503020000020004" charset="-127"/>
                <a:cs typeface="Malgun Gothic" panose="020B0503020000020004" charset="-127"/>
                <a:sym typeface="+mn-ea"/>
              </a:rPr>
              <a:t>10  </a:t>
            </a:r>
            <a:r>
              <a:rPr b="1"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b="1" spc="-180" dirty="0">
                <a:latin typeface="Malgun Gothic" panose="020B0503020000020004" charset="-127"/>
                <a:cs typeface="Malgun Gothic" panose="020B0503020000020004" charset="-127"/>
                <a:sym typeface="+mn-ea"/>
              </a:rPr>
              <a:t>+</a:t>
            </a:r>
            <a:r>
              <a:rPr b="1"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b="1"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，国潮风视觉图片起到了最有效的引流</a:t>
            </a:r>
            <a:r>
              <a:rPr lang="zh-CN" b="1" spc="15" dirty="0"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效果。</a:t>
            </a:r>
            <a:endParaRPr lang="zh-CN" b="1" spc="15" dirty="0"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花西子</a:t>
            </a:r>
            <a:r>
              <a:rPr lang="en-US" altLang="zh-CN"/>
              <a:t>---</a:t>
            </a:r>
            <a:r>
              <a:rPr lang="zh-CN" altLang="en-US"/>
              <a:t>东方</a:t>
            </a:r>
            <a:r>
              <a:rPr lang="zh-CN" altLang="en-US"/>
              <a:t>视觉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pic>
        <p:nvPicPr>
          <p:cNvPr id="6" name="object 6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4394835" y="1196975"/>
            <a:ext cx="3401695" cy="5111750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8827" y="1324356"/>
            <a:ext cx="2982467" cy="4811267"/>
          </a:xfrm>
          <a:prstGeom prst="rect">
            <a:avLst/>
          </a:prstGeom>
        </p:spPr>
      </p:pic>
      <p:pic>
        <p:nvPicPr>
          <p:cNvPr id="8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980" y="1322832"/>
            <a:ext cx="3044951" cy="478535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店面设计风格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3"/>
          </p:nvPr>
        </p:nvSpPr>
        <p:spPr/>
        <p:txBody>
          <a:bodyPr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/>
        <p:txBody>
          <a:bodyPr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  <p:pic>
        <p:nvPicPr>
          <p:cNvPr id="6" name="object 4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527050" y="2432050"/>
            <a:ext cx="11137900" cy="26409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11910" y="5520690"/>
            <a:ext cx="8155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tx1">
                    <a:lumMod val="75000"/>
                  </a:schemeClr>
                </a:solidFill>
              </a:rPr>
              <a:t>高清的画质能够</a:t>
            </a:r>
            <a:r>
              <a:rPr kumimoji="1" lang="zh-CN" altLang="en-US" b="1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  <a:sym typeface="+mn-ea"/>
              </a:rPr>
              <a:t>可形成代入感，增加用户的关注度以及停留时间</a:t>
            </a:r>
            <a:r>
              <a:rPr kumimoji="1" lang="zh-CN" altLang="en-US" dirty="0">
                <a:solidFill>
                  <a:schemeClr val="accent1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Impact" panose="020B0806030902050204"/>
                <a:sym typeface="+mn-ea"/>
              </a:rPr>
              <a:t>。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感谢</a:t>
            </a:r>
            <a:r>
              <a:rPr lang="zh-CN" altLang="en-US" dirty="0"/>
              <a:t>倾听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10991850" y="6677025"/>
            <a:ext cx="1200150" cy="165100"/>
          </a:xfrm>
        </p:spPr>
        <p:txBody>
          <a:bodyPr/>
          <a:lstStyle/>
          <a:p>
            <a:r>
              <a:rPr lang="en-US" altLang="zh-CN" smtClean="0"/>
              <a:t>/    11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9828213" y="6696075"/>
            <a:ext cx="2363787" cy="168275"/>
          </a:xfrm>
        </p:spPr>
        <p:txBody>
          <a:bodyPr/>
          <a:lstStyle/>
          <a:p>
            <a:fld id="{49F4BA8F-7B64-4198-9505-0CB5D4D3B366}" type="slidenum">
              <a:rPr lang="en-US" altLang="zh-CN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>
                <a:cs typeface="+mn-ea"/>
                <a:sym typeface="+mn-lt"/>
              </a:rPr>
              <a:t>Thanks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dfb43846-4c6f-4dbf-bbe9-3e406a2dcc30}"/>
  <p:tag name="TABLE_ENDDRAG_ORIGIN_RECT" val="624*169"/>
  <p:tag name="TABLE_ENDDRAG_RECT" val="41*94*624*169"/>
</p:tagLst>
</file>

<file path=ppt/tags/tag2.xml><?xml version="1.0" encoding="utf-8"?>
<p:tagLst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NPAGE">
  <a:themeElements>
    <a:clrScheme name="自定义 1">
      <a:dk1>
        <a:srgbClr val="4C4C4C"/>
      </a:dk1>
      <a:lt1>
        <a:srgbClr val="FFFFFF"/>
      </a:lt1>
      <a:dk2>
        <a:srgbClr val="777777"/>
      </a:dk2>
      <a:lt2>
        <a:srgbClr val="B2B2B2"/>
      </a:lt2>
      <a:accent1>
        <a:srgbClr val="76BA66"/>
      </a:accent1>
      <a:accent2>
        <a:srgbClr val="97CB8B"/>
      </a:accent2>
      <a:accent3>
        <a:srgbClr val="EAB82A"/>
      </a:accent3>
      <a:accent4>
        <a:srgbClr val="EAB82A"/>
      </a:accent4>
      <a:accent5>
        <a:srgbClr val="B2B2B2"/>
      </a:accent5>
      <a:accent6>
        <a:srgbClr val="FF6600"/>
      </a:accent6>
      <a:hlink>
        <a:srgbClr val="373737"/>
      </a:hlink>
      <a:folHlink>
        <a:srgbClr val="6E6E6E"/>
      </a:folHlink>
    </a:clrScheme>
    <a:fontScheme name="PPTSHOP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accent2"/>
            </a:gs>
            <a:gs pos="100000">
              <a:schemeClr val="accent2">
                <a:lumMod val="50000"/>
                <a:alpha val="31000"/>
              </a:schemeClr>
            </a:gs>
          </a:gsLst>
          <a:path path="circle">
            <a:fillToRect r="100000" b="100000"/>
          </a:path>
          <a:tileRect l="-100000" t="-100000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Stone Sans" pitchFamily="2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ww.SlideTo.Me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PTSHOP-BW">
    <a:dk1>
      <a:srgbClr val="4C4C4C"/>
    </a:dk1>
    <a:lt1>
      <a:srgbClr val="FFFFFF"/>
    </a:lt1>
    <a:dk2>
      <a:srgbClr val="777777"/>
    </a:dk2>
    <a:lt2>
      <a:srgbClr val="B2B2B2"/>
    </a:lt2>
    <a:accent1>
      <a:srgbClr val="333333"/>
    </a:accent1>
    <a:accent2>
      <a:srgbClr val="5F5F5F"/>
    </a:accent2>
    <a:accent3>
      <a:srgbClr val="808080"/>
    </a:accent3>
    <a:accent4>
      <a:srgbClr val="C0C0C0"/>
    </a:accent4>
    <a:accent5>
      <a:srgbClr val="B2B2B2"/>
    </a:accent5>
    <a:accent6>
      <a:srgbClr val="E45327"/>
    </a:accent6>
    <a:hlink>
      <a:srgbClr val="373737"/>
    </a:hlink>
    <a:folHlink>
      <a:srgbClr val="6E6E6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653</Words>
  <Application>WPS 演示</Application>
  <PresentationFormat>宽屏</PresentationFormat>
  <Paragraphs>208</Paragraphs>
  <Slides>6</Slides>
  <Notes>21</Notes>
  <HiddenSlides>1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Stone Sans</vt:lpstr>
      <vt:lpstr>Segoe Print</vt:lpstr>
      <vt:lpstr>微软雅黑</vt:lpstr>
      <vt:lpstr>Arial</vt:lpstr>
      <vt:lpstr>Malgun Gothic</vt:lpstr>
      <vt:lpstr>Century Gothic</vt:lpstr>
      <vt:lpstr>Impact</vt:lpstr>
      <vt:lpstr>Arial Black</vt:lpstr>
      <vt:lpstr>Arial Unicode MS</vt:lpstr>
      <vt:lpstr>INPAGE</vt:lpstr>
      <vt:lpstr>1.2新媒体图文排版</vt:lpstr>
      <vt:lpstr>导入案例-国潮美妆花西子</vt:lpstr>
      <vt:lpstr>花西子---东方视觉</vt:lpstr>
      <vt:lpstr>店面设计风格</vt:lpstr>
      <vt:lpstr>感谢倾听</vt:lpstr>
      <vt:lpstr>Thanks</vt:lpstr>
    </vt:vector>
  </TitlesOfParts>
  <Company>茁力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PPT便利店</dc:title>
  <dc:creator>Shiqing Tian</dc:creator>
  <cp:lastModifiedBy>test</cp:lastModifiedBy>
  <cp:revision>166</cp:revision>
  <dcterms:created xsi:type="dcterms:W3CDTF">2015-05-07T17:29:00Z</dcterms:created>
  <dcterms:modified xsi:type="dcterms:W3CDTF">2022-02-13T12:50:14Z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KSOTemplateUUID">
    <vt:lpwstr>v1.0_mb_uBjnTwqfNJi/ghx47TjOaQ==</vt:lpwstr>
  </property>
  <property fmtid="{D5CDD505-2E9C-101B-9397-08002B2CF9AE}" pid="4" name="ICV">
    <vt:lpwstr>5747B105D393464EA1A82136FEE69005</vt:lpwstr>
  </property>
</Properties>
</file>