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29" r:id="rId3"/>
    <p:sldId id="512" r:id="rId5"/>
    <p:sldId id="513" r:id="rId6"/>
    <p:sldId id="514" r:id="rId7"/>
    <p:sldId id="515" r:id="rId8"/>
    <p:sldId id="517" r:id="rId9"/>
    <p:sldId id="430" r:id="rId10"/>
    <p:sldId id="459" r:id="rId11"/>
    <p:sldId id="551" r:id="rId12"/>
    <p:sldId id="458" r:id="rId13"/>
    <p:sldId id="568" r:id="rId14"/>
    <p:sldId id="493" r:id="rId15"/>
    <p:sldId id="460" r:id="rId16"/>
    <p:sldId id="540" r:id="rId17"/>
    <p:sldId id="503" r:id="rId18"/>
    <p:sldId id="569" r:id="rId19"/>
    <p:sldId id="542" r:id="rId20"/>
    <p:sldId id="492" r:id="rId21"/>
    <p:sldId id="497" r:id="rId22"/>
    <p:sldId id="495" r:id="rId23"/>
    <p:sldId id="490" r:id="rId24"/>
    <p:sldId id="504" r:id="rId25"/>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AB80"/>
    <a:srgbClr val="409CC3"/>
    <a:srgbClr val="7C7A87"/>
    <a:srgbClr val="185C99"/>
    <a:srgbClr val="445469"/>
    <a:srgbClr val="7C7A85"/>
    <a:srgbClr val="429CC1"/>
    <a:srgbClr val="9BDAF9"/>
    <a:srgbClr val="BDD7EE"/>
    <a:srgbClr val="DBDB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211" autoAdjust="0"/>
    <p:restoredTop sz="88384" autoAdjust="0"/>
  </p:normalViewPr>
  <p:slideViewPr>
    <p:cSldViewPr snapToGrid="0" showGuides="1">
      <p:cViewPr>
        <p:scale>
          <a:sx n="50" d="100"/>
          <a:sy n="50" d="100"/>
        </p:scale>
        <p:origin x="816" y="412"/>
      </p:cViewPr>
      <p:guideLst>
        <p:guide orient="horz" pos="2171"/>
        <p:guide pos="3830"/>
      </p:guideLst>
    </p:cSldViewPr>
  </p:slideViewPr>
  <p:notesTextViewPr>
    <p:cViewPr>
      <p:scale>
        <a:sx n="1" d="1"/>
        <a:sy n="1" d="1"/>
      </p:scale>
      <p:origin x="0" y="0"/>
    </p:cViewPr>
  </p:notesTextViewPr>
  <p:sorterViewPr>
    <p:cViewPr varScale="1">
      <p:scale>
        <a:sx n="1" d="1"/>
        <a:sy n="1" d="1"/>
      </p:scale>
      <p:origin x="0" y="-132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gs" Target="tags/tag3.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6AABF9-EF9A-41BB-ACD4-3704F73A32E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976A1B-A685-4D5E-9C01-99EEBD5C0C8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976A1B-A685-4D5E-9C01-99EEBD5C0C8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19BC2E5-256E-4EC7-8395-2D8FFE33A3E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E9626B-2AC5-4A04-BEF4-F499CD2D352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99">
        <p14:ripp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99">
        <p14:ripp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99">
        <p14:ripp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99">
        <p14:ripp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99">
        <p14:rippl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99">
        <p14:rippl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
        <p:nvSpPr>
          <p:cNvPr id="4" name="矩形 3"/>
          <p:cNvSpPr/>
          <p:nvPr userDrawn="1"/>
        </p:nvSpPr>
        <p:spPr>
          <a:xfrm>
            <a:off x="9297994" y="4891723"/>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a:t>
            </a:r>
            <a:r>
              <a:rPr kumimoji="0" lang="en-US" altLang="zh-CN" sz="100" b="0" i="0" u="none" strike="noStrike" kern="0" cap="none" spc="0" normalizeH="0" baseline="0" noProof="0" dirty="0">
                <a:ln>
                  <a:noFill/>
                </a:ln>
                <a:solidFill>
                  <a:prstClr val="white"/>
                </a:solidFill>
                <a:effectLst/>
                <a:uLnTx/>
                <a:uFillTx/>
              </a:rPr>
              <a:t>www.1ppt.com/sucai/</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a:t>
            </a:r>
            <a:r>
              <a:rPr kumimoji="0" lang="en-US" altLang="zh-CN" sz="100" b="0" i="0" u="none" strike="noStrike" kern="0" cap="none" spc="0" normalizeH="0" baseline="0" noProof="0" dirty="0">
                <a:ln>
                  <a:noFill/>
                </a:ln>
                <a:solidFill>
                  <a:prstClr val="white"/>
                </a:solidFill>
                <a:effectLst/>
                <a:uLnTx/>
                <a:uFillTx/>
              </a:rPr>
              <a:t>www.1ppt.com/tubiao/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精美</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课件：</a:t>
            </a:r>
            <a:r>
              <a:rPr kumimoji="0" lang="en-US" altLang="zh-CN" sz="100" b="0" i="0" u="none" strike="noStrike" kern="0" cap="none" spc="0" normalizeH="0" baseline="0" noProof="0" dirty="0">
                <a:ln>
                  <a:noFill/>
                </a:ln>
                <a:solidFill>
                  <a:prstClr val="white"/>
                </a:solidFill>
                <a:effectLst/>
                <a:uLnTx/>
                <a:uFillTx/>
              </a:rPr>
              <a:t>www.1ppt.com/kejian/             </a:t>
            </a: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工作总结</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www.1ppt.com/xiazai/zongjie/ </a:t>
            </a:r>
            <a:r>
              <a:rPr kumimoji="0" lang="zh-CN" altLang="en-US" sz="100" b="0" i="0" u="none" strike="noStrike" kern="0" cap="none" spc="0" normalizeH="0" baseline="0" noProof="0" dirty="0">
                <a:ln>
                  <a:noFill/>
                </a:ln>
                <a:solidFill>
                  <a:prstClr val="white"/>
                </a:solidFill>
                <a:effectLst/>
                <a:uLnTx/>
                <a:uFillTx/>
              </a:rPr>
              <a:t>工作计划：</a:t>
            </a:r>
            <a:r>
              <a:rPr kumimoji="0" lang="en-US" altLang="zh-CN" sz="100" b="0" i="0" u="none" strike="noStrike" kern="0" cap="none" spc="0" normalizeH="0" baseline="0" noProof="0" dirty="0">
                <a:ln>
                  <a:noFill/>
                </a:ln>
                <a:solidFill>
                  <a:prstClr val="white"/>
                </a:solidFill>
                <a:effectLst/>
                <a:uLnTx/>
                <a:uFillTx/>
              </a:rPr>
              <a:t>www.1ppt.com/xiazai/jihua/</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商务</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www.1ppt.com/moban/shangwu/  </a:t>
            </a:r>
            <a:r>
              <a:rPr kumimoji="0" lang="zh-CN" altLang="en-US" sz="100" b="0" i="0" u="none" strike="noStrike" kern="0" cap="none" spc="0" normalizeH="0" baseline="0" noProof="0" dirty="0">
                <a:ln>
                  <a:noFill/>
                </a:ln>
                <a:solidFill>
                  <a:prstClr val="white"/>
                </a:solidFill>
                <a:effectLst/>
                <a:uLnTx/>
                <a:uFillTx/>
              </a:rPr>
              <a:t>个人简历</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www.1ppt.com/xiazai/jianli/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毕业答辩</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www.1ppt.com/xiazai/dabian/  </a:t>
            </a:r>
            <a:r>
              <a:rPr kumimoji="0" lang="zh-CN" altLang="en-US" sz="100" b="0" i="0" u="none" strike="noStrike" kern="0" cap="none" spc="0" normalizeH="0" baseline="0" noProof="0" dirty="0">
                <a:ln>
                  <a:noFill/>
                </a:ln>
                <a:solidFill>
                  <a:prstClr val="white"/>
                </a:solidFill>
                <a:effectLst/>
                <a:uLnTx/>
                <a:uFillTx/>
              </a:rPr>
              <a:t>工作汇报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www.1ppt.com/xiazai/huibao/    </a:t>
            </a:r>
            <a:endParaRPr kumimoji="0" lang="en-US" altLang="zh-CN" sz="100" b="0"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 </a:t>
            </a:r>
            <a:endParaRPr kumimoji="0" lang="en-US" altLang="zh-CN" sz="100" b="0" i="0" u="none" strike="noStrike" kern="0" cap="none" spc="0" normalizeH="0" baseline="0" noProof="0" dirty="0">
              <a:ln>
                <a:noFill/>
              </a:ln>
              <a:solidFill>
                <a:prstClr val="white"/>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1399">
        <p14:rippl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99">
        <p14:rippl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3" name="页脚占位符 2"/>
          <p:cNvSpPr>
            <a:spLocks noGrp="1"/>
          </p:cNvSpPr>
          <p:nvPr>
            <p:ph type="ftr" sz="quarter" idx="11"/>
          </p:nvPr>
        </p:nvSpPr>
        <p:spPr>
          <a:xfrm>
            <a:off x="4038600" y="6356350"/>
            <a:ext cx="4114800" cy="365125"/>
          </a:xfrm>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4" name="灯片编号占位符 3"/>
          <p:cNvSpPr>
            <a:spLocks noGrp="1"/>
          </p:cNvSpPr>
          <p:nvPr>
            <p:ph type="sldNum" sz="quarter" idx="12"/>
          </p:nvPr>
        </p:nvSpPr>
        <p:spPr>
          <a:xfrm>
            <a:off x="8610600" y="6356350"/>
            <a:ext cx="2743200" cy="365125"/>
          </a:xfrm>
        </p:spPr>
        <p:txBody>
          <a:bodyPr/>
          <a:lstStyle/>
          <a:p>
            <a:pPr lvl="0" eaLnBrk="1" fontAlgn="base" hangingPunct="1"/>
            <a:fld id="{9A0DB2DC-4C9A-4742-B13C-FB6460FD3503}" type="slidenum">
              <a:rPr lang="zh-CN" altLang="en-US" strike="noStrike" noProof="1" dirty="0">
                <a:latin typeface="方正兰亭黑_GBK" charset="-122"/>
                <a:ea typeface="宋体" panose="02010600030101010101" pitchFamily="2" charset="-122"/>
                <a:cs typeface="+mn-cs"/>
              </a:rPr>
            </a:fld>
            <a:endParaRPr lang="zh-CN" altLang="en-US" strike="noStrike" noProof="1"/>
          </a:p>
        </p:txBody>
      </p:sp>
    </p:spTree>
  </p:cSld>
  <p:clrMapOvr>
    <a:masterClrMapping/>
  </p:clrMapOvr>
  <mc:AlternateContent xmlns:mc="http://schemas.openxmlformats.org/markup-compatibility/2006">
    <mc:Choice xmlns:p14="http://schemas.microsoft.com/office/powerpoint/2010/main" Requires="p14">
      <p:transition spd="slow" p14:dur="1399">
        <p14:ripp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microsoft.com/office/2007/relationships/hdphoto" Target="../media/image2.wdp"/><Relationship Id="rId10" Type="http://schemas.openxmlformats.org/officeDocument/2006/relationships/image" Target="../media/image1.jpe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0">
            <a:extLst>
              <a:ext uri="{BEBA8EAE-BF5A-486C-A8C5-ECC9F3942E4B}">
                <a14:imgProps xmlns:a14="http://schemas.microsoft.com/office/drawing/2010/main">
                  <a14:imgLayer r:embed="rId11">
                    <a14:imgEffect>
                      <a14:colorTemperature colorTemp="53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mc:Choice xmlns:p14="http://schemas.microsoft.com/office/powerpoint/2010/main" Requires="p14">
      <p:transition spd="slow" p14:dur="1399">
        <p14:ripple/>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tags" Target="../tags/tag2.xml"/><Relationship Id="rId2" Type="http://schemas.openxmlformats.org/officeDocument/2006/relationships/image" Target="../media/image3.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jpeg"/><Relationship Id="rId2" Type="http://schemas.openxmlformats.org/officeDocument/2006/relationships/image" Target="../media/image5.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image" Target="../media/image21.png"/><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1.xml"/><Relationship Id="rId7" Type="http://schemas.openxmlformats.org/officeDocument/2006/relationships/image" Target="../media/image24.png"/><Relationship Id="rId6" Type="http://schemas.openxmlformats.org/officeDocument/2006/relationships/image" Target="../media/image23.png"/><Relationship Id="rId5" Type="http://schemas.openxmlformats.org/officeDocument/2006/relationships/image" Target="NULL" TargetMode="External"/><Relationship Id="rId4" Type="http://schemas.openxmlformats.org/officeDocument/2006/relationships/image" Target="../media/image22.png"/><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xml"/><Relationship Id="rId4" Type="http://schemas.openxmlformats.org/officeDocument/2006/relationships/image" Target="../media/image26.jpeg"/><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custDataLst>
              <p:tags r:id="rId1"/>
            </p:custDataLst>
          </p:nvPr>
        </p:nvPicPr>
        <p:blipFill>
          <a:blip r:embed="rId2" cstate="screen"/>
          <a:stretch>
            <a:fillRect/>
          </a:stretch>
        </p:blipFill>
        <p:spPr>
          <a:xfrm>
            <a:off x="400357" y="225201"/>
            <a:ext cx="11391285" cy="6407598"/>
          </a:xfrm>
          <a:prstGeom prst="rect">
            <a:avLst/>
          </a:prstGeom>
          <a:effectLst>
            <a:outerShdw blurRad="190500" sx="102000" sy="102000" algn="ctr" rotWithShape="0">
              <a:prstClr val="black">
                <a:alpha val="30000"/>
              </a:prstClr>
            </a:outerShdw>
          </a:effectLst>
        </p:spPr>
      </p:pic>
      <p:pic>
        <p:nvPicPr>
          <p:cNvPr id="18" name="图片 17"/>
          <p:cNvPicPr>
            <a:picLocks noChangeAspect="1"/>
          </p:cNvPicPr>
          <p:nvPr>
            <p:custDataLst>
              <p:tags r:id="rId3"/>
            </p:custDataLst>
          </p:nvPr>
        </p:nvPicPr>
        <p:blipFill>
          <a:blip r:embed="rId4" cstate="screen"/>
          <a:stretch>
            <a:fillRect/>
          </a:stretch>
        </p:blipFill>
        <p:spPr>
          <a:xfrm>
            <a:off x="400050" y="225425"/>
            <a:ext cx="11391265" cy="5274945"/>
          </a:xfrm>
          <a:prstGeom prst="rect">
            <a:avLst/>
          </a:prstGeom>
        </p:spPr>
      </p:pic>
      <p:sp>
        <p:nvSpPr>
          <p:cNvPr id="51" name="文本框 50"/>
          <p:cNvSpPr txBox="1"/>
          <p:nvPr/>
        </p:nvSpPr>
        <p:spPr>
          <a:xfrm>
            <a:off x="1927860" y="3497580"/>
            <a:ext cx="2287270" cy="829945"/>
          </a:xfrm>
          <a:prstGeom prst="rect">
            <a:avLst/>
          </a:prstGeom>
          <a:noFill/>
        </p:spPr>
        <p:txBody>
          <a:bodyPr wrap="square" rtlCol="0">
            <a:spAutoFit/>
          </a:bodyPr>
          <a:lstStyle/>
          <a:p>
            <a:pPr algn="r"/>
            <a:endParaRPr lang="zh-CN" altLang="en-US" sz="4800" b="1" dirty="0">
              <a:solidFill>
                <a:srgbClr val="185C99"/>
              </a:solidFill>
              <a:latin typeface="微软雅黑" panose="020B0503020204020204" pitchFamily="34" charset="-122"/>
              <a:ea typeface="微软雅黑" panose="020B0503020204020204" pitchFamily="34" charset="-122"/>
            </a:endParaRPr>
          </a:p>
        </p:txBody>
      </p:sp>
      <p:cxnSp>
        <p:nvCxnSpPr>
          <p:cNvPr id="52" name="直接连接符 51"/>
          <p:cNvCxnSpPr/>
          <p:nvPr/>
        </p:nvCxnSpPr>
        <p:spPr>
          <a:xfrm>
            <a:off x="4215417" y="3497595"/>
            <a:ext cx="0" cy="1151255"/>
          </a:xfrm>
          <a:prstGeom prst="line">
            <a:avLst/>
          </a:prstGeom>
          <a:ln w="12700">
            <a:solidFill>
              <a:srgbClr val="497EAC"/>
            </a:solidFill>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5377815" y="4064000"/>
            <a:ext cx="4146550" cy="707886"/>
          </a:xfrm>
          <a:prstGeom prst="rect">
            <a:avLst/>
          </a:prstGeom>
          <a:noFill/>
        </p:spPr>
        <p:txBody>
          <a:bodyPr wrap="square" rtlCol="0">
            <a:spAutoFit/>
          </a:bodyPr>
          <a:lstStyle/>
          <a:p>
            <a:pPr algn="l" fontAlgn="auto">
              <a:lnSpc>
                <a:spcPct val="100000"/>
              </a:lnSpc>
            </a:pPr>
            <a:r>
              <a:rPr lang="zh-CN" altLang="en-US" sz="4000" b="1" dirty="0">
                <a:solidFill>
                  <a:srgbClr val="409CC3"/>
                </a:solidFill>
                <a:latin typeface="微软雅黑" panose="020B0503020204020204" pitchFamily="34" charset="-122"/>
                <a:ea typeface="微软雅黑" panose="020B0503020204020204" pitchFamily="34" charset="-122"/>
                <a:sym typeface="+mn-ea"/>
              </a:rPr>
              <a:t>自媒体营销定位</a:t>
            </a:r>
            <a:endParaRPr lang="zh-CN" altLang="en-US" sz="4000" b="1" dirty="0">
              <a:solidFill>
                <a:srgbClr val="409CC3"/>
              </a:solidFill>
              <a:latin typeface="微软雅黑" panose="020B0503020204020204" pitchFamily="34" charset="-122"/>
              <a:ea typeface="微软雅黑" panose="020B0503020204020204" pitchFamily="34" charset="-122"/>
              <a:sym typeface="+mn-ea"/>
            </a:endParaRPr>
          </a:p>
        </p:txBody>
      </p:sp>
      <p:grpSp>
        <p:nvGrpSpPr>
          <p:cNvPr id="4" name="组合 3"/>
          <p:cNvGrpSpPr/>
          <p:nvPr/>
        </p:nvGrpSpPr>
        <p:grpSpPr>
          <a:xfrm>
            <a:off x="4340225" y="4251960"/>
            <a:ext cx="5845175" cy="396240"/>
            <a:chOff x="2673631" y="3921817"/>
            <a:chExt cx="6700229" cy="461963"/>
          </a:xfrm>
        </p:grpSpPr>
        <p:sp>
          <p:nvSpPr>
            <p:cNvPr id="13" name="Freeform 5"/>
            <p:cNvSpPr>
              <a:spLocks noEditPoints="1"/>
            </p:cNvSpPr>
            <p:nvPr/>
          </p:nvSpPr>
          <p:spPr bwMode="auto">
            <a:xfrm>
              <a:off x="2673631" y="3921817"/>
              <a:ext cx="1206500" cy="461963"/>
            </a:xfrm>
            <a:custGeom>
              <a:avLst/>
              <a:gdLst>
                <a:gd name="T0" fmla="*/ 298 w 321"/>
                <a:gd name="T1" fmla="*/ 9 h 120"/>
                <a:gd name="T2" fmla="*/ 251 w 321"/>
                <a:gd name="T3" fmla="*/ 36 h 120"/>
                <a:gd name="T4" fmla="*/ 215 w 321"/>
                <a:gd name="T5" fmla="*/ 39 h 120"/>
                <a:gd name="T6" fmla="*/ 167 w 321"/>
                <a:gd name="T7" fmla="*/ 53 h 120"/>
                <a:gd name="T8" fmla="*/ 141 w 321"/>
                <a:gd name="T9" fmla="*/ 68 h 120"/>
                <a:gd name="T10" fmla="*/ 123 w 321"/>
                <a:gd name="T11" fmla="*/ 77 h 120"/>
                <a:gd name="T12" fmla="*/ 71 w 321"/>
                <a:gd name="T13" fmla="*/ 106 h 120"/>
                <a:gd name="T14" fmla="*/ 31 w 321"/>
                <a:gd name="T15" fmla="*/ 105 h 120"/>
                <a:gd name="T16" fmla="*/ 11 w 321"/>
                <a:gd name="T17" fmla="*/ 89 h 120"/>
                <a:gd name="T18" fmla="*/ 19 w 321"/>
                <a:gd name="T19" fmla="*/ 37 h 120"/>
                <a:gd name="T20" fmla="*/ 60 w 321"/>
                <a:gd name="T21" fmla="*/ 16 h 120"/>
                <a:gd name="T22" fmla="*/ 83 w 321"/>
                <a:gd name="T23" fmla="*/ 40 h 120"/>
                <a:gd name="T24" fmla="*/ 54 w 321"/>
                <a:gd name="T25" fmla="*/ 46 h 120"/>
                <a:gd name="T26" fmla="*/ 64 w 321"/>
                <a:gd name="T27" fmla="*/ 41 h 120"/>
                <a:gd name="T28" fmla="*/ 52 w 321"/>
                <a:gd name="T29" fmla="*/ 38 h 120"/>
                <a:gd name="T30" fmla="*/ 90 w 321"/>
                <a:gd name="T31" fmla="*/ 49 h 120"/>
                <a:gd name="T32" fmla="*/ 57 w 321"/>
                <a:gd name="T33" fmla="*/ 4 h 120"/>
                <a:gd name="T34" fmla="*/ 2 w 321"/>
                <a:gd name="T35" fmla="*/ 61 h 120"/>
                <a:gd name="T36" fmla="*/ 45 w 321"/>
                <a:gd name="T37" fmla="*/ 119 h 120"/>
                <a:gd name="T38" fmla="*/ 66 w 321"/>
                <a:gd name="T39" fmla="*/ 119 h 120"/>
                <a:gd name="T40" fmla="*/ 114 w 321"/>
                <a:gd name="T41" fmla="*/ 101 h 120"/>
                <a:gd name="T42" fmla="*/ 126 w 321"/>
                <a:gd name="T43" fmla="*/ 94 h 120"/>
                <a:gd name="T44" fmla="*/ 170 w 321"/>
                <a:gd name="T45" fmla="*/ 67 h 120"/>
                <a:gd name="T46" fmla="*/ 195 w 321"/>
                <a:gd name="T47" fmla="*/ 53 h 120"/>
                <a:gd name="T48" fmla="*/ 236 w 321"/>
                <a:gd name="T49" fmla="*/ 40 h 120"/>
                <a:gd name="T50" fmla="*/ 247 w 321"/>
                <a:gd name="T51" fmla="*/ 46 h 120"/>
                <a:gd name="T52" fmla="*/ 277 w 321"/>
                <a:gd name="T53" fmla="*/ 106 h 120"/>
                <a:gd name="T54" fmla="*/ 274 w 321"/>
                <a:gd name="T55" fmla="*/ 40 h 120"/>
                <a:gd name="T56" fmla="*/ 257 w 321"/>
                <a:gd name="T57" fmla="*/ 36 h 120"/>
                <a:gd name="T58" fmla="*/ 276 w 321"/>
                <a:gd name="T59" fmla="*/ 17 h 120"/>
                <a:gd name="T60" fmla="*/ 312 w 321"/>
                <a:gd name="T61" fmla="*/ 32 h 120"/>
                <a:gd name="T62" fmla="*/ 303 w 321"/>
                <a:gd name="T63" fmla="*/ 35 h 120"/>
                <a:gd name="T64" fmla="*/ 298 w 321"/>
                <a:gd name="T65" fmla="*/ 30 h 120"/>
                <a:gd name="T66" fmla="*/ 306 w 321"/>
                <a:gd name="T67" fmla="*/ 45 h 120"/>
                <a:gd name="T68" fmla="*/ 270 w 321"/>
                <a:gd name="T69" fmla="*/ 42 h 120"/>
                <a:gd name="T70" fmla="*/ 292 w 321"/>
                <a:gd name="T71" fmla="*/ 89 h 120"/>
                <a:gd name="T72" fmla="*/ 258 w 321"/>
                <a:gd name="T73" fmla="*/ 82 h 120"/>
                <a:gd name="T74" fmla="*/ 257 w 321"/>
                <a:gd name="T75" fmla="*/ 4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1" h="120">
                  <a:moveTo>
                    <a:pt x="318" y="22"/>
                  </a:moveTo>
                  <a:cubicBezTo>
                    <a:pt x="315" y="14"/>
                    <a:pt x="308" y="10"/>
                    <a:pt x="298" y="9"/>
                  </a:cubicBezTo>
                  <a:cubicBezTo>
                    <a:pt x="279" y="7"/>
                    <a:pt x="265" y="17"/>
                    <a:pt x="257" y="27"/>
                  </a:cubicBezTo>
                  <a:cubicBezTo>
                    <a:pt x="256" y="29"/>
                    <a:pt x="254" y="35"/>
                    <a:pt x="251" y="36"/>
                  </a:cubicBezTo>
                  <a:cubicBezTo>
                    <a:pt x="250" y="36"/>
                    <a:pt x="248" y="35"/>
                    <a:pt x="247" y="35"/>
                  </a:cubicBezTo>
                  <a:cubicBezTo>
                    <a:pt x="235" y="34"/>
                    <a:pt x="226" y="37"/>
                    <a:pt x="215" y="39"/>
                  </a:cubicBezTo>
                  <a:cubicBezTo>
                    <a:pt x="203" y="41"/>
                    <a:pt x="194" y="45"/>
                    <a:pt x="183" y="48"/>
                  </a:cubicBezTo>
                  <a:cubicBezTo>
                    <a:pt x="178" y="49"/>
                    <a:pt x="172" y="51"/>
                    <a:pt x="167" y="53"/>
                  </a:cubicBezTo>
                  <a:cubicBezTo>
                    <a:pt x="164" y="54"/>
                    <a:pt x="161" y="58"/>
                    <a:pt x="157" y="60"/>
                  </a:cubicBezTo>
                  <a:cubicBezTo>
                    <a:pt x="152" y="63"/>
                    <a:pt x="146" y="65"/>
                    <a:pt x="141" y="68"/>
                  </a:cubicBezTo>
                  <a:cubicBezTo>
                    <a:pt x="139" y="69"/>
                    <a:pt x="137" y="71"/>
                    <a:pt x="135" y="73"/>
                  </a:cubicBezTo>
                  <a:cubicBezTo>
                    <a:pt x="132" y="74"/>
                    <a:pt x="127" y="75"/>
                    <a:pt x="123" y="77"/>
                  </a:cubicBezTo>
                  <a:cubicBezTo>
                    <a:pt x="118" y="80"/>
                    <a:pt x="114" y="85"/>
                    <a:pt x="108" y="88"/>
                  </a:cubicBezTo>
                  <a:cubicBezTo>
                    <a:pt x="96" y="95"/>
                    <a:pt x="86" y="101"/>
                    <a:pt x="71" y="106"/>
                  </a:cubicBezTo>
                  <a:cubicBezTo>
                    <a:pt x="65" y="108"/>
                    <a:pt x="56" y="111"/>
                    <a:pt x="49" y="111"/>
                  </a:cubicBezTo>
                  <a:cubicBezTo>
                    <a:pt x="43" y="111"/>
                    <a:pt x="36" y="108"/>
                    <a:pt x="31" y="105"/>
                  </a:cubicBezTo>
                  <a:cubicBezTo>
                    <a:pt x="28" y="103"/>
                    <a:pt x="23" y="100"/>
                    <a:pt x="20" y="97"/>
                  </a:cubicBezTo>
                  <a:cubicBezTo>
                    <a:pt x="17" y="95"/>
                    <a:pt x="13" y="92"/>
                    <a:pt x="11" y="89"/>
                  </a:cubicBezTo>
                  <a:cubicBezTo>
                    <a:pt x="9" y="86"/>
                    <a:pt x="6" y="81"/>
                    <a:pt x="6" y="79"/>
                  </a:cubicBezTo>
                  <a:cubicBezTo>
                    <a:pt x="1" y="62"/>
                    <a:pt x="12" y="47"/>
                    <a:pt x="19" y="37"/>
                  </a:cubicBezTo>
                  <a:cubicBezTo>
                    <a:pt x="22" y="35"/>
                    <a:pt x="26" y="30"/>
                    <a:pt x="29" y="28"/>
                  </a:cubicBezTo>
                  <a:cubicBezTo>
                    <a:pt x="37" y="22"/>
                    <a:pt x="47" y="16"/>
                    <a:pt x="60" y="16"/>
                  </a:cubicBezTo>
                  <a:cubicBezTo>
                    <a:pt x="74" y="16"/>
                    <a:pt x="83" y="24"/>
                    <a:pt x="84" y="35"/>
                  </a:cubicBezTo>
                  <a:cubicBezTo>
                    <a:pt x="84" y="37"/>
                    <a:pt x="83" y="39"/>
                    <a:pt x="83" y="40"/>
                  </a:cubicBezTo>
                  <a:cubicBezTo>
                    <a:pt x="81" y="47"/>
                    <a:pt x="72" y="55"/>
                    <a:pt x="62" y="54"/>
                  </a:cubicBezTo>
                  <a:cubicBezTo>
                    <a:pt x="59" y="53"/>
                    <a:pt x="54" y="50"/>
                    <a:pt x="54" y="46"/>
                  </a:cubicBezTo>
                  <a:cubicBezTo>
                    <a:pt x="54" y="43"/>
                    <a:pt x="56" y="41"/>
                    <a:pt x="58" y="40"/>
                  </a:cubicBezTo>
                  <a:cubicBezTo>
                    <a:pt x="61" y="40"/>
                    <a:pt x="62" y="43"/>
                    <a:pt x="64" y="41"/>
                  </a:cubicBezTo>
                  <a:cubicBezTo>
                    <a:pt x="67" y="38"/>
                    <a:pt x="60" y="35"/>
                    <a:pt x="57" y="36"/>
                  </a:cubicBezTo>
                  <a:cubicBezTo>
                    <a:pt x="56" y="36"/>
                    <a:pt x="53" y="37"/>
                    <a:pt x="52" y="38"/>
                  </a:cubicBezTo>
                  <a:cubicBezTo>
                    <a:pt x="43" y="47"/>
                    <a:pt x="56" y="60"/>
                    <a:pt x="65" y="61"/>
                  </a:cubicBezTo>
                  <a:cubicBezTo>
                    <a:pt x="76" y="62"/>
                    <a:pt x="85" y="56"/>
                    <a:pt x="90" y="49"/>
                  </a:cubicBezTo>
                  <a:cubicBezTo>
                    <a:pt x="97" y="42"/>
                    <a:pt x="98" y="29"/>
                    <a:pt x="93" y="19"/>
                  </a:cubicBezTo>
                  <a:cubicBezTo>
                    <a:pt x="88" y="6"/>
                    <a:pt x="74" y="0"/>
                    <a:pt x="57" y="4"/>
                  </a:cubicBezTo>
                  <a:cubicBezTo>
                    <a:pt x="37" y="9"/>
                    <a:pt x="26" y="23"/>
                    <a:pt x="15" y="37"/>
                  </a:cubicBezTo>
                  <a:cubicBezTo>
                    <a:pt x="9" y="43"/>
                    <a:pt x="5" y="52"/>
                    <a:pt x="2" y="61"/>
                  </a:cubicBezTo>
                  <a:cubicBezTo>
                    <a:pt x="1" y="67"/>
                    <a:pt x="0" y="75"/>
                    <a:pt x="2" y="82"/>
                  </a:cubicBezTo>
                  <a:cubicBezTo>
                    <a:pt x="8" y="100"/>
                    <a:pt x="26" y="113"/>
                    <a:pt x="45" y="119"/>
                  </a:cubicBezTo>
                  <a:cubicBezTo>
                    <a:pt x="49" y="120"/>
                    <a:pt x="55" y="120"/>
                    <a:pt x="58" y="120"/>
                  </a:cubicBezTo>
                  <a:cubicBezTo>
                    <a:pt x="61" y="120"/>
                    <a:pt x="64" y="120"/>
                    <a:pt x="66" y="119"/>
                  </a:cubicBezTo>
                  <a:cubicBezTo>
                    <a:pt x="77" y="118"/>
                    <a:pt x="88" y="114"/>
                    <a:pt x="97" y="111"/>
                  </a:cubicBezTo>
                  <a:cubicBezTo>
                    <a:pt x="104" y="108"/>
                    <a:pt x="108" y="104"/>
                    <a:pt x="114" y="101"/>
                  </a:cubicBezTo>
                  <a:cubicBezTo>
                    <a:pt x="116" y="100"/>
                    <a:pt x="118" y="100"/>
                    <a:pt x="119" y="99"/>
                  </a:cubicBezTo>
                  <a:cubicBezTo>
                    <a:pt x="122" y="98"/>
                    <a:pt x="124" y="95"/>
                    <a:pt x="126" y="94"/>
                  </a:cubicBezTo>
                  <a:cubicBezTo>
                    <a:pt x="134" y="89"/>
                    <a:pt x="141" y="84"/>
                    <a:pt x="149" y="78"/>
                  </a:cubicBezTo>
                  <a:cubicBezTo>
                    <a:pt x="155" y="74"/>
                    <a:pt x="163" y="71"/>
                    <a:pt x="170" y="67"/>
                  </a:cubicBezTo>
                  <a:cubicBezTo>
                    <a:pt x="178" y="62"/>
                    <a:pt x="185" y="59"/>
                    <a:pt x="192" y="55"/>
                  </a:cubicBezTo>
                  <a:cubicBezTo>
                    <a:pt x="193" y="55"/>
                    <a:pt x="194" y="53"/>
                    <a:pt x="195" y="53"/>
                  </a:cubicBezTo>
                  <a:cubicBezTo>
                    <a:pt x="198" y="52"/>
                    <a:pt x="202" y="51"/>
                    <a:pt x="205" y="50"/>
                  </a:cubicBezTo>
                  <a:cubicBezTo>
                    <a:pt x="214" y="46"/>
                    <a:pt x="224" y="41"/>
                    <a:pt x="236" y="40"/>
                  </a:cubicBezTo>
                  <a:cubicBezTo>
                    <a:pt x="238" y="40"/>
                    <a:pt x="248" y="39"/>
                    <a:pt x="249" y="41"/>
                  </a:cubicBezTo>
                  <a:cubicBezTo>
                    <a:pt x="249" y="42"/>
                    <a:pt x="247" y="45"/>
                    <a:pt x="247" y="46"/>
                  </a:cubicBezTo>
                  <a:cubicBezTo>
                    <a:pt x="241" y="62"/>
                    <a:pt x="242" y="84"/>
                    <a:pt x="249" y="97"/>
                  </a:cubicBezTo>
                  <a:cubicBezTo>
                    <a:pt x="253" y="104"/>
                    <a:pt x="268" y="109"/>
                    <a:pt x="277" y="106"/>
                  </a:cubicBezTo>
                  <a:cubicBezTo>
                    <a:pt x="291" y="101"/>
                    <a:pt x="299" y="90"/>
                    <a:pt x="300" y="74"/>
                  </a:cubicBezTo>
                  <a:cubicBezTo>
                    <a:pt x="302" y="55"/>
                    <a:pt x="287" y="45"/>
                    <a:pt x="274" y="40"/>
                  </a:cubicBezTo>
                  <a:cubicBezTo>
                    <a:pt x="271" y="39"/>
                    <a:pt x="269" y="39"/>
                    <a:pt x="266" y="38"/>
                  </a:cubicBezTo>
                  <a:cubicBezTo>
                    <a:pt x="265" y="38"/>
                    <a:pt x="258" y="37"/>
                    <a:pt x="257" y="36"/>
                  </a:cubicBezTo>
                  <a:cubicBezTo>
                    <a:pt x="257" y="35"/>
                    <a:pt x="261" y="30"/>
                    <a:pt x="261" y="29"/>
                  </a:cubicBezTo>
                  <a:cubicBezTo>
                    <a:pt x="265" y="24"/>
                    <a:pt x="271" y="19"/>
                    <a:pt x="276" y="17"/>
                  </a:cubicBezTo>
                  <a:cubicBezTo>
                    <a:pt x="283" y="14"/>
                    <a:pt x="294" y="13"/>
                    <a:pt x="302" y="15"/>
                  </a:cubicBezTo>
                  <a:cubicBezTo>
                    <a:pt x="308" y="16"/>
                    <a:pt x="313" y="24"/>
                    <a:pt x="312" y="32"/>
                  </a:cubicBezTo>
                  <a:cubicBezTo>
                    <a:pt x="312" y="35"/>
                    <a:pt x="310" y="39"/>
                    <a:pt x="307" y="40"/>
                  </a:cubicBezTo>
                  <a:cubicBezTo>
                    <a:pt x="304" y="40"/>
                    <a:pt x="303" y="37"/>
                    <a:pt x="303" y="35"/>
                  </a:cubicBezTo>
                  <a:cubicBezTo>
                    <a:pt x="304" y="32"/>
                    <a:pt x="310" y="32"/>
                    <a:pt x="308" y="29"/>
                  </a:cubicBezTo>
                  <a:cubicBezTo>
                    <a:pt x="308" y="27"/>
                    <a:pt x="301" y="29"/>
                    <a:pt x="298" y="30"/>
                  </a:cubicBezTo>
                  <a:cubicBezTo>
                    <a:pt x="297" y="32"/>
                    <a:pt x="296" y="36"/>
                    <a:pt x="296" y="37"/>
                  </a:cubicBezTo>
                  <a:cubicBezTo>
                    <a:pt x="297" y="41"/>
                    <a:pt x="301" y="45"/>
                    <a:pt x="306" y="45"/>
                  </a:cubicBezTo>
                  <a:cubicBezTo>
                    <a:pt x="314" y="45"/>
                    <a:pt x="321" y="31"/>
                    <a:pt x="318" y="22"/>
                  </a:cubicBezTo>
                  <a:close/>
                  <a:moveTo>
                    <a:pt x="270" y="42"/>
                  </a:moveTo>
                  <a:cubicBezTo>
                    <a:pt x="278" y="45"/>
                    <a:pt x="289" y="51"/>
                    <a:pt x="294" y="59"/>
                  </a:cubicBezTo>
                  <a:cubicBezTo>
                    <a:pt x="298" y="67"/>
                    <a:pt x="296" y="82"/>
                    <a:pt x="292" y="89"/>
                  </a:cubicBezTo>
                  <a:cubicBezTo>
                    <a:pt x="290" y="93"/>
                    <a:pt x="287" y="97"/>
                    <a:pt x="282" y="98"/>
                  </a:cubicBezTo>
                  <a:cubicBezTo>
                    <a:pt x="270" y="99"/>
                    <a:pt x="262" y="89"/>
                    <a:pt x="258" y="82"/>
                  </a:cubicBezTo>
                  <a:cubicBezTo>
                    <a:pt x="253" y="72"/>
                    <a:pt x="252" y="59"/>
                    <a:pt x="255" y="46"/>
                  </a:cubicBezTo>
                  <a:cubicBezTo>
                    <a:pt x="255" y="45"/>
                    <a:pt x="256" y="41"/>
                    <a:pt x="257" y="41"/>
                  </a:cubicBezTo>
                  <a:cubicBezTo>
                    <a:pt x="259" y="39"/>
                    <a:pt x="267" y="41"/>
                    <a:pt x="270" y="42"/>
                  </a:cubicBezTo>
                  <a:close/>
                </a:path>
              </a:pathLst>
            </a:custGeom>
            <a:solidFill>
              <a:srgbClr val="7FC5D7"/>
            </a:solidFill>
            <a:ln>
              <a:noFill/>
            </a:ln>
          </p:spPr>
          <p:txBody>
            <a:bodyPr vert="horz" wrap="square" lIns="91440" tIns="45720" rIns="91440" bIns="45720" numCol="1" anchor="t" anchorCtr="0" compatLnSpc="1"/>
            <a:lstStyle/>
            <a:p>
              <a:endParaRPr lang="zh-CN" altLang="en-US"/>
            </a:p>
          </p:txBody>
        </p:sp>
        <p:sp>
          <p:nvSpPr>
            <p:cNvPr id="14" name="Freeform 6"/>
            <p:cNvSpPr>
              <a:spLocks noEditPoints="1"/>
            </p:cNvSpPr>
            <p:nvPr/>
          </p:nvSpPr>
          <p:spPr bwMode="auto">
            <a:xfrm>
              <a:off x="8167360" y="3921817"/>
              <a:ext cx="1206500" cy="461963"/>
            </a:xfrm>
            <a:custGeom>
              <a:avLst/>
              <a:gdLst>
                <a:gd name="T0" fmla="*/ 306 w 321"/>
                <a:gd name="T1" fmla="*/ 37 h 120"/>
                <a:gd name="T2" fmla="*/ 228 w 321"/>
                <a:gd name="T3" fmla="*/ 19 h 120"/>
                <a:gd name="T4" fmla="*/ 257 w 321"/>
                <a:gd name="T5" fmla="*/ 61 h 120"/>
                <a:gd name="T6" fmla="*/ 264 w 321"/>
                <a:gd name="T7" fmla="*/ 36 h 120"/>
                <a:gd name="T8" fmla="*/ 263 w 321"/>
                <a:gd name="T9" fmla="*/ 40 h 120"/>
                <a:gd name="T10" fmla="*/ 259 w 321"/>
                <a:gd name="T11" fmla="*/ 54 h 120"/>
                <a:gd name="T12" fmla="*/ 238 w 321"/>
                <a:gd name="T13" fmla="*/ 35 h 120"/>
                <a:gd name="T14" fmla="*/ 293 w 321"/>
                <a:gd name="T15" fmla="*/ 28 h 120"/>
                <a:gd name="T16" fmla="*/ 316 w 321"/>
                <a:gd name="T17" fmla="*/ 79 h 120"/>
                <a:gd name="T18" fmla="*/ 301 w 321"/>
                <a:gd name="T19" fmla="*/ 97 h 120"/>
                <a:gd name="T20" fmla="*/ 272 w 321"/>
                <a:gd name="T21" fmla="*/ 111 h 120"/>
                <a:gd name="T22" fmla="*/ 213 w 321"/>
                <a:gd name="T23" fmla="*/ 88 h 120"/>
                <a:gd name="T24" fmla="*/ 186 w 321"/>
                <a:gd name="T25" fmla="*/ 73 h 120"/>
                <a:gd name="T26" fmla="*/ 164 w 321"/>
                <a:gd name="T27" fmla="*/ 60 h 120"/>
                <a:gd name="T28" fmla="*/ 138 w 321"/>
                <a:gd name="T29" fmla="*/ 48 h 120"/>
                <a:gd name="T30" fmla="*/ 74 w 321"/>
                <a:gd name="T31" fmla="*/ 35 h 120"/>
                <a:gd name="T32" fmla="*/ 64 w 321"/>
                <a:gd name="T33" fmla="*/ 27 h 120"/>
                <a:gd name="T34" fmla="*/ 3 w 321"/>
                <a:gd name="T35" fmla="*/ 22 h 120"/>
                <a:gd name="T36" fmla="*/ 25 w 321"/>
                <a:gd name="T37" fmla="*/ 37 h 120"/>
                <a:gd name="T38" fmla="*/ 13 w 321"/>
                <a:gd name="T39" fmla="*/ 29 h 120"/>
                <a:gd name="T40" fmla="*/ 14 w 321"/>
                <a:gd name="T41" fmla="*/ 40 h 120"/>
                <a:gd name="T42" fmla="*/ 19 w 321"/>
                <a:gd name="T43" fmla="*/ 15 h 120"/>
                <a:gd name="T44" fmla="*/ 60 w 321"/>
                <a:gd name="T45" fmla="*/ 29 h 120"/>
                <a:gd name="T46" fmla="*/ 55 w 321"/>
                <a:gd name="T47" fmla="*/ 38 h 120"/>
                <a:gd name="T48" fmla="*/ 21 w 321"/>
                <a:gd name="T49" fmla="*/ 74 h 120"/>
                <a:gd name="T50" fmla="*/ 72 w 321"/>
                <a:gd name="T51" fmla="*/ 97 h 120"/>
                <a:gd name="T52" fmla="*/ 72 w 321"/>
                <a:gd name="T53" fmla="*/ 41 h 120"/>
                <a:gd name="T54" fmla="*/ 116 w 321"/>
                <a:gd name="T55" fmla="*/ 50 h 120"/>
                <a:gd name="T56" fmla="*/ 129 w 321"/>
                <a:gd name="T57" fmla="*/ 55 h 120"/>
                <a:gd name="T58" fmla="*/ 172 w 321"/>
                <a:gd name="T59" fmla="*/ 78 h 120"/>
                <a:gd name="T60" fmla="*/ 202 w 321"/>
                <a:gd name="T61" fmla="*/ 99 h 120"/>
                <a:gd name="T62" fmla="*/ 224 w 321"/>
                <a:gd name="T63" fmla="*/ 111 h 120"/>
                <a:gd name="T64" fmla="*/ 263 w 321"/>
                <a:gd name="T65" fmla="*/ 120 h 120"/>
                <a:gd name="T66" fmla="*/ 319 w 321"/>
                <a:gd name="T67" fmla="*/ 82 h 120"/>
                <a:gd name="T68" fmla="*/ 63 w 321"/>
                <a:gd name="T69" fmla="*/ 82 h 120"/>
                <a:gd name="T70" fmla="*/ 29 w 321"/>
                <a:gd name="T71" fmla="*/ 89 h 120"/>
                <a:gd name="T72" fmla="*/ 51 w 321"/>
                <a:gd name="T73" fmla="*/ 42 h 120"/>
                <a:gd name="T74" fmla="*/ 66 w 321"/>
                <a:gd name="T75" fmla="*/ 4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1" h="120">
                  <a:moveTo>
                    <a:pt x="319" y="61"/>
                  </a:moveTo>
                  <a:cubicBezTo>
                    <a:pt x="316" y="52"/>
                    <a:pt x="312" y="43"/>
                    <a:pt x="306" y="37"/>
                  </a:cubicBezTo>
                  <a:cubicBezTo>
                    <a:pt x="295" y="23"/>
                    <a:pt x="284" y="9"/>
                    <a:pt x="264" y="4"/>
                  </a:cubicBezTo>
                  <a:cubicBezTo>
                    <a:pt x="247" y="0"/>
                    <a:pt x="233" y="6"/>
                    <a:pt x="228" y="19"/>
                  </a:cubicBezTo>
                  <a:cubicBezTo>
                    <a:pt x="223" y="29"/>
                    <a:pt x="224" y="42"/>
                    <a:pt x="231" y="49"/>
                  </a:cubicBezTo>
                  <a:cubicBezTo>
                    <a:pt x="236" y="56"/>
                    <a:pt x="245" y="62"/>
                    <a:pt x="257" y="61"/>
                  </a:cubicBezTo>
                  <a:cubicBezTo>
                    <a:pt x="265" y="60"/>
                    <a:pt x="278" y="47"/>
                    <a:pt x="269" y="38"/>
                  </a:cubicBezTo>
                  <a:cubicBezTo>
                    <a:pt x="268" y="37"/>
                    <a:pt x="266" y="36"/>
                    <a:pt x="264" y="36"/>
                  </a:cubicBezTo>
                  <a:cubicBezTo>
                    <a:pt x="261" y="35"/>
                    <a:pt x="254" y="38"/>
                    <a:pt x="257" y="41"/>
                  </a:cubicBezTo>
                  <a:cubicBezTo>
                    <a:pt x="259" y="43"/>
                    <a:pt x="260" y="40"/>
                    <a:pt x="263" y="40"/>
                  </a:cubicBezTo>
                  <a:cubicBezTo>
                    <a:pt x="265" y="41"/>
                    <a:pt x="267" y="43"/>
                    <a:pt x="267" y="46"/>
                  </a:cubicBezTo>
                  <a:cubicBezTo>
                    <a:pt x="267" y="50"/>
                    <a:pt x="262" y="53"/>
                    <a:pt x="259" y="54"/>
                  </a:cubicBezTo>
                  <a:cubicBezTo>
                    <a:pt x="249" y="55"/>
                    <a:pt x="240" y="47"/>
                    <a:pt x="238" y="40"/>
                  </a:cubicBezTo>
                  <a:cubicBezTo>
                    <a:pt x="238" y="39"/>
                    <a:pt x="238" y="37"/>
                    <a:pt x="238" y="35"/>
                  </a:cubicBezTo>
                  <a:cubicBezTo>
                    <a:pt x="238" y="24"/>
                    <a:pt x="248" y="16"/>
                    <a:pt x="261" y="16"/>
                  </a:cubicBezTo>
                  <a:cubicBezTo>
                    <a:pt x="274" y="16"/>
                    <a:pt x="284" y="22"/>
                    <a:pt x="293" y="28"/>
                  </a:cubicBezTo>
                  <a:cubicBezTo>
                    <a:pt x="295" y="30"/>
                    <a:pt x="300" y="35"/>
                    <a:pt x="302" y="37"/>
                  </a:cubicBezTo>
                  <a:cubicBezTo>
                    <a:pt x="309" y="47"/>
                    <a:pt x="320" y="62"/>
                    <a:pt x="316" y="79"/>
                  </a:cubicBezTo>
                  <a:cubicBezTo>
                    <a:pt x="315" y="81"/>
                    <a:pt x="312" y="86"/>
                    <a:pt x="310" y="89"/>
                  </a:cubicBezTo>
                  <a:cubicBezTo>
                    <a:pt x="308" y="92"/>
                    <a:pt x="304" y="95"/>
                    <a:pt x="301" y="97"/>
                  </a:cubicBezTo>
                  <a:cubicBezTo>
                    <a:pt x="298" y="100"/>
                    <a:pt x="294" y="103"/>
                    <a:pt x="290" y="105"/>
                  </a:cubicBezTo>
                  <a:cubicBezTo>
                    <a:pt x="285" y="108"/>
                    <a:pt x="278" y="111"/>
                    <a:pt x="272" y="111"/>
                  </a:cubicBezTo>
                  <a:cubicBezTo>
                    <a:pt x="265" y="111"/>
                    <a:pt x="257" y="108"/>
                    <a:pt x="250" y="106"/>
                  </a:cubicBezTo>
                  <a:cubicBezTo>
                    <a:pt x="236" y="101"/>
                    <a:pt x="225" y="95"/>
                    <a:pt x="213" y="88"/>
                  </a:cubicBezTo>
                  <a:cubicBezTo>
                    <a:pt x="208" y="85"/>
                    <a:pt x="203" y="80"/>
                    <a:pt x="198" y="77"/>
                  </a:cubicBezTo>
                  <a:cubicBezTo>
                    <a:pt x="194" y="75"/>
                    <a:pt x="190" y="74"/>
                    <a:pt x="186" y="73"/>
                  </a:cubicBezTo>
                  <a:cubicBezTo>
                    <a:pt x="184" y="71"/>
                    <a:pt x="182" y="69"/>
                    <a:pt x="180" y="68"/>
                  </a:cubicBezTo>
                  <a:cubicBezTo>
                    <a:pt x="175" y="65"/>
                    <a:pt x="169" y="63"/>
                    <a:pt x="164" y="60"/>
                  </a:cubicBezTo>
                  <a:cubicBezTo>
                    <a:pt x="160" y="58"/>
                    <a:pt x="157" y="54"/>
                    <a:pt x="154" y="53"/>
                  </a:cubicBezTo>
                  <a:cubicBezTo>
                    <a:pt x="149" y="51"/>
                    <a:pt x="143" y="49"/>
                    <a:pt x="138" y="48"/>
                  </a:cubicBezTo>
                  <a:cubicBezTo>
                    <a:pt x="128" y="45"/>
                    <a:pt x="118" y="41"/>
                    <a:pt x="106" y="39"/>
                  </a:cubicBezTo>
                  <a:cubicBezTo>
                    <a:pt x="95" y="37"/>
                    <a:pt x="86" y="34"/>
                    <a:pt x="74" y="35"/>
                  </a:cubicBezTo>
                  <a:cubicBezTo>
                    <a:pt x="73" y="35"/>
                    <a:pt x="71" y="36"/>
                    <a:pt x="70" y="36"/>
                  </a:cubicBezTo>
                  <a:cubicBezTo>
                    <a:pt x="68" y="35"/>
                    <a:pt x="65" y="29"/>
                    <a:pt x="64" y="27"/>
                  </a:cubicBezTo>
                  <a:cubicBezTo>
                    <a:pt x="56" y="17"/>
                    <a:pt x="42" y="7"/>
                    <a:pt x="23" y="9"/>
                  </a:cubicBezTo>
                  <a:cubicBezTo>
                    <a:pt x="13" y="10"/>
                    <a:pt x="6" y="14"/>
                    <a:pt x="3" y="22"/>
                  </a:cubicBezTo>
                  <a:cubicBezTo>
                    <a:pt x="0" y="31"/>
                    <a:pt x="8" y="45"/>
                    <a:pt x="15" y="45"/>
                  </a:cubicBezTo>
                  <a:cubicBezTo>
                    <a:pt x="20" y="45"/>
                    <a:pt x="24" y="41"/>
                    <a:pt x="25" y="37"/>
                  </a:cubicBezTo>
                  <a:cubicBezTo>
                    <a:pt x="25" y="36"/>
                    <a:pt x="25" y="32"/>
                    <a:pt x="23" y="30"/>
                  </a:cubicBezTo>
                  <a:cubicBezTo>
                    <a:pt x="21" y="29"/>
                    <a:pt x="13" y="27"/>
                    <a:pt x="13" y="29"/>
                  </a:cubicBezTo>
                  <a:cubicBezTo>
                    <a:pt x="11" y="32"/>
                    <a:pt x="18" y="32"/>
                    <a:pt x="18" y="35"/>
                  </a:cubicBezTo>
                  <a:cubicBezTo>
                    <a:pt x="18" y="37"/>
                    <a:pt x="17" y="40"/>
                    <a:pt x="14" y="40"/>
                  </a:cubicBezTo>
                  <a:cubicBezTo>
                    <a:pt x="11" y="39"/>
                    <a:pt x="9" y="35"/>
                    <a:pt x="9" y="32"/>
                  </a:cubicBezTo>
                  <a:cubicBezTo>
                    <a:pt x="8" y="24"/>
                    <a:pt x="13" y="16"/>
                    <a:pt x="19" y="15"/>
                  </a:cubicBezTo>
                  <a:cubicBezTo>
                    <a:pt x="27" y="13"/>
                    <a:pt x="38" y="14"/>
                    <a:pt x="45" y="17"/>
                  </a:cubicBezTo>
                  <a:cubicBezTo>
                    <a:pt x="50" y="19"/>
                    <a:pt x="56" y="24"/>
                    <a:pt x="60" y="29"/>
                  </a:cubicBezTo>
                  <a:cubicBezTo>
                    <a:pt x="61" y="30"/>
                    <a:pt x="64" y="35"/>
                    <a:pt x="64" y="36"/>
                  </a:cubicBezTo>
                  <a:cubicBezTo>
                    <a:pt x="63" y="37"/>
                    <a:pt x="57" y="38"/>
                    <a:pt x="55" y="38"/>
                  </a:cubicBezTo>
                  <a:cubicBezTo>
                    <a:pt x="52" y="39"/>
                    <a:pt x="50" y="39"/>
                    <a:pt x="47" y="40"/>
                  </a:cubicBezTo>
                  <a:cubicBezTo>
                    <a:pt x="34" y="45"/>
                    <a:pt x="20" y="55"/>
                    <a:pt x="21" y="74"/>
                  </a:cubicBezTo>
                  <a:cubicBezTo>
                    <a:pt x="22" y="90"/>
                    <a:pt x="30" y="101"/>
                    <a:pt x="44" y="106"/>
                  </a:cubicBezTo>
                  <a:cubicBezTo>
                    <a:pt x="53" y="109"/>
                    <a:pt x="68" y="104"/>
                    <a:pt x="72" y="97"/>
                  </a:cubicBezTo>
                  <a:cubicBezTo>
                    <a:pt x="80" y="84"/>
                    <a:pt x="80" y="62"/>
                    <a:pt x="74" y="46"/>
                  </a:cubicBezTo>
                  <a:cubicBezTo>
                    <a:pt x="74" y="45"/>
                    <a:pt x="72" y="42"/>
                    <a:pt x="72" y="41"/>
                  </a:cubicBezTo>
                  <a:cubicBezTo>
                    <a:pt x="73" y="39"/>
                    <a:pt x="83" y="40"/>
                    <a:pt x="85" y="40"/>
                  </a:cubicBezTo>
                  <a:cubicBezTo>
                    <a:pt x="97" y="41"/>
                    <a:pt x="107" y="46"/>
                    <a:pt x="116" y="50"/>
                  </a:cubicBezTo>
                  <a:cubicBezTo>
                    <a:pt x="119" y="51"/>
                    <a:pt x="123" y="52"/>
                    <a:pt x="126" y="53"/>
                  </a:cubicBezTo>
                  <a:cubicBezTo>
                    <a:pt x="127" y="53"/>
                    <a:pt x="128" y="55"/>
                    <a:pt x="129" y="55"/>
                  </a:cubicBezTo>
                  <a:cubicBezTo>
                    <a:pt x="136" y="59"/>
                    <a:pt x="143" y="62"/>
                    <a:pt x="151" y="67"/>
                  </a:cubicBezTo>
                  <a:cubicBezTo>
                    <a:pt x="158" y="71"/>
                    <a:pt x="166" y="74"/>
                    <a:pt x="172" y="78"/>
                  </a:cubicBezTo>
                  <a:cubicBezTo>
                    <a:pt x="180" y="84"/>
                    <a:pt x="187" y="89"/>
                    <a:pt x="195" y="94"/>
                  </a:cubicBezTo>
                  <a:cubicBezTo>
                    <a:pt x="197" y="95"/>
                    <a:pt x="199" y="98"/>
                    <a:pt x="202" y="99"/>
                  </a:cubicBezTo>
                  <a:cubicBezTo>
                    <a:pt x="203" y="100"/>
                    <a:pt x="205" y="100"/>
                    <a:pt x="207" y="101"/>
                  </a:cubicBezTo>
                  <a:cubicBezTo>
                    <a:pt x="213" y="104"/>
                    <a:pt x="217" y="108"/>
                    <a:pt x="224" y="111"/>
                  </a:cubicBezTo>
                  <a:cubicBezTo>
                    <a:pt x="233" y="114"/>
                    <a:pt x="244" y="118"/>
                    <a:pt x="255" y="119"/>
                  </a:cubicBezTo>
                  <a:cubicBezTo>
                    <a:pt x="257" y="120"/>
                    <a:pt x="260" y="120"/>
                    <a:pt x="263" y="120"/>
                  </a:cubicBezTo>
                  <a:cubicBezTo>
                    <a:pt x="266" y="120"/>
                    <a:pt x="273" y="120"/>
                    <a:pt x="276" y="119"/>
                  </a:cubicBezTo>
                  <a:cubicBezTo>
                    <a:pt x="295" y="113"/>
                    <a:pt x="313" y="100"/>
                    <a:pt x="319" y="82"/>
                  </a:cubicBezTo>
                  <a:cubicBezTo>
                    <a:pt x="321" y="75"/>
                    <a:pt x="320" y="67"/>
                    <a:pt x="319" y="61"/>
                  </a:cubicBezTo>
                  <a:close/>
                  <a:moveTo>
                    <a:pt x="63" y="82"/>
                  </a:moveTo>
                  <a:cubicBezTo>
                    <a:pt x="59" y="89"/>
                    <a:pt x="51" y="99"/>
                    <a:pt x="39" y="98"/>
                  </a:cubicBezTo>
                  <a:cubicBezTo>
                    <a:pt x="34" y="97"/>
                    <a:pt x="31" y="93"/>
                    <a:pt x="29" y="89"/>
                  </a:cubicBezTo>
                  <a:cubicBezTo>
                    <a:pt x="25" y="82"/>
                    <a:pt x="23" y="67"/>
                    <a:pt x="27" y="59"/>
                  </a:cubicBezTo>
                  <a:cubicBezTo>
                    <a:pt x="32" y="51"/>
                    <a:pt x="43" y="45"/>
                    <a:pt x="51" y="42"/>
                  </a:cubicBezTo>
                  <a:cubicBezTo>
                    <a:pt x="54" y="41"/>
                    <a:pt x="62" y="39"/>
                    <a:pt x="64" y="41"/>
                  </a:cubicBezTo>
                  <a:cubicBezTo>
                    <a:pt x="65" y="41"/>
                    <a:pt x="66" y="45"/>
                    <a:pt x="66" y="46"/>
                  </a:cubicBezTo>
                  <a:cubicBezTo>
                    <a:pt x="69" y="59"/>
                    <a:pt x="68" y="72"/>
                    <a:pt x="63" y="82"/>
                  </a:cubicBezTo>
                  <a:close/>
                </a:path>
              </a:pathLst>
            </a:custGeom>
            <a:solidFill>
              <a:srgbClr val="7FC5D7"/>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399">
        <p14:rippl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cstate="screen"/>
          <a:stretch>
            <a:fillRect/>
          </a:stretch>
        </p:blipFill>
        <p:spPr>
          <a:xfrm>
            <a:off x="400992" y="224566"/>
            <a:ext cx="11391285" cy="6407598"/>
          </a:xfrm>
          <a:prstGeom prst="rect">
            <a:avLst/>
          </a:prstGeom>
          <a:effectLst>
            <a:outerShdw blurRad="190500" sx="102000" sy="102000" algn="ctr" rotWithShape="0">
              <a:prstClr val="black">
                <a:alpha val="30000"/>
              </a:prstClr>
            </a:outerShdw>
          </a:effectLst>
        </p:spPr>
      </p:pic>
      <p:pic>
        <p:nvPicPr>
          <p:cNvPr id="11" name="图片 10"/>
          <p:cNvPicPr>
            <a:picLocks noChangeAspect="1"/>
          </p:cNvPicPr>
          <p:nvPr/>
        </p:nvPicPr>
        <p:blipFill>
          <a:blip r:embed="rId2" cstate="screen"/>
          <a:stretch>
            <a:fillRect/>
          </a:stretch>
        </p:blipFill>
        <p:spPr>
          <a:xfrm rot="10800000">
            <a:off x="400356" y="225200"/>
            <a:ext cx="1845008" cy="1013049"/>
          </a:xfrm>
          <a:prstGeom prst="rect">
            <a:avLst/>
          </a:prstGeom>
        </p:spPr>
      </p:pic>
      <p:grpSp>
        <p:nvGrpSpPr>
          <p:cNvPr id="3" name="组合 2"/>
          <p:cNvGrpSpPr/>
          <p:nvPr/>
        </p:nvGrpSpPr>
        <p:grpSpPr>
          <a:xfrm>
            <a:off x="6695440" y="1827530"/>
            <a:ext cx="718820" cy="749300"/>
            <a:chOff x="5092700" y="2955925"/>
            <a:chExt cx="1643063" cy="1641475"/>
          </a:xfrm>
        </p:grpSpPr>
        <p:sp>
          <p:nvSpPr>
            <p:cNvPr id="20" name="Oval 47"/>
            <p:cNvSpPr>
              <a:spLocks noChangeArrowheads="1"/>
            </p:cNvSpPr>
            <p:nvPr/>
          </p:nvSpPr>
          <p:spPr bwMode="auto">
            <a:xfrm>
              <a:off x="5092700" y="2955925"/>
              <a:ext cx="1643063" cy="1641475"/>
            </a:xfrm>
            <a:prstGeom prst="ellipse">
              <a:avLst/>
            </a:prstGeom>
            <a:solidFill>
              <a:srgbClr val="409CC3"/>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endParaRPr>
            </a:p>
          </p:txBody>
        </p:sp>
        <p:sp>
          <p:nvSpPr>
            <p:cNvPr id="21" name="Freeform 122"/>
            <p:cNvSpPr/>
            <p:nvPr/>
          </p:nvSpPr>
          <p:spPr bwMode="auto">
            <a:xfrm>
              <a:off x="5630863" y="3508375"/>
              <a:ext cx="569912" cy="569913"/>
            </a:xfrm>
            <a:custGeom>
              <a:avLst/>
              <a:gdLst>
                <a:gd name="T0" fmla="*/ 2147483647 w 290"/>
                <a:gd name="T1" fmla="*/ 2147483647 h 290"/>
                <a:gd name="T2" fmla="*/ 2147483647 w 290"/>
                <a:gd name="T3" fmla="*/ 2147483647 h 290"/>
                <a:gd name="T4" fmla="*/ 2147483647 w 290"/>
                <a:gd name="T5" fmla="*/ 2147483647 h 290"/>
                <a:gd name="T6" fmla="*/ 2147483647 w 290"/>
                <a:gd name="T7" fmla="*/ 2147483647 h 290"/>
                <a:gd name="T8" fmla="*/ 2147483647 w 290"/>
                <a:gd name="T9" fmla="*/ 2147483647 h 290"/>
                <a:gd name="T10" fmla="*/ 2147483647 w 290"/>
                <a:gd name="T11" fmla="*/ 2147483647 h 290"/>
                <a:gd name="T12" fmla="*/ 2147483647 w 290"/>
                <a:gd name="T13" fmla="*/ 2147483647 h 290"/>
                <a:gd name="T14" fmla="*/ 2147483647 w 290"/>
                <a:gd name="T15" fmla="*/ 2147483647 h 290"/>
                <a:gd name="T16" fmla="*/ 2147483647 w 290"/>
                <a:gd name="T17" fmla="*/ 2147483647 h 290"/>
                <a:gd name="T18" fmla="*/ 2147483647 w 290"/>
                <a:gd name="T19" fmla="*/ 2147483647 h 290"/>
                <a:gd name="T20" fmla="*/ 2147483647 w 290"/>
                <a:gd name="T21" fmla="*/ 2147483647 h 290"/>
                <a:gd name="T22" fmla="*/ 2147483647 w 290"/>
                <a:gd name="T23" fmla="*/ 2147483647 h 290"/>
                <a:gd name="T24" fmla="*/ 2147483647 w 290"/>
                <a:gd name="T25" fmla="*/ 2147483647 h 290"/>
                <a:gd name="T26" fmla="*/ 2147483647 w 290"/>
                <a:gd name="T27" fmla="*/ 2147483647 h 290"/>
                <a:gd name="T28" fmla="*/ 2147483647 w 290"/>
                <a:gd name="T29" fmla="*/ 2147483647 h 290"/>
                <a:gd name="T30" fmla="*/ 2147483647 w 290"/>
                <a:gd name="T31" fmla="*/ 2147483647 h 290"/>
                <a:gd name="T32" fmla="*/ 2147483647 w 290"/>
                <a:gd name="T33" fmla="*/ 2147483647 h 290"/>
                <a:gd name="T34" fmla="*/ 2147483647 w 290"/>
                <a:gd name="T35" fmla="*/ 2147483647 h 290"/>
                <a:gd name="T36" fmla="*/ 2147483647 w 290"/>
                <a:gd name="T37" fmla="*/ 2147483647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2" name="矩形 6"/>
          <p:cNvSpPr>
            <a:spLocks noChangeArrowheads="1"/>
          </p:cNvSpPr>
          <p:nvPr/>
        </p:nvSpPr>
        <p:spPr bwMode="auto">
          <a:xfrm>
            <a:off x="970915" y="2197735"/>
            <a:ext cx="5665470" cy="307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00000"/>
              </a:lnSpc>
              <a:spcBef>
                <a:spcPts val="0"/>
              </a:spcBef>
              <a:spcAft>
                <a:spcPts val="0"/>
              </a:spcAft>
            </a:pPr>
            <a:r>
              <a:rPr lang="zh-CN" altLang="en-US" sz="2000" dirty="0">
                <a:solidFill>
                  <a:srgbClr val="445469"/>
                </a:solidFill>
                <a:latin typeface="微软雅黑" panose="020B0503020204020204" pitchFamily="34" charset="-122"/>
                <a:ea typeface="微软雅黑" panose="020B0503020204020204" pitchFamily="34" charset="-122"/>
              </a:rPr>
              <a:t>（1）数据公司的分析报告</a:t>
            </a:r>
            <a:endParaRPr lang="zh-CN" altLang="en-US" sz="2000" dirty="0">
              <a:solidFill>
                <a:srgbClr val="445469"/>
              </a:solidFill>
              <a:latin typeface="微软雅黑" panose="020B0503020204020204" pitchFamily="34" charset="-122"/>
              <a:ea typeface="微软雅黑" panose="020B0503020204020204" pitchFamily="34" charset="-122"/>
            </a:endParaRPr>
          </a:p>
          <a:p>
            <a:pPr>
              <a:lnSpc>
                <a:spcPct val="100000"/>
              </a:lnSpc>
              <a:spcBef>
                <a:spcPts val="0"/>
              </a:spcBef>
              <a:spcAft>
                <a:spcPts val="0"/>
              </a:spcAft>
            </a:pPr>
            <a:r>
              <a:rPr lang="zh-CN" altLang="en-US" sz="2000" dirty="0">
                <a:solidFill>
                  <a:srgbClr val="445469"/>
                </a:solidFill>
                <a:latin typeface="微软雅黑" panose="020B0503020204020204" pitchFamily="34" charset="-122"/>
                <a:ea typeface="微软雅黑" panose="020B0503020204020204" pitchFamily="34" charset="-122"/>
              </a:rPr>
              <a:t>        当前，主要提供相关市场、行业用户宏观数据的公司有：克劳锐、艾瑞网、易观网、中国报告大厅、企鹅智库等。</a:t>
            </a:r>
            <a:endParaRPr lang="zh-CN" altLang="en-US" sz="2000" dirty="0">
              <a:solidFill>
                <a:srgbClr val="445469"/>
              </a:solidFill>
              <a:latin typeface="微软雅黑" panose="020B0503020204020204" pitchFamily="34" charset="-122"/>
              <a:ea typeface="微软雅黑" panose="020B0503020204020204" pitchFamily="34" charset="-122"/>
            </a:endParaRPr>
          </a:p>
          <a:p>
            <a:pPr>
              <a:lnSpc>
                <a:spcPct val="100000"/>
              </a:lnSpc>
              <a:spcBef>
                <a:spcPts val="0"/>
              </a:spcBef>
              <a:spcAft>
                <a:spcPts val="0"/>
              </a:spcAft>
            </a:pPr>
            <a:endParaRPr lang="zh-CN" altLang="en-US" sz="2000" dirty="0">
              <a:solidFill>
                <a:srgbClr val="445469"/>
              </a:solidFill>
              <a:latin typeface="微软雅黑" panose="020B0503020204020204" pitchFamily="34" charset="-122"/>
              <a:ea typeface="微软雅黑" panose="020B0503020204020204" pitchFamily="34" charset="-122"/>
            </a:endParaRPr>
          </a:p>
          <a:p>
            <a:pPr>
              <a:lnSpc>
                <a:spcPct val="100000"/>
              </a:lnSpc>
              <a:spcBef>
                <a:spcPts val="0"/>
              </a:spcBef>
              <a:spcAft>
                <a:spcPts val="0"/>
              </a:spcAft>
            </a:pPr>
            <a:r>
              <a:rPr lang="zh-CN" altLang="en-US" sz="2000" dirty="0">
                <a:solidFill>
                  <a:srgbClr val="445469"/>
                </a:solidFill>
                <a:latin typeface="微软雅黑" panose="020B0503020204020204" pitchFamily="34" charset="-122"/>
                <a:ea typeface="微软雅黑" panose="020B0503020204020204" pitchFamily="34" charset="-122"/>
              </a:rPr>
              <a:t>（2）市场调研的数据报告</a:t>
            </a:r>
            <a:endParaRPr lang="zh-CN" altLang="en-US" sz="2000" dirty="0">
              <a:solidFill>
                <a:srgbClr val="445469"/>
              </a:solidFill>
              <a:latin typeface="微软雅黑" panose="020B0503020204020204" pitchFamily="34" charset="-122"/>
              <a:ea typeface="微软雅黑" panose="020B0503020204020204" pitchFamily="34" charset="-122"/>
            </a:endParaRPr>
          </a:p>
          <a:p>
            <a:pPr>
              <a:lnSpc>
                <a:spcPct val="100000"/>
              </a:lnSpc>
              <a:spcBef>
                <a:spcPts val="0"/>
              </a:spcBef>
              <a:spcAft>
                <a:spcPts val="0"/>
              </a:spcAft>
            </a:pPr>
            <a:r>
              <a:rPr lang="zh-CN" altLang="en-US" sz="2000" dirty="0">
                <a:solidFill>
                  <a:srgbClr val="445469"/>
                </a:solidFill>
                <a:latin typeface="微软雅黑" panose="020B0503020204020204" pitchFamily="34" charset="-122"/>
                <a:ea typeface="微软雅黑" panose="020B0503020204020204" pitchFamily="34" charset="-122"/>
              </a:rPr>
              <a:t>        要想真正弄清目标用户群体属性特征，还需要自媒体营销者通过线上的问卷星等调研平台、线下的入户走访等调研方式，深入了解具体的目标群体。</a:t>
            </a:r>
            <a:endParaRPr lang="zh-CN" altLang="en-US" sz="2000" dirty="0">
              <a:solidFill>
                <a:srgbClr val="445469"/>
              </a:solidFill>
              <a:latin typeface="微软雅黑" panose="020B0503020204020204" pitchFamily="34" charset="-122"/>
              <a:ea typeface="微软雅黑" panose="020B0503020204020204" pitchFamily="34" charset="-122"/>
            </a:endParaRPr>
          </a:p>
        </p:txBody>
      </p:sp>
      <p:pic>
        <p:nvPicPr>
          <p:cNvPr id="4" name="图片 7"/>
          <p:cNvPicPr>
            <a:picLocks noChangeAspect="1"/>
          </p:cNvPicPr>
          <p:nvPr/>
        </p:nvPicPr>
        <p:blipFill>
          <a:blip r:embed="rId3"/>
          <a:stretch>
            <a:fillRect/>
          </a:stretch>
        </p:blipFill>
        <p:spPr>
          <a:xfrm>
            <a:off x="7549515" y="1134745"/>
            <a:ext cx="3976370" cy="2363470"/>
          </a:xfrm>
          <a:prstGeom prst="rect">
            <a:avLst/>
          </a:prstGeom>
          <a:noFill/>
          <a:ln w="9525" cap="flat" cmpd="sng">
            <a:noFill/>
            <a:prstDash val="solid"/>
            <a:miter/>
            <a:headEnd type="none" w="med" len="med"/>
            <a:tailEnd type="none" w="med" len="med"/>
          </a:ln>
        </p:spPr>
      </p:pic>
      <p:sp>
        <p:nvSpPr>
          <p:cNvPr id="2" name="文本框 1"/>
          <p:cNvSpPr txBox="1"/>
          <p:nvPr/>
        </p:nvSpPr>
        <p:spPr>
          <a:xfrm>
            <a:off x="1130300" y="1487805"/>
            <a:ext cx="3663950" cy="460375"/>
          </a:xfrm>
          <a:prstGeom prst="rect">
            <a:avLst/>
          </a:prstGeom>
          <a:noFill/>
        </p:spPr>
        <p:txBody>
          <a:bodyPr wrap="square" rtlCol="0">
            <a:spAutoFit/>
          </a:bodyPr>
          <a:lstStyle/>
          <a:p>
            <a:pPr indent="306070" algn="l" fontAlgn="auto">
              <a:lnSpc>
                <a:spcPct val="100000"/>
              </a:lnSpc>
              <a:buClrTx/>
              <a:buSzTx/>
              <a:buFontTx/>
            </a:pPr>
            <a:r>
              <a:rPr lang="zh-CN" altLang="en-US" sz="2000" b="1" dirty="0">
                <a:solidFill>
                  <a:srgbClr val="445469"/>
                </a:solidFill>
                <a:latin typeface="微软雅黑" panose="020B0503020204020204" pitchFamily="34" charset="-122"/>
                <a:ea typeface="微软雅黑" panose="020B0503020204020204" pitchFamily="34" charset="-122"/>
                <a:sym typeface="+mn-ea"/>
              </a:rPr>
              <a:t>2.各类数据报告</a:t>
            </a:r>
            <a:endParaRPr lang="zh-CN" altLang="en-US" sz="2000" b="1" dirty="0">
              <a:solidFill>
                <a:srgbClr val="445469"/>
              </a:solidFill>
              <a:latin typeface="微软雅黑" panose="020B0503020204020204" pitchFamily="34" charset="-122"/>
              <a:ea typeface="微软雅黑" panose="020B0503020204020204" pitchFamily="34" charset="-122"/>
              <a:sym typeface="+mn-ea"/>
            </a:endParaRPr>
          </a:p>
        </p:txBody>
      </p:sp>
      <p:sp>
        <p:nvSpPr>
          <p:cNvPr id="100" name="文本框 99"/>
          <p:cNvSpPr txBox="1"/>
          <p:nvPr/>
        </p:nvSpPr>
        <p:spPr>
          <a:xfrm>
            <a:off x="1851660" y="583565"/>
            <a:ext cx="4318000" cy="460375"/>
          </a:xfrm>
          <a:prstGeom prst="rect">
            <a:avLst/>
          </a:prstGeom>
          <a:noFill/>
          <a:ln w="9525">
            <a:noFill/>
          </a:ln>
        </p:spPr>
        <p:txBody>
          <a:bodyPr wrap="square">
            <a:spAutoFit/>
          </a:bodyPr>
          <a:lstStyle/>
          <a:p>
            <a:pPr indent="306070"/>
            <a:r>
              <a:rPr lang="zh-CN" altLang="en-US" sz="2400" b="1" dirty="0">
                <a:solidFill>
                  <a:srgbClr val="409CC3"/>
                </a:solidFill>
                <a:latin typeface="微软雅黑" panose="020B0503020204020204" pitchFamily="34" charset="-122"/>
                <a:ea typeface="微软雅黑" panose="020B0503020204020204" pitchFamily="34" charset="-122"/>
              </a:rPr>
              <a:t>（二）定位目标用户属性</a:t>
            </a:r>
            <a:endParaRPr lang="zh-CN" altLang="en-US" sz="2400" b="1" dirty="0">
              <a:solidFill>
                <a:srgbClr val="409CC3"/>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6779260" y="4663440"/>
            <a:ext cx="718820" cy="749300"/>
            <a:chOff x="5092700" y="2955925"/>
            <a:chExt cx="1643063" cy="1641475"/>
          </a:xfrm>
        </p:grpSpPr>
        <p:sp>
          <p:nvSpPr>
            <p:cNvPr id="6" name="Oval 47"/>
            <p:cNvSpPr>
              <a:spLocks noChangeArrowheads="1"/>
            </p:cNvSpPr>
            <p:nvPr/>
          </p:nvSpPr>
          <p:spPr bwMode="auto">
            <a:xfrm>
              <a:off x="5092700" y="2955925"/>
              <a:ext cx="1643063" cy="1641475"/>
            </a:xfrm>
            <a:prstGeom prst="ellipse">
              <a:avLst/>
            </a:prstGeom>
            <a:solidFill>
              <a:srgbClr val="409CC3"/>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a:solidFill>
                  <a:srgbClr val="FFFFFF"/>
                </a:solidFill>
              </a:endParaRPr>
            </a:p>
          </p:txBody>
        </p:sp>
        <p:sp>
          <p:nvSpPr>
            <p:cNvPr id="7" name="Freeform 122"/>
            <p:cNvSpPr/>
            <p:nvPr/>
          </p:nvSpPr>
          <p:spPr bwMode="auto">
            <a:xfrm>
              <a:off x="5630863" y="3508375"/>
              <a:ext cx="569912" cy="569913"/>
            </a:xfrm>
            <a:custGeom>
              <a:avLst/>
              <a:gdLst>
                <a:gd name="T0" fmla="*/ 2147483647 w 290"/>
                <a:gd name="T1" fmla="*/ 2147483647 h 290"/>
                <a:gd name="T2" fmla="*/ 2147483647 w 290"/>
                <a:gd name="T3" fmla="*/ 2147483647 h 290"/>
                <a:gd name="T4" fmla="*/ 2147483647 w 290"/>
                <a:gd name="T5" fmla="*/ 2147483647 h 290"/>
                <a:gd name="T6" fmla="*/ 2147483647 w 290"/>
                <a:gd name="T7" fmla="*/ 2147483647 h 290"/>
                <a:gd name="T8" fmla="*/ 2147483647 w 290"/>
                <a:gd name="T9" fmla="*/ 2147483647 h 290"/>
                <a:gd name="T10" fmla="*/ 2147483647 w 290"/>
                <a:gd name="T11" fmla="*/ 2147483647 h 290"/>
                <a:gd name="T12" fmla="*/ 2147483647 w 290"/>
                <a:gd name="T13" fmla="*/ 2147483647 h 290"/>
                <a:gd name="T14" fmla="*/ 2147483647 w 290"/>
                <a:gd name="T15" fmla="*/ 2147483647 h 290"/>
                <a:gd name="T16" fmla="*/ 2147483647 w 290"/>
                <a:gd name="T17" fmla="*/ 2147483647 h 290"/>
                <a:gd name="T18" fmla="*/ 2147483647 w 290"/>
                <a:gd name="T19" fmla="*/ 2147483647 h 290"/>
                <a:gd name="T20" fmla="*/ 2147483647 w 290"/>
                <a:gd name="T21" fmla="*/ 2147483647 h 290"/>
                <a:gd name="T22" fmla="*/ 2147483647 w 290"/>
                <a:gd name="T23" fmla="*/ 2147483647 h 290"/>
                <a:gd name="T24" fmla="*/ 2147483647 w 290"/>
                <a:gd name="T25" fmla="*/ 2147483647 h 290"/>
                <a:gd name="T26" fmla="*/ 2147483647 w 290"/>
                <a:gd name="T27" fmla="*/ 2147483647 h 290"/>
                <a:gd name="T28" fmla="*/ 2147483647 w 290"/>
                <a:gd name="T29" fmla="*/ 2147483647 h 290"/>
                <a:gd name="T30" fmla="*/ 2147483647 w 290"/>
                <a:gd name="T31" fmla="*/ 2147483647 h 290"/>
                <a:gd name="T32" fmla="*/ 2147483647 w 290"/>
                <a:gd name="T33" fmla="*/ 2147483647 h 290"/>
                <a:gd name="T34" fmla="*/ 2147483647 w 290"/>
                <a:gd name="T35" fmla="*/ 2147483647 h 290"/>
                <a:gd name="T36" fmla="*/ 2147483647 w 290"/>
                <a:gd name="T37" fmla="*/ 2147483647 h 2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90" h="290">
                  <a:moveTo>
                    <a:pt x="268" y="181"/>
                  </a:moveTo>
                  <a:cubicBezTo>
                    <a:pt x="217" y="186"/>
                    <a:pt x="217" y="186"/>
                    <a:pt x="217" y="186"/>
                  </a:cubicBezTo>
                  <a:cubicBezTo>
                    <a:pt x="159" y="127"/>
                    <a:pt x="159" y="127"/>
                    <a:pt x="159" y="127"/>
                  </a:cubicBezTo>
                  <a:cubicBezTo>
                    <a:pt x="287" y="50"/>
                    <a:pt x="287" y="50"/>
                    <a:pt x="287" y="50"/>
                  </a:cubicBezTo>
                  <a:cubicBezTo>
                    <a:pt x="265" y="28"/>
                    <a:pt x="265" y="28"/>
                    <a:pt x="265" y="28"/>
                  </a:cubicBezTo>
                  <a:cubicBezTo>
                    <a:pt x="101" y="70"/>
                    <a:pt x="101" y="70"/>
                    <a:pt x="101" y="70"/>
                  </a:cubicBezTo>
                  <a:cubicBezTo>
                    <a:pt x="41" y="9"/>
                    <a:pt x="41" y="9"/>
                    <a:pt x="41" y="9"/>
                  </a:cubicBezTo>
                  <a:cubicBezTo>
                    <a:pt x="32" y="0"/>
                    <a:pt x="18" y="0"/>
                    <a:pt x="9" y="9"/>
                  </a:cubicBezTo>
                  <a:cubicBezTo>
                    <a:pt x="0" y="18"/>
                    <a:pt x="0" y="32"/>
                    <a:pt x="9" y="41"/>
                  </a:cubicBezTo>
                  <a:cubicBezTo>
                    <a:pt x="70" y="101"/>
                    <a:pt x="70" y="101"/>
                    <a:pt x="70" y="101"/>
                  </a:cubicBezTo>
                  <a:cubicBezTo>
                    <a:pt x="28" y="265"/>
                    <a:pt x="28" y="265"/>
                    <a:pt x="28" y="265"/>
                  </a:cubicBezTo>
                  <a:cubicBezTo>
                    <a:pt x="50" y="287"/>
                    <a:pt x="50" y="287"/>
                    <a:pt x="50" y="287"/>
                  </a:cubicBezTo>
                  <a:cubicBezTo>
                    <a:pt x="127" y="159"/>
                    <a:pt x="127" y="159"/>
                    <a:pt x="127" y="159"/>
                  </a:cubicBezTo>
                  <a:cubicBezTo>
                    <a:pt x="185" y="217"/>
                    <a:pt x="185" y="217"/>
                    <a:pt x="185" y="217"/>
                  </a:cubicBezTo>
                  <a:cubicBezTo>
                    <a:pt x="181" y="269"/>
                    <a:pt x="181" y="269"/>
                    <a:pt x="181" y="269"/>
                  </a:cubicBezTo>
                  <a:cubicBezTo>
                    <a:pt x="203" y="290"/>
                    <a:pt x="203" y="290"/>
                    <a:pt x="203" y="290"/>
                  </a:cubicBezTo>
                  <a:cubicBezTo>
                    <a:pt x="234" y="234"/>
                    <a:pt x="234" y="234"/>
                    <a:pt x="234" y="234"/>
                  </a:cubicBezTo>
                  <a:cubicBezTo>
                    <a:pt x="290" y="203"/>
                    <a:pt x="290" y="203"/>
                    <a:pt x="290" y="203"/>
                  </a:cubicBezTo>
                  <a:lnTo>
                    <a:pt x="268" y="18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pic>
        <p:nvPicPr>
          <p:cNvPr id="101" name="图片 8"/>
          <p:cNvPicPr>
            <a:picLocks noChangeAspect="1"/>
          </p:cNvPicPr>
          <p:nvPr/>
        </p:nvPicPr>
        <p:blipFill>
          <a:blip r:embed="rId4"/>
          <a:stretch>
            <a:fillRect/>
          </a:stretch>
        </p:blipFill>
        <p:spPr>
          <a:xfrm>
            <a:off x="7604443" y="3983990"/>
            <a:ext cx="3579495" cy="228981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399">
        <p14:ripp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5" name="图片 14"/>
          <p:cNvPicPr>
            <a:picLocks noChangeAspect="1"/>
          </p:cNvPicPr>
          <p:nvPr/>
        </p:nvPicPr>
        <p:blipFill>
          <a:blip r:embed="rId1" cstate="screen"/>
          <a:stretch>
            <a:fillRect/>
          </a:stretch>
        </p:blipFill>
        <p:spPr>
          <a:xfrm>
            <a:off x="400357" y="225201"/>
            <a:ext cx="11391285" cy="6407598"/>
          </a:xfrm>
          <a:prstGeom prst="rect">
            <a:avLst/>
          </a:prstGeom>
          <a:effectLst>
            <a:outerShdw blurRad="190500" sx="102000" sy="102000" algn="ctr" rotWithShape="0">
              <a:prstClr val="black">
                <a:alpha val="30000"/>
              </a:prstClr>
            </a:outerShdw>
          </a:effectLst>
        </p:spPr>
      </p:pic>
      <p:pic>
        <p:nvPicPr>
          <p:cNvPr id="11" name="图片 10"/>
          <p:cNvPicPr>
            <a:picLocks noChangeAspect="1"/>
          </p:cNvPicPr>
          <p:nvPr/>
        </p:nvPicPr>
        <p:blipFill>
          <a:blip r:embed="rId2" cstate="screen"/>
          <a:stretch>
            <a:fillRect/>
          </a:stretch>
        </p:blipFill>
        <p:spPr>
          <a:xfrm rot="10800000">
            <a:off x="400356" y="225200"/>
            <a:ext cx="1845008" cy="1013049"/>
          </a:xfrm>
          <a:prstGeom prst="rect">
            <a:avLst/>
          </a:prstGeom>
        </p:spPr>
      </p:pic>
      <p:sp>
        <p:nvSpPr>
          <p:cNvPr id="100" name="文本框 99"/>
          <p:cNvSpPr txBox="1"/>
          <p:nvPr/>
        </p:nvSpPr>
        <p:spPr>
          <a:xfrm>
            <a:off x="1851660" y="583565"/>
            <a:ext cx="4318000" cy="460375"/>
          </a:xfrm>
          <a:prstGeom prst="rect">
            <a:avLst/>
          </a:prstGeom>
          <a:noFill/>
          <a:ln w="9525">
            <a:noFill/>
          </a:ln>
        </p:spPr>
        <p:txBody>
          <a:bodyPr wrap="square">
            <a:spAutoFit/>
          </a:bodyPr>
          <a:lstStyle/>
          <a:p>
            <a:pPr indent="306070"/>
            <a:r>
              <a:rPr lang="zh-CN" altLang="en-US" sz="2400" b="1" dirty="0">
                <a:solidFill>
                  <a:srgbClr val="409CC3"/>
                </a:solidFill>
                <a:latin typeface="微软雅黑" panose="020B0503020204020204" pitchFamily="34" charset="-122"/>
                <a:ea typeface="微软雅黑" panose="020B0503020204020204" pitchFamily="34" charset="-122"/>
              </a:rPr>
              <a:t>（二）定位目标用户属性</a:t>
            </a:r>
            <a:endParaRPr lang="zh-CN" altLang="en-US" sz="2400" b="1" dirty="0">
              <a:solidFill>
                <a:srgbClr val="409CC3"/>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221105" y="2300605"/>
            <a:ext cx="4846320" cy="1938020"/>
          </a:xfrm>
          <a:prstGeom prst="rect">
            <a:avLst/>
          </a:prstGeom>
          <a:noFill/>
          <a:ln w="9525">
            <a:noFill/>
          </a:ln>
        </p:spPr>
        <p:txBody>
          <a:bodyPr wrap="square">
            <a:spAutoFit/>
          </a:bodyPr>
          <a:lstStyle/>
          <a:p>
            <a:pPr indent="306070"/>
            <a:r>
              <a:rPr sz="2000" b="1" dirty="0">
                <a:solidFill>
                  <a:srgbClr val="445469"/>
                </a:solidFill>
                <a:latin typeface="微软雅黑" panose="020B0503020204020204" pitchFamily="34" charset="-122"/>
                <a:ea typeface="微软雅黑" panose="020B0503020204020204" pitchFamily="34" charset="-122"/>
              </a:rPr>
              <a:t>3.自媒体平台后台</a:t>
            </a:r>
            <a:endParaRPr sz="2000" b="1" dirty="0">
              <a:solidFill>
                <a:srgbClr val="445469"/>
              </a:solidFill>
              <a:latin typeface="微软雅黑" panose="020B0503020204020204" pitchFamily="34" charset="-122"/>
              <a:ea typeface="微软雅黑" panose="020B0503020204020204" pitchFamily="34" charset="-122"/>
            </a:endParaRPr>
          </a:p>
          <a:p>
            <a:pPr indent="306070"/>
            <a:r>
              <a:rPr sz="2000" dirty="0">
                <a:solidFill>
                  <a:srgbClr val="445469"/>
                </a:solidFill>
                <a:latin typeface="微软雅黑" panose="020B0503020204020204" pitchFamily="34" charset="-122"/>
                <a:ea typeface="微软雅黑" panose="020B0503020204020204" pitchFamily="34" charset="-122"/>
              </a:rPr>
              <a:t>如今，今日头条、微信公众号、百家号等各大自媒体后台都提供了相关的数据分析工具，这为自媒体营销者分析精准的目标用户，改进自媒体账号功能都提供了极大的方便。</a:t>
            </a:r>
            <a:endParaRPr sz="2000" dirty="0">
              <a:solidFill>
                <a:srgbClr val="445469"/>
              </a:solidFill>
              <a:latin typeface="微软雅黑" panose="020B0503020204020204" pitchFamily="34" charset="-122"/>
              <a:ea typeface="微软雅黑" panose="020B0503020204020204" pitchFamily="34" charset="-122"/>
            </a:endParaRPr>
          </a:p>
        </p:txBody>
      </p:sp>
      <p:pic>
        <p:nvPicPr>
          <p:cNvPr id="104" name="图片 11" descr="14天粉丝分析"/>
          <p:cNvPicPr>
            <a:picLocks noChangeAspect="1"/>
          </p:cNvPicPr>
          <p:nvPr/>
        </p:nvPicPr>
        <p:blipFill>
          <a:blip r:embed="rId3"/>
          <a:stretch>
            <a:fillRect/>
          </a:stretch>
        </p:blipFill>
        <p:spPr>
          <a:xfrm>
            <a:off x="6588125" y="1681798"/>
            <a:ext cx="3576320" cy="1997075"/>
          </a:xfrm>
          <a:prstGeom prst="rect">
            <a:avLst/>
          </a:prstGeom>
          <a:noFill/>
          <a:ln>
            <a:noFill/>
          </a:ln>
        </p:spPr>
      </p:pic>
      <p:pic>
        <p:nvPicPr>
          <p:cNvPr id="106" name="图片 13" descr="用户喜欢的内容"/>
          <p:cNvPicPr>
            <a:picLocks noChangeAspect="1"/>
          </p:cNvPicPr>
          <p:nvPr/>
        </p:nvPicPr>
        <p:blipFill>
          <a:blip r:embed="rId4"/>
          <a:stretch>
            <a:fillRect/>
          </a:stretch>
        </p:blipFill>
        <p:spPr>
          <a:xfrm>
            <a:off x="6455728" y="4097020"/>
            <a:ext cx="4159885" cy="172593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399">
        <p14:rippl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cstate="screen"/>
          <a:stretch>
            <a:fillRect/>
          </a:stretch>
        </p:blipFill>
        <p:spPr>
          <a:xfrm>
            <a:off x="400357" y="225201"/>
            <a:ext cx="11391285" cy="6407598"/>
          </a:xfrm>
          <a:prstGeom prst="rect">
            <a:avLst/>
          </a:prstGeom>
          <a:effectLst>
            <a:outerShdw blurRad="190500" sx="102000" sy="102000" algn="ctr" rotWithShape="0">
              <a:prstClr val="black">
                <a:alpha val="30000"/>
              </a:prstClr>
            </a:outerShdw>
          </a:effectLst>
        </p:spPr>
      </p:pic>
      <p:pic>
        <p:nvPicPr>
          <p:cNvPr id="11" name="图片 10"/>
          <p:cNvPicPr>
            <a:picLocks noChangeAspect="1"/>
          </p:cNvPicPr>
          <p:nvPr/>
        </p:nvPicPr>
        <p:blipFill>
          <a:blip r:embed="rId2" cstate="screen"/>
          <a:stretch>
            <a:fillRect/>
          </a:stretch>
        </p:blipFill>
        <p:spPr>
          <a:xfrm rot="10800000">
            <a:off x="400356" y="225200"/>
            <a:ext cx="1845008" cy="1013049"/>
          </a:xfrm>
          <a:prstGeom prst="rect">
            <a:avLst/>
          </a:prstGeom>
        </p:spPr>
      </p:pic>
      <p:pic>
        <p:nvPicPr>
          <p:cNvPr id="18" name="图片 1"/>
          <p:cNvPicPr>
            <a:picLocks noChangeAspect="1" noChangeArrowheads="1"/>
          </p:cNvPicPr>
          <p:nvPr/>
        </p:nvPicPr>
        <p:blipFill>
          <a:blip r:embed="rId3" cstate="screen"/>
          <a:stretch>
            <a:fillRect/>
          </a:stretch>
        </p:blipFill>
        <p:spPr bwMode="auto">
          <a:xfrm>
            <a:off x="5899150" y="1974850"/>
            <a:ext cx="5138420" cy="3425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3"/>
          <p:cNvGrpSpPr/>
          <p:nvPr/>
        </p:nvGrpSpPr>
        <p:grpSpPr>
          <a:xfrm>
            <a:off x="1521464" y="3720306"/>
            <a:ext cx="711200" cy="715962"/>
            <a:chOff x="1359539" y="3974306"/>
            <a:chExt cx="711200" cy="715962"/>
          </a:xfrm>
        </p:grpSpPr>
        <p:sp>
          <p:nvSpPr>
            <p:cNvPr id="22" name="Oval 16"/>
            <p:cNvSpPr>
              <a:spLocks noChangeArrowheads="1"/>
            </p:cNvSpPr>
            <p:nvPr/>
          </p:nvSpPr>
          <p:spPr bwMode="auto">
            <a:xfrm>
              <a:off x="1359539" y="3974306"/>
              <a:ext cx="711200" cy="715962"/>
            </a:xfrm>
            <a:prstGeom prst="ellipse">
              <a:avLst/>
            </a:prstGeom>
            <a:solidFill>
              <a:srgbClr val="409CC3"/>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11700">
                <a:solidFill>
                  <a:schemeClr val="bg1"/>
                </a:solidFill>
              </a:endParaRPr>
            </a:p>
          </p:txBody>
        </p:sp>
        <p:pic>
          <p:nvPicPr>
            <p:cNvPr id="23" name="Group 34"/>
            <p:cNvPicPr>
              <a:picLocks noChangeArrowheads="1"/>
            </p:cNvPicPr>
            <p:nvPr/>
          </p:nvPicPr>
          <p:blipFill>
            <a:blip r:embed="rId4"/>
            <a:srcRect/>
            <a:stretch>
              <a:fillRect/>
            </a:stretch>
          </p:blipFill>
          <p:spPr bwMode="auto">
            <a:xfrm>
              <a:off x="1537339" y="4137818"/>
              <a:ext cx="3714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组合 2"/>
          <p:cNvGrpSpPr/>
          <p:nvPr/>
        </p:nvGrpSpPr>
        <p:grpSpPr>
          <a:xfrm>
            <a:off x="1521464" y="2192496"/>
            <a:ext cx="711200" cy="715962"/>
            <a:chOff x="1359539" y="2917031"/>
            <a:chExt cx="711200" cy="715962"/>
          </a:xfrm>
        </p:grpSpPr>
        <p:sp>
          <p:nvSpPr>
            <p:cNvPr id="24" name="Oval 10"/>
            <p:cNvSpPr>
              <a:spLocks noChangeArrowheads="1"/>
            </p:cNvSpPr>
            <p:nvPr/>
          </p:nvSpPr>
          <p:spPr bwMode="auto">
            <a:xfrm>
              <a:off x="1359539" y="2917031"/>
              <a:ext cx="711200" cy="715962"/>
            </a:xfrm>
            <a:prstGeom prst="ellipse">
              <a:avLst/>
            </a:prstGeom>
            <a:solidFill>
              <a:srgbClr val="9BDAF9"/>
            </a:solidFill>
            <a:ln>
              <a:noFill/>
            </a:ln>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11700">
                <a:solidFill>
                  <a:schemeClr val="bg1"/>
                </a:solidFill>
              </a:endParaRPr>
            </a:p>
          </p:txBody>
        </p:sp>
        <p:pic>
          <p:nvPicPr>
            <p:cNvPr id="25" name="Group 82"/>
            <p:cNvPicPr>
              <a:picLocks noChangeArrowheads="1"/>
            </p:cNvPicPr>
            <p:nvPr/>
          </p:nvPicPr>
          <p:blipFill>
            <a:blip r:embed="rId5"/>
            <a:srcRect/>
            <a:stretch>
              <a:fillRect/>
            </a:stretch>
          </p:blipFill>
          <p:spPr bwMode="auto">
            <a:xfrm>
              <a:off x="1554801" y="3082131"/>
              <a:ext cx="347663"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组合 7"/>
          <p:cNvGrpSpPr/>
          <p:nvPr/>
        </p:nvGrpSpPr>
        <p:grpSpPr>
          <a:xfrm>
            <a:off x="2402526" y="2233771"/>
            <a:ext cx="2898140" cy="1050925"/>
            <a:chOff x="2240601" y="2958306"/>
            <a:chExt cx="2898140" cy="1050925"/>
          </a:xfrm>
        </p:grpSpPr>
        <p:sp>
          <p:nvSpPr>
            <p:cNvPr id="26" name="TextBox 13"/>
            <p:cNvSpPr txBox="1">
              <a:spLocks noChangeArrowheads="1"/>
            </p:cNvSpPr>
            <p:nvPr/>
          </p:nvSpPr>
          <p:spPr bwMode="auto">
            <a:xfrm>
              <a:off x="2240601" y="2958306"/>
              <a:ext cx="2898140"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1.影响用户意向的因素</a:t>
              </a:r>
              <a:endPar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3"/>
            <p:cNvSpPr txBox="1">
              <a:spLocks noChangeArrowheads="1"/>
            </p:cNvSpPr>
            <p:nvPr/>
          </p:nvSpPr>
          <p:spPr bwMode="auto">
            <a:xfrm>
              <a:off x="2245364" y="3244056"/>
              <a:ext cx="2801937"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ts val="1800"/>
                </a:lnSpc>
                <a:spcBef>
                  <a:spcPct val="20000"/>
                </a:spcBef>
              </a:pPr>
              <a:r>
                <a:rPr lang="zh-CN" altLang="en-US" sz="1200" dirty="0">
                  <a:solidFill>
                    <a:srgbClr val="445469"/>
                  </a:solidFill>
                  <a:latin typeface="微软雅黑" panose="020B0503020204020204" pitchFamily="34" charset="-122"/>
                  <a:ea typeface="微软雅黑" panose="020B0503020204020204" pitchFamily="34" charset="-122"/>
                </a:rPr>
                <a:t>（1）环境因素。</a:t>
              </a:r>
              <a:endParaRPr lang="zh-CN" altLang="en-US" sz="1200" dirty="0">
                <a:solidFill>
                  <a:srgbClr val="445469"/>
                </a:solidFill>
                <a:latin typeface="微软雅黑" panose="020B0503020204020204" pitchFamily="34" charset="-122"/>
                <a:ea typeface="微软雅黑" panose="020B0503020204020204" pitchFamily="34" charset="-122"/>
              </a:endParaRPr>
            </a:p>
            <a:p>
              <a:pPr>
                <a:lnSpc>
                  <a:spcPts val="1800"/>
                </a:lnSpc>
                <a:spcBef>
                  <a:spcPct val="20000"/>
                </a:spcBef>
              </a:pPr>
              <a:r>
                <a:rPr lang="zh-CN" altLang="en-US" sz="1200" dirty="0">
                  <a:solidFill>
                    <a:srgbClr val="445469"/>
                  </a:solidFill>
                  <a:latin typeface="微软雅黑" panose="020B0503020204020204" pitchFamily="34" charset="-122"/>
                  <a:ea typeface="微软雅黑" panose="020B0503020204020204" pitchFamily="34" charset="-122"/>
                </a:rPr>
                <a:t>（2）商品因素。</a:t>
              </a:r>
              <a:endParaRPr lang="zh-CN" altLang="en-US" sz="1200" dirty="0">
                <a:solidFill>
                  <a:srgbClr val="445469"/>
                </a:solidFill>
                <a:latin typeface="微软雅黑" panose="020B0503020204020204" pitchFamily="34" charset="-122"/>
                <a:ea typeface="微软雅黑" panose="020B0503020204020204" pitchFamily="34" charset="-122"/>
              </a:endParaRPr>
            </a:p>
            <a:p>
              <a:pPr>
                <a:lnSpc>
                  <a:spcPts val="1800"/>
                </a:lnSpc>
                <a:spcBef>
                  <a:spcPct val="20000"/>
                </a:spcBef>
              </a:pPr>
              <a:r>
                <a:rPr lang="zh-CN" altLang="en-US" sz="1200" dirty="0">
                  <a:solidFill>
                    <a:srgbClr val="445469"/>
                  </a:solidFill>
                  <a:latin typeface="微软雅黑" panose="020B0503020204020204" pitchFamily="34" charset="-122"/>
                  <a:ea typeface="微软雅黑" panose="020B0503020204020204" pitchFamily="34" charset="-122"/>
                </a:rPr>
                <a:t>（3）用户个人及心理因素。</a:t>
              </a:r>
              <a:endParaRPr lang="zh-CN" altLang="en-US" sz="1200" dirty="0">
                <a:solidFill>
                  <a:srgbClr val="445469"/>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2402526" y="3736181"/>
            <a:ext cx="2806700" cy="1585595"/>
            <a:chOff x="2240601" y="3990181"/>
            <a:chExt cx="2806700" cy="1585595"/>
          </a:xfrm>
        </p:grpSpPr>
        <p:sp>
          <p:nvSpPr>
            <p:cNvPr id="28" name="TextBox 13"/>
            <p:cNvSpPr txBox="1">
              <a:spLocks noChangeArrowheads="1"/>
            </p:cNvSpPr>
            <p:nvPr/>
          </p:nvSpPr>
          <p:spPr bwMode="auto">
            <a:xfrm>
              <a:off x="2240601" y="3990181"/>
              <a:ext cx="2656840"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spcBef>
                  <a:spcPct val="20000"/>
                </a:spcBef>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2.对目标群体特征的分析</a:t>
              </a:r>
              <a:endPar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3"/>
            <p:cNvSpPr txBox="1">
              <a:spLocks noChangeArrowheads="1"/>
            </p:cNvSpPr>
            <p:nvPr/>
          </p:nvSpPr>
          <p:spPr bwMode="auto">
            <a:xfrm>
              <a:off x="2245364" y="4275931"/>
              <a:ext cx="2801937" cy="129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zh-CN"/>
              </a:defPPr>
              <a:lvl1pPr defTabSz="1216025">
                <a:lnSpc>
                  <a:spcPts val="1800"/>
                </a:lnSpc>
                <a:spcBef>
                  <a:spcPct val="20000"/>
                </a:spcBef>
                <a:defRPr sz="1200">
                  <a:solidFill>
                    <a:srgbClr val="445469"/>
                  </a:solidFill>
                  <a:latin typeface="微软雅黑" panose="020B0503020204020204" pitchFamily="34" charset="-122"/>
                  <a:ea typeface="微软雅黑" panose="020B0503020204020204" pitchFamily="34" charset="-122"/>
                </a:defRPr>
              </a:lvl1pPr>
              <a:lvl2pPr marL="742950" indent="-285750" defTabSz="1216025">
                <a:defRPr>
                  <a:latin typeface="Calibri" panose="020F0502020204030204" pitchFamily="34" charset="0"/>
                  <a:ea typeface="宋体" panose="02010600030101010101" pitchFamily="2" charset="-122"/>
                </a:defRPr>
              </a:lvl2pPr>
              <a:lvl3pPr marL="1143000" indent="-228600" defTabSz="1216025">
                <a:defRPr>
                  <a:latin typeface="Calibri" panose="020F0502020204030204" pitchFamily="34" charset="0"/>
                  <a:ea typeface="宋体" panose="02010600030101010101" pitchFamily="2" charset="-122"/>
                </a:defRPr>
              </a:lvl3pPr>
              <a:lvl4pPr marL="1600200" indent="-228600" defTabSz="1216025">
                <a:defRPr>
                  <a:latin typeface="Calibri" panose="020F0502020204030204" pitchFamily="34" charset="0"/>
                  <a:ea typeface="宋体" panose="02010600030101010101" pitchFamily="2" charset="-122"/>
                </a:defRPr>
              </a:lvl4pPr>
              <a:lvl5pPr marL="2057400" indent="-228600" defTabSz="1216025">
                <a:defRPr>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latin typeface="Calibri" panose="020F0502020204030204" pitchFamily="34" charset="0"/>
                  <a:ea typeface="宋体" panose="02010600030101010101" pitchFamily="2" charset="-122"/>
                </a:defRPr>
              </a:lvl9pPr>
            </a:lstStyle>
            <a:p>
              <a:r>
                <a:rPr lang="zh-CN" altLang="en-US" dirty="0"/>
                <a:t>（1）感同身受性。</a:t>
              </a:r>
              <a:endParaRPr lang="zh-CN" altLang="en-US" dirty="0"/>
            </a:p>
            <a:p>
              <a:r>
                <a:rPr lang="zh-CN" altLang="en-US" dirty="0"/>
                <a:t>（2）真实性。</a:t>
              </a:r>
              <a:endParaRPr lang="zh-CN" altLang="en-US" dirty="0"/>
            </a:p>
            <a:p>
              <a:r>
                <a:rPr lang="zh-CN" altLang="en-US" dirty="0"/>
                <a:t>（3）目标性。</a:t>
              </a:r>
              <a:endParaRPr lang="zh-CN" altLang="en-US" dirty="0"/>
            </a:p>
            <a:p>
              <a:r>
                <a:rPr lang="zh-CN" altLang="en-US" dirty="0"/>
                <a:t>（4）应用性。</a:t>
              </a:r>
              <a:endParaRPr lang="zh-CN" altLang="en-US" dirty="0"/>
            </a:p>
            <a:p>
              <a:r>
                <a:rPr lang="zh-CN" altLang="en-US" dirty="0"/>
                <a:t>（5）独立性。</a:t>
              </a:r>
              <a:endParaRPr lang="zh-CN" altLang="en-US" dirty="0"/>
            </a:p>
          </p:txBody>
        </p:sp>
      </p:grpSp>
      <p:sp>
        <p:nvSpPr>
          <p:cNvPr id="2" name="文本框 1"/>
          <p:cNvSpPr txBox="1"/>
          <p:nvPr/>
        </p:nvSpPr>
        <p:spPr>
          <a:xfrm>
            <a:off x="1738630" y="915035"/>
            <a:ext cx="4387850" cy="460375"/>
          </a:xfrm>
          <a:prstGeom prst="rect">
            <a:avLst/>
          </a:prstGeom>
          <a:noFill/>
        </p:spPr>
        <p:txBody>
          <a:bodyPr wrap="square" rtlCol="0">
            <a:spAutoFit/>
          </a:bodyPr>
          <a:lstStyle/>
          <a:p>
            <a:pPr algn="l" fontAlgn="auto">
              <a:lnSpc>
                <a:spcPct val="100000"/>
              </a:lnSpc>
            </a:pPr>
            <a:r>
              <a:rPr lang="zh-CN" altLang="en-US" sz="2400" b="1" dirty="0">
                <a:solidFill>
                  <a:srgbClr val="409CC3"/>
                </a:solidFill>
                <a:latin typeface="微软雅黑" panose="020B0503020204020204" pitchFamily="34" charset="-122"/>
                <a:ea typeface="微软雅黑" panose="020B0503020204020204" pitchFamily="34" charset="-122"/>
                <a:sym typeface="+mn-ea"/>
              </a:rPr>
              <a:t>（三）定位目标用户行为</a:t>
            </a:r>
            <a:endParaRPr lang="zh-CN" altLang="en-US" sz="2400" b="1" dirty="0">
              <a:solidFill>
                <a:srgbClr val="409CC3"/>
              </a:solidFill>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399">
        <p14:rippl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screen"/>
          <a:stretch>
            <a:fillRect/>
          </a:stretch>
        </p:blipFill>
        <p:spPr>
          <a:xfrm>
            <a:off x="0" y="0"/>
            <a:ext cx="12192000" cy="6858000"/>
          </a:xfrm>
          <a:prstGeom prst="rect">
            <a:avLst/>
          </a:prstGeom>
        </p:spPr>
      </p:pic>
      <p:pic>
        <p:nvPicPr>
          <p:cNvPr id="7" name="图片 6"/>
          <p:cNvPicPr>
            <a:picLocks noChangeAspect="1"/>
          </p:cNvPicPr>
          <p:nvPr/>
        </p:nvPicPr>
        <p:blipFill>
          <a:blip r:embed="rId2" cstate="screen"/>
          <a:stretch>
            <a:fillRect/>
          </a:stretch>
        </p:blipFill>
        <p:spPr>
          <a:xfrm>
            <a:off x="0" y="0"/>
            <a:ext cx="12192000" cy="6858000"/>
          </a:xfrm>
          <a:prstGeom prst="rect">
            <a:avLst/>
          </a:prstGeom>
        </p:spPr>
      </p:pic>
      <p:pic>
        <p:nvPicPr>
          <p:cNvPr id="15" name="图片 14"/>
          <p:cNvPicPr>
            <a:picLocks noChangeAspect="1"/>
          </p:cNvPicPr>
          <p:nvPr/>
        </p:nvPicPr>
        <p:blipFill>
          <a:blip r:embed="rId1" cstate="screen"/>
          <a:stretch>
            <a:fillRect/>
          </a:stretch>
        </p:blipFill>
        <p:spPr>
          <a:xfrm>
            <a:off x="400357" y="225201"/>
            <a:ext cx="11391285" cy="6407598"/>
          </a:xfrm>
          <a:prstGeom prst="rect">
            <a:avLst/>
          </a:prstGeom>
          <a:effectLst>
            <a:outerShdw blurRad="190500" sx="102000" sy="102000" algn="ctr" rotWithShape="0">
              <a:prstClr val="black">
                <a:alpha val="30000"/>
              </a:prstClr>
            </a:outerShdw>
          </a:effectLst>
        </p:spPr>
      </p:pic>
      <p:pic>
        <p:nvPicPr>
          <p:cNvPr id="11" name="图片 10"/>
          <p:cNvPicPr>
            <a:picLocks noChangeAspect="1"/>
          </p:cNvPicPr>
          <p:nvPr/>
        </p:nvPicPr>
        <p:blipFill>
          <a:blip r:embed="rId3" cstate="screen"/>
          <a:stretch>
            <a:fillRect/>
          </a:stretch>
        </p:blipFill>
        <p:spPr>
          <a:xfrm rot="10800000">
            <a:off x="400356" y="225200"/>
            <a:ext cx="1845008" cy="1013049"/>
          </a:xfrm>
          <a:prstGeom prst="rect">
            <a:avLst/>
          </a:prstGeom>
        </p:spPr>
      </p:pic>
      <p:sp>
        <p:nvSpPr>
          <p:cNvPr id="13" name="文本框 12"/>
          <p:cNvSpPr txBox="1"/>
          <p:nvPr/>
        </p:nvSpPr>
        <p:spPr>
          <a:xfrm>
            <a:off x="1626870" y="777875"/>
            <a:ext cx="4266565" cy="521970"/>
          </a:xfrm>
          <a:prstGeom prst="rect">
            <a:avLst/>
          </a:prstGeom>
          <a:noFill/>
        </p:spPr>
        <p:txBody>
          <a:bodyPr wrap="square" rtlCol="0">
            <a:spAutoFit/>
          </a:bodyPr>
          <a:lstStyle/>
          <a:p>
            <a:pPr algn="l" fontAlgn="auto">
              <a:lnSpc>
                <a:spcPct val="100000"/>
              </a:lnSpc>
            </a:pPr>
            <a:r>
              <a:rPr lang="zh-CN" altLang="en-US" sz="2800" b="1" dirty="0">
                <a:solidFill>
                  <a:srgbClr val="185C99"/>
                </a:solidFill>
                <a:latin typeface="微软雅黑" panose="020B0503020204020204" pitchFamily="34" charset="-122"/>
                <a:ea typeface="微软雅黑" panose="020B0503020204020204" pitchFamily="34" charset="-122"/>
                <a:sym typeface="+mn-ea"/>
              </a:rPr>
              <a:t>二、构建用户画像</a:t>
            </a:r>
            <a:endParaRPr lang="zh-CN" altLang="en-US" sz="2800" b="1" dirty="0">
              <a:solidFill>
                <a:srgbClr val="185C99"/>
              </a:solidFill>
              <a:latin typeface="微软雅黑" panose="020B0503020204020204" pitchFamily="34" charset="-122"/>
              <a:ea typeface="微软雅黑" panose="020B0503020204020204" pitchFamily="34" charset="-122"/>
              <a:sym typeface="+mn-ea"/>
            </a:endParaRPr>
          </a:p>
        </p:txBody>
      </p:sp>
      <p:grpSp>
        <p:nvGrpSpPr>
          <p:cNvPr id="23" name="Group 74"/>
          <p:cNvGrpSpPr/>
          <p:nvPr/>
        </p:nvGrpSpPr>
        <p:grpSpPr>
          <a:xfrm>
            <a:off x="1422902" y="2338132"/>
            <a:ext cx="3773170" cy="1369060"/>
            <a:chOff x="336337" y="2984337"/>
            <a:chExt cx="2830614" cy="1027062"/>
          </a:xfrm>
        </p:grpSpPr>
        <p:sp>
          <p:nvSpPr>
            <p:cNvPr id="24" name="文本框 11"/>
            <p:cNvSpPr txBox="1"/>
            <p:nvPr/>
          </p:nvSpPr>
          <p:spPr>
            <a:xfrm>
              <a:off x="336337" y="2984337"/>
              <a:ext cx="1737812" cy="230089"/>
            </a:xfrm>
            <a:prstGeom prst="rect">
              <a:avLst/>
            </a:prstGeom>
            <a:noFill/>
          </p:spPr>
          <p:txBody>
            <a:bodyPr wrap="none" rtlCol="0">
              <a:spAutoFit/>
            </a:bodyPr>
            <a:lstStyle/>
            <a:p>
              <a:pPr algn="l"/>
              <a:r>
                <a:rPr lang="zh-CN" altLang="en-US" sz="1400" b="1" dirty="0">
                  <a:solidFill>
                    <a:srgbClr val="445469"/>
                  </a:solidFill>
                  <a:latin typeface="微软雅黑" panose="020B0503020204020204" pitchFamily="34" charset="-122"/>
                  <a:ea typeface="微软雅黑" panose="020B0503020204020204" pitchFamily="34" charset="-122"/>
                  <a:sym typeface="+mn-ea"/>
                </a:rPr>
                <a:t>（一）用户画像的基本内涵</a:t>
              </a:r>
              <a:endParaRPr lang="zh-CN" altLang="en-US" sz="1400" b="1" dirty="0">
                <a:solidFill>
                  <a:srgbClr val="445469"/>
                </a:solidFill>
                <a:latin typeface="微软雅黑" panose="020B0503020204020204" pitchFamily="34" charset="-122"/>
                <a:ea typeface="微软雅黑" panose="020B0503020204020204" pitchFamily="34" charset="-122"/>
                <a:sym typeface="+mn-ea"/>
              </a:endParaRPr>
            </a:p>
          </p:txBody>
        </p:sp>
        <p:sp>
          <p:nvSpPr>
            <p:cNvPr id="25" name="矩形 9"/>
            <p:cNvSpPr/>
            <p:nvPr/>
          </p:nvSpPr>
          <p:spPr>
            <a:xfrm>
              <a:off x="336813" y="3173457"/>
              <a:ext cx="2830138" cy="837942"/>
            </a:xfrm>
            <a:prstGeom prst="rect">
              <a:avLst/>
            </a:prstGeom>
          </p:spPr>
          <p:txBody>
            <a:bodyPr wrap="square">
              <a:spAutoFit/>
            </a:bodyPr>
            <a:lstStyle/>
            <a:p>
              <a:pPr>
                <a:lnSpc>
                  <a:spcPts val="2000"/>
                </a:lnSpc>
              </a:pPr>
              <a:r>
                <a:rPr lang="zh-CN" altLang="en-US" sz="1100" dirty="0">
                  <a:solidFill>
                    <a:srgbClr val="445469"/>
                  </a:solidFill>
                  <a:latin typeface="微软雅黑" panose="020B0503020204020204" pitchFamily="34" charset="-122"/>
                  <a:ea typeface="微软雅黑" panose="020B0503020204020204" pitchFamily="34" charset="-122"/>
                </a:rPr>
                <a:t>用户画像又称用户角色，是表现用户行为、动机和个人喜好的一种图形表示，是用户信息的标签化。</a:t>
              </a:r>
              <a:endParaRPr lang="zh-CN" altLang="en-US" sz="1100" dirty="0">
                <a:solidFill>
                  <a:srgbClr val="445469"/>
                </a:solidFill>
                <a:latin typeface="微软雅黑" panose="020B0503020204020204" pitchFamily="34" charset="-122"/>
                <a:ea typeface="微软雅黑" panose="020B0503020204020204" pitchFamily="34" charset="-122"/>
              </a:endParaRPr>
            </a:p>
            <a:p>
              <a:pPr>
                <a:lnSpc>
                  <a:spcPts val="2000"/>
                </a:lnSpc>
              </a:pPr>
              <a:r>
                <a:rPr lang="zh-CN" altLang="en-US" sz="1100" dirty="0">
                  <a:solidFill>
                    <a:srgbClr val="445469"/>
                  </a:solidFill>
                  <a:latin typeface="微软雅黑" panose="020B0503020204020204" pitchFamily="34" charset="-122"/>
                  <a:ea typeface="微软雅黑" panose="020B0503020204020204" pitchFamily="34" charset="-122"/>
                </a:rPr>
                <a:t>1.提炼用户标签，用故事描述用户画像</a:t>
              </a:r>
              <a:endParaRPr lang="zh-CN" altLang="en-US" sz="1100" dirty="0">
                <a:solidFill>
                  <a:srgbClr val="445469"/>
                </a:solidFill>
                <a:latin typeface="微软雅黑" panose="020B0503020204020204" pitchFamily="34" charset="-122"/>
                <a:ea typeface="微软雅黑" panose="020B0503020204020204" pitchFamily="34" charset="-122"/>
              </a:endParaRPr>
            </a:p>
            <a:p>
              <a:pPr>
                <a:lnSpc>
                  <a:spcPts val="2000"/>
                </a:lnSpc>
              </a:pPr>
              <a:r>
                <a:rPr lang="zh-CN" altLang="en-US" sz="1100" dirty="0">
                  <a:solidFill>
                    <a:srgbClr val="445469"/>
                  </a:solidFill>
                  <a:latin typeface="微软雅黑" panose="020B0503020204020204" pitchFamily="34" charset="-122"/>
                  <a:ea typeface="微软雅黑" panose="020B0503020204020204" pitchFamily="34" charset="-122"/>
                </a:rPr>
                <a:t>2.绕开画像误区，防止从源头上出错</a:t>
              </a:r>
              <a:endParaRPr lang="zh-CN" altLang="en-US" sz="1100" dirty="0">
                <a:solidFill>
                  <a:srgbClr val="445469"/>
                </a:solidFill>
                <a:latin typeface="微软雅黑" panose="020B0503020204020204" pitchFamily="34" charset="-122"/>
                <a:ea typeface="微软雅黑" panose="020B0503020204020204" pitchFamily="34" charset="-122"/>
              </a:endParaRPr>
            </a:p>
          </p:txBody>
        </p:sp>
      </p:grpSp>
      <p:cxnSp>
        <p:nvCxnSpPr>
          <p:cNvPr id="26" name="直接连接符 25"/>
          <p:cNvCxnSpPr/>
          <p:nvPr/>
        </p:nvCxnSpPr>
        <p:spPr>
          <a:xfrm>
            <a:off x="1423670" y="3698875"/>
            <a:ext cx="3520440" cy="0"/>
          </a:xfrm>
          <a:prstGeom prst="line">
            <a:avLst/>
          </a:prstGeom>
          <a:ln w="12700">
            <a:solidFill>
              <a:srgbClr val="497EAC"/>
            </a:solidFill>
          </a:ln>
        </p:spPr>
        <p:style>
          <a:lnRef idx="1">
            <a:schemeClr val="accent1"/>
          </a:lnRef>
          <a:fillRef idx="0">
            <a:schemeClr val="accent1"/>
          </a:fillRef>
          <a:effectRef idx="0">
            <a:schemeClr val="accent1"/>
          </a:effectRef>
          <a:fontRef idx="minor">
            <a:schemeClr val="tx1"/>
          </a:fontRef>
        </p:style>
      </p:cxnSp>
      <p:grpSp>
        <p:nvGrpSpPr>
          <p:cNvPr id="27" name="Group 74"/>
          <p:cNvGrpSpPr/>
          <p:nvPr/>
        </p:nvGrpSpPr>
        <p:grpSpPr>
          <a:xfrm>
            <a:off x="1422902" y="4316788"/>
            <a:ext cx="3773170" cy="1112520"/>
            <a:chOff x="336337" y="3084374"/>
            <a:chExt cx="2830614" cy="834608"/>
          </a:xfrm>
        </p:grpSpPr>
        <p:sp>
          <p:nvSpPr>
            <p:cNvPr id="28" name="文本框 11"/>
            <p:cNvSpPr txBox="1"/>
            <p:nvPr/>
          </p:nvSpPr>
          <p:spPr>
            <a:xfrm>
              <a:off x="336337" y="3084374"/>
              <a:ext cx="1737812" cy="230089"/>
            </a:xfrm>
            <a:prstGeom prst="rect">
              <a:avLst/>
            </a:prstGeom>
            <a:noFill/>
          </p:spPr>
          <p:txBody>
            <a:bodyPr wrap="none" rtlCol="0">
              <a:spAutoFit/>
            </a:bodyPr>
            <a:lstStyle/>
            <a:p>
              <a:pPr algn="l"/>
              <a:r>
                <a:rPr lang="zh-CN" altLang="en-US" sz="1400" b="1" dirty="0">
                  <a:solidFill>
                    <a:srgbClr val="445469"/>
                  </a:solidFill>
                  <a:latin typeface="微软雅黑" panose="020B0503020204020204" pitchFamily="34" charset="-122"/>
                  <a:ea typeface="微软雅黑" panose="020B0503020204020204" pitchFamily="34" charset="-122"/>
                  <a:sym typeface="+mn-ea"/>
                </a:rPr>
                <a:t>（二）用户画像的基本要素</a:t>
              </a:r>
              <a:endParaRPr lang="zh-CN" altLang="en-US" sz="1400" b="1" dirty="0">
                <a:solidFill>
                  <a:srgbClr val="445469"/>
                </a:solidFill>
                <a:latin typeface="微软雅黑" panose="020B0503020204020204" pitchFamily="34" charset="-122"/>
                <a:ea typeface="微软雅黑" panose="020B0503020204020204" pitchFamily="34" charset="-122"/>
                <a:sym typeface="+mn-ea"/>
              </a:endParaRPr>
            </a:p>
          </p:txBody>
        </p:sp>
        <p:sp>
          <p:nvSpPr>
            <p:cNvPr id="29" name="矩形 9"/>
            <p:cNvSpPr/>
            <p:nvPr/>
          </p:nvSpPr>
          <p:spPr>
            <a:xfrm>
              <a:off x="336813" y="3273495"/>
              <a:ext cx="2830138" cy="645487"/>
            </a:xfrm>
            <a:prstGeom prst="rect">
              <a:avLst/>
            </a:prstGeom>
          </p:spPr>
          <p:txBody>
            <a:bodyPr wrap="square">
              <a:spAutoFit/>
            </a:bodyPr>
            <a:lstStyle/>
            <a:p>
              <a:pPr>
                <a:lnSpc>
                  <a:spcPts val="2000"/>
                </a:lnSpc>
              </a:pPr>
              <a:r>
                <a:rPr lang="zh-CN" altLang="en-US" sz="1200" dirty="0">
                  <a:solidFill>
                    <a:srgbClr val="445469"/>
                  </a:solidFill>
                  <a:latin typeface="微软雅黑" panose="020B0503020204020204" pitchFamily="34" charset="-122"/>
                  <a:ea typeface="微软雅黑" panose="020B0503020204020204" pitchFamily="34" charset="-122"/>
                </a:rPr>
                <a:t>1.客观显性属性</a:t>
              </a:r>
              <a:endParaRPr lang="zh-CN" altLang="en-US" sz="1200" dirty="0">
                <a:solidFill>
                  <a:srgbClr val="445469"/>
                </a:solidFill>
                <a:latin typeface="微软雅黑" panose="020B0503020204020204" pitchFamily="34" charset="-122"/>
                <a:ea typeface="微软雅黑" panose="020B0503020204020204" pitchFamily="34" charset="-122"/>
              </a:endParaRPr>
            </a:p>
            <a:p>
              <a:pPr>
                <a:lnSpc>
                  <a:spcPts val="2000"/>
                </a:lnSpc>
              </a:pPr>
              <a:r>
                <a:rPr lang="zh-CN" altLang="en-US" sz="1200" dirty="0">
                  <a:solidFill>
                    <a:srgbClr val="445469"/>
                  </a:solidFill>
                  <a:latin typeface="微软雅黑" panose="020B0503020204020204" pitchFamily="34" charset="-122"/>
                  <a:ea typeface="微软雅黑" panose="020B0503020204020204" pitchFamily="34" charset="-122"/>
                </a:rPr>
                <a:t>2.主观隐性属性</a:t>
              </a:r>
              <a:endParaRPr lang="zh-CN" altLang="en-US" sz="1200" dirty="0">
                <a:solidFill>
                  <a:srgbClr val="445469"/>
                </a:solidFill>
                <a:latin typeface="微软雅黑" panose="020B0503020204020204" pitchFamily="34" charset="-122"/>
                <a:ea typeface="微软雅黑" panose="020B0503020204020204" pitchFamily="34" charset="-122"/>
              </a:endParaRPr>
            </a:p>
            <a:p>
              <a:pPr>
                <a:lnSpc>
                  <a:spcPts val="2000"/>
                </a:lnSpc>
              </a:pPr>
              <a:r>
                <a:rPr lang="zh-CN" altLang="en-US" sz="1200" dirty="0">
                  <a:solidFill>
                    <a:srgbClr val="445469"/>
                  </a:solidFill>
                  <a:latin typeface="微软雅黑" panose="020B0503020204020204" pitchFamily="34" charset="-122"/>
                  <a:ea typeface="微软雅黑" panose="020B0503020204020204" pitchFamily="34" charset="-122"/>
                </a:rPr>
                <a:t>3.平台价值属性</a:t>
              </a:r>
              <a:endParaRPr lang="zh-CN" altLang="en-US" sz="1200" dirty="0">
                <a:solidFill>
                  <a:srgbClr val="445469"/>
                </a:solidFill>
                <a:latin typeface="微软雅黑" panose="020B0503020204020204" pitchFamily="34" charset="-122"/>
                <a:ea typeface="微软雅黑" panose="020B0503020204020204" pitchFamily="34" charset="-122"/>
              </a:endParaRPr>
            </a:p>
          </p:txBody>
        </p:sp>
      </p:grpSp>
      <p:cxnSp>
        <p:nvCxnSpPr>
          <p:cNvPr id="30" name="直接连接符 29"/>
          <p:cNvCxnSpPr/>
          <p:nvPr/>
        </p:nvCxnSpPr>
        <p:spPr>
          <a:xfrm>
            <a:off x="1423670" y="5599430"/>
            <a:ext cx="3520440" cy="0"/>
          </a:xfrm>
          <a:prstGeom prst="line">
            <a:avLst/>
          </a:prstGeom>
          <a:ln w="12700">
            <a:solidFill>
              <a:srgbClr val="497EAC"/>
            </a:solidFill>
          </a:ln>
        </p:spPr>
        <p:style>
          <a:lnRef idx="1">
            <a:schemeClr val="accent1"/>
          </a:lnRef>
          <a:fillRef idx="0">
            <a:schemeClr val="accent1"/>
          </a:fillRef>
          <a:effectRef idx="0">
            <a:schemeClr val="accent1"/>
          </a:effectRef>
          <a:fontRef idx="minor">
            <a:schemeClr val="tx1"/>
          </a:fontRef>
        </p:style>
      </p:cxnSp>
      <p:pic>
        <p:nvPicPr>
          <p:cNvPr id="107" name="图片 14" descr="897764DAC8F2630E5119106B73FC6CD0"/>
          <p:cNvPicPr>
            <a:picLocks noChangeAspect="1"/>
          </p:cNvPicPr>
          <p:nvPr/>
        </p:nvPicPr>
        <p:blipFill>
          <a:blip r:embed="rId4"/>
          <a:stretch>
            <a:fillRect/>
          </a:stretch>
        </p:blipFill>
        <p:spPr>
          <a:xfrm>
            <a:off x="5746115" y="2033905"/>
            <a:ext cx="5447030" cy="367411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399">
        <p14:rippl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5" name="图片 14"/>
          <p:cNvPicPr>
            <a:picLocks noChangeAspect="1"/>
          </p:cNvPicPr>
          <p:nvPr/>
        </p:nvPicPr>
        <p:blipFill>
          <a:blip r:embed="rId1" cstate="screen"/>
          <a:stretch>
            <a:fillRect/>
          </a:stretch>
        </p:blipFill>
        <p:spPr>
          <a:xfrm>
            <a:off x="400357" y="225201"/>
            <a:ext cx="11391285" cy="6407598"/>
          </a:xfrm>
          <a:prstGeom prst="rect">
            <a:avLst/>
          </a:prstGeom>
          <a:effectLst>
            <a:outerShdw blurRad="190500" sx="102000" sy="102000" algn="ctr" rotWithShape="0">
              <a:prstClr val="black">
                <a:alpha val="30000"/>
              </a:prstClr>
            </a:outerShdw>
          </a:effectLst>
        </p:spPr>
      </p:pic>
      <p:pic>
        <p:nvPicPr>
          <p:cNvPr id="11" name="图片 10"/>
          <p:cNvPicPr>
            <a:picLocks noChangeAspect="1"/>
          </p:cNvPicPr>
          <p:nvPr/>
        </p:nvPicPr>
        <p:blipFill>
          <a:blip r:embed="rId2" cstate="screen"/>
          <a:stretch>
            <a:fillRect/>
          </a:stretch>
        </p:blipFill>
        <p:spPr>
          <a:xfrm rot="10800000">
            <a:off x="400356" y="225200"/>
            <a:ext cx="1845008" cy="1013049"/>
          </a:xfrm>
          <a:prstGeom prst="rect">
            <a:avLst/>
          </a:prstGeom>
        </p:spPr>
      </p:pic>
      <p:sp>
        <p:nvSpPr>
          <p:cNvPr id="45" name="矩形 44"/>
          <p:cNvSpPr/>
          <p:nvPr/>
        </p:nvSpPr>
        <p:spPr>
          <a:xfrm>
            <a:off x="1690488" y="585181"/>
            <a:ext cx="1605280" cy="521970"/>
          </a:xfrm>
          <a:prstGeom prst="rect">
            <a:avLst/>
          </a:prstGeom>
        </p:spPr>
        <p:txBody>
          <a:bodyPr wrap="none">
            <a:spAutoFit/>
          </a:bodyPr>
          <a:lstStyle/>
          <a:p>
            <a:r>
              <a:rPr lang="zh-CN" altLang="en-US" sz="2800" b="1" dirty="0">
                <a:solidFill>
                  <a:srgbClr val="185C99"/>
                </a:solidFill>
                <a:effectLst/>
                <a:latin typeface="微软雅黑" panose="020B0503020204020204" pitchFamily="34" charset="-122"/>
                <a:ea typeface="微软雅黑" panose="020B0503020204020204" pitchFamily="34" charset="-122"/>
                <a:cs typeface="微软雅黑" panose="020B0503020204020204" pitchFamily="34" charset="-122"/>
              </a:rPr>
              <a:t>项目实施</a:t>
            </a:r>
            <a:r>
              <a:rPr lang="zh-CN" altLang="en-US" sz="2000" b="1" dirty="0">
                <a:solidFill>
                  <a:srgbClr val="185C99"/>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b="1" dirty="0">
              <a:solidFill>
                <a:srgbClr val="185C99"/>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7" name="图片 56"/>
          <p:cNvPicPr>
            <a:picLocks noChangeAspect="1"/>
          </p:cNvPicPr>
          <p:nvPr/>
        </p:nvPicPr>
        <p:blipFill>
          <a:blip r:embed="rId2" cstate="screen"/>
          <a:stretch>
            <a:fillRect/>
          </a:stretch>
        </p:blipFill>
        <p:spPr>
          <a:xfrm>
            <a:off x="6165850" y="5620385"/>
            <a:ext cx="5625465" cy="1012825"/>
          </a:xfrm>
          <a:prstGeom prst="rect">
            <a:avLst/>
          </a:prstGeom>
        </p:spPr>
      </p:pic>
      <p:grpSp>
        <p:nvGrpSpPr>
          <p:cNvPr id="106" name="组合 7"/>
          <p:cNvGrpSpPr/>
          <p:nvPr/>
        </p:nvGrpSpPr>
        <p:grpSpPr bwMode="auto">
          <a:xfrm>
            <a:off x="1387475" y="2694305"/>
            <a:ext cx="8929370" cy="1391920"/>
            <a:chOff x="1387475" y="2693988"/>
            <a:chExt cx="9540875" cy="1392236"/>
          </a:xfrm>
        </p:grpSpPr>
        <p:sp>
          <p:nvSpPr>
            <p:cNvPr id="1048699" name="等腰三角形 1"/>
            <p:cNvSpPr/>
            <p:nvPr/>
          </p:nvSpPr>
          <p:spPr bwMode="auto">
            <a:xfrm rot="3689471" flipV="1">
              <a:off x="2744787" y="2782888"/>
              <a:ext cx="314325" cy="247650"/>
            </a:xfrm>
            <a:prstGeom prst="triangle">
              <a:avLst/>
            </a:prstGeom>
            <a:solidFill>
              <a:srgbClr val="445469"/>
            </a:solidFill>
            <a:ln>
              <a:solidFill>
                <a:srgbClr val="185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ea typeface="微软雅黑" panose="020B0503020204020204" pitchFamily="34" charset="-122"/>
                <a:cs typeface="+mn-ea"/>
              </a:endParaRPr>
            </a:p>
          </p:txBody>
        </p:sp>
        <p:sp>
          <p:nvSpPr>
            <p:cNvPr id="1048700" name="矩形 2"/>
            <p:cNvSpPr/>
            <p:nvPr/>
          </p:nvSpPr>
          <p:spPr bwMode="auto">
            <a:xfrm>
              <a:off x="1387475" y="2870200"/>
              <a:ext cx="9540875" cy="1162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dirty="0">
                <a:ea typeface="微软雅黑" panose="020B0503020204020204" pitchFamily="34" charset="-122"/>
                <a:cs typeface="+mn-ea"/>
              </a:endParaRPr>
            </a:p>
          </p:txBody>
        </p:sp>
        <p:sp>
          <p:nvSpPr>
            <p:cNvPr id="1048701" name="任意多边形 3"/>
            <p:cNvSpPr/>
            <p:nvPr/>
          </p:nvSpPr>
          <p:spPr bwMode="auto">
            <a:xfrm>
              <a:off x="1563688" y="2693988"/>
              <a:ext cx="1366837" cy="1392236"/>
            </a:xfrm>
            <a:custGeom>
              <a:avLst/>
              <a:gdLst>
                <a:gd name="connsiteX0" fmla="*/ 0 w 993531"/>
                <a:gd name="connsiteY0" fmla="*/ 0 h 1011115"/>
                <a:gd name="connsiteX1" fmla="*/ 993531 w 993531"/>
                <a:gd name="connsiteY1" fmla="*/ 0 h 1011115"/>
                <a:gd name="connsiteX2" fmla="*/ 496766 w 993531"/>
                <a:gd name="connsiteY2" fmla="*/ 1011115 h 1011115"/>
              </a:gdLst>
              <a:ahLst/>
              <a:cxnLst>
                <a:cxn ang="0">
                  <a:pos x="connsiteX0" y="connsiteY0"/>
                </a:cxn>
                <a:cxn ang="0">
                  <a:pos x="connsiteX1" y="connsiteY1"/>
                </a:cxn>
                <a:cxn ang="0">
                  <a:pos x="connsiteX2" y="connsiteY2"/>
                </a:cxn>
              </a:cxnLst>
              <a:rect l="l" t="t" r="r" b="b"/>
              <a:pathLst>
                <a:path w="993531" h="1011115">
                  <a:moveTo>
                    <a:pt x="0" y="0"/>
                  </a:moveTo>
                  <a:lnTo>
                    <a:pt x="993531" y="0"/>
                  </a:lnTo>
                  <a:lnTo>
                    <a:pt x="496766" y="1011115"/>
                  </a:lnTo>
                  <a:close/>
                </a:path>
              </a:pathLst>
            </a:custGeom>
            <a:solidFill>
              <a:srgbClr val="185C99"/>
            </a:solidFill>
            <a:ln>
              <a:solidFill>
                <a:srgbClr val="185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dirty="0">
                <a:ea typeface="微软雅黑" panose="020B0503020204020204" pitchFamily="34" charset="-122"/>
                <a:cs typeface="+mn-ea"/>
              </a:endParaRPr>
            </a:p>
          </p:txBody>
        </p:sp>
        <p:sp>
          <p:nvSpPr>
            <p:cNvPr id="1048702" name="文本框 10"/>
            <p:cNvSpPr txBox="1">
              <a:spLocks noChangeArrowheads="1"/>
            </p:cNvSpPr>
            <p:nvPr/>
          </p:nvSpPr>
          <p:spPr bwMode="auto">
            <a:xfrm>
              <a:off x="2665193" y="3082306"/>
              <a:ext cx="8210875" cy="731051"/>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30000"/>
                </a:lnSpc>
                <a:spcBef>
                  <a:spcPct val="0"/>
                </a:spcBef>
                <a:buNone/>
              </a:pPr>
              <a:r>
                <a:rPr lang="zh-CN" altLang="zh-CN" sz="3200" b="1" dirty="0">
                  <a:solidFill>
                    <a:srgbClr val="7C7A87"/>
                  </a:solidFill>
                  <a:latin typeface="微软雅黑" panose="020B0503020204020204" pitchFamily="34" charset="-122"/>
                  <a:ea typeface="微软雅黑" panose="020B0503020204020204" pitchFamily="34" charset="-122"/>
                  <a:cs typeface="+mn-ea"/>
                  <a:sym typeface="+mn-ea"/>
                </a:rPr>
                <a:t>任务二   自媒体营销内容定位</a:t>
              </a:r>
              <a:endParaRPr lang="zh-CN" altLang="zh-CN" sz="3200" b="1" dirty="0">
                <a:solidFill>
                  <a:srgbClr val="7C7A87"/>
                </a:solidFill>
                <a:latin typeface="微软雅黑" panose="020B0503020204020204" pitchFamily="34" charset="-122"/>
                <a:ea typeface="微软雅黑" panose="020B0503020204020204" pitchFamily="34" charset="-122"/>
                <a:cs typeface="+mn-ea"/>
                <a:sym typeface="+mn-ea"/>
              </a:endParaRPr>
            </a:p>
          </p:txBody>
        </p:sp>
      </p:grpSp>
      <p:pic>
        <p:nvPicPr>
          <p:cNvPr id="3" name="图片 2"/>
          <p:cNvPicPr>
            <a:picLocks noChangeAspect="1"/>
          </p:cNvPicPr>
          <p:nvPr/>
        </p:nvPicPr>
        <p:blipFill>
          <a:blip r:embed="rId2" cstate="screen"/>
          <a:stretch>
            <a:fillRect/>
          </a:stretch>
        </p:blipFill>
        <p:spPr>
          <a:xfrm rot="10800000" flipV="1">
            <a:off x="400050" y="5631180"/>
            <a:ext cx="5766435" cy="1002030"/>
          </a:xfrm>
          <a:prstGeom prst="rect">
            <a:avLst/>
          </a:prstGeom>
        </p:spPr>
      </p:pic>
      <p:sp>
        <p:nvSpPr>
          <p:cNvPr id="50" name="折角形 1"/>
          <p:cNvSpPr/>
          <p:nvPr/>
        </p:nvSpPr>
        <p:spPr>
          <a:xfrm>
            <a:off x="2981960" y="2870200"/>
            <a:ext cx="7334885" cy="2569845"/>
          </a:xfrm>
          <a:prstGeom prst="foldedCorner">
            <a:avLst/>
          </a:prstGeom>
          <a:noFill/>
          <a:ln w="28575">
            <a:solidFill>
              <a:srgbClr val="185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401945" y="4086225"/>
            <a:ext cx="2927985" cy="755650"/>
          </a:xfrm>
          <a:prstGeom prst="rect">
            <a:avLst/>
          </a:prstGeom>
          <a:noFill/>
        </p:spPr>
        <p:txBody>
          <a:bodyPr wrap="square" rtlCol="0" anchor="t">
            <a:spAutoFit/>
          </a:bodyPr>
          <a:lstStyle/>
          <a:p>
            <a:pPr fontAlgn="auto">
              <a:lnSpc>
                <a:spcPct val="120000"/>
              </a:lnSpc>
              <a:spcBef>
                <a:spcPts val="0"/>
              </a:spcBef>
              <a:spcAft>
                <a:spcPts val="0"/>
              </a:spcAft>
            </a:pPr>
            <a:r>
              <a:rPr lang="zh-CN" altLang="en-US" b="1" dirty="0">
                <a:solidFill>
                  <a:srgbClr val="185C99"/>
                </a:solidFill>
                <a:latin typeface="微软雅黑" panose="020B0503020204020204" pitchFamily="34" charset="-122"/>
                <a:ea typeface="微软雅黑" panose="020B0503020204020204" pitchFamily="34" charset="-122"/>
                <a:sym typeface="+mn-ea"/>
              </a:rPr>
              <a:t>一、内容定位的基本要点</a:t>
            </a:r>
            <a:endParaRPr lang="zh-CN" altLang="en-US" b="1" dirty="0">
              <a:solidFill>
                <a:srgbClr val="185C99"/>
              </a:solidFill>
              <a:latin typeface="微软雅黑" panose="020B0503020204020204" pitchFamily="34" charset="-122"/>
              <a:ea typeface="微软雅黑" panose="020B0503020204020204" pitchFamily="34" charset="-122"/>
              <a:sym typeface="+mn-ea"/>
            </a:endParaRPr>
          </a:p>
          <a:p>
            <a:pPr fontAlgn="auto">
              <a:lnSpc>
                <a:spcPct val="120000"/>
              </a:lnSpc>
              <a:spcBef>
                <a:spcPts val="0"/>
              </a:spcBef>
              <a:spcAft>
                <a:spcPts val="0"/>
              </a:spcAft>
            </a:pPr>
            <a:r>
              <a:rPr lang="zh-CN" altLang="en-US" b="1" dirty="0">
                <a:solidFill>
                  <a:srgbClr val="185C99"/>
                </a:solidFill>
                <a:latin typeface="微软雅黑" panose="020B0503020204020204" pitchFamily="34" charset="-122"/>
                <a:ea typeface="微软雅黑" panose="020B0503020204020204" pitchFamily="34" charset="-122"/>
              </a:rPr>
              <a:t>二、内容定位的过程</a:t>
            </a:r>
            <a:endParaRPr lang="zh-CN" altLang="en-US" b="1" dirty="0">
              <a:solidFill>
                <a:srgbClr val="185C9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99">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anim calcmode="lin" valueType="num">
                                      <p:cBhvr>
                                        <p:cTn id="8" dur="500" fill="hold"/>
                                        <p:tgtEl>
                                          <p:spTgt spid="106"/>
                                        </p:tgtEl>
                                        <p:attrNameLst>
                                          <p:attrName>ppt_x</p:attrName>
                                        </p:attrNameLst>
                                      </p:cBhvr>
                                      <p:tavLst>
                                        <p:tav tm="0">
                                          <p:val>
                                            <p:strVal val="#ppt_x"/>
                                          </p:val>
                                        </p:tav>
                                        <p:tav tm="100000">
                                          <p:val>
                                            <p:strVal val="#ppt_x"/>
                                          </p:val>
                                        </p:tav>
                                      </p:tavLst>
                                    </p:anim>
                                    <p:anim calcmode="lin" valueType="num">
                                      <p:cBhvr>
                                        <p:cTn id="9" dur="5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cstate="screen"/>
          <a:stretch>
            <a:fillRect/>
          </a:stretch>
        </p:blipFill>
        <p:spPr>
          <a:xfrm>
            <a:off x="400357" y="225201"/>
            <a:ext cx="11391285" cy="6407598"/>
          </a:xfrm>
          <a:prstGeom prst="rect">
            <a:avLst/>
          </a:prstGeom>
          <a:effectLst>
            <a:outerShdw blurRad="190500" sx="102000" sy="102000" algn="ctr" rotWithShape="0">
              <a:prstClr val="black">
                <a:alpha val="30000"/>
              </a:prstClr>
            </a:outerShdw>
          </a:effectLst>
        </p:spPr>
      </p:pic>
      <p:pic>
        <p:nvPicPr>
          <p:cNvPr id="11" name="图片 10"/>
          <p:cNvPicPr>
            <a:picLocks noChangeAspect="1"/>
          </p:cNvPicPr>
          <p:nvPr/>
        </p:nvPicPr>
        <p:blipFill>
          <a:blip r:embed="rId2" cstate="screen"/>
          <a:stretch>
            <a:fillRect/>
          </a:stretch>
        </p:blipFill>
        <p:spPr>
          <a:xfrm rot="10800000">
            <a:off x="400356" y="225200"/>
            <a:ext cx="1845008" cy="1013049"/>
          </a:xfrm>
          <a:prstGeom prst="rect">
            <a:avLst/>
          </a:prstGeom>
        </p:spPr>
      </p:pic>
      <p:sp>
        <p:nvSpPr>
          <p:cNvPr id="13" name="文本框 12"/>
          <p:cNvSpPr txBox="1"/>
          <p:nvPr/>
        </p:nvSpPr>
        <p:spPr>
          <a:xfrm>
            <a:off x="1587500" y="762635"/>
            <a:ext cx="4519295" cy="607695"/>
          </a:xfrm>
          <a:prstGeom prst="rect">
            <a:avLst/>
          </a:prstGeom>
          <a:noFill/>
        </p:spPr>
        <p:txBody>
          <a:bodyPr wrap="square" rtlCol="0">
            <a:spAutoFit/>
          </a:bodyPr>
          <a:lstStyle/>
          <a:p>
            <a:pPr fontAlgn="auto">
              <a:lnSpc>
                <a:spcPct val="120000"/>
              </a:lnSpc>
              <a:spcBef>
                <a:spcPts val="0"/>
              </a:spcBef>
              <a:spcAft>
                <a:spcPts val="0"/>
              </a:spcAft>
            </a:pPr>
            <a:r>
              <a:rPr lang="zh-CN" altLang="en-US" sz="2800" b="1" dirty="0">
                <a:solidFill>
                  <a:srgbClr val="185C99"/>
                </a:solidFill>
                <a:latin typeface="微软雅黑" panose="020B0503020204020204" pitchFamily="34" charset="-122"/>
                <a:ea typeface="微软雅黑" panose="020B0503020204020204" pitchFamily="34" charset="-122"/>
                <a:sym typeface="+mn-ea"/>
              </a:rPr>
              <a:t>一、内容定位的基本要点</a:t>
            </a:r>
            <a:endParaRPr lang="zh-CN" altLang="en-US" sz="2800" dirty="0">
              <a:solidFill>
                <a:srgbClr val="185C99"/>
              </a:solidFill>
              <a:latin typeface="微软雅黑" panose="020B0503020204020204" pitchFamily="34" charset="-122"/>
              <a:ea typeface="微软雅黑" panose="020B0503020204020204" pitchFamily="34" charset="-122"/>
              <a:sym typeface="+mn-ea"/>
            </a:endParaRPr>
          </a:p>
        </p:txBody>
      </p:sp>
      <p:grpSp>
        <p:nvGrpSpPr>
          <p:cNvPr id="61" name="组合 60"/>
          <p:cNvGrpSpPr/>
          <p:nvPr/>
        </p:nvGrpSpPr>
        <p:grpSpPr>
          <a:xfrm>
            <a:off x="1054012" y="1370238"/>
            <a:ext cx="10403217" cy="5244804"/>
            <a:chOff x="548323" y="803187"/>
            <a:chExt cx="7802413" cy="3933603"/>
          </a:xfrm>
        </p:grpSpPr>
        <p:sp>
          <p:nvSpPr>
            <p:cNvPr id="62" name="Freeform 138"/>
            <p:cNvSpPr/>
            <p:nvPr/>
          </p:nvSpPr>
          <p:spPr bwMode="auto">
            <a:xfrm>
              <a:off x="4419041" y="803187"/>
              <a:ext cx="229490" cy="883605"/>
            </a:xfrm>
            <a:custGeom>
              <a:avLst/>
              <a:gdLst>
                <a:gd name="T0" fmla="*/ 161 w 161"/>
                <a:gd name="T1" fmla="*/ 438 h 619"/>
                <a:gd name="T2" fmla="*/ 161 w 161"/>
                <a:gd name="T3" fmla="*/ 51 h 619"/>
                <a:gd name="T4" fmla="*/ 110 w 161"/>
                <a:gd name="T5" fmla="*/ 0 h 619"/>
                <a:gd name="T6" fmla="*/ 51 w 161"/>
                <a:gd name="T7" fmla="*/ 0 h 619"/>
                <a:gd name="T8" fmla="*/ 0 w 161"/>
                <a:gd name="T9" fmla="*/ 51 h 619"/>
                <a:gd name="T10" fmla="*/ 0 w 161"/>
                <a:gd name="T11" fmla="*/ 619 h 619"/>
                <a:gd name="T12" fmla="*/ 161 w 161"/>
                <a:gd name="T13" fmla="*/ 438 h 619"/>
              </a:gdLst>
              <a:ahLst/>
              <a:cxnLst>
                <a:cxn ang="0">
                  <a:pos x="T0" y="T1"/>
                </a:cxn>
                <a:cxn ang="0">
                  <a:pos x="T2" y="T3"/>
                </a:cxn>
                <a:cxn ang="0">
                  <a:pos x="T4" y="T5"/>
                </a:cxn>
                <a:cxn ang="0">
                  <a:pos x="T6" y="T7"/>
                </a:cxn>
                <a:cxn ang="0">
                  <a:pos x="T8" y="T9"/>
                </a:cxn>
                <a:cxn ang="0">
                  <a:pos x="T10" y="T11"/>
                </a:cxn>
                <a:cxn ang="0">
                  <a:pos x="T12" y="T13"/>
                </a:cxn>
              </a:cxnLst>
              <a:rect l="0" t="0" r="r" b="b"/>
              <a:pathLst>
                <a:path w="161" h="619">
                  <a:moveTo>
                    <a:pt x="161" y="438"/>
                  </a:moveTo>
                  <a:cubicBezTo>
                    <a:pt x="161" y="51"/>
                    <a:pt x="161" y="51"/>
                    <a:pt x="161" y="51"/>
                  </a:cubicBezTo>
                  <a:cubicBezTo>
                    <a:pt x="161" y="23"/>
                    <a:pt x="138" y="0"/>
                    <a:pt x="110" y="0"/>
                  </a:cubicBezTo>
                  <a:cubicBezTo>
                    <a:pt x="51" y="0"/>
                    <a:pt x="51" y="0"/>
                    <a:pt x="51" y="0"/>
                  </a:cubicBezTo>
                  <a:cubicBezTo>
                    <a:pt x="23" y="0"/>
                    <a:pt x="0" y="23"/>
                    <a:pt x="0" y="51"/>
                  </a:cubicBezTo>
                  <a:cubicBezTo>
                    <a:pt x="0" y="619"/>
                    <a:pt x="0" y="619"/>
                    <a:pt x="0" y="619"/>
                  </a:cubicBezTo>
                  <a:cubicBezTo>
                    <a:pt x="9" y="561"/>
                    <a:pt x="53" y="461"/>
                    <a:pt x="161" y="438"/>
                  </a:cubicBezTo>
                  <a:close/>
                </a:path>
              </a:pathLst>
            </a:custGeom>
            <a:solidFill>
              <a:srgbClr val="409CC3"/>
            </a:solidFill>
            <a:ln>
              <a:noFill/>
            </a:ln>
          </p:spPr>
          <p:txBody>
            <a:bodyPr/>
            <a:lstStyle/>
            <a:p>
              <a:endParaRPr lang="zh-CN" altLang="en-US" sz="2135">
                <a:solidFill>
                  <a:schemeClr val="accent1"/>
                </a:solidFill>
              </a:endParaRPr>
            </a:p>
          </p:txBody>
        </p:sp>
        <p:sp>
          <p:nvSpPr>
            <p:cNvPr id="63" name="Freeform 140"/>
            <p:cNvSpPr/>
            <p:nvPr/>
          </p:nvSpPr>
          <p:spPr bwMode="auto">
            <a:xfrm>
              <a:off x="4419041" y="3495895"/>
              <a:ext cx="1500618" cy="1240895"/>
            </a:xfrm>
            <a:custGeom>
              <a:avLst/>
              <a:gdLst>
                <a:gd name="T0" fmla="*/ 1004 w 1051"/>
                <a:gd name="T1" fmla="*/ 0 h 869"/>
                <a:gd name="T2" fmla="*/ 218 w 1051"/>
                <a:gd name="T3" fmla="*/ 0 h 869"/>
                <a:gd name="T4" fmla="*/ 161 w 1051"/>
                <a:gd name="T5" fmla="*/ 5 h 869"/>
                <a:gd name="T6" fmla="*/ 0 w 1051"/>
                <a:gd name="T7" fmla="*/ 186 h 869"/>
                <a:gd name="T8" fmla="*/ 0 w 1051"/>
                <a:gd name="T9" fmla="*/ 201 h 869"/>
                <a:gd name="T10" fmla="*/ 0 w 1051"/>
                <a:gd name="T11" fmla="*/ 818 h 869"/>
                <a:gd name="T12" fmla="*/ 51 w 1051"/>
                <a:gd name="T13" fmla="*/ 869 h 869"/>
                <a:gd name="T14" fmla="*/ 110 w 1051"/>
                <a:gd name="T15" fmla="*/ 869 h 869"/>
                <a:gd name="T16" fmla="*/ 161 w 1051"/>
                <a:gd name="T17" fmla="*/ 818 h 869"/>
                <a:gd name="T18" fmla="*/ 161 w 1051"/>
                <a:gd name="T19" fmla="*/ 101 h 869"/>
                <a:gd name="T20" fmla="*/ 214 w 1051"/>
                <a:gd name="T21" fmla="*/ 92 h 869"/>
                <a:gd name="T22" fmla="*/ 1005 w 1051"/>
                <a:gd name="T23" fmla="*/ 92 h 869"/>
                <a:gd name="T24" fmla="*/ 1051 w 1051"/>
                <a:gd name="T25" fmla="*/ 46 h 869"/>
                <a:gd name="T26" fmla="*/ 1004 w 1051"/>
                <a:gd name="T27" fmla="*/ 0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1" h="869">
                  <a:moveTo>
                    <a:pt x="1004" y="0"/>
                  </a:moveTo>
                  <a:cubicBezTo>
                    <a:pt x="998" y="1"/>
                    <a:pt x="364" y="6"/>
                    <a:pt x="218" y="0"/>
                  </a:cubicBezTo>
                  <a:cubicBezTo>
                    <a:pt x="197" y="0"/>
                    <a:pt x="178" y="2"/>
                    <a:pt x="161" y="5"/>
                  </a:cubicBezTo>
                  <a:cubicBezTo>
                    <a:pt x="53" y="28"/>
                    <a:pt x="9" y="127"/>
                    <a:pt x="0" y="186"/>
                  </a:cubicBezTo>
                  <a:cubicBezTo>
                    <a:pt x="0" y="201"/>
                    <a:pt x="0" y="201"/>
                    <a:pt x="0" y="201"/>
                  </a:cubicBezTo>
                  <a:cubicBezTo>
                    <a:pt x="0" y="818"/>
                    <a:pt x="0" y="818"/>
                    <a:pt x="0" y="818"/>
                  </a:cubicBezTo>
                  <a:cubicBezTo>
                    <a:pt x="0" y="846"/>
                    <a:pt x="23" y="869"/>
                    <a:pt x="51" y="869"/>
                  </a:cubicBezTo>
                  <a:cubicBezTo>
                    <a:pt x="110" y="869"/>
                    <a:pt x="110" y="869"/>
                    <a:pt x="110" y="869"/>
                  </a:cubicBezTo>
                  <a:cubicBezTo>
                    <a:pt x="138" y="869"/>
                    <a:pt x="161" y="846"/>
                    <a:pt x="161" y="818"/>
                  </a:cubicBezTo>
                  <a:cubicBezTo>
                    <a:pt x="161" y="101"/>
                    <a:pt x="161" y="101"/>
                    <a:pt x="161" y="101"/>
                  </a:cubicBezTo>
                  <a:cubicBezTo>
                    <a:pt x="176" y="95"/>
                    <a:pt x="193" y="92"/>
                    <a:pt x="214" y="92"/>
                  </a:cubicBezTo>
                  <a:cubicBezTo>
                    <a:pt x="363" y="98"/>
                    <a:pt x="979" y="93"/>
                    <a:pt x="1005" y="92"/>
                  </a:cubicBezTo>
                  <a:cubicBezTo>
                    <a:pt x="1030" y="92"/>
                    <a:pt x="1051" y="71"/>
                    <a:pt x="1051" y="46"/>
                  </a:cubicBezTo>
                  <a:cubicBezTo>
                    <a:pt x="1050" y="21"/>
                    <a:pt x="1030" y="1"/>
                    <a:pt x="1004" y="0"/>
                  </a:cubicBezTo>
                  <a:close/>
                </a:path>
              </a:pathLst>
            </a:custGeom>
            <a:solidFill>
              <a:srgbClr val="409CC3"/>
            </a:solidFill>
            <a:ln>
              <a:noFill/>
            </a:ln>
          </p:spPr>
          <p:txBody>
            <a:bodyPr/>
            <a:lstStyle/>
            <a:p>
              <a:endParaRPr lang="zh-CN" altLang="en-US" sz="2135">
                <a:solidFill>
                  <a:schemeClr val="accent1"/>
                </a:solidFill>
              </a:endParaRPr>
            </a:p>
          </p:txBody>
        </p:sp>
        <p:sp>
          <p:nvSpPr>
            <p:cNvPr id="64" name="Freeform 141"/>
            <p:cNvSpPr/>
            <p:nvPr/>
          </p:nvSpPr>
          <p:spPr bwMode="auto">
            <a:xfrm>
              <a:off x="4502867" y="2839739"/>
              <a:ext cx="1374" cy="20613"/>
            </a:xfrm>
            <a:custGeom>
              <a:avLst/>
              <a:gdLst>
                <a:gd name="T0" fmla="*/ 1 w 1"/>
                <a:gd name="T1" fmla="*/ 2 h 15"/>
                <a:gd name="T2" fmla="*/ 0 w 1"/>
                <a:gd name="T3" fmla="*/ 0 h 15"/>
                <a:gd name="T4" fmla="*/ 0 w 1"/>
                <a:gd name="T5" fmla="*/ 15 h 15"/>
                <a:gd name="T6" fmla="*/ 1 w 1"/>
                <a:gd name="T7" fmla="*/ 2 h 15"/>
              </a:gdLst>
              <a:ahLst/>
              <a:cxnLst>
                <a:cxn ang="0">
                  <a:pos x="T0" y="T1"/>
                </a:cxn>
                <a:cxn ang="0">
                  <a:pos x="T2" y="T3"/>
                </a:cxn>
                <a:cxn ang="0">
                  <a:pos x="T4" y="T5"/>
                </a:cxn>
                <a:cxn ang="0">
                  <a:pos x="T6" y="T7"/>
                </a:cxn>
              </a:cxnLst>
              <a:rect l="0" t="0" r="r" b="b"/>
              <a:pathLst>
                <a:path w="1" h="15">
                  <a:moveTo>
                    <a:pt x="1" y="2"/>
                  </a:moveTo>
                  <a:cubicBezTo>
                    <a:pt x="0" y="1"/>
                    <a:pt x="0" y="0"/>
                    <a:pt x="0" y="0"/>
                  </a:cubicBezTo>
                  <a:cubicBezTo>
                    <a:pt x="0" y="15"/>
                    <a:pt x="0" y="15"/>
                    <a:pt x="0" y="15"/>
                  </a:cubicBezTo>
                  <a:cubicBezTo>
                    <a:pt x="1" y="11"/>
                    <a:pt x="1" y="6"/>
                    <a:pt x="1" y="2"/>
                  </a:cubicBezTo>
                  <a:close/>
                </a:path>
              </a:pathLst>
            </a:custGeom>
            <a:solidFill>
              <a:srgbClr val="FFDE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3200">
                <a:solidFill>
                  <a:schemeClr val="accent1"/>
                </a:solidFill>
              </a:endParaRPr>
            </a:p>
          </p:txBody>
        </p:sp>
        <p:sp>
          <p:nvSpPr>
            <p:cNvPr id="66" name="Freeform 143"/>
            <p:cNvSpPr/>
            <p:nvPr/>
          </p:nvSpPr>
          <p:spPr bwMode="auto">
            <a:xfrm>
              <a:off x="4419041" y="1420199"/>
              <a:ext cx="1500618" cy="1374192"/>
            </a:xfrm>
            <a:custGeom>
              <a:avLst/>
              <a:gdLst>
                <a:gd name="T0" fmla="*/ 1004 w 1051"/>
                <a:gd name="T1" fmla="*/ 1 h 963"/>
                <a:gd name="T2" fmla="*/ 218 w 1051"/>
                <a:gd name="T3" fmla="*/ 1 h 963"/>
                <a:gd name="T4" fmla="*/ 161 w 1051"/>
                <a:gd name="T5" fmla="*/ 6 h 963"/>
                <a:gd name="T6" fmla="*/ 0 w 1051"/>
                <a:gd name="T7" fmla="*/ 187 h 963"/>
                <a:gd name="T8" fmla="*/ 0 w 1051"/>
                <a:gd name="T9" fmla="*/ 201 h 963"/>
                <a:gd name="T10" fmla="*/ 0 w 1051"/>
                <a:gd name="T11" fmla="*/ 783 h 963"/>
                <a:gd name="T12" fmla="*/ 161 w 1051"/>
                <a:gd name="T13" fmla="*/ 963 h 963"/>
                <a:gd name="T14" fmla="*/ 161 w 1051"/>
                <a:gd name="T15" fmla="*/ 102 h 963"/>
                <a:gd name="T16" fmla="*/ 214 w 1051"/>
                <a:gd name="T17" fmla="*/ 93 h 963"/>
                <a:gd name="T18" fmla="*/ 1005 w 1051"/>
                <a:gd name="T19" fmla="*/ 93 h 963"/>
                <a:gd name="T20" fmla="*/ 1051 w 1051"/>
                <a:gd name="T21" fmla="*/ 46 h 963"/>
                <a:gd name="T22" fmla="*/ 1004 w 1051"/>
                <a:gd name="T23" fmla="*/ 1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1" h="963">
                  <a:moveTo>
                    <a:pt x="1004" y="1"/>
                  </a:moveTo>
                  <a:cubicBezTo>
                    <a:pt x="998" y="1"/>
                    <a:pt x="364" y="6"/>
                    <a:pt x="218" y="1"/>
                  </a:cubicBezTo>
                  <a:cubicBezTo>
                    <a:pt x="197" y="0"/>
                    <a:pt x="178" y="2"/>
                    <a:pt x="161" y="6"/>
                  </a:cubicBezTo>
                  <a:cubicBezTo>
                    <a:pt x="53" y="29"/>
                    <a:pt x="9" y="129"/>
                    <a:pt x="0" y="187"/>
                  </a:cubicBezTo>
                  <a:cubicBezTo>
                    <a:pt x="0" y="201"/>
                    <a:pt x="0" y="201"/>
                    <a:pt x="0" y="201"/>
                  </a:cubicBezTo>
                  <a:cubicBezTo>
                    <a:pt x="0" y="783"/>
                    <a:pt x="0" y="783"/>
                    <a:pt x="0" y="783"/>
                  </a:cubicBezTo>
                  <a:cubicBezTo>
                    <a:pt x="108" y="806"/>
                    <a:pt x="152" y="905"/>
                    <a:pt x="161" y="963"/>
                  </a:cubicBezTo>
                  <a:cubicBezTo>
                    <a:pt x="161" y="102"/>
                    <a:pt x="161" y="102"/>
                    <a:pt x="161" y="102"/>
                  </a:cubicBezTo>
                  <a:cubicBezTo>
                    <a:pt x="176" y="96"/>
                    <a:pt x="193" y="92"/>
                    <a:pt x="214" y="93"/>
                  </a:cubicBezTo>
                  <a:cubicBezTo>
                    <a:pt x="363" y="98"/>
                    <a:pt x="979" y="93"/>
                    <a:pt x="1005" y="93"/>
                  </a:cubicBezTo>
                  <a:cubicBezTo>
                    <a:pt x="1031" y="93"/>
                    <a:pt x="1051" y="72"/>
                    <a:pt x="1051" y="46"/>
                  </a:cubicBezTo>
                  <a:cubicBezTo>
                    <a:pt x="1051" y="21"/>
                    <a:pt x="1030" y="1"/>
                    <a:pt x="1004" y="1"/>
                  </a:cubicBezTo>
                  <a:close/>
                </a:path>
              </a:pathLst>
            </a:custGeom>
            <a:solidFill>
              <a:srgbClr val="7C7A85"/>
            </a:solidFill>
            <a:ln>
              <a:noFill/>
            </a:ln>
          </p:spPr>
          <p:txBody>
            <a:bodyPr/>
            <a:lstStyle/>
            <a:p>
              <a:endParaRPr lang="zh-CN" altLang="en-US" sz="2135">
                <a:solidFill>
                  <a:schemeClr val="accent1"/>
                </a:solidFill>
              </a:endParaRPr>
            </a:p>
          </p:txBody>
        </p:sp>
        <p:sp>
          <p:nvSpPr>
            <p:cNvPr id="67" name="TextBox 45"/>
            <p:cNvSpPr txBox="1"/>
            <p:nvPr/>
          </p:nvSpPr>
          <p:spPr bwMode="auto">
            <a:xfrm>
              <a:off x="6156176" y="1131590"/>
              <a:ext cx="2194560" cy="345281"/>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2400" dirty="0">
                  <a:solidFill>
                    <a:srgbClr val="445469"/>
                  </a:solidFill>
                </a:rPr>
                <a:t>内容定位的关键点</a:t>
              </a:r>
              <a:endParaRPr lang="zh-CN" altLang="en-US" sz="2400" dirty="0">
                <a:solidFill>
                  <a:srgbClr val="445469"/>
                </a:solidFill>
              </a:endParaRPr>
            </a:p>
          </p:txBody>
        </p:sp>
        <p:sp>
          <p:nvSpPr>
            <p:cNvPr id="68" name="矩形 1"/>
            <p:cNvSpPr>
              <a:spLocks noChangeArrowheads="1"/>
            </p:cNvSpPr>
            <p:nvPr/>
          </p:nvSpPr>
          <p:spPr bwMode="auto">
            <a:xfrm>
              <a:off x="6164187" y="1431659"/>
              <a:ext cx="1973962" cy="637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800"/>
                </a:lnSpc>
                <a:spcBef>
                  <a:spcPct val="20000"/>
                </a:spcBef>
              </a:pPr>
              <a:r>
                <a:rPr lang="zh-CN" altLang="en-US" sz="1100" dirty="0">
                  <a:solidFill>
                    <a:srgbClr val="445469"/>
                  </a:solidFill>
                  <a:latin typeface="微软雅黑" panose="020B0503020204020204" pitchFamily="34" charset="-122"/>
                  <a:ea typeface="微软雅黑" panose="020B0503020204020204" pitchFamily="34" charset="-122"/>
                </a:rPr>
                <a:t>1.明确内容的发展方向</a:t>
              </a:r>
              <a:endParaRPr lang="zh-CN" altLang="en-US" sz="1100" dirty="0">
                <a:solidFill>
                  <a:srgbClr val="445469"/>
                </a:solidFill>
                <a:latin typeface="微软雅黑" panose="020B0503020204020204" pitchFamily="34" charset="-122"/>
                <a:ea typeface="微软雅黑" panose="020B0503020204020204" pitchFamily="34" charset="-122"/>
              </a:endParaRPr>
            </a:p>
            <a:p>
              <a:pPr>
                <a:lnSpc>
                  <a:spcPts val="1800"/>
                </a:lnSpc>
                <a:spcBef>
                  <a:spcPct val="20000"/>
                </a:spcBef>
              </a:pPr>
              <a:r>
                <a:rPr lang="zh-CN" altLang="en-US" sz="1100" dirty="0">
                  <a:solidFill>
                    <a:srgbClr val="445469"/>
                  </a:solidFill>
                  <a:latin typeface="微软雅黑" panose="020B0503020204020204" pitchFamily="34" charset="-122"/>
                  <a:ea typeface="微软雅黑" panose="020B0503020204020204" pitchFamily="34" charset="-122"/>
                </a:rPr>
                <a:t>2.明确内容的展示和整体方式</a:t>
              </a:r>
              <a:endParaRPr lang="zh-CN" altLang="en-US" sz="1100" dirty="0">
                <a:solidFill>
                  <a:srgbClr val="445469"/>
                </a:solidFill>
                <a:latin typeface="微软雅黑" panose="020B0503020204020204" pitchFamily="34" charset="-122"/>
                <a:ea typeface="微软雅黑" panose="020B0503020204020204" pitchFamily="34" charset="-122"/>
              </a:endParaRPr>
            </a:p>
            <a:p>
              <a:pPr>
                <a:lnSpc>
                  <a:spcPts val="1800"/>
                </a:lnSpc>
                <a:spcBef>
                  <a:spcPct val="20000"/>
                </a:spcBef>
              </a:pPr>
              <a:r>
                <a:rPr lang="zh-CN" altLang="en-US" sz="1100" dirty="0">
                  <a:solidFill>
                    <a:srgbClr val="445469"/>
                  </a:solidFill>
                  <a:latin typeface="微软雅黑" panose="020B0503020204020204" pitchFamily="34" charset="-122"/>
                  <a:ea typeface="微软雅黑" panose="020B0503020204020204" pitchFamily="34" charset="-122"/>
                </a:rPr>
                <a:t>3.明确内容的互动方式</a:t>
              </a:r>
              <a:endParaRPr lang="zh-CN" altLang="en-US" sz="1100" dirty="0">
                <a:solidFill>
                  <a:srgbClr val="445469"/>
                </a:solidFill>
                <a:latin typeface="微软雅黑" panose="020B0503020204020204" pitchFamily="34" charset="-122"/>
                <a:ea typeface="微软雅黑" panose="020B0503020204020204" pitchFamily="34" charset="-122"/>
              </a:endParaRPr>
            </a:p>
          </p:txBody>
        </p:sp>
        <p:sp>
          <p:nvSpPr>
            <p:cNvPr id="69" name="TextBox 47"/>
            <p:cNvSpPr txBox="1"/>
            <p:nvPr/>
          </p:nvSpPr>
          <p:spPr bwMode="auto">
            <a:xfrm>
              <a:off x="1441700" y="1577845"/>
              <a:ext cx="1423035" cy="345281"/>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2400" dirty="0">
                  <a:solidFill>
                    <a:srgbClr val="445469"/>
                  </a:solidFill>
                </a:rPr>
                <a:t>内容的素材</a:t>
              </a:r>
              <a:endParaRPr lang="zh-CN" altLang="en-US" sz="2400" dirty="0">
                <a:solidFill>
                  <a:srgbClr val="445469"/>
                </a:solidFill>
              </a:endParaRPr>
            </a:p>
          </p:txBody>
        </p:sp>
        <p:sp>
          <p:nvSpPr>
            <p:cNvPr id="70" name="矩形 1"/>
            <p:cNvSpPr>
              <a:spLocks noChangeArrowheads="1"/>
            </p:cNvSpPr>
            <p:nvPr/>
          </p:nvSpPr>
          <p:spPr bwMode="auto">
            <a:xfrm>
              <a:off x="548323" y="1922894"/>
              <a:ext cx="2222950" cy="637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ts val="1800"/>
                </a:lnSpc>
                <a:spcBef>
                  <a:spcPct val="20000"/>
                </a:spcBef>
              </a:pPr>
              <a:r>
                <a:rPr lang="zh-CN" altLang="en-US" sz="1100" dirty="0">
                  <a:solidFill>
                    <a:srgbClr val="445469"/>
                  </a:solidFill>
                  <a:latin typeface="微软雅黑" panose="020B0503020204020204" pitchFamily="34" charset="-122"/>
                  <a:ea typeface="微软雅黑" panose="020B0503020204020204" pitchFamily="34" charset="-122"/>
                </a:rPr>
                <a:t>1.自媒体排行榜</a:t>
              </a:r>
              <a:endParaRPr lang="zh-CN" altLang="en-US" sz="1100" dirty="0">
                <a:solidFill>
                  <a:srgbClr val="445469"/>
                </a:solidFill>
                <a:latin typeface="微软雅黑" panose="020B0503020204020204" pitchFamily="34" charset="-122"/>
                <a:ea typeface="微软雅黑" panose="020B0503020204020204" pitchFamily="34" charset="-122"/>
              </a:endParaRPr>
            </a:p>
            <a:p>
              <a:pPr algn="r">
                <a:lnSpc>
                  <a:spcPts val="1800"/>
                </a:lnSpc>
                <a:spcBef>
                  <a:spcPct val="20000"/>
                </a:spcBef>
              </a:pPr>
              <a:r>
                <a:rPr lang="zh-CN" altLang="en-US" sz="1100" dirty="0">
                  <a:solidFill>
                    <a:srgbClr val="445469"/>
                  </a:solidFill>
                  <a:latin typeface="微软雅黑" panose="020B0503020204020204" pitchFamily="34" charset="-122"/>
                  <a:ea typeface="微软雅黑" panose="020B0503020204020204" pitchFamily="34" charset="-122"/>
                </a:rPr>
                <a:t>2.微素材</a:t>
              </a:r>
              <a:endParaRPr lang="zh-CN" altLang="en-US" sz="1100" dirty="0">
                <a:solidFill>
                  <a:srgbClr val="445469"/>
                </a:solidFill>
                <a:latin typeface="微软雅黑" panose="020B0503020204020204" pitchFamily="34" charset="-122"/>
                <a:ea typeface="微软雅黑" panose="020B0503020204020204" pitchFamily="34" charset="-122"/>
              </a:endParaRPr>
            </a:p>
            <a:p>
              <a:pPr algn="r">
                <a:lnSpc>
                  <a:spcPts val="1800"/>
                </a:lnSpc>
                <a:spcBef>
                  <a:spcPct val="20000"/>
                </a:spcBef>
              </a:pPr>
              <a:r>
                <a:rPr lang="zh-CN" altLang="en-US" sz="1100" dirty="0">
                  <a:solidFill>
                    <a:srgbClr val="445469"/>
                  </a:solidFill>
                  <a:latin typeface="微软雅黑" panose="020B0503020204020204" pitchFamily="34" charset="-122"/>
                  <a:ea typeface="微软雅黑" panose="020B0503020204020204" pitchFamily="34" charset="-122"/>
                </a:rPr>
                <a:t>3.爱微帮</a:t>
              </a:r>
              <a:endParaRPr lang="zh-CN" altLang="en-US" sz="1100" dirty="0">
                <a:solidFill>
                  <a:srgbClr val="445469"/>
                </a:solidFill>
                <a:latin typeface="微软雅黑" panose="020B0503020204020204" pitchFamily="34" charset="-122"/>
                <a:ea typeface="微软雅黑" panose="020B0503020204020204" pitchFamily="34" charset="-122"/>
              </a:endParaRPr>
            </a:p>
          </p:txBody>
        </p:sp>
        <p:sp>
          <p:nvSpPr>
            <p:cNvPr id="71" name="TextBox 49"/>
            <p:cNvSpPr txBox="1"/>
            <p:nvPr/>
          </p:nvSpPr>
          <p:spPr bwMode="auto">
            <a:xfrm>
              <a:off x="6156216" y="3197592"/>
              <a:ext cx="1937385" cy="345281"/>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pPr algn="ctr"/>
              <a:r>
                <a:rPr lang="zh-CN" altLang="en-US" sz="2400" dirty="0">
                  <a:solidFill>
                    <a:srgbClr val="445469"/>
                  </a:solidFill>
                </a:rPr>
                <a:t>内容定位的原则</a:t>
              </a:r>
              <a:endParaRPr lang="zh-CN" altLang="en-US" sz="2400" dirty="0">
                <a:solidFill>
                  <a:srgbClr val="445469"/>
                </a:solidFill>
              </a:endParaRPr>
            </a:p>
          </p:txBody>
        </p:sp>
        <p:sp>
          <p:nvSpPr>
            <p:cNvPr id="72" name="矩形 1"/>
            <p:cNvSpPr>
              <a:spLocks noChangeArrowheads="1"/>
            </p:cNvSpPr>
            <p:nvPr/>
          </p:nvSpPr>
          <p:spPr bwMode="auto">
            <a:xfrm>
              <a:off x="6172276" y="3510996"/>
              <a:ext cx="1973962" cy="1033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800"/>
                </a:lnSpc>
                <a:spcBef>
                  <a:spcPct val="20000"/>
                </a:spcBef>
              </a:pPr>
              <a:r>
                <a:rPr lang="zh-CN" altLang="en-US" sz="1100" dirty="0">
                  <a:solidFill>
                    <a:srgbClr val="445469"/>
                  </a:solidFill>
                  <a:latin typeface="微软雅黑" panose="020B0503020204020204" pitchFamily="34" charset="-122"/>
                  <a:ea typeface="微软雅黑" panose="020B0503020204020204" pitchFamily="34" charset="-122"/>
                </a:rPr>
                <a:t>1.风格统一原则</a:t>
              </a:r>
              <a:endParaRPr lang="zh-CN" altLang="en-US" sz="1100" dirty="0">
                <a:solidFill>
                  <a:srgbClr val="445469"/>
                </a:solidFill>
                <a:latin typeface="微软雅黑" panose="020B0503020204020204" pitchFamily="34" charset="-122"/>
                <a:ea typeface="微软雅黑" panose="020B0503020204020204" pitchFamily="34" charset="-122"/>
              </a:endParaRPr>
            </a:p>
            <a:p>
              <a:pPr>
                <a:lnSpc>
                  <a:spcPts val="1800"/>
                </a:lnSpc>
                <a:spcBef>
                  <a:spcPct val="20000"/>
                </a:spcBef>
              </a:pPr>
              <a:r>
                <a:rPr lang="zh-CN" altLang="en-US" sz="1100" dirty="0">
                  <a:solidFill>
                    <a:srgbClr val="445469"/>
                  </a:solidFill>
                  <a:latin typeface="微软雅黑" panose="020B0503020204020204" pitchFamily="34" charset="-122"/>
                  <a:ea typeface="微软雅黑" panose="020B0503020204020204" pitchFamily="34" charset="-122"/>
                </a:rPr>
                <a:t>2.持续输出原则</a:t>
              </a:r>
              <a:endParaRPr lang="zh-CN" altLang="en-US" sz="1100" dirty="0">
                <a:solidFill>
                  <a:srgbClr val="445469"/>
                </a:solidFill>
                <a:latin typeface="微软雅黑" panose="020B0503020204020204" pitchFamily="34" charset="-122"/>
                <a:ea typeface="微软雅黑" panose="020B0503020204020204" pitchFamily="34" charset="-122"/>
              </a:endParaRPr>
            </a:p>
            <a:p>
              <a:pPr>
                <a:lnSpc>
                  <a:spcPts val="1800"/>
                </a:lnSpc>
                <a:spcBef>
                  <a:spcPct val="20000"/>
                </a:spcBef>
              </a:pPr>
              <a:r>
                <a:rPr lang="zh-CN" altLang="en-US" sz="1100" dirty="0">
                  <a:solidFill>
                    <a:srgbClr val="445469"/>
                  </a:solidFill>
                  <a:latin typeface="微软雅黑" panose="020B0503020204020204" pitchFamily="34" charset="-122"/>
                  <a:ea typeface="微软雅黑" panose="020B0503020204020204" pitchFamily="34" charset="-122"/>
                </a:rPr>
                <a:t>3.满足用户需求原则</a:t>
              </a:r>
              <a:endParaRPr lang="zh-CN" altLang="en-US" sz="1100" dirty="0">
                <a:solidFill>
                  <a:srgbClr val="445469"/>
                </a:solidFill>
                <a:latin typeface="微软雅黑" panose="020B0503020204020204" pitchFamily="34" charset="-122"/>
                <a:ea typeface="微软雅黑" panose="020B0503020204020204" pitchFamily="34" charset="-122"/>
              </a:endParaRPr>
            </a:p>
            <a:p>
              <a:pPr>
                <a:lnSpc>
                  <a:spcPts val="1800"/>
                </a:lnSpc>
                <a:spcBef>
                  <a:spcPct val="20000"/>
                </a:spcBef>
              </a:pPr>
              <a:r>
                <a:rPr lang="zh-CN" altLang="en-US" sz="1100" dirty="0">
                  <a:solidFill>
                    <a:srgbClr val="445469"/>
                  </a:solidFill>
                  <a:latin typeface="微软雅黑" panose="020B0503020204020204" pitchFamily="34" charset="-122"/>
                  <a:ea typeface="微软雅黑" panose="020B0503020204020204" pitchFamily="34" charset="-122"/>
                </a:rPr>
                <a:t>4.符合营销目的原则</a:t>
              </a:r>
              <a:endParaRPr lang="zh-CN" altLang="en-US" sz="1100" dirty="0">
                <a:solidFill>
                  <a:srgbClr val="445469"/>
                </a:solidFill>
                <a:latin typeface="微软雅黑" panose="020B0503020204020204" pitchFamily="34" charset="-122"/>
                <a:ea typeface="微软雅黑" panose="020B0503020204020204" pitchFamily="34" charset="-122"/>
              </a:endParaRPr>
            </a:p>
            <a:p>
              <a:pPr>
                <a:lnSpc>
                  <a:spcPts val="1800"/>
                </a:lnSpc>
                <a:spcBef>
                  <a:spcPct val="20000"/>
                </a:spcBef>
              </a:pPr>
              <a:r>
                <a:rPr lang="zh-CN" altLang="en-US" sz="1100" dirty="0">
                  <a:solidFill>
                    <a:srgbClr val="445469"/>
                  </a:solidFill>
                  <a:latin typeface="微软雅黑" panose="020B0503020204020204" pitchFamily="34" charset="-122"/>
                  <a:ea typeface="微软雅黑" panose="020B0503020204020204" pitchFamily="34" charset="-122"/>
                </a:rPr>
                <a:t>5.切合能力原则</a:t>
              </a:r>
              <a:endParaRPr lang="zh-CN" altLang="en-US" sz="1100" dirty="0">
                <a:solidFill>
                  <a:srgbClr val="445469"/>
                </a:solidFill>
                <a:latin typeface="微软雅黑" panose="020B0503020204020204" pitchFamily="34" charset="-122"/>
                <a:ea typeface="微软雅黑" panose="020B0503020204020204" pitchFamily="34" charset="-122"/>
              </a:endParaRPr>
            </a:p>
          </p:txBody>
        </p:sp>
        <p:sp>
          <p:nvSpPr>
            <p:cNvPr id="73" name="椭圆 72"/>
            <p:cNvSpPr/>
            <p:nvPr/>
          </p:nvSpPr>
          <p:spPr>
            <a:xfrm>
              <a:off x="5590452" y="3282247"/>
              <a:ext cx="536130" cy="536130"/>
            </a:xfrm>
            <a:prstGeom prst="ellipse">
              <a:avLst/>
            </a:prstGeom>
            <a:solidFill>
              <a:srgbClr val="409CC3"/>
            </a:solidFill>
            <a:ln>
              <a:noFill/>
            </a:ln>
          </p:spPr>
          <p:txBody>
            <a:bodyPr/>
            <a:lstStyle/>
            <a:p>
              <a:endParaRPr lang="zh-CN" altLang="en-US" sz="2135">
                <a:solidFill>
                  <a:schemeClr val="accent1"/>
                </a:solidFill>
                <a:latin typeface="Calibri" panose="020F0502020204030204" pitchFamily="34" charset="0"/>
                <a:ea typeface="宋体" panose="02010600030101010101" pitchFamily="2" charset="-122"/>
              </a:endParaRPr>
            </a:p>
          </p:txBody>
        </p:sp>
        <p:sp>
          <p:nvSpPr>
            <p:cNvPr id="74" name="椭圆 73"/>
            <p:cNvSpPr/>
            <p:nvPr/>
          </p:nvSpPr>
          <p:spPr>
            <a:xfrm>
              <a:off x="5590452" y="1230720"/>
              <a:ext cx="536130" cy="536130"/>
            </a:xfrm>
            <a:prstGeom prst="ellipse">
              <a:avLst/>
            </a:prstGeom>
            <a:solidFill>
              <a:srgbClr val="7C7A85"/>
            </a:solidFill>
            <a:ln>
              <a:noFill/>
            </a:ln>
          </p:spPr>
          <p:txBody>
            <a:bodyPr/>
            <a:lstStyle/>
            <a:p>
              <a:endParaRPr lang="zh-CN" altLang="en-US" sz="2135">
                <a:solidFill>
                  <a:schemeClr val="accent1"/>
                </a:solidFill>
                <a:latin typeface="Calibri" panose="020F0502020204030204" pitchFamily="34" charset="0"/>
                <a:ea typeface="宋体" panose="02010600030101010101" pitchFamily="2" charset="-122"/>
              </a:endParaRPr>
            </a:p>
          </p:txBody>
        </p:sp>
        <p:sp>
          <p:nvSpPr>
            <p:cNvPr id="76" name="TextBox 682"/>
            <p:cNvSpPr txBox="1"/>
            <p:nvPr/>
          </p:nvSpPr>
          <p:spPr>
            <a:xfrm>
              <a:off x="5716016" y="1301196"/>
              <a:ext cx="264319" cy="376238"/>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665" dirty="0"/>
                <a:t>1</a:t>
              </a:r>
              <a:endParaRPr lang="zh-CN" altLang="en-US" sz="2665" dirty="0"/>
            </a:p>
          </p:txBody>
        </p:sp>
        <p:sp>
          <p:nvSpPr>
            <p:cNvPr id="77" name="TextBox 682"/>
            <p:cNvSpPr txBox="1"/>
            <p:nvPr/>
          </p:nvSpPr>
          <p:spPr>
            <a:xfrm>
              <a:off x="5716016" y="3361004"/>
              <a:ext cx="264319" cy="376238"/>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sz="2665" dirty="0"/>
                <a:t>4</a:t>
              </a:r>
              <a:endParaRPr lang="en-US" sz="2665" dirty="0"/>
            </a:p>
          </p:txBody>
        </p:sp>
        <p:sp>
          <p:nvSpPr>
            <p:cNvPr id="7" name="Freeform 142"/>
            <p:cNvSpPr/>
            <p:nvPr/>
          </p:nvSpPr>
          <p:spPr bwMode="auto">
            <a:xfrm>
              <a:off x="3149124" y="1923327"/>
              <a:ext cx="1499235" cy="1526381"/>
            </a:xfrm>
            <a:custGeom>
              <a:avLst/>
              <a:gdLst>
                <a:gd name="T0" fmla="*/ 889 w 1050"/>
                <a:gd name="T1" fmla="*/ 6 h 876"/>
                <a:gd name="T2" fmla="*/ 833 w 1050"/>
                <a:gd name="T3" fmla="*/ 1 h 876"/>
                <a:gd name="T4" fmla="*/ 46 w 1050"/>
                <a:gd name="T5" fmla="*/ 1 h 876"/>
                <a:gd name="T6" fmla="*/ 0 w 1050"/>
                <a:gd name="T7" fmla="*/ 47 h 876"/>
                <a:gd name="T8" fmla="*/ 46 w 1050"/>
                <a:gd name="T9" fmla="*/ 93 h 876"/>
                <a:gd name="T10" fmla="*/ 836 w 1050"/>
                <a:gd name="T11" fmla="*/ 93 h 876"/>
                <a:gd name="T12" fmla="*/ 889 w 1050"/>
                <a:gd name="T13" fmla="*/ 102 h 876"/>
                <a:gd name="T14" fmla="*/ 889 w 1050"/>
                <a:gd name="T15" fmla="*/ 876 h 876"/>
                <a:gd name="T16" fmla="*/ 1050 w 1050"/>
                <a:gd name="T17" fmla="*/ 695 h 876"/>
                <a:gd name="T18" fmla="*/ 1050 w 1050"/>
                <a:gd name="T19" fmla="*/ 202 h 876"/>
                <a:gd name="T20" fmla="*/ 1050 w 1050"/>
                <a:gd name="T21" fmla="*/ 186 h 876"/>
                <a:gd name="T22" fmla="*/ 889 w 1050"/>
                <a:gd name="T23" fmla="*/ 6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0" h="876">
                  <a:moveTo>
                    <a:pt x="889" y="6"/>
                  </a:moveTo>
                  <a:cubicBezTo>
                    <a:pt x="872" y="2"/>
                    <a:pt x="853" y="0"/>
                    <a:pt x="833" y="1"/>
                  </a:cubicBezTo>
                  <a:cubicBezTo>
                    <a:pt x="687" y="6"/>
                    <a:pt x="53" y="1"/>
                    <a:pt x="46" y="1"/>
                  </a:cubicBezTo>
                  <a:cubicBezTo>
                    <a:pt x="21" y="1"/>
                    <a:pt x="0" y="21"/>
                    <a:pt x="0" y="47"/>
                  </a:cubicBezTo>
                  <a:cubicBezTo>
                    <a:pt x="0" y="72"/>
                    <a:pt x="20" y="93"/>
                    <a:pt x="46" y="93"/>
                  </a:cubicBezTo>
                  <a:cubicBezTo>
                    <a:pt x="72" y="93"/>
                    <a:pt x="688" y="98"/>
                    <a:pt x="836" y="93"/>
                  </a:cubicBezTo>
                  <a:cubicBezTo>
                    <a:pt x="857" y="92"/>
                    <a:pt x="875" y="96"/>
                    <a:pt x="889" y="102"/>
                  </a:cubicBezTo>
                  <a:cubicBezTo>
                    <a:pt x="889" y="876"/>
                    <a:pt x="889" y="876"/>
                    <a:pt x="889" y="876"/>
                  </a:cubicBezTo>
                  <a:cubicBezTo>
                    <a:pt x="898" y="817"/>
                    <a:pt x="942" y="718"/>
                    <a:pt x="1050" y="695"/>
                  </a:cubicBezTo>
                  <a:cubicBezTo>
                    <a:pt x="1050" y="202"/>
                    <a:pt x="1050" y="202"/>
                    <a:pt x="1050" y="202"/>
                  </a:cubicBezTo>
                  <a:cubicBezTo>
                    <a:pt x="1050" y="186"/>
                    <a:pt x="1050" y="186"/>
                    <a:pt x="1050" y="186"/>
                  </a:cubicBezTo>
                  <a:cubicBezTo>
                    <a:pt x="1041" y="128"/>
                    <a:pt x="997" y="29"/>
                    <a:pt x="889" y="6"/>
                  </a:cubicBezTo>
                  <a:close/>
                </a:path>
              </a:pathLst>
            </a:custGeom>
            <a:solidFill>
              <a:srgbClr val="185C99"/>
            </a:solidFill>
            <a:ln>
              <a:noFill/>
            </a:ln>
          </p:spPr>
          <p:txBody>
            <a:bodyPr/>
            <a:lstStyle/>
            <a:p>
              <a:endParaRPr lang="zh-CN" altLang="en-US" sz="2135">
                <a:solidFill>
                  <a:schemeClr val="accent1"/>
                </a:solidFill>
              </a:endParaRPr>
            </a:p>
          </p:txBody>
        </p:sp>
        <p:sp>
          <p:nvSpPr>
            <p:cNvPr id="8" name="椭圆 7"/>
            <p:cNvSpPr/>
            <p:nvPr/>
          </p:nvSpPr>
          <p:spPr>
            <a:xfrm>
              <a:off x="2875508" y="1741792"/>
              <a:ext cx="536130" cy="536130"/>
            </a:xfrm>
            <a:prstGeom prst="ellipse">
              <a:avLst/>
            </a:prstGeom>
            <a:solidFill>
              <a:srgbClr val="185C99"/>
            </a:solidFill>
            <a:ln>
              <a:noFill/>
            </a:ln>
          </p:spPr>
          <p:txBody>
            <a:bodyPr/>
            <a:lstStyle/>
            <a:p>
              <a:endParaRPr lang="zh-CN" altLang="en-US" sz="2135">
                <a:solidFill>
                  <a:schemeClr val="accent1"/>
                </a:solidFill>
                <a:latin typeface="Calibri" panose="020F0502020204030204" pitchFamily="34" charset="0"/>
                <a:ea typeface="宋体" panose="02010600030101010101" pitchFamily="2" charset="-122"/>
              </a:endParaRPr>
            </a:p>
          </p:txBody>
        </p:sp>
        <p:sp>
          <p:nvSpPr>
            <p:cNvPr id="9" name="TextBox 682"/>
            <p:cNvSpPr txBox="1"/>
            <p:nvPr/>
          </p:nvSpPr>
          <p:spPr>
            <a:xfrm>
              <a:off x="3015729" y="1814732"/>
              <a:ext cx="264319" cy="376238"/>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sz="2665" dirty="0"/>
                <a:t>2</a:t>
              </a:r>
              <a:endParaRPr lang="en-US" sz="2665" dirty="0"/>
            </a:p>
          </p:txBody>
        </p:sp>
      </p:grpSp>
      <p:sp>
        <p:nvSpPr>
          <p:cNvPr id="10" name="TextBox 47"/>
          <p:cNvSpPr txBox="1"/>
          <p:nvPr/>
        </p:nvSpPr>
        <p:spPr bwMode="auto">
          <a:xfrm>
            <a:off x="2207716" y="4496679"/>
            <a:ext cx="1897380" cy="460375"/>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2400" dirty="0">
                <a:solidFill>
                  <a:srgbClr val="445469"/>
                </a:solidFill>
                <a:sym typeface="+mn-ea"/>
              </a:rPr>
              <a:t>内容的来源</a:t>
            </a:r>
            <a:endParaRPr lang="zh-CN" altLang="en-US" sz="2400" dirty="0">
              <a:solidFill>
                <a:srgbClr val="445469"/>
              </a:solidFill>
            </a:endParaRPr>
          </a:p>
        </p:txBody>
      </p:sp>
      <p:sp>
        <p:nvSpPr>
          <p:cNvPr id="12" name="矩形 1"/>
          <p:cNvSpPr>
            <a:spLocks noChangeArrowheads="1"/>
          </p:cNvSpPr>
          <p:nvPr/>
        </p:nvSpPr>
        <p:spPr bwMode="auto">
          <a:xfrm>
            <a:off x="1141007" y="4956744"/>
            <a:ext cx="2963933" cy="586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ts val="1800"/>
              </a:lnSpc>
              <a:spcBef>
                <a:spcPct val="20000"/>
              </a:spcBef>
            </a:pPr>
            <a:r>
              <a:rPr lang="zh-CN" altLang="en-US" sz="1100" dirty="0">
                <a:solidFill>
                  <a:srgbClr val="445469"/>
                </a:solidFill>
                <a:latin typeface="微软雅黑" panose="020B0503020204020204" pitchFamily="34" charset="-122"/>
                <a:ea typeface="微软雅黑" panose="020B0503020204020204" pitchFamily="34" charset="-122"/>
                <a:sym typeface="+mn-ea"/>
              </a:rPr>
              <a:t>1.平台内容的提供渠道</a:t>
            </a:r>
            <a:endParaRPr lang="zh-CN" altLang="en-US" sz="1100" dirty="0">
              <a:solidFill>
                <a:srgbClr val="445469"/>
              </a:solidFill>
              <a:latin typeface="微软雅黑" panose="020B0503020204020204" pitchFamily="34" charset="-122"/>
              <a:ea typeface="微软雅黑" panose="020B0503020204020204" pitchFamily="34" charset="-122"/>
            </a:endParaRPr>
          </a:p>
          <a:p>
            <a:pPr algn="r">
              <a:lnSpc>
                <a:spcPts val="1800"/>
              </a:lnSpc>
              <a:spcBef>
                <a:spcPct val="20000"/>
              </a:spcBef>
            </a:pPr>
            <a:r>
              <a:rPr lang="zh-CN" altLang="en-US" sz="1100" dirty="0">
                <a:solidFill>
                  <a:srgbClr val="445469"/>
                </a:solidFill>
                <a:latin typeface="微软雅黑" panose="020B0503020204020204" pitchFamily="34" charset="-122"/>
                <a:ea typeface="微软雅黑" panose="020B0503020204020204" pitchFamily="34" charset="-122"/>
                <a:sym typeface="+mn-ea"/>
              </a:rPr>
              <a:t>2.平台内容收集方法</a:t>
            </a:r>
            <a:endParaRPr lang="zh-CN" altLang="en-US" sz="1100" dirty="0">
              <a:solidFill>
                <a:srgbClr val="445469"/>
              </a:solidFill>
              <a:latin typeface="微软雅黑" panose="020B0503020204020204" pitchFamily="34" charset="-122"/>
              <a:ea typeface="微软雅黑" panose="020B0503020204020204" pitchFamily="34" charset="-122"/>
            </a:endParaRPr>
          </a:p>
        </p:txBody>
      </p:sp>
      <p:sp>
        <p:nvSpPr>
          <p:cNvPr id="14" name="Freeform 142"/>
          <p:cNvSpPr/>
          <p:nvPr/>
        </p:nvSpPr>
        <p:spPr bwMode="auto">
          <a:xfrm>
            <a:off x="4514345" y="4112877"/>
            <a:ext cx="1998991" cy="1667353"/>
          </a:xfrm>
          <a:custGeom>
            <a:avLst/>
            <a:gdLst>
              <a:gd name="T0" fmla="*/ 889 w 1050"/>
              <a:gd name="T1" fmla="*/ 6 h 876"/>
              <a:gd name="T2" fmla="*/ 833 w 1050"/>
              <a:gd name="T3" fmla="*/ 1 h 876"/>
              <a:gd name="T4" fmla="*/ 46 w 1050"/>
              <a:gd name="T5" fmla="*/ 1 h 876"/>
              <a:gd name="T6" fmla="*/ 0 w 1050"/>
              <a:gd name="T7" fmla="*/ 47 h 876"/>
              <a:gd name="T8" fmla="*/ 46 w 1050"/>
              <a:gd name="T9" fmla="*/ 93 h 876"/>
              <a:gd name="T10" fmla="*/ 836 w 1050"/>
              <a:gd name="T11" fmla="*/ 93 h 876"/>
              <a:gd name="T12" fmla="*/ 889 w 1050"/>
              <a:gd name="T13" fmla="*/ 102 h 876"/>
              <a:gd name="T14" fmla="*/ 889 w 1050"/>
              <a:gd name="T15" fmla="*/ 876 h 876"/>
              <a:gd name="T16" fmla="*/ 1050 w 1050"/>
              <a:gd name="T17" fmla="*/ 695 h 876"/>
              <a:gd name="T18" fmla="*/ 1050 w 1050"/>
              <a:gd name="T19" fmla="*/ 202 h 876"/>
              <a:gd name="T20" fmla="*/ 1050 w 1050"/>
              <a:gd name="T21" fmla="*/ 186 h 876"/>
              <a:gd name="T22" fmla="*/ 889 w 1050"/>
              <a:gd name="T23" fmla="*/ 6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0" h="876">
                <a:moveTo>
                  <a:pt x="889" y="6"/>
                </a:moveTo>
                <a:cubicBezTo>
                  <a:pt x="872" y="2"/>
                  <a:pt x="853" y="0"/>
                  <a:pt x="833" y="1"/>
                </a:cubicBezTo>
                <a:cubicBezTo>
                  <a:pt x="687" y="6"/>
                  <a:pt x="53" y="1"/>
                  <a:pt x="46" y="1"/>
                </a:cubicBezTo>
                <a:cubicBezTo>
                  <a:pt x="21" y="1"/>
                  <a:pt x="0" y="21"/>
                  <a:pt x="0" y="47"/>
                </a:cubicBezTo>
                <a:cubicBezTo>
                  <a:pt x="0" y="72"/>
                  <a:pt x="20" y="93"/>
                  <a:pt x="46" y="93"/>
                </a:cubicBezTo>
                <a:cubicBezTo>
                  <a:pt x="72" y="93"/>
                  <a:pt x="688" y="98"/>
                  <a:pt x="836" y="93"/>
                </a:cubicBezTo>
                <a:cubicBezTo>
                  <a:pt x="857" y="92"/>
                  <a:pt x="875" y="96"/>
                  <a:pt x="889" y="102"/>
                </a:cubicBezTo>
                <a:cubicBezTo>
                  <a:pt x="889" y="876"/>
                  <a:pt x="889" y="876"/>
                  <a:pt x="889" y="876"/>
                </a:cubicBezTo>
                <a:cubicBezTo>
                  <a:pt x="898" y="817"/>
                  <a:pt x="942" y="718"/>
                  <a:pt x="1050" y="695"/>
                </a:cubicBezTo>
                <a:cubicBezTo>
                  <a:pt x="1050" y="202"/>
                  <a:pt x="1050" y="202"/>
                  <a:pt x="1050" y="202"/>
                </a:cubicBezTo>
                <a:cubicBezTo>
                  <a:pt x="1050" y="186"/>
                  <a:pt x="1050" y="186"/>
                  <a:pt x="1050" y="186"/>
                </a:cubicBezTo>
                <a:cubicBezTo>
                  <a:pt x="1041" y="128"/>
                  <a:pt x="997" y="29"/>
                  <a:pt x="889" y="6"/>
                </a:cubicBezTo>
                <a:close/>
              </a:path>
            </a:pathLst>
          </a:custGeom>
          <a:solidFill>
            <a:srgbClr val="185C99"/>
          </a:solidFill>
          <a:ln>
            <a:noFill/>
          </a:ln>
        </p:spPr>
        <p:txBody>
          <a:bodyPr/>
          <a:lstStyle/>
          <a:p>
            <a:endParaRPr lang="zh-CN" altLang="en-US" sz="2135">
              <a:solidFill>
                <a:schemeClr val="accent1"/>
              </a:solidFill>
            </a:endParaRPr>
          </a:p>
        </p:txBody>
      </p:sp>
      <p:sp>
        <p:nvSpPr>
          <p:cNvPr id="16" name="椭圆 15"/>
          <p:cNvSpPr/>
          <p:nvPr/>
        </p:nvSpPr>
        <p:spPr>
          <a:xfrm>
            <a:off x="4160100" y="3887870"/>
            <a:ext cx="714840" cy="714840"/>
          </a:xfrm>
          <a:prstGeom prst="ellipse">
            <a:avLst/>
          </a:prstGeom>
          <a:solidFill>
            <a:srgbClr val="185C99"/>
          </a:solidFill>
          <a:ln>
            <a:noFill/>
          </a:ln>
        </p:spPr>
        <p:txBody>
          <a:bodyPr/>
          <a:lstStyle/>
          <a:p>
            <a:endParaRPr lang="zh-CN" altLang="en-US" sz="2135">
              <a:solidFill>
                <a:schemeClr val="accent1"/>
              </a:solidFill>
              <a:latin typeface="Calibri" panose="020F0502020204030204" pitchFamily="34" charset="0"/>
              <a:ea typeface="宋体" panose="02010600030101010101" pitchFamily="2" charset="-122"/>
            </a:endParaRPr>
          </a:p>
        </p:txBody>
      </p:sp>
      <p:sp>
        <p:nvSpPr>
          <p:cNvPr id="17" name="TextBox 682"/>
          <p:cNvSpPr txBox="1"/>
          <p:nvPr/>
        </p:nvSpPr>
        <p:spPr>
          <a:xfrm>
            <a:off x="4347062" y="3985123"/>
            <a:ext cx="352425" cy="501650"/>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sz="2665" dirty="0"/>
              <a:t>3</a:t>
            </a:r>
            <a:endParaRPr lang="en-US" sz="2665" dirty="0"/>
          </a:p>
        </p:txBody>
      </p:sp>
    </p:spTree>
  </p:cSld>
  <p:clrMapOvr>
    <a:masterClrMapping/>
  </p:clrMapOvr>
  <mc:AlternateContent xmlns:mc="http://schemas.openxmlformats.org/markup-compatibility/2006">
    <mc:Choice xmlns:p14="http://schemas.microsoft.com/office/powerpoint/2010/main" Requires="p14">
      <p:transition spd="slow" p14:dur="1399">
        <p14:rippl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screen"/>
          <a:stretch>
            <a:fillRect/>
          </a:stretch>
        </p:blipFill>
        <p:spPr>
          <a:xfrm>
            <a:off x="0" y="0"/>
            <a:ext cx="12192000" cy="6858000"/>
          </a:xfrm>
          <a:prstGeom prst="rect">
            <a:avLst/>
          </a:prstGeom>
        </p:spPr>
      </p:pic>
      <p:pic>
        <p:nvPicPr>
          <p:cNvPr id="7" name="图片 6"/>
          <p:cNvPicPr>
            <a:picLocks noChangeAspect="1"/>
          </p:cNvPicPr>
          <p:nvPr/>
        </p:nvPicPr>
        <p:blipFill>
          <a:blip r:embed="rId2" cstate="screen"/>
          <a:stretch>
            <a:fillRect/>
          </a:stretch>
        </p:blipFill>
        <p:spPr>
          <a:xfrm>
            <a:off x="0" y="0"/>
            <a:ext cx="12192000" cy="6858000"/>
          </a:xfrm>
          <a:prstGeom prst="rect">
            <a:avLst/>
          </a:prstGeom>
        </p:spPr>
      </p:pic>
      <p:pic>
        <p:nvPicPr>
          <p:cNvPr id="15" name="图片 14"/>
          <p:cNvPicPr>
            <a:picLocks noChangeAspect="1"/>
          </p:cNvPicPr>
          <p:nvPr/>
        </p:nvPicPr>
        <p:blipFill>
          <a:blip r:embed="rId1" cstate="screen"/>
          <a:stretch>
            <a:fillRect/>
          </a:stretch>
        </p:blipFill>
        <p:spPr>
          <a:xfrm>
            <a:off x="400357" y="225201"/>
            <a:ext cx="11391285" cy="6407598"/>
          </a:xfrm>
          <a:prstGeom prst="rect">
            <a:avLst/>
          </a:prstGeom>
          <a:effectLst>
            <a:outerShdw blurRad="190500" sx="102000" sy="102000" algn="ctr" rotWithShape="0">
              <a:prstClr val="black">
                <a:alpha val="30000"/>
              </a:prstClr>
            </a:outerShdw>
          </a:effectLst>
        </p:spPr>
      </p:pic>
      <p:pic>
        <p:nvPicPr>
          <p:cNvPr id="11" name="图片 10"/>
          <p:cNvPicPr>
            <a:picLocks noChangeAspect="1"/>
          </p:cNvPicPr>
          <p:nvPr/>
        </p:nvPicPr>
        <p:blipFill>
          <a:blip r:embed="rId3" cstate="screen"/>
          <a:stretch>
            <a:fillRect/>
          </a:stretch>
        </p:blipFill>
        <p:spPr>
          <a:xfrm rot="10800000">
            <a:off x="400356" y="225200"/>
            <a:ext cx="1845008" cy="1013049"/>
          </a:xfrm>
          <a:prstGeom prst="rect">
            <a:avLst/>
          </a:prstGeom>
        </p:spPr>
      </p:pic>
      <p:grpSp>
        <p:nvGrpSpPr>
          <p:cNvPr id="23" name="Group 74"/>
          <p:cNvGrpSpPr/>
          <p:nvPr/>
        </p:nvGrpSpPr>
        <p:grpSpPr>
          <a:xfrm>
            <a:off x="1307332" y="1768537"/>
            <a:ext cx="3773170" cy="1882140"/>
            <a:chOff x="336337" y="2984337"/>
            <a:chExt cx="2830614" cy="1411972"/>
          </a:xfrm>
        </p:grpSpPr>
        <p:sp>
          <p:nvSpPr>
            <p:cNvPr id="24" name="文本框 11"/>
            <p:cNvSpPr txBox="1"/>
            <p:nvPr/>
          </p:nvSpPr>
          <p:spPr>
            <a:xfrm>
              <a:off x="336337" y="2984337"/>
              <a:ext cx="1070889" cy="230089"/>
            </a:xfrm>
            <a:prstGeom prst="rect">
              <a:avLst/>
            </a:prstGeom>
            <a:noFill/>
          </p:spPr>
          <p:txBody>
            <a:bodyPr wrap="none" rtlCol="0">
              <a:spAutoFit/>
            </a:bodyPr>
            <a:lstStyle/>
            <a:p>
              <a:pPr algn="l"/>
              <a:r>
                <a:rPr lang="zh-CN" altLang="en-US" sz="1400" b="1" dirty="0">
                  <a:solidFill>
                    <a:srgbClr val="445469"/>
                  </a:solidFill>
                  <a:latin typeface="微软雅黑" panose="020B0503020204020204" pitchFamily="34" charset="-122"/>
                  <a:ea typeface="微软雅黑" panose="020B0503020204020204" pitchFamily="34" charset="-122"/>
                  <a:sym typeface="+mn-ea"/>
                </a:rPr>
                <a:t>（一）分析自己</a:t>
              </a:r>
              <a:endParaRPr lang="zh-CN" altLang="en-US" sz="1400" b="1" dirty="0">
                <a:solidFill>
                  <a:srgbClr val="445469"/>
                </a:solidFill>
                <a:latin typeface="微软雅黑" panose="020B0503020204020204" pitchFamily="34" charset="-122"/>
                <a:ea typeface="微软雅黑" panose="020B0503020204020204" pitchFamily="34" charset="-122"/>
                <a:sym typeface="+mn-ea"/>
              </a:endParaRPr>
            </a:p>
          </p:txBody>
        </p:sp>
        <p:sp>
          <p:nvSpPr>
            <p:cNvPr id="25" name="矩形 9"/>
            <p:cNvSpPr/>
            <p:nvPr/>
          </p:nvSpPr>
          <p:spPr>
            <a:xfrm>
              <a:off x="336813" y="3173457"/>
              <a:ext cx="2830138" cy="1222852"/>
            </a:xfrm>
            <a:prstGeom prst="rect">
              <a:avLst/>
            </a:prstGeom>
          </p:spPr>
          <p:txBody>
            <a:bodyPr wrap="square">
              <a:spAutoFit/>
            </a:bodyPr>
            <a:lstStyle/>
            <a:p>
              <a:pPr>
                <a:lnSpc>
                  <a:spcPts val="2000"/>
                </a:lnSpc>
              </a:pPr>
              <a:r>
                <a:rPr lang="zh-CN" altLang="en-US" sz="1100" dirty="0">
                  <a:solidFill>
                    <a:srgbClr val="445469"/>
                  </a:solidFill>
                  <a:latin typeface="微软雅黑" panose="020B0503020204020204" pitchFamily="34" charset="-122"/>
                  <a:ea typeface="微软雅黑" panose="020B0503020204020204" pitchFamily="34" charset="-122"/>
                </a:rPr>
                <a:t>1.我能提供什么产品或者内容：写下自己擅长、会的东西</a:t>
              </a:r>
              <a:endParaRPr lang="zh-CN" altLang="en-US" sz="1100" dirty="0">
                <a:solidFill>
                  <a:srgbClr val="445469"/>
                </a:solidFill>
                <a:latin typeface="微软雅黑" panose="020B0503020204020204" pitchFamily="34" charset="-122"/>
                <a:ea typeface="微软雅黑" panose="020B0503020204020204" pitchFamily="34" charset="-122"/>
              </a:endParaRPr>
            </a:p>
            <a:p>
              <a:pPr>
                <a:lnSpc>
                  <a:spcPts val="2000"/>
                </a:lnSpc>
              </a:pPr>
              <a:r>
                <a:rPr lang="zh-CN" altLang="en-US" sz="1100" dirty="0">
                  <a:solidFill>
                    <a:srgbClr val="445469"/>
                  </a:solidFill>
                  <a:latin typeface="微软雅黑" panose="020B0503020204020204" pitchFamily="34" charset="-122"/>
                  <a:ea typeface="微软雅黑" panose="020B0503020204020204" pitchFamily="34" charset="-122"/>
                </a:rPr>
                <a:t>2.归类：将以上内容图谱可以归到一起的放在一类。</a:t>
              </a:r>
              <a:endParaRPr lang="zh-CN" altLang="en-US" sz="1100" dirty="0">
                <a:solidFill>
                  <a:srgbClr val="445469"/>
                </a:solidFill>
                <a:latin typeface="微软雅黑" panose="020B0503020204020204" pitchFamily="34" charset="-122"/>
                <a:ea typeface="微软雅黑" panose="020B0503020204020204" pitchFamily="34" charset="-122"/>
              </a:endParaRPr>
            </a:p>
            <a:p>
              <a:pPr>
                <a:lnSpc>
                  <a:spcPts val="2000"/>
                </a:lnSpc>
              </a:pPr>
              <a:r>
                <a:rPr lang="zh-CN" altLang="en-US" sz="1100" dirty="0">
                  <a:solidFill>
                    <a:srgbClr val="445469"/>
                  </a:solidFill>
                  <a:latin typeface="微软雅黑" panose="020B0503020204020204" pitchFamily="34" charset="-122"/>
                  <a:ea typeface="微软雅黑" panose="020B0503020204020204" pitchFamily="34" charset="-122"/>
                </a:rPr>
                <a:t>3.我的产品和内容是为什么人服务的？</a:t>
              </a:r>
              <a:endParaRPr lang="zh-CN" altLang="en-US" sz="1100" dirty="0">
                <a:solidFill>
                  <a:srgbClr val="445469"/>
                </a:solidFill>
                <a:latin typeface="微软雅黑" panose="020B0503020204020204" pitchFamily="34" charset="-122"/>
                <a:ea typeface="微软雅黑" panose="020B0503020204020204" pitchFamily="34" charset="-122"/>
              </a:endParaRPr>
            </a:p>
            <a:p>
              <a:pPr>
                <a:lnSpc>
                  <a:spcPts val="2000"/>
                </a:lnSpc>
              </a:pPr>
              <a:r>
                <a:rPr lang="zh-CN" altLang="en-US" sz="1100" dirty="0">
                  <a:solidFill>
                    <a:srgbClr val="445469"/>
                  </a:solidFill>
                  <a:latin typeface="微软雅黑" panose="020B0503020204020204" pitchFamily="34" charset="-122"/>
                  <a:ea typeface="微软雅黑" panose="020B0503020204020204" pitchFamily="34" charset="-122"/>
                </a:rPr>
                <a:t>4.我是谁？即命名自己的角色。</a:t>
              </a:r>
              <a:endParaRPr lang="zh-CN" altLang="en-US" sz="1100" dirty="0">
                <a:solidFill>
                  <a:srgbClr val="445469"/>
                </a:solidFill>
                <a:latin typeface="微软雅黑" panose="020B0503020204020204" pitchFamily="34" charset="-122"/>
                <a:ea typeface="微软雅黑" panose="020B0503020204020204" pitchFamily="34" charset="-122"/>
              </a:endParaRPr>
            </a:p>
            <a:p>
              <a:pPr>
                <a:lnSpc>
                  <a:spcPts val="2000"/>
                </a:lnSpc>
              </a:pPr>
              <a:r>
                <a:rPr lang="zh-CN" altLang="en-US" sz="1100" dirty="0">
                  <a:solidFill>
                    <a:srgbClr val="445469"/>
                  </a:solidFill>
                  <a:latin typeface="微软雅黑" panose="020B0503020204020204" pitchFamily="34" charset="-122"/>
                  <a:ea typeface="微软雅黑" panose="020B0503020204020204" pitchFamily="34" charset="-122"/>
                </a:rPr>
                <a:t>5.复核+选择。角色清晰后，个人擅长的部分也就非常清晰了，选择一个自己最擅长的重点做。</a:t>
              </a:r>
              <a:endParaRPr lang="zh-CN" altLang="en-US" sz="1100" dirty="0">
                <a:solidFill>
                  <a:srgbClr val="445469"/>
                </a:solidFill>
                <a:latin typeface="微软雅黑" panose="020B0503020204020204" pitchFamily="34" charset="-122"/>
                <a:ea typeface="微软雅黑" panose="020B0503020204020204" pitchFamily="34" charset="-122"/>
              </a:endParaRPr>
            </a:p>
          </p:txBody>
        </p:sp>
      </p:grpSp>
      <p:cxnSp>
        <p:nvCxnSpPr>
          <p:cNvPr id="26" name="直接连接符 25"/>
          <p:cNvCxnSpPr/>
          <p:nvPr/>
        </p:nvCxnSpPr>
        <p:spPr>
          <a:xfrm>
            <a:off x="1307465" y="3650615"/>
            <a:ext cx="3520440" cy="0"/>
          </a:xfrm>
          <a:prstGeom prst="line">
            <a:avLst/>
          </a:prstGeom>
          <a:ln w="12700">
            <a:solidFill>
              <a:srgbClr val="497EAC"/>
            </a:solidFill>
          </a:ln>
        </p:spPr>
        <p:style>
          <a:lnRef idx="1">
            <a:schemeClr val="accent1"/>
          </a:lnRef>
          <a:fillRef idx="0">
            <a:schemeClr val="accent1"/>
          </a:fillRef>
          <a:effectRef idx="0">
            <a:schemeClr val="accent1"/>
          </a:effectRef>
          <a:fontRef idx="minor">
            <a:schemeClr val="tx1"/>
          </a:fontRef>
        </p:style>
      </p:cxnSp>
      <p:grpSp>
        <p:nvGrpSpPr>
          <p:cNvPr id="27" name="Group 74"/>
          <p:cNvGrpSpPr/>
          <p:nvPr/>
        </p:nvGrpSpPr>
        <p:grpSpPr>
          <a:xfrm>
            <a:off x="1307332" y="3747193"/>
            <a:ext cx="3773170" cy="855980"/>
            <a:chOff x="336337" y="3084374"/>
            <a:chExt cx="2830614" cy="642153"/>
          </a:xfrm>
        </p:grpSpPr>
        <p:sp>
          <p:nvSpPr>
            <p:cNvPr id="28" name="文本框 11"/>
            <p:cNvSpPr txBox="1"/>
            <p:nvPr/>
          </p:nvSpPr>
          <p:spPr>
            <a:xfrm>
              <a:off x="336337" y="3084374"/>
              <a:ext cx="1737812" cy="230089"/>
            </a:xfrm>
            <a:prstGeom prst="rect">
              <a:avLst/>
            </a:prstGeom>
            <a:noFill/>
          </p:spPr>
          <p:txBody>
            <a:bodyPr wrap="none" rtlCol="0">
              <a:spAutoFit/>
            </a:bodyPr>
            <a:lstStyle/>
            <a:p>
              <a:pPr algn="l"/>
              <a:r>
                <a:rPr lang="zh-CN" altLang="en-US" sz="1400" b="1" dirty="0">
                  <a:solidFill>
                    <a:srgbClr val="445469"/>
                  </a:solidFill>
                  <a:latin typeface="微软雅黑" panose="020B0503020204020204" pitchFamily="34" charset="-122"/>
                  <a:ea typeface="微软雅黑" panose="020B0503020204020204" pitchFamily="34" charset="-122"/>
                  <a:sym typeface="+mn-ea"/>
                </a:rPr>
                <a:t>（二）分析已有账号的数据</a:t>
              </a:r>
              <a:endParaRPr lang="zh-CN" altLang="en-US" sz="1400" b="1" dirty="0">
                <a:solidFill>
                  <a:srgbClr val="445469"/>
                </a:solidFill>
                <a:latin typeface="微软雅黑" panose="020B0503020204020204" pitchFamily="34" charset="-122"/>
                <a:ea typeface="微软雅黑" panose="020B0503020204020204" pitchFamily="34" charset="-122"/>
                <a:sym typeface="+mn-ea"/>
              </a:endParaRPr>
            </a:p>
          </p:txBody>
        </p:sp>
        <p:sp>
          <p:nvSpPr>
            <p:cNvPr id="29" name="矩形 9"/>
            <p:cNvSpPr/>
            <p:nvPr/>
          </p:nvSpPr>
          <p:spPr>
            <a:xfrm>
              <a:off x="336813" y="3273495"/>
              <a:ext cx="2830138" cy="453032"/>
            </a:xfrm>
            <a:prstGeom prst="rect">
              <a:avLst/>
            </a:prstGeom>
          </p:spPr>
          <p:txBody>
            <a:bodyPr wrap="square">
              <a:spAutoFit/>
            </a:bodyPr>
            <a:lstStyle/>
            <a:p>
              <a:pPr>
                <a:lnSpc>
                  <a:spcPts val="2000"/>
                </a:lnSpc>
              </a:pPr>
              <a:r>
                <a:rPr lang="zh-CN" altLang="en-US" sz="1200" dirty="0">
                  <a:solidFill>
                    <a:srgbClr val="445469"/>
                  </a:solidFill>
                  <a:latin typeface="微软雅黑" panose="020B0503020204020204" pitchFamily="34" charset="-122"/>
                  <a:ea typeface="微软雅黑" panose="020B0503020204020204" pitchFamily="34" charset="-122"/>
                </a:rPr>
                <a:t>1.分析账号的历史发文数据</a:t>
              </a:r>
              <a:endParaRPr lang="zh-CN" altLang="en-US" sz="1200" dirty="0">
                <a:solidFill>
                  <a:srgbClr val="445469"/>
                </a:solidFill>
                <a:latin typeface="微软雅黑" panose="020B0503020204020204" pitchFamily="34" charset="-122"/>
                <a:ea typeface="微软雅黑" panose="020B0503020204020204" pitchFamily="34" charset="-122"/>
              </a:endParaRPr>
            </a:p>
            <a:p>
              <a:pPr>
                <a:lnSpc>
                  <a:spcPts val="2000"/>
                </a:lnSpc>
              </a:pPr>
              <a:r>
                <a:rPr lang="zh-CN" altLang="en-US" sz="1200" dirty="0">
                  <a:solidFill>
                    <a:srgbClr val="445469"/>
                  </a:solidFill>
                  <a:latin typeface="微软雅黑" panose="020B0503020204020204" pitchFamily="34" charset="-122"/>
                  <a:ea typeface="微软雅黑" panose="020B0503020204020204" pitchFamily="34" charset="-122"/>
                </a:rPr>
                <a:t>2.数据中挖掘用户的真正需求</a:t>
              </a:r>
              <a:endParaRPr lang="en-US" altLang="zh-CN" sz="1200" dirty="0">
                <a:solidFill>
                  <a:srgbClr val="445469"/>
                </a:solidFill>
                <a:latin typeface="微软雅黑" panose="020B0503020204020204" pitchFamily="34" charset="-122"/>
                <a:ea typeface="微软雅黑" panose="020B0503020204020204" pitchFamily="34" charset="-122"/>
              </a:endParaRPr>
            </a:p>
          </p:txBody>
        </p:sp>
      </p:grpSp>
      <p:cxnSp>
        <p:nvCxnSpPr>
          <p:cNvPr id="30" name="直接连接符 29"/>
          <p:cNvCxnSpPr/>
          <p:nvPr/>
        </p:nvCxnSpPr>
        <p:spPr>
          <a:xfrm>
            <a:off x="1307465" y="4603115"/>
            <a:ext cx="3520440" cy="0"/>
          </a:xfrm>
          <a:prstGeom prst="line">
            <a:avLst/>
          </a:prstGeom>
          <a:ln w="12700">
            <a:solidFill>
              <a:srgbClr val="497EAC"/>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638300" y="609600"/>
            <a:ext cx="4000500" cy="521970"/>
          </a:xfrm>
          <a:prstGeom prst="rect">
            <a:avLst/>
          </a:prstGeom>
          <a:noFill/>
        </p:spPr>
        <p:txBody>
          <a:bodyPr wrap="square" rtlCol="0">
            <a:spAutoFit/>
          </a:bodyPr>
          <a:lstStyle/>
          <a:p>
            <a:pPr algn="l" fontAlgn="auto">
              <a:lnSpc>
                <a:spcPct val="100000"/>
              </a:lnSpc>
            </a:pPr>
            <a:r>
              <a:rPr lang="zh-CN" altLang="en-US" sz="2800" b="1" dirty="0">
                <a:solidFill>
                  <a:srgbClr val="185C99"/>
                </a:solidFill>
                <a:latin typeface="微软雅黑" panose="020B0503020204020204" pitchFamily="34" charset="-122"/>
                <a:ea typeface="微软雅黑" panose="020B0503020204020204" pitchFamily="34" charset="-122"/>
                <a:sym typeface="+mn-ea"/>
              </a:rPr>
              <a:t>二、内容定位的过程</a:t>
            </a:r>
            <a:endParaRPr lang="zh-CN" altLang="en-US" sz="2800" b="1" dirty="0">
              <a:solidFill>
                <a:srgbClr val="185C99"/>
              </a:solidFill>
              <a:latin typeface="微软雅黑" panose="020B0503020204020204" pitchFamily="34" charset="-122"/>
              <a:ea typeface="微软雅黑" panose="020B0503020204020204" pitchFamily="34" charset="-122"/>
              <a:sym typeface="+mn-ea"/>
            </a:endParaRPr>
          </a:p>
        </p:txBody>
      </p:sp>
      <p:grpSp>
        <p:nvGrpSpPr>
          <p:cNvPr id="3" name="Group 74"/>
          <p:cNvGrpSpPr/>
          <p:nvPr/>
        </p:nvGrpSpPr>
        <p:grpSpPr>
          <a:xfrm>
            <a:off x="1307332" y="4624767"/>
            <a:ext cx="3773170" cy="1112520"/>
            <a:chOff x="336337" y="2984337"/>
            <a:chExt cx="2830614" cy="834607"/>
          </a:xfrm>
        </p:grpSpPr>
        <p:sp>
          <p:nvSpPr>
            <p:cNvPr id="4" name="文本框 11"/>
            <p:cNvSpPr txBox="1"/>
            <p:nvPr/>
          </p:nvSpPr>
          <p:spPr>
            <a:xfrm>
              <a:off x="336337" y="2984337"/>
              <a:ext cx="1337658" cy="230089"/>
            </a:xfrm>
            <a:prstGeom prst="rect">
              <a:avLst/>
            </a:prstGeom>
            <a:noFill/>
          </p:spPr>
          <p:txBody>
            <a:bodyPr wrap="none" rtlCol="0">
              <a:spAutoFit/>
            </a:bodyPr>
            <a:lstStyle/>
            <a:p>
              <a:pPr algn="l"/>
              <a:r>
                <a:rPr lang="zh-CN" altLang="en-US" sz="1400" b="1" dirty="0">
                  <a:solidFill>
                    <a:srgbClr val="445469"/>
                  </a:solidFill>
                  <a:latin typeface="微软雅黑" panose="020B0503020204020204" pitchFamily="34" charset="-122"/>
                  <a:ea typeface="微软雅黑" panose="020B0503020204020204" pitchFamily="34" charset="-122"/>
                  <a:sym typeface="+mn-ea"/>
                </a:rPr>
                <a:t>（三）分析竞争对手</a:t>
              </a:r>
              <a:endParaRPr lang="zh-CN" altLang="en-US" sz="1400" b="1" dirty="0">
                <a:solidFill>
                  <a:srgbClr val="445469"/>
                </a:solidFill>
                <a:latin typeface="微软雅黑" panose="020B0503020204020204" pitchFamily="34" charset="-122"/>
                <a:ea typeface="微软雅黑" panose="020B0503020204020204" pitchFamily="34" charset="-122"/>
                <a:sym typeface="+mn-ea"/>
              </a:endParaRPr>
            </a:p>
          </p:txBody>
        </p:sp>
        <p:sp>
          <p:nvSpPr>
            <p:cNvPr id="6" name="矩形 9"/>
            <p:cNvSpPr/>
            <p:nvPr/>
          </p:nvSpPr>
          <p:spPr>
            <a:xfrm>
              <a:off x="336813" y="3173457"/>
              <a:ext cx="2830138" cy="645487"/>
            </a:xfrm>
            <a:prstGeom prst="rect">
              <a:avLst/>
            </a:prstGeom>
          </p:spPr>
          <p:txBody>
            <a:bodyPr wrap="square">
              <a:spAutoFit/>
            </a:bodyPr>
            <a:lstStyle/>
            <a:p>
              <a:pPr>
                <a:lnSpc>
                  <a:spcPts val="2000"/>
                </a:lnSpc>
              </a:pPr>
              <a:r>
                <a:rPr lang="zh-CN" altLang="en-US" sz="1100" dirty="0">
                  <a:solidFill>
                    <a:srgbClr val="445469"/>
                  </a:solidFill>
                  <a:latin typeface="微软雅黑" panose="020B0503020204020204" pitchFamily="34" charset="-122"/>
                  <a:ea typeface="微软雅黑" panose="020B0503020204020204" pitchFamily="34" charset="-122"/>
                </a:rPr>
                <a:t>1.筛选目标账号</a:t>
              </a:r>
              <a:endParaRPr lang="zh-CN" altLang="en-US" sz="1100" dirty="0">
                <a:solidFill>
                  <a:srgbClr val="445469"/>
                </a:solidFill>
                <a:latin typeface="微软雅黑" panose="020B0503020204020204" pitchFamily="34" charset="-122"/>
                <a:ea typeface="微软雅黑" panose="020B0503020204020204" pitchFamily="34" charset="-122"/>
              </a:endParaRPr>
            </a:p>
            <a:p>
              <a:pPr>
                <a:lnSpc>
                  <a:spcPts val="2000"/>
                </a:lnSpc>
              </a:pPr>
              <a:r>
                <a:rPr lang="zh-CN" altLang="en-US" sz="1100" dirty="0">
                  <a:solidFill>
                    <a:srgbClr val="445469"/>
                  </a:solidFill>
                  <a:latin typeface="微软雅黑" panose="020B0503020204020204" pitchFamily="34" charset="-122"/>
                  <a:ea typeface="微软雅黑" panose="020B0503020204020204" pitchFamily="34" charset="-122"/>
                </a:rPr>
                <a:t>2.分析竞争对手数据</a:t>
              </a:r>
              <a:endParaRPr lang="zh-CN" altLang="en-US" sz="1100" dirty="0">
                <a:solidFill>
                  <a:srgbClr val="445469"/>
                </a:solidFill>
                <a:latin typeface="微软雅黑" panose="020B0503020204020204" pitchFamily="34" charset="-122"/>
                <a:ea typeface="微软雅黑" panose="020B0503020204020204" pitchFamily="34" charset="-122"/>
              </a:endParaRPr>
            </a:p>
            <a:p>
              <a:pPr>
                <a:lnSpc>
                  <a:spcPts val="2000"/>
                </a:lnSpc>
              </a:pPr>
              <a:r>
                <a:rPr lang="zh-CN" altLang="en-US" sz="1100" dirty="0">
                  <a:solidFill>
                    <a:srgbClr val="445469"/>
                  </a:solidFill>
                  <a:latin typeface="微软雅黑" panose="020B0503020204020204" pitchFamily="34" charset="-122"/>
                  <a:ea typeface="微软雅黑" panose="020B0503020204020204" pitchFamily="34" charset="-122"/>
                </a:rPr>
                <a:t>3.明晰自己的选题方向</a:t>
              </a:r>
              <a:endParaRPr lang="zh-CN" altLang="en-US" sz="1100" dirty="0">
                <a:solidFill>
                  <a:srgbClr val="445469"/>
                </a:solidFill>
                <a:latin typeface="微软雅黑" panose="020B0503020204020204" pitchFamily="34" charset="-122"/>
                <a:ea typeface="微软雅黑" panose="020B0503020204020204" pitchFamily="34" charset="-122"/>
              </a:endParaRPr>
            </a:p>
          </p:txBody>
        </p:sp>
      </p:grpSp>
      <p:cxnSp>
        <p:nvCxnSpPr>
          <p:cNvPr id="8" name="直接连接符 7"/>
          <p:cNvCxnSpPr/>
          <p:nvPr/>
        </p:nvCxnSpPr>
        <p:spPr>
          <a:xfrm>
            <a:off x="1307465" y="5782310"/>
            <a:ext cx="3520440" cy="0"/>
          </a:xfrm>
          <a:prstGeom prst="line">
            <a:avLst/>
          </a:prstGeom>
          <a:ln w="12700">
            <a:solidFill>
              <a:srgbClr val="497EAC"/>
            </a:solidFill>
          </a:ln>
        </p:spPr>
        <p:style>
          <a:lnRef idx="1">
            <a:schemeClr val="accent1"/>
          </a:lnRef>
          <a:fillRef idx="0">
            <a:schemeClr val="accent1"/>
          </a:fillRef>
          <a:effectRef idx="0">
            <a:schemeClr val="accent1"/>
          </a:effectRef>
          <a:fontRef idx="minor">
            <a:schemeClr val="tx1"/>
          </a:fontRef>
        </p:style>
      </p:cxnSp>
      <p:pic>
        <p:nvPicPr>
          <p:cNvPr id="115" name="图片 2"/>
          <p:cNvPicPr>
            <a:picLocks noChangeAspect="1"/>
          </p:cNvPicPr>
          <p:nvPr/>
        </p:nvPicPr>
        <p:blipFill>
          <a:blip r:embed="rId4" r:link="rId5"/>
          <a:stretch>
            <a:fillRect/>
          </a:stretch>
        </p:blipFill>
        <p:spPr>
          <a:xfrm>
            <a:off x="5430203" y="1327150"/>
            <a:ext cx="3819525" cy="2019300"/>
          </a:xfrm>
          <a:prstGeom prst="rect">
            <a:avLst/>
          </a:prstGeom>
          <a:noFill/>
          <a:ln>
            <a:noFill/>
          </a:ln>
        </p:spPr>
      </p:pic>
      <p:pic>
        <p:nvPicPr>
          <p:cNvPr id="9" name="图片 25" descr="I04O6M~RQAR38~U~089C5`V"/>
          <p:cNvPicPr>
            <a:picLocks noChangeAspect="1"/>
          </p:cNvPicPr>
          <p:nvPr/>
        </p:nvPicPr>
        <p:blipFill>
          <a:blip r:embed="rId6"/>
          <a:stretch>
            <a:fillRect/>
          </a:stretch>
        </p:blipFill>
        <p:spPr>
          <a:xfrm>
            <a:off x="5889625" y="2075180"/>
            <a:ext cx="4535170" cy="2241550"/>
          </a:xfrm>
          <a:prstGeom prst="rect">
            <a:avLst/>
          </a:prstGeom>
          <a:noFill/>
          <a:ln>
            <a:noFill/>
          </a:ln>
        </p:spPr>
      </p:pic>
      <p:pic>
        <p:nvPicPr>
          <p:cNvPr id="70" name="图片 32"/>
          <p:cNvPicPr>
            <a:picLocks noChangeAspect="1"/>
          </p:cNvPicPr>
          <p:nvPr/>
        </p:nvPicPr>
        <p:blipFill>
          <a:blip r:embed="rId7"/>
          <a:stretch>
            <a:fillRect/>
          </a:stretch>
        </p:blipFill>
        <p:spPr>
          <a:xfrm>
            <a:off x="6079490" y="3446780"/>
            <a:ext cx="5274310" cy="266192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399">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additive="base">
                                        <p:cTn id="7" dur="500" fill="hold"/>
                                        <p:tgtEl>
                                          <p:spTgt spid="115"/>
                                        </p:tgtEl>
                                        <p:attrNameLst>
                                          <p:attrName>ppt_x</p:attrName>
                                        </p:attrNameLst>
                                      </p:cBhvr>
                                      <p:tavLst>
                                        <p:tav tm="0">
                                          <p:val>
                                            <p:strVal val="#ppt_x"/>
                                          </p:val>
                                        </p:tav>
                                        <p:tav tm="100000">
                                          <p:val>
                                            <p:strVal val="#ppt_x"/>
                                          </p:val>
                                        </p:tav>
                                      </p:tavLst>
                                    </p:anim>
                                    <p:anim calcmode="lin" valueType="num">
                                      <p:cBhvr additive="base">
                                        <p:cTn id="8"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nodeType="clickEffect">
                                  <p:stCondLst>
                                    <p:cond delay="0"/>
                                  </p:stCondLst>
                                  <p:childTnLst>
                                    <p:animEffect transition="out" filter="blinds(horizontal)">
                                      <p:cBhvr>
                                        <p:cTn id="12" dur="500"/>
                                        <p:tgtEl>
                                          <p:spTgt spid="115"/>
                                        </p:tgtEl>
                                      </p:cBhvr>
                                    </p:animEffect>
                                    <p:set>
                                      <p:cBhvr>
                                        <p:cTn id="13" dur="1" fill="hold">
                                          <p:stCondLst>
                                            <p:cond delay="499"/>
                                          </p:stCondLst>
                                        </p:cTn>
                                        <p:tgtEl>
                                          <p:spTgt spid="11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nodeType="clickEffect">
                                  <p:stCondLst>
                                    <p:cond delay="0"/>
                                  </p:stCondLst>
                                  <p:childTnLst>
                                    <p:animEffect transition="out" filter="blinds(horizontal)">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0"/>
                                        </p:tgtEl>
                                        <p:attrNameLst>
                                          <p:attrName>style.visibility</p:attrName>
                                        </p:attrNameLst>
                                      </p:cBhvr>
                                      <p:to>
                                        <p:strVal val="visible"/>
                                      </p:to>
                                    </p:set>
                                    <p:anim calcmode="lin" valueType="num">
                                      <p:cBhvr additive="base">
                                        <p:cTn id="29" dur="500" fill="hold"/>
                                        <p:tgtEl>
                                          <p:spTgt spid="70"/>
                                        </p:tgtEl>
                                        <p:attrNameLst>
                                          <p:attrName>ppt_x</p:attrName>
                                        </p:attrNameLst>
                                      </p:cBhvr>
                                      <p:tavLst>
                                        <p:tav tm="0">
                                          <p:val>
                                            <p:strVal val="#ppt_x"/>
                                          </p:val>
                                        </p:tav>
                                        <p:tav tm="100000">
                                          <p:val>
                                            <p:strVal val="#ppt_x"/>
                                          </p:val>
                                        </p:tav>
                                      </p:tavLst>
                                    </p:anim>
                                    <p:anim calcmode="lin" valueType="num">
                                      <p:cBhvr additive="base">
                                        <p:cTn id="30"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5" name="图片 14"/>
          <p:cNvPicPr>
            <a:picLocks noChangeAspect="1"/>
          </p:cNvPicPr>
          <p:nvPr/>
        </p:nvPicPr>
        <p:blipFill>
          <a:blip r:embed="rId1" cstate="screen"/>
          <a:stretch>
            <a:fillRect/>
          </a:stretch>
        </p:blipFill>
        <p:spPr>
          <a:xfrm>
            <a:off x="400357" y="225201"/>
            <a:ext cx="11391285" cy="6407598"/>
          </a:xfrm>
          <a:prstGeom prst="rect">
            <a:avLst/>
          </a:prstGeom>
          <a:effectLst>
            <a:outerShdw blurRad="190500" sx="102000" sy="102000" algn="ctr" rotWithShape="0">
              <a:prstClr val="black">
                <a:alpha val="30000"/>
              </a:prstClr>
            </a:outerShdw>
          </a:effectLst>
        </p:spPr>
      </p:pic>
      <p:pic>
        <p:nvPicPr>
          <p:cNvPr id="11" name="图片 10"/>
          <p:cNvPicPr>
            <a:picLocks noChangeAspect="1"/>
          </p:cNvPicPr>
          <p:nvPr/>
        </p:nvPicPr>
        <p:blipFill>
          <a:blip r:embed="rId2" cstate="screen"/>
          <a:stretch>
            <a:fillRect/>
          </a:stretch>
        </p:blipFill>
        <p:spPr>
          <a:xfrm rot="10800000">
            <a:off x="400356" y="225200"/>
            <a:ext cx="1845008" cy="1013049"/>
          </a:xfrm>
          <a:prstGeom prst="rect">
            <a:avLst/>
          </a:prstGeom>
        </p:spPr>
      </p:pic>
      <p:sp>
        <p:nvSpPr>
          <p:cNvPr id="45" name="矩形 44"/>
          <p:cNvSpPr/>
          <p:nvPr/>
        </p:nvSpPr>
        <p:spPr>
          <a:xfrm>
            <a:off x="1690488" y="585181"/>
            <a:ext cx="1605280" cy="521970"/>
          </a:xfrm>
          <a:prstGeom prst="rect">
            <a:avLst/>
          </a:prstGeom>
        </p:spPr>
        <p:txBody>
          <a:bodyPr wrap="none">
            <a:spAutoFit/>
          </a:bodyPr>
          <a:lstStyle/>
          <a:p>
            <a:r>
              <a:rPr lang="zh-CN" altLang="en-US" sz="2800" b="1" dirty="0">
                <a:solidFill>
                  <a:srgbClr val="185C99"/>
                </a:solidFill>
                <a:effectLst/>
                <a:latin typeface="微软雅黑" panose="020B0503020204020204" pitchFamily="34" charset="-122"/>
                <a:ea typeface="微软雅黑" panose="020B0503020204020204" pitchFamily="34" charset="-122"/>
                <a:cs typeface="微软雅黑" panose="020B0503020204020204" pitchFamily="34" charset="-122"/>
              </a:rPr>
              <a:t>项目实施</a:t>
            </a:r>
            <a:r>
              <a:rPr lang="zh-CN" altLang="en-US" sz="2000" b="1" dirty="0">
                <a:solidFill>
                  <a:srgbClr val="185C99"/>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b="1" dirty="0">
              <a:solidFill>
                <a:srgbClr val="185C99"/>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7" name="图片 56"/>
          <p:cNvPicPr>
            <a:picLocks noChangeAspect="1"/>
          </p:cNvPicPr>
          <p:nvPr/>
        </p:nvPicPr>
        <p:blipFill>
          <a:blip r:embed="rId2" cstate="screen"/>
          <a:stretch>
            <a:fillRect/>
          </a:stretch>
        </p:blipFill>
        <p:spPr>
          <a:xfrm>
            <a:off x="6165850" y="5620385"/>
            <a:ext cx="5625465" cy="1012825"/>
          </a:xfrm>
          <a:prstGeom prst="rect">
            <a:avLst/>
          </a:prstGeom>
        </p:spPr>
      </p:pic>
      <p:grpSp>
        <p:nvGrpSpPr>
          <p:cNvPr id="106" name="组合 7"/>
          <p:cNvGrpSpPr/>
          <p:nvPr/>
        </p:nvGrpSpPr>
        <p:grpSpPr bwMode="auto">
          <a:xfrm>
            <a:off x="1387475" y="2694305"/>
            <a:ext cx="8929370" cy="1391920"/>
            <a:chOff x="1387475" y="2693988"/>
            <a:chExt cx="9540875" cy="1392236"/>
          </a:xfrm>
        </p:grpSpPr>
        <p:sp>
          <p:nvSpPr>
            <p:cNvPr id="1048699" name="等腰三角形 1"/>
            <p:cNvSpPr/>
            <p:nvPr/>
          </p:nvSpPr>
          <p:spPr bwMode="auto">
            <a:xfrm rot="3689471" flipV="1">
              <a:off x="2744787" y="2782888"/>
              <a:ext cx="314325" cy="247650"/>
            </a:xfrm>
            <a:prstGeom prst="triangle">
              <a:avLst/>
            </a:prstGeom>
            <a:solidFill>
              <a:srgbClr val="445469"/>
            </a:solidFill>
            <a:ln>
              <a:solidFill>
                <a:srgbClr val="185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ea typeface="微软雅黑" panose="020B0503020204020204" pitchFamily="34" charset="-122"/>
                <a:cs typeface="+mn-ea"/>
              </a:endParaRPr>
            </a:p>
          </p:txBody>
        </p:sp>
        <p:sp>
          <p:nvSpPr>
            <p:cNvPr id="1048700" name="矩形 2"/>
            <p:cNvSpPr/>
            <p:nvPr/>
          </p:nvSpPr>
          <p:spPr bwMode="auto">
            <a:xfrm>
              <a:off x="1387475" y="2870200"/>
              <a:ext cx="9540875" cy="1162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dirty="0">
                <a:ea typeface="微软雅黑" panose="020B0503020204020204" pitchFamily="34" charset="-122"/>
                <a:cs typeface="+mn-ea"/>
              </a:endParaRPr>
            </a:p>
          </p:txBody>
        </p:sp>
        <p:sp>
          <p:nvSpPr>
            <p:cNvPr id="1048701" name="任意多边形 3"/>
            <p:cNvSpPr/>
            <p:nvPr/>
          </p:nvSpPr>
          <p:spPr bwMode="auto">
            <a:xfrm>
              <a:off x="1563688" y="2693988"/>
              <a:ext cx="1366837" cy="1392236"/>
            </a:xfrm>
            <a:custGeom>
              <a:avLst/>
              <a:gdLst>
                <a:gd name="connsiteX0" fmla="*/ 0 w 993531"/>
                <a:gd name="connsiteY0" fmla="*/ 0 h 1011115"/>
                <a:gd name="connsiteX1" fmla="*/ 993531 w 993531"/>
                <a:gd name="connsiteY1" fmla="*/ 0 h 1011115"/>
                <a:gd name="connsiteX2" fmla="*/ 496766 w 993531"/>
                <a:gd name="connsiteY2" fmla="*/ 1011115 h 1011115"/>
              </a:gdLst>
              <a:ahLst/>
              <a:cxnLst>
                <a:cxn ang="0">
                  <a:pos x="connsiteX0" y="connsiteY0"/>
                </a:cxn>
                <a:cxn ang="0">
                  <a:pos x="connsiteX1" y="connsiteY1"/>
                </a:cxn>
                <a:cxn ang="0">
                  <a:pos x="connsiteX2" y="connsiteY2"/>
                </a:cxn>
              </a:cxnLst>
              <a:rect l="l" t="t" r="r" b="b"/>
              <a:pathLst>
                <a:path w="993531" h="1011115">
                  <a:moveTo>
                    <a:pt x="0" y="0"/>
                  </a:moveTo>
                  <a:lnTo>
                    <a:pt x="993531" y="0"/>
                  </a:lnTo>
                  <a:lnTo>
                    <a:pt x="496766" y="1011115"/>
                  </a:lnTo>
                  <a:close/>
                </a:path>
              </a:pathLst>
            </a:custGeom>
            <a:solidFill>
              <a:srgbClr val="185C99"/>
            </a:solidFill>
            <a:ln>
              <a:solidFill>
                <a:srgbClr val="185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dirty="0">
                <a:ea typeface="微软雅黑" panose="020B0503020204020204" pitchFamily="34" charset="-122"/>
                <a:cs typeface="+mn-ea"/>
              </a:endParaRPr>
            </a:p>
          </p:txBody>
        </p:sp>
        <p:sp>
          <p:nvSpPr>
            <p:cNvPr id="1048702" name="文本框 10"/>
            <p:cNvSpPr txBox="1">
              <a:spLocks noChangeArrowheads="1"/>
            </p:cNvSpPr>
            <p:nvPr/>
          </p:nvSpPr>
          <p:spPr bwMode="auto">
            <a:xfrm>
              <a:off x="2665193" y="3082306"/>
              <a:ext cx="8210875" cy="731051"/>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30000"/>
                </a:lnSpc>
                <a:spcBef>
                  <a:spcPct val="0"/>
                </a:spcBef>
                <a:buNone/>
              </a:pPr>
              <a:r>
                <a:rPr lang="zh-CN" altLang="zh-CN" sz="3200" b="1" dirty="0">
                  <a:solidFill>
                    <a:srgbClr val="7C7A87"/>
                  </a:solidFill>
                  <a:latin typeface="微软雅黑" panose="020B0503020204020204" pitchFamily="34" charset="-122"/>
                  <a:ea typeface="微软雅黑" panose="020B0503020204020204" pitchFamily="34" charset="-122"/>
                  <a:cs typeface="+mn-ea"/>
                  <a:sym typeface="+mn-ea"/>
                </a:rPr>
                <a:t>任务三  自媒体营销平台定位</a:t>
              </a:r>
              <a:endParaRPr lang="zh-CN" altLang="zh-CN" sz="3200" b="1" dirty="0">
                <a:solidFill>
                  <a:srgbClr val="7C7A87"/>
                </a:solidFill>
                <a:latin typeface="微软雅黑" panose="020B0503020204020204" pitchFamily="34" charset="-122"/>
                <a:ea typeface="微软雅黑" panose="020B0503020204020204" pitchFamily="34" charset="-122"/>
                <a:cs typeface="+mn-ea"/>
                <a:sym typeface="+mn-ea"/>
              </a:endParaRPr>
            </a:p>
          </p:txBody>
        </p:sp>
      </p:grpSp>
      <p:pic>
        <p:nvPicPr>
          <p:cNvPr id="3" name="图片 2"/>
          <p:cNvPicPr>
            <a:picLocks noChangeAspect="1"/>
          </p:cNvPicPr>
          <p:nvPr/>
        </p:nvPicPr>
        <p:blipFill>
          <a:blip r:embed="rId2" cstate="screen"/>
          <a:stretch>
            <a:fillRect/>
          </a:stretch>
        </p:blipFill>
        <p:spPr>
          <a:xfrm rot="10800000" flipV="1">
            <a:off x="400050" y="5631180"/>
            <a:ext cx="5766435" cy="1002030"/>
          </a:xfrm>
          <a:prstGeom prst="rect">
            <a:avLst/>
          </a:prstGeom>
        </p:spPr>
      </p:pic>
      <p:sp>
        <p:nvSpPr>
          <p:cNvPr id="50" name="折角形 1"/>
          <p:cNvSpPr/>
          <p:nvPr/>
        </p:nvSpPr>
        <p:spPr>
          <a:xfrm>
            <a:off x="2981960" y="2870200"/>
            <a:ext cx="7334885" cy="2569845"/>
          </a:xfrm>
          <a:prstGeom prst="foldedCorner">
            <a:avLst/>
          </a:prstGeom>
          <a:noFill/>
          <a:ln w="28575">
            <a:solidFill>
              <a:srgbClr val="185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401945" y="4086225"/>
            <a:ext cx="3810635" cy="1087755"/>
          </a:xfrm>
          <a:prstGeom prst="rect">
            <a:avLst/>
          </a:prstGeom>
          <a:noFill/>
        </p:spPr>
        <p:txBody>
          <a:bodyPr wrap="square" rtlCol="0" anchor="t">
            <a:spAutoFit/>
          </a:bodyPr>
          <a:lstStyle/>
          <a:p>
            <a:pPr fontAlgn="auto">
              <a:lnSpc>
                <a:spcPct val="120000"/>
              </a:lnSpc>
              <a:spcBef>
                <a:spcPts val="0"/>
              </a:spcBef>
              <a:spcAft>
                <a:spcPts val="0"/>
              </a:spcAft>
            </a:pPr>
            <a:r>
              <a:rPr lang="zh-CN" altLang="en-US" b="1" dirty="0">
                <a:solidFill>
                  <a:srgbClr val="185C99"/>
                </a:solidFill>
                <a:latin typeface="微软雅黑" panose="020B0503020204020204" pitchFamily="34" charset="-122"/>
                <a:ea typeface="微软雅黑" panose="020B0503020204020204" pitchFamily="34" charset="-122"/>
                <a:sym typeface="+mn-ea"/>
              </a:rPr>
              <a:t>一、自媒体平台常见定位</a:t>
            </a:r>
            <a:endParaRPr lang="zh-CN" altLang="en-US" b="1" dirty="0">
              <a:solidFill>
                <a:srgbClr val="185C99"/>
              </a:solidFill>
              <a:latin typeface="微软雅黑" panose="020B0503020204020204" pitchFamily="34" charset="-122"/>
              <a:ea typeface="微软雅黑" panose="020B0503020204020204" pitchFamily="34" charset="-122"/>
              <a:sym typeface="+mn-ea"/>
            </a:endParaRPr>
          </a:p>
          <a:p>
            <a:pPr fontAlgn="auto">
              <a:lnSpc>
                <a:spcPct val="120000"/>
              </a:lnSpc>
              <a:spcBef>
                <a:spcPts val="0"/>
              </a:spcBef>
              <a:spcAft>
                <a:spcPts val="0"/>
              </a:spcAft>
            </a:pPr>
            <a:r>
              <a:rPr lang="zh-CN" altLang="en-US" b="1" dirty="0">
                <a:solidFill>
                  <a:srgbClr val="185C99"/>
                </a:solidFill>
                <a:latin typeface="微软雅黑" panose="020B0503020204020204" pitchFamily="34" charset="-122"/>
                <a:ea typeface="微软雅黑" panose="020B0503020204020204" pitchFamily="34" charset="-122"/>
              </a:rPr>
              <a:t>二、公众号平台定位</a:t>
            </a:r>
            <a:endParaRPr lang="zh-CN" altLang="en-US" b="1" dirty="0">
              <a:solidFill>
                <a:srgbClr val="185C99"/>
              </a:solidFill>
              <a:latin typeface="微软雅黑" panose="020B0503020204020204" pitchFamily="34" charset="-122"/>
              <a:ea typeface="微软雅黑" panose="020B0503020204020204" pitchFamily="34" charset="-122"/>
            </a:endParaRPr>
          </a:p>
          <a:p>
            <a:pPr fontAlgn="auto">
              <a:lnSpc>
                <a:spcPct val="120000"/>
              </a:lnSpc>
              <a:spcBef>
                <a:spcPts val="0"/>
              </a:spcBef>
              <a:spcAft>
                <a:spcPts val="0"/>
              </a:spcAft>
            </a:pPr>
            <a:r>
              <a:rPr lang="zh-CN" altLang="en-US" b="1" dirty="0">
                <a:solidFill>
                  <a:srgbClr val="185C99"/>
                </a:solidFill>
                <a:latin typeface="微软雅黑" panose="020B0503020204020204" pitchFamily="34" charset="-122"/>
                <a:ea typeface="微软雅黑" panose="020B0503020204020204" pitchFamily="34" charset="-122"/>
              </a:rPr>
              <a:t>三、头条号平台定位</a:t>
            </a:r>
            <a:endParaRPr lang="zh-CN" altLang="en-US" b="1" dirty="0">
              <a:solidFill>
                <a:srgbClr val="185C9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99">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anim calcmode="lin" valueType="num">
                                      <p:cBhvr>
                                        <p:cTn id="8" dur="500" fill="hold"/>
                                        <p:tgtEl>
                                          <p:spTgt spid="106"/>
                                        </p:tgtEl>
                                        <p:attrNameLst>
                                          <p:attrName>ppt_x</p:attrName>
                                        </p:attrNameLst>
                                      </p:cBhvr>
                                      <p:tavLst>
                                        <p:tav tm="0">
                                          <p:val>
                                            <p:strVal val="#ppt_x"/>
                                          </p:val>
                                        </p:tav>
                                        <p:tav tm="100000">
                                          <p:val>
                                            <p:strVal val="#ppt_x"/>
                                          </p:val>
                                        </p:tav>
                                      </p:tavLst>
                                    </p:anim>
                                    <p:anim calcmode="lin" valueType="num">
                                      <p:cBhvr>
                                        <p:cTn id="9" dur="5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cstate="screen"/>
          <a:stretch>
            <a:fillRect/>
          </a:stretch>
        </p:blipFill>
        <p:spPr>
          <a:xfrm>
            <a:off x="400357" y="225201"/>
            <a:ext cx="11391285" cy="6407598"/>
          </a:xfrm>
          <a:prstGeom prst="rect">
            <a:avLst/>
          </a:prstGeom>
          <a:effectLst>
            <a:outerShdw blurRad="190500" sx="102000" sy="102000" algn="ctr" rotWithShape="0">
              <a:prstClr val="black">
                <a:alpha val="30000"/>
              </a:prstClr>
            </a:outerShdw>
          </a:effectLst>
        </p:spPr>
      </p:pic>
      <p:pic>
        <p:nvPicPr>
          <p:cNvPr id="11" name="图片 10"/>
          <p:cNvPicPr>
            <a:picLocks noChangeAspect="1"/>
          </p:cNvPicPr>
          <p:nvPr/>
        </p:nvPicPr>
        <p:blipFill>
          <a:blip r:embed="rId2" cstate="screen"/>
          <a:stretch>
            <a:fillRect/>
          </a:stretch>
        </p:blipFill>
        <p:spPr>
          <a:xfrm rot="10800000">
            <a:off x="400356" y="225200"/>
            <a:ext cx="1845008" cy="1013049"/>
          </a:xfrm>
          <a:prstGeom prst="rect">
            <a:avLst/>
          </a:prstGeom>
        </p:spPr>
      </p:pic>
      <p:sp>
        <p:nvSpPr>
          <p:cNvPr id="13" name="文本框 12"/>
          <p:cNvSpPr txBox="1"/>
          <p:nvPr/>
        </p:nvSpPr>
        <p:spPr>
          <a:xfrm>
            <a:off x="1719580" y="704215"/>
            <a:ext cx="4604385" cy="607695"/>
          </a:xfrm>
          <a:prstGeom prst="rect">
            <a:avLst/>
          </a:prstGeom>
          <a:noFill/>
        </p:spPr>
        <p:txBody>
          <a:bodyPr wrap="square" rtlCol="0">
            <a:spAutoFit/>
          </a:bodyPr>
          <a:lstStyle/>
          <a:p>
            <a:pPr fontAlgn="auto">
              <a:lnSpc>
                <a:spcPct val="120000"/>
              </a:lnSpc>
              <a:spcBef>
                <a:spcPts val="0"/>
              </a:spcBef>
              <a:spcAft>
                <a:spcPts val="0"/>
              </a:spcAft>
            </a:pPr>
            <a:r>
              <a:rPr lang="zh-CN" altLang="en-US" sz="2800" b="1" dirty="0">
                <a:solidFill>
                  <a:srgbClr val="185C99"/>
                </a:solidFill>
                <a:latin typeface="微软雅黑" panose="020B0503020204020204" pitchFamily="34" charset="-122"/>
                <a:ea typeface="微软雅黑" panose="020B0503020204020204" pitchFamily="34" charset="-122"/>
                <a:sym typeface="+mn-ea"/>
              </a:rPr>
              <a:t>一、自媒体平台常见定位</a:t>
            </a:r>
            <a:endParaRPr lang="zh-CN" altLang="en-US" sz="2800" b="1" dirty="0">
              <a:solidFill>
                <a:srgbClr val="185C99"/>
              </a:solidFill>
              <a:latin typeface="微软雅黑" panose="020B0503020204020204" pitchFamily="34" charset="-122"/>
              <a:ea typeface="微软雅黑" panose="020B0503020204020204" pitchFamily="34" charset="-122"/>
              <a:sym typeface="+mn-ea"/>
            </a:endParaRPr>
          </a:p>
        </p:txBody>
      </p:sp>
      <p:grpSp>
        <p:nvGrpSpPr>
          <p:cNvPr id="40" name="组合 39"/>
          <p:cNvGrpSpPr/>
          <p:nvPr/>
        </p:nvGrpSpPr>
        <p:grpSpPr>
          <a:xfrm>
            <a:off x="698500" y="4414520"/>
            <a:ext cx="1893570" cy="1573332"/>
            <a:chOff x="3178893" y="1672364"/>
            <a:chExt cx="2086918" cy="1433385"/>
          </a:xfrm>
        </p:grpSpPr>
        <p:sp>
          <p:nvSpPr>
            <p:cNvPr id="41" name="文本框 40"/>
            <p:cNvSpPr txBox="1"/>
            <p:nvPr/>
          </p:nvSpPr>
          <p:spPr>
            <a:xfrm>
              <a:off x="3589698" y="1672364"/>
              <a:ext cx="1294001" cy="335540"/>
            </a:xfrm>
            <a:prstGeom prst="rect">
              <a:avLst/>
            </a:prstGeom>
            <a:noFill/>
          </p:spPr>
          <p:txBody>
            <a:bodyPr wrap="square" rtlCol="0">
              <a:spAutoFit/>
            </a:bodyPr>
            <a:lstStyle/>
            <a:p>
              <a:pPr algn="ctr"/>
              <a:r>
                <a:rPr lang="zh-CN" altLang="en-US" dirty="0">
                  <a:solidFill>
                    <a:srgbClr val="445469"/>
                  </a:solidFill>
                  <a:latin typeface="微软雅黑" panose="020B0503020204020204" pitchFamily="34" charset="-122"/>
                  <a:ea typeface="微软雅黑" panose="020B0503020204020204" pitchFamily="34" charset="-122"/>
                </a:rPr>
                <a:t>行业专家</a:t>
              </a:r>
              <a:endParaRPr lang="zh-CN" altLang="en-US" dirty="0">
                <a:solidFill>
                  <a:srgbClr val="445469"/>
                </a:solidFill>
                <a:latin typeface="微软雅黑" panose="020B0503020204020204" pitchFamily="34" charset="-122"/>
                <a:ea typeface="微软雅黑" panose="020B0503020204020204" pitchFamily="34" charset="-122"/>
              </a:endParaRPr>
            </a:p>
          </p:txBody>
        </p:sp>
        <p:sp>
          <p:nvSpPr>
            <p:cNvPr id="42" name="矩形 41"/>
            <p:cNvSpPr/>
            <p:nvPr/>
          </p:nvSpPr>
          <p:spPr>
            <a:xfrm>
              <a:off x="3178893" y="2003674"/>
              <a:ext cx="2086918" cy="1102075"/>
            </a:xfrm>
            <a:prstGeom prst="rect">
              <a:avLst/>
            </a:prstGeom>
          </p:spPr>
          <p:txBody>
            <a:bodyPr wrap="square">
              <a:spAutoFit/>
            </a:bodyPr>
            <a:lstStyle/>
            <a:p>
              <a:pPr algn="ctr">
                <a:lnSpc>
                  <a:spcPct val="130000"/>
                </a:lnSpc>
              </a:pPr>
              <a:r>
                <a:rPr lang="zh-CN" altLang="en-US" sz="1400" dirty="0">
                  <a:solidFill>
                    <a:srgbClr val="445469"/>
                  </a:solidFill>
                  <a:latin typeface="微软雅黑" panose="020B0503020204020204" pitchFamily="34" charset="-122"/>
                  <a:ea typeface="微软雅黑" panose="020B0503020204020204" pitchFamily="34" charset="-122"/>
                </a:rPr>
                <a:t>指在某个行业或领域，通过自己的专业能力或经验，成为本行业的专家。</a:t>
              </a:r>
              <a:endParaRPr lang="zh-CN" altLang="en-US" sz="1400" dirty="0">
                <a:solidFill>
                  <a:srgbClr val="445469"/>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957628" y="2326730"/>
            <a:ext cx="1206500" cy="1788611"/>
            <a:chOff x="1548813" y="1833335"/>
            <a:chExt cx="1206500" cy="1788611"/>
          </a:xfrm>
        </p:grpSpPr>
        <p:grpSp>
          <p:nvGrpSpPr>
            <p:cNvPr id="44" name="组合 43"/>
            <p:cNvGrpSpPr/>
            <p:nvPr/>
          </p:nvGrpSpPr>
          <p:grpSpPr>
            <a:xfrm>
              <a:off x="1548813" y="1833335"/>
              <a:ext cx="1206500" cy="1206500"/>
              <a:chOff x="1548813" y="1833335"/>
              <a:chExt cx="1206500" cy="1206500"/>
            </a:xfrm>
          </p:grpSpPr>
          <p:grpSp>
            <p:nvGrpSpPr>
              <p:cNvPr id="48" name="组合 47"/>
              <p:cNvGrpSpPr/>
              <p:nvPr/>
            </p:nvGrpSpPr>
            <p:grpSpPr>
              <a:xfrm>
                <a:off x="1548813" y="1833335"/>
                <a:ext cx="1206500" cy="1206500"/>
                <a:chOff x="1200150" y="2457450"/>
                <a:chExt cx="1206500" cy="1206500"/>
              </a:xfrm>
            </p:grpSpPr>
            <p:sp>
              <p:nvSpPr>
                <p:cNvPr id="50" name="椭圆 49"/>
                <p:cNvSpPr/>
                <p:nvPr/>
              </p:nvSpPr>
              <p:spPr>
                <a:xfrm>
                  <a:off x="1320800" y="2578100"/>
                  <a:ext cx="965200" cy="965200"/>
                </a:xfrm>
                <a:prstGeom prst="ellipse">
                  <a:avLst/>
                </a:prstGeom>
                <a:solidFill>
                  <a:srgbClr val="9BDA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弧形 50"/>
                <p:cNvSpPr/>
                <p:nvPr/>
              </p:nvSpPr>
              <p:spPr>
                <a:xfrm>
                  <a:off x="1200150" y="2457450"/>
                  <a:ext cx="1206500" cy="1206500"/>
                </a:xfrm>
                <a:prstGeom prst="arc">
                  <a:avLst>
                    <a:gd name="adj1" fmla="val 109779"/>
                    <a:gd name="adj2" fmla="val 5274116"/>
                  </a:avLst>
                </a:prstGeom>
                <a:ln w="127000" cap="rnd">
                  <a:solidFill>
                    <a:srgbClr val="9BDAF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49" name="Freeform 136"/>
              <p:cNvSpPr>
                <a:spLocks noEditPoints="1"/>
              </p:cNvSpPr>
              <p:nvPr/>
            </p:nvSpPr>
            <p:spPr bwMode="auto">
              <a:xfrm>
                <a:off x="1966143" y="2279620"/>
                <a:ext cx="371840" cy="313930"/>
              </a:xfrm>
              <a:custGeom>
                <a:avLst/>
                <a:gdLst>
                  <a:gd name="T0" fmla="*/ 190 w 206"/>
                  <a:gd name="T1" fmla="*/ 0 h 174"/>
                  <a:gd name="T2" fmla="*/ 15 w 206"/>
                  <a:gd name="T3" fmla="*/ 0 h 174"/>
                  <a:gd name="T4" fmla="*/ 0 w 206"/>
                  <a:gd name="T5" fmla="*/ 15 h 174"/>
                  <a:gd name="T6" fmla="*/ 0 w 206"/>
                  <a:gd name="T7" fmla="*/ 113 h 174"/>
                  <a:gd name="T8" fmla="*/ 0 w 206"/>
                  <a:gd name="T9" fmla="*/ 121 h 174"/>
                  <a:gd name="T10" fmla="*/ 0 w 206"/>
                  <a:gd name="T11" fmla="*/ 131 h 174"/>
                  <a:gd name="T12" fmla="*/ 15 w 206"/>
                  <a:gd name="T13" fmla="*/ 147 h 174"/>
                  <a:gd name="T14" fmla="*/ 84 w 206"/>
                  <a:gd name="T15" fmla="*/ 147 h 174"/>
                  <a:gd name="T16" fmla="*/ 82 w 206"/>
                  <a:gd name="T17" fmla="*/ 164 h 174"/>
                  <a:gd name="T18" fmla="*/ 70 w 206"/>
                  <a:gd name="T19" fmla="*/ 164 h 174"/>
                  <a:gd name="T20" fmla="*/ 64 w 206"/>
                  <a:gd name="T21" fmla="*/ 169 h 174"/>
                  <a:gd name="T22" fmla="*/ 70 w 206"/>
                  <a:gd name="T23" fmla="*/ 174 h 174"/>
                  <a:gd name="T24" fmla="*/ 136 w 206"/>
                  <a:gd name="T25" fmla="*/ 174 h 174"/>
                  <a:gd name="T26" fmla="*/ 141 w 206"/>
                  <a:gd name="T27" fmla="*/ 169 h 174"/>
                  <a:gd name="T28" fmla="*/ 136 w 206"/>
                  <a:gd name="T29" fmla="*/ 164 h 174"/>
                  <a:gd name="T30" fmla="*/ 124 w 206"/>
                  <a:gd name="T31" fmla="*/ 164 h 174"/>
                  <a:gd name="T32" fmla="*/ 121 w 206"/>
                  <a:gd name="T33" fmla="*/ 147 h 174"/>
                  <a:gd name="T34" fmla="*/ 190 w 206"/>
                  <a:gd name="T35" fmla="*/ 147 h 174"/>
                  <a:gd name="T36" fmla="*/ 206 w 206"/>
                  <a:gd name="T37" fmla="*/ 131 h 174"/>
                  <a:gd name="T38" fmla="*/ 206 w 206"/>
                  <a:gd name="T39" fmla="*/ 121 h 174"/>
                  <a:gd name="T40" fmla="*/ 206 w 206"/>
                  <a:gd name="T41" fmla="*/ 113 h 174"/>
                  <a:gd name="T42" fmla="*/ 206 w 206"/>
                  <a:gd name="T43" fmla="*/ 15 h 174"/>
                  <a:gd name="T44" fmla="*/ 190 w 206"/>
                  <a:gd name="T45" fmla="*/ 0 h 174"/>
                  <a:gd name="T46" fmla="*/ 198 w 206"/>
                  <a:gd name="T47" fmla="*/ 131 h 174"/>
                  <a:gd name="T48" fmla="*/ 190 w 206"/>
                  <a:gd name="T49" fmla="*/ 139 h 174"/>
                  <a:gd name="T50" fmla="*/ 15 w 206"/>
                  <a:gd name="T51" fmla="*/ 139 h 174"/>
                  <a:gd name="T52" fmla="*/ 8 w 206"/>
                  <a:gd name="T53" fmla="*/ 131 h 174"/>
                  <a:gd name="T54" fmla="*/ 8 w 206"/>
                  <a:gd name="T55" fmla="*/ 121 h 174"/>
                  <a:gd name="T56" fmla="*/ 198 w 206"/>
                  <a:gd name="T57" fmla="*/ 121 h 174"/>
                  <a:gd name="T58" fmla="*/ 198 w 206"/>
                  <a:gd name="T59" fmla="*/ 131 h 174"/>
                  <a:gd name="T60" fmla="*/ 8 w 206"/>
                  <a:gd name="T61" fmla="*/ 113 h 174"/>
                  <a:gd name="T62" fmla="*/ 8 w 206"/>
                  <a:gd name="T63" fmla="*/ 15 h 174"/>
                  <a:gd name="T64" fmla="*/ 15 w 206"/>
                  <a:gd name="T65" fmla="*/ 8 h 174"/>
                  <a:gd name="T66" fmla="*/ 190 w 206"/>
                  <a:gd name="T67" fmla="*/ 8 h 174"/>
                  <a:gd name="T68" fmla="*/ 198 w 206"/>
                  <a:gd name="T69" fmla="*/ 15 h 174"/>
                  <a:gd name="T70" fmla="*/ 198 w 206"/>
                  <a:gd name="T71" fmla="*/ 113 h 174"/>
                  <a:gd name="T72" fmla="*/ 8 w 206"/>
                  <a:gd name="T73" fmla="*/ 11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6" h="174">
                    <a:moveTo>
                      <a:pt x="190" y="0"/>
                    </a:moveTo>
                    <a:cubicBezTo>
                      <a:pt x="15" y="0"/>
                      <a:pt x="15" y="0"/>
                      <a:pt x="15" y="0"/>
                    </a:cubicBezTo>
                    <a:cubicBezTo>
                      <a:pt x="7" y="0"/>
                      <a:pt x="0" y="7"/>
                      <a:pt x="0" y="15"/>
                    </a:cubicBezTo>
                    <a:cubicBezTo>
                      <a:pt x="0" y="113"/>
                      <a:pt x="0" y="113"/>
                      <a:pt x="0" y="113"/>
                    </a:cubicBezTo>
                    <a:cubicBezTo>
                      <a:pt x="0" y="121"/>
                      <a:pt x="0" y="121"/>
                      <a:pt x="0" y="121"/>
                    </a:cubicBezTo>
                    <a:cubicBezTo>
                      <a:pt x="0" y="131"/>
                      <a:pt x="0" y="131"/>
                      <a:pt x="0" y="131"/>
                    </a:cubicBezTo>
                    <a:cubicBezTo>
                      <a:pt x="0" y="140"/>
                      <a:pt x="7" y="147"/>
                      <a:pt x="15" y="147"/>
                    </a:cubicBezTo>
                    <a:cubicBezTo>
                      <a:pt x="84" y="147"/>
                      <a:pt x="84" y="147"/>
                      <a:pt x="84" y="147"/>
                    </a:cubicBezTo>
                    <a:cubicBezTo>
                      <a:pt x="84" y="152"/>
                      <a:pt x="84" y="159"/>
                      <a:pt x="82" y="164"/>
                    </a:cubicBezTo>
                    <a:cubicBezTo>
                      <a:pt x="70" y="164"/>
                      <a:pt x="70" y="164"/>
                      <a:pt x="70" y="164"/>
                    </a:cubicBezTo>
                    <a:cubicBezTo>
                      <a:pt x="67" y="164"/>
                      <a:pt x="64" y="166"/>
                      <a:pt x="64" y="169"/>
                    </a:cubicBezTo>
                    <a:cubicBezTo>
                      <a:pt x="64" y="172"/>
                      <a:pt x="67" y="174"/>
                      <a:pt x="70" y="174"/>
                    </a:cubicBezTo>
                    <a:cubicBezTo>
                      <a:pt x="136" y="174"/>
                      <a:pt x="136" y="174"/>
                      <a:pt x="136" y="174"/>
                    </a:cubicBezTo>
                    <a:cubicBezTo>
                      <a:pt x="139" y="174"/>
                      <a:pt x="141" y="172"/>
                      <a:pt x="141" y="169"/>
                    </a:cubicBezTo>
                    <a:cubicBezTo>
                      <a:pt x="141" y="166"/>
                      <a:pt x="139" y="164"/>
                      <a:pt x="136" y="164"/>
                    </a:cubicBezTo>
                    <a:cubicBezTo>
                      <a:pt x="124" y="164"/>
                      <a:pt x="124" y="164"/>
                      <a:pt x="124" y="164"/>
                    </a:cubicBezTo>
                    <a:cubicBezTo>
                      <a:pt x="122" y="159"/>
                      <a:pt x="121" y="152"/>
                      <a:pt x="121" y="147"/>
                    </a:cubicBezTo>
                    <a:cubicBezTo>
                      <a:pt x="190" y="147"/>
                      <a:pt x="190" y="147"/>
                      <a:pt x="190" y="147"/>
                    </a:cubicBezTo>
                    <a:cubicBezTo>
                      <a:pt x="199" y="147"/>
                      <a:pt x="206" y="140"/>
                      <a:pt x="206" y="131"/>
                    </a:cubicBezTo>
                    <a:cubicBezTo>
                      <a:pt x="206" y="121"/>
                      <a:pt x="206" y="121"/>
                      <a:pt x="206" y="121"/>
                    </a:cubicBezTo>
                    <a:cubicBezTo>
                      <a:pt x="206" y="113"/>
                      <a:pt x="206" y="113"/>
                      <a:pt x="206" y="113"/>
                    </a:cubicBezTo>
                    <a:cubicBezTo>
                      <a:pt x="206" y="15"/>
                      <a:pt x="206" y="15"/>
                      <a:pt x="206" y="15"/>
                    </a:cubicBezTo>
                    <a:cubicBezTo>
                      <a:pt x="206" y="7"/>
                      <a:pt x="199" y="0"/>
                      <a:pt x="190" y="0"/>
                    </a:cubicBezTo>
                    <a:close/>
                    <a:moveTo>
                      <a:pt x="198" y="131"/>
                    </a:moveTo>
                    <a:cubicBezTo>
                      <a:pt x="198" y="135"/>
                      <a:pt x="195" y="139"/>
                      <a:pt x="190" y="139"/>
                    </a:cubicBezTo>
                    <a:cubicBezTo>
                      <a:pt x="15" y="139"/>
                      <a:pt x="15" y="139"/>
                      <a:pt x="15" y="139"/>
                    </a:cubicBezTo>
                    <a:cubicBezTo>
                      <a:pt x="11" y="139"/>
                      <a:pt x="8" y="135"/>
                      <a:pt x="8" y="131"/>
                    </a:cubicBezTo>
                    <a:cubicBezTo>
                      <a:pt x="8" y="121"/>
                      <a:pt x="8" y="121"/>
                      <a:pt x="8" y="121"/>
                    </a:cubicBezTo>
                    <a:cubicBezTo>
                      <a:pt x="198" y="121"/>
                      <a:pt x="198" y="121"/>
                      <a:pt x="198" y="121"/>
                    </a:cubicBezTo>
                    <a:lnTo>
                      <a:pt x="198" y="131"/>
                    </a:lnTo>
                    <a:close/>
                    <a:moveTo>
                      <a:pt x="8" y="113"/>
                    </a:moveTo>
                    <a:cubicBezTo>
                      <a:pt x="8" y="15"/>
                      <a:pt x="8" y="15"/>
                      <a:pt x="8" y="15"/>
                    </a:cubicBezTo>
                    <a:cubicBezTo>
                      <a:pt x="8" y="11"/>
                      <a:pt x="11" y="8"/>
                      <a:pt x="15" y="8"/>
                    </a:cubicBezTo>
                    <a:cubicBezTo>
                      <a:pt x="190" y="8"/>
                      <a:pt x="190" y="8"/>
                      <a:pt x="190" y="8"/>
                    </a:cubicBezTo>
                    <a:cubicBezTo>
                      <a:pt x="195" y="8"/>
                      <a:pt x="198" y="11"/>
                      <a:pt x="198" y="15"/>
                    </a:cubicBezTo>
                    <a:cubicBezTo>
                      <a:pt x="198" y="113"/>
                      <a:pt x="198" y="113"/>
                      <a:pt x="198" y="113"/>
                    </a:cubicBezTo>
                    <a:lnTo>
                      <a:pt x="8" y="11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45" name="组合 44"/>
            <p:cNvGrpSpPr/>
            <p:nvPr/>
          </p:nvGrpSpPr>
          <p:grpSpPr>
            <a:xfrm>
              <a:off x="1752920" y="3253646"/>
              <a:ext cx="798286" cy="368300"/>
              <a:chOff x="1752920" y="3339937"/>
              <a:chExt cx="798286" cy="368300"/>
            </a:xfrm>
          </p:grpSpPr>
          <p:sp>
            <p:nvSpPr>
              <p:cNvPr id="46" name="圆角矩形 128"/>
              <p:cNvSpPr/>
              <p:nvPr/>
            </p:nvSpPr>
            <p:spPr>
              <a:xfrm>
                <a:off x="1752920" y="3352673"/>
                <a:ext cx="798286" cy="351803"/>
              </a:xfrm>
              <a:prstGeom prst="roundRect">
                <a:avLst>
                  <a:gd name="adj" fmla="val 50000"/>
                </a:avLst>
              </a:prstGeom>
              <a:solidFill>
                <a:srgbClr val="9BDA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2023510" y="3339937"/>
                <a:ext cx="297180" cy="368300"/>
              </a:xfrm>
              <a:prstGeom prst="rect">
                <a:avLst/>
              </a:prstGeom>
              <a:noFill/>
            </p:spPr>
            <p:txBody>
              <a:bodyPr wrap="none" rtlCol="0">
                <a:spAutoFit/>
              </a:bodyPr>
              <a:lstStyle/>
              <a:p>
                <a:pPr algn="ctr"/>
                <a:r>
                  <a:rPr lang="en-US" altLang="zh-CN" dirty="0">
                    <a:solidFill>
                      <a:schemeClr val="bg1"/>
                    </a:solidFill>
                    <a:latin typeface="微软雅黑 Light" panose="020B0502040204020203" pitchFamily="34" charset="-122"/>
                    <a:ea typeface="微软雅黑 Light" panose="020B0502040204020203" pitchFamily="34" charset="-122"/>
                  </a:rPr>
                  <a:t>1</a:t>
                </a:r>
                <a:endParaRPr lang="en-US" altLang="zh-CN" dirty="0">
                  <a:solidFill>
                    <a:schemeClr val="bg1"/>
                  </a:solidFill>
                  <a:latin typeface="微软雅黑 Light" panose="020B0502040204020203" pitchFamily="34" charset="-122"/>
                  <a:ea typeface="微软雅黑 Light" panose="020B0502040204020203" pitchFamily="34" charset="-122"/>
                </a:endParaRPr>
              </a:p>
            </p:txBody>
          </p:sp>
        </p:grpSp>
      </p:grpSp>
      <p:grpSp>
        <p:nvGrpSpPr>
          <p:cNvPr id="52" name="组合 51"/>
          <p:cNvGrpSpPr/>
          <p:nvPr/>
        </p:nvGrpSpPr>
        <p:grpSpPr>
          <a:xfrm>
            <a:off x="2805561" y="4425602"/>
            <a:ext cx="2086918" cy="1283903"/>
            <a:chOff x="3139658" y="1672364"/>
            <a:chExt cx="2086918" cy="1169892"/>
          </a:xfrm>
        </p:grpSpPr>
        <p:sp>
          <p:nvSpPr>
            <p:cNvPr id="53" name="文本框 52"/>
            <p:cNvSpPr txBox="1"/>
            <p:nvPr/>
          </p:nvSpPr>
          <p:spPr>
            <a:xfrm>
              <a:off x="3589547" y="1672364"/>
              <a:ext cx="1097280" cy="335595"/>
            </a:xfrm>
            <a:prstGeom prst="rect">
              <a:avLst/>
            </a:prstGeom>
            <a:noFill/>
          </p:spPr>
          <p:txBody>
            <a:bodyPr wrap="none" rtlCol="0">
              <a:spAutoFit/>
            </a:bodyPr>
            <a:lstStyle/>
            <a:p>
              <a:pPr algn="ctr"/>
              <a:r>
                <a:rPr lang="zh-CN" altLang="en-US" dirty="0">
                  <a:solidFill>
                    <a:srgbClr val="445469"/>
                  </a:solidFill>
                  <a:latin typeface="微软雅黑" panose="020B0503020204020204" pitchFamily="34" charset="-122"/>
                  <a:ea typeface="微软雅黑" panose="020B0503020204020204" pitchFamily="34" charset="-122"/>
                </a:rPr>
                <a:t>意见领袖</a:t>
              </a:r>
              <a:endParaRPr lang="zh-CN" altLang="en-US" dirty="0">
                <a:solidFill>
                  <a:srgbClr val="445469"/>
                </a:solidFill>
                <a:latin typeface="微软雅黑" panose="020B0503020204020204" pitchFamily="34" charset="-122"/>
                <a:ea typeface="微软雅黑" panose="020B0503020204020204" pitchFamily="34" charset="-122"/>
              </a:endParaRPr>
            </a:p>
          </p:txBody>
        </p:sp>
        <p:sp>
          <p:nvSpPr>
            <p:cNvPr id="54" name="矩形 53"/>
            <p:cNvSpPr/>
            <p:nvPr/>
          </p:nvSpPr>
          <p:spPr>
            <a:xfrm>
              <a:off x="3139658" y="1995168"/>
              <a:ext cx="2086918" cy="847088"/>
            </a:xfrm>
            <a:prstGeom prst="rect">
              <a:avLst/>
            </a:prstGeom>
          </p:spPr>
          <p:txBody>
            <a:bodyPr wrap="square">
              <a:spAutoFit/>
            </a:bodyPr>
            <a:lstStyle/>
            <a:p>
              <a:pPr algn="ctr">
                <a:lnSpc>
                  <a:spcPct val="130000"/>
                </a:lnSpc>
              </a:pPr>
              <a:r>
                <a:rPr lang="zh-CN" altLang="en-US" sz="1400" dirty="0">
                  <a:solidFill>
                    <a:srgbClr val="445469"/>
                  </a:solidFill>
                  <a:latin typeface="微软雅黑" panose="020B0503020204020204" pitchFamily="34" charset="-122"/>
                  <a:ea typeface="微软雅黑" panose="020B0503020204020204" pitchFamily="34" charset="-122"/>
                </a:rPr>
                <a:t>通过自己独特的观点，去影响别人，继而成为行业领袖。</a:t>
              </a:r>
              <a:endParaRPr lang="zh-CN" altLang="en-US" sz="1400" dirty="0">
                <a:solidFill>
                  <a:srgbClr val="445469"/>
                </a:solidFill>
                <a:latin typeface="微软雅黑 Light" panose="020B0502040204020203" pitchFamily="34" charset="-122"/>
                <a:ea typeface="微软雅黑 Light" panose="020B0502040204020203" pitchFamily="34" charset="-122"/>
              </a:endParaRPr>
            </a:p>
          </p:txBody>
        </p:sp>
      </p:grpSp>
      <p:grpSp>
        <p:nvGrpSpPr>
          <p:cNvPr id="55" name="组合 54"/>
          <p:cNvGrpSpPr/>
          <p:nvPr/>
        </p:nvGrpSpPr>
        <p:grpSpPr>
          <a:xfrm>
            <a:off x="3200840" y="2326730"/>
            <a:ext cx="1206500" cy="1779846"/>
            <a:chOff x="4178105" y="1833335"/>
            <a:chExt cx="1206500" cy="1779846"/>
          </a:xfrm>
        </p:grpSpPr>
        <p:grpSp>
          <p:nvGrpSpPr>
            <p:cNvPr id="56" name="组合 55"/>
            <p:cNvGrpSpPr/>
            <p:nvPr/>
          </p:nvGrpSpPr>
          <p:grpSpPr>
            <a:xfrm>
              <a:off x="4178105" y="1833335"/>
              <a:ext cx="1206500" cy="1206500"/>
              <a:chOff x="1200150" y="2457450"/>
              <a:chExt cx="1206500" cy="1206500"/>
            </a:xfrm>
          </p:grpSpPr>
          <p:sp>
            <p:nvSpPr>
              <p:cNvPr id="61" name="椭圆 60"/>
              <p:cNvSpPr/>
              <p:nvPr/>
            </p:nvSpPr>
            <p:spPr>
              <a:xfrm>
                <a:off x="1320800" y="2578100"/>
                <a:ext cx="965200" cy="965200"/>
              </a:xfrm>
              <a:prstGeom prst="ellipse">
                <a:avLst/>
              </a:prstGeom>
              <a:solidFill>
                <a:srgbClr val="419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弧形 61"/>
              <p:cNvSpPr/>
              <p:nvPr/>
            </p:nvSpPr>
            <p:spPr>
              <a:xfrm>
                <a:off x="1200150" y="2457450"/>
                <a:ext cx="1206500" cy="1206500"/>
              </a:xfrm>
              <a:prstGeom prst="arc">
                <a:avLst>
                  <a:gd name="adj1" fmla="val 109779"/>
                  <a:gd name="adj2" fmla="val 10659274"/>
                </a:avLst>
              </a:prstGeom>
              <a:ln w="127000" cap="rnd">
                <a:solidFill>
                  <a:srgbClr val="419C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57" name="Freeform 50"/>
            <p:cNvSpPr>
              <a:spLocks noEditPoints="1"/>
            </p:cNvSpPr>
            <p:nvPr/>
          </p:nvSpPr>
          <p:spPr bwMode="auto">
            <a:xfrm>
              <a:off x="4615089" y="2279620"/>
              <a:ext cx="332532" cy="278874"/>
            </a:xfrm>
            <a:custGeom>
              <a:avLst/>
              <a:gdLst>
                <a:gd name="T0" fmla="*/ 0 w 471"/>
                <a:gd name="T1" fmla="*/ 395 h 395"/>
                <a:gd name="T2" fmla="*/ 90 w 471"/>
                <a:gd name="T3" fmla="*/ 395 h 395"/>
                <a:gd name="T4" fmla="*/ 90 w 471"/>
                <a:gd name="T5" fmla="*/ 234 h 395"/>
                <a:gd name="T6" fmla="*/ 0 w 471"/>
                <a:gd name="T7" fmla="*/ 234 h 395"/>
                <a:gd name="T8" fmla="*/ 0 w 471"/>
                <a:gd name="T9" fmla="*/ 395 h 395"/>
                <a:gd name="T10" fmla="*/ 19 w 471"/>
                <a:gd name="T11" fmla="*/ 253 h 395"/>
                <a:gd name="T12" fmla="*/ 71 w 471"/>
                <a:gd name="T13" fmla="*/ 253 h 395"/>
                <a:gd name="T14" fmla="*/ 71 w 471"/>
                <a:gd name="T15" fmla="*/ 376 h 395"/>
                <a:gd name="T16" fmla="*/ 19 w 471"/>
                <a:gd name="T17" fmla="*/ 376 h 395"/>
                <a:gd name="T18" fmla="*/ 19 w 471"/>
                <a:gd name="T19" fmla="*/ 253 h 395"/>
                <a:gd name="T20" fmla="*/ 128 w 471"/>
                <a:gd name="T21" fmla="*/ 395 h 395"/>
                <a:gd name="T22" fmla="*/ 218 w 471"/>
                <a:gd name="T23" fmla="*/ 395 h 395"/>
                <a:gd name="T24" fmla="*/ 218 w 471"/>
                <a:gd name="T25" fmla="*/ 87 h 395"/>
                <a:gd name="T26" fmla="*/ 128 w 471"/>
                <a:gd name="T27" fmla="*/ 87 h 395"/>
                <a:gd name="T28" fmla="*/ 128 w 471"/>
                <a:gd name="T29" fmla="*/ 395 h 395"/>
                <a:gd name="T30" fmla="*/ 147 w 471"/>
                <a:gd name="T31" fmla="*/ 106 h 395"/>
                <a:gd name="T32" fmla="*/ 199 w 471"/>
                <a:gd name="T33" fmla="*/ 106 h 395"/>
                <a:gd name="T34" fmla="*/ 199 w 471"/>
                <a:gd name="T35" fmla="*/ 376 h 395"/>
                <a:gd name="T36" fmla="*/ 147 w 471"/>
                <a:gd name="T37" fmla="*/ 376 h 395"/>
                <a:gd name="T38" fmla="*/ 147 w 471"/>
                <a:gd name="T39" fmla="*/ 106 h 395"/>
                <a:gd name="T40" fmla="*/ 383 w 471"/>
                <a:gd name="T41" fmla="*/ 156 h 395"/>
                <a:gd name="T42" fmla="*/ 383 w 471"/>
                <a:gd name="T43" fmla="*/ 395 h 395"/>
                <a:gd name="T44" fmla="*/ 471 w 471"/>
                <a:gd name="T45" fmla="*/ 395 h 395"/>
                <a:gd name="T46" fmla="*/ 471 w 471"/>
                <a:gd name="T47" fmla="*/ 156 h 395"/>
                <a:gd name="T48" fmla="*/ 383 w 471"/>
                <a:gd name="T49" fmla="*/ 156 h 395"/>
                <a:gd name="T50" fmla="*/ 452 w 471"/>
                <a:gd name="T51" fmla="*/ 376 h 395"/>
                <a:gd name="T52" fmla="*/ 402 w 471"/>
                <a:gd name="T53" fmla="*/ 376 h 395"/>
                <a:gd name="T54" fmla="*/ 402 w 471"/>
                <a:gd name="T55" fmla="*/ 175 h 395"/>
                <a:gd name="T56" fmla="*/ 452 w 471"/>
                <a:gd name="T57" fmla="*/ 175 h 395"/>
                <a:gd name="T58" fmla="*/ 452 w 471"/>
                <a:gd name="T59" fmla="*/ 376 h 395"/>
                <a:gd name="T60" fmla="*/ 256 w 471"/>
                <a:gd name="T61" fmla="*/ 395 h 395"/>
                <a:gd name="T62" fmla="*/ 346 w 471"/>
                <a:gd name="T63" fmla="*/ 395 h 395"/>
                <a:gd name="T64" fmla="*/ 346 w 471"/>
                <a:gd name="T65" fmla="*/ 0 h 395"/>
                <a:gd name="T66" fmla="*/ 256 w 471"/>
                <a:gd name="T67" fmla="*/ 0 h 395"/>
                <a:gd name="T68" fmla="*/ 256 w 471"/>
                <a:gd name="T69" fmla="*/ 395 h 395"/>
                <a:gd name="T70" fmla="*/ 275 w 471"/>
                <a:gd name="T71" fmla="*/ 19 h 395"/>
                <a:gd name="T72" fmla="*/ 327 w 471"/>
                <a:gd name="T73" fmla="*/ 19 h 395"/>
                <a:gd name="T74" fmla="*/ 327 w 471"/>
                <a:gd name="T75" fmla="*/ 376 h 395"/>
                <a:gd name="T76" fmla="*/ 275 w 471"/>
                <a:gd name="T77" fmla="*/ 376 h 395"/>
                <a:gd name="T78" fmla="*/ 275 w 471"/>
                <a:gd name="T79" fmla="*/ 19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1" h="395">
                  <a:moveTo>
                    <a:pt x="0" y="395"/>
                  </a:moveTo>
                  <a:lnTo>
                    <a:pt x="90" y="395"/>
                  </a:lnTo>
                  <a:lnTo>
                    <a:pt x="90" y="234"/>
                  </a:lnTo>
                  <a:lnTo>
                    <a:pt x="0" y="234"/>
                  </a:lnTo>
                  <a:lnTo>
                    <a:pt x="0" y="395"/>
                  </a:lnTo>
                  <a:close/>
                  <a:moveTo>
                    <a:pt x="19" y="253"/>
                  </a:moveTo>
                  <a:lnTo>
                    <a:pt x="71" y="253"/>
                  </a:lnTo>
                  <a:lnTo>
                    <a:pt x="71" y="376"/>
                  </a:lnTo>
                  <a:lnTo>
                    <a:pt x="19" y="376"/>
                  </a:lnTo>
                  <a:lnTo>
                    <a:pt x="19" y="253"/>
                  </a:lnTo>
                  <a:close/>
                  <a:moveTo>
                    <a:pt x="128" y="395"/>
                  </a:moveTo>
                  <a:lnTo>
                    <a:pt x="218" y="395"/>
                  </a:lnTo>
                  <a:lnTo>
                    <a:pt x="218" y="87"/>
                  </a:lnTo>
                  <a:lnTo>
                    <a:pt x="128" y="87"/>
                  </a:lnTo>
                  <a:lnTo>
                    <a:pt x="128" y="395"/>
                  </a:lnTo>
                  <a:close/>
                  <a:moveTo>
                    <a:pt x="147" y="106"/>
                  </a:moveTo>
                  <a:lnTo>
                    <a:pt x="199" y="106"/>
                  </a:lnTo>
                  <a:lnTo>
                    <a:pt x="199" y="376"/>
                  </a:lnTo>
                  <a:lnTo>
                    <a:pt x="147" y="376"/>
                  </a:lnTo>
                  <a:lnTo>
                    <a:pt x="147" y="106"/>
                  </a:lnTo>
                  <a:close/>
                  <a:moveTo>
                    <a:pt x="383" y="156"/>
                  </a:moveTo>
                  <a:lnTo>
                    <a:pt x="383" y="395"/>
                  </a:lnTo>
                  <a:lnTo>
                    <a:pt x="471" y="395"/>
                  </a:lnTo>
                  <a:lnTo>
                    <a:pt x="471" y="156"/>
                  </a:lnTo>
                  <a:lnTo>
                    <a:pt x="383" y="156"/>
                  </a:lnTo>
                  <a:close/>
                  <a:moveTo>
                    <a:pt x="452" y="376"/>
                  </a:moveTo>
                  <a:lnTo>
                    <a:pt x="402" y="376"/>
                  </a:lnTo>
                  <a:lnTo>
                    <a:pt x="402" y="175"/>
                  </a:lnTo>
                  <a:lnTo>
                    <a:pt x="452" y="175"/>
                  </a:lnTo>
                  <a:lnTo>
                    <a:pt x="452" y="376"/>
                  </a:lnTo>
                  <a:close/>
                  <a:moveTo>
                    <a:pt x="256" y="395"/>
                  </a:moveTo>
                  <a:lnTo>
                    <a:pt x="346" y="395"/>
                  </a:lnTo>
                  <a:lnTo>
                    <a:pt x="346" y="0"/>
                  </a:lnTo>
                  <a:lnTo>
                    <a:pt x="256" y="0"/>
                  </a:lnTo>
                  <a:lnTo>
                    <a:pt x="256" y="395"/>
                  </a:lnTo>
                  <a:close/>
                  <a:moveTo>
                    <a:pt x="275" y="19"/>
                  </a:moveTo>
                  <a:lnTo>
                    <a:pt x="327" y="19"/>
                  </a:lnTo>
                  <a:lnTo>
                    <a:pt x="327" y="376"/>
                  </a:lnTo>
                  <a:lnTo>
                    <a:pt x="275" y="376"/>
                  </a:lnTo>
                  <a:lnTo>
                    <a:pt x="275" y="1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58" name="组合 57"/>
            <p:cNvGrpSpPr/>
            <p:nvPr/>
          </p:nvGrpSpPr>
          <p:grpSpPr>
            <a:xfrm>
              <a:off x="4382212" y="3244881"/>
              <a:ext cx="798286" cy="368300"/>
              <a:chOff x="4382212" y="3331172"/>
              <a:chExt cx="798286" cy="368300"/>
            </a:xfrm>
          </p:grpSpPr>
          <p:sp>
            <p:nvSpPr>
              <p:cNvPr id="59" name="圆角矩形 141"/>
              <p:cNvSpPr/>
              <p:nvPr/>
            </p:nvSpPr>
            <p:spPr>
              <a:xfrm>
                <a:off x="4382212" y="3339937"/>
                <a:ext cx="798286" cy="351803"/>
              </a:xfrm>
              <a:prstGeom prst="roundRect">
                <a:avLst>
                  <a:gd name="adj" fmla="val 50000"/>
                </a:avLst>
              </a:prstGeom>
              <a:solidFill>
                <a:srgbClr val="419C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文本框 59"/>
              <p:cNvSpPr txBox="1"/>
              <p:nvPr/>
            </p:nvSpPr>
            <p:spPr>
              <a:xfrm>
                <a:off x="4632767" y="3331172"/>
                <a:ext cx="297180" cy="368300"/>
              </a:xfrm>
              <a:prstGeom prst="rect">
                <a:avLst/>
              </a:prstGeom>
              <a:noFill/>
            </p:spPr>
            <p:txBody>
              <a:bodyPr wrap="none" rtlCol="0">
                <a:spAutoFit/>
              </a:bodyPr>
              <a:lstStyle/>
              <a:p>
                <a:pPr algn="ctr"/>
                <a:r>
                  <a:rPr lang="en-US" altLang="zh-CN" dirty="0">
                    <a:solidFill>
                      <a:schemeClr val="bg1"/>
                    </a:solidFill>
                    <a:latin typeface="微软雅黑 Light" panose="020B0502040204020203" pitchFamily="34" charset="-122"/>
                    <a:ea typeface="微软雅黑 Light" panose="020B0502040204020203" pitchFamily="34" charset="-122"/>
                  </a:rPr>
                  <a:t>2</a:t>
                </a:r>
                <a:endParaRPr lang="en-US" altLang="zh-CN" dirty="0">
                  <a:solidFill>
                    <a:schemeClr val="bg1"/>
                  </a:solidFill>
                  <a:latin typeface="微软雅黑 Light" panose="020B0502040204020203" pitchFamily="34" charset="-122"/>
                  <a:ea typeface="微软雅黑 Light" panose="020B0502040204020203" pitchFamily="34" charset="-122"/>
                </a:endParaRPr>
              </a:p>
            </p:txBody>
          </p:sp>
        </p:grpSp>
      </p:grpSp>
      <p:grpSp>
        <p:nvGrpSpPr>
          <p:cNvPr id="63" name="组合 62"/>
          <p:cNvGrpSpPr/>
          <p:nvPr/>
        </p:nvGrpSpPr>
        <p:grpSpPr>
          <a:xfrm>
            <a:off x="5147871" y="4425605"/>
            <a:ext cx="2139602" cy="1283900"/>
            <a:chOff x="3090801" y="1672364"/>
            <a:chExt cx="2139602" cy="1169888"/>
          </a:xfrm>
        </p:grpSpPr>
        <p:sp>
          <p:nvSpPr>
            <p:cNvPr id="64" name="文本框 63"/>
            <p:cNvSpPr txBox="1"/>
            <p:nvPr/>
          </p:nvSpPr>
          <p:spPr>
            <a:xfrm>
              <a:off x="3589547" y="1672364"/>
              <a:ext cx="1097280" cy="335594"/>
            </a:xfrm>
            <a:prstGeom prst="rect">
              <a:avLst/>
            </a:prstGeom>
            <a:noFill/>
          </p:spPr>
          <p:txBody>
            <a:bodyPr wrap="none" rtlCol="0">
              <a:spAutoFit/>
            </a:bodyPr>
            <a:lstStyle/>
            <a:p>
              <a:pPr algn="ctr"/>
              <a:r>
                <a:rPr lang="zh-CN" altLang="en-US" dirty="0">
                  <a:solidFill>
                    <a:srgbClr val="445469"/>
                  </a:solidFill>
                  <a:latin typeface="微软雅黑" panose="020B0503020204020204" pitchFamily="34" charset="-122"/>
                  <a:ea typeface="微软雅黑" panose="020B0503020204020204" pitchFamily="34" charset="-122"/>
                </a:rPr>
                <a:t>创业达人</a:t>
              </a:r>
              <a:endParaRPr lang="zh-CN" altLang="en-US" dirty="0">
                <a:solidFill>
                  <a:srgbClr val="445469"/>
                </a:solidFill>
                <a:latin typeface="微软雅黑" panose="020B0503020204020204" pitchFamily="34" charset="-122"/>
                <a:ea typeface="微软雅黑" panose="020B0503020204020204" pitchFamily="34" charset="-122"/>
              </a:endParaRPr>
            </a:p>
          </p:txBody>
        </p:sp>
        <p:sp>
          <p:nvSpPr>
            <p:cNvPr id="65" name="矩形 64"/>
            <p:cNvSpPr/>
            <p:nvPr/>
          </p:nvSpPr>
          <p:spPr>
            <a:xfrm>
              <a:off x="3090801" y="1995165"/>
              <a:ext cx="2139602" cy="847087"/>
            </a:xfrm>
            <a:prstGeom prst="rect">
              <a:avLst/>
            </a:prstGeom>
          </p:spPr>
          <p:txBody>
            <a:bodyPr wrap="square">
              <a:spAutoFit/>
            </a:bodyPr>
            <a:lstStyle/>
            <a:p>
              <a:pPr algn="ctr">
                <a:lnSpc>
                  <a:spcPct val="130000"/>
                </a:lnSpc>
              </a:pPr>
              <a:r>
                <a:rPr lang="zh-CN" altLang="en-US" sz="1400" dirty="0">
                  <a:solidFill>
                    <a:srgbClr val="445469"/>
                  </a:solidFill>
                  <a:latin typeface="微软雅黑" panose="020B0503020204020204" pitchFamily="34" charset="-122"/>
                  <a:ea typeface="微软雅黑" panose="020B0503020204020204" pitchFamily="34" charset="-122"/>
                </a:rPr>
                <a:t>指通过自己的创业经历或成绩，去影响别人，继而成为品牌。</a:t>
              </a:r>
              <a:endParaRPr lang="zh-CN" altLang="en-US" sz="1400" dirty="0">
                <a:solidFill>
                  <a:srgbClr val="445469"/>
                </a:solidFill>
                <a:latin typeface="微软雅黑" panose="020B0503020204020204" pitchFamily="34" charset="-122"/>
                <a:ea typeface="微软雅黑" panose="020B0503020204020204" pitchFamily="34" charset="-122"/>
              </a:endParaRPr>
            </a:p>
          </p:txBody>
        </p:sp>
      </p:grpSp>
      <p:grpSp>
        <p:nvGrpSpPr>
          <p:cNvPr id="66" name="组合 65"/>
          <p:cNvGrpSpPr/>
          <p:nvPr/>
        </p:nvGrpSpPr>
        <p:grpSpPr>
          <a:xfrm>
            <a:off x="5592007" y="2326730"/>
            <a:ext cx="1206500" cy="1779846"/>
            <a:chOff x="6807397" y="1833335"/>
            <a:chExt cx="1206500" cy="1779846"/>
          </a:xfrm>
        </p:grpSpPr>
        <p:grpSp>
          <p:nvGrpSpPr>
            <p:cNvPr id="67" name="组合 66"/>
            <p:cNvGrpSpPr/>
            <p:nvPr/>
          </p:nvGrpSpPr>
          <p:grpSpPr>
            <a:xfrm>
              <a:off x="6807397" y="1833335"/>
              <a:ext cx="1206500" cy="1206500"/>
              <a:chOff x="1200150" y="2457450"/>
              <a:chExt cx="1206500" cy="1206500"/>
            </a:xfrm>
          </p:grpSpPr>
          <p:sp>
            <p:nvSpPr>
              <p:cNvPr id="72" name="椭圆 71"/>
              <p:cNvSpPr/>
              <p:nvPr/>
            </p:nvSpPr>
            <p:spPr>
              <a:xfrm>
                <a:off x="1320800" y="2578100"/>
                <a:ext cx="965200" cy="965200"/>
              </a:xfrm>
              <a:prstGeom prst="ellipse">
                <a:avLst/>
              </a:prstGeom>
              <a:solidFill>
                <a:srgbClr val="185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弧形 72"/>
              <p:cNvSpPr/>
              <p:nvPr/>
            </p:nvSpPr>
            <p:spPr>
              <a:xfrm>
                <a:off x="1200150" y="2457450"/>
                <a:ext cx="1206500" cy="1206500"/>
              </a:xfrm>
              <a:prstGeom prst="arc">
                <a:avLst>
                  <a:gd name="adj1" fmla="val 109779"/>
                  <a:gd name="adj2" fmla="val 16379080"/>
                </a:avLst>
              </a:prstGeom>
              <a:ln w="127000" cap="rnd">
                <a:solidFill>
                  <a:srgbClr val="185C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68" name="Freeform 120"/>
            <p:cNvSpPr>
              <a:spLocks noEditPoints="1"/>
            </p:cNvSpPr>
            <p:nvPr/>
          </p:nvSpPr>
          <p:spPr bwMode="auto">
            <a:xfrm>
              <a:off x="7238732" y="2279620"/>
              <a:ext cx="343830" cy="337476"/>
            </a:xfrm>
            <a:custGeom>
              <a:avLst/>
              <a:gdLst>
                <a:gd name="T0" fmla="*/ 46 w 206"/>
                <a:gd name="T1" fmla="*/ 64 h 202"/>
                <a:gd name="T2" fmla="*/ 104 w 206"/>
                <a:gd name="T3" fmla="*/ 65 h 202"/>
                <a:gd name="T4" fmla="*/ 54 w 206"/>
                <a:gd name="T5" fmla="*/ 67 h 202"/>
                <a:gd name="T6" fmla="*/ 83 w 206"/>
                <a:gd name="T7" fmla="*/ 98 h 202"/>
                <a:gd name="T8" fmla="*/ 121 w 206"/>
                <a:gd name="T9" fmla="*/ 113 h 202"/>
                <a:gd name="T10" fmla="*/ 145 w 206"/>
                <a:gd name="T11" fmla="*/ 89 h 202"/>
                <a:gd name="T12" fmla="*/ 149 w 206"/>
                <a:gd name="T13" fmla="*/ 62 h 202"/>
                <a:gd name="T14" fmla="*/ 122 w 206"/>
                <a:gd name="T15" fmla="*/ 40 h 202"/>
                <a:gd name="T16" fmla="*/ 114 w 206"/>
                <a:gd name="T17" fmla="*/ 10 h 202"/>
                <a:gd name="T18" fmla="*/ 69 w 206"/>
                <a:gd name="T19" fmla="*/ 17 h 202"/>
                <a:gd name="T20" fmla="*/ 35 w 206"/>
                <a:gd name="T21" fmla="*/ 12 h 202"/>
                <a:gd name="T22" fmla="*/ 18 w 206"/>
                <a:gd name="T23" fmla="*/ 34 h 202"/>
                <a:gd name="T24" fmla="*/ 17 w 206"/>
                <a:gd name="T25" fmla="*/ 69 h 202"/>
                <a:gd name="T26" fmla="*/ 1 w 206"/>
                <a:gd name="T27" fmla="*/ 96 h 202"/>
                <a:gd name="T28" fmla="*/ 38 w 206"/>
                <a:gd name="T29" fmla="*/ 122 h 202"/>
                <a:gd name="T30" fmla="*/ 54 w 206"/>
                <a:gd name="T31" fmla="*/ 150 h 202"/>
                <a:gd name="T32" fmla="*/ 86 w 206"/>
                <a:gd name="T33" fmla="*/ 146 h 202"/>
                <a:gd name="T34" fmla="*/ 116 w 206"/>
                <a:gd name="T35" fmla="*/ 140 h 202"/>
                <a:gd name="T36" fmla="*/ 84 w 206"/>
                <a:gd name="T37" fmla="*/ 126 h 202"/>
                <a:gd name="T38" fmla="*/ 41 w 206"/>
                <a:gd name="T39" fmla="*/ 136 h 202"/>
                <a:gd name="T40" fmla="*/ 31 w 206"/>
                <a:gd name="T41" fmla="*/ 102 h 202"/>
                <a:gd name="T42" fmla="*/ 25 w 206"/>
                <a:gd name="T43" fmla="*/ 84 h 202"/>
                <a:gd name="T44" fmla="*/ 15 w 206"/>
                <a:gd name="T45" fmla="*/ 42 h 202"/>
                <a:gd name="T46" fmla="*/ 49 w 206"/>
                <a:gd name="T47" fmla="*/ 32 h 202"/>
                <a:gd name="T48" fmla="*/ 67 w 206"/>
                <a:gd name="T49" fmla="*/ 26 h 202"/>
                <a:gd name="T50" fmla="*/ 110 w 206"/>
                <a:gd name="T51" fmla="*/ 17 h 202"/>
                <a:gd name="T52" fmla="*/ 119 w 206"/>
                <a:gd name="T53" fmla="*/ 50 h 202"/>
                <a:gd name="T54" fmla="*/ 126 w 206"/>
                <a:gd name="T55" fmla="*/ 68 h 202"/>
                <a:gd name="T56" fmla="*/ 135 w 206"/>
                <a:gd name="T57" fmla="*/ 111 h 202"/>
                <a:gd name="T58" fmla="*/ 102 w 206"/>
                <a:gd name="T59" fmla="*/ 120 h 202"/>
                <a:gd name="T60" fmla="*/ 159 w 206"/>
                <a:gd name="T61" fmla="*/ 175 h 202"/>
                <a:gd name="T62" fmla="*/ 161 w 206"/>
                <a:gd name="T63" fmla="*/ 167 h 202"/>
                <a:gd name="T64" fmla="*/ 171 w 206"/>
                <a:gd name="T65" fmla="*/ 154 h 202"/>
                <a:gd name="T66" fmla="*/ 193 w 206"/>
                <a:gd name="T67" fmla="*/ 140 h 202"/>
                <a:gd name="T68" fmla="*/ 192 w 206"/>
                <a:gd name="T69" fmla="*/ 122 h 202"/>
                <a:gd name="T70" fmla="*/ 166 w 206"/>
                <a:gd name="T71" fmla="*/ 119 h 202"/>
                <a:gd name="T72" fmla="*/ 145 w 206"/>
                <a:gd name="T73" fmla="*/ 112 h 202"/>
                <a:gd name="T74" fmla="*/ 134 w 206"/>
                <a:gd name="T75" fmla="*/ 122 h 202"/>
                <a:gd name="T76" fmla="*/ 120 w 206"/>
                <a:gd name="T77" fmla="*/ 139 h 202"/>
                <a:gd name="T78" fmla="*/ 114 w 206"/>
                <a:gd name="T79" fmla="*/ 152 h 202"/>
                <a:gd name="T80" fmla="*/ 127 w 206"/>
                <a:gd name="T81" fmla="*/ 171 h 202"/>
                <a:gd name="T82" fmla="*/ 127 w 206"/>
                <a:gd name="T83" fmla="*/ 189 h 202"/>
                <a:gd name="T84" fmla="*/ 153 w 206"/>
                <a:gd name="T85" fmla="*/ 191 h 202"/>
                <a:gd name="T86" fmla="*/ 174 w 206"/>
                <a:gd name="T87" fmla="*/ 199 h 202"/>
                <a:gd name="T88" fmla="*/ 185 w 206"/>
                <a:gd name="T89" fmla="*/ 189 h 202"/>
                <a:gd name="T90" fmla="*/ 194 w 206"/>
                <a:gd name="T91" fmla="*/ 168 h 202"/>
                <a:gd name="T92" fmla="*/ 206 w 206"/>
                <a:gd name="T93" fmla="*/ 155 h 202"/>
                <a:gd name="T94" fmla="*/ 185 w 206"/>
                <a:gd name="T95" fmla="*/ 168 h 202"/>
                <a:gd name="T96" fmla="*/ 180 w 206"/>
                <a:gd name="T97" fmla="*/ 175 h 202"/>
                <a:gd name="T98" fmla="*/ 167 w 206"/>
                <a:gd name="T99" fmla="*/ 193 h 202"/>
                <a:gd name="T100" fmla="*/ 148 w 206"/>
                <a:gd name="T101" fmla="*/ 181 h 202"/>
                <a:gd name="T102" fmla="*/ 140 w 206"/>
                <a:gd name="T103" fmla="*/ 176 h 202"/>
                <a:gd name="T104" fmla="*/ 121 w 206"/>
                <a:gd name="T105" fmla="*/ 163 h 202"/>
                <a:gd name="T106" fmla="*/ 134 w 206"/>
                <a:gd name="T107" fmla="*/ 143 h 202"/>
                <a:gd name="T108" fmla="*/ 139 w 206"/>
                <a:gd name="T109" fmla="*/ 136 h 202"/>
                <a:gd name="T110" fmla="*/ 152 w 206"/>
                <a:gd name="T111" fmla="*/ 117 h 202"/>
                <a:gd name="T112" fmla="*/ 172 w 206"/>
                <a:gd name="T113" fmla="*/ 130 h 202"/>
                <a:gd name="T114" fmla="*/ 179 w 206"/>
                <a:gd name="T115" fmla="*/ 135 h 202"/>
                <a:gd name="T116" fmla="*/ 197 w 206"/>
                <a:gd name="T117" fmla="*/ 14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6" h="202">
                  <a:moveTo>
                    <a:pt x="104" y="65"/>
                  </a:moveTo>
                  <a:cubicBezTo>
                    <a:pt x="99" y="53"/>
                    <a:pt x="88" y="45"/>
                    <a:pt x="75" y="45"/>
                  </a:cubicBezTo>
                  <a:cubicBezTo>
                    <a:pt x="71" y="45"/>
                    <a:pt x="67" y="46"/>
                    <a:pt x="63" y="47"/>
                  </a:cubicBezTo>
                  <a:cubicBezTo>
                    <a:pt x="56" y="50"/>
                    <a:pt x="50" y="56"/>
                    <a:pt x="46" y="64"/>
                  </a:cubicBezTo>
                  <a:cubicBezTo>
                    <a:pt x="43" y="72"/>
                    <a:pt x="43" y="80"/>
                    <a:pt x="46" y="88"/>
                  </a:cubicBezTo>
                  <a:cubicBezTo>
                    <a:pt x="51" y="100"/>
                    <a:pt x="62" y="107"/>
                    <a:pt x="75" y="107"/>
                  </a:cubicBezTo>
                  <a:cubicBezTo>
                    <a:pt x="79" y="107"/>
                    <a:pt x="83" y="106"/>
                    <a:pt x="86" y="105"/>
                  </a:cubicBezTo>
                  <a:cubicBezTo>
                    <a:pt x="102" y="99"/>
                    <a:pt x="110" y="81"/>
                    <a:pt x="104" y="65"/>
                  </a:cubicBezTo>
                  <a:close/>
                  <a:moveTo>
                    <a:pt x="83" y="98"/>
                  </a:moveTo>
                  <a:cubicBezTo>
                    <a:pt x="81" y="99"/>
                    <a:pt x="78" y="99"/>
                    <a:pt x="75" y="99"/>
                  </a:cubicBezTo>
                  <a:cubicBezTo>
                    <a:pt x="65" y="99"/>
                    <a:pt x="57" y="93"/>
                    <a:pt x="54" y="85"/>
                  </a:cubicBezTo>
                  <a:cubicBezTo>
                    <a:pt x="51" y="79"/>
                    <a:pt x="51" y="73"/>
                    <a:pt x="54" y="67"/>
                  </a:cubicBezTo>
                  <a:cubicBezTo>
                    <a:pt x="56" y="61"/>
                    <a:pt x="61" y="57"/>
                    <a:pt x="66" y="55"/>
                  </a:cubicBezTo>
                  <a:cubicBezTo>
                    <a:pt x="69" y="54"/>
                    <a:pt x="72" y="53"/>
                    <a:pt x="75" y="53"/>
                  </a:cubicBezTo>
                  <a:cubicBezTo>
                    <a:pt x="84" y="53"/>
                    <a:pt x="93" y="59"/>
                    <a:pt x="96" y="68"/>
                  </a:cubicBezTo>
                  <a:cubicBezTo>
                    <a:pt x="101" y="79"/>
                    <a:pt x="95" y="93"/>
                    <a:pt x="83" y="98"/>
                  </a:cubicBezTo>
                  <a:close/>
                  <a:moveTo>
                    <a:pt x="116" y="140"/>
                  </a:moveTo>
                  <a:cubicBezTo>
                    <a:pt x="117" y="138"/>
                    <a:pt x="117" y="136"/>
                    <a:pt x="116" y="135"/>
                  </a:cubicBezTo>
                  <a:cubicBezTo>
                    <a:pt x="111" y="123"/>
                    <a:pt x="111" y="123"/>
                    <a:pt x="111" y="123"/>
                  </a:cubicBezTo>
                  <a:cubicBezTo>
                    <a:pt x="115" y="120"/>
                    <a:pt x="118" y="117"/>
                    <a:pt x="121" y="113"/>
                  </a:cubicBezTo>
                  <a:cubicBezTo>
                    <a:pt x="132" y="118"/>
                    <a:pt x="132" y="118"/>
                    <a:pt x="132" y="118"/>
                  </a:cubicBezTo>
                  <a:cubicBezTo>
                    <a:pt x="136" y="120"/>
                    <a:pt x="140" y="118"/>
                    <a:pt x="141" y="115"/>
                  </a:cubicBezTo>
                  <a:cubicBezTo>
                    <a:pt x="149" y="98"/>
                    <a:pt x="149" y="98"/>
                    <a:pt x="149" y="98"/>
                  </a:cubicBezTo>
                  <a:cubicBezTo>
                    <a:pt x="150" y="95"/>
                    <a:pt x="149" y="90"/>
                    <a:pt x="145" y="89"/>
                  </a:cubicBezTo>
                  <a:cubicBezTo>
                    <a:pt x="134" y="84"/>
                    <a:pt x="134" y="84"/>
                    <a:pt x="134" y="84"/>
                  </a:cubicBezTo>
                  <a:cubicBezTo>
                    <a:pt x="135" y="79"/>
                    <a:pt x="135" y="75"/>
                    <a:pt x="134" y="70"/>
                  </a:cubicBezTo>
                  <a:cubicBezTo>
                    <a:pt x="145" y="65"/>
                    <a:pt x="145" y="65"/>
                    <a:pt x="145" y="65"/>
                  </a:cubicBezTo>
                  <a:cubicBezTo>
                    <a:pt x="147" y="65"/>
                    <a:pt x="148" y="63"/>
                    <a:pt x="149" y="62"/>
                  </a:cubicBezTo>
                  <a:cubicBezTo>
                    <a:pt x="150" y="60"/>
                    <a:pt x="150" y="58"/>
                    <a:pt x="149" y="56"/>
                  </a:cubicBezTo>
                  <a:cubicBezTo>
                    <a:pt x="142" y="40"/>
                    <a:pt x="142" y="40"/>
                    <a:pt x="142" y="40"/>
                  </a:cubicBezTo>
                  <a:cubicBezTo>
                    <a:pt x="141" y="36"/>
                    <a:pt x="137" y="34"/>
                    <a:pt x="134" y="36"/>
                  </a:cubicBezTo>
                  <a:cubicBezTo>
                    <a:pt x="122" y="40"/>
                    <a:pt x="122" y="40"/>
                    <a:pt x="122" y="40"/>
                  </a:cubicBezTo>
                  <a:cubicBezTo>
                    <a:pt x="120" y="36"/>
                    <a:pt x="116" y="33"/>
                    <a:pt x="113" y="30"/>
                  </a:cubicBezTo>
                  <a:cubicBezTo>
                    <a:pt x="118" y="19"/>
                    <a:pt x="118" y="19"/>
                    <a:pt x="118" y="19"/>
                  </a:cubicBezTo>
                  <a:cubicBezTo>
                    <a:pt x="118" y="17"/>
                    <a:pt x="118" y="15"/>
                    <a:pt x="118" y="14"/>
                  </a:cubicBezTo>
                  <a:cubicBezTo>
                    <a:pt x="117" y="12"/>
                    <a:pt x="116" y="11"/>
                    <a:pt x="114" y="10"/>
                  </a:cubicBezTo>
                  <a:cubicBezTo>
                    <a:pt x="97" y="3"/>
                    <a:pt x="97" y="3"/>
                    <a:pt x="97" y="3"/>
                  </a:cubicBezTo>
                  <a:cubicBezTo>
                    <a:pt x="94" y="1"/>
                    <a:pt x="90" y="3"/>
                    <a:pt x="88" y="6"/>
                  </a:cubicBezTo>
                  <a:cubicBezTo>
                    <a:pt x="83" y="17"/>
                    <a:pt x="83" y="17"/>
                    <a:pt x="83" y="17"/>
                  </a:cubicBezTo>
                  <a:cubicBezTo>
                    <a:pt x="79" y="17"/>
                    <a:pt x="74" y="17"/>
                    <a:pt x="69" y="17"/>
                  </a:cubicBezTo>
                  <a:cubicBezTo>
                    <a:pt x="65" y="6"/>
                    <a:pt x="65" y="6"/>
                    <a:pt x="65" y="6"/>
                  </a:cubicBezTo>
                  <a:cubicBezTo>
                    <a:pt x="63" y="2"/>
                    <a:pt x="59" y="0"/>
                    <a:pt x="56" y="2"/>
                  </a:cubicBezTo>
                  <a:cubicBezTo>
                    <a:pt x="39" y="8"/>
                    <a:pt x="39" y="8"/>
                    <a:pt x="39" y="8"/>
                  </a:cubicBezTo>
                  <a:cubicBezTo>
                    <a:pt x="37" y="9"/>
                    <a:pt x="36" y="10"/>
                    <a:pt x="35" y="12"/>
                  </a:cubicBezTo>
                  <a:cubicBezTo>
                    <a:pt x="34" y="14"/>
                    <a:pt x="34" y="16"/>
                    <a:pt x="35" y="17"/>
                  </a:cubicBezTo>
                  <a:cubicBezTo>
                    <a:pt x="40" y="29"/>
                    <a:pt x="40" y="29"/>
                    <a:pt x="40" y="29"/>
                  </a:cubicBezTo>
                  <a:cubicBezTo>
                    <a:pt x="36" y="32"/>
                    <a:pt x="32" y="35"/>
                    <a:pt x="29" y="39"/>
                  </a:cubicBezTo>
                  <a:cubicBezTo>
                    <a:pt x="18" y="34"/>
                    <a:pt x="18" y="34"/>
                    <a:pt x="18" y="34"/>
                  </a:cubicBezTo>
                  <a:cubicBezTo>
                    <a:pt x="14" y="33"/>
                    <a:pt x="10" y="34"/>
                    <a:pt x="8" y="38"/>
                  </a:cubicBezTo>
                  <a:cubicBezTo>
                    <a:pt x="1" y="54"/>
                    <a:pt x="1" y="54"/>
                    <a:pt x="1" y="54"/>
                  </a:cubicBezTo>
                  <a:cubicBezTo>
                    <a:pt x="0" y="58"/>
                    <a:pt x="1" y="62"/>
                    <a:pt x="5" y="63"/>
                  </a:cubicBezTo>
                  <a:cubicBezTo>
                    <a:pt x="17" y="69"/>
                    <a:pt x="17" y="69"/>
                    <a:pt x="17" y="69"/>
                  </a:cubicBezTo>
                  <a:cubicBezTo>
                    <a:pt x="16" y="73"/>
                    <a:pt x="16" y="78"/>
                    <a:pt x="17" y="82"/>
                  </a:cubicBezTo>
                  <a:cubicBezTo>
                    <a:pt x="5" y="87"/>
                    <a:pt x="5" y="87"/>
                    <a:pt x="5" y="87"/>
                  </a:cubicBezTo>
                  <a:cubicBezTo>
                    <a:pt x="3" y="88"/>
                    <a:pt x="1" y="89"/>
                    <a:pt x="1" y="91"/>
                  </a:cubicBezTo>
                  <a:cubicBezTo>
                    <a:pt x="0" y="92"/>
                    <a:pt x="0" y="94"/>
                    <a:pt x="1" y="96"/>
                  </a:cubicBezTo>
                  <a:cubicBezTo>
                    <a:pt x="7" y="113"/>
                    <a:pt x="7" y="113"/>
                    <a:pt x="7" y="113"/>
                  </a:cubicBezTo>
                  <a:cubicBezTo>
                    <a:pt x="9" y="116"/>
                    <a:pt x="13" y="118"/>
                    <a:pt x="16" y="117"/>
                  </a:cubicBezTo>
                  <a:cubicBezTo>
                    <a:pt x="28" y="112"/>
                    <a:pt x="28" y="112"/>
                    <a:pt x="28" y="112"/>
                  </a:cubicBezTo>
                  <a:cubicBezTo>
                    <a:pt x="31" y="116"/>
                    <a:pt x="35" y="119"/>
                    <a:pt x="38" y="122"/>
                  </a:cubicBezTo>
                  <a:cubicBezTo>
                    <a:pt x="33" y="134"/>
                    <a:pt x="33" y="134"/>
                    <a:pt x="33" y="134"/>
                  </a:cubicBezTo>
                  <a:cubicBezTo>
                    <a:pt x="33" y="136"/>
                    <a:pt x="33" y="137"/>
                    <a:pt x="33" y="139"/>
                  </a:cubicBezTo>
                  <a:cubicBezTo>
                    <a:pt x="34" y="141"/>
                    <a:pt x="35" y="142"/>
                    <a:pt x="37" y="143"/>
                  </a:cubicBezTo>
                  <a:cubicBezTo>
                    <a:pt x="54" y="150"/>
                    <a:pt x="54" y="150"/>
                    <a:pt x="54" y="150"/>
                  </a:cubicBezTo>
                  <a:cubicBezTo>
                    <a:pt x="57" y="152"/>
                    <a:pt x="61" y="150"/>
                    <a:pt x="63" y="146"/>
                  </a:cubicBezTo>
                  <a:cubicBezTo>
                    <a:pt x="68" y="135"/>
                    <a:pt x="68" y="135"/>
                    <a:pt x="68" y="135"/>
                  </a:cubicBezTo>
                  <a:cubicBezTo>
                    <a:pt x="72" y="135"/>
                    <a:pt x="77" y="135"/>
                    <a:pt x="82" y="135"/>
                  </a:cubicBezTo>
                  <a:cubicBezTo>
                    <a:pt x="86" y="146"/>
                    <a:pt x="86" y="146"/>
                    <a:pt x="86" y="146"/>
                  </a:cubicBezTo>
                  <a:cubicBezTo>
                    <a:pt x="87" y="149"/>
                    <a:pt x="90" y="151"/>
                    <a:pt x="93" y="151"/>
                  </a:cubicBezTo>
                  <a:cubicBezTo>
                    <a:pt x="94" y="151"/>
                    <a:pt x="94" y="151"/>
                    <a:pt x="95" y="150"/>
                  </a:cubicBezTo>
                  <a:cubicBezTo>
                    <a:pt x="112" y="144"/>
                    <a:pt x="112" y="144"/>
                    <a:pt x="112" y="144"/>
                  </a:cubicBezTo>
                  <a:cubicBezTo>
                    <a:pt x="114" y="143"/>
                    <a:pt x="115" y="142"/>
                    <a:pt x="116" y="140"/>
                  </a:cubicBezTo>
                  <a:close/>
                  <a:moveTo>
                    <a:pt x="108" y="137"/>
                  </a:moveTo>
                  <a:cubicBezTo>
                    <a:pt x="93" y="142"/>
                    <a:pt x="93" y="142"/>
                    <a:pt x="93" y="142"/>
                  </a:cubicBezTo>
                  <a:cubicBezTo>
                    <a:pt x="87" y="126"/>
                    <a:pt x="87" y="126"/>
                    <a:pt x="87" y="126"/>
                  </a:cubicBezTo>
                  <a:cubicBezTo>
                    <a:pt x="84" y="126"/>
                    <a:pt x="84" y="126"/>
                    <a:pt x="84" y="126"/>
                  </a:cubicBezTo>
                  <a:cubicBezTo>
                    <a:pt x="78" y="127"/>
                    <a:pt x="72" y="127"/>
                    <a:pt x="66" y="126"/>
                  </a:cubicBezTo>
                  <a:cubicBezTo>
                    <a:pt x="63" y="126"/>
                    <a:pt x="63" y="126"/>
                    <a:pt x="63" y="126"/>
                  </a:cubicBezTo>
                  <a:cubicBezTo>
                    <a:pt x="56" y="142"/>
                    <a:pt x="56" y="142"/>
                    <a:pt x="56" y="142"/>
                  </a:cubicBezTo>
                  <a:cubicBezTo>
                    <a:pt x="41" y="136"/>
                    <a:pt x="41" y="136"/>
                    <a:pt x="41" y="136"/>
                  </a:cubicBezTo>
                  <a:cubicBezTo>
                    <a:pt x="48" y="119"/>
                    <a:pt x="48" y="119"/>
                    <a:pt x="48" y="119"/>
                  </a:cubicBezTo>
                  <a:cubicBezTo>
                    <a:pt x="46" y="118"/>
                    <a:pt x="46" y="118"/>
                    <a:pt x="46" y="118"/>
                  </a:cubicBezTo>
                  <a:cubicBezTo>
                    <a:pt x="41" y="114"/>
                    <a:pt x="37" y="110"/>
                    <a:pt x="33" y="105"/>
                  </a:cubicBezTo>
                  <a:cubicBezTo>
                    <a:pt x="31" y="102"/>
                    <a:pt x="31" y="102"/>
                    <a:pt x="31" y="102"/>
                  </a:cubicBezTo>
                  <a:cubicBezTo>
                    <a:pt x="14" y="109"/>
                    <a:pt x="14" y="109"/>
                    <a:pt x="14" y="109"/>
                  </a:cubicBezTo>
                  <a:cubicBezTo>
                    <a:pt x="9" y="94"/>
                    <a:pt x="9" y="94"/>
                    <a:pt x="9" y="94"/>
                  </a:cubicBezTo>
                  <a:cubicBezTo>
                    <a:pt x="25" y="87"/>
                    <a:pt x="25" y="87"/>
                    <a:pt x="25" y="87"/>
                  </a:cubicBezTo>
                  <a:cubicBezTo>
                    <a:pt x="25" y="84"/>
                    <a:pt x="25" y="84"/>
                    <a:pt x="25" y="84"/>
                  </a:cubicBezTo>
                  <a:cubicBezTo>
                    <a:pt x="24" y="78"/>
                    <a:pt x="24" y="73"/>
                    <a:pt x="25" y="67"/>
                  </a:cubicBezTo>
                  <a:cubicBezTo>
                    <a:pt x="26" y="64"/>
                    <a:pt x="26" y="64"/>
                    <a:pt x="26" y="64"/>
                  </a:cubicBezTo>
                  <a:cubicBezTo>
                    <a:pt x="9" y="57"/>
                    <a:pt x="9" y="57"/>
                    <a:pt x="9" y="57"/>
                  </a:cubicBezTo>
                  <a:cubicBezTo>
                    <a:pt x="15" y="42"/>
                    <a:pt x="15" y="42"/>
                    <a:pt x="15" y="42"/>
                  </a:cubicBezTo>
                  <a:cubicBezTo>
                    <a:pt x="32" y="49"/>
                    <a:pt x="32" y="49"/>
                    <a:pt x="32" y="49"/>
                  </a:cubicBezTo>
                  <a:cubicBezTo>
                    <a:pt x="34" y="46"/>
                    <a:pt x="34" y="46"/>
                    <a:pt x="34" y="46"/>
                  </a:cubicBezTo>
                  <a:cubicBezTo>
                    <a:pt x="37" y="41"/>
                    <a:pt x="42" y="37"/>
                    <a:pt x="47" y="34"/>
                  </a:cubicBezTo>
                  <a:cubicBezTo>
                    <a:pt x="49" y="32"/>
                    <a:pt x="49" y="32"/>
                    <a:pt x="49" y="32"/>
                  </a:cubicBezTo>
                  <a:cubicBezTo>
                    <a:pt x="43" y="15"/>
                    <a:pt x="43" y="15"/>
                    <a:pt x="43" y="15"/>
                  </a:cubicBezTo>
                  <a:cubicBezTo>
                    <a:pt x="58" y="10"/>
                    <a:pt x="58" y="10"/>
                    <a:pt x="58" y="10"/>
                  </a:cubicBezTo>
                  <a:cubicBezTo>
                    <a:pt x="64" y="26"/>
                    <a:pt x="64" y="26"/>
                    <a:pt x="64" y="26"/>
                  </a:cubicBezTo>
                  <a:cubicBezTo>
                    <a:pt x="67" y="26"/>
                    <a:pt x="67" y="26"/>
                    <a:pt x="67" y="26"/>
                  </a:cubicBezTo>
                  <a:cubicBezTo>
                    <a:pt x="73" y="25"/>
                    <a:pt x="79" y="25"/>
                    <a:pt x="85" y="26"/>
                  </a:cubicBezTo>
                  <a:cubicBezTo>
                    <a:pt x="88" y="26"/>
                    <a:pt x="88" y="26"/>
                    <a:pt x="88" y="26"/>
                  </a:cubicBezTo>
                  <a:cubicBezTo>
                    <a:pt x="95" y="10"/>
                    <a:pt x="95" y="10"/>
                    <a:pt x="95" y="10"/>
                  </a:cubicBezTo>
                  <a:cubicBezTo>
                    <a:pt x="110" y="17"/>
                    <a:pt x="110" y="17"/>
                    <a:pt x="110" y="17"/>
                  </a:cubicBezTo>
                  <a:cubicBezTo>
                    <a:pt x="103" y="33"/>
                    <a:pt x="103" y="33"/>
                    <a:pt x="103" y="33"/>
                  </a:cubicBezTo>
                  <a:cubicBezTo>
                    <a:pt x="105" y="35"/>
                    <a:pt x="105" y="35"/>
                    <a:pt x="105" y="35"/>
                  </a:cubicBezTo>
                  <a:cubicBezTo>
                    <a:pt x="110" y="38"/>
                    <a:pt x="114" y="42"/>
                    <a:pt x="118" y="47"/>
                  </a:cubicBezTo>
                  <a:cubicBezTo>
                    <a:pt x="119" y="50"/>
                    <a:pt x="119" y="50"/>
                    <a:pt x="119" y="50"/>
                  </a:cubicBezTo>
                  <a:cubicBezTo>
                    <a:pt x="135" y="43"/>
                    <a:pt x="135" y="43"/>
                    <a:pt x="135" y="43"/>
                  </a:cubicBezTo>
                  <a:cubicBezTo>
                    <a:pt x="141" y="58"/>
                    <a:pt x="141" y="58"/>
                    <a:pt x="141" y="58"/>
                  </a:cubicBezTo>
                  <a:cubicBezTo>
                    <a:pt x="125" y="65"/>
                    <a:pt x="125" y="65"/>
                    <a:pt x="125" y="65"/>
                  </a:cubicBezTo>
                  <a:cubicBezTo>
                    <a:pt x="126" y="68"/>
                    <a:pt x="126" y="68"/>
                    <a:pt x="126" y="68"/>
                  </a:cubicBezTo>
                  <a:cubicBezTo>
                    <a:pt x="127" y="74"/>
                    <a:pt x="127" y="80"/>
                    <a:pt x="126" y="86"/>
                  </a:cubicBezTo>
                  <a:cubicBezTo>
                    <a:pt x="125" y="89"/>
                    <a:pt x="125" y="89"/>
                    <a:pt x="125" y="89"/>
                  </a:cubicBezTo>
                  <a:cubicBezTo>
                    <a:pt x="141" y="96"/>
                    <a:pt x="141" y="96"/>
                    <a:pt x="141" y="96"/>
                  </a:cubicBezTo>
                  <a:cubicBezTo>
                    <a:pt x="135" y="111"/>
                    <a:pt x="135" y="111"/>
                    <a:pt x="135" y="111"/>
                  </a:cubicBezTo>
                  <a:cubicBezTo>
                    <a:pt x="119" y="104"/>
                    <a:pt x="119" y="104"/>
                    <a:pt x="119" y="104"/>
                  </a:cubicBezTo>
                  <a:cubicBezTo>
                    <a:pt x="117" y="106"/>
                    <a:pt x="117" y="106"/>
                    <a:pt x="117" y="106"/>
                  </a:cubicBezTo>
                  <a:cubicBezTo>
                    <a:pt x="113" y="111"/>
                    <a:pt x="109" y="115"/>
                    <a:pt x="104" y="118"/>
                  </a:cubicBezTo>
                  <a:cubicBezTo>
                    <a:pt x="102" y="120"/>
                    <a:pt x="102" y="120"/>
                    <a:pt x="102" y="120"/>
                  </a:cubicBezTo>
                  <a:lnTo>
                    <a:pt x="108" y="137"/>
                  </a:lnTo>
                  <a:close/>
                  <a:moveTo>
                    <a:pt x="157" y="136"/>
                  </a:moveTo>
                  <a:cubicBezTo>
                    <a:pt x="146" y="137"/>
                    <a:pt x="138" y="147"/>
                    <a:pt x="140" y="158"/>
                  </a:cubicBezTo>
                  <a:cubicBezTo>
                    <a:pt x="141" y="168"/>
                    <a:pt x="149" y="175"/>
                    <a:pt x="159" y="175"/>
                  </a:cubicBezTo>
                  <a:cubicBezTo>
                    <a:pt x="160" y="175"/>
                    <a:pt x="161" y="175"/>
                    <a:pt x="162" y="175"/>
                  </a:cubicBezTo>
                  <a:cubicBezTo>
                    <a:pt x="173" y="174"/>
                    <a:pt x="180" y="164"/>
                    <a:pt x="179" y="153"/>
                  </a:cubicBezTo>
                  <a:cubicBezTo>
                    <a:pt x="178" y="142"/>
                    <a:pt x="168" y="134"/>
                    <a:pt x="157" y="136"/>
                  </a:cubicBezTo>
                  <a:close/>
                  <a:moveTo>
                    <a:pt x="161" y="167"/>
                  </a:moveTo>
                  <a:cubicBezTo>
                    <a:pt x="154" y="168"/>
                    <a:pt x="148" y="163"/>
                    <a:pt x="147" y="157"/>
                  </a:cubicBezTo>
                  <a:cubicBezTo>
                    <a:pt x="147" y="150"/>
                    <a:pt x="151" y="144"/>
                    <a:pt x="158" y="144"/>
                  </a:cubicBezTo>
                  <a:cubicBezTo>
                    <a:pt x="158" y="143"/>
                    <a:pt x="159" y="143"/>
                    <a:pt x="159" y="143"/>
                  </a:cubicBezTo>
                  <a:cubicBezTo>
                    <a:pt x="165" y="143"/>
                    <a:pt x="170" y="148"/>
                    <a:pt x="171" y="154"/>
                  </a:cubicBezTo>
                  <a:cubicBezTo>
                    <a:pt x="172" y="160"/>
                    <a:pt x="167" y="166"/>
                    <a:pt x="161" y="167"/>
                  </a:cubicBezTo>
                  <a:close/>
                  <a:moveTo>
                    <a:pt x="205" y="144"/>
                  </a:moveTo>
                  <a:cubicBezTo>
                    <a:pt x="204" y="141"/>
                    <a:pt x="202" y="139"/>
                    <a:pt x="199" y="139"/>
                  </a:cubicBezTo>
                  <a:cubicBezTo>
                    <a:pt x="193" y="140"/>
                    <a:pt x="193" y="140"/>
                    <a:pt x="193" y="140"/>
                  </a:cubicBezTo>
                  <a:cubicBezTo>
                    <a:pt x="192" y="138"/>
                    <a:pt x="191" y="136"/>
                    <a:pt x="190" y="135"/>
                  </a:cubicBezTo>
                  <a:cubicBezTo>
                    <a:pt x="193" y="130"/>
                    <a:pt x="193" y="130"/>
                    <a:pt x="193" y="130"/>
                  </a:cubicBezTo>
                  <a:cubicBezTo>
                    <a:pt x="194" y="129"/>
                    <a:pt x="195" y="127"/>
                    <a:pt x="194" y="126"/>
                  </a:cubicBezTo>
                  <a:cubicBezTo>
                    <a:pt x="194" y="124"/>
                    <a:pt x="193" y="123"/>
                    <a:pt x="192" y="122"/>
                  </a:cubicBezTo>
                  <a:cubicBezTo>
                    <a:pt x="184" y="115"/>
                    <a:pt x="184" y="115"/>
                    <a:pt x="184" y="115"/>
                  </a:cubicBezTo>
                  <a:cubicBezTo>
                    <a:pt x="181" y="114"/>
                    <a:pt x="178" y="114"/>
                    <a:pt x="176" y="116"/>
                  </a:cubicBezTo>
                  <a:cubicBezTo>
                    <a:pt x="172" y="121"/>
                    <a:pt x="172" y="121"/>
                    <a:pt x="172" y="121"/>
                  </a:cubicBezTo>
                  <a:cubicBezTo>
                    <a:pt x="170" y="120"/>
                    <a:pt x="168" y="120"/>
                    <a:pt x="166" y="119"/>
                  </a:cubicBezTo>
                  <a:cubicBezTo>
                    <a:pt x="165" y="113"/>
                    <a:pt x="165" y="113"/>
                    <a:pt x="165" y="113"/>
                  </a:cubicBezTo>
                  <a:cubicBezTo>
                    <a:pt x="165" y="111"/>
                    <a:pt x="163" y="108"/>
                    <a:pt x="160" y="108"/>
                  </a:cubicBezTo>
                  <a:cubicBezTo>
                    <a:pt x="148" y="110"/>
                    <a:pt x="148" y="110"/>
                    <a:pt x="148" y="110"/>
                  </a:cubicBezTo>
                  <a:cubicBezTo>
                    <a:pt x="147" y="110"/>
                    <a:pt x="146" y="111"/>
                    <a:pt x="145" y="112"/>
                  </a:cubicBezTo>
                  <a:cubicBezTo>
                    <a:pt x="144" y="113"/>
                    <a:pt x="143" y="115"/>
                    <a:pt x="143" y="116"/>
                  </a:cubicBezTo>
                  <a:cubicBezTo>
                    <a:pt x="144" y="122"/>
                    <a:pt x="144" y="122"/>
                    <a:pt x="144" y="122"/>
                  </a:cubicBezTo>
                  <a:cubicBezTo>
                    <a:pt x="142" y="123"/>
                    <a:pt x="140" y="124"/>
                    <a:pt x="139" y="125"/>
                  </a:cubicBezTo>
                  <a:cubicBezTo>
                    <a:pt x="134" y="122"/>
                    <a:pt x="134" y="122"/>
                    <a:pt x="134" y="122"/>
                  </a:cubicBezTo>
                  <a:cubicBezTo>
                    <a:pt x="131" y="120"/>
                    <a:pt x="128" y="120"/>
                    <a:pt x="126" y="123"/>
                  </a:cubicBezTo>
                  <a:cubicBezTo>
                    <a:pt x="119" y="131"/>
                    <a:pt x="119" y="131"/>
                    <a:pt x="119" y="131"/>
                  </a:cubicBezTo>
                  <a:cubicBezTo>
                    <a:pt x="118" y="132"/>
                    <a:pt x="118" y="134"/>
                    <a:pt x="118" y="135"/>
                  </a:cubicBezTo>
                  <a:cubicBezTo>
                    <a:pt x="118" y="137"/>
                    <a:pt x="119" y="138"/>
                    <a:pt x="120" y="139"/>
                  </a:cubicBezTo>
                  <a:cubicBezTo>
                    <a:pt x="125" y="143"/>
                    <a:pt x="125" y="143"/>
                    <a:pt x="125" y="143"/>
                  </a:cubicBezTo>
                  <a:cubicBezTo>
                    <a:pt x="125" y="145"/>
                    <a:pt x="124" y="147"/>
                    <a:pt x="124" y="149"/>
                  </a:cubicBezTo>
                  <a:cubicBezTo>
                    <a:pt x="117" y="149"/>
                    <a:pt x="117" y="149"/>
                    <a:pt x="117" y="149"/>
                  </a:cubicBezTo>
                  <a:cubicBezTo>
                    <a:pt x="116" y="150"/>
                    <a:pt x="115" y="150"/>
                    <a:pt x="114" y="152"/>
                  </a:cubicBezTo>
                  <a:cubicBezTo>
                    <a:pt x="113" y="153"/>
                    <a:pt x="112" y="154"/>
                    <a:pt x="112" y="156"/>
                  </a:cubicBezTo>
                  <a:cubicBezTo>
                    <a:pt x="114" y="166"/>
                    <a:pt x="114" y="166"/>
                    <a:pt x="114" y="166"/>
                  </a:cubicBezTo>
                  <a:cubicBezTo>
                    <a:pt x="114" y="169"/>
                    <a:pt x="117" y="171"/>
                    <a:pt x="119" y="171"/>
                  </a:cubicBezTo>
                  <a:cubicBezTo>
                    <a:pt x="127" y="171"/>
                    <a:pt x="127" y="171"/>
                    <a:pt x="127" y="171"/>
                  </a:cubicBezTo>
                  <a:cubicBezTo>
                    <a:pt x="127" y="172"/>
                    <a:pt x="128" y="174"/>
                    <a:pt x="130" y="176"/>
                  </a:cubicBezTo>
                  <a:cubicBezTo>
                    <a:pt x="126" y="181"/>
                    <a:pt x="126" y="181"/>
                    <a:pt x="126" y="181"/>
                  </a:cubicBezTo>
                  <a:cubicBezTo>
                    <a:pt x="125" y="182"/>
                    <a:pt x="124" y="184"/>
                    <a:pt x="125" y="185"/>
                  </a:cubicBezTo>
                  <a:cubicBezTo>
                    <a:pt x="125" y="187"/>
                    <a:pt x="126" y="188"/>
                    <a:pt x="127" y="189"/>
                  </a:cubicBezTo>
                  <a:cubicBezTo>
                    <a:pt x="135" y="195"/>
                    <a:pt x="135" y="195"/>
                    <a:pt x="135" y="195"/>
                  </a:cubicBezTo>
                  <a:cubicBezTo>
                    <a:pt x="138" y="197"/>
                    <a:pt x="141" y="197"/>
                    <a:pt x="143" y="194"/>
                  </a:cubicBezTo>
                  <a:cubicBezTo>
                    <a:pt x="147" y="189"/>
                    <a:pt x="147" y="189"/>
                    <a:pt x="147" y="189"/>
                  </a:cubicBezTo>
                  <a:cubicBezTo>
                    <a:pt x="149" y="190"/>
                    <a:pt x="151" y="191"/>
                    <a:pt x="153" y="191"/>
                  </a:cubicBezTo>
                  <a:cubicBezTo>
                    <a:pt x="154" y="197"/>
                    <a:pt x="154" y="197"/>
                    <a:pt x="154" y="197"/>
                  </a:cubicBezTo>
                  <a:cubicBezTo>
                    <a:pt x="154" y="200"/>
                    <a:pt x="156" y="202"/>
                    <a:pt x="159" y="202"/>
                  </a:cubicBezTo>
                  <a:cubicBezTo>
                    <a:pt x="171" y="201"/>
                    <a:pt x="171" y="201"/>
                    <a:pt x="171" y="201"/>
                  </a:cubicBezTo>
                  <a:cubicBezTo>
                    <a:pt x="172" y="201"/>
                    <a:pt x="174" y="200"/>
                    <a:pt x="174" y="199"/>
                  </a:cubicBezTo>
                  <a:cubicBezTo>
                    <a:pt x="175" y="197"/>
                    <a:pt x="176" y="196"/>
                    <a:pt x="176" y="194"/>
                  </a:cubicBezTo>
                  <a:cubicBezTo>
                    <a:pt x="175" y="188"/>
                    <a:pt x="175" y="188"/>
                    <a:pt x="175" y="188"/>
                  </a:cubicBezTo>
                  <a:cubicBezTo>
                    <a:pt x="177" y="187"/>
                    <a:pt x="178" y="186"/>
                    <a:pt x="180" y="185"/>
                  </a:cubicBezTo>
                  <a:cubicBezTo>
                    <a:pt x="185" y="189"/>
                    <a:pt x="185" y="189"/>
                    <a:pt x="185" y="189"/>
                  </a:cubicBezTo>
                  <a:cubicBezTo>
                    <a:pt x="187" y="191"/>
                    <a:pt x="191" y="190"/>
                    <a:pt x="193" y="188"/>
                  </a:cubicBezTo>
                  <a:cubicBezTo>
                    <a:pt x="199" y="180"/>
                    <a:pt x="199" y="180"/>
                    <a:pt x="199" y="180"/>
                  </a:cubicBezTo>
                  <a:cubicBezTo>
                    <a:pt x="201" y="177"/>
                    <a:pt x="201" y="173"/>
                    <a:pt x="198" y="172"/>
                  </a:cubicBezTo>
                  <a:cubicBezTo>
                    <a:pt x="194" y="168"/>
                    <a:pt x="194" y="168"/>
                    <a:pt x="194" y="168"/>
                  </a:cubicBezTo>
                  <a:cubicBezTo>
                    <a:pt x="194" y="166"/>
                    <a:pt x="195" y="164"/>
                    <a:pt x="195" y="162"/>
                  </a:cubicBezTo>
                  <a:cubicBezTo>
                    <a:pt x="201" y="161"/>
                    <a:pt x="201" y="161"/>
                    <a:pt x="201" y="161"/>
                  </a:cubicBezTo>
                  <a:cubicBezTo>
                    <a:pt x="203" y="161"/>
                    <a:pt x="204" y="160"/>
                    <a:pt x="205" y="159"/>
                  </a:cubicBezTo>
                  <a:cubicBezTo>
                    <a:pt x="206" y="158"/>
                    <a:pt x="206" y="156"/>
                    <a:pt x="206" y="155"/>
                  </a:cubicBezTo>
                  <a:lnTo>
                    <a:pt x="205" y="144"/>
                  </a:lnTo>
                  <a:close/>
                  <a:moveTo>
                    <a:pt x="188" y="155"/>
                  </a:moveTo>
                  <a:cubicBezTo>
                    <a:pt x="188" y="158"/>
                    <a:pt x="188" y="158"/>
                    <a:pt x="188" y="158"/>
                  </a:cubicBezTo>
                  <a:cubicBezTo>
                    <a:pt x="188" y="161"/>
                    <a:pt x="187" y="164"/>
                    <a:pt x="185" y="168"/>
                  </a:cubicBezTo>
                  <a:cubicBezTo>
                    <a:pt x="184" y="170"/>
                    <a:pt x="184" y="170"/>
                    <a:pt x="184" y="170"/>
                  </a:cubicBezTo>
                  <a:cubicBezTo>
                    <a:pt x="192" y="176"/>
                    <a:pt x="192" y="176"/>
                    <a:pt x="192" y="176"/>
                  </a:cubicBezTo>
                  <a:cubicBezTo>
                    <a:pt x="188" y="181"/>
                    <a:pt x="188" y="181"/>
                    <a:pt x="188" y="181"/>
                  </a:cubicBezTo>
                  <a:cubicBezTo>
                    <a:pt x="180" y="175"/>
                    <a:pt x="180" y="175"/>
                    <a:pt x="180" y="175"/>
                  </a:cubicBezTo>
                  <a:cubicBezTo>
                    <a:pt x="177" y="177"/>
                    <a:pt x="177" y="177"/>
                    <a:pt x="177" y="177"/>
                  </a:cubicBezTo>
                  <a:cubicBezTo>
                    <a:pt x="175" y="179"/>
                    <a:pt x="172" y="181"/>
                    <a:pt x="169" y="182"/>
                  </a:cubicBezTo>
                  <a:cubicBezTo>
                    <a:pt x="166" y="183"/>
                    <a:pt x="166" y="183"/>
                    <a:pt x="166" y="183"/>
                  </a:cubicBezTo>
                  <a:cubicBezTo>
                    <a:pt x="167" y="193"/>
                    <a:pt x="167" y="193"/>
                    <a:pt x="167" y="193"/>
                  </a:cubicBezTo>
                  <a:cubicBezTo>
                    <a:pt x="161" y="194"/>
                    <a:pt x="161" y="194"/>
                    <a:pt x="161" y="194"/>
                  </a:cubicBezTo>
                  <a:cubicBezTo>
                    <a:pt x="160" y="184"/>
                    <a:pt x="160" y="184"/>
                    <a:pt x="160" y="184"/>
                  </a:cubicBezTo>
                  <a:cubicBezTo>
                    <a:pt x="157" y="184"/>
                    <a:pt x="157" y="184"/>
                    <a:pt x="157" y="184"/>
                  </a:cubicBezTo>
                  <a:cubicBezTo>
                    <a:pt x="154" y="183"/>
                    <a:pt x="150" y="182"/>
                    <a:pt x="148" y="181"/>
                  </a:cubicBezTo>
                  <a:cubicBezTo>
                    <a:pt x="145" y="180"/>
                    <a:pt x="145" y="180"/>
                    <a:pt x="145" y="180"/>
                  </a:cubicBezTo>
                  <a:cubicBezTo>
                    <a:pt x="138" y="188"/>
                    <a:pt x="138" y="188"/>
                    <a:pt x="138" y="188"/>
                  </a:cubicBezTo>
                  <a:cubicBezTo>
                    <a:pt x="133" y="184"/>
                    <a:pt x="133" y="184"/>
                    <a:pt x="133" y="184"/>
                  </a:cubicBezTo>
                  <a:cubicBezTo>
                    <a:pt x="140" y="176"/>
                    <a:pt x="140" y="176"/>
                    <a:pt x="140" y="176"/>
                  </a:cubicBezTo>
                  <a:cubicBezTo>
                    <a:pt x="138" y="173"/>
                    <a:pt x="138" y="173"/>
                    <a:pt x="138" y="173"/>
                  </a:cubicBezTo>
                  <a:cubicBezTo>
                    <a:pt x="136" y="171"/>
                    <a:pt x="134" y="168"/>
                    <a:pt x="133" y="165"/>
                  </a:cubicBezTo>
                  <a:cubicBezTo>
                    <a:pt x="132" y="162"/>
                    <a:pt x="132" y="162"/>
                    <a:pt x="132" y="162"/>
                  </a:cubicBezTo>
                  <a:cubicBezTo>
                    <a:pt x="121" y="163"/>
                    <a:pt x="121" y="163"/>
                    <a:pt x="121" y="163"/>
                  </a:cubicBezTo>
                  <a:cubicBezTo>
                    <a:pt x="121" y="157"/>
                    <a:pt x="121" y="157"/>
                    <a:pt x="121" y="157"/>
                  </a:cubicBezTo>
                  <a:cubicBezTo>
                    <a:pt x="131" y="156"/>
                    <a:pt x="131" y="156"/>
                    <a:pt x="131" y="156"/>
                  </a:cubicBezTo>
                  <a:cubicBezTo>
                    <a:pt x="131" y="153"/>
                    <a:pt x="131" y="153"/>
                    <a:pt x="131" y="153"/>
                  </a:cubicBezTo>
                  <a:cubicBezTo>
                    <a:pt x="132" y="149"/>
                    <a:pt x="132" y="146"/>
                    <a:pt x="134" y="143"/>
                  </a:cubicBezTo>
                  <a:cubicBezTo>
                    <a:pt x="135" y="140"/>
                    <a:pt x="135" y="140"/>
                    <a:pt x="135" y="140"/>
                  </a:cubicBezTo>
                  <a:cubicBezTo>
                    <a:pt x="127" y="134"/>
                    <a:pt x="127" y="134"/>
                    <a:pt x="127" y="134"/>
                  </a:cubicBezTo>
                  <a:cubicBezTo>
                    <a:pt x="131" y="129"/>
                    <a:pt x="131" y="129"/>
                    <a:pt x="131" y="129"/>
                  </a:cubicBezTo>
                  <a:cubicBezTo>
                    <a:pt x="139" y="136"/>
                    <a:pt x="139" y="136"/>
                    <a:pt x="139" y="136"/>
                  </a:cubicBezTo>
                  <a:cubicBezTo>
                    <a:pt x="141" y="134"/>
                    <a:pt x="141" y="134"/>
                    <a:pt x="141" y="134"/>
                  </a:cubicBezTo>
                  <a:cubicBezTo>
                    <a:pt x="144" y="131"/>
                    <a:pt x="147" y="130"/>
                    <a:pt x="150" y="129"/>
                  </a:cubicBezTo>
                  <a:cubicBezTo>
                    <a:pt x="153" y="127"/>
                    <a:pt x="153" y="127"/>
                    <a:pt x="153" y="127"/>
                  </a:cubicBezTo>
                  <a:cubicBezTo>
                    <a:pt x="152" y="117"/>
                    <a:pt x="152" y="117"/>
                    <a:pt x="152" y="117"/>
                  </a:cubicBezTo>
                  <a:cubicBezTo>
                    <a:pt x="158" y="117"/>
                    <a:pt x="158" y="117"/>
                    <a:pt x="158" y="117"/>
                  </a:cubicBezTo>
                  <a:cubicBezTo>
                    <a:pt x="159" y="127"/>
                    <a:pt x="159" y="127"/>
                    <a:pt x="159" y="127"/>
                  </a:cubicBezTo>
                  <a:cubicBezTo>
                    <a:pt x="162" y="127"/>
                    <a:pt x="162" y="127"/>
                    <a:pt x="162" y="127"/>
                  </a:cubicBezTo>
                  <a:cubicBezTo>
                    <a:pt x="165" y="127"/>
                    <a:pt x="169" y="128"/>
                    <a:pt x="172" y="130"/>
                  </a:cubicBezTo>
                  <a:cubicBezTo>
                    <a:pt x="175" y="131"/>
                    <a:pt x="175" y="131"/>
                    <a:pt x="175" y="131"/>
                  </a:cubicBezTo>
                  <a:cubicBezTo>
                    <a:pt x="181" y="123"/>
                    <a:pt x="181" y="123"/>
                    <a:pt x="181" y="123"/>
                  </a:cubicBezTo>
                  <a:cubicBezTo>
                    <a:pt x="185" y="127"/>
                    <a:pt x="185" y="127"/>
                    <a:pt x="185" y="127"/>
                  </a:cubicBezTo>
                  <a:cubicBezTo>
                    <a:pt x="179" y="135"/>
                    <a:pt x="179" y="135"/>
                    <a:pt x="179" y="135"/>
                  </a:cubicBezTo>
                  <a:cubicBezTo>
                    <a:pt x="181" y="137"/>
                    <a:pt x="181" y="137"/>
                    <a:pt x="181" y="137"/>
                  </a:cubicBezTo>
                  <a:cubicBezTo>
                    <a:pt x="184" y="140"/>
                    <a:pt x="185" y="143"/>
                    <a:pt x="186" y="146"/>
                  </a:cubicBezTo>
                  <a:cubicBezTo>
                    <a:pt x="187" y="149"/>
                    <a:pt x="187" y="149"/>
                    <a:pt x="187" y="149"/>
                  </a:cubicBezTo>
                  <a:cubicBezTo>
                    <a:pt x="197" y="147"/>
                    <a:pt x="197" y="147"/>
                    <a:pt x="197" y="147"/>
                  </a:cubicBezTo>
                  <a:cubicBezTo>
                    <a:pt x="198" y="153"/>
                    <a:pt x="198" y="153"/>
                    <a:pt x="198" y="153"/>
                  </a:cubicBezTo>
                  <a:lnTo>
                    <a:pt x="188" y="155"/>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69" name="组合 68"/>
            <p:cNvGrpSpPr/>
            <p:nvPr/>
          </p:nvGrpSpPr>
          <p:grpSpPr>
            <a:xfrm>
              <a:off x="7011504" y="3244881"/>
              <a:ext cx="798286" cy="368300"/>
              <a:chOff x="7011504" y="3331172"/>
              <a:chExt cx="798286" cy="368300"/>
            </a:xfrm>
          </p:grpSpPr>
          <p:sp>
            <p:nvSpPr>
              <p:cNvPr id="70" name="圆角矩形 152"/>
              <p:cNvSpPr/>
              <p:nvPr/>
            </p:nvSpPr>
            <p:spPr>
              <a:xfrm>
                <a:off x="7011504" y="3339937"/>
                <a:ext cx="798286" cy="351803"/>
              </a:xfrm>
              <a:prstGeom prst="roundRect">
                <a:avLst>
                  <a:gd name="adj" fmla="val 50000"/>
                </a:avLst>
              </a:prstGeom>
              <a:solidFill>
                <a:srgbClr val="185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文本框 70"/>
              <p:cNvSpPr txBox="1"/>
              <p:nvPr/>
            </p:nvSpPr>
            <p:spPr>
              <a:xfrm>
                <a:off x="7262058" y="3331172"/>
                <a:ext cx="297180" cy="368300"/>
              </a:xfrm>
              <a:prstGeom prst="rect">
                <a:avLst/>
              </a:prstGeom>
              <a:noFill/>
            </p:spPr>
            <p:txBody>
              <a:bodyPr wrap="none" rtlCol="0">
                <a:spAutoFit/>
              </a:bodyPr>
              <a:lstStyle/>
              <a:p>
                <a:pPr algn="ctr"/>
                <a:r>
                  <a:rPr lang="en-US" altLang="zh-CN" dirty="0">
                    <a:solidFill>
                      <a:schemeClr val="bg1"/>
                    </a:solidFill>
                    <a:latin typeface="微软雅黑 Light" panose="020B0502040204020203" pitchFamily="34" charset="-122"/>
                    <a:ea typeface="微软雅黑 Light" panose="020B0502040204020203" pitchFamily="34" charset="-122"/>
                  </a:rPr>
                  <a:t>3</a:t>
                </a:r>
                <a:endParaRPr lang="en-US" altLang="zh-CN" dirty="0">
                  <a:solidFill>
                    <a:schemeClr val="bg1"/>
                  </a:solidFill>
                  <a:latin typeface="微软雅黑 Light" panose="020B0502040204020203" pitchFamily="34" charset="-122"/>
                  <a:ea typeface="微软雅黑 Light" panose="020B0502040204020203" pitchFamily="34" charset="-122"/>
                </a:endParaRPr>
              </a:p>
            </p:txBody>
          </p:sp>
        </p:grpSp>
      </p:grpSp>
      <p:grpSp>
        <p:nvGrpSpPr>
          <p:cNvPr id="74" name="组合 73"/>
          <p:cNvGrpSpPr/>
          <p:nvPr/>
        </p:nvGrpSpPr>
        <p:grpSpPr>
          <a:xfrm>
            <a:off x="7492603" y="4425604"/>
            <a:ext cx="1750695" cy="1287144"/>
            <a:chOff x="3339643" y="1672364"/>
            <a:chExt cx="1750695" cy="1172844"/>
          </a:xfrm>
        </p:grpSpPr>
        <p:sp>
          <p:nvSpPr>
            <p:cNvPr id="75" name="文本框 74"/>
            <p:cNvSpPr txBox="1"/>
            <p:nvPr/>
          </p:nvSpPr>
          <p:spPr>
            <a:xfrm>
              <a:off x="3589547" y="1672364"/>
              <a:ext cx="1097280" cy="335594"/>
            </a:xfrm>
            <a:prstGeom prst="rect">
              <a:avLst/>
            </a:prstGeom>
            <a:noFill/>
          </p:spPr>
          <p:txBody>
            <a:bodyPr wrap="none" rtlCol="0">
              <a:spAutoFit/>
            </a:bodyPr>
            <a:lstStyle/>
            <a:p>
              <a:pPr algn="ctr"/>
              <a:r>
                <a:rPr lang="zh-CN" altLang="en-US" dirty="0">
                  <a:solidFill>
                    <a:srgbClr val="445469"/>
                  </a:solidFill>
                  <a:latin typeface="微软雅黑" panose="020B0503020204020204" pitchFamily="34" charset="-122"/>
                  <a:ea typeface="微软雅黑" panose="020B0503020204020204" pitchFamily="34" charset="-122"/>
                </a:rPr>
                <a:t>励志人物</a:t>
              </a:r>
              <a:endParaRPr lang="zh-CN" altLang="en-US" dirty="0">
                <a:solidFill>
                  <a:srgbClr val="445469"/>
                </a:solidFill>
                <a:latin typeface="微软雅黑" panose="020B0503020204020204" pitchFamily="34" charset="-122"/>
                <a:ea typeface="微软雅黑" panose="020B0503020204020204" pitchFamily="34" charset="-122"/>
              </a:endParaRPr>
            </a:p>
          </p:txBody>
        </p:sp>
        <p:sp>
          <p:nvSpPr>
            <p:cNvPr id="76" name="矩形 75"/>
            <p:cNvSpPr/>
            <p:nvPr/>
          </p:nvSpPr>
          <p:spPr>
            <a:xfrm>
              <a:off x="3339643" y="1998122"/>
              <a:ext cx="1750695" cy="847086"/>
            </a:xfrm>
            <a:prstGeom prst="rect">
              <a:avLst/>
            </a:prstGeom>
          </p:spPr>
          <p:txBody>
            <a:bodyPr wrap="square">
              <a:spAutoFit/>
            </a:bodyPr>
            <a:lstStyle/>
            <a:p>
              <a:pPr algn="ctr">
                <a:lnSpc>
                  <a:spcPct val="130000"/>
                </a:lnSpc>
              </a:pPr>
              <a:r>
                <a:rPr lang="zh-CN" altLang="en-US" sz="1400" dirty="0">
                  <a:solidFill>
                    <a:srgbClr val="445469"/>
                  </a:solidFill>
                  <a:latin typeface="微软雅黑" panose="020B0503020204020204" pitchFamily="34" charset="-122"/>
                  <a:ea typeface="微软雅黑" panose="020B0503020204020204" pitchFamily="34" charset="-122"/>
                </a:rPr>
                <a:t>通过自己的故事去感染人，继而成为品牌。</a:t>
              </a:r>
              <a:endParaRPr lang="zh-CN" altLang="en-US" sz="1400" dirty="0">
                <a:solidFill>
                  <a:srgbClr val="445469"/>
                </a:solidFill>
                <a:latin typeface="微软雅黑" panose="020B0503020204020204" pitchFamily="34" charset="-122"/>
                <a:ea typeface="微软雅黑" panose="020B0503020204020204" pitchFamily="34" charset="-122"/>
              </a:endParaRPr>
            </a:p>
          </p:txBody>
        </p:sp>
      </p:grpSp>
      <p:grpSp>
        <p:nvGrpSpPr>
          <p:cNvPr id="77" name="组合 76"/>
          <p:cNvGrpSpPr/>
          <p:nvPr/>
        </p:nvGrpSpPr>
        <p:grpSpPr>
          <a:xfrm>
            <a:off x="7687897" y="2326730"/>
            <a:ext cx="1206500" cy="1779846"/>
            <a:chOff x="9436687" y="1833335"/>
            <a:chExt cx="1206500" cy="1779846"/>
          </a:xfrm>
        </p:grpSpPr>
        <p:grpSp>
          <p:nvGrpSpPr>
            <p:cNvPr id="78" name="组合 77"/>
            <p:cNvGrpSpPr/>
            <p:nvPr/>
          </p:nvGrpSpPr>
          <p:grpSpPr>
            <a:xfrm>
              <a:off x="9436687" y="1833335"/>
              <a:ext cx="1206500" cy="1206500"/>
              <a:chOff x="1200150" y="2457450"/>
              <a:chExt cx="1206500" cy="1206500"/>
            </a:xfrm>
          </p:grpSpPr>
          <p:sp>
            <p:nvSpPr>
              <p:cNvPr id="83" name="椭圆 82"/>
              <p:cNvSpPr/>
              <p:nvPr/>
            </p:nvSpPr>
            <p:spPr>
              <a:xfrm>
                <a:off x="1320800" y="2578100"/>
                <a:ext cx="965200" cy="965200"/>
              </a:xfrm>
              <a:prstGeom prst="ellipse">
                <a:avLst/>
              </a:prstGeom>
              <a:solidFill>
                <a:srgbClr val="7C7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弧形 83"/>
              <p:cNvSpPr/>
              <p:nvPr/>
            </p:nvSpPr>
            <p:spPr>
              <a:xfrm>
                <a:off x="1200150" y="2457450"/>
                <a:ext cx="1206500" cy="1206500"/>
              </a:xfrm>
              <a:prstGeom prst="arc">
                <a:avLst>
                  <a:gd name="adj1" fmla="val 109779"/>
                  <a:gd name="adj2" fmla="val 21563245"/>
                </a:avLst>
              </a:prstGeom>
              <a:ln w="127000" cap="rnd">
                <a:solidFill>
                  <a:srgbClr val="7C7A8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79" name="Freeform 67"/>
            <p:cNvSpPr>
              <a:spLocks noEditPoints="1"/>
            </p:cNvSpPr>
            <p:nvPr/>
          </p:nvSpPr>
          <p:spPr bwMode="auto">
            <a:xfrm>
              <a:off x="9870675" y="2279620"/>
              <a:ext cx="338524" cy="338522"/>
            </a:xfrm>
            <a:custGeom>
              <a:avLst/>
              <a:gdLst>
                <a:gd name="T0" fmla="*/ 121 w 122"/>
                <a:gd name="T1" fmla="*/ 110 h 122"/>
                <a:gd name="T2" fmla="*/ 91 w 122"/>
                <a:gd name="T3" fmla="*/ 79 h 122"/>
                <a:gd name="T4" fmla="*/ 88 w 122"/>
                <a:gd name="T5" fmla="*/ 79 h 122"/>
                <a:gd name="T6" fmla="*/ 78 w 122"/>
                <a:gd name="T7" fmla="*/ 69 h 122"/>
                <a:gd name="T8" fmla="*/ 68 w 122"/>
                <a:gd name="T9" fmla="*/ 59 h 122"/>
                <a:gd name="T10" fmla="*/ 68 w 122"/>
                <a:gd name="T11" fmla="*/ 59 h 122"/>
                <a:gd name="T12" fmla="*/ 75 w 122"/>
                <a:gd name="T13" fmla="*/ 37 h 122"/>
                <a:gd name="T14" fmla="*/ 38 w 122"/>
                <a:gd name="T15" fmla="*/ 0 h 122"/>
                <a:gd name="T16" fmla="*/ 0 w 122"/>
                <a:gd name="T17" fmla="*/ 37 h 122"/>
                <a:gd name="T18" fmla="*/ 38 w 122"/>
                <a:gd name="T19" fmla="*/ 74 h 122"/>
                <a:gd name="T20" fmla="*/ 59 w 122"/>
                <a:gd name="T21" fmla="*/ 67 h 122"/>
                <a:gd name="T22" fmla="*/ 59 w 122"/>
                <a:gd name="T23" fmla="*/ 67 h 122"/>
                <a:gd name="T24" fmla="*/ 69 w 122"/>
                <a:gd name="T25" fmla="*/ 77 h 122"/>
                <a:gd name="T26" fmla="*/ 80 w 122"/>
                <a:gd name="T27" fmla="*/ 88 h 122"/>
                <a:gd name="T28" fmla="*/ 80 w 122"/>
                <a:gd name="T29" fmla="*/ 90 h 122"/>
                <a:gd name="T30" fmla="*/ 110 w 122"/>
                <a:gd name="T31" fmla="*/ 120 h 122"/>
                <a:gd name="T32" fmla="*/ 117 w 122"/>
                <a:gd name="T33" fmla="*/ 117 h 122"/>
                <a:gd name="T34" fmla="*/ 118 w 122"/>
                <a:gd name="T35" fmla="*/ 117 h 122"/>
                <a:gd name="T36" fmla="*/ 121 w 122"/>
                <a:gd name="T37" fmla="*/ 110 h 122"/>
                <a:gd name="T38" fmla="*/ 38 w 122"/>
                <a:gd name="T39" fmla="*/ 66 h 122"/>
                <a:gd name="T40" fmla="*/ 9 w 122"/>
                <a:gd name="T41" fmla="*/ 37 h 122"/>
                <a:gd name="T42" fmla="*/ 38 w 122"/>
                <a:gd name="T43" fmla="*/ 8 h 122"/>
                <a:gd name="T44" fmla="*/ 67 w 122"/>
                <a:gd name="T45" fmla="*/ 37 h 122"/>
                <a:gd name="T46" fmla="*/ 38 w 122"/>
                <a:gd name="T47" fmla="*/ 6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2" h="122">
                  <a:moveTo>
                    <a:pt x="121" y="110"/>
                  </a:moveTo>
                  <a:cubicBezTo>
                    <a:pt x="91" y="79"/>
                    <a:pt x="91" y="79"/>
                    <a:pt x="91" y="79"/>
                  </a:cubicBezTo>
                  <a:cubicBezTo>
                    <a:pt x="90" y="79"/>
                    <a:pt x="89" y="79"/>
                    <a:pt x="88" y="79"/>
                  </a:cubicBezTo>
                  <a:cubicBezTo>
                    <a:pt x="78" y="69"/>
                    <a:pt x="78" y="69"/>
                    <a:pt x="78" y="69"/>
                  </a:cubicBezTo>
                  <a:cubicBezTo>
                    <a:pt x="68" y="59"/>
                    <a:pt x="68" y="59"/>
                    <a:pt x="68" y="59"/>
                  </a:cubicBezTo>
                  <a:cubicBezTo>
                    <a:pt x="68" y="59"/>
                    <a:pt x="68" y="59"/>
                    <a:pt x="68" y="59"/>
                  </a:cubicBezTo>
                  <a:cubicBezTo>
                    <a:pt x="72" y="53"/>
                    <a:pt x="75" y="45"/>
                    <a:pt x="75" y="37"/>
                  </a:cubicBezTo>
                  <a:cubicBezTo>
                    <a:pt x="75" y="17"/>
                    <a:pt x="58" y="0"/>
                    <a:pt x="38" y="0"/>
                  </a:cubicBezTo>
                  <a:cubicBezTo>
                    <a:pt x="17" y="0"/>
                    <a:pt x="0" y="17"/>
                    <a:pt x="0" y="37"/>
                  </a:cubicBezTo>
                  <a:cubicBezTo>
                    <a:pt x="0" y="58"/>
                    <a:pt x="17" y="74"/>
                    <a:pt x="38" y="74"/>
                  </a:cubicBezTo>
                  <a:cubicBezTo>
                    <a:pt x="46" y="74"/>
                    <a:pt x="53" y="72"/>
                    <a:pt x="59" y="67"/>
                  </a:cubicBezTo>
                  <a:cubicBezTo>
                    <a:pt x="59" y="67"/>
                    <a:pt x="59" y="67"/>
                    <a:pt x="59" y="67"/>
                  </a:cubicBezTo>
                  <a:cubicBezTo>
                    <a:pt x="69" y="77"/>
                    <a:pt x="69" y="77"/>
                    <a:pt x="69" y="77"/>
                  </a:cubicBezTo>
                  <a:cubicBezTo>
                    <a:pt x="80" y="88"/>
                    <a:pt x="80" y="88"/>
                    <a:pt x="80" y="88"/>
                  </a:cubicBezTo>
                  <a:cubicBezTo>
                    <a:pt x="79" y="89"/>
                    <a:pt x="79" y="90"/>
                    <a:pt x="80" y="90"/>
                  </a:cubicBezTo>
                  <a:cubicBezTo>
                    <a:pt x="110" y="120"/>
                    <a:pt x="110" y="120"/>
                    <a:pt x="110" y="120"/>
                  </a:cubicBezTo>
                  <a:cubicBezTo>
                    <a:pt x="111" y="122"/>
                    <a:pt x="115" y="120"/>
                    <a:pt x="117" y="117"/>
                  </a:cubicBezTo>
                  <a:cubicBezTo>
                    <a:pt x="118" y="117"/>
                    <a:pt x="118" y="117"/>
                    <a:pt x="118" y="117"/>
                  </a:cubicBezTo>
                  <a:cubicBezTo>
                    <a:pt x="121" y="114"/>
                    <a:pt x="122" y="111"/>
                    <a:pt x="121" y="110"/>
                  </a:cubicBezTo>
                  <a:close/>
                  <a:moveTo>
                    <a:pt x="38" y="66"/>
                  </a:moveTo>
                  <a:cubicBezTo>
                    <a:pt x="22" y="66"/>
                    <a:pt x="9" y="53"/>
                    <a:pt x="9" y="37"/>
                  </a:cubicBezTo>
                  <a:cubicBezTo>
                    <a:pt x="9" y="21"/>
                    <a:pt x="22" y="8"/>
                    <a:pt x="38" y="8"/>
                  </a:cubicBezTo>
                  <a:cubicBezTo>
                    <a:pt x="54" y="8"/>
                    <a:pt x="67" y="21"/>
                    <a:pt x="67" y="37"/>
                  </a:cubicBezTo>
                  <a:cubicBezTo>
                    <a:pt x="67" y="53"/>
                    <a:pt x="54" y="66"/>
                    <a:pt x="38" y="6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80" name="组合 79"/>
            <p:cNvGrpSpPr/>
            <p:nvPr/>
          </p:nvGrpSpPr>
          <p:grpSpPr>
            <a:xfrm>
              <a:off x="9640794" y="3244881"/>
              <a:ext cx="798286" cy="368300"/>
              <a:chOff x="9640794" y="3331172"/>
              <a:chExt cx="798286" cy="368300"/>
            </a:xfrm>
          </p:grpSpPr>
          <p:sp>
            <p:nvSpPr>
              <p:cNvPr id="81" name="圆角矩形 163"/>
              <p:cNvSpPr/>
              <p:nvPr/>
            </p:nvSpPr>
            <p:spPr>
              <a:xfrm>
                <a:off x="9640794" y="3339937"/>
                <a:ext cx="798286" cy="351803"/>
              </a:xfrm>
              <a:prstGeom prst="roundRect">
                <a:avLst>
                  <a:gd name="adj" fmla="val 50000"/>
                </a:avLst>
              </a:prstGeom>
              <a:solidFill>
                <a:srgbClr val="7C7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文本框 81"/>
              <p:cNvSpPr txBox="1"/>
              <p:nvPr/>
            </p:nvSpPr>
            <p:spPr>
              <a:xfrm>
                <a:off x="9891348" y="3331172"/>
                <a:ext cx="297180" cy="368300"/>
              </a:xfrm>
              <a:prstGeom prst="rect">
                <a:avLst/>
              </a:prstGeom>
              <a:noFill/>
            </p:spPr>
            <p:txBody>
              <a:bodyPr wrap="none" rtlCol="0">
                <a:spAutoFit/>
              </a:bodyPr>
              <a:lstStyle/>
              <a:p>
                <a:pPr algn="ctr"/>
                <a:r>
                  <a:rPr lang="en-US" altLang="zh-CN" dirty="0">
                    <a:solidFill>
                      <a:schemeClr val="bg1"/>
                    </a:solidFill>
                    <a:latin typeface="微软雅黑 Light" panose="020B0502040204020203" pitchFamily="34" charset="-122"/>
                    <a:ea typeface="微软雅黑 Light" panose="020B0502040204020203" pitchFamily="34" charset="-122"/>
                  </a:rPr>
                  <a:t>4</a:t>
                </a:r>
                <a:endParaRPr lang="en-US" altLang="zh-CN" dirty="0">
                  <a:solidFill>
                    <a:schemeClr val="bg1"/>
                  </a:solidFill>
                  <a:latin typeface="微软雅黑 Light" panose="020B0502040204020203" pitchFamily="34" charset="-122"/>
                  <a:ea typeface="微软雅黑 Light" panose="020B0502040204020203" pitchFamily="34" charset="-122"/>
                </a:endParaRPr>
              </a:p>
            </p:txBody>
          </p:sp>
        </p:grpSp>
      </p:grpSp>
      <p:sp>
        <p:nvSpPr>
          <p:cNvPr id="100" name="文本框 99"/>
          <p:cNvSpPr txBox="1"/>
          <p:nvPr/>
        </p:nvSpPr>
        <p:spPr>
          <a:xfrm>
            <a:off x="2551430" y="1525905"/>
            <a:ext cx="4583430" cy="460375"/>
          </a:xfrm>
          <a:prstGeom prst="rect">
            <a:avLst/>
          </a:prstGeom>
          <a:noFill/>
          <a:ln w="9525">
            <a:noFill/>
          </a:ln>
        </p:spPr>
        <p:txBody>
          <a:bodyPr wrap="square">
            <a:spAutoFit/>
          </a:bodyPr>
          <a:lstStyle/>
          <a:p>
            <a:pPr indent="306070"/>
            <a:r>
              <a:rPr lang="zh-CN" altLang="en-US" sz="2400" b="1" dirty="0">
                <a:solidFill>
                  <a:srgbClr val="409CC3"/>
                </a:solidFill>
                <a:latin typeface="微软雅黑" panose="020B0503020204020204" pitchFamily="34" charset="-122"/>
                <a:ea typeface="微软雅黑" panose="020B0503020204020204" pitchFamily="34" charset="-122"/>
              </a:rPr>
              <a:t>（一）自媒体平台定位途径</a:t>
            </a:r>
            <a:endParaRPr lang="zh-CN" altLang="en-US" sz="2400" b="1" dirty="0">
              <a:solidFill>
                <a:srgbClr val="409CC3"/>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9448403" y="4428779"/>
            <a:ext cx="2086918" cy="1004501"/>
            <a:chOff x="3130093" y="1672364"/>
            <a:chExt cx="2086918" cy="915300"/>
          </a:xfrm>
        </p:grpSpPr>
        <p:sp>
          <p:nvSpPr>
            <p:cNvPr id="3" name="文本框 2"/>
            <p:cNvSpPr txBox="1"/>
            <p:nvPr/>
          </p:nvSpPr>
          <p:spPr>
            <a:xfrm>
              <a:off x="3589547" y="1672364"/>
              <a:ext cx="1097280" cy="335594"/>
            </a:xfrm>
            <a:prstGeom prst="rect">
              <a:avLst/>
            </a:prstGeom>
            <a:noFill/>
          </p:spPr>
          <p:txBody>
            <a:bodyPr wrap="none" rtlCol="0">
              <a:spAutoFit/>
            </a:bodyPr>
            <a:lstStyle/>
            <a:p>
              <a:pPr algn="ctr"/>
              <a:r>
                <a:rPr lang="zh-CN" altLang="en-US" dirty="0">
                  <a:solidFill>
                    <a:srgbClr val="445469"/>
                  </a:solidFill>
                  <a:latin typeface="微软雅黑" panose="020B0503020204020204" pitchFamily="34" charset="-122"/>
                  <a:ea typeface="微软雅黑" panose="020B0503020204020204" pitchFamily="34" charset="-122"/>
                </a:rPr>
                <a:t>圈子达人</a:t>
              </a:r>
              <a:endParaRPr lang="zh-CN" altLang="en-US" dirty="0">
                <a:solidFill>
                  <a:srgbClr val="445469"/>
                </a:solidFill>
                <a:latin typeface="微软雅黑" panose="020B0503020204020204" pitchFamily="34" charset="-122"/>
                <a:ea typeface="微软雅黑" panose="020B0503020204020204" pitchFamily="34" charset="-122"/>
              </a:endParaRPr>
            </a:p>
          </p:txBody>
        </p:sp>
        <p:sp>
          <p:nvSpPr>
            <p:cNvPr id="4" name="矩形 3"/>
            <p:cNvSpPr/>
            <p:nvPr/>
          </p:nvSpPr>
          <p:spPr>
            <a:xfrm>
              <a:off x="3130093" y="1995166"/>
              <a:ext cx="2086918" cy="592498"/>
            </a:xfrm>
            <a:prstGeom prst="rect">
              <a:avLst/>
            </a:prstGeom>
          </p:spPr>
          <p:txBody>
            <a:bodyPr wrap="square">
              <a:spAutoFit/>
            </a:bodyPr>
            <a:lstStyle/>
            <a:p>
              <a:pPr algn="ctr">
                <a:lnSpc>
                  <a:spcPct val="130000"/>
                </a:lnSpc>
              </a:pPr>
              <a:r>
                <a:rPr lang="zh-CN" altLang="en-US" sz="1400" dirty="0">
                  <a:solidFill>
                    <a:srgbClr val="445469"/>
                  </a:solidFill>
                  <a:latin typeface="微软雅黑" panose="020B0503020204020204" pitchFamily="34" charset="-122"/>
                  <a:ea typeface="微软雅黑" panose="020B0503020204020204" pitchFamily="34" charset="-122"/>
                </a:rPr>
                <a:t>在某一个圈子中，成为热点人物。</a:t>
              </a:r>
              <a:endParaRPr lang="zh-CN" altLang="en-US" sz="1400" dirty="0">
                <a:solidFill>
                  <a:srgbClr val="445469"/>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9853247" y="2329905"/>
            <a:ext cx="1206500" cy="1779846"/>
            <a:chOff x="9436687" y="1833335"/>
            <a:chExt cx="1206500" cy="1779846"/>
          </a:xfrm>
        </p:grpSpPr>
        <p:grpSp>
          <p:nvGrpSpPr>
            <p:cNvPr id="6" name="组合 5"/>
            <p:cNvGrpSpPr/>
            <p:nvPr/>
          </p:nvGrpSpPr>
          <p:grpSpPr>
            <a:xfrm>
              <a:off x="9436687" y="1833335"/>
              <a:ext cx="1206500" cy="1206500"/>
              <a:chOff x="1200150" y="2457450"/>
              <a:chExt cx="1206500" cy="1206500"/>
            </a:xfrm>
          </p:grpSpPr>
          <p:sp>
            <p:nvSpPr>
              <p:cNvPr id="7" name="椭圆 6"/>
              <p:cNvSpPr/>
              <p:nvPr/>
            </p:nvSpPr>
            <p:spPr>
              <a:xfrm>
                <a:off x="1320800" y="2578100"/>
                <a:ext cx="965200" cy="965200"/>
              </a:xfrm>
              <a:prstGeom prst="ellipse">
                <a:avLst/>
              </a:prstGeom>
              <a:solidFill>
                <a:srgbClr val="7C7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弧形 7"/>
              <p:cNvSpPr/>
              <p:nvPr/>
            </p:nvSpPr>
            <p:spPr>
              <a:xfrm>
                <a:off x="1200150" y="2457450"/>
                <a:ext cx="1206500" cy="1206500"/>
              </a:xfrm>
              <a:prstGeom prst="arc">
                <a:avLst>
                  <a:gd name="adj1" fmla="val 109779"/>
                  <a:gd name="adj2" fmla="val 21563245"/>
                </a:avLst>
              </a:prstGeom>
              <a:ln w="127000" cap="rnd">
                <a:solidFill>
                  <a:srgbClr val="7C7A8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9" name="Freeform 67"/>
            <p:cNvSpPr>
              <a:spLocks noEditPoints="1"/>
            </p:cNvSpPr>
            <p:nvPr/>
          </p:nvSpPr>
          <p:spPr bwMode="auto">
            <a:xfrm>
              <a:off x="9870675" y="2279620"/>
              <a:ext cx="338524" cy="338522"/>
            </a:xfrm>
            <a:custGeom>
              <a:avLst/>
              <a:gdLst>
                <a:gd name="T0" fmla="*/ 121 w 122"/>
                <a:gd name="T1" fmla="*/ 110 h 122"/>
                <a:gd name="T2" fmla="*/ 91 w 122"/>
                <a:gd name="T3" fmla="*/ 79 h 122"/>
                <a:gd name="T4" fmla="*/ 88 w 122"/>
                <a:gd name="T5" fmla="*/ 79 h 122"/>
                <a:gd name="T6" fmla="*/ 78 w 122"/>
                <a:gd name="T7" fmla="*/ 69 h 122"/>
                <a:gd name="T8" fmla="*/ 68 w 122"/>
                <a:gd name="T9" fmla="*/ 59 h 122"/>
                <a:gd name="T10" fmla="*/ 68 w 122"/>
                <a:gd name="T11" fmla="*/ 59 h 122"/>
                <a:gd name="T12" fmla="*/ 75 w 122"/>
                <a:gd name="T13" fmla="*/ 37 h 122"/>
                <a:gd name="T14" fmla="*/ 38 w 122"/>
                <a:gd name="T15" fmla="*/ 0 h 122"/>
                <a:gd name="T16" fmla="*/ 0 w 122"/>
                <a:gd name="T17" fmla="*/ 37 h 122"/>
                <a:gd name="T18" fmla="*/ 38 w 122"/>
                <a:gd name="T19" fmla="*/ 74 h 122"/>
                <a:gd name="T20" fmla="*/ 59 w 122"/>
                <a:gd name="T21" fmla="*/ 67 h 122"/>
                <a:gd name="T22" fmla="*/ 59 w 122"/>
                <a:gd name="T23" fmla="*/ 67 h 122"/>
                <a:gd name="T24" fmla="*/ 69 w 122"/>
                <a:gd name="T25" fmla="*/ 77 h 122"/>
                <a:gd name="T26" fmla="*/ 80 w 122"/>
                <a:gd name="T27" fmla="*/ 88 h 122"/>
                <a:gd name="T28" fmla="*/ 80 w 122"/>
                <a:gd name="T29" fmla="*/ 90 h 122"/>
                <a:gd name="T30" fmla="*/ 110 w 122"/>
                <a:gd name="T31" fmla="*/ 120 h 122"/>
                <a:gd name="T32" fmla="*/ 117 w 122"/>
                <a:gd name="T33" fmla="*/ 117 h 122"/>
                <a:gd name="T34" fmla="*/ 118 w 122"/>
                <a:gd name="T35" fmla="*/ 117 h 122"/>
                <a:gd name="T36" fmla="*/ 121 w 122"/>
                <a:gd name="T37" fmla="*/ 110 h 122"/>
                <a:gd name="T38" fmla="*/ 38 w 122"/>
                <a:gd name="T39" fmla="*/ 66 h 122"/>
                <a:gd name="T40" fmla="*/ 9 w 122"/>
                <a:gd name="T41" fmla="*/ 37 h 122"/>
                <a:gd name="T42" fmla="*/ 38 w 122"/>
                <a:gd name="T43" fmla="*/ 8 h 122"/>
                <a:gd name="T44" fmla="*/ 67 w 122"/>
                <a:gd name="T45" fmla="*/ 37 h 122"/>
                <a:gd name="T46" fmla="*/ 38 w 122"/>
                <a:gd name="T47" fmla="*/ 6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2" h="122">
                  <a:moveTo>
                    <a:pt x="121" y="110"/>
                  </a:moveTo>
                  <a:cubicBezTo>
                    <a:pt x="91" y="79"/>
                    <a:pt x="91" y="79"/>
                    <a:pt x="91" y="79"/>
                  </a:cubicBezTo>
                  <a:cubicBezTo>
                    <a:pt x="90" y="79"/>
                    <a:pt x="89" y="79"/>
                    <a:pt x="88" y="79"/>
                  </a:cubicBezTo>
                  <a:cubicBezTo>
                    <a:pt x="78" y="69"/>
                    <a:pt x="78" y="69"/>
                    <a:pt x="78" y="69"/>
                  </a:cubicBezTo>
                  <a:cubicBezTo>
                    <a:pt x="68" y="59"/>
                    <a:pt x="68" y="59"/>
                    <a:pt x="68" y="59"/>
                  </a:cubicBezTo>
                  <a:cubicBezTo>
                    <a:pt x="68" y="59"/>
                    <a:pt x="68" y="59"/>
                    <a:pt x="68" y="59"/>
                  </a:cubicBezTo>
                  <a:cubicBezTo>
                    <a:pt x="72" y="53"/>
                    <a:pt x="75" y="45"/>
                    <a:pt x="75" y="37"/>
                  </a:cubicBezTo>
                  <a:cubicBezTo>
                    <a:pt x="75" y="17"/>
                    <a:pt x="58" y="0"/>
                    <a:pt x="38" y="0"/>
                  </a:cubicBezTo>
                  <a:cubicBezTo>
                    <a:pt x="17" y="0"/>
                    <a:pt x="0" y="17"/>
                    <a:pt x="0" y="37"/>
                  </a:cubicBezTo>
                  <a:cubicBezTo>
                    <a:pt x="0" y="58"/>
                    <a:pt x="17" y="74"/>
                    <a:pt x="38" y="74"/>
                  </a:cubicBezTo>
                  <a:cubicBezTo>
                    <a:pt x="46" y="74"/>
                    <a:pt x="53" y="72"/>
                    <a:pt x="59" y="67"/>
                  </a:cubicBezTo>
                  <a:cubicBezTo>
                    <a:pt x="59" y="67"/>
                    <a:pt x="59" y="67"/>
                    <a:pt x="59" y="67"/>
                  </a:cubicBezTo>
                  <a:cubicBezTo>
                    <a:pt x="69" y="77"/>
                    <a:pt x="69" y="77"/>
                    <a:pt x="69" y="77"/>
                  </a:cubicBezTo>
                  <a:cubicBezTo>
                    <a:pt x="80" y="88"/>
                    <a:pt x="80" y="88"/>
                    <a:pt x="80" y="88"/>
                  </a:cubicBezTo>
                  <a:cubicBezTo>
                    <a:pt x="79" y="89"/>
                    <a:pt x="79" y="90"/>
                    <a:pt x="80" y="90"/>
                  </a:cubicBezTo>
                  <a:cubicBezTo>
                    <a:pt x="110" y="120"/>
                    <a:pt x="110" y="120"/>
                    <a:pt x="110" y="120"/>
                  </a:cubicBezTo>
                  <a:cubicBezTo>
                    <a:pt x="111" y="122"/>
                    <a:pt x="115" y="120"/>
                    <a:pt x="117" y="117"/>
                  </a:cubicBezTo>
                  <a:cubicBezTo>
                    <a:pt x="118" y="117"/>
                    <a:pt x="118" y="117"/>
                    <a:pt x="118" y="117"/>
                  </a:cubicBezTo>
                  <a:cubicBezTo>
                    <a:pt x="121" y="114"/>
                    <a:pt x="122" y="111"/>
                    <a:pt x="121" y="110"/>
                  </a:cubicBezTo>
                  <a:close/>
                  <a:moveTo>
                    <a:pt x="38" y="66"/>
                  </a:moveTo>
                  <a:cubicBezTo>
                    <a:pt x="22" y="66"/>
                    <a:pt x="9" y="53"/>
                    <a:pt x="9" y="37"/>
                  </a:cubicBezTo>
                  <a:cubicBezTo>
                    <a:pt x="9" y="21"/>
                    <a:pt x="22" y="8"/>
                    <a:pt x="38" y="8"/>
                  </a:cubicBezTo>
                  <a:cubicBezTo>
                    <a:pt x="54" y="8"/>
                    <a:pt x="67" y="21"/>
                    <a:pt x="67" y="37"/>
                  </a:cubicBezTo>
                  <a:cubicBezTo>
                    <a:pt x="67" y="53"/>
                    <a:pt x="54" y="66"/>
                    <a:pt x="38" y="66"/>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nvGrpSpPr>
            <p:cNvPr id="10" name="组合 9"/>
            <p:cNvGrpSpPr/>
            <p:nvPr/>
          </p:nvGrpSpPr>
          <p:grpSpPr>
            <a:xfrm>
              <a:off x="9640794" y="3244881"/>
              <a:ext cx="798286" cy="368300"/>
              <a:chOff x="9640794" y="3331172"/>
              <a:chExt cx="798286" cy="368300"/>
            </a:xfrm>
          </p:grpSpPr>
          <p:sp>
            <p:nvSpPr>
              <p:cNvPr id="12" name="圆角矩形 163"/>
              <p:cNvSpPr/>
              <p:nvPr/>
            </p:nvSpPr>
            <p:spPr>
              <a:xfrm>
                <a:off x="9640794" y="3339937"/>
                <a:ext cx="798286" cy="351803"/>
              </a:xfrm>
              <a:prstGeom prst="roundRect">
                <a:avLst>
                  <a:gd name="adj" fmla="val 50000"/>
                </a:avLst>
              </a:prstGeom>
              <a:solidFill>
                <a:srgbClr val="7C7A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9891348" y="3331172"/>
                <a:ext cx="297180" cy="368300"/>
              </a:xfrm>
              <a:prstGeom prst="rect">
                <a:avLst/>
              </a:prstGeom>
              <a:noFill/>
            </p:spPr>
            <p:txBody>
              <a:bodyPr wrap="none" rtlCol="0">
                <a:spAutoFit/>
              </a:bodyPr>
              <a:lstStyle/>
              <a:p>
                <a:pPr algn="ctr"/>
                <a:r>
                  <a:rPr lang="en-US" altLang="zh-CN" dirty="0">
                    <a:solidFill>
                      <a:schemeClr val="bg1"/>
                    </a:solidFill>
                    <a:latin typeface="微软雅黑 Light" panose="020B0502040204020203" pitchFamily="34" charset="-122"/>
                    <a:ea typeface="微软雅黑 Light" panose="020B0502040204020203" pitchFamily="34" charset="-122"/>
                  </a:rPr>
                  <a:t>5</a:t>
                </a:r>
                <a:endParaRPr lang="en-US" altLang="zh-CN" dirty="0">
                  <a:solidFill>
                    <a:schemeClr val="bg1"/>
                  </a:solidFill>
                  <a:latin typeface="微软雅黑 Light" panose="020B0502040204020203" pitchFamily="34" charset="-122"/>
                  <a:ea typeface="微软雅黑 Light" panose="020B0502040204020203"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399">
        <p14:rippl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cstate="screen"/>
          <a:stretch>
            <a:fillRect/>
          </a:stretch>
        </p:blipFill>
        <p:spPr>
          <a:xfrm>
            <a:off x="400992" y="224566"/>
            <a:ext cx="11391285" cy="6407598"/>
          </a:xfrm>
          <a:prstGeom prst="rect">
            <a:avLst/>
          </a:prstGeom>
          <a:effectLst>
            <a:outerShdw blurRad="190500" sx="102000" sy="102000" algn="ctr" rotWithShape="0">
              <a:prstClr val="black">
                <a:alpha val="30000"/>
              </a:prstClr>
            </a:outerShdw>
          </a:effectLst>
        </p:spPr>
      </p:pic>
      <p:pic>
        <p:nvPicPr>
          <p:cNvPr id="11" name="图片 10"/>
          <p:cNvPicPr>
            <a:picLocks noChangeAspect="1"/>
          </p:cNvPicPr>
          <p:nvPr/>
        </p:nvPicPr>
        <p:blipFill>
          <a:blip r:embed="rId2" cstate="screen"/>
          <a:stretch>
            <a:fillRect/>
          </a:stretch>
        </p:blipFill>
        <p:spPr>
          <a:xfrm rot="10800000">
            <a:off x="400356" y="225200"/>
            <a:ext cx="1845008" cy="1013049"/>
          </a:xfrm>
          <a:prstGeom prst="rect">
            <a:avLst/>
          </a:prstGeom>
        </p:spPr>
      </p:pic>
      <p:sp>
        <p:nvSpPr>
          <p:cNvPr id="13" name="文本框 12"/>
          <p:cNvSpPr txBox="1"/>
          <p:nvPr/>
        </p:nvSpPr>
        <p:spPr>
          <a:xfrm>
            <a:off x="1397635" y="948690"/>
            <a:ext cx="5583555" cy="460375"/>
          </a:xfrm>
          <a:prstGeom prst="rect">
            <a:avLst/>
          </a:prstGeom>
          <a:noFill/>
        </p:spPr>
        <p:txBody>
          <a:bodyPr wrap="square" rtlCol="0">
            <a:spAutoFit/>
          </a:bodyPr>
          <a:lstStyle/>
          <a:p>
            <a:pPr algn="l" fontAlgn="auto">
              <a:lnSpc>
                <a:spcPct val="100000"/>
              </a:lnSpc>
            </a:pPr>
            <a:r>
              <a:rPr lang="zh-CN" altLang="en-US" sz="2800" b="1" dirty="0">
                <a:solidFill>
                  <a:srgbClr val="185C99"/>
                </a:solidFill>
                <a:latin typeface="微软雅黑" panose="020B0503020204020204" pitchFamily="34" charset="-122"/>
                <a:ea typeface="微软雅黑" panose="020B0503020204020204" pitchFamily="34" charset="-122"/>
                <a:sym typeface="+mn-ea"/>
              </a:rPr>
              <a:t>二、公众号平台定位</a:t>
            </a:r>
            <a:endParaRPr lang="zh-CN" altLang="en-US" sz="2800" b="1" dirty="0">
              <a:solidFill>
                <a:srgbClr val="185C99"/>
              </a:solidFill>
              <a:latin typeface="微软雅黑" panose="020B0503020204020204" pitchFamily="34" charset="-122"/>
              <a:ea typeface="微软雅黑" panose="020B0503020204020204" pitchFamily="34" charset="-122"/>
              <a:sym typeface="+mn-ea"/>
            </a:endParaRPr>
          </a:p>
        </p:txBody>
      </p:sp>
      <p:pic>
        <p:nvPicPr>
          <p:cNvPr id="20" name="图片 12"/>
          <p:cNvPicPr>
            <a:picLocks noChangeAspect="1" noChangeArrowheads="1"/>
          </p:cNvPicPr>
          <p:nvPr/>
        </p:nvPicPr>
        <p:blipFill>
          <a:blip r:embed="rId3" cstate="screen"/>
          <a:srcRect/>
          <a:stretch>
            <a:fillRect/>
          </a:stretch>
        </p:blipFill>
        <p:spPr bwMode="auto">
          <a:xfrm>
            <a:off x="3334385" y="2148840"/>
            <a:ext cx="523875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p:cNvGrpSpPr/>
          <p:nvPr/>
        </p:nvGrpSpPr>
        <p:grpSpPr>
          <a:xfrm>
            <a:off x="912495" y="2256790"/>
            <a:ext cx="2606040" cy="1209040"/>
            <a:chOff x="755601" y="2254040"/>
            <a:chExt cx="2861237" cy="1209040"/>
          </a:xfrm>
        </p:grpSpPr>
        <p:sp>
          <p:nvSpPr>
            <p:cNvPr id="25" name="文本框 21"/>
            <p:cNvSpPr>
              <a:spLocks noChangeArrowheads="1"/>
            </p:cNvSpPr>
            <p:nvPr/>
          </p:nvSpPr>
          <p:spPr bwMode="auto">
            <a:xfrm>
              <a:off x="755601" y="2254040"/>
              <a:ext cx="28612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r>
                <a:rPr lang="zh-CN" altLang="en-US" sz="2400" dirty="0">
                  <a:solidFill>
                    <a:srgbClr val="445469"/>
                  </a:solidFill>
                  <a:latin typeface="微软雅黑" panose="020B0503020204020204" pitchFamily="34" charset="-122"/>
                  <a:ea typeface="微软雅黑" panose="020B0503020204020204" pitchFamily="34" charset="-122"/>
                  <a:sym typeface="方正兰亭黑简体" panose="02000000000000000000" pitchFamily="2" charset="-122"/>
                </a:rPr>
                <a:t>公众号地域定位</a:t>
              </a:r>
              <a:endParaRPr lang="zh-CN" altLang="en-US" sz="2400" dirty="0">
                <a:solidFill>
                  <a:srgbClr val="445469"/>
                </a:solidFill>
                <a:latin typeface="微软雅黑" panose="020B0503020204020204" pitchFamily="34" charset="-122"/>
                <a:ea typeface="微软雅黑" panose="020B0503020204020204" pitchFamily="34" charset="-122"/>
                <a:sym typeface="方正兰亭黑简体" panose="02000000000000000000" pitchFamily="2" charset="-122"/>
              </a:endParaRPr>
            </a:p>
          </p:txBody>
        </p:sp>
        <p:sp>
          <p:nvSpPr>
            <p:cNvPr id="26" name="文本框 22"/>
            <p:cNvSpPr>
              <a:spLocks noChangeArrowheads="1"/>
            </p:cNvSpPr>
            <p:nvPr/>
          </p:nvSpPr>
          <p:spPr bwMode="auto">
            <a:xfrm>
              <a:off x="962415" y="2602655"/>
              <a:ext cx="262064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ts val="2000"/>
                </a:lnSpc>
                <a:spcBef>
                  <a:spcPct val="20000"/>
                </a:spcBef>
              </a:pPr>
              <a:r>
                <a:rPr lang="zh-CN" altLang="en-US" sz="900" dirty="0">
                  <a:solidFill>
                    <a:srgbClr val="445469"/>
                  </a:solidFill>
                  <a:latin typeface="微软雅黑" panose="020B0503020204020204" pitchFamily="34" charset="-122"/>
                  <a:ea typeface="微软雅黑" panose="020B0503020204020204" pitchFamily="34" charset="-122"/>
                </a:rPr>
                <a:t>不同地区的用户在文化、习俗、喜好上会有一定的差异，甚至在接受能力、吸收速度上会有很大的不同。</a:t>
              </a:r>
              <a:endParaRPr lang="zh-CN" altLang="en-US" sz="900" dirty="0">
                <a:solidFill>
                  <a:srgbClr val="445469"/>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979805" y="3896360"/>
            <a:ext cx="2384425" cy="1259276"/>
            <a:chOff x="612631" y="3870760"/>
            <a:chExt cx="2970356" cy="1259424"/>
          </a:xfrm>
        </p:grpSpPr>
        <p:sp>
          <p:nvSpPr>
            <p:cNvPr id="27" name="文本框 23"/>
            <p:cNvSpPr>
              <a:spLocks noChangeArrowheads="1"/>
            </p:cNvSpPr>
            <p:nvPr/>
          </p:nvSpPr>
          <p:spPr bwMode="auto">
            <a:xfrm>
              <a:off x="612631" y="3870760"/>
              <a:ext cx="2970356" cy="460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r>
                <a:rPr lang="zh-CN" altLang="en-US" sz="2400" dirty="0">
                  <a:solidFill>
                    <a:srgbClr val="445469"/>
                  </a:solidFill>
                  <a:latin typeface="微软雅黑" panose="020B0503020204020204" pitchFamily="34" charset="-122"/>
                  <a:ea typeface="微软雅黑" panose="020B0503020204020204" pitchFamily="34" charset="-122"/>
                  <a:sym typeface="方正兰亭黑简体" panose="02000000000000000000" pitchFamily="2" charset="-122"/>
                </a:rPr>
                <a:t>公众号风格定位</a:t>
              </a:r>
              <a:endParaRPr lang="zh-CN" altLang="en-US" sz="2400" dirty="0">
                <a:solidFill>
                  <a:srgbClr val="445469"/>
                </a:solidFill>
                <a:latin typeface="微软雅黑" panose="020B0503020204020204" pitchFamily="34" charset="-122"/>
                <a:ea typeface="微软雅黑" panose="020B0503020204020204" pitchFamily="34" charset="-122"/>
                <a:sym typeface="方正兰亭黑简体" panose="02000000000000000000" pitchFamily="2" charset="-122"/>
              </a:endParaRPr>
            </a:p>
          </p:txBody>
        </p:sp>
        <p:sp>
          <p:nvSpPr>
            <p:cNvPr id="28" name="文本框 24"/>
            <p:cNvSpPr>
              <a:spLocks noChangeArrowheads="1"/>
            </p:cNvSpPr>
            <p:nvPr/>
          </p:nvSpPr>
          <p:spPr bwMode="auto">
            <a:xfrm>
              <a:off x="721748" y="4269658"/>
              <a:ext cx="2861239" cy="860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ts val="2000"/>
                </a:lnSpc>
                <a:spcBef>
                  <a:spcPct val="20000"/>
                </a:spcBef>
              </a:pPr>
              <a:r>
                <a:rPr lang="zh-CN" altLang="en-US" sz="900" dirty="0">
                  <a:solidFill>
                    <a:srgbClr val="445469"/>
                  </a:solidFill>
                  <a:latin typeface="微软雅黑" panose="020B0503020204020204" pitchFamily="34" charset="-122"/>
                  <a:ea typeface="微软雅黑" panose="020B0503020204020204" pitchFamily="34" charset="-122"/>
                </a:rPr>
                <a:t>公众号风格定位是指文章风格是幽默的还是犀利的，是稳重的还是浮夸的，这取决于公众号面对目标群体的属性。</a:t>
              </a:r>
              <a:endParaRPr lang="zh-CN" altLang="en-US" sz="900" dirty="0">
                <a:solidFill>
                  <a:srgbClr val="445469"/>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8309610" y="2374265"/>
            <a:ext cx="2827020" cy="968929"/>
            <a:chOff x="8642805" y="2203450"/>
            <a:chExt cx="2926181" cy="968799"/>
          </a:xfrm>
        </p:grpSpPr>
        <p:sp>
          <p:nvSpPr>
            <p:cNvPr id="30" name="文本框 25"/>
            <p:cNvSpPr>
              <a:spLocks noChangeArrowheads="1"/>
            </p:cNvSpPr>
            <p:nvPr/>
          </p:nvSpPr>
          <p:spPr bwMode="auto">
            <a:xfrm>
              <a:off x="8642805" y="2203450"/>
              <a:ext cx="2926181" cy="46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sz="2400" dirty="0">
                  <a:solidFill>
                    <a:srgbClr val="445469"/>
                  </a:solidFill>
                  <a:latin typeface="微软雅黑" panose="020B0503020204020204" pitchFamily="34" charset="-122"/>
                  <a:ea typeface="微软雅黑" panose="020B0503020204020204" pitchFamily="34" charset="-122"/>
                  <a:sym typeface="方正兰亭黑简体" panose="02000000000000000000" pitchFamily="2" charset="-122"/>
                </a:rPr>
                <a:t>公众号功能定位</a:t>
              </a:r>
              <a:endParaRPr lang="zh-CN" altLang="en-US" sz="2400" dirty="0">
                <a:solidFill>
                  <a:srgbClr val="445469"/>
                </a:solidFill>
                <a:latin typeface="微软雅黑" panose="020B0503020204020204" pitchFamily="34" charset="-122"/>
                <a:ea typeface="微软雅黑" panose="020B0503020204020204" pitchFamily="34" charset="-122"/>
                <a:sym typeface="方正兰亭黑简体" panose="02000000000000000000" pitchFamily="2" charset="-122"/>
              </a:endParaRPr>
            </a:p>
          </p:txBody>
        </p:sp>
        <p:sp>
          <p:nvSpPr>
            <p:cNvPr id="31" name="文本框 26"/>
            <p:cNvSpPr>
              <a:spLocks noChangeArrowheads="1"/>
            </p:cNvSpPr>
            <p:nvPr/>
          </p:nvSpPr>
          <p:spPr bwMode="auto">
            <a:xfrm>
              <a:off x="8658225" y="2568445"/>
              <a:ext cx="2812025" cy="603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2000"/>
                </a:lnSpc>
                <a:spcBef>
                  <a:spcPct val="20000"/>
                </a:spcBef>
              </a:pPr>
              <a:r>
                <a:rPr lang="zh-CN" altLang="en-US" sz="900" dirty="0">
                  <a:solidFill>
                    <a:srgbClr val="445469"/>
                  </a:solidFill>
                  <a:latin typeface="微软雅黑" panose="020B0503020204020204" pitchFamily="34" charset="-122"/>
                  <a:ea typeface="微软雅黑" panose="020B0503020204020204" pitchFamily="34" charset="-122"/>
                </a:rPr>
                <a:t>按功能定位就是公众号号的内容是按某种功能推文为主推的。</a:t>
              </a:r>
              <a:endParaRPr lang="zh-CN" altLang="en-US" sz="900" dirty="0">
                <a:solidFill>
                  <a:srgbClr val="445469"/>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8324850" y="3989070"/>
            <a:ext cx="2811780" cy="807647"/>
            <a:chOff x="8466909" y="3774915"/>
            <a:chExt cx="2926190" cy="807549"/>
          </a:xfrm>
        </p:grpSpPr>
        <p:sp>
          <p:nvSpPr>
            <p:cNvPr id="32" name="文本框 27"/>
            <p:cNvSpPr>
              <a:spLocks noChangeArrowheads="1"/>
            </p:cNvSpPr>
            <p:nvPr/>
          </p:nvSpPr>
          <p:spPr bwMode="auto">
            <a:xfrm>
              <a:off x="8466909" y="3774915"/>
              <a:ext cx="2926181" cy="46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sz="2400" dirty="0">
                  <a:solidFill>
                    <a:srgbClr val="445469"/>
                  </a:solidFill>
                  <a:latin typeface="微软雅黑" panose="020B0503020204020204" pitchFamily="34" charset="-122"/>
                  <a:ea typeface="微软雅黑" panose="020B0503020204020204" pitchFamily="34" charset="-122"/>
                  <a:sym typeface="方正兰亭黑简体" panose="02000000000000000000" pitchFamily="2" charset="-122"/>
                </a:rPr>
                <a:t>公众号产品定位</a:t>
              </a:r>
              <a:endParaRPr lang="zh-CN" altLang="en-US" sz="2400" dirty="0">
                <a:solidFill>
                  <a:srgbClr val="445469"/>
                </a:solidFill>
                <a:latin typeface="微软雅黑" panose="020B0503020204020204" pitchFamily="34" charset="-122"/>
                <a:ea typeface="微软雅黑" panose="020B0503020204020204" pitchFamily="34" charset="-122"/>
                <a:sym typeface="方正兰亭黑简体" panose="02000000000000000000" pitchFamily="2" charset="-122"/>
              </a:endParaRPr>
            </a:p>
          </p:txBody>
        </p:sp>
        <p:sp>
          <p:nvSpPr>
            <p:cNvPr id="33" name="文本框 28"/>
            <p:cNvSpPr>
              <a:spLocks noChangeArrowheads="1"/>
            </p:cNvSpPr>
            <p:nvPr/>
          </p:nvSpPr>
          <p:spPr bwMode="auto">
            <a:xfrm>
              <a:off x="8531860" y="4235161"/>
              <a:ext cx="2861239" cy="347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2000"/>
                </a:lnSpc>
                <a:spcBef>
                  <a:spcPct val="20000"/>
                </a:spcBef>
              </a:pPr>
              <a:r>
                <a:rPr lang="zh-CN" altLang="en-US" sz="900" dirty="0">
                  <a:solidFill>
                    <a:srgbClr val="445469"/>
                  </a:solidFill>
                  <a:latin typeface="微软雅黑" panose="020B0503020204020204" pitchFamily="34" charset="-122"/>
                  <a:ea typeface="微软雅黑" panose="020B0503020204020204" pitchFamily="34" charset="-122"/>
                </a:rPr>
                <a:t>以本来已有的产品或品牌作为公众号号的定位基础。</a:t>
              </a:r>
              <a:endParaRPr lang="zh-CN" altLang="en-US" sz="900" dirty="0">
                <a:solidFill>
                  <a:srgbClr val="445469"/>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4547870" y="5406390"/>
            <a:ext cx="2811780" cy="1064187"/>
            <a:chOff x="8466909" y="3774915"/>
            <a:chExt cx="2926190" cy="1064058"/>
          </a:xfrm>
        </p:grpSpPr>
        <p:sp>
          <p:nvSpPr>
            <p:cNvPr id="5" name="文本框 27"/>
            <p:cNvSpPr>
              <a:spLocks noChangeArrowheads="1"/>
            </p:cNvSpPr>
            <p:nvPr/>
          </p:nvSpPr>
          <p:spPr bwMode="auto">
            <a:xfrm>
              <a:off x="8466909" y="3774915"/>
              <a:ext cx="2926181" cy="460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zh-CN" altLang="en-US" sz="2400" dirty="0">
                  <a:solidFill>
                    <a:srgbClr val="445469"/>
                  </a:solidFill>
                  <a:latin typeface="微软雅黑" panose="020B0503020204020204" pitchFamily="34" charset="-122"/>
                  <a:ea typeface="微软雅黑" panose="020B0503020204020204" pitchFamily="34" charset="-122"/>
                  <a:sym typeface="方正兰亭黑简体" panose="02000000000000000000" pitchFamily="2" charset="-122"/>
                </a:rPr>
                <a:t>公众号行业定位</a:t>
              </a:r>
              <a:endParaRPr lang="zh-CN" altLang="en-US" sz="2400" dirty="0">
                <a:solidFill>
                  <a:srgbClr val="445469"/>
                </a:solidFill>
                <a:latin typeface="微软雅黑" panose="020B0503020204020204" pitchFamily="34" charset="-122"/>
                <a:ea typeface="微软雅黑" panose="020B0503020204020204" pitchFamily="34" charset="-122"/>
                <a:sym typeface="方正兰亭黑简体" panose="02000000000000000000" pitchFamily="2" charset="-122"/>
              </a:endParaRPr>
            </a:p>
          </p:txBody>
        </p:sp>
        <p:sp>
          <p:nvSpPr>
            <p:cNvPr id="7" name="文本框 28"/>
            <p:cNvSpPr>
              <a:spLocks noChangeArrowheads="1"/>
            </p:cNvSpPr>
            <p:nvPr/>
          </p:nvSpPr>
          <p:spPr bwMode="auto">
            <a:xfrm>
              <a:off x="8531860" y="4235161"/>
              <a:ext cx="2861239" cy="60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nSpc>
                  <a:spcPts val="2000"/>
                </a:lnSpc>
                <a:spcBef>
                  <a:spcPct val="20000"/>
                </a:spcBef>
              </a:pPr>
              <a:r>
                <a:rPr lang="zh-CN" altLang="en-US" sz="900" dirty="0">
                  <a:solidFill>
                    <a:srgbClr val="445469"/>
                  </a:solidFill>
                  <a:latin typeface="微软雅黑" panose="020B0503020204020204" pitchFamily="34" charset="-122"/>
                  <a:ea typeface="微软雅黑" panose="020B0503020204020204" pitchFamily="34" charset="-122"/>
                </a:rPr>
                <a:t>公众号将来要营销的产品或服务属于哪一个行业，那么公众号就往所属行业这方向去定位。</a:t>
              </a:r>
              <a:endParaRPr lang="zh-CN" altLang="en-US" sz="900" dirty="0">
                <a:solidFill>
                  <a:srgbClr val="445469"/>
                </a:solidFill>
                <a:latin typeface="微软雅黑" panose="020B0503020204020204" pitchFamily="34" charset="-122"/>
                <a:ea typeface="微软雅黑" panose="020B0503020204020204" pitchFamily="34" charset="-122"/>
              </a:endParaRPr>
            </a:p>
          </p:txBody>
        </p:sp>
      </p:grpSp>
      <p:pic>
        <p:nvPicPr>
          <p:cNvPr id="2097164" name="Picture 1"/>
          <p:cNvPicPr>
            <a:picLocks noChangeAspect="1"/>
          </p:cNvPicPr>
          <p:nvPr/>
        </p:nvPicPr>
        <p:blipFill>
          <a:blip r:embed="rId4" cstate="screen"/>
          <a:stretch>
            <a:fillRect/>
          </a:stretch>
        </p:blipFill>
        <p:spPr bwMode="auto">
          <a:xfrm>
            <a:off x="4043680" y="2476500"/>
            <a:ext cx="3758565" cy="2389505"/>
          </a:xfrm>
          <a:prstGeom prst="rect">
            <a:avLst/>
          </a:prstGeom>
          <a:noFill/>
          <a:ln>
            <a:noFill/>
          </a:ln>
          <a:effectLst/>
        </p:spPr>
      </p:pic>
    </p:spTree>
  </p:cSld>
  <p:clrMapOvr>
    <a:masterClrMapping/>
  </p:clrMapOvr>
  <mc:AlternateContent xmlns:mc="http://schemas.openxmlformats.org/markup-compatibility/2006">
    <mc:Choice xmlns:p14="http://schemas.microsoft.com/office/powerpoint/2010/main" Requires="p14">
      <p:transition spd="slow" p14:dur="1399">
        <p14:ripp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5" name="图片 14"/>
          <p:cNvPicPr>
            <a:picLocks noChangeAspect="1"/>
          </p:cNvPicPr>
          <p:nvPr/>
        </p:nvPicPr>
        <p:blipFill>
          <a:blip r:embed="rId1" cstate="screen"/>
          <a:stretch>
            <a:fillRect/>
          </a:stretch>
        </p:blipFill>
        <p:spPr>
          <a:xfrm>
            <a:off x="400357" y="225201"/>
            <a:ext cx="11391285" cy="6407598"/>
          </a:xfrm>
          <a:prstGeom prst="rect">
            <a:avLst/>
          </a:prstGeom>
          <a:effectLst>
            <a:outerShdw blurRad="190500" sx="102000" sy="102000" algn="ctr" rotWithShape="0">
              <a:prstClr val="black">
                <a:alpha val="30000"/>
              </a:prstClr>
            </a:outerShdw>
          </a:effectLst>
        </p:spPr>
      </p:pic>
      <p:pic>
        <p:nvPicPr>
          <p:cNvPr id="11" name="图片 10"/>
          <p:cNvPicPr>
            <a:picLocks noChangeAspect="1"/>
          </p:cNvPicPr>
          <p:nvPr/>
        </p:nvPicPr>
        <p:blipFill>
          <a:blip r:embed="rId2" cstate="screen"/>
          <a:stretch>
            <a:fillRect/>
          </a:stretch>
        </p:blipFill>
        <p:spPr>
          <a:xfrm rot="10800000">
            <a:off x="400356" y="225200"/>
            <a:ext cx="1845008" cy="1013049"/>
          </a:xfrm>
          <a:prstGeom prst="rect">
            <a:avLst/>
          </a:prstGeom>
        </p:spPr>
      </p:pic>
      <p:grpSp>
        <p:nvGrpSpPr>
          <p:cNvPr id="34" name="Group 29"/>
          <p:cNvGrpSpPr/>
          <p:nvPr/>
        </p:nvGrpSpPr>
        <p:grpSpPr>
          <a:xfrm>
            <a:off x="3024505" y="4761230"/>
            <a:ext cx="7656830" cy="1205262"/>
            <a:chOff x="557399" y="1723247"/>
            <a:chExt cx="1665532" cy="416844"/>
          </a:xfrm>
        </p:grpSpPr>
        <p:sp>
          <p:nvSpPr>
            <p:cNvPr id="35" name="Rectangle 42"/>
            <p:cNvSpPr/>
            <p:nvPr/>
          </p:nvSpPr>
          <p:spPr>
            <a:xfrm>
              <a:off x="557399" y="1723247"/>
              <a:ext cx="527137" cy="159222"/>
            </a:xfrm>
            <a:prstGeom prst="rect">
              <a:avLst/>
            </a:prstGeom>
          </p:spPr>
          <p:txBody>
            <a:bodyPr wrap="square">
              <a:spAutoFit/>
            </a:bodyPr>
            <a:lstStyle/>
            <a:p>
              <a:pPr algn="l"/>
              <a:r>
                <a:rPr sz="2400" dirty="0">
                  <a:solidFill>
                    <a:srgbClr val="445469"/>
                  </a:solidFill>
                  <a:latin typeface="微软雅黑" panose="020B0503020204020204" pitchFamily="34" charset="-122"/>
                  <a:ea typeface="微软雅黑" panose="020B0503020204020204" pitchFamily="34" charset="-122"/>
                  <a:cs typeface="微软雅黑" panose="020B0503020204020204" pitchFamily="34" charset="-122"/>
                </a:rPr>
                <a:t>素质目标</a:t>
              </a:r>
              <a:endParaRPr sz="2400" dirty="0">
                <a:solidFill>
                  <a:srgbClr val="445469"/>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Rectangle 43"/>
            <p:cNvSpPr/>
            <p:nvPr/>
          </p:nvSpPr>
          <p:spPr>
            <a:xfrm>
              <a:off x="579857" y="1895657"/>
              <a:ext cx="1643074" cy="244434"/>
            </a:xfrm>
            <a:prstGeom prst="rect">
              <a:avLst/>
            </a:prstGeom>
          </p:spPr>
          <p:txBody>
            <a:bodyPr wrap="square">
              <a:spAutoFit/>
            </a:bodyPr>
            <a:lstStyle/>
            <a:p>
              <a:pPr>
                <a:lnSpc>
                  <a:spcPct val="100000"/>
                </a:lnSpc>
              </a:pPr>
              <a:r>
                <a:rPr lang="zh-CN" altLang="en-US" sz="2000" dirty="0">
                  <a:solidFill>
                    <a:srgbClr val="445469"/>
                  </a:solidFill>
                  <a:latin typeface="微软雅黑" panose="020B0503020204020204" pitchFamily="34" charset="-122"/>
                  <a:ea typeface="微软雅黑" panose="020B0503020204020204" pitchFamily="34" charset="-122"/>
                </a:rPr>
                <a:t>培养学习者的自媒体营销用户定位、内容定位及平台定位的思维，使学习者基本具备自媒体营销定位的职业意识。</a:t>
              </a:r>
              <a:endParaRPr lang="zh-CN" altLang="en-US" sz="2000" dirty="0">
                <a:solidFill>
                  <a:srgbClr val="445469"/>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2116455" y="1581785"/>
            <a:ext cx="757555" cy="3931285"/>
            <a:chOff x="11815" y="2841"/>
            <a:chExt cx="1193" cy="6191"/>
          </a:xfrm>
        </p:grpSpPr>
        <p:grpSp>
          <p:nvGrpSpPr>
            <p:cNvPr id="18" name="组合 17"/>
            <p:cNvGrpSpPr/>
            <p:nvPr/>
          </p:nvGrpSpPr>
          <p:grpSpPr>
            <a:xfrm>
              <a:off x="11824" y="5387"/>
              <a:ext cx="1184" cy="1184"/>
              <a:chOff x="5457969" y="3185823"/>
              <a:chExt cx="1266825" cy="1266825"/>
            </a:xfrm>
          </p:grpSpPr>
          <p:sp>
            <p:nvSpPr>
              <p:cNvPr id="20" name="椭圆 19"/>
              <p:cNvSpPr/>
              <p:nvPr/>
            </p:nvSpPr>
            <p:spPr>
              <a:xfrm>
                <a:off x="5457969" y="3185823"/>
                <a:ext cx="1266825" cy="12668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5534168" y="3262022"/>
                <a:ext cx="1114425" cy="1114425"/>
              </a:xfrm>
              <a:prstGeom prst="ellipse">
                <a:avLst/>
              </a:prstGeom>
              <a:solidFill>
                <a:srgbClr val="409CC3"/>
              </a:solidFill>
              <a:ln w="63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22" name="组合 21"/>
            <p:cNvGrpSpPr/>
            <p:nvPr/>
          </p:nvGrpSpPr>
          <p:grpSpPr>
            <a:xfrm>
              <a:off x="11824" y="7848"/>
              <a:ext cx="1184" cy="1184"/>
              <a:chOff x="8944119" y="3185823"/>
              <a:chExt cx="1266825" cy="1266825"/>
            </a:xfrm>
          </p:grpSpPr>
          <p:sp>
            <p:nvSpPr>
              <p:cNvPr id="23" name="椭圆 22"/>
              <p:cNvSpPr/>
              <p:nvPr/>
            </p:nvSpPr>
            <p:spPr>
              <a:xfrm>
                <a:off x="8944119" y="3185823"/>
                <a:ext cx="1266825" cy="12668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9010937" y="3262022"/>
                <a:ext cx="1114425" cy="1114425"/>
              </a:xfrm>
              <a:prstGeom prst="ellipse">
                <a:avLst/>
              </a:prstGeom>
              <a:solidFill>
                <a:srgbClr val="185C99"/>
              </a:solidFill>
              <a:ln w="63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3"/>
            <p:cNvGrpSpPr/>
            <p:nvPr/>
          </p:nvGrpSpPr>
          <p:grpSpPr>
            <a:xfrm>
              <a:off x="11815" y="2841"/>
              <a:ext cx="1184" cy="1184"/>
              <a:chOff x="1971819" y="3185823"/>
              <a:chExt cx="1266825" cy="1266825"/>
            </a:xfrm>
          </p:grpSpPr>
          <p:sp>
            <p:nvSpPr>
              <p:cNvPr id="5" name="椭圆 4"/>
              <p:cNvSpPr/>
              <p:nvPr/>
            </p:nvSpPr>
            <p:spPr>
              <a:xfrm>
                <a:off x="1971819" y="3185823"/>
                <a:ext cx="1266825" cy="12668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2048018" y="3262022"/>
                <a:ext cx="1114425" cy="1114425"/>
              </a:xfrm>
              <a:prstGeom prst="ellipse">
                <a:avLst/>
              </a:prstGeom>
              <a:solidFill>
                <a:srgbClr val="9BDAF9"/>
              </a:solidFill>
              <a:ln w="6350">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37" name="组合 36"/>
            <p:cNvGrpSpPr/>
            <p:nvPr/>
          </p:nvGrpSpPr>
          <p:grpSpPr>
            <a:xfrm>
              <a:off x="12204" y="3241"/>
              <a:ext cx="439" cy="384"/>
              <a:chOff x="2461470" y="3669644"/>
              <a:chExt cx="366051" cy="320373"/>
            </a:xfrm>
          </p:grpSpPr>
          <p:sp>
            <p:nvSpPr>
              <p:cNvPr id="38" name="AutoShape 103"/>
              <p:cNvSpPr/>
              <p:nvPr/>
            </p:nvSpPr>
            <p:spPr bwMode="auto">
              <a:xfrm>
                <a:off x="2519037" y="3726585"/>
                <a:ext cx="131403" cy="8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solidFill>
                <a:schemeClr val="bg1"/>
              </a:solidFill>
              <a:ln>
                <a:noFill/>
              </a:ln>
              <a:effectLst/>
            </p:spPr>
            <p:txBody>
              <a:bodyPr lIns="38100" tIns="38100" rIns="38100" bIns="38100" anchor="ctr"/>
              <a:lstStyle/>
              <a:p>
                <a:pPr defTabSz="457200"/>
                <a:endParaRPr lang="en-US" sz="3000" dirty="0">
                  <a:solidFill>
                    <a:srgbClr val="FFFFFF"/>
                  </a:solidFill>
                  <a:effectLst>
                    <a:outerShdw blurRad="38100" dist="38100" dir="2700000" algn="tl">
                      <a:srgbClr val="000000"/>
                    </a:outerShdw>
                  </a:effectLst>
                </a:endParaRPr>
              </a:p>
            </p:txBody>
          </p:sp>
          <p:sp>
            <p:nvSpPr>
              <p:cNvPr id="39" name="AutoShape 104"/>
              <p:cNvSpPr/>
              <p:nvPr/>
            </p:nvSpPr>
            <p:spPr bwMode="auto">
              <a:xfrm>
                <a:off x="2461470" y="3669644"/>
                <a:ext cx="366051" cy="320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grpSp>
          <p:nvGrpSpPr>
            <p:cNvPr id="40" name="组合 39"/>
            <p:cNvGrpSpPr/>
            <p:nvPr/>
          </p:nvGrpSpPr>
          <p:grpSpPr>
            <a:xfrm>
              <a:off x="12265" y="5726"/>
              <a:ext cx="301" cy="439"/>
              <a:chOff x="5956238" y="3605879"/>
              <a:chExt cx="251543" cy="366676"/>
            </a:xfrm>
            <a:solidFill>
              <a:schemeClr val="bg1"/>
            </a:solidFill>
          </p:grpSpPr>
          <p:sp>
            <p:nvSpPr>
              <p:cNvPr id="41" name="AutoShape 113"/>
              <p:cNvSpPr/>
              <p:nvPr/>
            </p:nvSpPr>
            <p:spPr bwMode="auto">
              <a:xfrm>
                <a:off x="5956238" y="3605879"/>
                <a:ext cx="251543"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42" name="AutoShape 114"/>
              <p:cNvSpPr/>
              <p:nvPr/>
            </p:nvSpPr>
            <p:spPr bwMode="auto">
              <a:xfrm>
                <a:off x="6013179" y="3663446"/>
                <a:ext cx="74461" cy="74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sp>
          <p:nvSpPr>
            <p:cNvPr id="43" name="AutoShape 4"/>
            <p:cNvSpPr/>
            <p:nvPr/>
          </p:nvSpPr>
          <p:spPr bwMode="auto">
            <a:xfrm>
              <a:off x="12225" y="8207"/>
              <a:ext cx="424" cy="4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sp>
        <p:nvSpPr>
          <p:cNvPr id="45" name="矩形 44"/>
          <p:cNvSpPr/>
          <p:nvPr/>
        </p:nvSpPr>
        <p:spPr>
          <a:xfrm>
            <a:off x="1690488" y="585181"/>
            <a:ext cx="1605280" cy="521970"/>
          </a:xfrm>
          <a:prstGeom prst="rect">
            <a:avLst/>
          </a:prstGeom>
        </p:spPr>
        <p:txBody>
          <a:bodyPr wrap="none">
            <a:spAutoFit/>
          </a:bodyPr>
          <a:lstStyle/>
          <a:p>
            <a:r>
              <a:rPr lang="zh-CN" altLang="en-US" sz="2800" b="1" dirty="0">
                <a:solidFill>
                  <a:srgbClr val="185C99"/>
                </a:solidFill>
                <a:effectLst/>
                <a:latin typeface="微软雅黑" panose="020B0503020204020204" pitchFamily="34" charset="-122"/>
                <a:ea typeface="微软雅黑" panose="020B0503020204020204" pitchFamily="34" charset="-122"/>
                <a:cs typeface="微软雅黑" panose="020B0503020204020204" pitchFamily="34" charset="-122"/>
              </a:rPr>
              <a:t>项目目标</a:t>
            </a:r>
            <a:r>
              <a:rPr lang="zh-CN" altLang="en-US" sz="2000" b="1" dirty="0">
                <a:solidFill>
                  <a:srgbClr val="185C99"/>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b="1" dirty="0">
              <a:solidFill>
                <a:srgbClr val="185C99"/>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1" name="Group 29"/>
          <p:cNvGrpSpPr/>
          <p:nvPr/>
        </p:nvGrpSpPr>
        <p:grpSpPr>
          <a:xfrm>
            <a:off x="3075940" y="3243580"/>
            <a:ext cx="7656830" cy="1205262"/>
            <a:chOff x="557399" y="1723247"/>
            <a:chExt cx="1665532" cy="416844"/>
          </a:xfrm>
        </p:grpSpPr>
        <p:sp>
          <p:nvSpPr>
            <p:cNvPr id="52" name="Rectangle 42"/>
            <p:cNvSpPr/>
            <p:nvPr/>
          </p:nvSpPr>
          <p:spPr>
            <a:xfrm>
              <a:off x="557399" y="1723247"/>
              <a:ext cx="527137" cy="159222"/>
            </a:xfrm>
            <a:prstGeom prst="rect">
              <a:avLst/>
            </a:prstGeom>
          </p:spPr>
          <p:txBody>
            <a:bodyPr wrap="square">
              <a:spAutoFit/>
            </a:bodyPr>
            <a:lstStyle/>
            <a:p>
              <a:pPr algn="l"/>
              <a:r>
                <a:rPr sz="2400" dirty="0">
                  <a:solidFill>
                    <a:srgbClr val="445469"/>
                  </a:solidFill>
                  <a:latin typeface="微软雅黑" panose="020B0503020204020204" pitchFamily="34" charset="-122"/>
                  <a:ea typeface="微软雅黑" panose="020B0503020204020204" pitchFamily="34" charset="-122"/>
                  <a:cs typeface="微软雅黑" panose="020B0503020204020204" pitchFamily="34" charset="-122"/>
                </a:rPr>
                <a:t>能力目标</a:t>
              </a:r>
              <a:endParaRPr sz="2400" dirty="0">
                <a:solidFill>
                  <a:srgbClr val="445469"/>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3" name="Rectangle 43"/>
            <p:cNvSpPr/>
            <p:nvPr/>
          </p:nvSpPr>
          <p:spPr>
            <a:xfrm>
              <a:off x="579857" y="1895657"/>
              <a:ext cx="1643074" cy="244434"/>
            </a:xfrm>
            <a:prstGeom prst="rect">
              <a:avLst/>
            </a:prstGeom>
          </p:spPr>
          <p:txBody>
            <a:bodyPr wrap="square">
              <a:spAutoFit/>
            </a:bodyPr>
            <a:lstStyle/>
            <a:p>
              <a:pPr>
                <a:lnSpc>
                  <a:spcPct val="100000"/>
                </a:lnSpc>
              </a:pPr>
              <a:r>
                <a:rPr lang="zh-CN" altLang="en-US" sz="2000" dirty="0">
                  <a:solidFill>
                    <a:srgbClr val="445469"/>
                  </a:solidFill>
                  <a:latin typeface="微软雅黑" panose="020B0503020204020204" pitchFamily="34" charset="-122"/>
                  <a:ea typeface="微软雅黑" panose="020B0503020204020204" pitchFamily="34" charset="-122"/>
                </a:rPr>
                <a:t>（1）能根据需要精准定位目标用户群。</a:t>
              </a:r>
              <a:endParaRPr lang="zh-CN" altLang="en-US" sz="2000" dirty="0">
                <a:solidFill>
                  <a:srgbClr val="445469"/>
                </a:solidFill>
                <a:latin typeface="微软雅黑" panose="020B0503020204020204" pitchFamily="34" charset="-122"/>
                <a:ea typeface="微软雅黑" panose="020B0503020204020204" pitchFamily="34" charset="-122"/>
              </a:endParaRPr>
            </a:p>
            <a:p>
              <a:pPr>
                <a:lnSpc>
                  <a:spcPct val="100000"/>
                </a:lnSpc>
              </a:pPr>
              <a:r>
                <a:rPr lang="zh-CN" altLang="en-US" sz="2000" dirty="0">
                  <a:solidFill>
                    <a:srgbClr val="445469"/>
                  </a:solidFill>
                  <a:latin typeface="微软雅黑" panose="020B0503020204020204" pitchFamily="34" charset="-122"/>
                  <a:ea typeface="微软雅黑" panose="020B0503020204020204" pitchFamily="34" charset="-122"/>
                </a:rPr>
                <a:t>（2）能进行合理的自媒体营销内容定位及平台的选择。</a:t>
              </a:r>
              <a:endParaRPr lang="zh-CN" altLang="en-US" sz="2000" dirty="0">
                <a:solidFill>
                  <a:srgbClr val="445469"/>
                </a:solidFill>
                <a:latin typeface="微软雅黑" panose="020B0503020204020204" pitchFamily="34" charset="-122"/>
                <a:ea typeface="微软雅黑" panose="020B0503020204020204" pitchFamily="34" charset="-122"/>
              </a:endParaRPr>
            </a:p>
          </p:txBody>
        </p:sp>
      </p:grpSp>
      <p:grpSp>
        <p:nvGrpSpPr>
          <p:cNvPr id="54" name="Group 29"/>
          <p:cNvGrpSpPr/>
          <p:nvPr/>
        </p:nvGrpSpPr>
        <p:grpSpPr>
          <a:xfrm>
            <a:off x="3024505" y="1375410"/>
            <a:ext cx="7656830" cy="1514174"/>
            <a:chOff x="557399" y="1723247"/>
            <a:chExt cx="1665532" cy="523678"/>
          </a:xfrm>
        </p:grpSpPr>
        <p:sp>
          <p:nvSpPr>
            <p:cNvPr id="55" name="Rectangle 42"/>
            <p:cNvSpPr/>
            <p:nvPr/>
          </p:nvSpPr>
          <p:spPr>
            <a:xfrm>
              <a:off x="557399" y="1723247"/>
              <a:ext cx="527137" cy="159221"/>
            </a:xfrm>
            <a:prstGeom prst="rect">
              <a:avLst/>
            </a:prstGeom>
          </p:spPr>
          <p:txBody>
            <a:bodyPr wrap="square">
              <a:spAutoFit/>
            </a:bodyPr>
            <a:lstStyle/>
            <a:p>
              <a:pPr algn="l"/>
              <a:r>
                <a:rPr sz="2400" dirty="0">
                  <a:solidFill>
                    <a:srgbClr val="445469"/>
                  </a:solidFill>
                  <a:latin typeface="微软雅黑" panose="020B0503020204020204" pitchFamily="34" charset="-122"/>
                  <a:ea typeface="微软雅黑" panose="020B0503020204020204" pitchFamily="34" charset="-122"/>
                  <a:cs typeface="微软雅黑" panose="020B0503020204020204" pitchFamily="34" charset="-122"/>
                </a:rPr>
                <a:t>知识目标</a:t>
              </a:r>
              <a:endParaRPr sz="2400" dirty="0">
                <a:solidFill>
                  <a:srgbClr val="445469"/>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6" name="Rectangle 43"/>
            <p:cNvSpPr/>
            <p:nvPr/>
          </p:nvSpPr>
          <p:spPr>
            <a:xfrm>
              <a:off x="579857" y="1895657"/>
              <a:ext cx="1643074" cy="351268"/>
            </a:xfrm>
            <a:prstGeom prst="rect">
              <a:avLst/>
            </a:prstGeom>
          </p:spPr>
          <p:txBody>
            <a:bodyPr wrap="square">
              <a:spAutoFit/>
            </a:bodyPr>
            <a:lstStyle/>
            <a:p>
              <a:pPr indent="304800" algn="just"/>
              <a:r>
                <a:rPr lang="zh-CN" altLang="zh-CN" sz="2000" dirty="0">
                  <a:solidFill>
                    <a:srgbClr val="445469"/>
                  </a:solidFill>
                  <a:latin typeface="微软雅黑" panose="020B0503020204020204" pitchFamily="34" charset="-122"/>
                  <a:ea typeface="微软雅黑" panose="020B0503020204020204" pitchFamily="34" charset="-122"/>
                </a:rPr>
                <a:t>（</a:t>
              </a:r>
              <a:r>
                <a:rPr lang="en-US" altLang="zh-CN" sz="2000" dirty="0">
                  <a:solidFill>
                    <a:srgbClr val="445469"/>
                  </a:solidFill>
                  <a:latin typeface="微软雅黑" panose="020B0503020204020204" pitchFamily="34" charset="-122"/>
                  <a:ea typeface="微软雅黑" panose="020B0503020204020204" pitchFamily="34" charset="-122"/>
                </a:rPr>
                <a:t>1</a:t>
              </a:r>
              <a:r>
                <a:rPr lang="zh-CN" altLang="zh-CN" sz="2000" dirty="0">
                  <a:solidFill>
                    <a:srgbClr val="445469"/>
                  </a:solidFill>
                  <a:latin typeface="微软雅黑" panose="020B0503020204020204" pitchFamily="34" charset="-122"/>
                  <a:ea typeface="微软雅黑" panose="020B0503020204020204" pitchFamily="34" charset="-122"/>
                </a:rPr>
                <a:t>）掌握自媒体营销用户定位的方法。</a:t>
              </a:r>
              <a:endParaRPr lang="zh-CN" altLang="zh-CN" sz="2000" dirty="0">
                <a:solidFill>
                  <a:srgbClr val="445469"/>
                </a:solidFill>
                <a:latin typeface="微软雅黑" panose="020B0503020204020204" pitchFamily="34" charset="-122"/>
                <a:ea typeface="微软雅黑" panose="020B0503020204020204" pitchFamily="34" charset="-122"/>
              </a:endParaRPr>
            </a:p>
            <a:p>
              <a:pPr indent="304800" algn="just"/>
              <a:r>
                <a:rPr lang="zh-CN" altLang="zh-CN" sz="2000" dirty="0">
                  <a:solidFill>
                    <a:srgbClr val="445469"/>
                  </a:solidFill>
                  <a:latin typeface="微软雅黑" panose="020B0503020204020204" pitchFamily="34" charset="-122"/>
                  <a:ea typeface="微软雅黑" panose="020B0503020204020204" pitchFamily="34" charset="-122"/>
                </a:rPr>
                <a:t>（</a:t>
              </a:r>
              <a:r>
                <a:rPr lang="en-US" altLang="zh-CN" sz="2000" dirty="0">
                  <a:solidFill>
                    <a:srgbClr val="445469"/>
                  </a:solidFill>
                  <a:latin typeface="微软雅黑" panose="020B0503020204020204" pitchFamily="34" charset="-122"/>
                  <a:ea typeface="微软雅黑" panose="020B0503020204020204" pitchFamily="34" charset="-122"/>
                </a:rPr>
                <a:t>2</a:t>
              </a:r>
              <a:r>
                <a:rPr lang="zh-CN" altLang="zh-CN" sz="2000" dirty="0">
                  <a:solidFill>
                    <a:srgbClr val="445469"/>
                  </a:solidFill>
                  <a:latin typeface="微软雅黑" panose="020B0503020204020204" pitchFamily="34" charset="-122"/>
                  <a:ea typeface="微软雅黑" panose="020B0503020204020204" pitchFamily="34" charset="-122"/>
                </a:rPr>
                <a:t>）掌握自媒体营销内容定位的方法。</a:t>
              </a:r>
              <a:endParaRPr lang="zh-CN" altLang="zh-CN" sz="2000" dirty="0">
                <a:solidFill>
                  <a:srgbClr val="445469"/>
                </a:solidFill>
                <a:latin typeface="微软雅黑" panose="020B0503020204020204" pitchFamily="34" charset="-122"/>
                <a:ea typeface="微软雅黑" panose="020B0503020204020204" pitchFamily="34" charset="-122"/>
              </a:endParaRPr>
            </a:p>
            <a:p>
              <a:pPr indent="304800" algn="just"/>
              <a:r>
                <a:rPr lang="zh-CN" altLang="zh-CN" sz="2000" dirty="0">
                  <a:solidFill>
                    <a:srgbClr val="445469"/>
                  </a:solidFill>
                  <a:latin typeface="微软雅黑" panose="020B0503020204020204" pitchFamily="34" charset="-122"/>
                  <a:ea typeface="微软雅黑" panose="020B0503020204020204" pitchFamily="34" charset="-122"/>
                </a:rPr>
                <a:t>（</a:t>
              </a:r>
              <a:r>
                <a:rPr lang="en-US" altLang="zh-CN" sz="2000" dirty="0">
                  <a:solidFill>
                    <a:srgbClr val="445469"/>
                  </a:solidFill>
                  <a:latin typeface="微软雅黑" panose="020B0503020204020204" pitchFamily="34" charset="-122"/>
                  <a:ea typeface="微软雅黑" panose="020B0503020204020204" pitchFamily="34" charset="-122"/>
                </a:rPr>
                <a:t>3</a:t>
              </a:r>
              <a:r>
                <a:rPr lang="zh-CN" altLang="zh-CN" sz="2000" dirty="0">
                  <a:solidFill>
                    <a:srgbClr val="445469"/>
                  </a:solidFill>
                  <a:latin typeface="微软雅黑" panose="020B0503020204020204" pitchFamily="34" charset="-122"/>
                  <a:ea typeface="微软雅黑" panose="020B0503020204020204" pitchFamily="34" charset="-122"/>
                </a:rPr>
                <a:t>）熟悉自媒体营销平台的定位与选用技巧。</a:t>
              </a:r>
              <a:endParaRPr lang="zh-CN" altLang="zh-CN" sz="2000" dirty="0">
                <a:solidFill>
                  <a:srgbClr val="445469"/>
                </a:solidFill>
                <a:latin typeface="微软雅黑" panose="020B0503020204020204" pitchFamily="34" charset="-122"/>
                <a:ea typeface="微软雅黑" panose="020B0503020204020204" pitchFamily="34" charset="-122"/>
              </a:endParaRPr>
            </a:p>
          </p:txBody>
        </p:sp>
      </p:grpSp>
      <p:pic>
        <p:nvPicPr>
          <p:cNvPr id="57" name="图片 56"/>
          <p:cNvPicPr>
            <a:picLocks noChangeAspect="1"/>
          </p:cNvPicPr>
          <p:nvPr/>
        </p:nvPicPr>
        <p:blipFill>
          <a:blip r:embed="rId2" cstate="screen"/>
          <a:stretch>
            <a:fillRect/>
          </a:stretch>
        </p:blipFill>
        <p:spPr>
          <a:xfrm>
            <a:off x="9946311" y="5620160"/>
            <a:ext cx="1845008" cy="101304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99">
        <p14:rippl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cstate="screen"/>
          <a:stretch>
            <a:fillRect/>
          </a:stretch>
        </p:blipFill>
        <p:spPr>
          <a:xfrm>
            <a:off x="0" y="0"/>
            <a:ext cx="12192000" cy="6858000"/>
          </a:xfrm>
          <a:prstGeom prst="rect">
            <a:avLst/>
          </a:prstGeom>
        </p:spPr>
      </p:pic>
      <p:pic>
        <p:nvPicPr>
          <p:cNvPr id="7" name="图片 6"/>
          <p:cNvPicPr>
            <a:picLocks noChangeAspect="1"/>
          </p:cNvPicPr>
          <p:nvPr/>
        </p:nvPicPr>
        <p:blipFill>
          <a:blip r:embed="rId2" cstate="screen"/>
          <a:stretch>
            <a:fillRect/>
          </a:stretch>
        </p:blipFill>
        <p:spPr>
          <a:xfrm>
            <a:off x="0" y="0"/>
            <a:ext cx="12192000" cy="6858000"/>
          </a:xfrm>
          <a:prstGeom prst="rect">
            <a:avLst/>
          </a:prstGeom>
        </p:spPr>
      </p:pic>
      <p:pic>
        <p:nvPicPr>
          <p:cNvPr id="15" name="图片 14"/>
          <p:cNvPicPr>
            <a:picLocks noChangeAspect="1"/>
          </p:cNvPicPr>
          <p:nvPr/>
        </p:nvPicPr>
        <p:blipFill>
          <a:blip r:embed="rId1" cstate="screen"/>
          <a:stretch>
            <a:fillRect/>
          </a:stretch>
        </p:blipFill>
        <p:spPr>
          <a:xfrm>
            <a:off x="400357" y="225201"/>
            <a:ext cx="11391285" cy="6407598"/>
          </a:xfrm>
          <a:prstGeom prst="rect">
            <a:avLst/>
          </a:prstGeom>
          <a:effectLst>
            <a:outerShdw blurRad="190500" sx="102000" sy="102000" algn="ctr" rotWithShape="0">
              <a:prstClr val="black">
                <a:alpha val="30000"/>
              </a:prstClr>
            </a:outerShdw>
          </a:effectLst>
        </p:spPr>
      </p:pic>
      <p:pic>
        <p:nvPicPr>
          <p:cNvPr id="11" name="图片 10"/>
          <p:cNvPicPr>
            <a:picLocks noChangeAspect="1"/>
          </p:cNvPicPr>
          <p:nvPr/>
        </p:nvPicPr>
        <p:blipFill>
          <a:blip r:embed="rId3" cstate="screen"/>
          <a:stretch>
            <a:fillRect/>
          </a:stretch>
        </p:blipFill>
        <p:spPr>
          <a:xfrm rot="10800000">
            <a:off x="400356" y="225200"/>
            <a:ext cx="1845008" cy="1013049"/>
          </a:xfrm>
          <a:prstGeom prst="rect">
            <a:avLst/>
          </a:prstGeom>
        </p:spPr>
      </p:pic>
      <p:sp>
        <p:nvSpPr>
          <p:cNvPr id="13" name="文本框 12"/>
          <p:cNvSpPr txBox="1"/>
          <p:nvPr/>
        </p:nvSpPr>
        <p:spPr>
          <a:xfrm>
            <a:off x="1612900" y="687070"/>
            <a:ext cx="6363335" cy="521970"/>
          </a:xfrm>
          <a:prstGeom prst="rect">
            <a:avLst/>
          </a:prstGeom>
          <a:noFill/>
        </p:spPr>
        <p:txBody>
          <a:bodyPr wrap="square" rtlCol="0">
            <a:spAutoFit/>
          </a:bodyPr>
          <a:lstStyle/>
          <a:p>
            <a:pPr fontAlgn="auto">
              <a:lnSpc>
                <a:spcPct val="100000"/>
              </a:lnSpc>
            </a:pPr>
            <a:r>
              <a:rPr lang="zh-CN" altLang="en-US" sz="2800" b="1" dirty="0">
                <a:solidFill>
                  <a:srgbClr val="185C99"/>
                </a:solidFill>
                <a:latin typeface="微软雅黑" panose="020B0503020204020204" pitchFamily="34" charset="-122"/>
                <a:ea typeface="微软雅黑" panose="020B0503020204020204" pitchFamily="34" charset="-122"/>
                <a:sym typeface="+mn-ea"/>
              </a:rPr>
              <a:t>三、头条号平台定位</a:t>
            </a:r>
            <a:endParaRPr lang="zh-CN" altLang="en-US" sz="2800" b="1" dirty="0">
              <a:solidFill>
                <a:srgbClr val="185C99"/>
              </a:solidFill>
              <a:latin typeface="微软雅黑" panose="020B0503020204020204" pitchFamily="34" charset="-122"/>
              <a:ea typeface="微软雅黑" panose="020B0503020204020204" pitchFamily="34" charset="-122"/>
              <a:sym typeface="+mn-ea"/>
            </a:endParaRPr>
          </a:p>
        </p:txBody>
      </p:sp>
      <p:pic>
        <p:nvPicPr>
          <p:cNvPr id="55" name="图片 18"/>
          <p:cNvPicPr>
            <a:picLocks noChangeAspect="1" noChangeArrowheads="1"/>
          </p:cNvPicPr>
          <p:nvPr/>
        </p:nvPicPr>
        <p:blipFill>
          <a:blip r:embed="rId4" cstate="screen"/>
          <a:stretch>
            <a:fillRect/>
          </a:stretch>
        </p:blipFill>
        <p:spPr bwMode="auto">
          <a:xfrm>
            <a:off x="9757827" y="3302586"/>
            <a:ext cx="1282391"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图片 19"/>
          <p:cNvPicPr>
            <a:picLocks noChangeAspect="1" noChangeArrowheads="1"/>
          </p:cNvPicPr>
          <p:nvPr/>
        </p:nvPicPr>
        <p:blipFill>
          <a:blip r:embed="rId5" cstate="screen"/>
          <a:stretch>
            <a:fillRect/>
          </a:stretch>
        </p:blipFill>
        <p:spPr bwMode="auto">
          <a:xfrm>
            <a:off x="1102558" y="4920633"/>
            <a:ext cx="12557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图片 20"/>
          <p:cNvPicPr>
            <a:picLocks noChangeAspect="1" noChangeArrowheads="1"/>
          </p:cNvPicPr>
          <p:nvPr/>
        </p:nvPicPr>
        <p:blipFill>
          <a:blip r:embed="rId6" cstate="screen"/>
          <a:stretch>
            <a:fillRect/>
          </a:stretch>
        </p:blipFill>
        <p:spPr bwMode="auto">
          <a:xfrm>
            <a:off x="1155700" y="1543843"/>
            <a:ext cx="1255713"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Rectangle 9"/>
          <p:cNvSpPr>
            <a:spLocks noChangeArrowheads="1"/>
          </p:cNvSpPr>
          <p:nvPr/>
        </p:nvSpPr>
        <p:spPr bwMode="auto">
          <a:xfrm>
            <a:off x="2508250" y="1514475"/>
            <a:ext cx="101600" cy="1311275"/>
          </a:xfrm>
          <a:prstGeom prst="rect">
            <a:avLst/>
          </a:prstGeom>
          <a:solidFill>
            <a:srgbClr val="409CC3"/>
          </a:solidFill>
          <a:ln>
            <a:noFill/>
          </a:ln>
        </p:spPr>
        <p:txBody>
          <a:bodyPr anchor="ct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Roboto" panose="02000000000000000000" pitchFamily="2" charset="0"/>
            </a:endParaRPr>
          </a:p>
        </p:txBody>
      </p:sp>
      <p:sp>
        <p:nvSpPr>
          <p:cNvPr id="59" name="Rectangle 13"/>
          <p:cNvSpPr>
            <a:spLocks noChangeArrowheads="1"/>
          </p:cNvSpPr>
          <p:nvPr/>
        </p:nvSpPr>
        <p:spPr bwMode="auto">
          <a:xfrm>
            <a:off x="2455108" y="4920633"/>
            <a:ext cx="101600" cy="1311275"/>
          </a:xfrm>
          <a:prstGeom prst="rect">
            <a:avLst/>
          </a:prstGeom>
          <a:solidFill>
            <a:srgbClr val="7C7A85"/>
          </a:solidFill>
          <a:ln>
            <a:noFill/>
          </a:ln>
        </p:spPr>
        <p:txBody>
          <a:bodyPr anchor="ct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Roboto" panose="02000000000000000000" pitchFamily="2" charset="0"/>
            </a:endParaRPr>
          </a:p>
        </p:txBody>
      </p:sp>
      <p:sp>
        <p:nvSpPr>
          <p:cNvPr id="60" name="Rectangle 17"/>
          <p:cNvSpPr>
            <a:spLocks noChangeArrowheads="1"/>
          </p:cNvSpPr>
          <p:nvPr/>
        </p:nvSpPr>
        <p:spPr bwMode="auto">
          <a:xfrm>
            <a:off x="9539876" y="3302586"/>
            <a:ext cx="101600" cy="1311275"/>
          </a:xfrm>
          <a:prstGeom prst="rect">
            <a:avLst/>
          </a:prstGeom>
          <a:solidFill>
            <a:srgbClr val="185C99"/>
          </a:solidFill>
          <a:ln>
            <a:noFill/>
          </a:ln>
        </p:spPr>
        <p:txBody>
          <a:bodyPr anchor="ctr"/>
          <a:lstStyle>
            <a:lvl1pPr defTabSz="1217930">
              <a:defRPr>
                <a:solidFill>
                  <a:schemeClr val="tx1"/>
                </a:solidFill>
                <a:latin typeface="Calibri" panose="020F0502020204030204" pitchFamily="34" charset="0"/>
                <a:ea typeface="宋体" panose="02010600030101010101" pitchFamily="2" charset="-122"/>
              </a:defRPr>
            </a:lvl1pPr>
            <a:lvl2pPr marL="742950" indent="-285750" defTabSz="1217930">
              <a:defRPr>
                <a:solidFill>
                  <a:schemeClr val="tx1"/>
                </a:solidFill>
                <a:latin typeface="Calibri" panose="020F0502020204030204" pitchFamily="34" charset="0"/>
                <a:ea typeface="宋体" panose="02010600030101010101" pitchFamily="2" charset="-122"/>
              </a:defRPr>
            </a:lvl2pPr>
            <a:lvl3pPr marL="1143000" indent="-228600" defTabSz="1217930">
              <a:defRPr>
                <a:solidFill>
                  <a:schemeClr val="tx1"/>
                </a:solidFill>
                <a:latin typeface="Calibri" panose="020F0502020204030204" pitchFamily="34" charset="0"/>
                <a:ea typeface="宋体" panose="02010600030101010101" pitchFamily="2" charset="-122"/>
              </a:defRPr>
            </a:lvl3pPr>
            <a:lvl4pPr marL="1600200" indent="-228600" defTabSz="1217930">
              <a:defRPr>
                <a:solidFill>
                  <a:schemeClr val="tx1"/>
                </a:solidFill>
                <a:latin typeface="Calibri" panose="020F0502020204030204" pitchFamily="34" charset="0"/>
                <a:ea typeface="宋体" panose="02010600030101010101" pitchFamily="2" charset="-122"/>
              </a:defRPr>
            </a:lvl4pPr>
            <a:lvl5pPr marL="2057400" indent="-228600" defTabSz="1217930">
              <a:defRPr>
                <a:solidFill>
                  <a:schemeClr val="tx1"/>
                </a:solidFill>
                <a:latin typeface="Calibri" panose="020F050202020403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Roboto" panose="02000000000000000000" pitchFamily="2" charset="0"/>
            </a:endParaRPr>
          </a:p>
        </p:txBody>
      </p:sp>
      <p:sp>
        <p:nvSpPr>
          <p:cNvPr id="67" name="矩形 15"/>
          <p:cNvSpPr>
            <a:spLocks noChangeArrowheads="1"/>
          </p:cNvSpPr>
          <p:nvPr/>
        </p:nvSpPr>
        <p:spPr bwMode="auto">
          <a:xfrm>
            <a:off x="2680970" y="1397000"/>
            <a:ext cx="7077075" cy="13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spcBef>
                <a:spcPct val="20000"/>
              </a:spcBef>
            </a:pPr>
            <a:r>
              <a:rPr lang="zh-CN" altLang="en-US" b="1" dirty="0">
                <a:solidFill>
                  <a:srgbClr val="445469"/>
                </a:solidFill>
                <a:latin typeface="微软雅黑" panose="020B0503020204020204" pitchFamily="34" charset="-122"/>
                <a:ea typeface="微软雅黑" panose="020B0503020204020204" pitchFamily="34" charset="-122"/>
              </a:rPr>
              <a:t>（一）头条号读者群定位</a:t>
            </a:r>
            <a:endParaRPr lang="zh-CN" altLang="en-US" b="1" dirty="0">
              <a:solidFill>
                <a:srgbClr val="445469"/>
              </a:solidFill>
              <a:latin typeface="微软雅黑" panose="020B0503020204020204" pitchFamily="34" charset="-122"/>
              <a:ea typeface="微软雅黑" panose="020B0503020204020204" pitchFamily="34" charset="-122"/>
            </a:endParaRPr>
          </a:p>
          <a:p>
            <a:pPr>
              <a:lnSpc>
                <a:spcPct val="150000"/>
              </a:lnSpc>
              <a:spcBef>
                <a:spcPct val="20000"/>
              </a:spcBef>
            </a:pPr>
            <a:r>
              <a:rPr lang="zh-CN" altLang="en-US" dirty="0">
                <a:solidFill>
                  <a:srgbClr val="445469"/>
                </a:solidFill>
                <a:latin typeface="微软雅黑" panose="020B0503020204020204" pitchFamily="34" charset="-122"/>
                <a:ea typeface="微软雅黑" panose="020B0503020204020204" pitchFamily="34" charset="-122"/>
              </a:rPr>
              <a:t>头条号读者群定位要熟悉目标读者的特征，只有知道目标读者的特征才能知道他们喜欢什么，什么样的内容可以打动他们。</a:t>
            </a:r>
            <a:endParaRPr lang="zh-CN" altLang="en-US" dirty="0">
              <a:solidFill>
                <a:srgbClr val="445469"/>
              </a:solidFill>
              <a:latin typeface="微软雅黑" panose="020B0503020204020204" pitchFamily="34" charset="-122"/>
              <a:ea typeface="微软雅黑" panose="020B0503020204020204" pitchFamily="34" charset="-122"/>
            </a:endParaRPr>
          </a:p>
        </p:txBody>
      </p:sp>
      <p:sp>
        <p:nvSpPr>
          <p:cNvPr id="68" name="矩形 16"/>
          <p:cNvSpPr>
            <a:spLocks noChangeArrowheads="1"/>
          </p:cNvSpPr>
          <p:nvPr/>
        </p:nvSpPr>
        <p:spPr bwMode="auto">
          <a:xfrm>
            <a:off x="2412001" y="3302586"/>
            <a:ext cx="7077075" cy="13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r">
              <a:lnSpc>
                <a:spcPct val="150000"/>
              </a:lnSpc>
              <a:spcBef>
                <a:spcPct val="20000"/>
              </a:spcBef>
            </a:pPr>
            <a:r>
              <a:rPr lang="zh-CN" altLang="en-US" b="1" dirty="0">
                <a:solidFill>
                  <a:srgbClr val="445469"/>
                </a:solidFill>
                <a:latin typeface="微软雅黑" panose="020B0503020204020204" pitchFamily="34" charset="-122"/>
                <a:ea typeface="微软雅黑" panose="020B0503020204020204" pitchFamily="34" charset="-122"/>
              </a:rPr>
              <a:t>（二）头条号内容定位</a:t>
            </a:r>
            <a:endParaRPr lang="zh-CN" altLang="en-US" b="1" dirty="0">
              <a:solidFill>
                <a:srgbClr val="445469"/>
              </a:solidFill>
              <a:latin typeface="微软雅黑" panose="020B0503020204020204" pitchFamily="34" charset="-122"/>
              <a:ea typeface="微软雅黑" panose="020B0503020204020204" pitchFamily="34" charset="-122"/>
            </a:endParaRPr>
          </a:p>
          <a:p>
            <a:pPr algn="r">
              <a:lnSpc>
                <a:spcPct val="150000"/>
              </a:lnSpc>
              <a:spcBef>
                <a:spcPct val="20000"/>
              </a:spcBef>
            </a:pPr>
            <a:r>
              <a:rPr lang="zh-CN" altLang="en-US" dirty="0">
                <a:solidFill>
                  <a:srgbClr val="445469"/>
                </a:solidFill>
                <a:latin typeface="微软雅黑" panose="020B0503020204020204" pitchFamily="34" charset="-122"/>
                <a:ea typeface="微软雅黑" panose="020B0503020204020204" pitchFamily="34" charset="-122"/>
              </a:rPr>
              <a:t>在自媒体平台中每一类的用户都有自己的喜好，同一喜好的用户会形成圈子，他们会主动传播分享，从而吸引更多相同属性的用户来关注。</a:t>
            </a:r>
            <a:endParaRPr lang="zh-CN" altLang="en-US" dirty="0">
              <a:solidFill>
                <a:srgbClr val="445469"/>
              </a:solidFill>
              <a:latin typeface="微软雅黑" panose="020B0503020204020204" pitchFamily="34" charset="-122"/>
              <a:ea typeface="微软雅黑" panose="020B0503020204020204" pitchFamily="34" charset="-122"/>
            </a:endParaRPr>
          </a:p>
        </p:txBody>
      </p:sp>
      <p:sp>
        <p:nvSpPr>
          <p:cNvPr id="69" name="矩形 17"/>
          <p:cNvSpPr>
            <a:spLocks noChangeArrowheads="1"/>
          </p:cNvSpPr>
          <p:nvPr/>
        </p:nvSpPr>
        <p:spPr bwMode="auto">
          <a:xfrm>
            <a:off x="2681168" y="4920315"/>
            <a:ext cx="7077075" cy="130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50000"/>
              </a:lnSpc>
              <a:spcBef>
                <a:spcPct val="20000"/>
              </a:spcBef>
            </a:pPr>
            <a:r>
              <a:rPr lang="zh-CN" altLang="en-US" b="1" dirty="0">
                <a:solidFill>
                  <a:srgbClr val="445469"/>
                </a:solidFill>
                <a:latin typeface="微软雅黑" panose="020B0503020204020204" pitchFamily="34" charset="-122"/>
                <a:ea typeface="微软雅黑" panose="020B0503020204020204" pitchFamily="34" charset="-122"/>
              </a:rPr>
              <a:t>（三）头条号服务定位</a:t>
            </a:r>
            <a:endParaRPr lang="zh-CN" altLang="en-US" b="1" dirty="0">
              <a:solidFill>
                <a:srgbClr val="445469"/>
              </a:solidFill>
              <a:latin typeface="微软雅黑" panose="020B0503020204020204" pitchFamily="34" charset="-122"/>
              <a:ea typeface="微软雅黑" panose="020B0503020204020204" pitchFamily="34" charset="-122"/>
            </a:endParaRPr>
          </a:p>
          <a:p>
            <a:pPr>
              <a:lnSpc>
                <a:spcPct val="150000"/>
              </a:lnSpc>
              <a:spcBef>
                <a:spcPct val="20000"/>
              </a:spcBef>
            </a:pPr>
            <a:r>
              <a:rPr lang="zh-CN" altLang="en-US" dirty="0">
                <a:solidFill>
                  <a:srgbClr val="445469"/>
                </a:solidFill>
                <a:latin typeface="微软雅黑" panose="020B0503020204020204" pitchFamily="34" charset="-122"/>
                <a:ea typeface="微软雅黑" panose="020B0503020204020204" pitchFamily="34" charset="-122"/>
              </a:rPr>
              <a:t>深入地了解自己的产业特色、服务特色，有针对性地进行产品服务定位。</a:t>
            </a:r>
            <a:endParaRPr lang="en-US" altLang="zh-CN" dirty="0">
              <a:solidFill>
                <a:srgbClr val="44546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99">
        <p14:rippl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cstate="screen"/>
          <a:stretch>
            <a:fillRect/>
          </a:stretch>
        </p:blipFill>
        <p:spPr>
          <a:xfrm>
            <a:off x="400992" y="225201"/>
            <a:ext cx="11391285" cy="6407598"/>
          </a:xfrm>
          <a:prstGeom prst="rect">
            <a:avLst/>
          </a:prstGeom>
          <a:effectLst>
            <a:outerShdw blurRad="190500" sx="102000" sy="102000" algn="ctr" rotWithShape="0">
              <a:prstClr val="black">
                <a:alpha val="30000"/>
              </a:prstClr>
            </a:outerShdw>
          </a:effectLst>
        </p:spPr>
      </p:pic>
      <p:pic>
        <p:nvPicPr>
          <p:cNvPr id="11" name="图片 10"/>
          <p:cNvPicPr>
            <a:picLocks noChangeAspect="1"/>
          </p:cNvPicPr>
          <p:nvPr/>
        </p:nvPicPr>
        <p:blipFill>
          <a:blip r:embed="rId2" cstate="screen"/>
          <a:stretch>
            <a:fillRect/>
          </a:stretch>
        </p:blipFill>
        <p:spPr>
          <a:xfrm rot="10800000">
            <a:off x="400356" y="225200"/>
            <a:ext cx="1845008" cy="1013049"/>
          </a:xfrm>
          <a:prstGeom prst="rect">
            <a:avLst/>
          </a:prstGeom>
        </p:spPr>
      </p:pic>
      <p:sp>
        <p:nvSpPr>
          <p:cNvPr id="45" name="矩形 44"/>
          <p:cNvSpPr/>
          <p:nvPr/>
        </p:nvSpPr>
        <p:spPr>
          <a:xfrm>
            <a:off x="1690488" y="585181"/>
            <a:ext cx="1605280" cy="521970"/>
          </a:xfrm>
          <a:prstGeom prst="rect">
            <a:avLst/>
          </a:prstGeom>
        </p:spPr>
        <p:txBody>
          <a:bodyPr wrap="none">
            <a:spAutoFit/>
          </a:bodyPr>
          <a:lstStyle/>
          <a:p>
            <a:pPr algn="l"/>
            <a:r>
              <a:rPr lang="zh-CN" altLang="en-US" sz="2800" b="1" dirty="0">
                <a:solidFill>
                  <a:srgbClr val="185C99"/>
                </a:solidFill>
                <a:effectLst/>
                <a:latin typeface="微软雅黑" panose="020B0503020204020204" pitchFamily="34" charset="-122"/>
                <a:ea typeface="微软雅黑" panose="020B0503020204020204" pitchFamily="34" charset="-122"/>
                <a:cs typeface="微软雅黑" panose="020B0503020204020204" pitchFamily="34" charset="-122"/>
              </a:rPr>
              <a:t>实战演练</a:t>
            </a:r>
            <a:r>
              <a:rPr lang="zh-CN" altLang="en-US" sz="2000" b="1" dirty="0">
                <a:solidFill>
                  <a:srgbClr val="185C99"/>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b="1" dirty="0">
              <a:solidFill>
                <a:srgbClr val="185C99"/>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0" name="文本框 99"/>
          <p:cNvSpPr txBox="1"/>
          <p:nvPr/>
        </p:nvSpPr>
        <p:spPr>
          <a:xfrm>
            <a:off x="1089025" y="1380490"/>
            <a:ext cx="10095230" cy="4399915"/>
          </a:xfrm>
          <a:prstGeom prst="rect">
            <a:avLst/>
          </a:prstGeom>
          <a:noFill/>
          <a:ln w="9525">
            <a:noFill/>
          </a:ln>
        </p:spPr>
        <p:txBody>
          <a:bodyPr wrap="square">
            <a:spAutoFit/>
          </a:bodyPr>
          <a:lstStyle/>
          <a:p>
            <a:pPr indent="306070"/>
            <a:r>
              <a:rPr lang="zh-CN" sz="2000" b="1">
                <a:ea typeface="宋体" panose="02010600030101010101" pitchFamily="2" charset="-122"/>
              </a:rPr>
              <a:t>1. 实战演练目标</a:t>
            </a:r>
            <a:endParaRPr lang="zh-CN" sz="2000" b="1">
              <a:ea typeface="宋体" panose="02010600030101010101" pitchFamily="2" charset="-122"/>
            </a:endParaRPr>
          </a:p>
          <a:p>
            <a:pPr indent="306070"/>
            <a:r>
              <a:rPr lang="zh-CN" sz="2000">
                <a:ea typeface="宋体" panose="02010600030101010101" pitchFamily="2" charset="-122"/>
              </a:rPr>
              <a:t>为智奇营销工作室承接的“瑶鲜生”网店的精准扶贫项目，规划自媒体营销定位。</a:t>
            </a:r>
            <a:endParaRPr lang="zh-CN" sz="2000">
              <a:ea typeface="宋体" panose="02010600030101010101" pitchFamily="2" charset="-122"/>
            </a:endParaRPr>
          </a:p>
          <a:p>
            <a:pPr indent="306070"/>
            <a:r>
              <a:rPr lang="zh-CN" sz="2000" b="1">
                <a:ea typeface="宋体" panose="02010600030101010101" pitchFamily="2" charset="-122"/>
              </a:rPr>
              <a:t>2.实战演练项目要求</a:t>
            </a:r>
            <a:endParaRPr lang="zh-CN" sz="2000" b="1">
              <a:ea typeface="宋体" panose="02010600030101010101" pitchFamily="2" charset="-122"/>
            </a:endParaRPr>
          </a:p>
          <a:p>
            <a:pPr indent="306070"/>
            <a:r>
              <a:rPr lang="zh-CN" sz="2000">
                <a:ea typeface="宋体" panose="02010600030101010101" pitchFamily="2" charset="-122"/>
              </a:rPr>
              <a:t>（1）从用户属性和用户行为的角度进行用户画像构建。</a:t>
            </a:r>
            <a:endParaRPr lang="zh-CN" sz="2000">
              <a:ea typeface="宋体" panose="02010600030101010101" pitchFamily="2" charset="-122"/>
            </a:endParaRPr>
          </a:p>
          <a:p>
            <a:pPr indent="306070"/>
            <a:r>
              <a:rPr lang="zh-CN" sz="2000">
                <a:ea typeface="宋体" panose="02010600030101010101" pitchFamily="2" charset="-122"/>
              </a:rPr>
              <a:t>（2）以本项目为基础，选择竞争对手，并从其账号选择3篇以上文章进行分析。</a:t>
            </a:r>
            <a:endParaRPr lang="zh-CN" sz="2000">
              <a:ea typeface="宋体" panose="02010600030101010101" pitchFamily="2" charset="-122"/>
            </a:endParaRPr>
          </a:p>
          <a:p>
            <a:pPr indent="306070"/>
            <a:r>
              <a:rPr lang="zh-CN" sz="2000">
                <a:ea typeface="宋体" panose="02010600030101010101" pitchFamily="2" charset="-122"/>
              </a:rPr>
              <a:t>（3）以流程图的形式规划自媒体营销内容定位的过程，熟悉每个过程的操作方法。</a:t>
            </a:r>
            <a:endParaRPr lang="zh-CN" sz="2000">
              <a:ea typeface="宋体" panose="02010600030101010101" pitchFamily="2" charset="-122"/>
            </a:endParaRPr>
          </a:p>
          <a:p>
            <a:pPr indent="306070"/>
            <a:r>
              <a:rPr lang="zh-CN" sz="2000">
                <a:ea typeface="宋体" panose="02010600030101010101" pitchFamily="2" charset="-122"/>
              </a:rPr>
              <a:t>（4）选取适合本团队的自媒体平台，对自媒体平台进行定位。</a:t>
            </a:r>
            <a:endParaRPr lang="zh-CN" sz="2000">
              <a:ea typeface="宋体" panose="02010600030101010101" pitchFamily="2" charset="-122"/>
            </a:endParaRPr>
          </a:p>
          <a:p>
            <a:pPr indent="306070"/>
            <a:r>
              <a:rPr lang="zh-CN" sz="2000" b="1">
                <a:ea typeface="宋体" panose="02010600030101010101" pitchFamily="2" charset="-122"/>
              </a:rPr>
              <a:t>3. 实战演练考核要求</a:t>
            </a:r>
            <a:endParaRPr lang="zh-CN" sz="2000" b="1">
              <a:ea typeface="宋体" panose="02010600030101010101" pitchFamily="2" charset="-122"/>
            </a:endParaRPr>
          </a:p>
          <a:p>
            <a:pPr indent="306070"/>
            <a:r>
              <a:rPr lang="zh-CN" sz="2000">
                <a:ea typeface="宋体" panose="02010600030101010101" pitchFamily="2" charset="-122"/>
              </a:rPr>
              <a:t>（1）自媒体营销用户属性和行为分析精准、目标用户画像明确。（30分）</a:t>
            </a:r>
            <a:endParaRPr lang="zh-CN" sz="2000">
              <a:ea typeface="宋体" panose="02010600030101010101" pitchFamily="2" charset="-122"/>
            </a:endParaRPr>
          </a:p>
          <a:p>
            <a:pPr indent="306070"/>
            <a:r>
              <a:rPr lang="zh-CN" sz="2000">
                <a:ea typeface="宋体" panose="02010600030101010101" pitchFamily="2" charset="-122"/>
              </a:rPr>
              <a:t>（2）能用流程图正确合理规划自媒体营销内容定位。（30分）</a:t>
            </a:r>
            <a:endParaRPr lang="zh-CN" sz="2000">
              <a:ea typeface="宋体" panose="02010600030101010101" pitchFamily="2" charset="-122"/>
            </a:endParaRPr>
          </a:p>
          <a:p>
            <a:pPr indent="306070"/>
            <a:r>
              <a:rPr lang="zh-CN" sz="2000">
                <a:ea typeface="宋体" panose="02010600030101010101" pitchFamily="2" charset="-122"/>
              </a:rPr>
              <a:t>（3）自媒体营销平台选择和定位的理由充分。（40分）</a:t>
            </a:r>
            <a:endParaRPr lang="zh-CN" sz="2000">
              <a:ea typeface="宋体" panose="02010600030101010101" pitchFamily="2" charset="-122"/>
            </a:endParaRPr>
          </a:p>
          <a:p>
            <a:pPr indent="306070"/>
            <a:r>
              <a:rPr lang="zh-CN" sz="2000" b="1">
                <a:ea typeface="宋体" panose="02010600030101010101" pitchFamily="2" charset="-122"/>
              </a:rPr>
              <a:t>4.实战演练反思</a:t>
            </a:r>
            <a:endParaRPr lang="zh-CN" sz="2000" b="1">
              <a:ea typeface="宋体" panose="02010600030101010101" pitchFamily="2" charset="-122"/>
            </a:endParaRPr>
          </a:p>
          <a:p>
            <a:pPr indent="306070"/>
            <a:r>
              <a:rPr lang="zh-CN" sz="2000">
                <a:ea typeface="宋体" panose="02010600030101010101" pitchFamily="2" charset="-122"/>
              </a:rPr>
              <a:t>通过对“瑶鲜生”网店农产品推广精准扶贫项目团队的建立、自媒体营销平台选择及定位的体验，请以小组为单位，举一反三明确本小组的自媒体营销真实项目的营销定位。</a:t>
            </a:r>
            <a:endParaRPr lang="zh-CN" sz="2000">
              <a:ea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399">
        <p14:rippl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4303517" y="2679810"/>
            <a:ext cx="3647153" cy="923330"/>
          </a:xfrm>
          <a:prstGeom prst="rect">
            <a:avLst/>
          </a:prstGeom>
          <a:noFill/>
        </p:spPr>
        <p:txBody>
          <a:bodyPr wrap="none" rtlCol="0">
            <a:spAutoFit/>
          </a:bodyPr>
          <a:lstStyle/>
          <a:p>
            <a:pPr algn="ctr"/>
            <a:r>
              <a:rPr lang="zh-CN" altLang="en-US" sz="5400" b="1" dirty="0">
                <a:solidFill>
                  <a:schemeClr val="bg2">
                    <a:lumMod val="25000"/>
                  </a:schemeClr>
                </a:solidFill>
                <a:latin typeface="微软雅黑" panose="020B0503020204020204" pitchFamily="34" charset="-122"/>
                <a:ea typeface="微软雅黑" panose="020B0503020204020204" pitchFamily="34" charset="-122"/>
              </a:rPr>
              <a:t>谢谢观看！</a:t>
            </a:r>
            <a:endParaRPr lang="zh-CN" altLang="en-US" sz="54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4874313" y="3567890"/>
            <a:ext cx="2479675" cy="368300"/>
          </a:xfrm>
          <a:prstGeom prst="rect">
            <a:avLst/>
          </a:prstGeom>
          <a:noFill/>
        </p:spPr>
        <p:txBody>
          <a:bodyPr wrap="none">
            <a:spAutoFit/>
          </a:bodyPr>
          <a:lstStyle/>
          <a:p>
            <a:pPr algn="ctr"/>
            <a:r>
              <a:rPr lang="en-US" altLang="zh-CN" dirty="0">
                <a:solidFill>
                  <a:srgbClr val="807F83"/>
                </a:solidFill>
                <a:latin typeface="微软雅黑" panose="020B0503020204020204" pitchFamily="34" charset="-122"/>
                <a:ea typeface="微软雅黑" panose="020B0503020204020204" pitchFamily="34" charset="-122"/>
                <a:sym typeface="+mn-ea"/>
              </a:rPr>
              <a:t>We Media Marketing</a:t>
            </a:r>
            <a:endParaRPr lang="zh-CN" altLang="en-US" dirty="0">
              <a:solidFill>
                <a:srgbClr val="807F83"/>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2054862" y="3567890"/>
            <a:ext cx="8135822" cy="0"/>
          </a:xfrm>
          <a:prstGeom prst="line">
            <a:avLst/>
          </a:prstGeom>
          <a:ln>
            <a:solidFill>
              <a:srgbClr val="409CC3"/>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2673631" y="3921817"/>
            <a:ext cx="6700229" cy="461963"/>
            <a:chOff x="2673631" y="3921817"/>
            <a:chExt cx="6700229" cy="461963"/>
          </a:xfrm>
        </p:grpSpPr>
        <p:sp>
          <p:nvSpPr>
            <p:cNvPr id="13" name="Freeform 5"/>
            <p:cNvSpPr>
              <a:spLocks noEditPoints="1"/>
            </p:cNvSpPr>
            <p:nvPr/>
          </p:nvSpPr>
          <p:spPr bwMode="auto">
            <a:xfrm>
              <a:off x="2673631" y="3921817"/>
              <a:ext cx="1206500" cy="461963"/>
            </a:xfrm>
            <a:custGeom>
              <a:avLst/>
              <a:gdLst>
                <a:gd name="T0" fmla="*/ 298 w 321"/>
                <a:gd name="T1" fmla="*/ 9 h 120"/>
                <a:gd name="T2" fmla="*/ 251 w 321"/>
                <a:gd name="T3" fmla="*/ 36 h 120"/>
                <a:gd name="T4" fmla="*/ 215 w 321"/>
                <a:gd name="T5" fmla="*/ 39 h 120"/>
                <a:gd name="T6" fmla="*/ 167 w 321"/>
                <a:gd name="T7" fmla="*/ 53 h 120"/>
                <a:gd name="T8" fmla="*/ 141 w 321"/>
                <a:gd name="T9" fmla="*/ 68 h 120"/>
                <a:gd name="T10" fmla="*/ 123 w 321"/>
                <a:gd name="T11" fmla="*/ 77 h 120"/>
                <a:gd name="T12" fmla="*/ 71 w 321"/>
                <a:gd name="T13" fmla="*/ 106 h 120"/>
                <a:gd name="T14" fmla="*/ 31 w 321"/>
                <a:gd name="T15" fmla="*/ 105 h 120"/>
                <a:gd name="T16" fmla="*/ 11 w 321"/>
                <a:gd name="T17" fmla="*/ 89 h 120"/>
                <a:gd name="T18" fmla="*/ 19 w 321"/>
                <a:gd name="T19" fmla="*/ 37 h 120"/>
                <a:gd name="T20" fmla="*/ 60 w 321"/>
                <a:gd name="T21" fmla="*/ 16 h 120"/>
                <a:gd name="T22" fmla="*/ 83 w 321"/>
                <a:gd name="T23" fmla="*/ 40 h 120"/>
                <a:gd name="T24" fmla="*/ 54 w 321"/>
                <a:gd name="T25" fmla="*/ 46 h 120"/>
                <a:gd name="T26" fmla="*/ 64 w 321"/>
                <a:gd name="T27" fmla="*/ 41 h 120"/>
                <a:gd name="T28" fmla="*/ 52 w 321"/>
                <a:gd name="T29" fmla="*/ 38 h 120"/>
                <a:gd name="T30" fmla="*/ 90 w 321"/>
                <a:gd name="T31" fmla="*/ 49 h 120"/>
                <a:gd name="T32" fmla="*/ 57 w 321"/>
                <a:gd name="T33" fmla="*/ 4 h 120"/>
                <a:gd name="T34" fmla="*/ 2 w 321"/>
                <a:gd name="T35" fmla="*/ 61 h 120"/>
                <a:gd name="T36" fmla="*/ 45 w 321"/>
                <a:gd name="T37" fmla="*/ 119 h 120"/>
                <a:gd name="T38" fmla="*/ 66 w 321"/>
                <a:gd name="T39" fmla="*/ 119 h 120"/>
                <a:gd name="T40" fmla="*/ 114 w 321"/>
                <a:gd name="T41" fmla="*/ 101 h 120"/>
                <a:gd name="T42" fmla="*/ 126 w 321"/>
                <a:gd name="T43" fmla="*/ 94 h 120"/>
                <a:gd name="T44" fmla="*/ 170 w 321"/>
                <a:gd name="T45" fmla="*/ 67 h 120"/>
                <a:gd name="T46" fmla="*/ 195 w 321"/>
                <a:gd name="T47" fmla="*/ 53 h 120"/>
                <a:gd name="T48" fmla="*/ 236 w 321"/>
                <a:gd name="T49" fmla="*/ 40 h 120"/>
                <a:gd name="T50" fmla="*/ 247 w 321"/>
                <a:gd name="T51" fmla="*/ 46 h 120"/>
                <a:gd name="T52" fmla="*/ 277 w 321"/>
                <a:gd name="T53" fmla="*/ 106 h 120"/>
                <a:gd name="T54" fmla="*/ 274 w 321"/>
                <a:gd name="T55" fmla="*/ 40 h 120"/>
                <a:gd name="T56" fmla="*/ 257 w 321"/>
                <a:gd name="T57" fmla="*/ 36 h 120"/>
                <a:gd name="T58" fmla="*/ 276 w 321"/>
                <a:gd name="T59" fmla="*/ 17 h 120"/>
                <a:gd name="T60" fmla="*/ 312 w 321"/>
                <a:gd name="T61" fmla="*/ 32 h 120"/>
                <a:gd name="T62" fmla="*/ 303 w 321"/>
                <a:gd name="T63" fmla="*/ 35 h 120"/>
                <a:gd name="T64" fmla="*/ 298 w 321"/>
                <a:gd name="T65" fmla="*/ 30 h 120"/>
                <a:gd name="T66" fmla="*/ 306 w 321"/>
                <a:gd name="T67" fmla="*/ 45 h 120"/>
                <a:gd name="T68" fmla="*/ 270 w 321"/>
                <a:gd name="T69" fmla="*/ 42 h 120"/>
                <a:gd name="T70" fmla="*/ 292 w 321"/>
                <a:gd name="T71" fmla="*/ 89 h 120"/>
                <a:gd name="T72" fmla="*/ 258 w 321"/>
                <a:gd name="T73" fmla="*/ 82 h 120"/>
                <a:gd name="T74" fmla="*/ 257 w 321"/>
                <a:gd name="T75" fmla="*/ 4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1" h="120">
                  <a:moveTo>
                    <a:pt x="318" y="22"/>
                  </a:moveTo>
                  <a:cubicBezTo>
                    <a:pt x="315" y="14"/>
                    <a:pt x="308" y="10"/>
                    <a:pt x="298" y="9"/>
                  </a:cubicBezTo>
                  <a:cubicBezTo>
                    <a:pt x="279" y="7"/>
                    <a:pt x="265" y="17"/>
                    <a:pt x="257" y="27"/>
                  </a:cubicBezTo>
                  <a:cubicBezTo>
                    <a:pt x="256" y="29"/>
                    <a:pt x="254" y="35"/>
                    <a:pt x="251" y="36"/>
                  </a:cubicBezTo>
                  <a:cubicBezTo>
                    <a:pt x="250" y="36"/>
                    <a:pt x="248" y="35"/>
                    <a:pt x="247" y="35"/>
                  </a:cubicBezTo>
                  <a:cubicBezTo>
                    <a:pt x="235" y="34"/>
                    <a:pt x="226" y="37"/>
                    <a:pt x="215" y="39"/>
                  </a:cubicBezTo>
                  <a:cubicBezTo>
                    <a:pt x="203" y="41"/>
                    <a:pt x="194" y="45"/>
                    <a:pt x="183" y="48"/>
                  </a:cubicBezTo>
                  <a:cubicBezTo>
                    <a:pt x="178" y="49"/>
                    <a:pt x="172" y="51"/>
                    <a:pt x="167" y="53"/>
                  </a:cubicBezTo>
                  <a:cubicBezTo>
                    <a:pt x="164" y="54"/>
                    <a:pt x="161" y="58"/>
                    <a:pt x="157" y="60"/>
                  </a:cubicBezTo>
                  <a:cubicBezTo>
                    <a:pt x="152" y="63"/>
                    <a:pt x="146" y="65"/>
                    <a:pt x="141" y="68"/>
                  </a:cubicBezTo>
                  <a:cubicBezTo>
                    <a:pt x="139" y="69"/>
                    <a:pt x="137" y="71"/>
                    <a:pt x="135" y="73"/>
                  </a:cubicBezTo>
                  <a:cubicBezTo>
                    <a:pt x="132" y="74"/>
                    <a:pt x="127" y="75"/>
                    <a:pt x="123" y="77"/>
                  </a:cubicBezTo>
                  <a:cubicBezTo>
                    <a:pt x="118" y="80"/>
                    <a:pt x="114" y="85"/>
                    <a:pt x="108" y="88"/>
                  </a:cubicBezTo>
                  <a:cubicBezTo>
                    <a:pt x="96" y="95"/>
                    <a:pt x="86" y="101"/>
                    <a:pt x="71" y="106"/>
                  </a:cubicBezTo>
                  <a:cubicBezTo>
                    <a:pt x="65" y="108"/>
                    <a:pt x="56" y="111"/>
                    <a:pt x="49" y="111"/>
                  </a:cubicBezTo>
                  <a:cubicBezTo>
                    <a:pt x="43" y="111"/>
                    <a:pt x="36" y="108"/>
                    <a:pt x="31" y="105"/>
                  </a:cubicBezTo>
                  <a:cubicBezTo>
                    <a:pt x="28" y="103"/>
                    <a:pt x="23" y="100"/>
                    <a:pt x="20" y="97"/>
                  </a:cubicBezTo>
                  <a:cubicBezTo>
                    <a:pt x="17" y="95"/>
                    <a:pt x="13" y="92"/>
                    <a:pt x="11" y="89"/>
                  </a:cubicBezTo>
                  <a:cubicBezTo>
                    <a:pt x="9" y="86"/>
                    <a:pt x="6" y="81"/>
                    <a:pt x="6" y="79"/>
                  </a:cubicBezTo>
                  <a:cubicBezTo>
                    <a:pt x="1" y="62"/>
                    <a:pt x="12" y="47"/>
                    <a:pt x="19" y="37"/>
                  </a:cubicBezTo>
                  <a:cubicBezTo>
                    <a:pt x="22" y="35"/>
                    <a:pt x="26" y="30"/>
                    <a:pt x="29" y="28"/>
                  </a:cubicBezTo>
                  <a:cubicBezTo>
                    <a:pt x="37" y="22"/>
                    <a:pt x="47" y="16"/>
                    <a:pt x="60" y="16"/>
                  </a:cubicBezTo>
                  <a:cubicBezTo>
                    <a:pt x="74" y="16"/>
                    <a:pt x="83" y="24"/>
                    <a:pt x="84" y="35"/>
                  </a:cubicBezTo>
                  <a:cubicBezTo>
                    <a:pt x="84" y="37"/>
                    <a:pt x="83" y="39"/>
                    <a:pt x="83" y="40"/>
                  </a:cubicBezTo>
                  <a:cubicBezTo>
                    <a:pt x="81" y="47"/>
                    <a:pt x="72" y="55"/>
                    <a:pt x="62" y="54"/>
                  </a:cubicBezTo>
                  <a:cubicBezTo>
                    <a:pt x="59" y="53"/>
                    <a:pt x="54" y="50"/>
                    <a:pt x="54" y="46"/>
                  </a:cubicBezTo>
                  <a:cubicBezTo>
                    <a:pt x="54" y="43"/>
                    <a:pt x="56" y="41"/>
                    <a:pt x="58" y="40"/>
                  </a:cubicBezTo>
                  <a:cubicBezTo>
                    <a:pt x="61" y="40"/>
                    <a:pt x="62" y="43"/>
                    <a:pt x="64" y="41"/>
                  </a:cubicBezTo>
                  <a:cubicBezTo>
                    <a:pt x="67" y="38"/>
                    <a:pt x="60" y="35"/>
                    <a:pt x="57" y="36"/>
                  </a:cubicBezTo>
                  <a:cubicBezTo>
                    <a:pt x="56" y="36"/>
                    <a:pt x="53" y="37"/>
                    <a:pt x="52" y="38"/>
                  </a:cubicBezTo>
                  <a:cubicBezTo>
                    <a:pt x="43" y="47"/>
                    <a:pt x="56" y="60"/>
                    <a:pt x="65" y="61"/>
                  </a:cubicBezTo>
                  <a:cubicBezTo>
                    <a:pt x="76" y="62"/>
                    <a:pt x="85" y="56"/>
                    <a:pt x="90" y="49"/>
                  </a:cubicBezTo>
                  <a:cubicBezTo>
                    <a:pt x="97" y="42"/>
                    <a:pt x="98" y="29"/>
                    <a:pt x="93" y="19"/>
                  </a:cubicBezTo>
                  <a:cubicBezTo>
                    <a:pt x="88" y="6"/>
                    <a:pt x="74" y="0"/>
                    <a:pt x="57" y="4"/>
                  </a:cubicBezTo>
                  <a:cubicBezTo>
                    <a:pt x="37" y="9"/>
                    <a:pt x="26" y="23"/>
                    <a:pt x="15" y="37"/>
                  </a:cubicBezTo>
                  <a:cubicBezTo>
                    <a:pt x="9" y="43"/>
                    <a:pt x="5" y="52"/>
                    <a:pt x="2" y="61"/>
                  </a:cubicBezTo>
                  <a:cubicBezTo>
                    <a:pt x="1" y="67"/>
                    <a:pt x="0" y="75"/>
                    <a:pt x="2" y="82"/>
                  </a:cubicBezTo>
                  <a:cubicBezTo>
                    <a:pt x="8" y="100"/>
                    <a:pt x="26" y="113"/>
                    <a:pt x="45" y="119"/>
                  </a:cubicBezTo>
                  <a:cubicBezTo>
                    <a:pt x="49" y="120"/>
                    <a:pt x="55" y="120"/>
                    <a:pt x="58" y="120"/>
                  </a:cubicBezTo>
                  <a:cubicBezTo>
                    <a:pt x="61" y="120"/>
                    <a:pt x="64" y="120"/>
                    <a:pt x="66" y="119"/>
                  </a:cubicBezTo>
                  <a:cubicBezTo>
                    <a:pt x="77" y="118"/>
                    <a:pt x="88" y="114"/>
                    <a:pt x="97" y="111"/>
                  </a:cubicBezTo>
                  <a:cubicBezTo>
                    <a:pt x="104" y="108"/>
                    <a:pt x="108" y="104"/>
                    <a:pt x="114" y="101"/>
                  </a:cubicBezTo>
                  <a:cubicBezTo>
                    <a:pt x="116" y="100"/>
                    <a:pt x="118" y="100"/>
                    <a:pt x="119" y="99"/>
                  </a:cubicBezTo>
                  <a:cubicBezTo>
                    <a:pt x="122" y="98"/>
                    <a:pt x="124" y="95"/>
                    <a:pt x="126" y="94"/>
                  </a:cubicBezTo>
                  <a:cubicBezTo>
                    <a:pt x="134" y="89"/>
                    <a:pt x="141" y="84"/>
                    <a:pt x="149" y="78"/>
                  </a:cubicBezTo>
                  <a:cubicBezTo>
                    <a:pt x="155" y="74"/>
                    <a:pt x="163" y="71"/>
                    <a:pt x="170" y="67"/>
                  </a:cubicBezTo>
                  <a:cubicBezTo>
                    <a:pt x="178" y="62"/>
                    <a:pt x="185" y="59"/>
                    <a:pt x="192" y="55"/>
                  </a:cubicBezTo>
                  <a:cubicBezTo>
                    <a:pt x="193" y="55"/>
                    <a:pt x="194" y="53"/>
                    <a:pt x="195" y="53"/>
                  </a:cubicBezTo>
                  <a:cubicBezTo>
                    <a:pt x="198" y="52"/>
                    <a:pt x="202" y="51"/>
                    <a:pt x="205" y="50"/>
                  </a:cubicBezTo>
                  <a:cubicBezTo>
                    <a:pt x="214" y="46"/>
                    <a:pt x="224" y="41"/>
                    <a:pt x="236" y="40"/>
                  </a:cubicBezTo>
                  <a:cubicBezTo>
                    <a:pt x="238" y="40"/>
                    <a:pt x="248" y="39"/>
                    <a:pt x="249" y="41"/>
                  </a:cubicBezTo>
                  <a:cubicBezTo>
                    <a:pt x="249" y="42"/>
                    <a:pt x="247" y="45"/>
                    <a:pt x="247" y="46"/>
                  </a:cubicBezTo>
                  <a:cubicBezTo>
                    <a:pt x="241" y="62"/>
                    <a:pt x="242" y="84"/>
                    <a:pt x="249" y="97"/>
                  </a:cubicBezTo>
                  <a:cubicBezTo>
                    <a:pt x="253" y="104"/>
                    <a:pt x="268" y="109"/>
                    <a:pt x="277" y="106"/>
                  </a:cubicBezTo>
                  <a:cubicBezTo>
                    <a:pt x="291" y="101"/>
                    <a:pt x="299" y="90"/>
                    <a:pt x="300" y="74"/>
                  </a:cubicBezTo>
                  <a:cubicBezTo>
                    <a:pt x="302" y="55"/>
                    <a:pt x="287" y="45"/>
                    <a:pt x="274" y="40"/>
                  </a:cubicBezTo>
                  <a:cubicBezTo>
                    <a:pt x="271" y="39"/>
                    <a:pt x="269" y="39"/>
                    <a:pt x="266" y="38"/>
                  </a:cubicBezTo>
                  <a:cubicBezTo>
                    <a:pt x="265" y="38"/>
                    <a:pt x="258" y="37"/>
                    <a:pt x="257" y="36"/>
                  </a:cubicBezTo>
                  <a:cubicBezTo>
                    <a:pt x="257" y="35"/>
                    <a:pt x="261" y="30"/>
                    <a:pt x="261" y="29"/>
                  </a:cubicBezTo>
                  <a:cubicBezTo>
                    <a:pt x="265" y="24"/>
                    <a:pt x="271" y="19"/>
                    <a:pt x="276" y="17"/>
                  </a:cubicBezTo>
                  <a:cubicBezTo>
                    <a:pt x="283" y="14"/>
                    <a:pt x="294" y="13"/>
                    <a:pt x="302" y="15"/>
                  </a:cubicBezTo>
                  <a:cubicBezTo>
                    <a:pt x="308" y="16"/>
                    <a:pt x="313" y="24"/>
                    <a:pt x="312" y="32"/>
                  </a:cubicBezTo>
                  <a:cubicBezTo>
                    <a:pt x="312" y="35"/>
                    <a:pt x="310" y="39"/>
                    <a:pt x="307" y="40"/>
                  </a:cubicBezTo>
                  <a:cubicBezTo>
                    <a:pt x="304" y="40"/>
                    <a:pt x="303" y="37"/>
                    <a:pt x="303" y="35"/>
                  </a:cubicBezTo>
                  <a:cubicBezTo>
                    <a:pt x="304" y="32"/>
                    <a:pt x="310" y="32"/>
                    <a:pt x="308" y="29"/>
                  </a:cubicBezTo>
                  <a:cubicBezTo>
                    <a:pt x="308" y="27"/>
                    <a:pt x="301" y="29"/>
                    <a:pt x="298" y="30"/>
                  </a:cubicBezTo>
                  <a:cubicBezTo>
                    <a:pt x="297" y="32"/>
                    <a:pt x="296" y="36"/>
                    <a:pt x="296" y="37"/>
                  </a:cubicBezTo>
                  <a:cubicBezTo>
                    <a:pt x="297" y="41"/>
                    <a:pt x="301" y="45"/>
                    <a:pt x="306" y="45"/>
                  </a:cubicBezTo>
                  <a:cubicBezTo>
                    <a:pt x="314" y="45"/>
                    <a:pt x="321" y="31"/>
                    <a:pt x="318" y="22"/>
                  </a:cubicBezTo>
                  <a:close/>
                  <a:moveTo>
                    <a:pt x="270" y="42"/>
                  </a:moveTo>
                  <a:cubicBezTo>
                    <a:pt x="278" y="45"/>
                    <a:pt x="289" y="51"/>
                    <a:pt x="294" y="59"/>
                  </a:cubicBezTo>
                  <a:cubicBezTo>
                    <a:pt x="298" y="67"/>
                    <a:pt x="296" y="82"/>
                    <a:pt x="292" y="89"/>
                  </a:cubicBezTo>
                  <a:cubicBezTo>
                    <a:pt x="290" y="93"/>
                    <a:pt x="287" y="97"/>
                    <a:pt x="282" y="98"/>
                  </a:cubicBezTo>
                  <a:cubicBezTo>
                    <a:pt x="270" y="99"/>
                    <a:pt x="262" y="89"/>
                    <a:pt x="258" y="82"/>
                  </a:cubicBezTo>
                  <a:cubicBezTo>
                    <a:pt x="253" y="72"/>
                    <a:pt x="252" y="59"/>
                    <a:pt x="255" y="46"/>
                  </a:cubicBezTo>
                  <a:cubicBezTo>
                    <a:pt x="255" y="45"/>
                    <a:pt x="256" y="41"/>
                    <a:pt x="257" y="41"/>
                  </a:cubicBezTo>
                  <a:cubicBezTo>
                    <a:pt x="259" y="39"/>
                    <a:pt x="267" y="41"/>
                    <a:pt x="270" y="42"/>
                  </a:cubicBezTo>
                  <a:close/>
                </a:path>
              </a:pathLst>
            </a:custGeom>
            <a:solidFill>
              <a:srgbClr val="7FC5D7"/>
            </a:solidFill>
            <a:ln>
              <a:noFill/>
            </a:ln>
          </p:spPr>
          <p:txBody>
            <a:bodyPr vert="horz" wrap="square" lIns="91440" tIns="45720" rIns="91440" bIns="45720" numCol="1" anchor="t" anchorCtr="0" compatLnSpc="1"/>
            <a:lstStyle/>
            <a:p>
              <a:endParaRPr lang="zh-CN" altLang="en-US"/>
            </a:p>
          </p:txBody>
        </p:sp>
        <p:sp>
          <p:nvSpPr>
            <p:cNvPr id="14" name="Freeform 6"/>
            <p:cNvSpPr>
              <a:spLocks noEditPoints="1"/>
            </p:cNvSpPr>
            <p:nvPr/>
          </p:nvSpPr>
          <p:spPr bwMode="auto">
            <a:xfrm>
              <a:off x="8167360" y="3921817"/>
              <a:ext cx="1206500" cy="461963"/>
            </a:xfrm>
            <a:custGeom>
              <a:avLst/>
              <a:gdLst>
                <a:gd name="T0" fmla="*/ 306 w 321"/>
                <a:gd name="T1" fmla="*/ 37 h 120"/>
                <a:gd name="T2" fmla="*/ 228 w 321"/>
                <a:gd name="T3" fmla="*/ 19 h 120"/>
                <a:gd name="T4" fmla="*/ 257 w 321"/>
                <a:gd name="T5" fmla="*/ 61 h 120"/>
                <a:gd name="T6" fmla="*/ 264 w 321"/>
                <a:gd name="T7" fmla="*/ 36 h 120"/>
                <a:gd name="T8" fmla="*/ 263 w 321"/>
                <a:gd name="T9" fmla="*/ 40 h 120"/>
                <a:gd name="T10" fmla="*/ 259 w 321"/>
                <a:gd name="T11" fmla="*/ 54 h 120"/>
                <a:gd name="T12" fmla="*/ 238 w 321"/>
                <a:gd name="T13" fmla="*/ 35 h 120"/>
                <a:gd name="T14" fmla="*/ 293 w 321"/>
                <a:gd name="T15" fmla="*/ 28 h 120"/>
                <a:gd name="T16" fmla="*/ 316 w 321"/>
                <a:gd name="T17" fmla="*/ 79 h 120"/>
                <a:gd name="T18" fmla="*/ 301 w 321"/>
                <a:gd name="T19" fmla="*/ 97 h 120"/>
                <a:gd name="T20" fmla="*/ 272 w 321"/>
                <a:gd name="T21" fmla="*/ 111 h 120"/>
                <a:gd name="T22" fmla="*/ 213 w 321"/>
                <a:gd name="T23" fmla="*/ 88 h 120"/>
                <a:gd name="T24" fmla="*/ 186 w 321"/>
                <a:gd name="T25" fmla="*/ 73 h 120"/>
                <a:gd name="T26" fmla="*/ 164 w 321"/>
                <a:gd name="T27" fmla="*/ 60 h 120"/>
                <a:gd name="T28" fmla="*/ 138 w 321"/>
                <a:gd name="T29" fmla="*/ 48 h 120"/>
                <a:gd name="T30" fmla="*/ 74 w 321"/>
                <a:gd name="T31" fmla="*/ 35 h 120"/>
                <a:gd name="T32" fmla="*/ 64 w 321"/>
                <a:gd name="T33" fmla="*/ 27 h 120"/>
                <a:gd name="T34" fmla="*/ 3 w 321"/>
                <a:gd name="T35" fmla="*/ 22 h 120"/>
                <a:gd name="T36" fmla="*/ 25 w 321"/>
                <a:gd name="T37" fmla="*/ 37 h 120"/>
                <a:gd name="T38" fmla="*/ 13 w 321"/>
                <a:gd name="T39" fmla="*/ 29 h 120"/>
                <a:gd name="T40" fmla="*/ 14 w 321"/>
                <a:gd name="T41" fmla="*/ 40 h 120"/>
                <a:gd name="T42" fmla="*/ 19 w 321"/>
                <a:gd name="T43" fmla="*/ 15 h 120"/>
                <a:gd name="T44" fmla="*/ 60 w 321"/>
                <a:gd name="T45" fmla="*/ 29 h 120"/>
                <a:gd name="T46" fmla="*/ 55 w 321"/>
                <a:gd name="T47" fmla="*/ 38 h 120"/>
                <a:gd name="T48" fmla="*/ 21 w 321"/>
                <a:gd name="T49" fmla="*/ 74 h 120"/>
                <a:gd name="T50" fmla="*/ 72 w 321"/>
                <a:gd name="T51" fmla="*/ 97 h 120"/>
                <a:gd name="T52" fmla="*/ 72 w 321"/>
                <a:gd name="T53" fmla="*/ 41 h 120"/>
                <a:gd name="T54" fmla="*/ 116 w 321"/>
                <a:gd name="T55" fmla="*/ 50 h 120"/>
                <a:gd name="T56" fmla="*/ 129 w 321"/>
                <a:gd name="T57" fmla="*/ 55 h 120"/>
                <a:gd name="T58" fmla="*/ 172 w 321"/>
                <a:gd name="T59" fmla="*/ 78 h 120"/>
                <a:gd name="T60" fmla="*/ 202 w 321"/>
                <a:gd name="T61" fmla="*/ 99 h 120"/>
                <a:gd name="T62" fmla="*/ 224 w 321"/>
                <a:gd name="T63" fmla="*/ 111 h 120"/>
                <a:gd name="T64" fmla="*/ 263 w 321"/>
                <a:gd name="T65" fmla="*/ 120 h 120"/>
                <a:gd name="T66" fmla="*/ 319 w 321"/>
                <a:gd name="T67" fmla="*/ 82 h 120"/>
                <a:gd name="T68" fmla="*/ 63 w 321"/>
                <a:gd name="T69" fmla="*/ 82 h 120"/>
                <a:gd name="T70" fmla="*/ 29 w 321"/>
                <a:gd name="T71" fmla="*/ 89 h 120"/>
                <a:gd name="T72" fmla="*/ 51 w 321"/>
                <a:gd name="T73" fmla="*/ 42 h 120"/>
                <a:gd name="T74" fmla="*/ 66 w 321"/>
                <a:gd name="T75" fmla="*/ 4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1" h="120">
                  <a:moveTo>
                    <a:pt x="319" y="61"/>
                  </a:moveTo>
                  <a:cubicBezTo>
                    <a:pt x="316" y="52"/>
                    <a:pt x="312" y="43"/>
                    <a:pt x="306" y="37"/>
                  </a:cubicBezTo>
                  <a:cubicBezTo>
                    <a:pt x="295" y="23"/>
                    <a:pt x="284" y="9"/>
                    <a:pt x="264" y="4"/>
                  </a:cubicBezTo>
                  <a:cubicBezTo>
                    <a:pt x="247" y="0"/>
                    <a:pt x="233" y="6"/>
                    <a:pt x="228" y="19"/>
                  </a:cubicBezTo>
                  <a:cubicBezTo>
                    <a:pt x="223" y="29"/>
                    <a:pt x="224" y="42"/>
                    <a:pt x="231" y="49"/>
                  </a:cubicBezTo>
                  <a:cubicBezTo>
                    <a:pt x="236" y="56"/>
                    <a:pt x="245" y="62"/>
                    <a:pt x="257" y="61"/>
                  </a:cubicBezTo>
                  <a:cubicBezTo>
                    <a:pt x="265" y="60"/>
                    <a:pt x="278" y="47"/>
                    <a:pt x="269" y="38"/>
                  </a:cubicBezTo>
                  <a:cubicBezTo>
                    <a:pt x="268" y="37"/>
                    <a:pt x="266" y="36"/>
                    <a:pt x="264" y="36"/>
                  </a:cubicBezTo>
                  <a:cubicBezTo>
                    <a:pt x="261" y="35"/>
                    <a:pt x="254" y="38"/>
                    <a:pt x="257" y="41"/>
                  </a:cubicBezTo>
                  <a:cubicBezTo>
                    <a:pt x="259" y="43"/>
                    <a:pt x="260" y="40"/>
                    <a:pt x="263" y="40"/>
                  </a:cubicBezTo>
                  <a:cubicBezTo>
                    <a:pt x="265" y="41"/>
                    <a:pt x="267" y="43"/>
                    <a:pt x="267" y="46"/>
                  </a:cubicBezTo>
                  <a:cubicBezTo>
                    <a:pt x="267" y="50"/>
                    <a:pt x="262" y="53"/>
                    <a:pt x="259" y="54"/>
                  </a:cubicBezTo>
                  <a:cubicBezTo>
                    <a:pt x="249" y="55"/>
                    <a:pt x="240" y="47"/>
                    <a:pt x="238" y="40"/>
                  </a:cubicBezTo>
                  <a:cubicBezTo>
                    <a:pt x="238" y="39"/>
                    <a:pt x="238" y="37"/>
                    <a:pt x="238" y="35"/>
                  </a:cubicBezTo>
                  <a:cubicBezTo>
                    <a:pt x="238" y="24"/>
                    <a:pt x="248" y="16"/>
                    <a:pt x="261" y="16"/>
                  </a:cubicBezTo>
                  <a:cubicBezTo>
                    <a:pt x="274" y="16"/>
                    <a:pt x="284" y="22"/>
                    <a:pt x="293" y="28"/>
                  </a:cubicBezTo>
                  <a:cubicBezTo>
                    <a:pt x="295" y="30"/>
                    <a:pt x="300" y="35"/>
                    <a:pt x="302" y="37"/>
                  </a:cubicBezTo>
                  <a:cubicBezTo>
                    <a:pt x="309" y="47"/>
                    <a:pt x="320" y="62"/>
                    <a:pt x="316" y="79"/>
                  </a:cubicBezTo>
                  <a:cubicBezTo>
                    <a:pt x="315" y="81"/>
                    <a:pt x="312" y="86"/>
                    <a:pt x="310" y="89"/>
                  </a:cubicBezTo>
                  <a:cubicBezTo>
                    <a:pt x="308" y="92"/>
                    <a:pt x="304" y="95"/>
                    <a:pt x="301" y="97"/>
                  </a:cubicBezTo>
                  <a:cubicBezTo>
                    <a:pt x="298" y="100"/>
                    <a:pt x="294" y="103"/>
                    <a:pt x="290" y="105"/>
                  </a:cubicBezTo>
                  <a:cubicBezTo>
                    <a:pt x="285" y="108"/>
                    <a:pt x="278" y="111"/>
                    <a:pt x="272" y="111"/>
                  </a:cubicBezTo>
                  <a:cubicBezTo>
                    <a:pt x="265" y="111"/>
                    <a:pt x="257" y="108"/>
                    <a:pt x="250" y="106"/>
                  </a:cubicBezTo>
                  <a:cubicBezTo>
                    <a:pt x="236" y="101"/>
                    <a:pt x="225" y="95"/>
                    <a:pt x="213" y="88"/>
                  </a:cubicBezTo>
                  <a:cubicBezTo>
                    <a:pt x="208" y="85"/>
                    <a:pt x="203" y="80"/>
                    <a:pt x="198" y="77"/>
                  </a:cubicBezTo>
                  <a:cubicBezTo>
                    <a:pt x="194" y="75"/>
                    <a:pt x="190" y="74"/>
                    <a:pt x="186" y="73"/>
                  </a:cubicBezTo>
                  <a:cubicBezTo>
                    <a:pt x="184" y="71"/>
                    <a:pt x="182" y="69"/>
                    <a:pt x="180" y="68"/>
                  </a:cubicBezTo>
                  <a:cubicBezTo>
                    <a:pt x="175" y="65"/>
                    <a:pt x="169" y="63"/>
                    <a:pt x="164" y="60"/>
                  </a:cubicBezTo>
                  <a:cubicBezTo>
                    <a:pt x="160" y="58"/>
                    <a:pt x="157" y="54"/>
                    <a:pt x="154" y="53"/>
                  </a:cubicBezTo>
                  <a:cubicBezTo>
                    <a:pt x="149" y="51"/>
                    <a:pt x="143" y="49"/>
                    <a:pt x="138" y="48"/>
                  </a:cubicBezTo>
                  <a:cubicBezTo>
                    <a:pt x="128" y="45"/>
                    <a:pt x="118" y="41"/>
                    <a:pt x="106" y="39"/>
                  </a:cubicBezTo>
                  <a:cubicBezTo>
                    <a:pt x="95" y="37"/>
                    <a:pt x="86" y="34"/>
                    <a:pt x="74" y="35"/>
                  </a:cubicBezTo>
                  <a:cubicBezTo>
                    <a:pt x="73" y="35"/>
                    <a:pt x="71" y="36"/>
                    <a:pt x="70" y="36"/>
                  </a:cubicBezTo>
                  <a:cubicBezTo>
                    <a:pt x="68" y="35"/>
                    <a:pt x="65" y="29"/>
                    <a:pt x="64" y="27"/>
                  </a:cubicBezTo>
                  <a:cubicBezTo>
                    <a:pt x="56" y="17"/>
                    <a:pt x="42" y="7"/>
                    <a:pt x="23" y="9"/>
                  </a:cubicBezTo>
                  <a:cubicBezTo>
                    <a:pt x="13" y="10"/>
                    <a:pt x="6" y="14"/>
                    <a:pt x="3" y="22"/>
                  </a:cubicBezTo>
                  <a:cubicBezTo>
                    <a:pt x="0" y="31"/>
                    <a:pt x="8" y="45"/>
                    <a:pt x="15" y="45"/>
                  </a:cubicBezTo>
                  <a:cubicBezTo>
                    <a:pt x="20" y="45"/>
                    <a:pt x="24" y="41"/>
                    <a:pt x="25" y="37"/>
                  </a:cubicBezTo>
                  <a:cubicBezTo>
                    <a:pt x="25" y="36"/>
                    <a:pt x="25" y="32"/>
                    <a:pt x="23" y="30"/>
                  </a:cubicBezTo>
                  <a:cubicBezTo>
                    <a:pt x="21" y="29"/>
                    <a:pt x="13" y="27"/>
                    <a:pt x="13" y="29"/>
                  </a:cubicBezTo>
                  <a:cubicBezTo>
                    <a:pt x="11" y="32"/>
                    <a:pt x="18" y="32"/>
                    <a:pt x="18" y="35"/>
                  </a:cubicBezTo>
                  <a:cubicBezTo>
                    <a:pt x="18" y="37"/>
                    <a:pt x="17" y="40"/>
                    <a:pt x="14" y="40"/>
                  </a:cubicBezTo>
                  <a:cubicBezTo>
                    <a:pt x="11" y="39"/>
                    <a:pt x="9" y="35"/>
                    <a:pt x="9" y="32"/>
                  </a:cubicBezTo>
                  <a:cubicBezTo>
                    <a:pt x="8" y="24"/>
                    <a:pt x="13" y="16"/>
                    <a:pt x="19" y="15"/>
                  </a:cubicBezTo>
                  <a:cubicBezTo>
                    <a:pt x="27" y="13"/>
                    <a:pt x="38" y="14"/>
                    <a:pt x="45" y="17"/>
                  </a:cubicBezTo>
                  <a:cubicBezTo>
                    <a:pt x="50" y="19"/>
                    <a:pt x="56" y="24"/>
                    <a:pt x="60" y="29"/>
                  </a:cubicBezTo>
                  <a:cubicBezTo>
                    <a:pt x="61" y="30"/>
                    <a:pt x="64" y="35"/>
                    <a:pt x="64" y="36"/>
                  </a:cubicBezTo>
                  <a:cubicBezTo>
                    <a:pt x="63" y="37"/>
                    <a:pt x="57" y="38"/>
                    <a:pt x="55" y="38"/>
                  </a:cubicBezTo>
                  <a:cubicBezTo>
                    <a:pt x="52" y="39"/>
                    <a:pt x="50" y="39"/>
                    <a:pt x="47" y="40"/>
                  </a:cubicBezTo>
                  <a:cubicBezTo>
                    <a:pt x="34" y="45"/>
                    <a:pt x="20" y="55"/>
                    <a:pt x="21" y="74"/>
                  </a:cubicBezTo>
                  <a:cubicBezTo>
                    <a:pt x="22" y="90"/>
                    <a:pt x="30" y="101"/>
                    <a:pt x="44" y="106"/>
                  </a:cubicBezTo>
                  <a:cubicBezTo>
                    <a:pt x="53" y="109"/>
                    <a:pt x="68" y="104"/>
                    <a:pt x="72" y="97"/>
                  </a:cubicBezTo>
                  <a:cubicBezTo>
                    <a:pt x="80" y="84"/>
                    <a:pt x="80" y="62"/>
                    <a:pt x="74" y="46"/>
                  </a:cubicBezTo>
                  <a:cubicBezTo>
                    <a:pt x="74" y="45"/>
                    <a:pt x="72" y="42"/>
                    <a:pt x="72" y="41"/>
                  </a:cubicBezTo>
                  <a:cubicBezTo>
                    <a:pt x="73" y="39"/>
                    <a:pt x="83" y="40"/>
                    <a:pt x="85" y="40"/>
                  </a:cubicBezTo>
                  <a:cubicBezTo>
                    <a:pt x="97" y="41"/>
                    <a:pt x="107" y="46"/>
                    <a:pt x="116" y="50"/>
                  </a:cubicBezTo>
                  <a:cubicBezTo>
                    <a:pt x="119" y="51"/>
                    <a:pt x="123" y="52"/>
                    <a:pt x="126" y="53"/>
                  </a:cubicBezTo>
                  <a:cubicBezTo>
                    <a:pt x="127" y="53"/>
                    <a:pt x="128" y="55"/>
                    <a:pt x="129" y="55"/>
                  </a:cubicBezTo>
                  <a:cubicBezTo>
                    <a:pt x="136" y="59"/>
                    <a:pt x="143" y="62"/>
                    <a:pt x="151" y="67"/>
                  </a:cubicBezTo>
                  <a:cubicBezTo>
                    <a:pt x="158" y="71"/>
                    <a:pt x="166" y="74"/>
                    <a:pt x="172" y="78"/>
                  </a:cubicBezTo>
                  <a:cubicBezTo>
                    <a:pt x="180" y="84"/>
                    <a:pt x="187" y="89"/>
                    <a:pt x="195" y="94"/>
                  </a:cubicBezTo>
                  <a:cubicBezTo>
                    <a:pt x="197" y="95"/>
                    <a:pt x="199" y="98"/>
                    <a:pt x="202" y="99"/>
                  </a:cubicBezTo>
                  <a:cubicBezTo>
                    <a:pt x="203" y="100"/>
                    <a:pt x="205" y="100"/>
                    <a:pt x="207" y="101"/>
                  </a:cubicBezTo>
                  <a:cubicBezTo>
                    <a:pt x="213" y="104"/>
                    <a:pt x="217" y="108"/>
                    <a:pt x="224" y="111"/>
                  </a:cubicBezTo>
                  <a:cubicBezTo>
                    <a:pt x="233" y="114"/>
                    <a:pt x="244" y="118"/>
                    <a:pt x="255" y="119"/>
                  </a:cubicBezTo>
                  <a:cubicBezTo>
                    <a:pt x="257" y="120"/>
                    <a:pt x="260" y="120"/>
                    <a:pt x="263" y="120"/>
                  </a:cubicBezTo>
                  <a:cubicBezTo>
                    <a:pt x="266" y="120"/>
                    <a:pt x="273" y="120"/>
                    <a:pt x="276" y="119"/>
                  </a:cubicBezTo>
                  <a:cubicBezTo>
                    <a:pt x="295" y="113"/>
                    <a:pt x="313" y="100"/>
                    <a:pt x="319" y="82"/>
                  </a:cubicBezTo>
                  <a:cubicBezTo>
                    <a:pt x="321" y="75"/>
                    <a:pt x="320" y="67"/>
                    <a:pt x="319" y="61"/>
                  </a:cubicBezTo>
                  <a:close/>
                  <a:moveTo>
                    <a:pt x="63" y="82"/>
                  </a:moveTo>
                  <a:cubicBezTo>
                    <a:pt x="59" y="89"/>
                    <a:pt x="51" y="99"/>
                    <a:pt x="39" y="98"/>
                  </a:cubicBezTo>
                  <a:cubicBezTo>
                    <a:pt x="34" y="97"/>
                    <a:pt x="31" y="93"/>
                    <a:pt x="29" y="89"/>
                  </a:cubicBezTo>
                  <a:cubicBezTo>
                    <a:pt x="25" y="82"/>
                    <a:pt x="23" y="67"/>
                    <a:pt x="27" y="59"/>
                  </a:cubicBezTo>
                  <a:cubicBezTo>
                    <a:pt x="32" y="51"/>
                    <a:pt x="43" y="45"/>
                    <a:pt x="51" y="42"/>
                  </a:cubicBezTo>
                  <a:cubicBezTo>
                    <a:pt x="54" y="41"/>
                    <a:pt x="62" y="39"/>
                    <a:pt x="64" y="41"/>
                  </a:cubicBezTo>
                  <a:cubicBezTo>
                    <a:pt x="65" y="41"/>
                    <a:pt x="66" y="45"/>
                    <a:pt x="66" y="46"/>
                  </a:cubicBezTo>
                  <a:cubicBezTo>
                    <a:pt x="69" y="59"/>
                    <a:pt x="68" y="72"/>
                    <a:pt x="63" y="82"/>
                  </a:cubicBezTo>
                  <a:close/>
                </a:path>
              </a:pathLst>
            </a:custGeom>
            <a:solidFill>
              <a:srgbClr val="7FC5D7"/>
            </a:solid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399">
        <p14:rippl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5" name="图片 14"/>
          <p:cNvPicPr>
            <a:picLocks noChangeAspect="1"/>
          </p:cNvPicPr>
          <p:nvPr/>
        </p:nvPicPr>
        <p:blipFill>
          <a:blip r:embed="rId1" cstate="screen"/>
          <a:stretch>
            <a:fillRect/>
          </a:stretch>
        </p:blipFill>
        <p:spPr>
          <a:xfrm>
            <a:off x="400357" y="225201"/>
            <a:ext cx="11391285" cy="6407598"/>
          </a:xfrm>
          <a:prstGeom prst="rect">
            <a:avLst/>
          </a:prstGeom>
          <a:effectLst>
            <a:outerShdw blurRad="190500" sx="102000" sy="102000" algn="ctr" rotWithShape="0">
              <a:prstClr val="black">
                <a:alpha val="30000"/>
              </a:prstClr>
            </a:outerShdw>
          </a:effectLst>
        </p:spPr>
      </p:pic>
      <p:pic>
        <p:nvPicPr>
          <p:cNvPr id="11" name="图片 10"/>
          <p:cNvPicPr>
            <a:picLocks noChangeAspect="1"/>
          </p:cNvPicPr>
          <p:nvPr/>
        </p:nvPicPr>
        <p:blipFill>
          <a:blip r:embed="rId2" cstate="screen"/>
          <a:stretch>
            <a:fillRect/>
          </a:stretch>
        </p:blipFill>
        <p:spPr>
          <a:xfrm rot="10800000">
            <a:off x="400356" y="225200"/>
            <a:ext cx="1845008" cy="1013049"/>
          </a:xfrm>
          <a:prstGeom prst="rect">
            <a:avLst/>
          </a:prstGeom>
        </p:spPr>
      </p:pic>
      <p:sp>
        <p:nvSpPr>
          <p:cNvPr id="45" name="矩形 44"/>
          <p:cNvSpPr/>
          <p:nvPr/>
        </p:nvSpPr>
        <p:spPr>
          <a:xfrm>
            <a:off x="1690488" y="585181"/>
            <a:ext cx="1605280" cy="521970"/>
          </a:xfrm>
          <a:prstGeom prst="rect">
            <a:avLst/>
          </a:prstGeom>
        </p:spPr>
        <p:txBody>
          <a:bodyPr wrap="none">
            <a:spAutoFit/>
          </a:bodyPr>
          <a:lstStyle/>
          <a:p>
            <a:r>
              <a:rPr lang="zh-CN" altLang="en-US" sz="2800" b="1" dirty="0">
                <a:solidFill>
                  <a:srgbClr val="185C99"/>
                </a:solidFill>
                <a:effectLst/>
                <a:latin typeface="微软雅黑" panose="020B0503020204020204" pitchFamily="34" charset="-122"/>
                <a:ea typeface="微软雅黑" panose="020B0503020204020204" pitchFamily="34" charset="-122"/>
                <a:cs typeface="微软雅黑" panose="020B0503020204020204" pitchFamily="34" charset="-122"/>
              </a:rPr>
              <a:t>项目引例</a:t>
            </a:r>
            <a:r>
              <a:rPr lang="zh-CN" altLang="en-US" sz="2000" b="1" dirty="0">
                <a:solidFill>
                  <a:srgbClr val="185C99"/>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b="1" dirty="0">
              <a:solidFill>
                <a:srgbClr val="185C99"/>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7" name="图片 56"/>
          <p:cNvPicPr>
            <a:picLocks noChangeAspect="1"/>
          </p:cNvPicPr>
          <p:nvPr/>
        </p:nvPicPr>
        <p:blipFill>
          <a:blip r:embed="rId2" cstate="screen"/>
          <a:stretch>
            <a:fillRect/>
          </a:stretch>
        </p:blipFill>
        <p:spPr>
          <a:xfrm>
            <a:off x="9946311" y="5620160"/>
            <a:ext cx="1845008" cy="1013049"/>
          </a:xfrm>
          <a:prstGeom prst="rect">
            <a:avLst/>
          </a:prstGeom>
        </p:spPr>
      </p:pic>
      <p:sp>
        <p:nvSpPr>
          <p:cNvPr id="100" name="文本框 99"/>
          <p:cNvSpPr txBox="1"/>
          <p:nvPr/>
        </p:nvSpPr>
        <p:spPr>
          <a:xfrm>
            <a:off x="921385" y="2335530"/>
            <a:ext cx="6266180" cy="2614930"/>
          </a:xfrm>
          <a:prstGeom prst="rect">
            <a:avLst/>
          </a:prstGeom>
          <a:noFill/>
          <a:ln w="9525">
            <a:noFill/>
          </a:ln>
        </p:spPr>
        <p:txBody>
          <a:bodyPr wrap="square">
            <a:spAutoFit/>
          </a:bodyPr>
          <a:lstStyle/>
          <a:p>
            <a:pPr indent="0" algn="ctr"/>
            <a:r>
              <a:rPr lang="zh-CN" sz="2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罗辑思维：定位小而精，打造一个有灵魂的自媒体</a:t>
            </a:r>
            <a:endParaRPr lang="zh-CN" sz="200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just"/>
            <a:endParaRPr lang="zh-CN"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gn="just"/>
            <a:r>
              <a:rPr lang="zh-CN"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罗辑思维是由央视前制片人罗振宇与独立新媒体创始人申音共同打造的一个知识型自媒体公众号。它包括微信公众订阅号、知识类脱口秀视频及音频、会员体系等互动形式。有着“爱智求真”追求的80后以及90后是其主要服务对象。罗辑思维中的“得到APP”公布了其用户数量，截止到2017年3月5日，得到APP的用户总数超过了558 万人，日均活跃用户数超过45万人。</a:t>
            </a:r>
            <a:endParaRPr lang="zh-CN"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60" name="图片 1" descr="CBF55EDD93A3998990695272BC77BD84"/>
          <p:cNvPicPr>
            <a:picLocks noChangeAspect="1"/>
          </p:cNvPicPr>
          <p:nvPr/>
        </p:nvPicPr>
        <p:blipFill>
          <a:blip r:embed="rId3"/>
          <a:stretch>
            <a:fillRect/>
          </a:stretch>
        </p:blipFill>
        <p:spPr>
          <a:xfrm>
            <a:off x="7724775" y="567055"/>
            <a:ext cx="3218815" cy="572389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399">
        <p14:ripp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5" name="图片 14"/>
          <p:cNvPicPr>
            <a:picLocks noChangeAspect="1"/>
          </p:cNvPicPr>
          <p:nvPr/>
        </p:nvPicPr>
        <p:blipFill>
          <a:blip r:embed="rId1" cstate="screen"/>
          <a:stretch>
            <a:fillRect/>
          </a:stretch>
        </p:blipFill>
        <p:spPr>
          <a:xfrm>
            <a:off x="400357" y="225201"/>
            <a:ext cx="11391285" cy="6407598"/>
          </a:xfrm>
          <a:prstGeom prst="rect">
            <a:avLst/>
          </a:prstGeom>
          <a:effectLst>
            <a:outerShdw blurRad="190500" sx="102000" sy="102000" algn="ctr" rotWithShape="0">
              <a:prstClr val="black">
                <a:alpha val="30000"/>
              </a:prstClr>
            </a:outerShdw>
          </a:effectLst>
        </p:spPr>
      </p:pic>
      <p:pic>
        <p:nvPicPr>
          <p:cNvPr id="11" name="图片 10"/>
          <p:cNvPicPr>
            <a:picLocks noChangeAspect="1"/>
          </p:cNvPicPr>
          <p:nvPr/>
        </p:nvPicPr>
        <p:blipFill>
          <a:blip r:embed="rId2" cstate="screen"/>
          <a:stretch>
            <a:fillRect/>
          </a:stretch>
        </p:blipFill>
        <p:spPr>
          <a:xfrm rot="10800000">
            <a:off x="400356" y="225200"/>
            <a:ext cx="1845008" cy="1013049"/>
          </a:xfrm>
          <a:prstGeom prst="rect">
            <a:avLst/>
          </a:prstGeom>
        </p:spPr>
      </p:pic>
      <p:sp>
        <p:nvSpPr>
          <p:cNvPr id="45" name="矩形 44"/>
          <p:cNvSpPr/>
          <p:nvPr/>
        </p:nvSpPr>
        <p:spPr>
          <a:xfrm>
            <a:off x="1690488" y="585181"/>
            <a:ext cx="1605280" cy="521970"/>
          </a:xfrm>
          <a:prstGeom prst="rect">
            <a:avLst/>
          </a:prstGeom>
        </p:spPr>
        <p:txBody>
          <a:bodyPr wrap="none">
            <a:spAutoFit/>
          </a:bodyPr>
          <a:lstStyle/>
          <a:p>
            <a:r>
              <a:rPr lang="zh-CN" altLang="en-US" sz="2800" b="1" dirty="0">
                <a:solidFill>
                  <a:srgbClr val="185C99"/>
                </a:solidFill>
                <a:effectLst/>
                <a:latin typeface="微软雅黑" panose="020B0503020204020204" pitchFamily="34" charset="-122"/>
                <a:ea typeface="微软雅黑" panose="020B0503020204020204" pitchFamily="34" charset="-122"/>
                <a:cs typeface="微软雅黑" panose="020B0503020204020204" pitchFamily="34" charset="-122"/>
              </a:rPr>
              <a:t>分析提示</a:t>
            </a:r>
            <a:r>
              <a:rPr lang="zh-CN" altLang="en-US" sz="2000" b="1" dirty="0">
                <a:solidFill>
                  <a:srgbClr val="185C99"/>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b="1" dirty="0">
              <a:solidFill>
                <a:srgbClr val="185C99"/>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7" name="图片 56"/>
          <p:cNvPicPr>
            <a:picLocks noChangeAspect="1"/>
          </p:cNvPicPr>
          <p:nvPr/>
        </p:nvPicPr>
        <p:blipFill>
          <a:blip r:embed="rId2" cstate="screen"/>
          <a:stretch>
            <a:fillRect/>
          </a:stretch>
        </p:blipFill>
        <p:spPr>
          <a:xfrm>
            <a:off x="9946311" y="5620160"/>
            <a:ext cx="1845008" cy="1013049"/>
          </a:xfrm>
          <a:prstGeom prst="rect">
            <a:avLst/>
          </a:prstGeom>
        </p:spPr>
      </p:pic>
      <p:sp>
        <p:nvSpPr>
          <p:cNvPr id="3" name="文本框 2"/>
          <p:cNvSpPr txBox="1"/>
          <p:nvPr/>
        </p:nvSpPr>
        <p:spPr>
          <a:xfrm>
            <a:off x="4458335" y="1897380"/>
            <a:ext cx="5854065" cy="3784600"/>
          </a:xfrm>
          <a:prstGeom prst="rect">
            <a:avLst/>
          </a:prstGeom>
          <a:noFill/>
          <a:ln w="9525">
            <a:noFill/>
          </a:ln>
        </p:spPr>
        <p:txBody>
          <a:bodyPr wrap="square">
            <a:spAutoFit/>
          </a:bodyPr>
          <a:lstStyle/>
          <a:p>
            <a:pPr indent="304800" algn="just">
              <a:lnSpc>
                <a:spcPct val="150000"/>
              </a:lnSpc>
            </a:pPr>
            <a:r>
              <a:rPr lang="en-US" altLang="zh-CN"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罗振宇在运营其自媒体公众号之前对其账号进行了用户与内容的定位，正是因为如此，罗辑思维才能与用户之间保持着极高的黏性，才能逐渐成为自媒体行业的典范。而对于自媒体运营者来说，这正是可以学习和借鉴的地方，由此可以得出，在运营一个自媒体账号之前，运营者首先要对自媒体号进行定位。其实，这个定位也就意味着自媒体今后发展的方向。</a:t>
            </a:r>
            <a:endParaRPr sz="2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矩形 13"/>
          <p:cNvSpPr/>
          <p:nvPr/>
        </p:nvSpPr>
        <p:spPr>
          <a:xfrm>
            <a:off x="1391920" y="2303780"/>
            <a:ext cx="2222047" cy="1771650"/>
          </a:xfrm>
          <a:prstGeom prst="rect">
            <a:avLst/>
          </a:prstGeom>
          <a:blipFill dpi="0" rotWithShape="1">
            <a:blip r:embed="rId3" cstate="screen"/>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2334260" y="4075430"/>
            <a:ext cx="1725930" cy="1216660"/>
          </a:xfrm>
          <a:prstGeom prst="rect">
            <a:avLst/>
          </a:prstGeom>
          <a:blipFill dpi="0" rotWithShape="1">
            <a:blip r:embed="rId4" cstate="screen"/>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399">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125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400" fill="hold"/>
                                        <p:tgtEl>
                                          <p:spTgt spid="5"/>
                                        </p:tgtEl>
                                        <p:attrNameLst>
                                          <p:attrName>ppt_x</p:attrName>
                                        </p:attrNameLst>
                                      </p:cBhvr>
                                      <p:tavLst>
                                        <p:tav tm="0">
                                          <p:val>
                                            <p:strVal val="1+#ppt_w/2"/>
                                          </p:val>
                                        </p:tav>
                                        <p:tav tm="100000">
                                          <p:val>
                                            <p:strVal val="#ppt_x"/>
                                          </p:val>
                                        </p:tav>
                                      </p:tavLst>
                                    </p:anim>
                                    <p:anim calcmode="lin" valueType="num">
                                      <p:cBhvr additive="base">
                                        <p:cTn id="8" dur="4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5" name="图片 14"/>
          <p:cNvPicPr>
            <a:picLocks noChangeAspect="1"/>
          </p:cNvPicPr>
          <p:nvPr/>
        </p:nvPicPr>
        <p:blipFill>
          <a:blip r:embed="rId1" cstate="screen"/>
          <a:stretch>
            <a:fillRect/>
          </a:stretch>
        </p:blipFill>
        <p:spPr>
          <a:xfrm>
            <a:off x="400357" y="225201"/>
            <a:ext cx="11391285" cy="6407598"/>
          </a:xfrm>
          <a:prstGeom prst="rect">
            <a:avLst/>
          </a:prstGeom>
          <a:effectLst>
            <a:outerShdw blurRad="190500" sx="102000" sy="102000" algn="ctr" rotWithShape="0">
              <a:prstClr val="black">
                <a:alpha val="30000"/>
              </a:prstClr>
            </a:outerShdw>
          </a:effectLst>
        </p:spPr>
      </p:pic>
      <p:pic>
        <p:nvPicPr>
          <p:cNvPr id="11" name="图片 10"/>
          <p:cNvPicPr>
            <a:picLocks noChangeAspect="1"/>
          </p:cNvPicPr>
          <p:nvPr/>
        </p:nvPicPr>
        <p:blipFill>
          <a:blip r:embed="rId2" cstate="screen"/>
          <a:stretch>
            <a:fillRect/>
          </a:stretch>
        </p:blipFill>
        <p:spPr>
          <a:xfrm rot="10800000">
            <a:off x="400356" y="225200"/>
            <a:ext cx="1845008" cy="1013049"/>
          </a:xfrm>
          <a:prstGeom prst="rect">
            <a:avLst/>
          </a:prstGeom>
        </p:spPr>
      </p:pic>
      <p:sp>
        <p:nvSpPr>
          <p:cNvPr id="45" name="矩形 44"/>
          <p:cNvSpPr/>
          <p:nvPr/>
        </p:nvSpPr>
        <p:spPr>
          <a:xfrm>
            <a:off x="1690488" y="585181"/>
            <a:ext cx="1605280" cy="521970"/>
          </a:xfrm>
          <a:prstGeom prst="rect">
            <a:avLst/>
          </a:prstGeom>
        </p:spPr>
        <p:txBody>
          <a:bodyPr wrap="none">
            <a:spAutoFit/>
          </a:bodyPr>
          <a:lstStyle/>
          <a:p>
            <a:r>
              <a:rPr lang="zh-CN" altLang="en-US" sz="2800" b="1" dirty="0">
                <a:solidFill>
                  <a:srgbClr val="185C99"/>
                </a:solidFill>
                <a:effectLst/>
                <a:latin typeface="微软雅黑" panose="020B0503020204020204" pitchFamily="34" charset="-122"/>
                <a:ea typeface="微软雅黑" panose="020B0503020204020204" pitchFamily="34" charset="-122"/>
                <a:cs typeface="微软雅黑" panose="020B0503020204020204" pitchFamily="34" charset="-122"/>
              </a:rPr>
              <a:t>思维导读</a:t>
            </a:r>
            <a:r>
              <a:rPr lang="zh-CN" altLang="en-US" sz="2000" b="1" dirty="0">
                <a:solidFill>
                  <a:srgbClr val="185C99"/>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b="1" dirty="0">
              <a:solidFill>
                <a:srgbClr val="185C99"/>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7" name="图片 56"/>
          <p:cNvPicPr>
            <a:picLocks noChangeAspect="1"/>
          </p:cNvPicPr>
          <p:nvPr/>
        </p:nvPicPr>
        <p:blipFill>
          <a:blip r:embed="rId2" cstate="screen"/>
          <a:stretch>
            <a:fillRect/>
          </a:stretch>
        </p:blipFill>
        <p:spPr>
          <a:xfrm>
            <a:off x="9946311" y="5620160"/>
            <a:ext cx="1845008" cy="1013049"/>
          </a:xfrm>
          <a:prstGeom prst="rect">
            <a:avLst/>
          </a:prstGeom>
        </p:spPr>
      </p:pic>
      <p:pic>
        <p:nvPicPr>
          <p:cNvPr id="96" name="图片 2"/>
          <p:cNvPicPr>
            <a:picLocks noChangeAspect="1"/>
          </p:cNvPicPr>
          <p:nvPr/>
        </p:nvPicPr>
        <p:blipFill>
          <a:blip r:embed="rId3"/>
          <a:stretch>
            <a:fillRect/>
          </a:stretch>
        </p:blipFill>
        <p:spPr>
          <a:xfrm>
            <a:off x="1525905" y="1570355"/>
            <a:ext cx="9138920" cy="420243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399">
        <p14:rippl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5" name="图片 14"/>
          <p:cNvPicPr>
            <a:picLocks noChangeAspect="1"/>
          </p:cNvPicPr>
          <p:nvPr/>
        </p:nvPicPr>
        <p:blipFill>
          <a:blip r:embed="rId1" cstate="screen"/>
          <a:stretch>
            <a:fillRect/>
          </a:stretch>
        </p:blipFill>
        <p:spPr>
          <a:xfrm>
            <a:off x="400357" y="225201"/>
            <a:ext cx="11391285" cy="6407598"/>
          </a:xfrm>
          <a:prstGeom prst="rect">
            <a:avLst/>
          </a:prstGeom>
          <a:effectLst>
            <a:outerShdw blurRad="190500" sx="102000" sy="102000" algn="ctr" rotWithShape="0">
              <a:prstClr val="black">
                <a:alpha val="30000"/>
              </a:prstClr>
            </a:outerShdw>
          </a:effectLst>
        </p:spPr>
      </p:pic>
      <p:pic>
        <p:nvPicPr>
          <p:cNvPr id="11" name="图片 10"/>
          <p:cNvPicPr>
            <a:picLocks noChangeAspect="1"/>
          </p:cNvPicPr>
          <p:nvPr/>
        </p:nvPicPr>
        <p:blipFill>
          <a:blip r:embed="rId2" cstate="screen"/>
          <a:stretch>
            <a:fillRect/>
          </a:stretch>
        </p:blipFill>
        <p:spPr>
          <a:xfrm rot="10800000">
            <a:off x="400356" y="225200"/>
            <a:ext cx="1845008" cy="1013049"/>
          </a:xfrm>
          <a:prstGeom prst="rect">
            <a:avLst/>
          </a:prstGeom>
        </p:spPr>
      </p:pic>
      <p:sp>
        <p:nvSpPr>
          <p:cNvPr id="45" name="矩形 44"/>
          <p:cNvSpPr/>
          <p:nvPr/>
        </p:nvSpPr>
        <p:spPr>
          <a:xfrm>
            <a:off x="1690488" y="585181"/>
            <a:ext cx="1605280" cy="521970"/>
          </a:xfrm>
          <a:prstGeom prst="rect">
            <a:avLst/>
          </a:prstGeom>
        </p:spPr>
        <p:txBody>
          <a:bodyPr wrap="none">
            <a:spAutoFit/>
          </a:bodyPr>
          <a:lstStyle/>
          <a:p>
            <a:r>
              <a:rPr lang="zh-CN" altLang="en-US" sz="2800" b="1" dirty="0">
                <a:solidFill>
                  <a:srgbClr val="185C99"/>
                </a:solidFill>
                <a:effectLst/>
                <a:latin typeface="微软雅黑" panose="020B0503020204020204" pitchFamily="34" charset="-122"/>
                <a:ea typeface="微软雅黑" panose="020B0503020204020204" pitchFamily="34" charset="-122"/>
                <a:cs typeface="微软雅黑" panose="020B0503020204020204" pitchFamily="34" charset="-122"/>
              </a:rPr>
              <a:t>项目实施</a:t>
            </a:r>
            <a:r>
              <a:rPr lang="zh-CN" altLang="en-US" sz="2000" b="1" dirty="0">
                <a:solidFill>
                  <a:srgbClr val="185C99"/>
                </a:solidFill>
                <a:effectLst/>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2000" b="1" dirty="0">
              <a:solidFill>
                <a:srgbClr val="185C99"/>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7" name="图片 56"/>
          <p:cNvPicPr>
            <a:picLocks noChangeAspect="1"/>
          </p:cNvPicPr>
          <p:nvPr/>
        </p:nvPicPr>
        <p:blipFill>
          <a:blip r:embed="rId2" cstate="screen"/>
          <a:stretch>
            <a:fillRect/>
          </a:stretch>
        </p:blipFill>
        <p:spPr>
          <a:xfrm>
            <a:off x="6165850" y="5620385"/>
            <a:ext cx="5625465" cy="1012825"/>
          </a:xfrm>
          <a:prstGeom prst="rect">
            <a:avLst/>
          </a:prstGeom>
        </p:spPr>
      </p:pic>
      <p:grpSp>
        <p:nvGrpSpPr>
          <p:cNvPr id="106" name="组合 7"/>
          <p:cNvGrpSpPr/>
          <p:nvPr/>
        </p:nvGrpSpPr>
        <p:grpSpPr bwMode="auto">
          <a:xfrm>
            <a:off x="1387475" y="2694305"/>
            <a:ext cx="8929370" cy="1391920"/>
            <a:chOff x="1387475" y="2693988"/>
            <a:chExt cx="9540875" cy="1392236"/>
          </a:xfrm>
        </p:grpSpPr>
        <p:sp>
          <p:nvSpPr>
            <p:cNvPr id="1048699" name="等腰三角形 1"/>
            <p:cNvSpPr/>
            <p:nvPr/>
          </p:nvSpPr>
          <p:spPr bwMode="auto">
            <a:xfrm rot="3689471" flipV="1">
              <a:off x="2744787" y="2782888"/>
              <a:ext cx="314325" cy="247650"/>
            </a:xfrm>
            <a:prstGeom prst="triangle">
              <a:avLst/>
            </a:prstGeom>
            <a:solidFill>
              <a:srgbClr val="445469"/>
            </a:solidFill>
            <a:ln>
              <a:solidFill>
                <a:srgbClr val="185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a:ea typeface="微软雅黑" panose="020B0503020204020204" pitchFamily="34" charset="-122"/>
                <a:cs typeface="+mn-ea"/>
              </a:endParaRPr>
            </a:p>
          </p:txBody>
        </p:sp>
        <p:sp>
          <p:nvSpPr>
            <p:cNvPr id="1048700" name="矩形 2"/>
            <p:cNvSpPr/>
            <p:nvPr/>
          </p:nvSpPr>
          <p:spPr bwMode="auto">
            <a:xfrm>
              <a:off x="1387475" y="2870200"/>
              <a:ext cx="9540875" cy="116204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dirty="0">
                <a:ea typeface="微软雅黑" panose="020B0503020204020204" pitchFamily="34" charset="-122"/>
                <a:cs typeface="+mn-ea"/>
              </a:endParaRPr>
            </a:p>
          </p:txBody>
        </p:sp>
        <p:sp>
          <p:nvSpPr>
            <p:cNvPr id="1048701" name="任意多边形 3"/>
            <p:cNvSpPr/>
            <p:nvPr/>
          </p:nvSpPr>
          <p:spPr bwMode="auto">
            <a:xfrm>
              <a:off x="1563688" y="2693988"/>
              <a:ext cx="1366837" cy="1392236"/>
            </a:xfrm>
            <a:custGeom>
              <a:avLst/>
              <a:gdLst>
                <a:gd name="connsiteX0" fmla="*/ 0 w 993531"/>
                <a:gd name="connsiteY0" fmla="*/ 0 h 1011115"/>
                <a:gd name="connsiteX1" fmla="*/ 993531 w 993531"/>
                <a:gd name="connsiteY1" fmla="*/ 0 h 1011115"/>
                <a:gd name="connsiteX2" fmla="*/ 496766 w 993531"/>
                <a:gd name="connsiteY2" fmla="*/ 1011115 h 1011115"/>
              </a:gdLst>
              <a:ahLst/>
              <a:cxnLst>
                <a:cxn ang="0">
                  <a:pos x="connsiteX0" y="connsiteY0"/>
                </a:cxn>
                <a:cxn ang="0">
                  <a:pos x="connsiteX1" y="connsiteY1"/>
                </a:cxn>
                <a:cxn ang="0">
                  <a:pos x="connsiteX2" y="connsiteY2"/>
                </a:cxn>
              </a:cxnLst>
              <a:rect l="l" t="t" r="r" b="b"/>
              <a:pathLst>
                <a:path w="993531" h="1011115">
                  <a:moveTo>
                    <a:pt x="0" y="0"/>
                  </a:moveTo>
                  <a:lnTo>
                    <a:pt x="993531" y="0"/>
                  </a:lnTo>
                  <a:lnTo>
                    <a:pt x="496766" y="1011115"/>
                  </a:lnTo>
                  <a:close/>
                </a:path>
              </a:pathLst>
            </a:custGeom>
            <a:solidFill>
              <a:srgbClr val="185C99"/>
            </a:solidFill>
            <a:ln>
              <a:solidFill>
                <a:srgbClr val="185C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pPr>
              <a:endParaRPr lang="zh-CN" altLang="en-US" dirty="0">
                <a:ea typeface="微软雅黑" panose="020B0503020204020204" pitchFamily="34" charset="-122"/>
                <a:cs typeface="+mn-ea"/>
              </a:endParaRPr>
            </a:p>
          </p:txBody>
        </p:sp>
        <p:sp>
          <p:nvSpPr>
            <p:cNvPr id="1048702" name="文本框 10"/>
            <p:cNvSpPr txBox="1">
              <a:spLocks noChangeArrowheads="1"/>
            </p:cNvSpPr>
            <p:nvPr/>
          </p:nvSpPr>
          <p:spPr bwMode="auto">
            <a:xfrm>
              <a:off x="2665193" y="3082306"/>
              <a:ext cx="8210875" cy="731051"/>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30000"/>
                </a:lnSpc>
                <a:spcBef>
                  <a:spcPct val="0"/>
                </a:spcBef>
                <a:buNone/>
              </a:pPr>
              <a:r>
                <a:rPr lang="zh-CN" altLang="zh-CN" sz="3200" b="1" dirty="0">
                  <a:solidFill>
                    <a:srgbClr val="7C7A87"/>
                  </a:solidFill>
                  <a:latin typeface="微软雅黑" panose="020B0503020204020204" pitchFamily="34" charset="-122"/>
                  <a:ea typeface="微软雅黑" panose="020B0503020204020204" pitchFamily="34" charset="-122"/>
                  <a:cs typeface="+mn-ea"/>
                </a:rPr>
                <a:t>任务一  自媒体营销用户定位</a:t>
              </a:r>
              <a:endParaRPr lang="zh-CN" altLang="zh-CN" sz="3200" b="1" dirty="0">
                <a:solidFill>
                  <a:srgbClr val="7C7A87"/>
                </a:solidFill>
                <a:latin typeface="微软雅黑" panose="020B0503020204020204" pitchFamily="34" charset="-122"/>
                <a:ea typeface="微软雅黑" panose="020B0503020204020204" pitchFamily="34" charset="-122"/>
                <a:cs typeface="+mn-ea"/>
              </a:endParaRPr>
            </a:p>
          </p:txBody>
        </p:sp>
      </p:grpSp>
      <p:pic>
        <p:nvPicPr>
          <p:cNvPr id="3" name="图片 2"/>
          <p:cNvPicPr>
            <a:picLocks noChangeAspect="1"/>
          </p:cNvPicPr>
          <p:nvPr/>
        </p:nvPicPr>
        <p:blipFill>
          <a:blip r:embed="rId2" cstate="screen"/>
          <a:stretch>
            <a:fillRect/>
          </a:stretch>
        </p:blipFill>
        <p:spPr>
          <a:xfrm rot="10800000" flipV="1">
            <a:off x="400050" y="5631180"/>
            <a:ext cx="5766435" cy="1002030"/>
          </a:xfrm>
          <a:prstGeom prst="rect">
            <a:avLst/>
          </a:prstGeom>
        </p:spPr>
      </p:pic>
      <p:sp>
        <p:nvSpPr>
          <p:cNvPr id="50" name="折角形 1"/>
          <p:cNvSpPr/>
          <p:nvPr/>
        </p:nvSpPr>
        <p:spPr>
          <a:xfrm>
            <a:off x="3223895" y="2870200"/>
            <a:ext cx="7092950" cy="2569845"/>
          </a:xfrm>
          <a:prstGeom prst="foldedCorner">
            <a:avLst/>
          </a:prstGeom>
          <a:noFill/>
          <a:ln w="28575">
            <a:solidFill>
              <a:srgbClr val="185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401945" y="4086225"/>
            <a:ext cx="2927985" cy="755650"/>
          </a:xfrm>
          <a:prstGeom prst="rect">
            <a:avLst/>
          </a:prstGeom>
          <a:noFill/>
        </p:spPr>
        <p:txBody>
          <a:bodyPr wrap="square" rtlCol="0" anchor="t">
            <a:spAutoFit/>
          </a:bodyPr>
          <a:lstStyle/>
          <a:p>
            <a:pPr fontAlgn="auto">
              <a:lnSpc>
                <a:spcPct val="120000"/>
              </a:lnSpc>
              <a:spcBef>
                <a:spcPts val="0"/>
              </a:spcBef>
              <a:spcAft>
                <a:spcPts val="0"/>
              </a:spcAft>
            </a:pPr>
            <a:r>
              <a:rPr lang="zh-CN" altLang="en-US" b="1" dirty="0">
                <a:solidFill>
                  <a:srgbClr val="185C99"/>
                </a:solidFill>
                <a:latin typeface="微软雅黑" panose="020B0503020204020204" pitchFamily="34" charset="-122"/>
                <a:ea typeface="微软雅黑" panose="020B0503020204020204" pitchFamily="34" charset="-122"/>
                <a:sym typeface="+mn-ea"/>
              </a:rPr>
              <a:t>一、定位目标用户群</a:t>
            </a:r>
            <a:endParaRPr lang="zh-CN" altLang="en-US" b="1" dirty="0">
              <a:solidFill>
                <a:srgbClr val="185C99"/>
              </a:solidFill>
              <a:latin typeface="微软雅黑" panose="020B0503020204020204" pitchFamily="34" charset="-122"/>
              <a:ea typeface="微软雅黑" panose="020B0503020204020204" pitchFamily="34" charset="-122"/>
              <a:sym typeface="+mn-ea"/>
            </a:endParaRPr>
          </a:p>
          <a:p>
            <a:pPr fontAlgn="auto">
              <a:lnSpc>
                <a:spcPct val="120000"/>
              </a:lnSpc>
              <a:spcBef>
                <a:spcPts val="0"/>
              </a:spcBef>
              <a:spcAft>
                <a:spcPts val="0"/>
              </a:spcAft>
            </a:pPr>
            <a:r>
              <a:rPr lang="zh-CN" altLang="en-US" b="1" dirty="0">
                <a:solidFill>
                  <a:srgbClr val="185C99"/>
                </a:solidFill>
                <a:latin typeface="微软雅黑" panose="020B0503020204020204" pitchFamily="34" charset="-122"/>
                <a:ea typeface="微软雅黑" panose="020B0503020204020204" pitchFamily="34" charset="-122"/>
              </a:rPr>
              <a:t>二、构建用户画像</a:t>
            </a:r>
            <a:endParaRPr lang="zh-CN" altLang="en-US" b="1" dirty="0">
              <a:solidFill>
                <a:srgbClr val="185C9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99">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anim calcmode="lin" valueType="num">
                                      <p:cBhvr>
                                        <p:cTn id="8" dur="500" fill="hold"/>
                                        <p:tgtEl>
                                          <p:spTgt spid="106"/>
                                        </p:tgtEl>
                                        <p:attrNameLst>
                                          <p:attrName>ppt_x</p:attrName>
                                        </p:attrNameLst>
                                      </p:cBhvr>
                                      <p:tavLst>
                                        <p:tav tm="0">
                                          <p:val>
                                            <p:strVal val="#ppt_x"/>
                                          </p:val>
                                        </p:tav>
                                        <p:tav tm="100000">
                                          <p:val>
                                            <p:strVal val="#ppt_x"/>
                                          </p:val>
                                        </p:tav>
                                      </p:tavLst>
                                    </p:anim>
                                    <p:anim calcmode="lin" valueType="num">
                                      <p:cBhvr>
                                        <p:cTn id="9" dur="500" fill="hold"/>
                                        <p:tgtEl>
                                          <p:spTgt spid="10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cstate="screen"/>
          <a:stretch>
            <a:fillRect/>
          </a:stretch>
        </p:blipFill>
        <p:spPr>
          <a:xfrm>
            <a:off x="400357" y="225201"/>
            <a:ext cx="11391285" cy="6407598"/>
          </a:xfrm>
          <a:prstGeom prst="rect">
            <a:avLst/>
          </a:prstGeom>
          <a:effectLst>
            <a:outerShdw blurRad="190500" sx="102000" sy="102000" algn="ctr" rotWithShape="0">
              <a:prstClr val="black">
                <a:alpha val="30000"/>
              </a:prstClr>
            </a:outerShdw>
          </a:effectLst>
        </p:spPr>
      </p:pic>
      <p:pic>
        <p:nvPicPr>
          <p:cNvPr id="11" name="图片 10"/>
          <p:cNvPicPr>
            <a:picLocks noChangeAspect="1"/>
          </p:cNvPicPr>
          <p:nvPr/>
        </p:nvPicPr>
        <p:blipFill>
          <a:blip r:embed="rId2" cstate="screen"/>
          <a:stretch>
            <a:fillRect/>
          </a:stretch>
        </p:blipFill>
        <p:spPr>
          <a:xfrm rot="10800000">
            <a:off x="400356" y="225200"/>
            <a:ext cx="1845008" cy="1013049"/>
          </a:xfrm>
          <a:prstGeom prst="rect">
            <a:avLst/>
          </a:prstGeom>
        </p:spPr>
      </p:pic>
      <p:sp>
        <p:nvSpPr>
          <p:cNvPr id="13" name="文本框 12"/>
          <p:cNvSpPr txBox="1"/>
          <p:nvPr/>
        </p:nvSpPr>
        <p:spPr>
          <a:xfrm>
            <a:off x="6525260" y="636270"/>
            <a:ext cx="3726815" cy="521970"/>
          </a:xfrm>
          <a:prstGeom prst="rect">
            <a:avLst/>
          </a:prstGeom>
          <a:noFill/>
        </p:spPr>
        <p:txBody>
          <a:bodyPr wrap="square" rtlCol="0">
            <a:spAutoFit/>
          </a:bodyPr>
          <a:lstStyle/>
          <a:p>
            <a:pPr fontAlgn="auto">
              <a:lnSpc>
                <a:spcPct val="100000"/>
              </a:lnSpc>
            </a:pPr>
            <a:r>
              <a:rPr lang="zh-CN" altLang="en-US" sz="2800" b="1" dirty="0">
                <a:solidFill>
                  <a:srgbClr val="185C99"/>
                </a:solidFill>
                <a:latin typeface="微软雅黑" panose="020B0503020204020204" pitchFamily="34" charset="-122"/>
                <a:ea typeface="微软雅黑" panose="020B0503020204020204" pitchFamily="34" charset="-122"/>
                <a:sym typeface="+mn-ea"/>
              </a:rPr>
              <a:t>一、定位目标用户群</a:t>
            </a:r>
            <a:endParaRPr lang="zh-CN" altLang="en-US" sz="2800" b="1" dirty="0">
              <a:solidFill>
                <a:srgbClr val="185C99"/>
              </a:solidFill>
              <a:latin typeface="微软雅黑" panose="020B0503020204020204" pitchFamily="34" charset="-122"/>
              <a:ea typeface="微软雅黑" panose="020B0503020204020204" pitchFamily="34" charset="-122"/>
              <a:sym typeface="+mn-ea"/>
            </a:endParaRPr>
          </a:p>
        </p:txBody>
      </p:sp>
      <p:sp>
        <p:nvSpPr>
          <p:cNvPr id="30" name="Rectangle 43"/>
          <p:cNvSpPr/>
          <p:nvPr/>
        </p:nvSpPr>
        <p:spPr>
          <a:xfrm>
            <a:off x="5851525" y="2446655"/>
            <a:ext cx="5311140" cy="2553335"/>
          </a:xfrm>
          <a:prstGeom prst="rect">
            <a:avLst/>
          </a:prstGeom>
        </p:spPr>
        <p:txBody>
          <a:bodyPr wrap="square">
            <a:spAutoFit/>
          </a:bodyPr>
          <a:lstStyle/>
          <a:p>
            <a:pPr algn="just">
              <a:lnSpc>
                <a:spcPct val="100000"/>
              </a:lnSpc>
            </a:pPr>
            <a:r>
              <a:rPr lang="en-US" altLang="zh-CN" sz="2000" dirty="0">
                <a:solidFill>
                  <a:srgbClr val="445469"/>
                </a:solidFill>
                <a:latin typeface="微软雅黑" panose="020B0503020204020204" pitchFamily="34" charset="-122"/>
                <a:ea typeface="微软雅黑" panose="020B0503020204020204" pitchFamily="34" charset="-122"/>
              </a:rPr>
              <a:t>       </a:t>
            </a:r>
            <a:r>
              <a:rPr lang="zh-CN" altLang="en-US" sz="2000" dirty="0">
                <a:solidFill>
                  <a:srgbClr val="445469"/>
                </a:solidFill>
                <a:latin typeface="微软雅黑" panose="020B0503020204020204" pitchFamily="34" charset="-122"/>
                <a:ea typeface="微软雅黑" panose="020B0503020204020204" pitchFamily="34" charset="-122"/>
              </a:rPr>
              <a:t>通过列出自身或企业的产品、服务的主要优势和卖点；针对用户痛点和情感共鸣进行延伸，定位目标人群所具备的属性；针对你要服务或者推送内容的目标群体，根据他们的年龄、职业、社会层次、收入水平、具体需求等一系列考虑，确定具体的辐射受众，设计自己自媒体平台的特色、服务模式、推送风格等，进而打造品牌，实现营销目标。</a:t>
            </a:r>
            <a:endParaRPr lang="zh-CN" altLang="en-US" sz="2000" dirty="0">
              <a:solidFill>
                <a:srgbClr val="445469"/>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6525260" y="1536065"/>
            <a:ext cx="4318000" cy="460375"/>
          </a:xfrm>
          <a:prstGeom prst="rect">
            <a:avLst/>
          </a:prstGeom>
          <a:noFill/>
          <a:ln w="9525">
            <a:noFill/>
          </a:ln>
        </p:spPr>
        <p:txBody>
          <a:bodyPr wrap="square">
            <a:spAutoFit/>
          </a:bodyPr>
          <a:lstStyle/>
          <a:p>
            <a:pPr indent="306070"/>
            <a:r>
              <a:rPr lang="zh-CN" altLang="en-US" sz="2400" b="1" dirty="0">
                <a:solidFill>
                  <a:srgbClr val="409CC3"/>
                </a:solidFill>
                <a:latin typeface="微软雅黑" panose="020B0503020204020204" pitchFamily="34" charset="-122"/>
                <a:ea typeface="微软雅黑" panose="020B0503020204020204" pitchFamily="34" charset="-122"/>
              </a:rPr>
              <a:t>（一）定位目标用户的思路</a:t>
            </a:r>
            <a:endParaRPr lang="zh-CN" altLang="en-US" sz="2400" b="1" dirty="0">
              <a:solidFill>
                <a:srgbClr val="409CC3"/>
              </a:solidFill>
              <a:latin typeface="微软雅黑" panose="020B0503020204020204" pitchFamily="34" charset="-122"/>
              <a:ea typeface="微软雅黑" panose="020B0503020204020204" pitchFamily="34" charset="-122"/>
            </a:endParaRPr>
          </a:p>
        </p:txBody>
      </p:sp>
      <p:pic>
        <p:nvPicPr>
          <p:cNvPr id="95" name="图片 3" descr="IMG_256"/>
          <p:cNvPicPr>
            <a:picLocks noChangeAspect="1"/>
          </p:cNvPicPr>
          <p:nvPr/>
        </p:nvPicPr>
        <p:blipFill>
          <a:blip r:embed="rId3"/>
          <a:srcRect b="6522"/>
          <a:stretch>
            <a:fillRect/>
          </a:stretch>
        </p:blipFill>
        <p:spPr>
          <a:xfrm>
            <a:off x="1211580" y="508000"/>
            <a:ext cx="4239895" cy="58420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399">
        <p14:ripp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cstate="screen"/>
          <a:stretch>
            <a:fillRect/>
          </a:stretch>
        </p:blipFill>
        <p:spPr>
          <a:xfrm>
            <a:off x="400357" y="225201"/>
            <a:ext cx="11391285" cy="6407598"/>
          </a:xfrm>
          <a:prstGeom prst="rect">
            <a:avLst/>
          </a:prstGeom>
          <a:effectLst>
            <a:outerShdw blurRad="190500" sx="102000" sy="102000" algn="ctr" rotWithShape="0">
              <a:prstClr val="black">
                <a:alpha val="30000"/>
              </a:prstClr>
            </a:outerShdw>
          </a:effectLst>
        </p:spPr>
      </p:pic>
      <p:pic>
        <p:nvPicPr>
          <p:cNvPr id="11" name="图片 10"/>
          <p:cNvPicPr>
            <a:picLocks noChangeAspect="1"/>
          </p:cNvPicPr>
          <p:nvPr/>
        </p:nvPicPr>
        <p:blipFill>
          <a:blip r:embed="rId2" cstate="screen"/>
          <a:stretch>
            <a:fillRect/>
          </a:stretch>
        </p:blipFill>
        <p:spPr>
          <a:xfrm rot="10800000">
            <a:off x="400356" y="225200"/>
            <a:ext cx="1845008" cy="1013049"/>
          </a:xfrm>
          <a:prstGeom prst="rect">
            <a:avLst/>
          </a:prstGeom>
        </p:spPr>
      </p:pic>
      <p:grpSp>
        <p:nvGrpSpPr>
          <p:cNvPr id="3" name="组合 2"/>
          <p:cNvGrpSpPr/>
          <p:nvPr/>
        </p:nvGrpSpPr>
        <p:grpSpPr>
          <a:xfrm>
            <a:off x="751346" y="2086143"/>
            <a:ext cx="10720387" cy="3417887"/>
            <a:chOff x="751346" y="2086143"/>
            <a:chExt cx="10720387" cy="3417887"/>
          </a:xfrm>
        </p:grpSpPr>
        <p:sp>
          <p:nvSpPr>
            <p:cNvPr id="18" name="Rounded Rectangle 34"/>
            <p:cNvSpPr>
              <a:spLocks noChangeArrowheads="1"/>
            </p:cNvSpPr>
            <p:nvPr/>
          </p:nvSpPr>
          <p:spPr bwMode="auto">
            <a:xfrm>
              <a:off x="787858" y="2086143"/>
              <a:ext cx="2365375" cy="3417887"/>
            </a:xfrm>
            <a:prstGeom prst="roundRect">
              <a:avLst>
                <a:gd name="adj" fmla="val 5884"/>
              </a:avLst>
            </a:prstGeom>
            <a:noFill/>
            <a:ln w="12700">
              <a:solidFill>
                <a:srgbClr val="ADBACA"/>
              </a:solidFill>
              <a:round/>
            </a:ln>
            <a:extLst>
              <a:ext uri="{909E8E84-426E-40DD-AFC4-6F175D3DCCD1}">
                <a14:hiddenFill xmlns:a14="http://schemas.microsoft.com/office/drawing/2010/main">
                  <a:solidFill>
                    <a:srgbClr val="FFFFFF"/>
                  </a:solidFill>
                </a14:hiddenFill>
              </a:ext>
            </a:extLst>
          </p:spPr>
          <p:txBody>
            <a:bodyPr anchor="ctr"/>
            <a:lstStyle>
              <a:lvl1pPr defTabSz="608330">
                <a:defRPr>
                  <a:solidFill>
                    <a:schemeClr val="tx1"/>
                  </a:solidFill>
                  <a:latin typeface="Calibri" panose="020F0502020204030204" pitchFamily="34" charset="0"/>
                  <a:ea typeface="宋体" panose="02010600030101010101" pitchFamily="2" charset="-122"/>
                </a:defRPr>
              </a:lvl1pPr>
              <a:lvl2pPr marL="742950" indent="-285750" defTabSz="608330">
                <a:defRPr>
                  <a:solidFill>
                    <a:schemeClr val="tx1"/>
                  </a:solidFill>
                  <a:latin typeface="Calibri" panose="020F0502020204030204" pitchFamily="34" charset="0"/>
                  <a:ea typeface="宋体" panose="02010600030101010101" pitchFamily="2" charset="-122"/>
                </a:defRPr>
              </a:lvl2pPr>
              <a:lvl3pPr marL="1143000" indent="-228600" defTabSz="608330">
                <a:defRPr>
                  <a:solidFill>
                    <a:schemeClr val="tx1"/>
                  </a:solidFill>
                  <a:latin typeface="Calibri" panose="020F0502020204030204" pitchFamily="34" charset="0"/>
                  <a:ea typeface="宋体" panose="02010600030101010101" pitchFamily="2" charset="-122"/>
                </a:defRPr>
              </a:lvl3pPr>
              <a:lvl4pPr marL="1600200" indent="-228600" defTabSz="608330">
                <a:defRPr>
                  <a:solidFill>
                    <a:schemeClr val="tx1"/>
                  </a:solidFill>
                  <a:latin typeface="Calibri" panose="020F0502020204030204" pitchFamily="34" charset="0"/>
                  <a:ea typeface="宋体" panose="02010600030101010101" pitchFamily="2" charset="-122"/>
                </a:defRPr>
              </a:lvl4pPr>
              <a:lvl5pPr marL="2057400" indent="-228600" defTabSz="608330">
                <a:defRPr>
                  <a:solidFill>
                    <a:schemeClr val="tx1"/>
                  </a:solidFill>
                  <a:latin typeface="Calibri" panose="020F0502020204030204" pitchFamily="34" charset="0"/>
                  <a:ea typeface="宋体" panose="02010600030101010101" pitchFamily="2" charset="-122"/>
                </a:defRPr>
              </a:lvl5pPr>
              <a:lvl6pPr marL="2514600" indent="-228600" defTabSz="6083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083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083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083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Lato Regular"/>
              </a:endParaRPr>
            </a:p>
          </p:txBody>
        </p:sp>
        <p:sp>
          <p:nvSpPr>
            <p:cNvPr id="20" name="Rounded Rectangle 35"/>
            <p:cNvSpPr>
              <a:spLocks noChangeAspect="1" noChangeArrowheads="1"/>
            </p:cNvSpPr>
            <p:nvPr/>
          </p:nvSpPr>
          <p:spPr bwMode="auto">
            <a:xfrm>
              <a:off x="1499058" y="2416343"/>
              <a:ext cx="842963" cy="844550"/>
            </a:xfrm>
            <a:prstGeom prst="roundRect">
              <a:avLst>
                <a:gd name="adj" fmla="val 5884"/>
              </a:avLst>
            </a:prstGeom>
            <a:solidFill>
              <a:srgbClr val="D2C4BB"/>
            </a:solidFill>
            <a:ln>
              <a:noFill/>
            </a:ln>
          </p:spPr>
          <p:txBody>
            <a:bodyPr anchor="ctr"/>
            <a:lstStyle>
              <a:lvl1pPr defTabSz="608330">
                <a:defRPr>
                  <a:solidFill>
                    <a:schemeClr val="tx1"/>
                  </a:solidFill>
                  <a:latin typeface="Calibri" panose="020F0502020204030204" pitchFamily="34" charset="0"/>
                  <a:ea typeface="宋体" panose="02010600030101010101" pitchFamily="2" charset="-122"/>
                </a:defRPr>
              </a:lvl1pPr>
              <a:lvl2pPr marL="742950" indent="-285750" defTabSz="608330">
                <a:defRPr>
                  <a:solidFill>
                    <a:schemeClr val="tx1"/>
                  </a:solidFill>
                  <a:latin typeface="Calibri" panose="020F0502020204030204" pitchFamily="34" charset="0"/>
                  <a:ea typeface="宋体" panose="02010600030101010101" pitchFamily="2" charset="-122"/>
                </a:defRPr>
              </a:lvl2pPr>
              <a:lvl3pPr marL="1143000" indent="-228600" defTabSz="608330">
                <a:defRPr>
                  <a:solidFill>
                    <a:schemeClr val="tx1"/>
                  </a:solidFill>
                  <a:latin typeface="Calibri" panose="020F0502020204030204" pitchFamily="34" charset="0"/>
                  <a:ea typeface="宋体" panose="02010600030101010101" pitchFamily="2" charset="-122"/>
                </a:defRPr>
              </a:lvl3pPr>
              <a:lvl4pPr marL="1600200" indent="-228600" defTabSz="608330">
                <a:defRPr>
                  <a:solidFill>
                    <a:schemeClr val="tx1"/>
                  </a:solidFill>
                  <a:latin typeface="Calibri" panose="020F0502020204030204" pitchFamily="34" charset="0"/>
                  <a:ea typeface="宋体" panose="02010600030101010101" pitchFamily="2" charset="-122"/>
                </a:defRPr>
              </a:lvl4pPr>
              <a:lvl5pPr marL="2057400" indent="-228600" defTabSz="608330">
                <a:defRPr>
                  <a:solidFill>
                    <a:schemeClr val="tx1"/>
                  </a:solidFill>
                  <a:latin typeface="Calibri" panose="020F0502020204030204" pitchFamily="34" charset="0"/>
                  <a:ea typeface="宋体" panose="02010600030101010101" pitchFamily="2" charset="-122"/>
                </a:defRPr>
              </a:lvl5pPr>
              <a:lvl6pPr marL="2514600" indent="-228600" defTabSz="6083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083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083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083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Lato Regular"/>
              </a:endParaRPr>
            </a:p>
          </p:txBody>
        </p:sp>
        <p:sp>
          <p:nvSpPr>
            <p:cNvPr id="24" name="Rounded Rectangle 53"/>
            <p:cNvSpPr>
              <a:spLocks noChangeArrowheads="1"/>
            </p:cNvSpPr>
            <p:nvPr/>
          </p:nvSpPr>
          <p:spPr bwMode="auto">
            <a:xfrm>
              <a:off x="3572333" y="2086143"/>
              <a:ext cx="2363788" cy="3417887"/>
            </a:xfrm>
            <a:prstGeom prst="roundRect">
              <a:avLst>
                <a:gd name="adj" fmla="val 5884"/>
              </a:avLst>
            </a:prstGeom>
            <a:noFill/>
            <a:ln w="12700">
              <a:solidFill>
                <a:srgbClr val="ADBACA"/>
              </a:solidFill>
              <a:round/>
            </a:ln>
            <a:extLst>
              <a:ext uri="{909E8E84-426E-40DD-AFC4-6F175D3DCCD1}">
                <a14:hiddenFill xmlns:a14="http://schemas.microsoft.com/office/drawing/2010/main">
                  <a:solidFill>
                    <a:srgbClr val="FFFFFF"/>
                  </a:solidFill>
                </a14:hiddenFill>
              </a:ext>
            </a:extLst>
          </p:spPr>
          <p:txBody>
            <a:bodyPr anchor="ctr"/>
            <a:lstStyle>
              <a:lvl1pPr defTabSz="608330">
                <a:defRPr>
                  <a:solidFill>
                    <a:schemeClr val="tx1"/>
                  </a:solidFill>
                  <a:latin typeface="Calibri" panose="020F0502020204030204" pitchFamily="34" charset="0"/>
                  <a:ea typeface="宋体" panose="02010600030101010101" pitchFamily="2" charset="-122"/>
                </a:defRPr>
              </a:lvl1pPr>
              <a:lvl2pPr marL="742950" indent="-285750" defTabSz="608330">
                <a:defRPr>
                  <a:solidFill>
                    <a:schemeClr val="tx1"/>
                  </a:solidFill>
                  <a:latin typeface="Calibri" panose="020F0502020204030204" pitchFamily="34" charset="0"/>
                  <a:ea typeface="宋体" panose="02010600030101010101" pitchFamily="2" charset="-122"/>
                </a:defRPr>
              </a:lvl2pPr>
              <a:lvl3pPr marL="1143000" indent="-228600" defTabSz="608330">
                <a:defRPr>
                  <a:solidFill>
                    <a:schemeClr val="tx1"/>
                  </a:solidFill>
                  <a:latin typeface="Calibri" panose="020F0502020204030204" pitchFamily="34" charset="0"/>
                  <a:ea typeface="宋体" panose="02010600030101010101" pitchFamily="2" charset="-122"/>
                </a:defRPr>
              </a:lvl3pPr>
              <a:lvl4pPr marL="1600200" indent="-228600" defTabSz="608330">
                <a:defRPr>
                  <a:solidFill>
                    <a:schemeClr val="tx1"/>
                  </a:solidFill>
                  <a:latin typeface="Calibri" panose="020F0502020204030204" pitchFamily="34" charset="0"/>
                  <a:ea typeface="宋体" panose="02010600030101010101" pitchFamily="2" charset="-122"/>
                </a:defRPr>
              </a:lvl4pPr>
              <a:lvl5pPr marL="2057400" indent="-228600" defTabSz="608330">
                <a:defRPr>
                  <a:solidFill>
                    <a:schemeClr val="tx1"/>
                  </a:solidFill>
                  <a:latin typeface="Calibri" panose="020F0502020204030204" pitchFamily="34" charset="0"/>
                  <a:ea typeface="宋体" panose="02010600030101010101" pitchFamily="2" charset="-122"/>
                </a:defRPr>
              </a:lvl5pPr>
              <a:lvl6pPr marL="2514600" indent="-228600" defTabSz="6083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083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083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083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Lato Regular"/>
              </a:endParaRPr>
            </a:p>
          </p:txBody>
        </p:sp>
        <p:sp>
          <p:nvSpPr>
            <p:cNvPr id="25" name="Rounded Rectangle 54"/>
            <p:cNvSpPr>
              <a:spLocks noChangeArrowheads="1"/>
            </p:cNvSpPr>
            <p:nvPr/>
          </p:nvSpPr>
          <p:spPr bwMode="auto">
            <a:xfrm>
              <a:off x="6310771" y="2086143"/>
              <a:ext cx="2365375" cy="3417887"/>
            </a:xfrm>
            <a:prstGeom prst="roundRect">
              <a:avLst>
                <a:gd name="adj" fmla="val 5884"/>
              </a:avLst>
            </a:prstGeom>
            <a:noFill/>
            <a:ln w="12700">
              <a:solidFill>
                <a:srgbClr val="ADBACA"/>
              </a:solidFill>
              <a:round/>
            </a:ln>
            <a:extLst>
              <a:ext uri="{909E8E84-426E-40DD-AFC4-6F175D3DCCD1}">
                <a14:hiddenFill xmlns:a14="http://schemas.microsoft.com/office/drawing/2010/main">
                  <a:solidFill>
                    <a:srgbClr val="FFFFFF"/>
                  </a:solidFill>
                </a14:hiddenFill>
              </a:ext>
            </a:extLst>
          </p:spPr>
          <p:txBody>
            <a:bodyPr anchor="ctr"/>
            <a:lstStyle>
              <a:lvl1pPr defTabSz="608330">
                <a:defRPr>
                  <a:solidFill>
                    <a:schemeClr val="tx1"/>
                  </a:solidFill>
                  <a:latin typeface="Calibri" panose="020F0502020204030204" pitchFamily="34" charset="0"/>
                  <a:ea typeface="宋体" panose="02010600030101010101" pitchFamily="2" charset="-122"/>
                </a:defRPr>
              </a:lvl1pPr>
              <a:lvl2pPr marL="742950" indent="-285750" defTabSz="608330">
                <a:defRPr>
                  <a:solidFill>
                    <a:schemeClr val="tx1"/>
                  </a:solidFill>
                  <a:latin typeface="Calibri" panose="020F0502020204030204" pitchFamily="34" charset="0"/>
                  <a:ea typeface="宋体" panose="02010600030101010101" pitchFamily="2" charset="-122"/>
                </a:defRPr>
              </a:lvl2pPr>
              <a:lvl3pPr marL="1143000" indent="-228600" defTabSz="608330">
                <a:defRPr>
                  <a:solidFill>
                    <a:schemeClr val="tx1"/>
                  </a:solidFill>
                  <a:latin typeface="Calibri" panose="020F0502020204030204" pitchFamily="34" charset="0"/>
                  <a:ea typeface="宋体" panose="02010600030101010101" pitchFamily="2" charset="-122"/>
                </a:defRPr>
              </a:lvl3pPr>
              <a:lvl4pPr marL="1600200" indent="-228600" defTabSz="608330">
                <a:defRPr>
                  <a:solidFill>
                    <a:schemeClr val="tx1"/>
                  </a:solidFill>
                  <a:latin typeface="Calibri" panose="020F0502020204030204" pitchFamily="34" charset="0"/>
                  <a:ea typeface="宋体" panose="02010600030101010101" pitchFamily="2" charset="-122"/>
                </a:defRPr>
              </a:lvl4pPr>
              <a:lvl5pPr marL="2057400" indent="-228600" defTabSz="608330">
                <a:defRPr>
                  <a:solidFill>
                    <a:schemeClr val="tx1"/>
                  </a:solidFill>
                  <a:latin typeface="Calibri" panose="020F0502020204030204" pitchFamily="34" charset="0"/>
                  <a:ea typeface="宋体" panose="02010600030101010101" pitchFamily="2" charset="-122"/>
                </a:defRPr>
              </a:lvl5pPr>
              <a:lvl6pPr marL="2514600" indent="-228600" defTabSz="6083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083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083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083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Lato Regular"/>
              </a:endParaRPr>
            </a:p>
          </p:txBody>
        </p:sp>
        <p:sp>
          <p:nvSpPr>
            <p:cNvPr id="26" name="Rounded Rectangle 55"/>
            <p:cNvSpPr>
              <a:spLocks noChangeArrowheads="1"/>
            </p:cNvSpPr>
            <p:nvPr/>
          </p:nvSpPr>
          <p:spPr bwMode="auto">
            <a:xfrm>
              <a:off x="9095246" y="2086143"/>
              <a:ext cx="2365375" cy="3417887"/>
            </a:xfrm>
            <a:prstGeom prst="roundRect">
              <a:avLst>
                <a:gd name="adj" fmla="val 5884"/>
              </a:avLst>
            </a:prstGeom>
            <a:noFill/>
            <a:ln w="12700">
              <a:solidFill>
                <a:srgbClr val="ADBACA"/>
              </a:solidFill>
              <a:round/>
            </a:ln>
            <a:extLst>
              <a:ext uri="{909E8E84-426E-40DD-AFC4-6F175D3DCCD1}">
                <a14:hiddenFill xmlns:a14="http://schemas.microsoft.com/office/drawing/2010/main">
                  <a:solidFill>
                    <a:srgbClr val="FFFFFF"/>
                  </a:solidFill>
                </a14:hiddenFill>
              </a:ext>
            </a:extLst>
          </p:spPr>
          <p:txBody>
            <a:bodyPr anchor="ctr"/>
            <a:lstStyle>
              <a:lvl1pPr defTabSz="608330">
                <a:defRPr>
                  <a:solidFill>
                    <a:schemeClr val="tx1"/>
                  </a:solidFill>
                  <a:latin typeface="Calibri" panose="020F0502020204030204" pitchFamily="34" charset="0"/>
                  <a:ea typeface="宋体" panose="02010600030101010101" pitchFamily="2" charset="-122"/>
                </a:defRPr>
              </a:lvl1pPr>
              <a:lvl2pPr marL="742950" indent="-285750" defTabSz="608330">
                <a:defRPr>
                  <a:solidFill>
                    <a:schemeClr val="tx1"/>
                  </a:solidFill>
                  <a:latin typeface="Calibri" panose="020F0502020204030204" pitchFamily="34" charset="0"/>
                  <a:ea typeface="宋体" panose="02010600030101010101" pitchFamily="2" charset="-122"/>
                </a:defRPr>
              </a:lvl2pPr>
              <a:lvl3pPr marL="1143000" indent="-228600" defTabSz="608330">
                <a:defRPr>
                  <a:solidFill>
                    <a:schemeClr val="tx1"/>
                  </a:solidFill>
                  <a:latin typeface="Calibri" panose="020F0502020204030204" pitchFamily="34" charset="0"/>
                  <a:ea typeface="宋体" panose="02010600030101010101" pitchFamily="2" charset="-122"/>
                </a:defRPr>
              </a:lvl3pPr>
              <a:lvl4pPr marL="1600200" indent="-228600" defTabSz="608330">
                <a:defRPr>
                  <a:solidFill>
                    <a:schemeClr val="tx1"/>
                  </a:solidFill>
                  <a:latin typeface="Calibri" panose="020F0502020204030204" pitchFamily="34" charset="0"/>
                  <a:ea typeface="宋体" panose="02010600030101010101" pitchFamily="2" charset="-122"/>
                </a:defRPr>
              </a:lvl4pPr>
              <a:lvl5pPr marL="2057400" indent="-228600" defTabSz="608330">
                <a:defRPr>
                  <a:solidFill>
                    <a:schemeClr val="tx1"/>
                  </a:solidFill>
                  <a:latin typeface="Calibri" panose="020F0502020204030204" pitchFamily="34" charset="0"/>
                  <a:ea typeface="宋体" panose="02010600030101010101" pitchFamily="2" charset="-122"/>
                </a:defRPr>
              </a:lvl5pPr>
              <a:lvl6pPr marL="2514600" indent="-228600" defTabSz="6083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083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083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083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Lato Regular"/>
              </a:endParaRPr>
            </a:p>
          </p:txBody>
        </p:sp>
        <p:sp>
          <p:nvSpPr>
            <p:cNvPr id="28" name="Freeform 252"/>
            <p:cNvSpPr>
              <a:spLocks noEditPoints="1"/>
            </p:cNvSpPr>
            <p:nvPr/>
          </p:nvSpPr>
          <p:spPr bwMode="auto">
            <a:xfrm>
              <a:off x="1692733" y="2632243"/>
              <a:ext cx="455613" cy="431800"/>
            </a:xfrm>
            <a:custGeom>
              <a:avLst/>
              <a:gdLst>
                <a:gd name="T0" fmla="*/ 2147483647 w 301"/>
                <a:gd name="T1" fmla="*/ 2147483647 h 285"/>
                <a:gd name="T2" fmla="*/ 2147483647 w 301"/>
                <a:gd name="T3" fmla="*/ 2147483647 h 285"/>
                <a:gd name="T4" fmla="*/ 2147483647 w 301"/>
                <a:gd name="T5" fmla="*/ 2147483647 h 285"/>
                <a:gd name="T6" fmla="*/ 2147483647 w 301"/>
                <a:gd name="T7" fmla="*/ 2147483647 h 285"/>
                <a:gd name="T8" fmla="*/ 2147483647 w 301"/>
                <a:gd name="T9" fmla="*/ 2147483647 h 285"/>
                <a:gd name="T10" fmla="*/ 2147483647 w 301"/>
                <a:gd name="T11" fmla="*/ 2147483647 h 285"/>
                <a:gd name="T12" fmla="*/ 2147483647 w 301"/>
                <a:gd name="T13" fmla="*/ 2147483647 h 285"/>
                <a:gd name="T14" fmla="*/ 2147483647 w 301"/>
                <a:gd name="T15" fmla="*/ 2147483647 h 285"/>
                <a:gd name="T16" fmla="*/ 2147483647 w 301"/>
                <a:gd name="T17" fmla="*/ 2147483647 h 285"/>
                <a:gd name="T18" fmla="*/ 2147483647 w 301"/>
                <a:gd name="T19" fmla="*/ 2147483647 h 285"/>
                <a:gd name="T20" fmla="*/ 2147483647 w 301"/>
                <a:gd name="T21" fmla="*/ 2147483647 h 285"/>
                <a:gd name="T22" fmla="*/ 2147483647 w 301"/>
                <a:gd name="T23" fmla="*/ 2147483647 h 285"/>
                <a:gd name="T24" fmla="*/ 2147483647 w 301"/>
                <a:gd name="T25" fmla="*/ 2147483647 h 285"/>
                <a:gd name="T26" fmla="*/ 2147483647 w 301"/>
                <a:gd name="T27" fmla="*/ 2147483647 h 285"/>
                <a:gd name="T28" fmla="*/ 2147483647 w 301"/>
                <a:gd name="T29" fmla="*/ 2147483647 h 285"/>
                <a:gd name="T30" fmla="*/ 2147483647 w 301"/>
                <a:gd name="T31" fmla="*/ 2147483647 h 285"/>
                <a:gd name="T32" fmla="*/ 2147483647 w 301"/>
                <a:gd name="T33" fmla="*/ 2147483647 h 285"/>
                <a:gd name="T34" fmla="*/ 2147483647 w 301"/>
                <a:gd name="T35" fmla="*/ 2147483647 h 285"/>
                <a:gd name="T36" fmla="*/ 2147483647 w 301"/>
                <a:gd name="T37" fmla="*/ 2147483647 h 285"/>
                <a:gd name="T38" fmla="*/ 2147483647 w 301"/>
                <a:gd name="T39" fmla="*/ 2147483647 h 285"/>
                <a:gd name="T40" fmla="*/ 2147483647 w 301"/>
                <a:gd name="T41" fmla="*/ 2147483647 h 285"/>
                <a:gd name="T42" fmla="*/ 2147483647 w 301"/>
                <a:gd name="T43" fmla="*/ 2147483647 h 285"/>
                <a:gd name="T44" fmla="*/ 2147483647 w 301"/>
                <a:gd name="T45" fmla="*/ 2147483647 h 2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01" h="285">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TextBox 13"/>
            <p:cNvSpPr txBox="1">
              <a:spLocks noChangeArrowheads="1"/>
            </p:cNvSpPr>
            <p:nvPr/>
          </p:nvSpPr>
          <p:spPr bwMode="auto">
            <a:xfrm>
              <a:off x="751346" y="3873668"/>
              <a:ext cx="2338387"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明确自身优势和卖点</a:t>
              </a:r>
              <a:endPar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3"/>
            <p:cNvSpPr txBox="1">
              <a:spLocks noChangeArrowheads="1"/>
            </p:cNvSpPr>
            <p:nvPr/>
          </p:nvSpPr>
          <p:spPr bwMode="auto">
            <a:xfrm>
              <a:off x="918351" y="4292768"/>
              <a:ext cx="2005330" cy="768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ts val="2000"/>
                </a:lnSpc>
              </a:pPr>
              <a:r>
                <a:rPr lang="zh-CN" altLang="en-US" sz="1200" dirty="0">
                  <a:solidFill>
                    <a:srgbClr val="445469"/>
                  </a:solidFill>
                  <a:latin typeface="微软雅黑" panose="020B0503020204020204" pitchFamily="34" charset="-122"/>
                  <a:ea typeface="微软雅黑" panose="020B0503020204020204" pitchFamily="34" charset="-122"/>
                </a:rPr>
                <a:t>对于个人自媒体营销者而言</a:t>
              </a:r>
              <a:endParaRPr lang="zh-CN" altLang="en-US" sz="1200" dirty="0">
                <a:solidFill>
                  <a:srgbClr val="445469"/>
                </a:solidFill>
                <a:latin typeface="微软雅黑" panose="020B0503020204020204" pitchFamily="34" charset="-122"/>
                <a:ea typeface="微软雅黑" panose="020B0503020204020204" pitchFamily="34" charset="-122"/>
              </a:endParaRPr>
            </a:p>
            <a:p>
              <a:pPr algn="ctr">
                <a:lnSpc>
                  <a:spcPts val="2000"/>
                </a:lnSpc>
              </a:pPr>
              <a:endParaRPr lang="zh-CN" altLang="en-US" sz="1200" dirty="0">
                <a:solidFill>
                  <a:srgbClr val="445469"/>
                </a:solidFill>
                <a:latin typeface="微软雅黑" panose="020B0503020204020204" pitchFamily="34" charset="-122"/>
                <a:ea typeface="微软雅黑" panose="020B0503020204020204" pitchFamily="34" charset="-122"/>
              </a:endParaRPr>
            </a:p>
            <a:p>
              <a:pPr algn="ctr">
                <a:lnSpc>
                  <a:spcPts val="2000"/>
                </a:lnSpc>
              </a:pPr>
              <a:r>
                <a:rPr lang="zh-CN" altLang="en-US" sz="1200" dirty="0">
                  <a:solidFill>
                    <a:srgbClr val="445469"/>
                  </a:solidFill>
                  <a:latin typeface="微软雅黑" panose="020B0503020204020204" pitchFamily="34" charset="-122"/>
                  <a:ea typeface="微软雅黑" panose="020B0503020204020204" pitchFamily="34" charset="-122"/>
                </a:rPr>
                <a:t>对于企业自媒体营销者而言</a:t>
              </a:r>
              <a:endParaRPr lang="zh-CN" altLang="en-US" sz="1200" dirty="0">
                <a:solidFill>
                  <a:srgbClr val="445469"/>
                </a:solidFill>
                <a:latin typeface="微软雅黑" panose="020B0503020204020204" pitchFamily="34" charset="-122"/>
                <a:ea typeface="微软雅黑" panose="020B0503020204020204" pitchFamily="34" charset="-122"/>
              </a:endParaRPr>
            </a:p>
          </p:txBody>
        </p:sp>
        <p:sp>
          <p:nvSpPr>
            <p:cNvPr id="31" name="TextBox 13"/>
            <p:cNvSpPr txBox="1">
              <a:spLocks noChangeArrowheads="1"/>
            </p:cNvSpPr>
            <p:nvPr/>
          </p:nvSpPr>
          <p:spPr bwMode="auto">
            <a:xfrm>
              <a:off x="3572333" y="3873668"/>
              <a:ext cx="2336800"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数据收集</a:t>
              </a:r>
              <a:endPar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3"/>
            <p:cNvSpPr txBox="1">
              <a:spLocks noChangeArrowheads="1"/>
            </p:cNvSpPr>
            <p:nvPr/>
          </p:nvSpPr>
          <p:spPr bwMode="auto">
            <a:xfrm>
              <a:off x="3904121" y="4164180"/>
              <a:ext cx="1673225" cy="1282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ts val="2000"/>
                </a:lnSpc>
              </a:pPr>
              <a:r>
                <a:rPr lang="zh-CN" altLang="en-US" sz="1200" dirty="0">
                  <a:solidFill>
                    <a:srgbClr val="445469"/>
                  </a:solidFill>
                  <a:latin typeface="微软雅黑" panose="020B0503020204020204" pitchFamily="34" charset="-122"/>
                  <a:ea typeface="微软雅黑" panose="020B0503020204020204" pitchFamily="34" charset="-122"/>
                </a:rPr>
                <a:t>可以通过自我假设、市场调研、用户反馈、网上查阅资料等多种方法来收集和整理自媒体平台用户的基础数据。</a:t>
              </a:r>
              <a:endParaRPr lang="zh-CN" altLang="en-US" sz="1200" dirty="0">
                <a:solidFill>
                  <a:srgbClr val="445469"/>
                </a:solidFill>
                <a:latin typeface="微软雅黑" panose="020B0503020204020204" pitchFamily="34" charset="-122"/>
                <a:ea typeface="微软雅黑" panose="020B0503020204020204" pitchFamily="34" charset="-122"/>
              </a:endParaRPr>
            </a:p>
          </p:txBody>
        </p:sp>
        <p:sp>
          <p:nvSpPr>
            <p:cNvPr id="33" name="TextBox 13"/>
            <p:cNvSpPr txBox="1">
              <a:spLocks noChangeArrowheads="1"/>
            </p:cNvSpPr>
            <p:nvPr/>
          </p:nvSpPr>
          <p:spPr bwMode="auto">
            <a:xfrm>
              <a:off x="6310771" y="3873668"/>
              <a:ext cx="2338387"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用户标签</a:t>
              </a:r>
              <a:endPar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a:spLocks noChangeArrowheads="1"/>
            </p:cNvSpPr>
            <p:nvPr/>
          </p:nvSpPr>
          <p:spPr bwMode="auto">
            <a:xfrm>
              <a:off x="6644146" y="4164180"/>
              <a:ext cx="1671637" cy="1282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ts val="2000"/>
                </a:lnSpc>
              </a:pPr>
              <a:r>
                <a:rPr lang="zh-CN" altLang="en-US" sz="1200" dirty="0">
                  <a:solidFill>
                    <a:srgbClr val="445469"/>
                  </a:solidFill>
                  <a:latin typeface="微软雅黑" panose="020B0503020204020204" pitchFamily="34" charset="-122"/>
                  <a:ea typeface="微软雅黑" panose="020B0503020204020204" pitchFamily="34" charset="-122"/>
                </a:rPr>
                <a:t>对用户属性和行为进行简单分类，并进一步对用户进行标注，确定用户的可能购买欲和可能活跃度等</a:t>
              </a:r>
              <a:r>
                <a:rPr lang="en-US" altLang="zh-CN" sz="1200" dirty="0">
                  <a:solidFill>
                    <a:srgbClr val="445469"/>
                  </a:solidFill>
                  <a:latin typeface="微软雅黑" panose="020B0503020204020204" pitchFamily="34" charset="-122"/>
                  <a:ea typeface="微软雅黑" panose="020B0503020204020204" pitchFamily="34" charset="-122"/>
                </a:rPr>
                <a:t>.</a:t>
              </a:r>
              <a:endParaRPr lang="en-US" altLang="zh-CN" sz="1200" dirty="0">
                <a:solidFill>
                  <a:srgbClr val="445469"/>
                </a:solidFill>
                <a:latin typeface="微软雅黑" panose="020B0503020204020204" pitchFamily="34" charset="-122"/>
                <a:ea typeface="微软雅黑" panose="020B0503020204020204" pitchFamily="34" charset="-122"/>
              </a:endParaRPr>
            </a:p>
          </p:txBody>
        </p:sp>
        <p:sp>
          <p:nvSpPr>
            <p:cNvPr id="35" name="TextBox 13"/>
            <p:cNvSpPr txBox="1">
              <a:spLocks noChangeArrowheads="1"/>
            </p:cNvSpPr>
            <p:nvPr/>
          </p:nvSpPr>
          <p:spPr bwMode="auto">
            <a:xfrm>
              <a:off x="9133346" y="3873668"/>
              <a:ext cx="2338387" cy="245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spcBef>
                  <a:spcPct val="20000"/>
                </a:spcBef>
              </a:pPr>
              <a:r>
                <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rPr>
                <a:t>用户画像</a:t>
              </a:r>
              <a:endParaRPr lang="zh-CN" altLang="en-US" sz="1600" b="1" dirty="0">
                <a:solidFill>
                  <a:srgbClr val="445469"/>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a:spLocks noChangeArrowheads="1"/>
            </p:cNvSpPr>
            <p:nvPr/>
          </p:nvSpPr>
          <p:spPr bwMode="auto">
            <a:xfrm>
              <a:off x="9466721" y="4164180"/>
              <a:ext cx="1671637"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lnSpc>
                  <a:spcPts val="2000"/>
                </a:lnSpc>
              </a:pPr>
              <a:r>
                <a:rPr lang="zh-CN" altLang="en-US" sz="1200" dirty="0">
                  <a:solidFill>
                    <a:srgbClr val="445469"/>
                  </a:solidFill>
                  <a:latin typeface="微软雅黑" panose="020B0503020204020204" pitchFamily="34" charset="-122"/>
                  <a:ea typeface="微软雅黑" panose="020B0503020204020204" pitchFamily="34" charset="-122"/>
                </a:rPr>
                <a:t>抽取典型特征，完成用户的虚拟画像，构成平台用户的各类用户角色，以便进行用户细分。</a:t>
              </a:r>
              <a:endParaRPr lang="zh-CN" altLang="en-US" sz="1200" dirty="0">
                <a:solidFill>
                  <a:srgbClr val="445469"/>
                </a:solidFill>
                <a:latin typeface="微软雅黑" panose="020B0503020204020204" pitchFamily="34" charset="-122"/>
                <a:ea typeface="微软雅黑" panose="020B0503020204020204" pitchFamily="34" charset="-122"/>
              </a:endParaRPr>
            </a:p>
          </p:txBody>
        </p:sp>
        <p:sp>
          <p:nvSpPr>
            <p:cNvPr id="42" name="Rounded Rectangle 35"/>
            <p:cNvSpPr>
              <a:spLocks noChangeAspect="1" noChangeArrowheads="1"/>
            </p:cNvSpPr>
            <p:nvPr/>
          </p:nvSpPr>
          <p:spPr bwMode="auto">
            <a:xfrm>
              <a:off x="4338482" y="2416343"/>
              <a:ext cx="842963" cy="844550"/>
            </a:xfrm>
            <a:prstGeom prst="roundRect">
              <a:avLst>
                <a:gd name="adj" fmla="val 5884"/>
              </a:avLst>
            </a:prstGeom>
            <a:solidFill>
              <a:srgbClr val="7C7A85"/>
            </a:solidFill>
            <a:ln>
              <a:noFill/>
            </a:ln>
          </p:spPr>
          <p:txBody>
            <a:bodyPr anchor="ctr"/>
            <a:lstStyle>
              <a:lvl1pPr defTabSz="608330">
                <a:defRPr>
                  <a:solidFill>
                    <a:schemeClr val="tx1"/>
                  </a:solidFill>
                  <a:latin typeface="Calibri" panose="020F0502020204030204" pitchFamily="34" charset="0"/>
                  <a:ea typeface="宋体" panose="02010600030101010101" pitchFamily="2" charset="-122"/>
                </a:defRPr>
              </a:lvl1pPr>
              <a:lvl2pPr marL="742950" indent="-285750" defTabSz="608330">
                <a:defRPr>
                  <a:solidFill>
                    <a:schemeClr val="tx1"/>
                  </a:solidFill>
                  <a:latin typeface="Calibri" panose="020F0502020204030204" pitchFamily="34" charset="0"/>
                  <a:ea typeface="宋体" panose="02010600030101010101" pitchFamily="2" charset="-122"/>
                </a:defRPr>
              </a:lvl2pPr>
              <a:lvl3pPr marL="1143000" indent="-228600" defTabSz="608330">
                <a:defRPr>
                  <a:solidFill>
                    <a:schemeClr val="tx1"/>
                  </a:solidFill>
                  <a:latin typeface="Calibri" panose="020F0502020204030204" pitchFamily="34" charset="0"/>
                  <a:ea typeface="宋体" panose="02010600030101010101" pitchFamily="2" charset="-122"/>
                </a:defRPr>
              </a:lvl3pPr>
              <a:lvl4pPr marL="1600200" indent="-228600" defTabSz="608330">
                <a:defRPr>
                  <a:solidFill>
                    <a:schemeClr val="tx1"/>
                  </a:solidFill>
                  <a:latin typeface="Calibri" panose="020F0502020204030204" pitchFamily="34" charset="0"/>
                  <a:ea typeface="宋体" panose="02010600030101010101" pitchFamily="2" charset="-122"/>
                </a:defRPr>
              </a:lvl4pPr>
              <a:lvl5pPr marL="2057400" indent="-228600" defTabSz="608330">
                <a:defRPr>
                  <a:solidFill>
                    <a:schemeClr val="tx1"/>
                  </a:solidFill>
                  <a:latin typeface="Calibri" panose="020F0502020204030204" pitchFamily="34" charset="0"/>
                  <a:ea typeface="宋体" panose="02010600030101010101" pitchFamily="2" charset="-122"/>
                </a:defRPr>
              </a:lvl5pPr>
              <a:lvl6pPr marL="2514600" indent="-228600" defTabSz="6083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083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083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083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Lato Regular"/>
              </a:endParaRPr>
            </a:p>
          </p:txBody>
        </p:sp>
        <p:sp>
          <p:nvSpPr>
            <p:cNvPr id="43" name="Freeform 252"/>
            <p:cNvSpPr>
              <a:spLocks noEditPoints="1"/>
            </p:cNvSpPr>
            <p:nvPr/>
          </p:nvSpPr>
          <p:spPr bwMode="auto">
            <a:xfrm>
              <a:off x="4532157" y="2632243"/>
              <a:ext cx="455613" cy="431800"/>
            </a:xfrm>
            <a:custGeom>
              <a:avLst/>
              <a:gdLst>
                <a:gd name="T0" fmla="*/ 2147483647 w 301"/>
                <a:gd name="T1" fmla="*/ 2147483647 h 285"/>
                <a:gd name="T2" fmla="*/ 2147483647 w 301"/>
                <a:gd name="T3" fmla="*/ 2147483647 h 285"/>
                <a:gd name="T4" fmla="*/ 2147483647 w 301"/>
                <a:gd name="T5" fmla="*/ 2147483647 h 285"/>
                <a:gd name="T6" fmla="*/ 2147483647 w 301"/>
                <a:gd name="T7" fmla="*/ 2147483647 h 285"/>
                <a:gd name="T8" fmla="*/ 2147483647 w 301"/>
                <a:gd name="T9" fmla="*/ 2147483647 h 285"/>
                <a:gd name="T10" fmla="*/ 2147483647 w 301"/>
                <a:gd name="T11" fmla="*/ 2147483647 h 285"/>
                <a:gd name="T12" fmla="*/ 2147483647 w 301"/>
                <a:gd name="T13" fmla="*/ 2147483647 h 285"/>
                <a:gd name="T14" fmla="*/ 2147483647 w 301"/>
                <a:gd name="T15" fmla="*/ 2147483647 h 285"/>
                <a:gd name="T16" fmla="*/ 2147483647 w 301"/>
                <a:gd name="T17" fmla="*/ 2147483647 h 285"/>
                <a:gd name="T18" fmla="*/ 2147483647 w 301"/>
                <a:gd name="T19" fmla="*/ 2147483647 h 285"/>
                <a:gd name="T20" fmla="*/ 2147483647 w 301"/>
                <a:gd name="T21" fmla="*/ 2147483647 h 285"/>
                <a:gd name="T22" fmla="*/ 2147483647 w 301"/>
                <a:gd name="T23" fmla="*/ 2147483647 h 285"/>
                <a:gd name="T24" fmla="*/ 2147483647 w 301"/>
                <a:gd name="T25" fmla="*/ 2147483647 h 285"/>
                <a:gd name="T26" fmla="*/ 2147483647 w 301"/>
                <a:gd name="T27" fmla="*/ 2147483647 h 285"/>
                <a:gd name="T28" fmla="*/ 2147483647 w 301"/>
                <a:gd name="T29" fmla="*/ 2147483647 h 285"/>
                <a:gd name="T30" fmla="*/ 2147483647 w 301"/>
                <a:gd name="T31" fmla="*/ 2147483647 h 285"/>
                <a:gd name="T32" fmla="*/ 2147483647 w 301"/>
                <a:gd name="T33" fmla="*/ 2147483647 h 285"/>
                <a:gd name="T34" fmla="*/ 2147483647 w 301"/>
                <a:gd name="T35" fmla="*/ 2147483647 h 285"/>
                <a:gd name="T36" fmla="*/ 2147483647 w 301"/>
                <a:gd name="T37" fmla="*/ 2147483647 h 285"/>
                <a:gd name="T38" fmla="*/ 2147483647 w 301"/>
                <a:gd name="T39" fmla="*/ 2147483647 h 285"/>
                <a:gd name="T40" fmla="*/ 2147483647 w 301"/>
                <a:gd name="T41" fmla="*/ 2147483647 h 285"/>
                <a:gd name="T42" fmla="*/ 2147483647 w 301"/>
                <a:gd name="T43" fmla="*/ 2147483647 h 285"/>
                <a:gd name="T44" fmla="*/ 2147483647 w 301"/>
                <a:gd name="T45" fmla="*/ 2147483647 h 2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01" h="285">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4" name="Rounded Rectangle 35"/>
            <p:cNvSpPr>
              <a:spLocks noChangeAspect="1" noChangeArrowheads="1"/>
            </p:cNvSpPr>
            <p:nvPr/>
          </p:nvSpPr>
          <p:spPr bwMode="auto">
            <a:xfrm>
              <a:off x="7080708" y="2416343"/>
              <a:ext cx="842963" cy="844550"/>
            </a:xfrm>
            <a:prstGeom prst="roundRect">
              <a:avLst>
                <a:gd name="adj" fmla="val 5884"/>
              </a:avLst>
            </a:prstGeom>
            <a:solidFill>
              <a:srgbClr val="409CC3"/>
            </a:solidFill>
            <a:ln>
              <a:noFill/>
            </a:ln>
          </p:spPr>
          <p:txBody>
            <a:bodyPr anchor="ctr"/>
            <a:lstStyle>
              <a:lvl1pPr defTabSz="608330">
                <a:defRPr>
                  <a:solidFill>
                    <a:schemeClr val="tx1"/>
                  </a:solidFill>
                  <a:latin typeface="Calibri" panose="020F0502020204030204" pitchFamily="34" charset="0"/>
                  <a:ea typeface="宋体" panose="02010600030101010101" pitchFamily="2" charset="-122"/>
                </a:defRPr>
              </a:lvl1pPr>
              <a:lvl2pPr marL="742950" indent="-285750" defTabSz="608330">
                <a:defRPr>
                  <a:solidFill>
                    <a:schemeClr val="tx1"/>
                  </a:solidFill>
                  <a:latin typeface="Calibri" panose="020F0502020204030204" pitchFamily="34" charset="0"/>
                  <a:ea typeface="宋体" panose="02010600030101010101" pitchFamily="2" charset="-122"/>
                </a:defRPr>
              </a:lvl2pPr>
              <a:lvl3pPr marL="1143000" indent="-228600" defTabSz="608330">
                <a:defRPr>
                  <a:solidFill>
                    <a:schemeClr val="tx1"/>
                  </a:solidFill>
                  <a:latin typeface="Calibri" panose="020F0502020204030204" pitchFamily="34" charset="0"/>
                  <a:ea typeface="宋体" panose="02010600030101010101" pitchFamily="2" charset="-122"/>
                </a:defRPr>
              </a:lvl3pPr>
              <a:lvl4pPr marL="1600200" indent="-228600" defTabSz="608330">
                <a:defRPr>
                  <a:solidFill>
                    <a:schemeClr val="tx1"/>
                  </a:solidFill>
                  <a:latin typeface="Calibri" panose="020F0502020204030204" pitchFamily="34" charset="0"/>
                  <a:ea typeface="宋体" panose="02010600030101010101" pitchFamily="2" charset="-122"/>
                </a:defRPr>
              </a:lvl4pPr>
              <a:lvl5pPr marL="2057400" indent="-228600" defTabSz="608330">
                <a:defRPr>
                  <a:solidFill>
                    <a:schemeClr val="tx1"/>
                  </a:solidFill>
                  <a:latin typeface="Calibri" panose="020F0502020204030204" pitchFamily="34" charset="0"/>
                  <a:ea typeface="宋体" panose="02010600030101010101" pitchFamily="2" charset="-122"/>
                </a:defRPr>
              </a:lvl5pPr>
              <a:lvl6pPr marL="2514600" indent="-228600" defTabSz="6083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083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083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083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Lato Regular"/>
              </a:endParaRPr>
            </a:p>
          </p:txBody>
        </p:sp>
        <p:sp>
          <p:nvSpPr>
            <p:cNvPr id="45" name="Freeform 252"/>
            <p:cNvSpPr>
              <a:spLocks noEditPoints="1"/>
            </p:cNvSpPr>
            <p:nvPr/>
          </p:nvSpPr>
          <p:spPr bwMode="auto">
            <a:xfrm>
              <a:off x="7274383" y="2632243"/>
              <a:ext cx="455613" cy="431800"/>
            </a:xfrm>
            <a:custGeom>
              <a:avLst/>
              <a:gdLst>
                <a:gd name="T0" fmla="*/ 2147483647 w 301"/>
                <a:gd name="T1" fmla="*/ 2147483647 h 285"/>
                <a:gd name="T2" fmla="*/ 2147483647 w 301"/>
                <a:gd name="T3" fmla="*/ 2147483647 h 285"/>
                <a:gd name="T4" fmla="*/ 2147483647 w 301"/>
                <a:gd name="T5" fmla="*/ 2147483647 h 285"/>
                <a:gd name="T6" fmla="*/ 2147483647 w 301"/>
                <a:gd name="T7" fmla="*/ 2147483647 h 285"/>
                <a:gd name="T8" fmla="*/ 2147483647 w 301"/>
                <a:gd name="T9" fmla="*/ 2147483647 h 285"/>
                <a:gd name="T10" fmla="*/ 2147483647 w 301"/>
                <a:gd name="T11" fmla="*/ 2147483647 h 285"/>
                <a:gd name="T12" fmla="*/ 2147483647 w 301"/>
                <a:gd name="T13" fmla="*/ 2147483647 h 285"/>
                <a:gd name="T14" fmla="*/ 2147483647 w 301"/>
                <a:gd name="T15" fmla="*/ 2147483647 h 285"/>
                <a:gd name="T16" fmla="*/ 2147483647 w 301"/>
                <a:gd name="T17" fmla="*/ 2147483647 h 285"/>
                <a:gd name="T18" fmla="*/ 2147483647 w 301"/>
                <a:gd name="T19" fmla="*/ 2147483647 h 285"/>
                <a:gd name="T20" fmla="*/ 2147483647 w 301"/>
                <a:gd name="T21" fmla="*/ 2147483647 h 285"/>
                <a:gd name="T22" fmla="*/ 2147483647 w 301"/>
                <a:gd name="T23" fmla="*/ 2147483647 h 285"/>
                <a:gd name="T24" fmla="*/ 2147483647 w 301"/>
                <a:gd name="T25" fmla="*/ 2147483647 h 285"/>
                <a:gd name="T26" fmla="*/ 2147483647 w 301"/>
                <a:gd name="T27" fmla="*/ 2147483647 h 285"/>
                <a:gd name="T28" fmla="*/ 2147483647 w 301"/>
                <a:gd name="T29" fmla="*/ 2147483647 h 285"/>
                <a:gd name="T30" fmla="*/ 2147483647 w 301"/>
                <a:gd name="T31" fmla="*/ 2147483647 h 285"/>
                <a:gd name="T32" fmla="*/ 2147483647 w 301"/>
                <a:gd name="T33" fmla="*/ 2147483647 h 285"/>
                <a:gd name="T34" fmla="*/ 2147483647 w 301"/>
                <a:gd name="T35" fmla="*/ 2147483647 h 285"/>
                <a:gd name="T36" fmla="*/ 2147483647 w 301"/>
                <a:gd name="T37" fmla="*/ 2147483647 h 285"/>
                <a:gd name="T38" fmla="*/ 2147483647 w 301"/>
                <a:gd name="T39" fmla="*/ 2147483647 h 285"/>
                <a:gd name="T40" fmla="*/ 2147483647 w 301"/>
                <a:gd name="T41" fmla="*/ 2147483647 h 285"/>
                <a:gd name="T42" fmla="*/ 2147483647 w 301"/>
                <a:gd name="T43" fmla="*/ 2147483647 h 285"/>
                <a:gd name="T44" fmla="*/ 2147483647 w 301"/>
                <a:gd name="T45" fmla="*/ 2147483647 h 2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01" h="285">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 name="Rounded Rectangle 35"/>
            <p:cNvSpPr>
              <a:spLocks noChangeAspect="1" noChangeArrowheads="1"/>
            </p:cNvSpPr>
            <p:nvPr/>
          </p:nvSpPr>
          <p:spPr bwMode="auto">
            <a:xfrm>
              <a:off x="9885543" y="2419686"/>
              <a:ext cx="842963" cy="844550"/>
            </a:xfrm>
            <a:prstGeom prst="roundRect">
              <a:avLst>
                <a:gd name="adj" fmla="val 5884"/>
              </a:avLst>
            </a:prstGeom>
            <a:solidFill>
              <a:srgbClr val="185C99"/>
            </a:solidFill>
            <a:ln>
              <a:noFill/>
            </a:ln>
          </p:spPr>
          <p:txBody>
            <a:bodyPr anchor="ctr"/>
            <a:lstStyle>
              <a:lvl1pPr defTabSz="608330">
                <a:defRPr>
                  <a:solidFill>
                    <a:schemeClr val="tx1"/>
                  </a:solidFill>
                  <a:latin typeface="Calibri" panose="020F0502020204030204" pitchFamily="34" charset="0"/>
                  <a:ea typeface="宋体" panose="02010600030101010101" pitchFamily="2" charset="-122"/>
                </a:defRPr>
              </a:lvl1pPr>
              <a:lvl2pPr marL="742950" indent="-285750" defTabSz="608330">
                <a:defRPr>
                  <a:solidFill>
                    <a:schemeClr val="tx1"/>
                  </a:solidFill>
                  <a:latin typeface="Calibri" panose="020F0502020204030204" pitchFamily="34" charset="0"/>
                  <a:ea typeface="宋体" panose="02010600030101010101" pitchFamily="2" charset="-122"/>
                </a:defRPr>
              </a:lvl2pPr>
              <a:lvl3pPr marL="1143000" indent="-228600" defTabSz="608330">
                <a:defRPr>
                  <a:solidFill>
                    <a:schemeClr val="tx1"/>
                  </a:solidFill>
                  <a:latin typeface="Calibri" panose="020F0502020204030204" pitchFamily="34" charset="0"/>
                  <a:ea typeface="宋体" panose="02010600030101010101" pitchFamily="2" charset="-122"/>
                </a:defRPr>
              </a:lvl3pPr>
              <a:lvl4pPr marL="1600200" indent="-228600" defTabSz="608330">
                <a:defRPr>
                  <a:solidFill>
                    <a:schemeClr val="tx1"/>
                  </a:solidFill>
                  <a:latin typeface="Calibri" panose="020F0502020204030204" pitchFamily="34" charset="0"/>
                  <a:ea typeface="宋体" panose="02010600030101010101" pitchFamily="2" charset="-122"/>
                </a:defRPr>
              </a:lvl4pPr>
              <a:lvl5pPr marL="2057400" indent="-228600" defTabSz="608330">
                <a:defRPr>
                  <a:solidFill>
                    <a:schemeClr val="tx1"/>
                  </a:solidFill>
                  <a:latin typeface="Calibri" panose="020F0502020204030204" pitchFamily="34" charset="0"/>
                  <a:ea typeface="宋体" panose="02010600030101010101" pitchFamily="2" charset="-122"/>
                </a:defRPr>
              </a:lvl5pPr>
              <a:lvl6pPr marL="2514600" indent="-228600" defTabSz="6083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6083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6083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60833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en-US" altLang="zh-CN" sz="3100">
                <a:solidFill>
                  <a:srgbClr val="FFFFFF"/>
                </a:solidFill>
                <a:latin typeface="Lato Regular"/>
              </a:endParaRPr>
            </a:p>
          </p:txBody>
        </p:sp>
        <p:sp>
          <p:nvSpPr>
            <p:cNvPr id="47" name="Freeform 252"/>
            <p:cNvSpPr>
              <a:spLocks noEditPoints="1"/>
            </p:cNvSpPr>
            <p:nvPr/>
          </p:nvSpPr>
          <p:spPr bwMode="auto">
            <a:xfrm>
              <a:off x="10079218" y="2635586"/>
              <a:ext cx="455613" cy="431800"/>
            </a:xfrm>
            <a:custGeom>
              <a:avLst/>
              <a:gdLst>
                <a:gd name="T0" fmla="*/ 2147483647 w 301"/>
                <a:gd name="T1" fmla="*/ 2147483647 h 285"/>
                <a:gd name="T2" fmla="*/ 2147483647 w 301"/>
                <a:gd name="T3" fmla="*/ 2147483647 h 285"/>
                <a:gd name="T4" fmla="*/ 2147483647 w 301"/>
                <a:gd name="T5" fmla="*/ 2147483647 h 285"/>
                <a:gd name="T6" fmla="*/ 2147483647 w 301"/>
                <a:gd name="T7" fmla="*/ 2147483647 h 285"/>
                <a:gd name="T8" fmla="*/ 2147483647 w 301"/>
                <a:gd name="T9" fmla="*/ 2147483647 h 285"/>
                <a:gd name="T10" fmla="*/ 2147483647 w 301"/>
                <a:gd name="T11" fmla="*/ 2147483647 h 285"/>
                <a:gd name="T12" fmla="*/ 2147483647 w 301"/>
                <a:gd name="T13" fmla="*/ 2147483647 h 285"/>
                <a:gd name="T14" fmla="*/ 2147483647 w 301"/>
                <a:gd name="T15" fmla="*/ 2147483647 h 285"/>
                <a:gd name="T16" fmla="*/ 2147483647 w 301"/>
                <a:gd name="T17" fmla="*/ 2147483647 h 285"/>
                <a:gd name="T18" fmla="*/ 2147483647 w 301"/>
                <a:gd name="T19" fmla="*/ 2147483647 h 285"/>
                <a:gd name="T20" fmla="*/ 2147483647 w 301"/>
                <a:gd name="T21" fmla="*/ 2147483647 h 285"/>
                <a:gd name="T22" fmla="*/ 2147483647 w 301"/>
                <a:gd name="T23" fmla="*/ 2147483647 h 285"/>
                <a:gd name="T24" fmla="*/ 2147483647 w 301"/>
                <a:gd name="T25" fmla="*/ 2147483647 h 285"/>
                <a:gd name="T26" fmla="*/ 2147483647 w 301"/>
                <a:gd name="T27" fmla="*/ 2147483647 h 285"/>
                <a:gd name="T28" fmla="*/ 2147483647 w 301"/>
                <a:gd name="T29" fmla="*/ 2147483647 h 285"/>
                <a:gd name="T30" fmla="*/ 2147483647 w 301"/>
                <a:gd name="T31" fmla="*/ 2147483647 h 285"/>
                <a:gd name="T32" fmla="*/ 2147483647 w 301"/>
                <a:gd name="T33" fmla="*/ 2147483647 h 285"/>
                <a:gd name="T34" fmla="*/ 2147483647 w 301"/>
                <a:gd name="T35" fmla="*/ 2147483647 h 285"/>
                <a:gd name="T36" fmla="*/ 2147483647 w 301"/>
                <a:gd name="T37" fmla="*/ 2147483647 h 285"/>
                <a:gd name="T38" fmla="*/ 2147483647 w 301"/>
                <a:gd name="T39" fmla="*/ 2147483647 h 285"/>
                <a:gd name="T40" fmla="*/ 2147483647 w 301"/>
                <a:gd name="T41" fmla="*/ 2147483647 h 285"/>
                <a:gd name="T42" fmla="*/ 2147483647 w 301"/>
                <a:gd name="T43" fmla="*/ 2147483647 h 285"/>
                <a:gd name="T44" fmla="*/ 2147483647 w 301"/>
                <a:gd name="T45" fmla="*/ 2147483647 h 28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01" h="285">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00" name="文本框 99"/>
          <p:cNvSpPr txBox="1"/>
          <p:nvPr/>
        </p:nvSpPr>
        <p:spPr>
          <a:xfrm>
            <a:off x="1851660" y="583565"/>
            <a:ext cx="4318000" cy="460375"/>
          </a:xfrm>
          <a:prstGeom prst="rect">
            <a:avLst/>
          </a:prstGeom>
          <a:noFill/>
          <a:ln w="9525">
            <a:noFill/>
          </a:ln>
        </p:spPr>
        <p:txBody>
          <a:bodyPr wrap="square">
            <a:spAutoFit/>
          </a:bodyPr>
          <a:lstStyle/>
          <a:p>
            <a:pPr indent="306070"/>
            <a:r>
              <a:rPr lang="zh-CN" altLang="en-US" sz="2400" b="1" dirty="0">
                <a:solidFill>
                  <a:srgbClr val="409CC3"/>
                </a:solidFill>
                <a:latin typeface="微软雅黑" panose="020B0503020204020204" pitchFamily="34" charset="-122"/>
                <a:ea typeface="微软雅黑" panose="020B0503020204020204" pitchFamily="34" charset="-122"/>
              </a:rPr>
              <a:t>（一）定位目标用户的思路</a:t>
            </a:r>
            <a:endParaRPr lang="zh-CN" altLang="en-US" sz="2400" b="1" dirty="0">
              <a:solidFill>
                <a:srgbClr val="409CC3"/>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399">
        <p14:ripp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15" name="图片 14"/>
          <p:cNvPicPr>
            <a:picLocks noChangeAspect="1"/>
          </p:cNvPicPr>
          <p:nvPr/>
        </p:nvPicPr>
        <p:blipFill>
          <a:blip r:embed="rId1" cstate="screen"/>
          <a:stretch>
            <a:fillRect/>
          </a:stretch>
        </p:blipFill>
        <p:spPr>
          <a:xfrm>
            <a:off x="400357" y="225201"/>
            <a:ext cx="11391285" cy="6407598"/>
          </a:xfrm>
          <a:prstGeom prst="rect">
            <a:avLst/>
          </a:prstGeom>
          <a:effectLst>
            <a:outerShdw blurRad="190500" sx="102000" sy="102000" algn="ctr" rotWithShape="0">
              <a:prstClr val="black">
                <a:alpha val="30000"/>
              </a:prstClr>
            </a:outerShdw>
          </a:effectLst>
        </p:spPr>
      </p:pic>
      <p:pic>
        <p:nvPicPr>
          <p:cNvPr id="11" name="图片 10"/>
          <p:cNvPicPr>
            <a:picLocks noChangeAspect="1"/>
          </p:cNvPicPr>
          <p:nvPr/>
        </p:nvPicPr>
        <p:blipFill>
          <a:blip r:embed="rId2" cstate="screen"/>
          <a:stretch>
            <a:fillRect/>
          </a:stretch>
        </p:blipFill>
        <p:spPr>
          <a:xfrm rot="10800000">
            <a:off x="400356" y="225200"/>
            <a:ext cx="1845008" cy="1013049"/>
          </a:xfrm>
          <a:prstGeom prst="rect">
            <a:avLst/>
          </a:prstGeom>
        </p:spPr>
      </p:pic>
      <p:sp>
        <p:nvSpPr>
          <p:cNvPr id="100" name="文本框 99"/>
          <p:cNvSpPr txBox="1"/>
          <p:nvPr/>
        </p:nvSpPr>
        <p:spPr>
          <a:xfrm>
            <a:off x="1851660" y="583565"/>
            <a:ext cx="4318000" cy="460375"/>
          </a:xfrm>
          <a:prstGeom prst="rect">
            <a:avLst/>
          </a:prstGeom>
          <a:noFill/>
          <a:ln w="9525">
            <a:noFill/>
          </a:ln>
        </p:spPr>
        <p:txBody>
          <a:bodyPr wrap="square">
            <a:spAutoFit/>
          </a:bodyPr>
          <a:lstStyle/>
          <a:p>
            <a:pPr indent="306070"/>
            <a:r>
              <a:rPr lang="zh-CN" altLang="en-US" sz="2400" b="1" dirty="0">
                <a:solidFill>
                  <a:srgbClr val="409CC3"/>
                </a:solidFill>
                <a:latin typeface="微软雅黑" panose="020B0503020204020204" pitchFamily="34" charset="-122"/>
                <a:ea typeface="微软雅黑" panose="020B0503020204020204" pitchFamily="34" charset="-122"/>
              </a:rPr>
              <a:t>（二）定位目标用户属性</a:t>
            </a:r>
            <a:endParaRPr lang="zh-CN" altLang="en-US" sz="2400" b="1" dirty="0">
              <a:solidFill>
                <a:srgbClr val="409CC3"/>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800100" y="2056765"/>
            <a:ext cx="6730365" cy="3476625"/>
          </a:xfrm>
          <a:prstGeom prst="rect">
            <a:avLst/>
          </a:prstGeom>
          <a:noFill/>
          <a:ln w="9525">
            <a:noFill/>
          </a:ln>
        </p:spPr>
        <p:txBody>
          <a:bodyPr wrap="square">
            <a:spAutoFit/>
          </a:bodyPr>
          <a:lstStyle/>
          <a:p>
            <a:pPr indent="306070"/>
            <a:r>
              <a:rPr lang="en-US" altLang="zh-CN" sz="2000" dirty="0">
                <a:solidFill>
                  <a:srgbClr val="445469"/>
                </a:solidFill>
                <a:latin typeface="微软雅黑" panose="020B0503020204020204" pitchFamily="34" charset="-122"/>
                <a:ea typeface="微软雅黑" panose="020B0503020204020204" pitchFamily="34" charset="-122"/>
              </a:rPr>
              <a:t>  </a:t>
            </a:r>
            <a:r>
              <a:rPr lang="en-US" altLang="zh-CN" sz="2000" b="1" dirty="0">
                <a:solidFill>
                  <a:srgbClr val="445469"/>
                </a:solidFill>
                <a:latin typeface="微软雅黑" panose="020B0503020204020204" pitchFamily="34" charset="-122"/>
                <a:ea typeface="微软雅黑" panose="020B0503020204020204" pitchFamily="34" charset="-122"/>
              </a:rPr>
              <a:t> </a:t>
            </a:r>
            <a:r>
              <a:rPr lang="zh-CN" altLang="en-US" sz="2000" b="1" dirty="0">
                <a:solidFill>
                  <a:srgbClr val="445469"/>
                </a:solidFill>
                <a:latin typeface="微软雅黑" panose="020B0503020204020204" pitchFamily="34" charset="-122"/>
                <a:ea typeface="微软雅黑" panose="020B0503020204020204" pitchFamily="34" charset="-122"/>
              </a:rPr>
              <a:t>1.数据分享平台</a:t>
            </a:r>
            <a:endParaRPr lang="zh-CN" altLang="en-US" sz="2000" b="1" dirty="0">
              <a:solidFill>
                <a:srgbClr val="445469"/>
              </a:solidFill>
              <a:latin typeface="微软雅黑" panose="020B0503020204020204" pitchFamily="34" charset="-122"/>
              <a:ea typeface="微软雅黑" panose="020B0503020204020204" pitchFamily="34" charset="-122"/>
            </a:endParaRPr>
          </a:p>
          <a:p>
            <a:pPr indent="306070"/>
            <a:r>
              <a:rPr lang="zh-CN" altLang="en-US" sz="2000" b="0" dirty="0">
                <a:solidFill>
                  <a:srgbClr val="445469"/>
                </a:solidFill>
                <a:latin typeface="微软雅黑" panose="020B0503020204020204" pitchFamily="34" charset="-122"/>
                <a:ea typeface="微软雅黑" panose="020B0503020204020204" pitchFamily="34" charset="-122"/>
              </a:rPr>
              <a:t>   营销者可以通过百度指数、360趋势等数据分享平台大致了解目标人群的基本属性。比如：百度指数能够为自媒体营销者大致说明，目标人群所处的地域、性别、年龄及兴趣等基本属性特征。其中，地域属性还可以进一步具体到目标人群集中的省份、区域和城市。如：假设我们想创建一个美食类公众号，通过百度指数搜索“美食”关键词，即可查看到在百度经常搜索美食关键词的用户，是集中在华南区广东省广州、深圳等城市；年龄以20-29岁为主；女性略高于男性，对资讯、影视音乐、书籍阅读、餐饮美食、旅游出行等感兴趣的一类人群。</a:t>
            </a:r>
            <a:endParaRPr lang="zh-CN" altLang="en-US" sz="2000" dirty="0">
              <a:solidFill>
                <a:srgbClr val="445469"/>
              </a:solidFill>
              <a:latin typeface="微软雅黑" panose="020B0503020204020204" pitchFamily="34" charset="-122"/>
              <a:ea typeface="微软雅黑" panose="020B0503020204020204" pitchFamily="34" charset="-122"/>
            </a:endParaRPr>
          </a:p>
        </p:txBody>
      </p:sp>
      <p:pic>
        <p:nvPicPr>
          <p:cNvPr id="97" name="图片 4"/>
          <p:cNvPicPr>
            <a:picLocks noChangeAspect="1"/>
          </p:cNvPicPr>
          <p:nvPr/>
        </p:nvPicPr>
        <p:blipFill>
          <a:blip r:embed="rId3"/>
          <a:stretch>
            <a:fillRect/>
          </a:stretch>
        </p:blipFill>
        <p:spPr>
          <a:xfrm>
            <a:off x="7530465" y="2056765"/>
            <a:ext cx="3556000" cy="1394460"/>
          </a:xfrm>
          <a:prstGeom prst="rect">
            <a:avLst/>
          </a:prstGeom>
          <a:noFill/>
          <a:ln w="9525" cap="flat" cmpd="sng">
            <a:noFill/>
            <a:prstDash val="solid"/>
            <a:miter/>
            <a:headEnd type="none" w="med" len="med"/>
            <a:tailEnd type="none" w="med" len="med"/>
          </a:ln>
        </p:spPr>
      </p:pic>
      <p:pic>
        <p:nvPicPr>
          <p:cNvPr id="98" name="图片 5"/>
          <p:cNvPicPr>
            <a:picLocks noChangeAspect="1"/>
          </p:cNvPicPr>
          <p:nvPr/>
        </p:nvPicPr>
        <p:blipFill>
          <a:blip r:embed="rId4"/>
          <a:stretch>
            <a:fillRect/>
          </a:stretch>
        </p:blipFill>
        <p:spPr>
          <a:xfrm>
            <a:off x="7363460" y="4092893"/>
            <a:ext cx="4218940" cy="1263015"/>
          </a:xfrm>
          <a:prstGeom prst="rect">
            <a:avLst/>
          </a:prstGeom>
          <a:noFill/>
          <a:ln w="9525" cap="flat" cmpd="sng">
            <a:noFill/>
            <a:prstDash val="solid"/>
            <a:miter/>
            <a:headEnd type="none" w="med" len="med"/>
            <a:tailEnd type="none" w="med" len="med"/>
          </a:ln>
        </p:spPr>
      </p:pic>
    </p:spTree>
  </p:cSld>
  <p:clrMapOvr>
    <a:masterClrMapping/>
  </p:clrMapOvr>
  <mc:AlternateContent xmlns:mc="http://schemas.openxmlformats.org/markup-compatibility/2006">
    <mc:Choice xmlns:p14="http://schemas.microsoft.com/office/powerpoint/2010/main" Requires="p14">
      <p:transition spd="slow" p14:dur="1399">
        <p14:ripple/>
      </p:transition>
    </mc:Choice>
    <mc:Fallback>
      <p:transition spd="slow">
        <p:fade/>
      </p:transition>
    </mc:Fallback>
  </mc:AlternateContent>
</p:sld>
</file>

<file path=ppt/tags/tag1.xml><?xml version="1.0" encoding="utf-8"?>
<p:tagLst xmlns:p="http://schemas.openxmlformats.org/presentationml/2006/main">
  <p:tag name="KSO_WM_UNIT_PLACING_PICTURE_USER_VIEWPORT" val="{&quot;height&quot;:10090.705511811024,&quot;width&quot;:17939.031496062991}"/>
</p:tagLst>
</file>

<file path=ppt/tags/tag2.xml><?xml version="1.0" encoding="utf-8"?>
<p:tagLst xmlns:p="http://schemas.openxmlformats.org/presentationml/2006/main">
  <p:tag name="KSO_WM_UNIT_PLACING_PICTURE_USER_VIEWPORT" val="{&quot;height&quot;:7709.7291338582672,&quot;width&quot;:17939.031496062991}"/>
</p:tagLst>
</file>

<file path=ppt/tags/tag3.xml><?xml version="1.0" encoding="utf-8"?>
<p:tagLst xmlns:p="http://schemas.openxmlformats.org/presentationml/2006/main">
  <p:tag name="ISPRING_ULTRA_SCORM_COURSE_ID" val="D959AA0A-A926-40AB-9288-50E16911824C"/>
  <p:tag name="ISPRING_SCORM_RATE_SLIDES" val="1"/>
  <p:tag name="ISPRINGONLINEFOLDERID" val="0"/>
  <p:tag name="ISPRINGONLINEFOLDERPATH" val="Content List"/>
  <p:tag name="ISPRINGCLOUDFOLDERID" val="0"/>
  <p:tag name="ISPRINGCLOUDFOLDERPATH" val="Repository"/>
  <p:tag name="ISPRING_PRESENTATION_TITLE" val="演示文稿3"/>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D4YixMFQ6tKGQEAAAHEQAAHQAAAHVuaXZlcnNhbC9jb21tb25fbWVzc2FnZXMubG5nrVhtb9s2EP5eoP+BEFBgA7a0HdCiGBIHtMTYRGTJleg42QsERmJsIpSY6cVt9mm/Zj9sv2RHyk7ivkBSEsA2TMr33PHunrujD48/5wptRFlJXRw5bw/eOEgUqc5ksTpyFuzk5w8OqmpeZFzpQhw5hXbQ8ejli0PFi1XDVwK+v3yB0GEuqgqW1cis7tdIZkfOfJy44WyOg4vEDydhMqYTZ+Tq/IYXt8jXK/1H+cMv7z98fvvu/Y+Hr7eSfYDiGfb9fShkkd696QEUsCj0E0AjfhKQc+aMzOcwuXDBfBoQZ7T9Mkx6HpEzZ2Q+O+UWUUQClsQ+9UhC4yQImfWFTxjxnNGFbtCabwSqNdpI8QnVawGRrGUpUKVkZh+kGjaKRnQp88IZpkESkZhF1GU0DJxRrMvy9icLy5t6rUtQV6FMVvxSiczqhJyxz29KUYFqXkNOIXjVawm/1DmXxUGn6ggvaTBJWBj6cUICb7fjjEiRIa/kRs1AlAjHJAKAkleifIRsYrPMiiOs1DCEKZ1MfXgzY8JUrtYK3vVQO+YEYjAXRZcU5AiJILvieBlGnnEaqEIc3fCq+qTLbC8/HgaqC5gGbggp6LIH4Mxg7IAhxhIqR1mKtO4Cm5E4xhOSjMNzSGTgXThEIjwFup0OkbggMVCExF0yAT6jE2wS3lBsl/87fqXcpLO6RTxNQc64byN1U8GOcSmwwDKtOhimJiYfFxA2iv3v0LhFBe/a1UpuBNhRZqLsVASVxSWeyaKPC/pbcoKpT7wE0soLlwmzJc9ozPktKnSNeLbhRSrQpUh5A7l+C88ymdlnJs5W/1+N/BvxeltVXm0LUuCR81dD7dmrYd8wq6nAproW+U3dpdo4bGv+Y6wwOf1dE/oc/XH6Y5cEOKLh80Smknmj2qr75PjcWTY0Rp1GPNFT/aP13JbEbW0dUyhYY6n7SxDopqZ/QANU/aVocAKK5m2JhhpOi6sBOoNwCxBo9FiMM3DVngln4MIB8ksyjimD2WgpLitZd44dlo1tgL4d2hTmPCVqcU/GS3GlYcJRgm/a6QO6kI10Z0AfDDd7rYJR5oPJAQCu2uQBSCVzsD/rgbmYkZ0H2gK/d5KlblRmyavktS3y4NsmF1+PTVelzu2u4tUuedsmc/wUK9rDRa3S+YD2f8e/3vF5QL/HRykmOHKniYsDl5hB33BV9RQCChhX+CxOfDw24sCFnNfpGprplW6KrCdQO6t75AQD2PbMseBluv7vn397YnxhSbuLtru/DgIBYpsqSO7Afg90Lao/u0AYHu/L2UUfqe3dZifX86rDKGThs9wheNtacp3D1kG3XkjybdAwY9idzoAHsU173ZQwug1BmOHoFGqZncKd0YyX11AImdZqEIp1tUnAepj2++tlUytZiCGyT2sl5sCMzhPsefauDeRTMr1ue2YGN4p0e+lWcOnuC+ZOcQB19gs8kcl6IKBtTbsqBERv1/c033zdqe5Wlf3L4vD1g38w/gdQSwMEFAACAAgA+GIsT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D4YixM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PhiLEw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PhiLEx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PhiLEw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PhiLEya+ZZkawAAAGsAAAAcAAAAdW5pdmVyc2FsL2xvY2FsX3NldHRpbmdzLnhtbLOxr8jNUShLLSrOzM+zVTLUM1BSSM1Lzk/JzEu3VQoNcdO1UFIoLknMS0nMyc9LtVXKy1dSsLfjssnJT07MCU4tKQEqLFYoyEmsTC0KSc0FMkpS/RJzgSqf7ZnyfMmuZ9Pan6/Yr6RvxwUA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PhiLEywhyP0bAEAAPcCAAApAAAAdW5pdmVyc2FsL3NraW5fY3VzdG9taXphdGlvbl9zZXR0aW5ncy54bWyNUttKJDEQffcrgj8wSSq3hnYgt5Z5UdEBn5vp7NKsppdOxGXJx5t2dxhHRzT1VHVOnaIqp02/xmifUp4ex799Hqd4F3Ie48+0PkOo3U0P03wzhxRyWh0q92McpudN/DEttVpNuY9DPw92QdMao+71ISW1cqpmzDCKJPPUK+Q8txVrwDVgK+Yose3qncQ/3TnsQsynVdvVEfqxYRNTmPMmDuHPGo7Zb6HjDS7nfhgrL60FW6LspxbHlkCMcMl9oRoABLLcEYeLlI3UBHnMOIZiFAUKiHBOGlGIpBxq1jWiqjDfCMQkY9QV6mntRlobR22R0BCi6zSvGlu6zkiMESEEmCtcQGcwqmyoGhrUckBwYEAUbTRRgDrbmY4V77ywHCnqBcaFGQMYH4572O7tuQ7Vb6+zP+cXgie/4CS6eGt1wlzt7mmeK3kbHn8/9Dmgcbg4v7n1d/5qq7eb66vz/7589fCetZi1bv2pt18AUEsDBBQAAgAIAPhiLEwF2YnISg0AANUhAAAXAAAAdW5pdmVyc2FsL3VuaXZlcnNhbC5wbmftmvlXUuv6wKnTaVbzVNecS715rjmUJ6fjQJkTp2ulDWZOtcy8YYKoaChi03VIiaKWlomerJPigKmZuhGwQ0keROo4oOJQcRQFwYEQFZG7qc69a931Xd8/4C5+YG+e57Pf/T7Pu9/neZ/9Qu6xI/46G402QiAQHViATzAEsgYGgXyDXL8W1OxqujEBnlYlBft7QyhdJpOgsCb2YOBBCKSOsGn53LegvCEhIDQJAtFlaj6rWMiK82A7OMzn4InLkZLho3m28gHWB1nR3Oq51fU65/Xr9VO/I57c/P33u3Mu6OfvDFjzrnrzTznnLS1e/XPt1vU7fG5vKTNWX/lZ+vf9G1TY6S6Z+yLpR8Wn0gcXPY8nbQ//VEyplFJEUreIUkplS92DLC5UjZWtKKeRIxmK4ZqmUZwxaNJZJz9ZxUqQ6XkzhB9RD7r8jGSo0dZUZuefM4Z5qT51p3iDiiuNVfb1eKso7Kyv+ypQbkMHZfzhZ3q9G78GlJrtKwlDC+Io9eCtf4sTfuA3SLiLxQbwdCDHSiPtImqONwJWg8ctWqAFWqAFWqAFWqAFWqAFWqAFWqAFWqAFWqAFWvC/B1ACc/UCS7Nl+h7YCtNovK00W4rr72j2Dnf6fKfZbtzy/4OP4Xf+aOB68Vs//X74oXUpNlH2xpJwCbcsMB9FiVC9gipWKKEpTBe8sg85kiV5YV57M215rImhkgTxW5ziOT+MTyOUlRWszN8ky48tO/zNM55jZl6u469LL69khRGoYWaapmKaYoQazRhi5Ax21cSICzCnusMb4xcO9SSlvZkzF08EzA0lcRv1Zo6EgC1K8pY4SFxDLz4MUK8oXabpSmk8T/1BL7PfY/bV1jCul3IqXuBGahpJE48DmYtjhUhDF6iD07AH4hR34L5UQIDSY4aaV94K5dW8NzFDLPqkWcandyQ2JiiJxshXP5myWwtp85LHLBp90zHT+QP3Oduz6iKA4f1cwmeP7Po4EZB4ctMJTykCY1/m7MyYxSMvuXhQZw+njmYo4nknz5LFcddbseKw0cFI+3LBfvhwiAkZvcI0X5m58D15y76SvDnSNFbY2XZS1hvDCevGo+RAxcwxQTtX1kqSOiUaKurigDN9gCrNjreAobMTRZ5vRS8kGpuq6QHpU3WsQS4h7nc7ZfXD2ECRG73TIZBwy2r4OmADjLnVDlZU43uBanwXoig0/myq8bNGYVvruTNN6DcSFKpxRPj+WHrQiR3k0sJdj66d9gyRJ/2zZrYY/8bxaRWP2d9QUcZs5bFcGIsc5+ebY2l+XenmjZsFwojuXkcCT0a26AipWzdInv/LN5D38ErPW1QuPq77syHxohZpgcrDh5hklP1XEyMnuGX6yFvPPE8Y/Ud5sW0p9eYGdEt+iFzWz37s3Z6zbbtx+/6YVjObA7aKjeTM6TQENw1frPASCdNI0oeIV8RFgD1/cupqyk3aawikuUgUvn04tt1JVJDZx2lwbrRLCBVa68Ps/3HpWYrggjxQtRyIK3fuZI1sLI5UDOED6jevlcsc99/bp9qLaHiIi7rhKnZKfKd0TQYyCNMWgELwt2SFDqRNHpwdWb3oYXV4+Mf7aFl1kGlKt526zoe4yci4erh5INESfcq43Sly5yIczR3mGcIAvoNFxwdAuRbyPi1UlvuT+5d2J1UPBAhTk0NWLT/XvRzEG4u23Gx4Sj4QLLw20eX78mLvrh+S7hdxYcE8wiH4b9gjxNBAqG7I3wTYXejh5ppzPDdYCs3PPs08+4g1GMYJvbTZdmOJ8JWTuI8JjitnBCvjpHiaiOLyrNgf3qIM3tlxfU2/g9lcKZaXn4xjphfvTTqNaE00aizZ85d84dOSPH1vG+8eWbB+3I1q/UBR4qsbmBKA5OZ14v59YWjWzQE67w1G+jiykOVR4G5HbJ37bY9ETsVZfxmQBBGj4nK5qO+1pmf7pUIHX+KmSp2uullMwdgjXaZr54WLoxIUBh7B+2Ab43NnH+XXVztC0pH5YuHWpltXHJ8+LKXq7xctAUPbd4ow0xQHIY0AcPQjdTG2VG+OL3qa1dDj0MhQq6Zj6QouQP/a6R2oIizqrZ1KFMIA3Ohee7gCnII6Go9bZEchcLN5UVM00tyyjDvail/ClJT3xPc2A+G3+OVhBg2IkgxRXY9jFw/POs0OUlPGKjJT4dgaxhImkvALoolSy1XJPA4LQw2Yvl1HLYgQax7N3F2eNyPjQtXq1BUJw2CcfSR1FAKpjiLllSmxlysasvQ3ipJEoUw+kkFTpIgOtxlBvcT2isuL76/rveARIKh8REYngJk3ZJrY2IR38vAOztRH7SEHKh8VYGyR3941al/qd+pR9e4Xokdkd3Os2jpAt8/xnhUj6FOf/QVosi53SSwzumev89Dh13cWAX3YuI5io1EpbmlyfknfBX4fGTvJzVyRpRRhHPBFTVkb/yp7ni3q6wAfSum+njm8uOumVTQ2tvM4O+LReZ+ymM1G4lQe4E5Ii08Wnze4s8a1RapynTJqX5DWdw+7QCDiFMNMztOssbVL/dTHOKkFDCNp5IG+JBxjUnRUdamvTXz8bk/qMt18mo5cGPZQdjJPj8t8iI59gvu4Fl022QJGcwbQ9XkBq4vDFTiTFJ1obOrApNQYcgUt9jIwq8oavF+Llzt+9JcsHhMI8QuDbxzYF9slyUyTte0j1gLsbksLW72Xbie+3L3nGPsMoaagdn7ZdQ/RNjtmYse5iiwM994A2M9kX4e9RYduppI/6nzUU94z/+2+KjE83EUvgfpfLvVl2Hv0hTJdJyf6c8yvPs66uQ7tRRz0K0aWU2rxqoHWwjc5e9Chsr5j2Y/zZ1lfB89IhCKMUcY89hA72aHwlnF+kV4DeVbWfNAqdyxhojlvoqD8+KonkdXQhZd6zlDlANeZAF1ZsDPDLXzgeCqGGkh+tldVYPp4FrdDQP06cfiWBI/fcc4efjqyEivLNZujLXFT+o7XXjqu73mGPJTp9WjStefCosHZW+9q7oa6cL2c8sd2CIPImby9fZwFhUdU+erDOpZ7OcJow/Yl2lRAcC0eQZqyINpi5zqsH5qrJvz5W4Ideho8VJ+6+Rfhg0XlVLv3jM82nD7iEpWiyUZnhyMz5L3zDR/2wfsbr9LzrWJMdjcsi52zL01w058Uo9f/9ghAO4rHB8qz6kxkJTudTLbC4HpFRvBBN138IXzWcV/i16lz/tH8thZwOR3c+zv5YlyJ9MUVtWiEQAr6g7WXYKw2KyRJ6asgpxlgFVCvAoPFKCX+59Q7501sjjPXr3NKzubbItOnDgYzE5H3otHiaDBXH9WRRVPiR/fZWna05h/yvX0G2mj/kypclj9GaduPoBZbEHviysLMlTlWd8HVOi59B8fxxpSMNp2BlH3Mc0CszBUyEl63zvy6ic+sdA1TXROPOLAmRgix5Kjbj0+kCv7MIUsZ8wOxQq/Zi2S8LKKuzGsrbz+bceC4sQqtyrGWy0LHF22M8sX+B1xrvwQvmdUYbo7uD4yAzq8mz0YbFsCLzoDXzc0Uodwb7TwpxmJF2ct/VPC8absBeR0hwJG8tb7PLaBA/0nJEC8qM6MKF3lLPXk0E8BMPMoexCdIsRE73p8aVo7tGFaiCpd+OcWwoqL+nVVnutynn5fq8yifM1ZjuozjwkejcmrtiFhTYOxBhlo5OorL81x3uzKSjRcBiJKnKYJFaSojnZ8crhOx7c8bz277vPQsXZ78pXCQmxvXV5MNTqgicGImSdJc7wU4tiilVGSu+S/8Cnv2JF0lQTZ1o4TiMkiT6Muolb/VhA6PHU3w7MOdCq9CmIJj0Ve5UsTB6DUY+hBzAxI90UFXwtDThdHJ06zjE5oQF489JngBbxdhlKIv14vASi2O93KfDxGW2hxIun6+JYjm4ZDLjKe8sN+YUCVVJebXfoSSAYJmrjTjRMXb/rN0+yFbZ/2oy6zvYLvl5Vjq1qaVFQWD0XIwAurA4uWGiY+u4hqPhJv+6TM6/KyipPXvBp7zW8Bcs2jjdX1kAxBTCq65nBjEJhNTGEWEOJyNZS+zoCso6sHm/J3KITQv4mGUeoknWeua+gKqmjza9O0qBHqapngBelWcVsgCJF9No8Nr1VKZ4EyPmyswVtK7f7g1LoiLahoSopOtWiqdpG/rP7V9o3dJE/3OWclfQy9TtNB2fNn6ZBPGkGW2GvLMKw4K7djFb4kbeTy+LarADLTpY97U/e0KzY//3MC5u6XLT/AWzO6jUBrp6dMaDMAHi/T34pNRFTX77pkAJGrfsRPs5JsOh8ESbuzE6PrSXzH0GMpEkNCazNwsSjQMwK3ISpF6hypQq8G6vo0ksYlnmn3slwyJ6css1xCrFntN7HM0z0jV3dYAUNrRMk3VHnL3/3obKFUvx7qv/vw6UOGVKGA7MC75a8Rwg15/xLIQqr74H/GSY//Dz/8woFTm9TzDWzkti6PUcGuN6nSVaFd0syEMvqBgqGmLYKQOPtB00Fe25I++rdZ5yFGvyo17E+y9+eqKRg/zPeJD8T577V9QSwMEFAACAAgA+GIsTCsLwG1KAAAAawAAABsAAAB1bml2ZXJzYWwvdW5pdmVyc2FsLnBuZy54bWyzsa/IzVEoSy0qzszPs1Uy1DNQsrfj5bIpKEoty0wtV6gAihnpGUCAkkIlKrc8M6UkAyhkYG6MEMxIzUzPKLFVsjAwhQvqA80EAFBLAQIAABQAAgAIAEOUV0cNwDEewAEAANoDAAAPAAAAAAAAAAEAAAAAAAAAAABub25lL3BsYXllci54bWxQSwECAAAUAAIACAD4YixMFQ6tKGQEAAAHEQAAHQAAAAAAAAABAAAAAADtAQAAdW5pdmVyc2FsL2NvbW1vbl9tZXNzYWdlcy5sbmdQSwECAAAUAAIACAD4YixMCH4LIykDAACGDAAAJwAAAAAAAAABAAAAAACMBgAAdW5pdmVyc2FsL2ZsYXNoX3B1Ymxpc2hpbmdfc2V0dGluZ3MueG1sUEsBAgAAFAACAAgA+GIsTLX8CWS6AgAAVQoAACEAAAAAAAAAAQAAAAAA+gkAAHVuaXZlcnNhbC9mbGFzaF9za2luX3NldHRpbmdzLnhtbFBLAQIAABQAAgAIAPhiLEwqlg9n/gIAAJcLAAAmAAAAAAAAAAEAAAAAAPMMAAB1bml2ZXJzYWwvaHRtbF9wdWJsaXNoaW5nX3NldHRpbmdzLnhtbFBLAQIAABQAAgAIAPhiLExocVKRmgEAAB8GAAAfAAAAAAAAAAEAAAAAADUQAAB1bml2ZXJzYWwvaHRtbF9za2luX3NldHRpbmdzLmpzUEsBAgAAFAACAAgA+GIsTD08L9HBAAAA5QEAABoAAAAAAAAAAQAAAAAADBIAAHVuaXZlcnNhbC9pMThuX3ByZXNldHMueG1sUEsBAgAAFAACAAgA+GIsTJr5lmRrAAAAawAAABwAAAAAAAAAAQAAAAAABRMAAHVuaXZlcnNhbC9sb2NhbF9zZXR0aW5ncy54bWxQSwECAAAUAAIACABElFdHI7RO+/sCAACwCAAAFAAAAAAAAAABAAAAAACqEwAAdW5pdmVyc2FsL3BsYXllci54bWxQSwECAAAUAAIACAD4YixMsIcj9GwBAAD3AgAAKQAAAAAAAAABAAAAAADXFgAAdW5pdmVyc2FsL3NraW5fY3VzdG9taXphdGlvbl9zZXR0aW5ncy54bWxQSwECAAAUAAIACAD4YixMBdmJyEoNAADVIQAAFwAAAAAAAAAAAAAAAACKGAAAdW5pdmVyc2FsL3VuaXZlcnNhbC5wbmdQSwECAAAUAAIACAD4YixMKwvAbUoAAABrAAAAGwAAAAAAAAABAAAAAAAJJgAAdW5pdmVyc2FsL3VuaXZlcnNhbC5wbmcueG1sUEsFBgAAAAAMAAwAhgMAAIwmAAAAAA=="/>
  <p:tag name="ISPRING_SCORM_ENDPOINT" val="&lt;endpoint&gt;&lt;enable&gt;0&lt;/enable&gt;&lt;lrs&gt;http://&lt;/lrs&gt;&lt;auth&gt;0&lt;/auth&gt;&lt;login&gt;&lt;/login&gt;&lt;password&gt;&lt;/password&gt;&lt;key&gt;&lt;/key&gt;&lt;name&gt;&lt;/name&gt;&lt;email&gt;&lt;/email&gt;&lt;/endpoint&gt;&#10;"/>
  <p:tag name="COMMONDATA" val="eyJoZGlkIjoiN2YzNjBkOTgyNWQ1YTMxYzM3MzMwNWFiODNmOWIzYWMifQ=="/>
  <p:tag name="KSO_WPP_MARK_KEY" val="1580a3b3-9752-4138-b7e5-98bfb9943032"/>
</p:tagLst>
</file>

<file path=ppt/theme/theme1.xml><?xml version="1.0" encoding="utf-8"?>
<a:theme xmlns:a="http://schemas.openxmlformats.org/drawingml/2006/main" name="第一PPT，www.1ppt.com">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7200">
            <a:solidFill>
              <a:schemeClr val="tx1">
                <a:lumMod val="85000"/>
                <a:lumOff val="15000"/>
              </a:schemeClr>
            </a:solidFill>
            <a:latin typeface="Montserrat Extra Bold" panose="00000900000000000000" pitchFamily="50" charset="-94"/>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3172</Words>
  <Application>WPS 演示</Application>
  <PresentationFormat>宽屏</PresentationFormat>
  <Paragraphs>272</Paragraphs>
  <Slides>22</Slides>
  <Notes>15</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22</vt:i4>
      </vt:variant>
    </vt:vector>
  </HeadingPairs>
  <TitlesOfParts>
    <vt:vector size="41" baseType="lpstr">
      <vt:lpstr>Arial</vt:lpstr>
      <vt:lpstr>宋体</vt:lpstr>
      <vt:lpstr>Wingdings</vt:lpstr>
      <vt:lpstr>Montserrat Extra Bold</vt:lpstr>
      <vt:lpstr>Segoe Print</vt:lpstr>
      <vt:lpstr>方正兰亭黑_GBK</vt:lpstr>
      <vt:lpstr>微软雅黑</vt:lpstr>
      <vt:lpstr>Times New Roman</vt:lpstr>
      <vt:lpstr>Calibri</vt:lpstr>
      <vt:lpstr>Lato Regular</vt:lpstr>
      <vt:lpstr>Calibri Light</vt:lpstr>
      <vt:lpstr>黑体</vt:lpstr>
      <vt:lpstr>等线</vt:lpstr>
      <vt:lpstr>Arial Unicode MS</vt:lpstr>
      <vt:lpstr>方正中等线简体</vt:lpstr>
      <vt:lpstr>微软雅黑 Light</vt:lpstr>
      <vt:lpstr>方正兰亭黑简体</vt:lpstr>
      <vt:lpstr>Roboto</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蓝色水彩工作总结</dc:title>
  <dc:creator>第一PPT</dc:creator>
  <cp:keywords>www.1ppt.com</cp:keywords>
  <dc:description>www.1ppt.com</dc:description>
  <cp:lastModifiedBy>plumstory</cp:lastModifiedBy>
  <cp:revision>250</cp:revision>
  <dcterms:created xsi:type="dcterms:W3CDTF">2017-11-28T05:50:00Z</dcterms:created>
  <dcterms:modified xsi:type="dcterms:W3CDTF">2022-11-01T07:55:15Z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2052-11.1.0.12598</vt:lpwstr>
  </property>
  <property fmtid="{D5CDD505-2E9C-101B-9397-08002B2CF9AE}" pid="3" name="ICV">
    <vt:lpwstr>1AC4510619DB4A2CBC3F9DD1A5F1712A</vt:lpwstr>
  </property>
</Properties>
</file>