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7"/>
  </p:notesMasterIdLst>
  <p:handoutMasterIdLst>
    <p:handoutMasterId r:id="rId87"/>
  </p:handoutMasterIdLst>
  <p:sldIdLst>
    <p:sldId id="257" r:id="rId4"/>
    <p:sldId id="258" r:id="rId5"/>
    <p:sldId id="259" r:id="rId6"/>
    <p:sldId id="420" r:id="rId8"/>
    <p:sldId id="260" r:id="rId9"/>
    <p:sldId id="261" r:id="rId10"/>
    <p:sldId id="262" r:id="rId11"/>
    <p:sldId id="345" r:id="rId12"/>
    <p:sldId id="267" r:id="rId13"/>
    <p:sldId id="268" r:id="rId14"/>
    <p:sldId id="269" r:id="rId15"/>
    <p:sldId id="346" r:id="rId16"/>
    <p:sldId id="273"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75" d="100"/>
          <a:sy n="75" d="100"/>
        </p:scale>
        <p:origin x="90" y="96"/>
      </p:cViewPr>
      <p:guideLst>
        <p:guide orient="horz" pos="2159"/>
        <p:guide pos="3840"/>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0" Type="http://schemas.openxmlformats.org/officeDocument/2006/relationships/tableStyles" Target="tableStyles.xml"/><Relationship Id="rId9" Type="http://schemas.openxmlformats.org/officeDocument/2006/relationships/slide" Target="slides/slide5.xml"/><Relationship Id="rId89" Type="http://schemas.openxmlformats.org/officeDocument/2006/relationships/viewProps" Target="viewProps.xml"/><Relationship Id="rId88" Type="http://schemas.openxmlformats.org/officeDocument/2006/relationships/presProps" Target="presProps.xml"/><Relationship Id="rId87" Type="http://schemas.openxmlformats.org/officeDocument/2006/relationships/handoutMaster" Target="handoutMasters/handoutMaster1.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4.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notesMaster" Target="notesMasters/notesMaster1.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t>单击此处添加标题</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grpSp>
        <p:nvGrpSpPr>
          <p:cNvPr id="39960" name="Group 24"/>
          <p:cNvGrpSpPr/>
          <p:nvPr/>
        </p:nvGrpSpPr>
        <p:grpSpPr bwMode="auto">
          <a:xfrm>
            <a:off x="6" y="0"/>
            <a:ext cx="12192000" cy="6858000"/>
            <a:chOff x="0" y="0"/>
            <a:chExt cx="5760" cy="4320"/>
          </a:xfrm>
        </p:grpSpPr>
        <p:sp>
          <p:nvSpPr>
            <p:cNvPr id="39938" name="Rectangle 2"/>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7930"/>
              <a:endParaRPr lang="zh-CN" altLang="zh-CN" sz="3200">
                <a:solidFill>
                  <a:srgbClr val="000000"/>
                </a:solidFill>
                <a:latin typeface="Times New Roman" panose="02020603050405020304" pitchFamily="18" charset="0"/>
                <a:ea typeface="微软雅黑" panose="020B0503020204020204" charset="-122"/>
              </a:endParaRPr>
            </a:p>
          </p:txBody>
        </p:sp>
        <p:sp>
          <p:nvSpPr>
            <p:cNvPr id="39942" name="Rectangle 6"/>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charset="-122"/>
              </a:endParaRPr>
            </a:p>
          </p:txBody>
        </p:sp>
        <p:grpSp>
          <p:nvGrpSpPr>
            <p:cNvPr id="39958" name="Group 22"/>
            <p:cNvGrpSpPr/>
            <p:nvPr/>
          </p:nvGrpSpPr>
          <p:grpSpPr bwMode="auto">
            <a:xfrm>
              <a:off x="0" y="672"/>
              <a:ext cx="1806" cy="1989"/>
              <a:chOff x="0" y="672"/>
              <a:chExt cx="1806" cy="1989"/>
            </a:xfrm>
          </p:grpSpPr>
          <p:sp>
            <p:nvSpPr>
              <p:cNvPr id="39943" name="Rectangle 7"/>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charset="-122"/>
                </a:endParaRPr>
              </a:p>
            </p:txBody>
          </p:sp>
          <p:sp>
            <p:nvSpPr>
              <p:cNvPr id="39944" name="Rectangle 8"/>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charset="-122"/>
                </a:endParaRPr>
              </a:p>
            </p:txBody>
          </p:sp>
          <p:sp>
            <p:nvSpPr>
              <p:cNvPr id="39945" name="Rectangle 9"/>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charset="-122"/>
                </a:endParaRPr>
              </a:p>
            </p:txBody>
          </p:sp>
          <p:sp>
            <p:nvSpPr>
              <p:cNvPr id="39946" name="Rectangle 10"/>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charset="-122"/>
                </a:endParaRPr>
              </a:p>
            </p:txBody>
          </p:sp>
          <p:sp>
            <p:nvSpPr>
              <p:cNvPr id="39947" name="Rectangle 11"/>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charset="-122"/>
                </a:endParaRPr>
              </a:p>
            </p:txBody>
          </p:sp>
          <p:sp>
            <p:nvSpPr>
              <p:cNvPr id="39948" name="Rectangle 12"/>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charset="-122"/>
                </a:endParaRPr>
              </a:p>
            </p:txBody>
          </p:sp>
          <p:sp>
            <p:nvSpPr>
              <p:cNvPr id="39949" name="Rectangle 13"/>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charset="-122"/>
                </a:endParaRPr>
              </a:p>
            </p:txBody>
          </p:sp>
          <p:sp>
            <p:nvSpPr>
              <p:cNvPr id="39950" name="Rectangle 14"/>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charset="-122"/>
                </a:endParaRPr>
              </a:p>
            </p:txBody>
          </p:sp>
          <p:sp>
            <p:nvSpPr>
              <p:cNvPr id="39951" name="Rectangle 15"/>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charset="-122"/>
                </a:endParaRPr>
              </a:p>
            </p:txBody>
          </p:sp>
          <p:sp>
            <p:nvSpPr>
              <p:cNvPr id="39952" name="Rectangle 16"/>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charset="-122"/>
                </a:endParaRPr>
              </a:p>
            </p:txBody>
          </p:sp>
        </p:grpSp>
      </p:grpSp>
      <p:sp>
        <p:nvSpPr>
          <p:cNvPr id="39939" name="Rectangle 3"/>
          <p:cNvSpPr>
            <a:spLocks noGrp="1" noChangeArrowheads="1"/>
          </p:cNvSpPr>
          <p:nvPr>
            <p:ph type="dt" sz="half" idx="2"/>
          </p:nvPr>
        </p:nvSpPr>
        <p:spPr>
          <a:xfrm>
            <a:off x="609599" y="6248400"/>
            <a:ext cx="2844800" cy="457200"/>
          </a:xfrm>
        </p:spPr>
        <p:txBody>
          <a:bodyPr/>
          <a:lstStyle>
            <a:lvl1pPr>
              <a:defRPr/>
            </a:lvl1pPr>
          </a:lstStyle>
          <a:p>
            <a:fld id="{2CC3CACF-6271-4A54-B29B-A6485F057857}" type="datetimeFigureOut">
              <a:rPr lang="zh-CN" altLang="en-US" smtClean="0">
                <a:solidFill>
                  <a:srgbClr val="000000"/>
                </a:solidFill>
              </a:rPr>
            </a:fld>
            <a:endParaRPr lang="zh-CN" altLang="en-US">
              <a:solidFill>
                <a:srgbClr val="000000"/>
              </a:solidFill>
            </a:endParaRPr>
          </a:p>
        </p:txBody>
      </p:sp>
      <p:sp>
        <p:nvSpPr>
          <p:cNvPr id="39940" name="Rectangle 4"/>
          <p:cNvSpPr>
            <a:spLocks noGrp="1" noChangeArrowheads="1"/>
          </p:cNvSpPr>
          <p:nvPr>
            <p:ph type="ftr" sz="quarter" idx="3"/>
          </p:nvPr>
        </p:nvSpPr>
        <p:spPr/>
        <p:txBody>
          <a:bodyPr/>
          <a:lstStyle>
            <a:lvl1pPr>
              <a:defRPr/>
            </a:lvl1pPr>
          </a:lstStyle>
          <a:p>
            <a:endParaRPr lang="zh-CN" altLang="en-US">
              <a:solidFill>
                <a:srgbClr val="000000"/>
              </a:solidFill>
            </a:endParaRPr>
          </a:p>
        </p:txBody>
      </p:sp>
      <p:sp>
        <p:nvSpPr>
          <p:cNvPr id="39941" name="Rectangle 5"/>
          <p:cNvSpPr>
            <a:spLocks noGrp="1" noChangeArrowheads="1"/>
          </p:cNvSpPr>
          <p:nvPr>
            <p:ph type="sldNum" sz="quarter" idx="4"/>
          </p:nvPr>
        </p:nvSpPr>
        <p:spPr/>
        <p:txBody>
          <a:bodyPr/>
          <a:lstStyle>
            <a:lvl1pPr>
              <a:defRPr/>
            </a:lvl1pPr>
          </a:lstStyle>
          <a:p>
            <a:fld id="{D24CA0EA-283E-4B3B-A5E5-3978CD40DD10}" type="slidenum">
              <a:rPr lang="zh-CN" altLang="en-US" smtClean="0">
                <a:solidFill>
                  <a:srgbClr val="000000"/>
                </a:solidFill>
              </a:rPr>
            </a:fld>
            <a:endParaRPr lang="zh-CN" altLang="en-US">
              <a:solidFill>
                <a:srgbClr val="000000"/>
              </a:solidFill>
            </a:endParaRPr>
          </a:p>
        </p:txBody>
      </p:sp>
      <p:sp>
        <p:nvSpPr>
          <p:cNvPr id="39953" name="Rectangle 17"/>
          <p:cNvSpPr>
            <a:spLocks noGrp="1" noChangeArrowheads="1"/>
          </p:cNvSpPr>
          <p:nvPr>
            <p:ph type="ctrTitle"/>
          </p:nvPr>
        </p:nvSpPr>
        <p:spPr>
          <a:xfrm>
            <a:off x="3962400" y="1828800"/>
            <a:ext cx="8026400" cy="2209800"/>
          </a:xfrm>
        </p:spPr>
        <p:txBody>
          <a:bodyPr/>
          <a:lstStyle>
            <a:lvl1pPr>
              <a:defRPr sz="6700">
                <a:solidFill>
                  <a:srgbClr val="FFFFFF"/>
                </a:solidFill>
              </a:defRPr>
            </a:lvl1pPr>
          </a:lstStyle>
          <a:p>
            <a:pPr lvl="0"/>
            <a:r>
              <a:rPr lang="zh-CN" altLang="en-US" noProof="0"/>
              <a:t>单击此处编辑母版标题样式</a:t>
            </a:r>
            <a:endParaRPr lang="zh-CN" altLang="en-US" noProof="0"/>
          </a:p>
        </p:txBody>
      </p:sp>
      <p:sp>
        <p:nvSpPr>
          <p:cNvPr id="39954" name="Rectangle 18"/>
          <p:cNvSpPr>
            <a:spLocks noGrp="1" noChangeArrowheads="1"/>
          </p:cNvSpPr>
          <p:nvPr>
            <p:ph type="subTitle" idx="1"/>
          </p:nvPr>
        </p:nvSpPr>
        <p:spPr>
          <a:xfrm>
            <a:off x="3962400" y="4267200"/>
            <a:ext cx="8026400" cy="1752600"/>
          </a:xfrm>
        </p:spPr>
        <p:txBody>
          <a:bodyPr/>
          <a:lstStyle>
            <a:lvl1pPr marL="0" indent="0">
              <a:buFont typeface="Wingdings" panose="05000000000000000000" pitchFamily="2" charset="2"/>
              <a:buNone/>
              <a:defRPr sz="4500"/>
            </a:lvl1pPr>
          </a:lstStyle>
          <a:p>
            <a:pPr lvl="0"/>
            <a:r>
              <a:rPr lang="zh-CN" altLang="en-US" noProof="0"/>
              <a:t>单击此处编辑母版副标题样式</a:t>
            </a:r>
            <a:endParaRPr lang="zh-CN" altLang="en-US" noProof="0"/>
          </a:p>
        </p:txBody>
      </p:sp>
      <p:pic>
        <p:nvPicPr>
          <p:cNvPr id="21" name="图片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907" t="53430" r="23102" b="25371"/>
          <a:stretch>
            <a:fillRect/>
          </a:stretch>
        </p:blipFill>
        <p:spPr bwMode="auto">
          <a:xfrm>
            <a:off x="8152603" y="358513"/>
            <a:ext cx="3613959" cy="72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页脚占位符 3"/>
          <p:cNvSpPr>
            <a:spLocks noGrp="1"/>
          </p:cNvSpPr>
          <p:nvPr>
            <p:ph type="ftr" sz="quarter" idx="10"/>
          </p:nvPr>
        </p:nvSpPr>
        <p:spPr/>
        <p:txBody>
          <a:bodyPr/>
          <a:lstStyle>
            <a:lvl1pPr>
              <a:defRPr/>
            </a:lvl1pPr>
          </a:lstStyle>
          <a:p>
            <a:endParaRPr lang="zh-CN" altLang="en-US" dirty="0">
              <a:solidFill>
                <a:srgbClr val="000000"/>
              </a:solidFill>
            </a:endParaRPr>
          </a:p>
        </p:txBody>
      </p:sp>
      <p:sp>
        <p:nvSpPr>
          <p:cNvPr id="6" name="日期占位符 5"/>
          <p:cNvSpPr>
            <a:spLocks noGrp="1"/>
          </p:cNvSpPr>
          <p:nvPr>
            <p:ph type="dt" sz="half" idx="12"/>
          </p:nvPr>
        </p:nvSpPr>
        <p:spPr/>
        <p:txBody>
          <a:bodyPr/>
          <a:lstStyle>
            <a:lvl1pPr>
              <a:defRPr/>
            </a:lvl1pPr>
          </a:lstStyle>
          <a:p>
            <a:endParaRPr lang="zh-CN" altLang="en-US" dirty="0">
              <a:solidFill>
                <a:srgbClr val="000000"/>
              </a:solidFill>
            </a:endParaRPr>
          </a:p>
        </p:txBody>
      </p:sp>
      <p:cxnSp>
        <p:nvCxnSpPr>
          <p:cNvPr id="8" name="直接连接符 7"/>
          <p:cNvCxnSpPr/>
          <p:nvPr userDrawn="1"/>
        </p:nvCxnSpPr>
        <p:spPr bwMode="auto">
          <a:xfrm>
            <a:off x="672" y="6501342"/>
            <a:ext cx="12144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28454" y="-8878"/>
            <a:ext cx="1686777" cy="553263"/>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90" y="4406901"/>
            <a:ext cx="10363200" cy="1362075"/>
          </a:xfrm>
        </p:spPr>
        <p:txBody>
          <a:bodyPr anchor="t"/>
          <a:lstStyle>
            <a:lvl1pPr algn="l">
              <a:defRPr sz="53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90" y="2906718"/>
            <a:ext cx="10363200" cy="1500187"/>
          </a:xfrm>
        </p:spPr>
        <p:txBody>
          <a:bodyPr anchor="b"/>
          <a:lstStyle>
            <a:lvl1pPr marL="0" indent="0">
              <a:buNone/>
              <a:defRPr sz="2700"/>
            </a:lvl1pPr>
            <a:lvl2pPr marL="609600" indent="0">
              <a:buNone/>
              <a:defRPr sz="2400"/>
            </a:lvl2pPr>
            <a:lvl3pPr marL="1219200" indent="0">
              <a:buNone/>
              <a:defRPr sz="2100"/>
            </a:lvl3pPr>
            <a:lvl4pPr marL="1828165" indent="0">
              <a:buNone/>
              <a:defRPr sz="1900"/>
            </a:lvl4pPr>
            <a:lvl5pPr marL="2437765" indent="0">
              <a:buNone/>
              <a:defRPr sz="1900"/>
            </a:lvl5pPr>
            <a:lvl6pPr marL="3047365" indent="0">
              <a:buNone/>
              <a:defRPr sz="1900"/>
            </a:lvl6pPr>
            <a:lvl7pPr marL="3656330" indent="0">
              <a:buNone/>
              <a:defRPr sz="1900"/>
            </a:lvl7pPr>
            <a:lvl8pPr marL="4265930" indent="0">
              <a:buNone/>
              <a:defRPr sz="1900"/>
            </a:lvl8pPr>
            <a:lvl9pPr marL="4874895" indent="0">
              <a:buNone/>
              <a:defRPr sz="1900"/>
            </a:lvl9pPr>
          </a:lstStyle>
          <a:p>
            <a:pPr lvl="0"/>
            <a:r>
              <a:rPr lang="zh-CN" altLang="en-US"/>
              <a:t>单击此处编辑母版文本样式</a:t>
            </a:r>
            <a:endParaRPr lang="zh-CN" altLang="en-US"/>
          </a:p>
        </p:txBody>
      </p:sp>
      <p:sp>
        <p:nvSpPr>
          <p:cNvPr id="4" name="页脚占位符 3"/>
          <p:cNvSpPr>
            <a:spLocks noGrp="1"/>
          </p:cNvSpPr>
          <p:nvPr>
            <p:ph type="ftr" sz="quarter" idx="10"/>
          </p:nvPr>
        </p:nvSpPr>
        <p:spPr/>
        <p:txBody>
          <a:bodyPr/>
          <a:lstStyle>
            <a:lvl1pPr>
              <a:defRPr/>
            </a:lvl1pPr>
          </a:lstStyle>
          <a:p>
            <a:endParaRPr lang="zh-CN" altLang="en-US">
              <a:solidFill>
                <a:srgbClr val="000000"/>
              </a:solidFill>
            </a:endParaRPr>
          </a:p>
        </p:txBody>
      </p:sp>
      <p:sp>
        <p:nvSpPr>
          <p:cNvPr id="5" name="灯片编号占位符 4"/>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fld>
            <a:endParaRPr lang="zh-CN" altLang="en-US">
              <a:solidFill>
                <a:srgbClr val="000000"/>
              </a:solidFill>
            </a:endParaRPr>
          </a:p>
        </p:txBody>
      </p:sp>
      <p:sp>
        <p:nvSpPr>
          <p:cNvPr id="6" name="日期占位符 5"/>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fld>
            <a:endParaRPr lang="zh-CN" alt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6" y="1981200"/>
            <a:ext cx="5384800" cy="3886200"/>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981200"/>
            <a:ext cx="5384800" cy="3886200"/>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页脚占位符 4"/>
          <p:cNvSpPr>
            <a:spLocks noGrp="1"/>
          </p:cNvSpPr>
          <p:nvPr>
            <p:ph type="ftr" sz="quarter" idx="10"/>
          </p:nvPr>
        </p:nvSpPr>
        <p:spPr/>
        <p:txBody>
          <a:bodyPr/>
          <a:lstStyle>
            <a:lvl1pPr>
              <a:defRPr/>
            </a:lvl1pPr>
          </a:lstStyle>
          <a:p>
            <a:endParaRPr lang="zh-CN" altLang="en-US">
              <a:solidFill>
                <a:srgbClr val="000000"/>
              </a:solidFill>
            </a:endParaRPr>
          </a:p>
        </p:txBody>
      </p:sp>
      <p:sp>
        <p:nvSpPr>
          <p:cNvPr id="6" name="灯片编号占位符 5"/>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fld>
            <a:endParaRPr lang="zh-CN" altLang="en-US">
              <a:solidFill>
                <a:srgbClr val="000000"/>
              </a:solidFill>
            </a:endParaRPr>
          </a:p>
        </p:txBody>
      </p:sp>
      <p:sp>
        <p:nvSpPr>
          <p:cNvPr id="7" name="日期占位符 6"/>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fld>
            <a:endParaRPr lang="zh-CN" alt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38"/>
            <a:ext cx="109728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9"/>
            <a:ext cx="5386917"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100" b="1"/>
            </a:lvl4pPr>
            <a:lvl5pPr marL="2437765" indent="0">
              <a:buNone/>
              <a:defRPr sz="2100" b="1"/>
            </a:lvl5pPr>
            <a:lvl6pPr marL="3047365" indent="0">
              <a:buNone/>
              <a:defRPr sz="2100" b="1"/>
            </a:lvl6pPr>
            <a:lvl7pPr marL="3656330" indent="0">
              <a:buNone/>
              <a:defRPr sz="2100" b="1"/>
            </a:lvl7pPr>
            <a:lvl8pPr marL="4265930" indent="0">
              <a:buNone/>
              <a:defRPr sz="2100" b="1"/>
            </a:lvl8pPr>
            <a:lvl9pPr marL="4874895" indent="0">
              <a:buNone/>
              <a:defRPr sz="21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80"/>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72" y="1535119"/>
            <a:ext cx="5389033"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100" b="1"/>
            </a:lvl4pPr>
            <a:lvl5pPr marL="2437765" indent="0">
              <a:buNone/>
              <a:defRPr sz="2100" b="1"/>
            </a:lvl5pPr>
            <a:lvl6pPr marL="3047365" indent="0">
              <a:buNone/>
              <a:defRPr sz="2100" b="1"/>
            </a:lvl6pPr>
            <a:lvl7pPr marL="3656330" indent="0">
              <a:buNone/>
              <a:defRPr sz="2100" b="1"/>
            </a:lvl7pPr>
            <a:lvl8pPr marL="4265930" indent="0">
              <a:buNone/>
              <a:defRPr sz="2100" b="1"/>
            </a:lvl8pPr>
            <a:lvl9pPr marL="4874895" indent="0">
              <a:buNone/>
              <a:defRPr sz="21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72" y="2174880"/>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页脚占位符 6"/>
          <p:cNvSpPr>
            <a:spLocks noGrp="1"/>
          </p:cNvSpPr>
          <p:nvPr>
            <p:ph type="ftr" sz="quarter" idx="10"/>
          </p:nvPr>
        </p:nvSpPr>
        <p:spPr/>
        <p:txBody>
          <a:bodyPr/>
          <a:lstStyle>
            <a:lvl1pPr>
              <a:defRPr/>
            </a:lvl1pPr>
          </a:lstStyle>
          <a:p>
            <a:endParaRPr lang="zh-CN" altLang="en-US">
              <a:solidFill>
                <a:srgbClr val="000000"/>
              </a:solidFill>
            </a:endParaRPr>
          </a:p>
        </p:txBody>
      </p:sp>
      <p:sp>
        <p:nvSpPr>
          <p:cNvPr id="8" name="灯片编号占位符 7"/>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fld>
            <a:endParaRPr lang="zh-CN" altLang="en-US">
              <a:solidFill>
                <a:srgbClr val="000000"/>
              </a:solidFill>
            </a:endParaRPr>
          </a:p>
        </p:txBody>
      </p:sp>
      <p:sp>
        <p:nvSpPr>
          <p:cNvPr id="9" name="日期占位符 8"/>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fld>
            <a:endParaRPr lang="zh-CN" alt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页脚占位符 2"/>
          <p:cNvSpPr>
            <a:spLocks noGrp="1"/>
          </p:cNvSpPr>
          <p:nvPr>
            <p:ph type="ftr" sz="quarter" idx="10"/>
          </p:nvPr>
        </p:nvSpPr>
        <p:spPr/>
        <p:txBody>
          <a:bodyPr/>
          <a:lstStyle>
            <a:lvl1pPr>
              <a:defRPr/>
            </a:lvl1pPr>
          </a:lstStyle>
          <a:p>
            <a:endParaRPr lang="zh-CN" altLang="en-US">
              <a:solidFill>
                <a:srgbClr val="000000"/>
              </a:solidFill>
            </a:endParaRPr>
          </a:p>
        </p:txBody>
      </p:sp>
      <p:sp>
        <p:nvSpPr>
          <p:cNvPr id="4" name="灯片编号占位符 3"/>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fld>
            <a:endParaRPr lang="zh-CN" altLang="en-US">
              <a:solidFill>
                <a:srgbClr val="000000"/>
              </a:solidFill>
            </a:endParaRPr>
          </a:p>
        </p:txBody>
      </p:sp>
      <p:sp>
        <p:nvSpPr>
          <p:cNvPr id="5" name="日期占位符 4"/>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fld>
            <a:endParaRPr lang="zh-CN" alt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endParaRPr lang="zh-CN" altLang="en-US">
              <a:solidFill>
                <a:srgbClr val="000000"/>
              </a:solidFill>
            </a:endParaRPr>
          </a:p>
        </p:txBody>
      </p:sp>
      <p:sp>
        <p:nvSpPr>
          <p:cNvPr id="3" name="灯片编号占位符 2"/>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fld>
            <a:endParaRPr lang="zh-CN" altLang="en-US">
              <a:solidFill>
                <a:srgbClr val="000000"/>
              </a:solidFill>
            </a:endParaRPr>
          </a:p>
        </p:txBody>
      </p:sp>
      <p:sp>
        <p:nvSpPr>
          <p:cNvPr id="4" name="日期占位符 3"/>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fld>
            <a:endParaRPr lang="zh-CN" alt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4"/>
            <a:ext cx="4011084" cy="1162051"/>
          </a:xfrm>
        </p:spPr>
        <p:txBody>
          <a:bodyPr anchor="b"/>
          <a:lstStyle>
            <a:lvl1pPr algn="l">
              <a:defRPr sz="2700" b="1"/>
            </a:lvl1pPr>
          </a:lstStyle>
          <a:p>
            <a:r>
              <a:rPr lang="zh-CN" altLang="en-US"/>
              <a:t>单击此处编辑母版标题样式</a:t>
            </a:r>
            <a:endParaRPr lang="zh-CN" altLang="en-US"/>
          </a:p>
        </p:txBody>
      </p:sp>
      <p:sp>
        <p:nvSpPr>
          <p:cNvPr id="3" name="内容占位符 2"/>
          <p:cNvSpPr>
            <a:spLocks noGrp="1"/>
          </p:cNvSpPr>
          <p:nvPr>
            <p:ph idx="1"/>
          </p:nvPr>
        </p:nvSpPr>
        <p:spPr>
          <a:xfrm>
            <a:off x="4766734" y="273055"/>
            <a:ext cx="6815666" cy="5853114"/>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3" y="1435110"/>
            <a:ext cx="4011084" cy="4691063"/>
          </a:xfrm>
        </p:spPr>
        <p:txBody>
          <a:bodyPr/>
          <a:lstStyle>
            <a:lvl1pPr marL="0" indent="0">
              <a:buNone/>
              <a:defRPr sz="1900"/>
            </a:lvl1pPr>
            <a:lvl2pPr marL="609600" indent="0">
              <a:buNone/>
              <a:defRPr sz="1600"/>
            </a:lvl2pPr>
            <a:lvl3pPr marL="1219200" indent="0">
              <a:buNone/>
              <a:defRPr sz="1300"/>
            </a:lvl3pPr>
            <a:lvl4pPr marL="1828165" indent="0">
              <a:buNone/>
              <a:defRPr sz="1200"/>
            </a:lvl4pPr>
            <a:lvl5pPr marL="2437765" indent="0">
              <a:buNone/>
              <a:defRPr sz="1200"/>
            </a:lvl5pPr>
            <a:lvl6pPr marL="3047365" indent="0">
              <a:buNone/>
              <a:defRPr sz="1200"/>
            </a:lvl6pPr>
            <a:lvl7pPr marL="3656330" indent="0">
              <a:buNone/>
              <a:defRPr sz="1200"/>
            </a:lvl7pPr>
            <a:lvl8pPr marL="4265930" indent="0">
              <a:buNone/>
              <a:defRPr sz="1200"/>
            </a:lvl8pPr>
            <a:lvl9pPr marL="4874895" indent="0">
              <a:buNone/>
              <a:defRPr sz="1200"/>
            </a:lvl9pPr>
          </a:lstStyle>
          <a:p>
            <a:pPr lvl="0"/>
            <a:r>
              <a:rPr lang="zh-CN" altLang="en-US"/>
              <a:t>单击此处编辑母版文本样式</a:t>
            </a:r>
            <a:endParaRPr lang="zh-CN" altLang="en-US"/>
          </a:p>
        </p:txBody>
      </p:sp>
      <p:sp>
        <p:nvSpPr>
          <p:cNvPr id="5" name="页脚占位符 4"/>
          <p:cNvSpPr>
            <a:spLocks noGrp="1"/>
          </p:cNvSpPr>
          <p:nvPr>
            <p:ph type="ftr" sz="quarter" idx="10"/>
          </p:nvPr>
        </p:nvSpPr>
        <p:spPr/>
        <p:txBody>
          <a:bodyPr/>
          <a:lstStyle>
            <a:lvl1pPr>
              <a:defRPr/>
            </a:lvl1pPr>
          </a:lstStyle>
          <a:p>
            <a:endParaRPr lang="zh-CN" altLang="en-US">
              <a:solidFill>
                <a:srgbClr val="000000"/>
              </a:solidFill>
            </a:endParaRPr>
          </a:p>
        </p:txBody>
      </p:sp>
      <p:sp>
        <p:nvSpPr>
          <p:cNvPr id="6" name="灯片编号占位符 5"/>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fld>
            <a:endParaRPr lang="zh-CN" altLang="en-US">
              <a:solidFill>
                <a:srgbClr val="000000"/>
              </a:solidFill>
            </a:endParaRPr>
          </a:p>
        </p:txBody>
      </p:sp>
      <p:sp>
        <p:nvSpPr>
          <p:cNvPr id="7" name="日期占位符 6"/>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fld>
            <a:endParaRPr lang="zh-CN" alt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p:spPr>
        <p:txBody>
          <a:bodyPr anchor="b"/>
          <a:lstStyle>
            <a:lvl1pPr algn="l">
              <a:defRPr sz="27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80"/>
            <a:ext cx="7315200" cy="4114800"/>
          </a:xfrm>
        </p:spPr>
        <p:txBody>
          <a:bodyPr/>
          <a:lstStyle>
            <a:lvl1pPr marL="0" indent="0">
              <a:buNone/>
              <a:defRPr sz="4300"/>
            </a:lvl1pPr>
            <a:lvl2pPr marL="609600" indent="0">
              <a:buNone/>
              <a:defRPr sz="3700"/>
            </a:lvl2pPr>
            <a:lvl3pPr marL="1219200" indent="0">
              <a:buNone/>
              <a:defRPr sz="3200"/>
            </a:lvl3pPr>
            <a:lvl4pPr marL="1828165" indent="0">
              <a:buNone/>
              <a:defRPr sz="2700"/>
            </a:lvl4pPr>
            <a:lvl5pPr marL="2437765" indent="0">
              <a:buNone/>
              <a:defRPr sz="2700"/>
            </a:lvl5pPr>
            <a:lvl6pPr marL="3047365" indent="0">
              <a:buNone/>
              <a:defRPr sz="2700"/>
            </a:lvl6pPr>
            <a:lvl7pPr marL="3656330" indent="0">
              <a:buNone/>
              <a:defRPr sz="2700"/>
            </a:lvl7pPr>
            <a:lvl8pPr marL="4265930" indent="0">
              <a:buNone/>
              <a:defRPr sz="2700"/>
            </a:lvl8pPr>
            <a:lvl9pPr marL="4874895" indent="0">
              <a:buNone/>
              <a:defRPr sz="2700"/>
            </a:lvl9pPr>
          </a:lstStyle>
          <a:p>
            <a:r>
              <a:rPr lang="zh-CN" altLang="en-US"/>
              <a:t>单击图标添加图片</a:t>
            </a:r>
            <a:endParaRPr lang="zh-CN" altLang="en-US"/>
          </a:p>
        </p:txBody>
      </p:sp>
      <p:sp>
        <p:nvSpPr>
          <p:cNvPr id="4" name="文本占位符 3"/>
          <p:cNvSpPr>
            <a:spLocks noGrp="1"/>
          </p:cNvSpPr>
          <p:nvPr>
            <p:ph type="body" sz="half" idx="2"/>
          </p:nvPr>
        </p:nvSpPr>
        <p:spPr>
          <a:xfrm>
            <a:off x="2389717" y="5367347"/>
            <a:ext cx="7315200" cy="804863"/>
          </a:xfrm>
        </p:spPr>
        <p:txBody>
          <a:bodyPr/>
          <a:lstStyle>
            <a:lvl1pPr marL="0" indent="0">
              <a:buNone/>
              <a:defRPr sz="1900"/>
            </a:lvl1pPr>
            <a:lvl2pPr marL="609600" indent="0">
              <a:buNone/>
              <a:defRPr sz="1600"/>
            </a:lvl2pPr>
            <a:lvl3pPr marL="1219200" indent="0">
              <a:buNone/>
              <a:defRPr sz="1300"/>
            </a:lvl3pPr>
            <a:lvl4pPr marL="1828165" indent="0">
              <a:buNone/>
              <a:defRPr sz="1200"/>
            </a:lvl4pPr>
            <a:lvl5pPr marL="2437765" indent="0">
              <a:buNone/>
              <a:defRPr sz="1200"/>
            </a:lvl5pPr>
            <a:lvl6pPr marL="3047365" indent="0">
              <a:buNone/>
              <a:defRPr sz="1200"/>
            </a:lvl6pPr>
            <a:lvl7pPr marL="3656330" indent="0">
              <a:buNone/>
              <a:defRPr sz="1200"/>
            </a:lvl7pPr>
            <a:lvl8pPr marL="4265930" indent="0">
              <a:buNone/>
              <a:defRPr sz="1200"/>
            </a:lvl8pPr>
            <a:lvl9pPr marL="4874895" indent="0">
              <a:buNone/>
              <a:defRPr sz="1200"/>
            </a:lvl9pPr>
          </a:lstStyle>
          <a:p>
            <a:pPr lvl="0"/>
            <a:r>
              <a:rPr lang="zh-CN" altLang="en-US"/>
              <a:t>单击此处编辑母版文本样式</a:t>
            </a:r>
            <a:endParaRPr lang="zh-CN" altLang="en-US"/>
          </a:p>
        </p:txBody>
      </p:sp>
      <p:sp>
        <p:nvSpPr>
          <p:cNvPr id="5" name="页脚占位符 4"/>
          <p:cNvSpPr>
            <a:spLocks noGrp="1"/>
          </p:cNvSpPr>
          <p:nvPr>
            <p:ph type="ftr" sz="quarter" idx="10"/>
          </p:nvPr>
        </p:nvSpPr>
        <p:spPr/>
        <p:txBody>
          <a:bodyPr/>
          <a:lstStyle>
            <a:lvl1pPr>
              <a:defRPr/>
            </a:lvl1pPr>
          </a:lstStyle>
          <a:p>
            <a:endParaRPr lang="zh-CN" altLang="en-US">
              <a:solidFill>
                <a:srgbClr val="000000"/>
              </a:solidFill>
            </a:endParaRPr>
          </a:p>
        </p:txBody>
      </p:sp>
      <p:sp>
        <p:nvSpPr>
          <p:cNvPr id="6" name="灯片编号占位符 5"/>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fld>
            <a:endParaRPr lang="zh-CN" altLang="en-US">
              <a:solidFill>
                <a:srgbClr val="000000"/>
              </a:solidFill>
            </a:endParaRPr>
          </a:p>
        </p:txBody>
      </p:sp>
      <p:sp>
        <p:nvSpPr>
          <p:cNvPr id="7" name="日期占位符 6"/>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fld>
            <a:endParaRPr lang="zh-CN" alt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页脚占位符 3"/>
          <p:cNvSpPr>
            <a:spLocks noGrp="1"/>
          </p:cNvSpPr>
          <p:nvPr>
            <p:ph type="ftr" sz="quarter" idx="10"/>
          </p:nvPr>
        </p:nvSpPr>
        <p:spPr/>
        <p:txBody>
          <a:bodyPr/>
          <a:lstStyle>
            <a:lvl1pPr>
              <a:defRPr/>
            </a:lvl1pPr>
          </a:lstStyle>
          <a:p>
            <a:endParaRPr lang="zh-CN" altLang="en-US">
              <a:solidFill>
                <a:srgbClr val="000000"/>
              </a:solidFill>
            </a:endParaRPr>
          </a:p>
        </p:txBody>
      </p:sp>
      <p:sp>
        <p:nvSpPr>
          <p:cNvPr id="5" name="灯片编号占位符 4"/>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fld>
            <a:endParaRPr lang="zh-CN" altLang="en-US">
              <a:solidFill>
                <a:srgbClr val="000000"/>
              </a:solidFill>
            </a:endParaRPr>
          </a:p>
        </p:txBody>
      </p:sp>
      <p:sp>
        <p:nvSpPr>
          <p:cNvPr id="6" name="日期占位符 5"/>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fld>
            <a:endParaRPr lang="zh-CN" alt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457206"/>
            <a:ext cx="2743200" cy="541020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6" y="457206"/>
            <a:ext cx="8026400" cy="541020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页脚占位符 3"/>
          <p:cNvSpPr>
            <a:spLocks noGrp="1"/>
          </p:cNvSpPr>
          <p:nvPr>
            <p:ph type="ftr" sz="quarter" idx="10"/>
          </p:nvPr>
        </p:nvSpPr>
        <p:spPr/>
        <p:txBody>
          <a:bodyPr/>
          <a:lstStyle>
            <a:lvl1pPr>
              <a:defRPr/>
            </a:lvl1pPr>
          </a:lstStyle>
          <a:p>
            <a:endParaRPr lang="zh-CN" altLang="en-US">
              <a:solidFill>
                <a:srgbClr val="000000"/>
              </a:solidFill>
            </a:endParaRPr>
          </a:p>
        </p:txBody>
      </p:sp>
      <p:sp>
        <p:nvSpPr>
          <p:cNvPr id="5" name="灯片编号占位符 4"/>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fld>
            <a:endParaRPr lang="zh-CN" altLang="en-US">
              <a:solidFill>
                <a:srgbClr val="000000"/>
              </a:solidFill>
            </a:endParaRPr>
          </a:p>
        </p:txBody>
      </p:sp>
      <p:sp>
        <p:nvSpPr>
          <p:cNvPr id="6" name="日期占位符 5"/>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fld>
            <a:endParaRPr lang="zh-CN" alt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2" Type="http://schemas.openxmlformats.org/officeDocument/2006/relationships/theme" Target="../theme/theme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ftr" sz="quarter" idx="3"/>
          </p:nvPr>
        </p:nvSpPr>
        <p:spPr bwMode="auto">
          <a:xfrm>
            <a:off x="4165606"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09" tIns="60954" rIns="121909" bIns="60954" numCol="1" anchor="b" anchorCtr="0" compatLnSpc="1"/>
          <a:lstStyle>
            <a:lvl1pPr algn="ctr" eaLnBrk="1" hangingPunct="1">
              <a:defRPr sz="1600">
                <a:ea typeface="宋体" panose="02010600030101010101" pitchFamily="2" charset="-122"/>
              </a:defRPr>
            </a:lvl1pPr>
          </a:lstStyle>
          <a:p>
            <a:pPr defTabSz="1217930"/>
            <a:endParaRPr lang="zh-CN" altLang="en-US">
              <a:solidFill>
                <a:srgbClr val="000000"/>
              </a:solidFill>
            </a:endParaRPr>
          </a:p>
        </p:txBody>
      </p:sp>
      <p:sp>
        <p:nvSpPr>
          <p:cNvPr id="38916" name="Rectangle 4"/>
          <p:cNvSpPr>
            <a:spLocks noGrp="1" noChangeArrowheads="1"/>
          </p:cNvSpPr>
          <p:nvPr>
            <p:ph type="sldNum" sz="quarter" idx="4"/>
          </p:nvPr>
        </p:nvSpPr>
        <p:spPr bwMode="auto">
          <a:xfrm>
            <a:off x="8737601"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09" tIns="60954" rIns="121909" bIns="60954" numCol="1" anchor="b" anchorCtr="0" compatLnSpc="1"/>
          <a:lstStyle>
            <a:lvl1pPr algn="r" eaLnBrk="1" hangingPunct="1">
              <a:defRPr sz="1600">
                <a:latin typeface="Arial Black" panose="020B0A04020102020204" charset="0"/>
                <a:ea typeface="宋体" panose="02010600030101010101" pitchFamily="2" charset="-122"/>
              </a:defRPr>
            </a:lvl1pPr>
          </a:lstStyle>
          <a:p>
            <a:pPr defTabSz="1217930"/>
            <a:fld id="{D24CA0EA-283E-4B3B-A5E5-3978CD40DD10}" type="slidenum">
              <a:rPr lang="zh-CN" altLang="en-US" smtClean="0">
                <a:solidFill>
                  <a:srgbClr val="000000"/>
                </a:solidFill>
              </a:rPr>
            </a:fld>
            <a:endParaRPr lang="zh-CN" altLang="en-US">
              <a:solidFill>
                <a:srgbClr val="000000"/>
              </a:solidFill>
            </a:endParaRPr>
          </a:p>
        </p:txBody>
      </p:sp>
      <p:grpSp>
        <p:nvGrpSpPr>
          <p:cNvPr id="38947" name="Group 35"/>
          <p:cNvGrpSpPr/>
          <p:nvPr/>
        </p:nvGrpSpPr>
        <p:grpSpPr bwMode="auto">
          <a:xfrm>
            <a:off x="6" y="4"/>
            <a:ext cx="12192000" cy="546100"/>
            <a:chOff x="0" y="0"/>
            <a:chExt cx="5760" cy="344"/>
          </a:xfrm>
        </p:grpSpPr>
        <p:sp>
          <p:nvSpPr>
            <p:cNvPr id="3891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7930"/>
              <a:endParaRPr lang="zh-CN" altLang="zh-CN" sz="3200">
                <a:solidFill>
                  <a:srgbClr val="000000"/>
                </a:solidFill>
                <a:latin typeface="Times New Roman" panose="02020603050405020304" pitchFamily="18" charset="0"/>
                <a:ea typeface="微软雅黑" panose="020B0503020204020204" charset="-122"/>
              </a:endParaRPr>
            </a:p>
          </p:txBody>
        </p:sp>
        <p:sp>
          <p:nvSpPr>
            <p:cNvPr id="3891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charset="-122"/>
              </a:endParaRPr>
            </a:p>
          </p:txBody>
        </p:sp>
        <p:sp>
          <p:nvSpPr>
            <p:cNvPr id="38919"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charset="-122"/>
              </a:endParaRPr>
            </a:p>
          </p:txBody>
        </p:sp>
        <p:sp>
          <p:nvSpPr>
            <p:cNvPr id="38920"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charset="-122"/>
              </a:endParaRPr>
            </a:p>
          </p:txBody>
        </p:sp>
        <p:sp>
          <p:nvSpPr>
            <p:cNvPr id="38921"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charset="-122"/>
              </a:endParaRPr>
            </a:p>
          </p:txBody>
        </p:sp>
        <p:sp>
          <p:nvSpPr>
            <p:cNvPr id="38922"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charset="-122"/>
              </a:endParaRPr>
            </a:p>
          </p:txBody>
        </p:sp>
        <p:sp>
          <p:nvSpPr>
            <p:cNvPr id="38923"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charset="-122"/>
              </a:endParaRPr>
            </a:p>
          </p:txBody>
        </p:sp>
        <p:sp>
          <p:nvSpPr>
            <p:cNvPr id="38924"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charset="-122"/>
              </a:endParaRPr>
            </a:p>
          </p:txBody>
        </p:sp>
        <p:sp>
          <p:nvSpPr>
            <p:cNvPr id="38925"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charset="-122"/>
              </a:endParaRPr>
            </a:p>
          </p:txBody>
        </p:sp>
      </p:grpSp>
      <p:sp>
        <p:nvSpPr>
          <p:cNvPr id="38926" name="Rectangle 14"/>
          <p:cNvSpPr>
            <a:spLocks noGrp="1" noChangeArrowheads="1"/>
          </p:cNvSpPr>
          <p:nvPr>
            <p:ph type="title"/>
          </p:nvPr>
        </p:nvSpPr>
        <p:spPr bwMode="auto">
          <a:xfrm>
            <a:off x="609601" y="457200"/>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09" tIns="60954" rIns="121909" bIns="60954" numCol="1" anchor="ctr" anchorCtr="0" compatLnSpc="1"/>
          <a:lstStyle/>
          <a:p>
            <a:pPr lvl="0"/>
            <a:r>
              <a:rPr lang="zh-CN" altLang="en-US"/>
              <a:t>单击此处编辑母版标题样式</a:t>
            </a:r>
            <a:endParaRPr lang="zh-CN" altLang="en-US"/>
          </a:p>
        </p:txBody>
      </p:sp>
      <p:sp>
        <p:nvSpPr>
          <p:cNvPr id="38927" name="Rectangle 15"/>
          <p:cNvSpPr>
            <a:spLocks noGrp="1" noChangeArrowheads="1"/>
          </p:cNvSpPr>
          <p:nvPr>
            <p:ph type="body" idx="1"/>
          </p:nvPr>
        </p:nvSpPr>
        <p:spPr bwMode="auto">
          <a:xfrm>
            <a:off x="609601" y="1981200"/>
            <a:ext cx="10972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09" tIns="60954" rIns="121909" bIns="60954"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8929" name="Rectangle 17"/>
          <p:cNvSpPr>
            <a:spLocks noGrp="1" noChangeArrowheads="1"/>
          </p:cNvSpPr>
          <p:nvPr>
            <p:ph type="dt" sz="half" idx="2"/>
          </p:nvPr>
        </p:nvSpPr>
        <p:spPr bwMode="auto">
          <a:xfrm>
            <a:off x="609599" y="6245230"/>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09" tIns="60954" rIns="121909" bIns="60954" numCol="1" anchor="b" anchorCtr="0" compatLnSpc="1"/>
          <a:lstStyle>
            <a:lvl1pPr eaLnBrk="1" hangingPunct="1">
              <a:defRPr sz="1600">
                <a:ea typeface="宋体" panose="02010600030101010101" pitchFamily="2" charset="-122"/>
              </a:defRPr>
            </a:lvl1pPr>
          </a:lstStyle>
          <a:p>
            <a:pPr defTabSz="1217930"/>
            <a:fld id="{2CC3CACF-6271-4A54-B29B-A6485F057857}" type="datetimeFigureOut">
              <a:rPr lang="zh-CN" altLang="en-US" smtClean="0">
                <a:solidFill>
                  <a:srgbClr val="000000"/>
                </a:solidFill>
              </a:rPr>
            </a:fld>
            <a:endParaRPr lang="zh-CN"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1" fontAlgn="base" hangingPunct="1">
        <a:spcBef>
          <a:spcPct val="0"/>
        </a:spcBef>
        <a:spcAft>
          <a:spcPct val="0"/>
        </a:spcAft>
        <a:defRPr sz="5900">
          <a:solidFill>
            <a:schemeClr val="tx1"/>
          </a:solidFill>
          <a:latin typeface="+mj-lt"/>
          <a:ea typeface="+mj-ea"/>
          <a:cs typeface="+mj-cs"/>
        </a:defRPr>
      </a:lvl1pPr>
      <a:lvl2pPr algn="l" rtl="0" eaLnBrk="1" fontAlgn="base" hangingPunct="1">
        <a:spcBef>
          <a:spcPct val="0"/>
        </a:spcBef>
        <a:spcAft>
          <a:spcPct val="0"/>
        </a:spcAft>
        <a:defRPr sz="5900">
          <a:solidFill>
            <a:schemeClr val="tx1"/>
          </a:solidFill>
          <a:latin typeface="Arial" panose="020B0604020202020204" pitchFamily="34" charset="0"/>
        </a:defRPr>
      </a:lvl2pPr>
      <a:lvl3pPr algn="l" rtl="0" eaLnBrk="1" fontAlgn="base" hangingPunct="1">
        <a:spcBef>
          <a:spcPct val="0"/>
        </a:spcBef>
        <a:spcAft>
          <a:spcPct val="0"/>
        </a:spcAft>
        <a:defRPr sz="5900">
          <a:solidFill>
            <a:schemeClr val="tx1"/>
          </a:solidFill>
          <a:latin typeface="Arial" panose="020B0604020202020204" pitchFamily="34" charset="0"/>
        </a:defRPr>
      </a:lvl3pPr>
      <a:lvl4pPr algn="l" rtl="0" eaLnBrk="1" fontAlgn="base" hangingPunct="1">
        <a:spcBef>
          <a:spcPct val="0"/>
        </a:spcBef>
        <a:spcAft>
          <a:spcPct val="0"/>
        </a:spcAft>
        <a:defRPr sz="5900">
          <a:solidFill>
            <a:schemeClr val="tx1"/>
          </a:solidFill>
          <a:latin typeface="Arial" panose="020B0604020202020204" pitchFamily="34" charset="0"/>
        </a:defRPr>
      </a:lvl4pPr>
      <a:lvl5pPr algn="l" rtl="0" eaLnBrk="1" fontAlgn="base" hangingPunct="1">
        <a:spcBef>
          <a:spcPct val="0"/>
        </a:spcBef>
        <a:spcAft>
          <a:spcPct val="0"/>
        </a:spcAft>
        <a:defRPr sz="5900">
          <a:solidFill>
            <a:schemeClr val="tx1"/>
          </a:solidFill>
          <a:latin typeface="Arial" panose="020B0604020202020204" pitchFamily="34" charset="0"/>
        </a:defRPr>
      </a:lvl5pPr>
      <a:lvl6pPr marL="609600" algn="l" rtl="0" eaLnBrk="1" fontAlgn="base" hangingPunct="1">
        <a:spcBef>
          <a:spcPct val="0"/>
        </a:spcBef>
        <a:spcAft>
          <a:spcPct val="0"/>
        </a:spcAft>
        <a:defRPr sz="5900">
          <a:solidFill>
            <a:schemeClr val="tx1"/>
          </a:solidFill>
          <a:latin typeface="Arial" panose="020B0604020202020204" pitchFamily="34" charset="0"/>
        </a:defRPr>
      </a:lvl6pPr>
      <a:lvl7pPr marL="1219200" algn="l" rtl="0" eaLnBrk="1" fontAlgn="base" hangingPunct="1">
        <a:spcBef>
          <a:spcPct val="0"/>
        </a:spcBef>
        <a:spcAft>
          <a:spcPct val="0"/>
        </a:spcAft>
        <a:defRPr sz="5900">
          <a:solidFill>
            <a:schemeClr val="tx1"/>
          </a:solidFill>
          <a:latin typeface="Arial" panose="020B0604020202020204" pitchFamily="34" charset="0"/>
        </a:defRPr>
      </a:lvl7pPr>
      <a:lvl8pPr marL="1828165" algn="l" rtl="0" eaLnBrk="1" fontAlgn="base" hangingPunct="1">
        <a:spcBef>
          <a:spcPct val="0"/>
        </a:spcBef>
        <a:spcAft>
          <a:spcPct val="0"/>
        </a:spcAft>
        <a:defRPr sz="5900">
          <a:solidFill>
            <a:schemeClr val="tx1"/>
          </a:solidFill>
          <a:latin typeface="Arial" panose="020B0604020202020204" pitchFamily="34" charset="0"/>
        </a:defRPr>
      </a:lvl8pPr>
      <a:lvl9pPr marL="2437765" algn="l" rtl="0" eaLnBrk="1" fontAlgn="base" hangingPunct="1">
        <a:spcBef>
          <a:spcPct val="0"/>
        </a:spcBef>
        <a:spcAft>
          <a:spcPct val="0"/>
        </a:spcAft>
        <a:defRPr sz="5900">
          <a:solidFill>
            <a:schemeClr val="tx1"/>
          </a:solidFill>
          <a:latin typeface="Arial" panose="020B0604020202020204" pitchFamily="34" charset="0"/>
        </a:defRPr>
      </a:lvl9pPr>
    </p:titleStyle>
    <p:bodyStyle>
      <a:lvl1pPr marL="457200" indent="-457200" algn="l" rtl="0" eaLnBrk="1" fontAlgn="base" hangingPunct="1">
        <a:spcBef>
          <a:spcPct val="20000"/>
        </a:spcBef>
        <a:spcAft>
          <a:spcPct val="0"/>
        </a:spcAft>
        <a:buClr>
          <a:schemeClr val="bg2"/>
        </a:buClr>
        <a:buSzPct val="75000"/>
        <a:buFont typeface="Wingdings" panose="05000000000000000000" pitchFamily="2" charset="2"/>
        <a:buChar char="n"/>
        <a:defRPr sz="4300">
          <a:solidFill>
            <a:schemeClr val="tx1"/>
          </a:solidFill>
          <a:latin typeface="+mn-lt"/>
          <a:ea typeface="+mn-ea"/>
          <a:cs typeface="+mn-cs"/>
        </a:defRPr>
      </a:lvl1pPr>
      <a:lvl2pPr marL="990600" indent="-381000" algn="l" rtl="0" eaLnBrk="1" fontAlgn="base" hangingPunct="1">
        <a:spcBef>
          <a:spcPct val="20000"/>
        </a:spcBef>
        <a:spcAft>
          <a:spcPct val="0"/>
        </a:spcAft>
        <a:buClr>
          <a:schemeClr val="accent2"/>
        </a:buClr>
        <a:buSzPct val="80000"/>
        <a:buFont typeface="Wingdings" panose="05000000000000000000" pitchFamily="2" charset="2"/>
        <a:buChar char="¨"/>
        <a:defRPr sz="3700">
          <a:solidFill>
            <a:schemeClr val="tx1"/>
          </a:solidFill>
          <a:latin typeface="+mn-lt"/>
        </a:defRPr>
      </a:lvl2pPr>
      <a:lvl3pPr marL="1524000" indent="-304800" algn="l" rtl="0" eaLnBrk="1" fontAlgn="base" hangingPunct="1">
        <a:spcBef>
          <a:spcPct val="20000"/>
        </a:spcBef>
        <a:spcAft>
          <a:spcPct val="0"/>
        </a:spcAft>
        <a:buClr>
          <a:schemeClr val="bg2"/>
        </a:buClr>
        <a:buSzPct val="65000"/>
        <a:buFont typeface="Wingdings" panose="05000000000000000000" pitchFamily="2" charset="2"/>
        <a:buChar char="n"/>
        <a:defRPr sz="3200">
          <a:solidFill>
            <a:schemeClr val="tx1"/>
          </a:solidFill>
          <a:latin typeface="+mn-lt"/>
        </a:defRPr>
      </a:lvl3pPr>
      <a:lvl4pPr marL="2132965" indent="-304800" algn="l" rtl="0" eaLnBrk="1" fontAlgn="base" hangingPunct="1">
        <a:spcBef>
          <a:spcPct val="20000"/>
        </a:spcBef>
        <a:spcAft>
          <a:spcPct val="0"/>
        </a:spcAft>
        <a:buClr>
          <a:schemeClr val="accent2"/>
        </a:buClr>
        <a:buSzPct val="70000"/>
        <a:buFont typeface="Wingdings" panose="05000000000000000000" pitchFamily="2" charset="2"/>
        <a:buChar char="¨"/>
        <a:defRPr sz="2700">
          <a:solidFill>
            <a:schemeClr val="tx1"/>
          </a:solidFill>
          <a:latin typeface="+mn-lt"/>
        </a:defRPr>
      </a:lvl4pPr>
      <a:lvl5pPr marL="2742565" indent="-304800" algn="l" rtl="0" eaLnBrk="1" fontAlgn="base" hangingPunct="1">
        <a:spcBef>
          <a:spcPct val="20000"/>
        </a:spcBef>
        <a:spcAft>
          <a:spcPct val="0"/>
        </a:spcAft>
        <a:buClr>
          <a:schemeClr val="bg2"/>
        </a:buClr>
        <a:buFont typeface="Wingdings" panose="05000000000000000000" pitchFamily="2" charset="2"/>
        <a:buChar char="§"/>
        <a:defRPr sz="2700">
          <a:solidFill>
            <a:schemeClr val="tx1"/>
          </a:solidFill>
          <a:latin typeface="+mn-lt"/>
        </a:defRPr>
      </a:lvl5pPr>
      <a:lvl6pPr marL="3351530" indent="-304800" algn="l" rtl="0" eaLnBrk="1" fontAlgn="base" hangingPunct="1">
        <a:spcBef>
          <a:spcPct val="20000"/>
        </a:spcBef>
        <a:spcAft>
          <a:spcPct val="0"/>
        </a:spcAft>
        <a:buClr>
          <a:schemeClr val="bg2"/>
        </a:buClr>
        <a:buFont typeface="Wingdings" panose="05000000000000000000" pitchFamily="2" charset="2"/>
        <a:buChar char="§"/>
        <a:defRPr sz="2700">
          <a:solidFill>
            <a:schemeClr val="tx1"/>
          </a:solidFill>
          <a:latin typeface="+mn-lt"/>
        </a:defRPr>
      </a:lvl6pPr>
      <a:lvl7pPr marL="3961130" indent="-304800" algn="l" rtl="0" eaLnBrk="1" fontAlgn="base" hangingPunct="1">
        <a:spcBef>
          <a:spcPct val="20000"/>
        </a:spcBef>
        <a:spcAft>
          <a:spcPct val="0"/>
        </a:spcAft>
        <a:buClr>
          <a:schemeClr val="bg2"/>
        </a:buClr>
        <a:buFont typeface="Wingdings" panose="05000000000000000000" pitchFamily="2" charset="2"/>
        <a:buChar char="§"/>
        <a:defRPr sz="2700">
          <a:solidFill>
            <a:schemeClr val="tx1"/>
          </a:solidFill>
          <a:latin typeface="+mn-lt"/>
        </a:defRPr>
      </a:lvl7pPr>
      <a:lvl8pPr marL="4570730" indent="-304800" algn="l" rtl="0" eaLnBrk="1" fontAlgn="base" hangingPunct="1">
        <a:spcBef>
          <a:spcPct val="20000"/>
        </a:spcBef>
        <a:spcAft>
          <a:spcPct val="0"/>
        </a:spcAft>
        <a:buClr>
          <a:schemeClr val="bg2"/>
        </a:buClr>
        <a:buFont typeface="Wingdings" panose="05000000000000000000" pitchFamily="2" charset="2"/>
        <a:buChar char="§"/>
        <a:defRPr sz="2700">
          <a:solidFill>
            <a:schemeClr val="tx1"/>
          </a:solidFill>
          <a:latin typeface="+mn-lt"/>
        </a:defRPr>
      </a:lvl8pPr>
      <a:lvl9pPr marL="5179695" indent="-304800" algn="l" rtl="0" eaLnBrk="1" fontAlgn="base" hangingPunct="1">
        <a:spcBef>
          <a:spcPct val="20000"/>
        </a:spcBef>
        <a:spcAft>
          <a:spcPct val="0"/>
        </a:spcAft>
        <a:buClr>
          <a:schemeClr val="bg2"/>
        </a:buClr>
        <a:buFont typeface="Wingdings" panose="05000000000000000000" pitchFamily="2" charset="2"/>
        <a:buChar char="§"/>
        <a:defRPr sz="2700">
          <a:solidFill>
            <a:schemeClr val="tx1"/>
          </a:solidFill>
          <a:latin typeface="+mn-lt"/>
        </a:defRPr>
      </a:lvl9pPr>
    </p:bodyStyle>
    <p:otherStyle>
      <a:defPPr>
        <a:defRPr lang="zh-CN"/>
      </a:defPPr>
      <a:lvl1pPr marL="0" algn="l" defTabSz="1217930" rtl="0" eaLnBrk="1" latinLnBrk="0" hangingPunct="1">
        <a:defRPr sz="2400" kern="1200">
          <a:solidFill>
            <a:schemeClr val="tx1"/>
          </a:solidFill>
          <a:latin typeface="+mn-lt"/>
          <a:ea typeface="+mn-ea"/>
          <a:cs typeface="+mn-cs"/>
        </a:defRPr>
      </a:lvl1pPr>
      <a:lvl2pPr marL="609600" algn="l" defTabSz="1217930" rtl="0" eaLnBrk="1" latinLnBrk="0" hangingPunct="1">
        <a:defRPr sz="2400" kern="1200">
          <a:solidFill>
            <a:schemeClr val="tx1"/>
          </a:solidFill>
          <a:latin typeface="+mn-lt"/>
          <a:ea typeface="+mn-ea"/>
          <a:cs typeface="+mn-cs"/>
        </a:defRPr>
      </a:lvl2pPr>
      <a:lvl3pPr marL="1219200" algn="l" defTabSz="1217930" rtl="0" eaLnBrk="1" latinLnBrk="0" hangingPunct="1">
        <a:defRPr sz="2400" kern="1200">
          <a:solidFill>
            <a:schemeClr val="tx1"/>
          </a:solidFill>
          <a:latin typeface="+mn-lt"/>
          <a:ea typeface="+mn-ea"/>
          <a:cs typeface="+mn-cs"/>
        </a:defRPr>
      </a:lvl3pPr>
      <a:lvl4pPr marL="1828165" algn="l" defTabSz="1217930" rtl="0" eaLnBrk="1" latinLnBrk="0" hangingPunct="1">
        <a:defRPr sz="2400" kern="1200">
          <a:solidFill>
            <a:schemeClr val="tx1"/>
          </a:solidFill>
          <a:latin typeface="+mn-lt"/>
          <a:ea typeface="+mn-ea"/>
          <a:cs typeface="+mn-cs"/>
        </a:defRPr>
      </a:lvl4pPr>
      <a:lvl5pPr marL="2437765" algn="l" defTabSz="1217930" rtl="0" eaLnBrk="1" latinLnBrk="0" hangingPunct="1">
        <a:defRPr sz="2400" kern="1200">
          <a:solidFill>
            <a:schemeClr val="tx1"/>
          </a:solidFill>
          <a:latin typeface="+mn-lt"/>
          <a:ea typeface="+mn-ea"/>
          <a:cs typeface="+mn-cs"/>
        </a:defRPr>
      </a:lvl5pPr>
      <a:lvl6pPr marL="3047365" algn="l" defTabSz="1217930" rtl="0" eaLnBrk="1" latinLnBrk="0" hangingPunct="1">
        <a:defRPr sz="2400" kern="1200">
          <a:solidFill>
            <a:schemeClr val="tx1"/>
          </a:solidFill>
          <a:latin typeface="+mn-lt"/>
          <a:ea typeface="+mn-ea"/>
          <a:cs typeface="+mn-cs"/>
        </a:defRPr>
      </a:lvl6pPr>
      <a:lvl7pPr marL="3656330" algn="l" defTabSz="1217930" rtl="0" eaLnBrk="1" latinLnBrk="0" hangingPunct="1">
        <a:defRPr sz="2400" kern="1200">
          <a:solidFill>
            <a:schemeClr val="tx1"/>
          </a:solidFill>
          <a:latin typeface="+mn-lt"/>
          <a:ea typeface="+mn-ea"/>
          <a:cs typeface="+mn-cs"/>
        </a:defRPr>
      </a:lvl7pPr>
      <a:lvl8pPr marL="4265930" algn="l" defTabSz="1217930" rtl="0" eaLnBrk="1" latinLnBrk="0" hangingPunct="1">
        <a:defRPr sz="2400" kern="1200">
          <a:solidFill>
            <a:schemeClr val="tx1"/>
          </a:solidFill>
          <a:latin typeface="+mn-lt"/>
          <a:ea typeface="+mn-ea"/>
          <a:cs typeface="+mn-cs"/>
        </a:defRPr>
      </a:lvl8pPr>
      <a:lvl9pPr marL="4874895" algn="l" defTabSz="121793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9" Type="http://schemas.openxmlformats.org/officeDocument/2006/relationships/notesSlide" Target="../notesSlides/notesSlide7.xml"/><Relationship Id="rId18" Type="http://schemas.openxmlformats.org/officeDocument/2006/relationships/slideLayout" Target="../slideLayouts/slideLayout12.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2" Type="http://schemas.openxmlformats.org/officeDocument/2006/relationships/notesSlide" Target="../notesSlides/notesSlide9.xml"/><Relationship Id="rId11" Type="http://schemas.openxmlformats.org/officeDocument/2006/relationships/slideLayout" Target="../slideLayouts/slideLayout12.xml"/><Relationship Id="rId10" Type="http://schemas.openxmlformats.org/officeDocument/2006/relationships/tags" Target="../tags/tag27.xml"/><Relationship Id="rId1" Type="http://schemas.openxmlformats.org/officeDocument/2006/relationships/tags" Target="../tags/tag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2.xml"/><Relationship Id="rId2" Type="http://schemas.openxmlformats.org/officeDocument/2006/relationships/image" Target="../media/image8.png"/><Relationship Id="rId1" Type="http://schemas.openxmlformats.org/officeDocument/2006/relationships/image" Target="../media/image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image" Target="../media/image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7" Type="http://schemas.openxmlformats.org/officeDocument/2006/relationships/notesSlide" Target="../notesSlides/notesSlide36.xml"/><Relationship Id="rId16" Type="http://schemas.openxmlformats.org/officeDocument/2006/relationships/slideLayout" Target="../slideLayouts/slideLayout12.xml"/><Relationship Id="rId15" Type="http://schemas.openxmlformats.org/officeDocument/2006/relationships/tags" Target="../tags/tag43.xml"/><Relationship Id="rId14" Type="http://schemas.openxmlformats.org/officeDocument/2006/relationships/tags" Target="../tags/tag42.xml"/><Relationship Id="rId13" Type="http://schemas.openxmlformats.org/officeDocument/2006/relationships/tags" Target="../tags/tag41.xml"/><Relationship Id="rId12" Type="http://schemas.openxmlformats.org/officeDocument/2006/relationships/tags" Target="../tags/tag40.xml"/><Relationship Id="rId11" Type="http://schemas.openxmlformats.org/officeDocument/2006/relationships/tags" Target="../tags/tag39.xml"/><Relationship Id="rId10" Type="http://schemas.openxmlformats.org/officeDocument/2006/relationships/tags" Target="../tags/tag38.xml"/><Relationship Id="rId1" Type="http://schemas.openxmlformats.org/officeDocument/2006/relationships/tags" Target="../tags/tag2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12.xml"/><Relationship Id="rId2" Type="http://schemas.openxmlformats.org/officeDocument/2006/relationships/tags" Target="../tags/tag45.xml"/><Relationship Id="rId1" Type="http://schemas.openxmlformats.org/officeDocument/2006/relationships/tags" Target="../tags/tag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2.xml"/><Relationship Id="rId1" Type="http://schemas.openxmlformats.org/officeDocument/2006/relationships/image" Target="../media/image1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6" Type="http://schemas.openxmlformats.org/officeDocument/2006/relationships/notesSlide" Target="../notesSlides/notesSlide53.xml"/><Relationship Id="rId5" Type="http://schemas.openxmlformats.org/officeDocument/2006/relationships/slideLayout" Target="../slideLayouts/slideLayout12.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2.xml"/><Relationship Id="rId1" Type="http://schemas.openxmlformats.org/officeDocument/2006/relationships/image" Target="../media/image12.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7" Type="http://schemas.openxmlformats.org/officeDocument/2006/relationships/notesSlide" Target="../notesSlides/notesSlide60.xml"/><Relationship Id="rId16" Type="http://schemas.openxmlformats.org/officeDocument/2006/relationships/slideLayout" Target="../slideLayouts/slideLayout12.xml"/><Relationship Id="rId15" Type="http://schemas.openxmlformats.org/officeDocument/2006/relationships/tags" Target="../tags/tag64.xml"/><Relationship Id="rId14" Type="http://schemas.openxmlformats.org/officeDocument/2006/relationships/tags" Target="../tags/tag63.xml"/><Relationship Id="rId13" Type="http://schemas.openxmlformats.org/officeDocument/2006/relationships/tags" Target="../tags/tag62.xml"/><Relationship Id="rId12" Type="http://schemas.openxmlformats.org/officeDocument/2006/relationships/tags" Target="../tags/tag61.xml"/><Relationship Id="rId11" Type="http://schemas.openxmlformats.org/officeDocument/2006/relationships/tags" Target="../tags/tag60.xml"/><Relationship Id="rId10" Type="http://schemas.openxmlformats.org/officeDocument/2006/relationships/tags" Target="../tags/tag59.xml"/><Relationship Id="rId1" Type="http://schemas.openxmlformats.org/officeDocument/2006/relationships/tags" Target="../tags/tag5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2.xml"/><Relationship Id="rId1" Type="http://schemas.openxmlformats.org/officeDocument/2006/relationships/image" Target="../media/image13.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组合 3"/>
          <p:cNvGrpSpPr/>
          <p:nvPr/>
        </p:nvGrpSpPr>
        <p:grpSpPr bwMode="auto">
          <a:xfrm>
            <a:off x="1157288" y="1522413"/>
            <a:ext cx="9640887" cy="1836800"/>
            <a:chOff x="1821" y="3520"/>
            <a:chExt cx="15182" cy="2892"/>
          </a:xfrm>
        </p:grpSpPr>
        <p:sp>
          <p:nvSpPr>
            <p:cNvPr id="15364" name="Freeform 5"/>
            <p:cNvSpPr>
              <a:spLocks noChangeArrowheads="1"/>
            </p:cNvSpPr>
            <p:nvPr/>
          </p:nvSpPr>
          <p:spPr bwMode="auto">
            <a:xfrm>
              <a:off x="1821" y="3520"/>
              <a:ext cx="1925" cy="2892"/>
            </a:xfrm>
            <a:custGeom>
              <a:avLst/>
              <a:gdLst>
                <a:gd name="T0" fmla="*/ 2147483647 w 842"/>
                <a:gd name="T1" fmla="*/ 2147483647 h 1265"/>
                <a:gd name="T2" fmla="*/ 2147483647 w 842"/>
                <a:gd name="T3" fmla="*/ 2147483647 h 1265"/>
                <a:gd name="T4" fmla="*/ 0 w 842"/>
                <a:gd name="T5" fmla="*/ 2147483647 h 1265"/>
                <a:gd name="T6" fmla="*/ 0 w 842"/>
                <a:gd name="T7" fmla="*/ 0 h 1265"/>
                <a:gd name="T8" fmla="*/ 0 w 842"/>
                <a:gd name="T9" fmla="*/ 0 h 1265"/>
                <a:gd name="T10" fmla="*/ 2147483647 w 842"/>
                <a:gd name="T11" fmla="*/ 0 h 1265"/>
                <a:gd name="T12" fmla="*/ 2147483647 w 842"/>
                <a:gd name="T13" fmla="*/ 2147483647 h 1265"/>
                <a:gd name="T14" fmla="*/ 0 60000 65536"/>
                <a:gd name="T15" fmla="*/ 0 60000 65536"/>
                <a:gd name="T16" fmla="*/ 0 60000 65536"/>
                <a:gd name="T17" fmla="*/ 0 60000 65536"/>
                <a:gd name="T18" fmla="*/ 0 60000 65536"/>
                <a:gd name="T19" fmla="*/ 0 60000 65536"/>
                <a:gd name="T20" fmla="*/ 0 60000 65536"/>
                <a:gd name="T21" fmla="*/ 0 w 842"/>
                <a:gd name="T22" fmla="*/ 0 h 1265"/>
                <a:gd name="T23" fmla="*/ 842 w 842"/>
                <a:gd name="T24" fmla="*/ 1265 h 1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2" h="1265">
                  <a:moveTo>
                    <a:pt x="842" y="971"/>
                  </a:moveTo>
                  <a:lnTo>
                    <a:pt x="842" y="1265"/>
                  </a:lnTo>
                  <a:lnTo>
                    <a:pt x="0" y="1265"/>
                  </a:lnTo>
                  <a:lnTo>
                    <a:pt x="0" y="0"/>
                  </a:lnTo>
                  <a:lnTo>
                    <a:pt x="842" y="0"/>
                  </a:lnTo>
                  <a:lnTo>
                    <a:pt x="842" y="209"/>
                  </a:lnTo>
                </a:path>
              </a:pathLst>
            </a:custGeom>
            <a:noFill/>
            <a:ln w="38100">
              <a:solidFill>
                <a:srgbClr val="BC121A"/>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365" name="文本框 1"/>
            <p:cNvSpPr txBox="1">
              <a:spLocks noChangeArrowheads="1"/>
            </p:cNvSpPr>
            <p:nvPr/>
          </p:nvSpPr>
          <p:spPr bwMode="auto">
            <a:xfrm>
              <a:off x="2616" y="3926"/>
              <a:ext cx="1742" cy="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8000" b="1" dirty="0">
                  <a:solidFill>
                    <a:srgbClr val="FF0000"/>
                  </a:solidFill>
                  <a:latin typeface="Agency FB" panose="020B0503020202020204" pitchFamily="34" charset="0"/>
                  <a:ea typeface="微软雅黑" panose="020B0503020204020204" charset="-122"/>
                </a:rPr>
                <a:t>07</a:t>
              </a:r>
              <a:endParaRPr lang="en-US" altLang="zh-CN" sz="8000" b="1" dirty="0">
                <a:solidFill>
                  <a:srgbClr val="FF0000"/>
                </a:solidFill>
                <a:latin typeface="Agency FB" panose="020B0503020202020204" pitchFamily="34" charset="0"/>
                <a:ea typeface="微软雅黑" panose="020B0503020204020204" charset="-122"/>
              </a:endParaRPr>
            </a:p>
          </p:txBody>
        </p:sp>
        <p:grpSp>
          <p:nvGrpSpPr>
            <p:cNvPr id="15366" name="组合 10"/>
            <p:cNvGrpSpPr/>
            <p:nvPr/>
          </p:nvGrpSpPr>
          <p:grpSpPr bwMode="auto">
            <a:xfrm>
              <a:off x="5273" y="4347"/>
              <a:ext cx="11730" cy="1329"/>
              <a:chOff x="4134106" y="3386052"/>
              <a:chExt cx="2648569" cy="263807"/>
            </a:xfrm>
          </p:grpSpPr>
          <p:sp>
            <p:nvSpPr>
              <p:cNvPr id="10" name="矩形 9"/>
              <p:cNvSpPr/>
              <p:nvPr/>
            </p:nvSpPr>
            <p:spPr>
              <a:xfrm>
                <a:off x="4134106" y="3386052"/>
                <a:ext cx="2648569" cy="263807"/>
              </a:xfrm>
              <a:prstGeom prst="rect">
                <a:avLst/>
              </a:prstGeom>
              <a:solidFill>
                <a:srgbClr val="BC12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5368" name="矩形 4"/>
              <p:cNvSpPr>
                <a:spLocks noChangeArrowheads="1"/>
              </p:cNvSpPr>
              <p:nvPr/>
            </p:nvSpPr>
            <p:spPr bwMode="auto">
              <a:xfrm>
                <a:off x="4330272" y="3421659"/>
                <a:ext cx="2256964" cy="20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3600" b="1" dirty="0">
                    <a:solidFill>
                      <a:schemeClr val="bg1"/>
                    </a:solidFill>
                    <a:latin typeface="Arial" panose="020B0604020202020204" pitchFamily="34" charset="0"/>
                    <a:ea typeface="微软雅黑" panose="020B0503020204020204" charset="-122"/>
                    <a:sym typeface="Arial" panose="020B0604020202020204" pitchFamily="34" charset="0"/>
                  </a:rPr>
                  <a:t>酒店人力资源管理</a:t>
                </a:r>
                <a:endParaRPr lang="zh-CN" altLang="en-US" sz="36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grpSp>
      <p:sp>
        <p:nvSpPr>
          <p:cNvPr id="100" name="文本框 99"/>
          <p:cNvSpPr txBox="1"/>
          <p:nvPr/>
        </p:nvSpPr>
        <p:spPr>
          <a:xfrm>
            <a:off x="4505877" y="2947647"/>
            <a:ext cx="6000750" cy="3168015"/>
          </a:xfrm>
          <a:prstGeom prst="rect">
            <a:avLst/>
          </a:prstGeom>
          <a:noFill/>
          <a:ln w="9525">
            <a:noFill/>
          </a:ln>
        </p:spPr>
        <p:txBody>
          <a:bodyPr wrap="square" lIns="91438" tIns="45719" rIns="91438" bIns="45719">
            <a:spAutoFit/>
          </a:bodyPr>
          <a:lstStyle/>
          <a:p>
            <a:pPr marL="285750" indent="-285750">
              <a:lnSpc>
                <a:spcPct val="200000"/>
              </a:lnSpc>
              <a:buFont typeface="Wingdings" panose="05000000000000000000" charset="0"/>
              <a:buChar char="Ø"/>
              <a:defRPr/>
            </a:pPr>
            <a:r>
              <a:rPr lang="zh-CN" altLang="en-US" sz="2000" b="1" noProof="1">
                <a:solidFill>
                  <a:srgbClr val="FF0000"/>
                </a:solidFill>
                <a:latin typeface="微软雅黑" panose="020B0503020204020204" charset="-122"/>
                <a:ea typeface="微软雅黑" panose="020B0503020204020204" charset="-122"/>
                <a:cs typeface="微软雅黑" panose="020B0503020204020204" charset="-122"/>
                <a:sym typeface="+mn-ea"/>
              </a:rPr>
              <a:t>第一节          </a:t>
            </a:r>
            <a:r>
              <a:rPr lang="zh-CN" altLang="en-US" sz="2000" b="1" dirty="0">
                <a:solidFill>
                  <a:srgbClr val="FF0000"/>
                </a:solidFill>
                <a:latin typeface="微软雅黑" panose="020B0503020204020204" charset="-122"/>
                <a:ea typeface="微软雅黑" panose="020B0503020204020204" charset="-122"/>
              </a:rPr>
              <a:t>酒店人力资源管理概述</a:t>
            </a:r>
            <a:endParaRPr lang="zh-CN" altLang="en-US" sz="2000" b="1" dirty="0">
              <a:solidFill>
                <a:srgbClr val="FF0000"/>
              </a:solidFill>
              <a:latin typeface="微软雅黑" panose="020B0503020204020204" charset="-122"/>
              <a:ea typeface="微软雅黑" panose="020B0503020204020204" charset="-122"/>
            </a:endParaRPr>
          </a:p>
          <a:p>
            <a:pPr marL="285750" indent="-285750">
              <a:lnSpc>
                <a:spcPct val="200000"/>
              </a:lnSpc>
              <a:buFont typeface="Wingdings" panose="05000000000000000000" charset="0"/>
              <a:buChar char="Ø"/>
              <a:defRPr/>
            </a:pPr>
            <a:r>
              <a:rPr lang="zh-CN" altLang="en-US" sz="2000" b="1" noProof="1">
                <a:solidFill>
                  <a:srgbClr val="FF0000"/>
                </a:solidFill>
                <a:latin typeface="微软雅黑" panose="020B0503020204020204" charset="-122"/>
                <a:ea typeface="微软雅黑" panose="020B0503020204020204" charset="-122"/>
                <a:cs typeface="微软雅黑" panose="020B0503020204020204" charset="-122"/>
              </a:rPr>
              <a:t>第二节          </a:t>
            </a:r>
            <a:r>
              <a:rPr lang="zh-CN" altLang="en-US" sz="2000" b="1" dirty="0">
                <a:solidFill>
                  <a:srgbClr val="FF0000"/>
                </a:solidFill>
                <a:latin typeface="微软雅黑" panose="020B0503020204020204" charset="-122"/>
                <a:ea typeface="微软雅黑" panose="020B0503020204020204" charset="-122"/>
                <a:sym typeface="+mn-ea"/>
              </a:rPr>
              <a:t>酒店人力资源管理内容</a:t>
            </a:r>
            <a:endParaRPr lang="en-US" altLang="zh-CN" sz="2000" b="1" dirty="0">
              <a:solidFill>
                <a:srgbClr val="FF0000"/>
              </a:solidFill>
              <a:latin typeface="微软雅黑" panose="020B0503020204020204" charset="-122"/>
              <a:ea typeface="微软雅黑" panose="020B0503020204020204" charset="-122"/>
            </a:endParaRPr>
          </a:p>
          <a:p>
            <a:pPr marL="285750" indent="-285750">
              <a:lnSpc>
                <a:spcPct val="200000"/>
              </a:lnSpc>
              <a:buFont typeface="Wingdings" panose="05000000000000000000" charset="0"/>
              <a:buChar char="Ø"/>
              <a:defRPr/>
            </a:pPr>
            <a:r>
              <a:rPr lang="zh-CN" altLang="en-US" sz="2000" b="1" dirty="0">
                <a:solidFill>
                  <a:srgbClr val="FF0000"/>
                </a:solidFill>
                <a:latin typeface="微软雅黑" panose="020B0503020204020204" charset="-122"/>
                <a:ea typeface="微软雅黑" panose="020B0503020204020204" charset="-122"/>
              </a:rPr>
              <a:t>第三节          酒店人力资源管理激励</a:t>
            </a:r>
            <a:endParaRPr lang="zh-CN" altLang="en-US" sz="2000" b="1" dirty="0">
              <a:solidFill>
                <a:srgbClr val="FF0000"/>
              </a:solidFill>
              <a:latin typeface="微软雅黑" panose="020B0503020204020204" charset="-122"/>
              <a:ea typeface="微软雅黑" panose="020B0503020204020204" charset="-122"/>
            </a:endParaRPr>
          </a:p>
          <a:p>
            <a:pPr marL="285750" indent="-285750">
              <a:lnSpc>
                <a:spcPct val="200000"/>
              </a:lnSpc>
              <a:buFont typeface="Wingdings" panose="05000000000000000000" charset="0"/>
              <a:buChar char="Ø"/>
              <a:defRPr/>
            </a:pPr>
            <a:r>
              <a:rPr lang="zh-CN" altLang="en-US" sz="2000" b="1" dirty="0">
                <a:solidFill>
                  <a:srgbClr val="FF0000"/>
                </a:solidFill>
                <a:latin typeface="微软雅黑" panose="020B0503020204020204" charset="-122"/>
                <a:ea typeface="微软雅黑" panose="020B0503020204020204" charset="-122"/>
              </a:rPr>
              <a:t>第四节          酒店职业经理人发展</a:t>
            </a:r>
            <a:endParaRPr lang="zh-CN" altLang="en-US" sz="2000" b="1" dirty="0">
              <a:solidFill>
                <a:srgbClr val="FF0000"/>
              </a:solidFill>
              <a:latin typeface="微软雅黑" panose="020B0503020204020204" charset="-122"/>
              <a:ea typeface="微软雅黑" panose="020B0503020204020204" charset="-122"/>
            </a:endParaRPr>
          </a:p>
          <a:p>
            <a:pPr indent="0">
              <a:lnSpc>
                <a:spcPct val="200000"/>
              </a:lnSpc>
              <a:buFont typeface="Wingdings" panose="05000000000000000000" charset="0"/>
              <a:buNone/>
              <a:defRPr/>
            </a:pPr>
            <a:r>
              <a:rPr lang="zh-CN" altLang="en-US" sz="2000" b="1" dirty="0">
                <a:solidFill>
                  <a:srgbClr val="FF0000"/>
                </a:solidFill>
                <a:latin typeface="微软雅黑" panose="020B0503020204020204" charset="-122"/>
                <a:ea typeface="微软雅黑" panose="020B0503020204020204" charset="-122"/>
              </a:rPr>
              <a:t>         </a:t>
            </a:r>
            <a:endParaRPr lang="zh-CN" altLang="en-US" sz="2000" b="1" noProof="1">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5578475" y="4040505"/>
            <a:ext cx="2806065" cy="697865"/>
          </a:xfrm>
          <a:prstGeom prst="rect">
            <a:avLst/>
          </a:prstGeom>
          <a:solidFill>
            <a:srgbClr val="DB6E6E"/>
          </a:solidFill>
          <a:ln w="12700" cap="flat" cmpd="sng" algn="ctr">
            <a:noFill/>
            <a:prstDash val="solid"/>
            <a:miter lim="800000"/>
          </a:ln>
          <a:effectLst/>
        </p:spPr>
        <p:txBody>
          <a:bodyPr lIns="720000" rtlCol="0" anchor="ctr">
            <a:normAutofit/>
          </a:bodyPr>
          <a:lstStyle/>
          <a:p>
            <a:pPr algn="ctr"/>
            <a:r>
              <a:rPr lang="zh-CN" altLang="en-US" b="1" spc="300" dirty="0">
                <a:latin typeface="微软雅黑" panose="020B0503020204020204" charset="-122"/>
                <a:ea typeface="微软雅黑" panose="020B0503020204020204" charset="-122"/>
                <a:cs typeface="+mn-ea"/>
                <a:sym typeface="Arial" panose="020B0604020202020204" pitchFamily="34" charset="0"/>
              </a:rPr>
              <a:t>录用阶段</a:t>
            </a:r>
            <a:endParaRPr lang="zh-CN" altLang="en-US" b="1" spc="300" dirty="0">
              <a:latin typeface="微软雅黑" panose="020B0503020204020204" charset="-122"/>
              <a:ea typeface="微软雅黑" panose="020B0503020204020204" charset="-122"/>
              <a:cs typeface="+mn-ea"/>
              <a:sym typeface="Arial" panose="020B0604020202020204" pitchFamily="34" charset="0"/>
            </a:endParaRPr>
          </a:p>
        </p:txBody>
      </p:sp>
      <p:sp>
        <p:nvSpPr>
          <p:cNvPr id="9" name="Oval 6"/>
          <p:cNvSpPr>
            <a:spLocks noChangeArrowheads="1"/>
          </p:cNvSpPr>
          <p:nvPr>
            <p:custDataLst>
              <p:tags r:id="rId2"/>
            </p:custDataLst>
          </p:nvPr>
        </p:nvSpPr>
        <p:spPr bwMode="auto">
          <a:xfrm>
            <a:off x="3397885" y="3976370"/>
            <a:ext cx="2611755" cy="440055"/>
          </a:xfrm>
          <a:prstGeom prst="ellipse">
            <a:avLst/>
          </a:prstGeom>
          <a:solidFill>
            <a:srgbClr val="DB6E6E"/>
          </a:solidFill>
          <a:ln w="0">
            <a:noFill/>
            <a:prstDash val="solid"/>
            <a:round/>
          </a:ln>
        </p:spPr>
        <p:txBody>
          <a:bodyPr vert="horz" wrap="square" lIns="91440" tIns="45720" rIns="91440" bIns="45720" numCol="1" anchor="t" anchorCtr="0" compatLnSpc="1">
            <a:normAutofit fontScale="67500"/>
          </a:bodyPr>
          <a:lstStyle/>
          <a:p>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二、酒店员工招聘</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rPr>
              <a:t>第二节   酒店人力资源管理内容</a:t>
            </a:r>
            <a:endParaRPr lang="zh-CN" altLang="en-US" sz="1600" b="1" dirty="0">
              <a:solidFill>
                <a:schemeClr val="bg1"/>
              </a:solidFill>
              <a:latin typeface="Arial" panose="020B0604020202020204" pitchFamily="34" charset="0"/>
              <a:ea typeface="微软雅黑" panose="020B0503020204020204" charset="-122"/>
            </a:endParaRPr>
          </a:p>
        </p:txBody>
      </p:sp>
      <p:sp>
        <p:nvSpPr>
          <p:cNvPr id="4" name="文本框 3"/>
          <p:cNvSpPr txBox="1"/>
          <p:nvPr/>
        </p:nvSpPr>
        <p:spPr>
          <a:xfrm>
            <a:off x="1274445" y="1230630"/>
            <a:ext cx="3648710" cy="368300"/>
          </a:xfrm>
          <a:prstGeom prst="rect">
            <a:avLst/>
          </a:prstGeom>
          <a:noFill/>
        </p:spPr>
        <p:txBody>
          <a:bodyPr wrap="square" rtlCol="0" anchor="t">
            <a:spAutoFit/>
          </a:bodyPr>
          <a:lstStyle/>
          <a:p>
            <a:r>
              <a:rPr lang="zh-CN" altLang="en-US" b="1">
                <a:latin typeface="微软雅黑" panose="020B0503020204020204" charset="-122"/>
                <a:ea typeface="微软雅黑" panose="020B0503020204020204" charset="-122"/>
              </a:rPr>
              <a:t>（二）酒店员工招聘的程序</a:t>
            </a:r>
            <a:endParaRPr lang="zh-CN" altLang="en-US" b="1">
              <a:latin typeface="微软雅黑" panose="020B0503020204020204" charset="-122"/>
              <a:ea typeface="微软雅黑" panose="020B0503020204020204" charset="-122"/>
            </a:endParaRPr>
          </a:p>
        </p:txBody>
      </p:sp>
      <p:grpSp>
        <p:nvGrpSpPr>
          <p:cNvPr id="6" name="组合 5"/>
          <p:cNvGrpSpPr/>
          <p:nvPr/>
        </p:nvGrpSpPr>
        <p:grpSpPr>
          <a:xfrm>
            <a:off x="3397885" y="1945005"/>
            <a:ext cx="7275830" cy="2279015"/>
            <a:chOff x="1080" y="4881"/>
            <a:chExt cx="11458" cy="3589"/>
          </a:xfrm>
        </p:grpSpPr>
        <p:sp>
          <p:nvSpPr>
            <p:cNvPr id="29" name="矩形 28"/>
            <p:cNvSpPr/>
            <p:nvPr>
              <p:custDataLst>
                <p:tags r:id="rId3"/>
              </p:custDataLst>
            </p:nvPr>
          </p:nvSpPr>
          <p:spPr>
            <a:xfrm>
              <a:off x="3749" y="7082"/>
              <a:ext cx="5669" cy="1099"/>
            </a:xfrm>
            <a:prstGeom prst="rect">
              <a:avLst/>
            </a:prstGeom>
            <a:solidFill>
              <a:srgbClr val="FF5050">
                <a:lumMod val="75000"/>
              </a:srgbClr>
            </a:solidFill>
            <a:ln w="12700" cap="flat" cmpd="sng" algn="ctr">
              <a:noFill/>
              <a:prstDash val="solid"/>
              <a:miter lim="800000"/>
            </a:ln>
            <a:effectLst/>
          </p:spPr>
          <p:txBody>
            <a:bodyPr lIns="720000" rtlCol="0" anchor="ctr">
              <a:normAutofit/>
            </a:bodyPr>
            <a:lstStyle/>
            <a:p>
              <a:pPr algn="ctr"/>
              <a:r>
                <a:rPr lang="en-US" altLang="zh-CN" b="1" spc="300" dirty="0">
                  <a:latin typeface="微软雅黑" panose="020B0503020204020204" charset="-122"/>
                  <a:ea typeface="微软雅黑" panose="020B0503020204020204" charset="-122"/>
                  <a:cs typeface="+mn-ea"/>
                  <a:sym typeface="Arial" panose="020B0604020202020204" pitchFamily="34" charset="0"/>
                </a:rPr>
                <a:t>  </a:t>
              </a:r>
              <a:r>
                <a:rPr lang="zh-CN" altLang="en-US" b="1" spc="300" dirty="0">
                  <a:latin typeface="微软雅黑" panose="020B0503020204020204" charset="-122"/>
                  <a:ea typeface="微软雅黑" panose="020B0503020204020204" charset="-122"/>
                  <a:cs typeface="+mn-ea"/>
                  <a:sym typeface="Arial" panose="020B0604020202020204" pitchFamily="34" charset="0"/>
                </a:rPr>
                <a:t>测试阶段</a:t>
              </a:r>
              <a:endParaRPr lang="zh-CN" altLang="en-US" b="1" spc="300" dirty="0">
                <a:latin typeface="微软雅黑" panose="020B0503020204020204" charset="-122"/>
                <a:ea typeface="微软雅黑" panose="020B0503020204020204" charset="-122"/>
                <a:cs typeface="+mn-ea"/>
                <a:sym typeface="Arial" panose="020B0604020202020204" pitchFamily="34" charset="0"/>
              </a:endParaRPr>
            </a:p>
          </p:txBody>
        </p:sp>
        <p:sp>
          <p:nvSpPr>
            <p:cNvPr id="19" name="Freeform 5"/>
            <p:cNvSpPr/>
            <p:nvPr>
              <p:custDataLst>
                <p:tags r:id="rId4"/>
              </p:custDataLst>
            </p:nvPr>
          </p:nvSpPr>
          <p:spPr bwMode="auto">
            <a:xfrm>
              <a:off x="1080" y="7432"/>
              <a:ext cx="4113" cy="1038"/>
            </a:xfrm>
            <a:custGeom>
              <a:avLst/>
              <a:gdLst>
                <a:gd name="T0" fmla="*/ 0 w 23280"/>
                <a:gd name="T1" fmla="*/ 0 h 6900"/>
                <a:gd name="T2" fmla="*/ 11640 w 23280"/>
                <a:gd name="T3" fmla="*/ 2300 h 6900"/>
                <a:gd name="T4" fmla="*/ 23280 w 23280"/>
                <a:gd name="T5" fmla="*/ 0 h 6900"/>
                <a:gd name="T6" fmla="*/ 23280 w 23280"/>
                <a:gd name="T7" fmla="*/ 4600 h 6900"/>
                <a:gd name="T8" fmla="*/ 11640 w 23280"/>
                <a:gd name="T9" fmla="*/ 6900 h 6900"/>
                <a:gd name="T10" fmla="*/ 0 w 23280"/>
                <a:gd name="T11" fmla="*/ 4600 h 6900"/>
                <a:gd name="T12" fmla="*/ 0 w 23280"/>
                <a:gd name="T13" fmla="*/ 0 h 6900"/>
              </a:gdLst>
              <a:ahLst/>
              <a:cxnLst>
                <a:cxn ang="0">
                  <a:pos x="T0" y="T1"/>
                </a:cxn>
                <a:cxn ang="0">
                  <a:pos x="T2" y="T3"/>
                </a:cxn>
                <a:cxn ang="0">
                  <a:pos x="T4" y="T5"/>
                </a:cxn>
                <a:cxn ang="0">
                  <a:pos x="T6" y="T7"/>
                </a:cxn>
                <a:cxn ang="0">
                  <a:pos x="T8" y="T9"/>
                </a:cxn>
                <a:cxn ang="0">
                  <a:pos x="T10" y="T11"/>
                </a:cxn>
                <a:cxn ang="0">
                  <a:pos x="T12" y="T13"/>
                </a:cxn>
              </a:cxnLst>
              <a:rect l="0" t="0" r="r" b="b"/>
              <a:pathLst>
                <a:path w="23280" h="6900">
                  <a:moveTo>
                    <a:pt x="0" y="0"/>
                  </a:moveTo>
                  <a:cubicBezTo>
                    <a:pt x="0" y="1271"/>
                    <a:pt x="5212" y="2300"/>
                    <a:pt x="11640" y="2300"/>
                  </a:cubicBezTo>
                  <a:cubicBezTo>
                    <a:pt x="18069" y="2300"/>
                    <a:pt x="23280" y="1271"/>
                    <a:pt x="23280" y="0"/>
                  </a:cubicBezTo>
                  <a:lnTo>
                    <a:pt x="23280" y="4600"/>
                  </a:lnTo>
                  <a:cubicBezTo>
                    <a:pt x="23280" y="5871"/>
                    <a:pt x="18069" y="6900"/>
                    <a:pt x="11640" y="6900"/>
                  </a:cubicBezTo>
                  <a:cubicBezTo>
                    <a:pt x="5212" y="6900"/>
                    <a:pt x="0" y="5871"/>
                    <a:pt x="0" y="4600"/>
                  </a:cubicBezTo>
                  <a:lnTo>
                    <a:pt x="0" y="0"/>
                  </a:lnTo>
                  <a:close/>
                </a:path>
              </a:pathLst>
            </a:custGeom>
            <a:solidFill>
              <a:srgbClr val="FF5050"/>
            </a:solidFill>
            <a:ln w="0">
              <a:noFill/>
              <a:prstDash val="solid"/>
              <a:round/>
            </a:ln>
          </p:spPr>
          <p:txBody>
            <a:bodyPr vert="horz" wrap="square" lIns="91440" tIns="45720" rIns="91440" bIns="45720" numCol="1" anchor="t" anchorCtr="0" compatLnSpc="1">
              <a:normAutofit/>
            </a:bodyPr>
            <a:lstStyle/>
            <a:p>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24" name="Oval 6"/>
            <p:cNvSpPr>
              <a:spLocks noChangeArrowheads="1"/>
            </p:cNvSpPr>
            <p:nvPr>
              <p:custDataLst>
                <p:tags r:id="rId5"/>
              </p:custDataLst>
            </p:nvPr>
          </p:nvSpPr>
          <p:spPr bwMode="auto">
            <a:xfrm>
              <a:off x="1080" y="7094"/>
              <a:ext cx="4113" cy="693"/>
            </a:xfrm>
            <a:prstGeom prst="ellipse">
              <a:avLst/>
            </a:prstGeom>
            <a:solidFill>
              <a:srgbClr val="FF5050">
                <a:lumMod val="50000"/>
              </a:srgbClr>
            </a:solidFill>
            <a:ln w="0">
              <a:noFill/>
              <a:prstDash val="solid"/>
              <a:round/>
            </a:ln>
          </p:spPr>
          <p:txBody>
            <a:bodyPr vert="horz" wrap="square" lIns="91440" tIns="45720" rIns="91440" bIns="45720" numCol="1" anchor="t" anchorCtr="0" compatLnSpc="1">
              <a:normAutofit fontScale="67500"/>
            </a:bodyPr>
            <a:lstStyle/>
            <a:p>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30" name="矩形 29"/>
            <p:cNvSpPr/>
            <p:nvPr>
              <p:custDataLst>
                <p:tags r:id="rId6"/>
              </p:custDataLst>
            </p:nvPr>
          </p:nvSpPr>
          <p:spPr>
            <a:xfrm>
              <a:off x="3749" y="5990"/>
              <a:ext cx="5953" cy="1099"/>
            </a:xfrm>
            <a:prstGeom prst="rect">
              <a:avLst/>
            </a:prstGeom>
            <a:solidFill>
              <a:srgbClr val="DF9C87">
                <a:lumMod val="75000"/>
              </a:srgbClr>
            </a:solidFill>
            <a:ln w="12700" cap="flat" cmpd="sng" algn="ctr">
              <a:noFill/>
              <a:prstDash val="solid"/>
              <a:miter lim="800000"/>
            </a:ln>
            <a:effectLst/>
          </p:spPr>
          <p:txBody>
            <a:bodyPr lIns="720000" rtlCol="0" anchor="ctr">
              <a:normAutofit/>
            </a:bodyPr>
            <a:lstStyle/>
            <a:p>
              <a:pPr algn="ctr"/>
              <a:r>
                <a:rPr lang="zh-CN" altLang="en-US" b="1" spc="300" dirty="0">
                  <a:latin typeface="微软雅黑" panose="020B0503020204020204" charset="-122"/>
                  <a:ea typeface="微软雅黑" panose="020B0503020204020204" charset="-122"/>
                  <a:cs typeface="+mn-ea"/>
                  <a:sym typeface="Arial" panose="020B0604020202020204" pitchFamily="34" charset="0"/>
                </a:rPr>
                <a:t>宣传阶段</a:t>
              </a:r>
              <a:endParaRPr lang="zh-CN" altLang="en-US" b="1" spc="300" dirty="0">
                <a:latin typeface="微软雅黑" panose="020B0503020204020204" charset="-122"/>
                <a:ea typeface="微软雅黑" panose="020B0503020204020204" charset="-122"/>
                <a:cs typeface="+mn-ea"/>
                <a:sym typeface="Arial" panose="020B0604020202020204" pitchFamily="34" charset="0"/>
              </a:endParaRPr>
            </a:p>
          </p:txBody>
        </p:sp>
        <p:sp>
          <p:nvSpPr>
            <p:cNvPr id="25" name="Freeform 5"/>
            <p:cNvSpPr/>
            <p:nvPr>
              <p:custDataLst>
                <p:tags r:id="rId7"/>
              </p:custDataLst>
            </p:nvPr>
          </p:nvSpPr>
          <p:spPr bwMode="auto">
            <a:xfrm>
              <a:off x="1080" y="6333"/>
              <a:ext cx="4113" cy="1038"/>
            </a:xfrm>
            <a:custGeom>
              <a:avLst/>
              <a:gdLst>
                <a:gd name="T0" fmla="*/ 0 w 23280"/>
                <a:gd name="T1" fmla="*/ 0 h 6900"/>
                <a:gd name="T2" fmla="*/ 11640 w 23280"/>
                <a:gd name="T3" fmla="*/ 2300 h 6900"/>
                <a:gd name="T4" fmla="*/ 23280 w 23280"/>
                <a:gd name="T5" fmla="*/ 0 h 6900"/>
                <a:gd name="T6" fmla="*/ 23280 w 23280"/>
                <a:gd name="T7" fmla="*/ 4600 h 6900"/>
                <a:gd name="T8" fmla="*/ 11640 w 23280"/>
                <a:gd name="T9" fmla="*/ 6900 h 6900"/>
                <a:gd name="T10" fmla="*/ 0 w 23280"/>
                <a:gd name="T11" fmla="*/ 4600 h 6900"/>
                <a:gd name="T12" fmla="*/ 0 w 23280"/>
                <a:gd name="T13" fmla="*/ 0 h 6900"/>
              </a:gdLst>
              <a:ahLst/>
              <a:cxnLst>
                <a:cxn ang="0">
                  <a:pos x="T0" y="T1"/>
                </a:cxn>
                <a:cxn ang="0">
                  <a:pos x="T2" y="T3"/>
                </a:cxn>
                <a:cxn ang="0">
                  <a:pos x="T4" y="T5"/>
                </a:cxn>
                <a:cxn ang="0">
                  <a:pos x="T6" y="T7"/>
                </a:cxn>
                <a:cxn ang="0">
                  <a:pos x="T8" y="T9"/>
                </a:cxn>
                <a:cxn ang="0">
                  <a:pos x="T10" y="T11"/>
                </a:cxn>
                <a:cxn ang="0">
                  <a:pos x="T12" y="T13"/>
                </a:cxn>
              </a:cxnLst>
              <a:rect l="0" t="0" r="r" b="b"/>
              <a:pathLst>
                <a:path w="23280" h="6900">
                  <a:moveTo>
                    <a:pt x="0" y="0"/>
                  </a:moveTo>
                  <a:cubicBezTo>
                    <a:pt x="0" y="1271"/>
                    <a:pt x="5212" y="2300"/>
                    <a:pt x="11640" y="2300"/>
                  </a:cubicBezTo>
                  <a:cubicBezTo>
                    <a:pt x="18069" y="2300"/>
                    <a:pt x="23280" y="1271"/>
                    <a:pt x="23280" y="0"/>
                  </a:cubicBezTo>
                  <a:lnTo>
                    <a:pt x="23280" y="4600"/>
                  </a:lnTo>
                  <a:cubicBezTo>
                    <a:pt x="23280" y="5871"/>
                    <a:pt x="18069" y="6900"/>
                    <a:pt x="11640" y="6900"/>
                  </a:cubicBezTo>
                  <a:cubicBezTo>
                    <a:pt x="5212" y="6900"/>
                    <a:pt x="0" y="5871"/>
                    <a:pt x="0" y="4600"/>
                  </a:cubicBezTo>
                  <a:lnTo>
                    <a:pt x="0" y="0"/>
                  </a:lnTo>
                  <a:close/>
                </a:path>
              </a:pathLst>
            </a:custGeom>
            <a:solidFill>
              <a:srgbClr val="DF9C87"/>
            </a:solidFill>
            <a:ln w="0">
              <a:noFill/>
              <a:prstDash val="solid"/>
              <a:round/>
            </a:ln>
          </p:spPr>
          <p:txBody>
            <a:bodyPr vert="horz" wrap="square" lIns="91440" tIns="45720" rIns="91440" bIns="45720" numCol="1" anchor="t" anchorCtr="0" compatLnSpc="1">
              <a:normAutofit/>
            </a:bodyPr>
            <a:lstStyle/>
            <a:p>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27" name="Oval 6"/>
            <p:cNvSpPr>
              <a:spLocks noChangeArrowheads="1"/>
            </p:cNvSpPr>
            <p:nvPr>
              <p:custDataLst>
                <p:tags r:id="rId8"/>
              </p:custDataLst>
            </p:nvPr>
          </p:nvSpPr>
          <p:spPr bwMode="auto">
            <a:xfrm>
              <a:off x="1080" y="5995"/>
              <a:ext cx="4113" cy="693"/>
            </a:xfrm>
            <a:prstGeom prst="ellipse">
              <a:avLst/>
            </a:prstGeom>
            <a:solidFill>
              <a:srgbClr val="DF9C87">
                <a:lumMod val="50000"/>
              </a:srgbClr>
            </a:solidFill>
            <a:ln w="0">
              <a:noFill/>
              <a:prstDash val="solid"/>
              <a:round/>
            </a:ln>
          </p:spPr>
          <p:txBody>
            <a:bodyPr vert="horz" wrap="square" lIns="91440" tIns="45720" rIns="91440" bIns="45720" numCol="1" anchor="t" anchorCtr="0" compatLnSpc="1">
              <a:normAutofit fontScale="67500"/>
            </a:bodyPr>
            <a:lstStyle/>
            <a:p>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28" name="矩形 27"/>
            <p:cNvSpPr/>
            <p:nvPr>
              <p:custDataLst>
                <p:tags r:id="rId9"/>
              </p:custDataLst>
            </p:nvPr>
          </p:nvSpPr>
          <p:spPr>
            <a:xfrm>
              <a:off x="3749" y="4897"/>
              <a:ext cx="6236" cy="1099"/>
            </a:xfrm>
            <a:prstGeom prst="rect">
              <a:avLst/>
            </a:prstGeom>
            <a:solidFill>
              <a:srgbClr val="FFFFFF">
                <a:lumMod val="75000"/>
              </a:srgbClr>
            </a:solidFill>
            <a:ln w="12700" cap="flat" cmpd="sng" algn="ctr">
              <a:noFill/>
              <a:prstDash val="solid"/>
              <a:miter lim="800000"/>
            </a:ln>
            <a:effectLst/>
          </p:spPr>
          <p:txBody>
            <a:bodyPr lIns="720000" rtlCol="0" anchor="ctr">
              <a:normAutofit/>
            </a:bodyPr>
            <a:lstStyle/>
            <a:p>
              <a:pPr algn="ctr"/>
              <a:r>
                <a:rPr lang="zh-CN" altLang="en-US" b="1" spc="300" dirty="0">
                  <a:latin typeface="微软雅黑" panose="020B0503020204020204" charset="-122"/>
                  <a:ea typeface="微软雅黑" panose="020B0503020204020204" charset="-122"/>
                  <a:cs typeface="+mn-ea"/>
                  <a:sym typeface="Arial" panose="020B0604020202020204" pitchFamily="34" charset="0"/>
                </a:rPr>
                <a:t>筹划阶段</a:t>
              </a:r>
              <a:endParaRPr lang="zh-CN" altLang="en-US" b="1" spc="300" dirty="0">
                <a:latin typeface="微软雅黑" panose="020B0503020204020204" charset="-122"/>
                <a:ea typeface="微软雅黑" panose="020B0503020204020204" charset="-122"/>
                <a:cs typeface="+mn-ea"/>
                <a:sym typeface="Arial" panose="020B0604020202020204" pitchFamily="34" charset="0"/>
              </a:endParaRPr>
            </a:p>
          </p:txBody>
        </p:sp>
        <p:sp>
          <p:nvSpPr>
            <p:cNvPr id="33" name="Freeform 5"/>
            <p:cNvSpPr/>
            <p:nvPr>
              <p:custDataLst>
                <p:tags r:id="rId10"/>
              </p:custDataLst>
            </p:nvPr>
          </p:nvSpPr>
          <p:spPr bwMode="auto">
            <a:xfrm>
              <a:off x="1080" y="5218"/>
              <a:ext cx="4113" cy="1038"/>
            </a:xfrm>
            <a:custGeom>
              <a:avLst/>
              <a:gdLst>
                <a:gd name="T0" fmla="*/ 0 w 23280"/>
                <a:gd name="T1" fmla="*/ 0 h 6900"/>
                <a:gd name="T2" fmla="*/ 11640 w 23280"/>
                <a:gd name="T3" fmla="*/ 2300 h 6900"/>
                <a:gd name="T4" fmla="*/ 23280 w 23280"/>
                <a:gd name="T5" fmla="*/ 0 h 6900"/>
                <a:gd name="T6" fmla="*/ 23280 w 23280"/>
                <a:gd name="T7" fmla="*/ 4600 h 6900"/>
                <a:gd name="T8" fmla="*/ 11640 w 23280"/>
                <a:gd name="T9" fmla="*/ 6900 h 6900"/>
                <a:gd name="T10" fmla="*/ 0 w 23280"/>
                <a:gd name="T11" fmla="*/ 4600 h 6900"/>
                <a:gd name="T12" fmla="*/ 0 w 23280"/>
                <a:gd name="T13" fmla="*/ 0 h 6900"/>
              </a:gdLst>
              <a:ahLst/>
              <a:cxnLst>
                <a:cxn ang="0">
                  <a:pos x="T0" y="T1"/>
                </a:cxn>
                <a:cxn ang="0">
                  <a:pos x="T2" y="T3"/>
                </a:cxn>
                <a:cxn ang="0">
                  <a:pos x="T4" y="T5"/>
                </a:cxn>
                <a:cxn ang="0">
                  <a:pos x="T6" y="T7"/>
                </a:cxn>
                <a:cxn ang="0">
                  <a:pos x="T8" y="T9"/>
                </a:cxn>
                <a:cxn ang="0">
                  <a:pos x="T10" y="T11"/>
                </a:cxn>
                <a:cxn ang="0">
                  <a:pos x="T12" y="T13"/>
                </a:cxn>
              </a:cxnLst>
              <a:rect l="0" t="0" r="r" b="b"/>
              <a:pathLst>
                <a:path w="23280" h="6900">
                  <a:moveTo>
                    <a:pt x="0" y="0"/>
                  </a:moveTo>
                  <a:cubicBezTo>
                    <a:pt x="0" y="1271"/>
                    <a:pt x="5212" y="2300"/>
                    <a:pt x="11640" y="2300"/>
                  </a:cubicBezTo>
                  <a:cubicBezTo>
                    <a:pt x="18069" y="2300"/>
                    <a:pt x="23280" y="1271"/>
                    <a:pt x="23280" y="0"/>
                  </a:cubicBezTo>
                  <a:lnTo>
                    <a:pt x="23280" y="4600"/>
                  </a:lnTo>
                  <a:cubicBezTo>
                    <a:pt x="23280" y="5871"/>
                    <a:pt x="18069" y="6900"/>
                    <a:pt x="11640" y="6900"/>
                  </a:cubicBezTo>
                  <a:cubicBezTo>
                    <a:pt x="5212" y="6900"/>
                    <a:pt x="0" y="5871"/>
                    <a:pt x="0" y="4600"/>
                  </a:cubicBezTo>
                  <a:lnTo>
                    <a:pt x="0" y="0"/>
                  </a:lnTo>
                  <a:close/>
                </a:path>
              </a:pathLst>
            </a:custGeom>
            <a:solidFill>
              <a:srgbClr val="FFFFFF"/>
            </a:solidFill>
            <a:ln w="0">
              <a:noFill/>
              <a:prstDash val="solid"/>
              <a:round/>
            </a:ln>
          </p:spPr>
          <p:txBody>
            <a:bodyPr vert="horz" wrap="square" lIns="91440" tIns="45720" rIns="91440" bIns="45720" numCol="1" anchor="t" anchorCtr="0" compatLnSpc="1">
              <a:normAutofit/>
            </a:bodyPr>
            <a:lstStyle/>
            <a:p>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34" name="Oval 6"/>
            <p:cNvSpPr>
              <a:spLocks noChangeArrowheads="1"/>
            </p:cNvSpPr>
            <p:nvPr>
              <p:custDataLst>
                <p:tags r:id="rId11"/>
              </p:custDataLst>
            </p:nvPr>
          </p:nvSpPr>
          <p:spPr bwMode="auto">
            <a:xfrm>
              <a:off x="1080" y="4881"/>
              <a:ext cx="4113" cy="693"/>
            </a:xfrm>
            <a:prstGeom prst="ellipse">
              <a:avLst/>
            </a:prstGeom>
            <a:solidFill>
              <a:srgbClr val="FFFFFF">
                <a:lumMod val="50000"/>
              </a:srgbClr>
            </a:solidFill>
            <a:ln w="0">
              <a:noFill/>
              <a:prstDash val="solid"/>
              <a:round/>
            </a:ln>
          </p:spPr>
          <p:txBody>
            <a:bodyPr vert="horz" wrap="square" lIns="91440" tIns="45720" rIns="91440" bIns="45720" numCol="1" anchor="t" anchorCtr="0" compatLnSpc="1">
              <a:normAutofit fontScale="67500"/>
            </a:bodyPr>
            <a:lstStyle/>
            <a:p>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36" name="KSO_Shape"/>
            <p:cNvSpPr/>
            <p:nvPr>
              <p:custDataLst>
                <p:tags r:id="rId12"/>
              </p:custDataLst>
            </p:nvPr>
          </p:nvSpPr>
          <p:spPr>
            <a:xfrm>
              <a:off x="12070" y="5193"/>
              <a:ext cx="468" cy="507"/>
            </a:xfrm>
            <a:custGeom>
              <a:avLst/>
              <a:gdLst>
                <a:gd name="connsiteX0" fmla="*/ 1441667 w 5342334"/>
                <a:gd name="connsiteY0" fmla="*/ 2934412 h 5785910"/>
                <a:gd name="connsiteX1" fmla="*/ 1441770 w 5342334"/>
                <a:gd name="connsiteY1" fmla="*/ 2943473 h 5785910"/>
                <a:gd name="connsiteX2" fmla="*/ 1438934 w 5342334"/>
                <a:gd name="connsiteY2" fmla="*/ 2944008 h 5785910"/>
                <a:gd name="connsiteX3" fmla="*/ 1437887 w 5342334"/>
                <a:gd name="connsiteY3" fmla="*/ 2937382 h 5785910"/>
                <a:gd name="connsiteX4" fmla="*/ 1354605 w 5342334"/>
                <a:gd name="connsiteY4" fmla="*/ 2912708 h 5785910"/>
                <a:gd name="connsiteX5" fmla="*/ 1428080 w 5342334"/>
                <a:gd name="connsiteY5" fmla="*/ 2945087 h 5785910"/>
                <a:gd name="connsiteX6" fmla="*/ 1431904 w 5342334"/>
                <a:gd name="connsiteY6" fmla="*/ 2942083 h 5785910"/>
                <a:gd name="connsiteX7" fmla="*/ 1431050 w 5342334"/>
                <a:gd name="connsiteY7" fmla="*/ 3320849 h 5785910"/>
                <a:gd name="connsiteX8" fmla="*/ 2146318 w 5342334"/>
                <a:gd name="connsiteY8" fmla="*/ 5548257 h 5785910"/>
                <a:gd name="connsiteX9" fmla="*/ 2115204 w 5342334"/>
                <a:gd name="connsiteY9" fmla="*/ 5553206 h 5785910"/>
                <a:gd name="connsiteX10" fmla="*/ 1246460 w 5342334"/>
                <a:gd name="connsiteY10" fmla="*/ 5785910 h 5785910"/>
                <a:gd name="connsiteX11" fmla="*/ 0 w 5342334"/>
                <a:gd name="connsiteY11" fmla="*/ 3148605 h 5785910"/>
                <a:gd name="connsiteX12" fmla="*/ 1262428 w 5342334"/>
                <a:gd name="connsiteY12" fmla="*/ 2938106 h 5785910"/>
                <a:gd name="connsiteX13" fmla="*/ 3380735 w 5342334"/>
                <a:gd name="connsiteY13" fmla="*/ 118 h 5785910"/>
                <a:gd name="connsiteX14" fmla="*/ 3863622 w 5342334"/>
                <a:gd name="connsiteY14" fmla="*/ 912639 h 5785910"/>
                <a:gd name="connsiteX15" fmla="*/ 3674765 w 5342334"/>
                <a:gd name="connsiteY15" fmla="*/ 2045786 h 5785910"/>
                <a:gd name="connsiteX16" fmla="*/ 4585837 w 5342334"/>
                <a:gd name="connsiteY16" fmla="*/ 2046833 h 5785910"/>
                <a:gd name="connsiteX17" fmla="*/ 4775401 w 5342334"/>
                <a:gd name="connsiteY17" fmla="*/ 2003486 h 5785910"/>
                <a:gd name="connsiteX18" fmla="*/ 5203724 w 5342334"/>
                <a:gd name="connsiteY18" fmla="*/ 2381935 h 5785910"/>
                <a:gd name="connsiteX19" fmla="*/ 4980124 w 5342334"/>
                <a:gd name="connsiteY19" fmla="*/ 2705696 h 5785910"/>
                <a:gd name="connsiteX20" fmla="*/ 5342334 w 5342334"/>
                <a:gd name="connsiteY20" fmla="*/ 3258997 h 5785910"/>
                <a:gd name="connsiteX21" fmla="*/ 5107100 w 5342334"/>
                <a:gd name="connsiteY21" fmla="*/ 3754493 h 5785910"/>
                <a:gd name="connsiteX22" fmla="*/ 5342334 w 5342334"/>
                <a:gd name="connsiteY22" fmla="*/ 4140580 h 5785910"/>
                <a:gd name="connsiteX23" fmla="*/ 4844706 w 5342334"/>
                <a:gd name="connsiteY23" fmla="*/ 4606676 h 5785910"/>
                <a:gd name="connsiteX24" fmla="*/ 4790537 w 5342334"/>
                <a:gd name="connsiteY24" fmla="*/ 4596433 h 5785910"/>
                <a:gd name="connsiteX25" fmla="*/ 4802287 w 5342334"/>
                <a:gd name="connsiteY25" fmla="*/ 4606672 h 5785910"/>
                <a:gd name="connsiteX26" fmla="*/ 5191248 w 5342334"/>
                <a:gd name="connsiteY26" fmla="*/ 4997228 h 5785910"/>
                <a:gd name="connsiteX27" fmla="*/ 4866278 w 5342334"/>
                <a:gd name="connsiteY27" fmla="*/ 5435572 h 5785910"/>
                <a:gd name="connsiteX28" fmla="*/ 4581456 w 5342334"/>
                <a:gd name="connsiteY28" fmla="*/ 5443059 h 5785910"/>
                <a:gd name="connsiteX29" fmla="*/ 4593578 w 5342334"/>
                <a:gd name="connsiteY29" fmla="*/ 5444848 h 5785910"/>
                <a:gd name="connsiteX30" fmla="*/ 4581281 w 5342334"/>
                <a:gd name="connsiteY30" fmla="*/ 5445228 h 5785910"/>
                <a:gd name="connsiteX31" fmla="*/ 2168410 w 5342334"/>
                <a:gd name="connsiteY31" fmla="*/ 5525146 h 5785910"/>
                <a:gd name="connsiteX32" fmla="*/ 1445968 w 5342334"/>
                <a:gd name="connsiteY32" fmla="*/ 3310386 h 5785910"/>
                <a:gd name="connsiteX33" fmla="*/ 1441770 w 5342334"/>
                <a:gd name="connsiteY33" fmla="*/ 2943473 h 5785910"/>
                <a:gd name="connsiteX34" fmla="*/ 1514723 w 5342334"/>
                <a:gd name="connsiteY34" fmla="*/ 2929703 h 5785910"/>
                <a:gd name="connsiteX35" fmla="*/ 1975047 w 5342334"/>
                <a:gd name="connsiteY35" fmla="*/ 2725675 h 5785910"/>
                <a:gd name="connsiteX36" fmla="*/ 2654934 w 5342334"/>
                <a:gd name="connsiteY36" fmla="*/ 1630299 h 5785910"/>
                <a:gd name="connsiteX37" fmla="*/ 3108192 w 5342334"/>
                <a:gd name="connsiteY37" fmla="*/ 686009 h 5785910"/>
                <a:gd name="connsiteX38" fmla="*/ 3334821 w 5342334"/>
                <a:gd name="connsiteY38" fmla="*/ 6121 h 5785910"/>
                <a:gd name="connsiteX39" fmla="*/ 3380735 w 5342334"/>
                <a:gd name="connsiteY39" fmla="*/ 118 h 5785910"/>
                <a:gd name="connsiteX0-1" fmla="*/ 1441667 w 5342334"/>
                <a:gd name="connsiteY0-2" fmla="*/ 2934412 h 5785910"/>
                <a:gd name="connsiteX1-3" fmla="*/ 1441770 w 5342334"/>
                <a:gd name="connsiteY1-4" fmla="*/ 2943473 h 5785910"/>
                <a:gd name="connsiteX2-5" fmla="*/ 1438934 w 5342334"/>
                <a:gd name="connsiteY2-6" fmla="*/ 2944008 h 5785910"/>
                <a:gd name="connsiteX3-7" fmla="*/ 1437887 w 5342334"/>
                <a:gd name="connsiteY3-8" fmla="*/ 2937382 h 5785910"/>
                <a:gd name="connsiteX4-9" fmla="*/ 1441667 w 5342334"/>
                <a:gd name="connsiteY4-10" fmla="*/ 2934412 h 5785910"/>
                <a:gd name="connsiteX5-11" fmla="*/ 1354605 w 5342334"/>
                <a:gd name="connsiteY5-12" fmla="*/ 2912708 h 5785910"/>
                <a:gd name="connsiteX6-13" fmla="*/ 1428080 w 5342334"/>
                <a:gd name="connsiteY6-14" fmla="*/ 2945087 h 5785910"/>
                <a:gd name="connsiteX7-15" fmla="*/ 1431050 w 5342334"/>
                <a:gd name="connsiteY7-16" fmla="*/ 3320849 h 5785910"/>
                <a:gd name="connsiteX8-17" fmla="*/ 2146318 w 5342334"/>
                <a:gd name="connsiteY8-18" fmla="*/ 5548257 h 5785910"/>
                <a:gd name="connsiteX9-19" fmla="*/ 2115204 w 5342334"/>
                <a:gd name="connsiteY9-20" fmla="*/ 5553206 h 5785910"/>
                <a:gd name="connsiteX10-21" fmla="*/ 1246460 w 5342334"/>
                <a:gd name="connsiteY10-22" fmla="*/ 5785910 h 5785910"/>
                <a:gd name="connsiteX11-23" fmla="*/ 0 w 5342334"/>
                <a:gd name="connsiteY11-24" fmla="*/ 3148605 h 5785910"/>
                <a:gd name="connsiteX12-25" fmla="*/ 1262428 w 5342334"/>
                <a:gd name="connsiteY12-26" fmla="*/ 2938106 h 5785910"/>
                <a:gd name="connsiteX13-27" fmla="*/ 1354605 w 5342334"/>
                <a:gd name="connsiteY13-28" fmla="*/ 2912708 h 5785910"/>
                <a:gd name="connsiteX14-29" fmla="*/ 3380735 w 5342334"/>
                <a:gd name="connsiteY14-30" fmla="*/ 118 h 5785910"/>
                <a:gd name="connsiteX15-31" fmla="*/ 3863622 w 5342334"/>
                <a:gd name="connsiteY15-32" fmla="*/ 912639 h 5785910"/>
                <a:gd name="connsiteX16-33" fmla="*/ 3674765 w 5342334"/>
                <a:gd name="connsiteY16-34" fmla="*/ 2045786 h 5785910"/>
                <a:gd name="connsiteX17-35" fmla="*/ 4585837 w 5342334"/>
                <a:gd name="connsiteY17-36" fmla="*/ 2046833 h 5785910"/>
                <a:gd name="connsiteX18-37" fmla="*/ 4775401 w 5342334"/>
                <a:gd name="connsiteY18-38" fmla="*/ 2003486 h 5785910"/>
                <a:gd name="connsiteX19-39" fmla="*/ 5203724 w 5342334"/>
                <a:gd name="connsiteY19-40" fmla="*/ 2381935 h 5785910"/>
                <a:gd name="connsiteX20-41" fmla="*/ 4980124 w 5342334"/>
                <a:gd name="connsiteY20-42" fmla="*/ 2705696 h 5785910"/>
                <a:gd name="connsiteX21-43" fmla="*/ 5342334 w 5342334"/>
                <a:gd name="connsiteY21-44" fmla="*/ 3258997 h 5785910"/>
                <a:gd name="connsiteX22-45" fmla="*/ 5107100 w 5342334"/>
                <a:gd name="connsiteY22-46" fmla="*/ 3754493 h 5785910"/>
                <a:gd name="connsiteX23-47" fmla="*/ 5342334 w 5342334"/>
                <a:gd name="connsiteY23-48" fmla="*/ 4140580 h 5785910"/>
                <a:gd name="connsiteX24-49" fmla="*/ 4844706 w 5342334"/>
                <a:gd name="connsiteY24-50" fmla="*/ 4606676 h 5785910"/>
                <a:gd name="connsiteX25-51" fmla="*/ 4790537 w 5342334"/>
                <a:gd name="connsiteY25-52" fmla="*/ 4596433 h 5785910"/>
                <a:gd name="connsiteX26-53" fmla="*/ 4802287 w 5342334"/>
                <a:gd name="connsiteY26-54" fmla="*/ 4606672 h 5785910"/>
                <a:gd name="connsiteX27-55" fmla="*/ 5191248 w 5342334"/>
                <a:gd name="connsiteY27-56" fmla="*/ 4997228 h 5785910"/>
                <a:gd name="connsiteX28-57" fmla="*/ 4866278 w 5342334"/>
                <a:gd name="connsiteY28-58" fmla="*/ 5435572 h 5785910"/>
                <a:gd name="connsiteX29-59" fmla="*/ 4581456 w 5342334"/>
                <a:gd name="connsiteY29-60" fmla="*/ 5443059 h 5785910"/>
                <a:gd name="connsiteX30-61" fmla="*/ 4593578 w 5342334"/>
                <a:gd name="connsiteY30-62" fmla="*/ 5444848 h 5785910"/>
                <a:gd name="connsiteX31-63" fmla="*/ 4581281 w 5342334"/>
                <a:gd name="connsiteY31-64" fmla="*/ 5445228 h 5785910"/>
                <a:gd name="connsiteX32-65" fmla="*/ 2168410 w 5342334"/>
                <a:gd name="connsiteY32-66" fmla="*/ 5525146 h 5785910"/>
                <a:gd name="connsiteX33-67" fmla="*/ 1445968 w 5342334"/>
                <a:gd name="connsiteY33-68" fmla="*/ 3310386 h 5785910"/>
                <a:gd name="connsiteX34-69" fmla="*/ 1441770 w 5342334"/>
                <a:gd name="connsiteY34-70" fmla="*/ 2943473 h 5785910"/>
                <a:gd name="connsiteX35-71" fmla="*/ 1514723 w 5342334"/>
                <a:gd name="connsiteY35-72" fmla="*/ 2929703 h 5785910"/>
                <a:gd name="connsiteX36-73" fmla="*/ 1975047 w 5342334"/>
                <a:gd name="connsiteY36-74" fmla="*/ 2725675 h 5785910"/>
                <a:gd name="connsiteX37-75" fmla="*/ 2654934 w 5342334"/>
                <a:gd name="connsiteY37-76" fmla="*/ 1630299 h 5785910"/>
                <a:gd name="connsiteX38-77" fmla="*/ 3108192 w 5342334"/>
                <a:gd name="connsiteY38-78" fmla="*/ 686009 h 5785910"/>
                <a:gd name="connsiteX39-79" fmla="*/ 3334821 w 5342334"/>
                <a:gd name="connsiteY39-80" fmla="*/ 6121 h 5785910"/>
                <a:gd name="connsiteX40" fmla="*/ 3380735 w 5342334"/>
                <a:gd name="connsiteY40" fmla="*/ 118 h 5785910"/>
                <a:gd name="connsiteX0-81" fmla="*/ 1437887 w 5342334"/>
                <a:gd name="connsiteY0-82" fmla="*/ 2937382 h 5785910"/>
                <a:gd name="connsiteX1-83" fmla="*/ 1441770 w 5342334"/>
                <a:gd name="connsiteY1-84" fmla="*/ 2943473 h 5785910"/>
                <a:gd name="connsiteX2-85" fmla="*/ 1438934 w 5342334"/>
                <a:gd name="connsiteY2-86" fmla="*/ 2944008 h 5785910"/>
                <a:gd name="connsiteX3-87" fmla="*/ 1437887 w 5342334"/>
                <a:gd name="connsiteY3-88" fmla="*/ 2937382 h 5785910"/>
                <a:gd name="connsiteX4-89" fmla="*/ 1354605 w 5342334"/>
                <a:gd name="connsiteY4-90" fmla="*/ 2912708 h 5785910"/>
                <a:gd name="connsiteX5-91" fmla="*/ 1428080 w 5342334"/>
                <a:gd name="connsiteY5-92" fmla="*/ 2945087 h 5785910"/>
                <a:gd name="connsiteX6-93" fmla="*/ 1431050 w 5342334"/>
                <a:gd name="connsiteY6-94" fmla="*/ 3320849 h 5785910"/>
                <a:gd name="connsiteX7-95" fmla="*/ 2146318 w 5342334"/>
                <a:gd name="connsiteY7-96" fmla="*/ 5548257 h 5785910"/>
                <a:gd name="connsiteX8-97" fmla="*/ 2115204 w 5342334"/>
                <a:gd name="connsiteY8-98" fmla="*/ 5553206 h 5785910"/>
                <a:gd name="connsiteX9-99" fmla="*/ 1246460 w 5342334"/>
                <a:gd name="connsiteY9-100" fmla="*/ 5785910 h 5785910"/>
                <a:gd name="connsiteX10-101" fmla="*/ 0 w 5342334"/>
                <a:gd name="connsiteY10-102" fmla="*/ 3148605 h 5785910"/>
                <a:gd name="connsiteX11-103" fmla="*/ 1262428 w 5342334"/>
                <a:gd name="connsiteY11-104" fmla="*/ 2938106 h 5785910"/>
                <a:gd name="connsiteX12-105" fmla="*/ 1354605 w 5342334"/>
                <a:gd name="connsiteY12-106" fmla="*/ 2912708 h 5785910"/>
                <a:gd name="connsiteX13-107" fmla="*/ 3380735 w 5342334"/>
                <a:gd name="connsiteY13-108" fmla="*/ 118 h 5785910"/>
                <a:gd name="connsiteX14-109" fmla="*/ 3863622 w 5342334"/>
                <a:gd name="connsiteY14-110" fmla="*/ 912639 h 5785910"/>
                <a:gd name="connsiteX15-111" fmla="*/ 3674765 w 5342334"/>
                <a:gd name="connsiteY15-112" fmla="*/ 2045786 h 5785910"/>
                <a:gd name="connsiteX16-113" fmla="*/ 4585837 w 5342334"/>
                <a:gd name="connsiteY16-114" fmla="*/ 2046833 h 5785910"/>
                <a:gd name="connsiteX17-115" fmla="*/ 4775401 w 5342334"/>
                <a:gd name="connsiteY17-116" fmla="*/ 2003486 h 5785910"/>
                <a:gd name="connsiteX18-117" fmla="*/ 5203724 w 5342334"/>
                <a:gd name="connsiteY18-118" fmla="*/ 2381935 h 5785910"/>
                <a:gd name="connsiteX19-119" fmla="*/ 4980124 w 5342334"/>
                <a:gd name="connsiteY19-120" fmla="*/ 2705696 h 5785910"/>
                <a:gd name="connsiteX20-121" fmla="*/ 5342334 w 5342334"/>
                <a:gd name="connsiteY20-122" fmla="*/ 3258997 h 5785910"/>
                <a:gd name="connsiteX21-123" fmla="*/ 5107100 w 5342334"/>
                <a:gd name="connsiteY21-124" fmla="*/ 3754493 h 5785910"/>
                <a:gd name="connsiteX22-125" fmla="*/ 5342334 w 5342334"/>
                <a:gd name="connsiteY22-126" fmla="*/ 4140580 h 5785910"/>
                <a:gd name="connsiteX23-127" fmla="*/ 4844706 w 5342334"/>
                <a:gd name="connsiteY23-128" fmla="*/ 4606676 h 5785910"/>
                <a:gd name="connsiteX24-129" fmla="*/ 4790537 w 5342334"/>
                <a:gd name="connsiteY24-130" fmla="*/ 4596433 h 5785910"/>
                <a:gd name="connsiteX25-131" fmla="*/ 4802287 w 5342334"/>
                <a:gd name="connsiteY25-132" fmla="*/ 4606672 h 5785910"/>
                <a:gd name="connsiteX26-133" fmla="*/ 5191248 w 5342334"/>
                <a:gd name="connsiteY26-134" fmla="*/ 4997228 h 5785910"/>
                <a:gd name="connsiteX27-135" fmla="*/ 4866278 w 5342334"/>
                <a:gd name="connsiteY27-136" fmla="*/ 5435572 h 5785910"/>
                <a:gd name="connsiteX28-137" fmla="*/ 4581456 w 5342334"/>
                <a:gd name="connsiteY28-138" fmla="*/ 5443059 h 5785910"/>
                <a:gd name="connsiteX29-139" fmla="*/ 4593578 w 5342334"/>
                <a:gd name="connsiteY29-140" fmla="*/ 5444848 h 5785910"/>
                <a:gd name="connsiteX30-141" fmla="*/ 4581281 w 5342334"/>
                <a:gd name="connsiteY30-142" fmla="*/ 5445228 h 5785910"/>
                <a:gd name="connsiteX31-143" fmla="*/ 2168410 w 5342334"/>
                <a:gd name="connsiteY31-144" fmla="*/ 5525146 h 5785910"/>
                <a:gd name="connsiteX32-145" fmla="*/ 1445968 w 5342334"/>
                <a:gd name="connsiteY32-146" fmla="*/ 3310386 h 5785910"/>
                <a:gd name="connsiteX33-147" fmla="*/ 1441770 w 5342334"/>
                <a:gd name="connsiteY33-148" fmla="*/ 2943473 h 5785910"/>
                <a:gd name="connsiteX34-149" fmla="*/ 1514723 w 5342334"/>
                <a:gd name="connsiteY34-150" fmla="*/ 2929703 h 5785910"/>
                <a:gd name="connsiteX35-151" fmla="*/ 1975047 w 5342334"/>
                <a:gd name="connsiteY35-152" fmla="*/ 2725675 h 5785910"/>
                <a:gd name="connsiteX36-153" fmla="*/ 2654934 w 5342334"/>
                <a:gd name="connsiteY36-154" fmla="*/ 1630299 h 5785910"/>
                <a:gd name="connsiteX37-155" fmla="*/ 3108192 w 5342334"/>
                <a:gd name="connsiteY37-156" fmla="*/ 686009 h 5785910"/>
                <a:gd name="connsiteX38-157" fmla="*/ 3334821 w 5342334"/>
                <a:gd name="connsiteY38-158" fmla="*/ 6121 h 5785910"/>
                <a:gd name="connsiteX39-159" fmla="*/ 3380735 w 5342334"/>
                <a:gd name="connsiteY39-160" fmla="*/ 118 h 5785910"/>
                <a:gd name="connsiteX0-161" fmla="*/ 1438934 w 5342334"/>
                <a:gd name="connsiteY0-162" fmla="*/ 2944008 h 5785910"/>
                <a:gd name="connsiteX1-163" fmla="*/ 1441770 w 5342334"/>
                <a:gd name="connsiteY1-164" fmla="*/ 2943473 h 5785910"/>
                <a:gd name="connsiteX2-165" fmla="*/ 1438934 w 5342334"/>
                <a:gd name="connsiteY2-166" fmla="*/ 2944008 h 5785910"/>
                <a:gd name="connsiteX3-167" fmla="*/ 1354605 w 5342334"/>
                <a:gd name="connsiteY3-168" fmla="*/ 2912708 h 5785910"/>
                <a:gd name="connsiteX4-169" fmla="*/ 1428080 w 5342334"/>
                <a:gd name="connsiteY4-170" fmla="*/ 2945087 h 5785910"/>
                <a:gd name="connsiteX5-171" fmla="*/ 1431050 w 5342334"/>
                <a:gd name="connsiteY5-172" fmla="*/ 3320849 h 5785910"/>
                <a:gd name="connsiteX6-173" fmla="*/ 2146318 w 5342334"/>
                <a:gd name="connsiteY6-174" fmla="*/ 5548257 h 5785910"/>
                <a:gd name="connsiteX7-175" fmla="*/ 2115204 w 5342334"/>
                <a:gd name="connsiteY7-176" fmla="*/ 5553206 h 5785910"/>
                <a:gd name="connsiteX8-177" fmla="*/ 1246460 w 5342334"/>
                <a:gd name="connsiteY8-178" fmla="*/ 5785910 h 5785910"/>
                <a:gd name="connsiteX9-179" fmla="*/ 0 w 5342334"/>
                <a:gd name="connsiteY9-180" fmla="*/ 3148605 h 5785910"/>
                <a:gd name="connsiteX10-181" fmla="*/ 1262428 w 5342334"/>
                <a:gd name="connsiteY10-182" fmla="*/ 2938106 h 5785910"/>
                <a:gd name="connsiteX11-183" fmla="*/ 1354605 w 5342334"/>
                <a:gd name="connsiteY11-184" fmla="*/ 2912708 h 5785910"/>
                <a:gd name="connsiteX12-185" fmla="*/ 3380735 w 5342334"/>
                <a:gd name="connsiteY12-186" fmla="*/ 118 h 5785910"/>
                <a:gd name="connsiteX13-187" fmla="*/ 3863622 w 5342334"/>
                <a:gd name="connsiteY13-188" fmla="*/ 912639 h 5785910"/>
                <a:gd name="connsiteX14-189" fmla="*/ 3674765 w 5342334"/>
                <a:gd name="connsiteY14-190" fmla="*/ 2045786 h 5785910"/>
                <a:gd name="connsiteX15-191" fmla="*/ 4585837 w 5342334"/>
                <a:gd name="connsiteY15-192" fmla="*/ 2046833 h 5785910"/>
                <a:gd name="connsiteX16-193" fmla="*/ 4775401 w 5342334"/>
                <a:gd name="connsiteY16-194" fmla="*/ 2003486 h 5785910"/>
                <a:gd name="connsiteX17-195" fmla="*/ 5203724 w 5342334"/>
                <a:gd name="connsiteY17-196" fmla="*/ 2381935 h 5785910"/>
                <a:gd name="connsiteX18-197" fmla="*/ 4980124 w 5342334"/>
                <a:gd name="connsiteY18-198" fmla="*/ 2705696 h 5785910"/>
                <a:gd name="connsiteX19-199" fmla="*/ 5342334 w 5342334"/>
                <a:gd name="connsiteY19-200" fmla="*/ 3258997 h 5785910"/>
                <a:gd name="connsiteX20-201" fmla="*/ 5107100 w 5342334"/>
                <a:gd name="connsiteY20-202" fmla="*/ 3754493 h 5785910"/>
                <a:gd name="connsiteX21-203" fmla="*/ 5342334 w 5342334"/>
                <a:gd name="connsiteY21-204" fmla="*/ 4140580 h 5785910"/>
                <a:gd name="connsiteX22-205" fmla="*/ 4844706 w 5342334"/>
                <a:gd name="connsiteY22-206" fmla="*/ 4606676 h 5785910"/>
                <a:gd name="connsiteX23-207" fmla="*/ 4790537 w 5342334"/>
                <a:gd name="connsiteY23-208" fmla="*/ 4596433 h 5785910"/>
                <a:gd name="connsiteX24-209" fmla="*/ 4802287 w 5342334"/>
                <a:gd name="connsiteY24-210" fmla="*/ 4606672 h 5785910"/>
                <a:gd name="connsiteX25-211" fmla="*/ 5191248 w 5342334"/>
                <a:gd name="connsiteY25-212" fmla="*/ 4997228 h 5785910"/>
                <a:gd name="connsiteX26-213" fmla="*/ 4866278 w 5342334"/>
                <a:gd name="connsiteY26-214" fmla="*/ 5435572 h 5785910"/>
                <a:gd name="connsiteX27-215" fmla="*/ 4581456 w 5342334"/>
                <a:gd name="connsiteY27-216" fmla="*/ 5443059 h 5785910"/>
                <a:gd name="connsiteX28-217" fmla="*/ 4593578 w 5342334"/>
                <a:gd name="connsiteY28-218" fmla="*/ 5444848 h 5785910"/>
                <a:gd name="connsiteX29-219" fmla="*/ 4581281 w 5342334"/>
                <a:gd name="connsiteY29-220" fmla="*/ 5445228 h 5785910"/>
                <a:gd name="connsiteX30-221" fmla="*/ 2168410 w 5342334"/>
                <a:gd name="connsiteY30-222" fmla="*/ 5525146 h 5785910"/>
                <a:gd name="connsiteX31-223" fmla="*/ 1445968 w 5342334"/>
                <a:gd name="connsiteY31-224" fmla="*/ 3310386 h 5785910"/>
                <a:gd name="connsiteX32-225" fmla="*/ 1441770 w 5342334"/>
                <a:gd name="connsiteY32-226" fmla="*/ 2943473 h 5785910"/>
                <a:gd name="connsiteX33-227" fmla="*/ 1514723 w 5342334"/>
                <a:gd name="connsiteY33-228" fmla="*/ 2929703 h 5785910"/>
                <a:gd name="connsiteX34-229" fmla="*/ 1975047 w 5342334"/>
                <a:gd name="connsiteY34-230" fmla="*/ 2725675 h 5785910"/>
                <a:gd name="connsiteX35-231" fmla="*/ 2654934 w 5342334"/>
                <a:gd name="connsiteY35-232" fmla="*/ 1630299 h 5785910"/>
                <a:gd name="connsiteX36-233" fmla="*/ 3108192 w 5342334"/>
                <a:gd name="connsiteY36-234" fmla="*/ 686009 h 5785910"/>
                <a:gd name="connsiteX37-235" fmla="*/ 3334821 w 5342334"/>
                <a:gd name="connsiteY37-236" fmla="*/ 6121 h 5785910"/>
                <a:gd name="connsiteX38-237" fmla="*/ 3380735 w 5342334"/>
                <a:gd name="connsiteY38-238" fmla="*/ 118 h 5785910"/>
                <a:gd name="connsiteX0-239" fmla="*/ 1438934 w 5342334"/>
                <a:gd name="connsiteY0-240" fmla="*/ 2944008 h 5785910"/>
                <a:gd name="connsiteX1-241" fmla="*/ 1441770 w 5342334"/>
                <a:gd name="connsiteY1-242" fmla="*/ 2943473 h 5785910"/>
                <a:gd name="connsiteX2-243" fmla="*/ 1438934 w 5342334"/>
                <a:gd name="connsiteY2-244" fmla="*/ 2944008 h 5785910"/>
                <a:gd name="connsiteX3-245" fmla="*/ 1354605 w 5342334"/>
                <a:gd name="connsiteY3-246" fmla="*/ 2912708 h 5785910"/>
                <a:gd name="connsiteX4-247" fmla="*/ 1428080 w 5342334"/>
                <a:gd name="connsiteY4-248" fmla="*/ 2945087 h 5785910"/>
                <a:gd name="connsiteX5-249" fmla="*/ 1431050 w 5342334"/>
                <a:gd name="connsiteY5-250" fmla="*/ 3320849 h 5785910"/>
                <a:gd name="connsiteX6-251" fmla="*/ 2146318 w 5342334"/>
                <a:gd name="connsiteY6-252" fmla="*/ 5548257 h 5785910"/>
                <a:gd name="connsiteX7-253" fmla="*/ 2115204 w 5342334"/>
                <a:gd name="connsiteY7-254" fmla="*/ 5553206 h 5785910"/>
                <a:gd name="connsiteX8-255" fmla="*/ 1246460 w 5342334"/>
                <a:gd name="connsiteY8-256" fmla="*/ 5785910 h 5785910"/>
                <a:gd name="connsiteX9-257" fmla="*/ 0 w 5342334"/>
                <a:gd name="connsiteY9-258" fmla="*/ 3148605 h 5785910"/>
                <a:gd name="connsiteX10-259" fmla="*/ 1262428 w 5342334"/>
                <a:gd name="connsiteY10-260" fmla="*/ 2938106 h 5785910"/>
                <a:gd name="connsiteX11-261" fmla="*/ 1354605 w 5342334"/>
                <a:gd name="connsiteY11-262" fmla="*/ 2912708 h 5785910"/>
                <a:gd name="connsiteX12-263" fmla="*/ 3380735 w 5342334"/>
                <a:gd name="connsiteY12-264" fmla="*/ 118 h 5785910"/>
                <a:gd name="connsiteX13-265" fmla="*/ 3863622 w 5342334"/>
                <a:gd name="connsiteY13-266" fmla="*/ 912639 h 5785910"/>
                <a:gd name="connsiteX14-267" fmla="*/ 3674765 w 5342334"/>
                <a:gd name="connsiteY14-268" fmla="*/ 2045786 h 5785910"/>
                <a:gd name="connsiteX15-269" fmla="*/ 4585837 w 5342334"/>
                <a:gd name="connsiteY15-270" fmla="*/ 2046833 h 5785910"/>
                <a:gd name="connsiteX16-271" fmla="*/ 4775401 w 5342334"/>
                <a:gd name="connsiteY16-272" fmla="*/ 2003486 h 5785910"/>
                <a:gd name="connsiteX17-273" fmla="*/ 5203724 w 5342334"/>
                <a:gd name="connsiteY17-274" fmla="*/ 2381935 h 5785910"/>
                <a:gd name="connsiteX18-275" fmla="*/ 4980124 w 5342334"/>
                <a:gd name="connsiteY18-276" fmla="*/ 2705696 h 5785910"/>
                <a:gd name="connsiteX19-277" fmla="*/ 5342334 w 5342334"/>
                <a:gd name="connsiteY19-278" fmla="*/ 3258997 h 5785910"/>
                <a:gd name="connsiteX20-279" fmla="*/ 5107100 w 5342334"/>
                <a:gd name="connsiteY20-280" fmla="*/ 3754493 h 5785910"/>
                <a:gd name="connsiteX21-281" fmla="*/ 5342334 w 5342334"/>
                <a:gd name="connsiteY21-282" fmla="*/ 4140580 h 5785910"/>
                <a:gd name="connsiteX22-283" fmla="*/ 4844706 w 5342334"/>
                <a:gd name="connsiteY22-284" fmla="*/ 4606676 h 5785910"/>
                <a:gd name="connsiteX23-285" fmla="*/ 4790537 w 5342334"/>
                <a:gd name="connsiteY23-286" fmla="*/ 4596433 h 5785910"/>
                <a:gd name="connsiteX24-287" fmla="*/ 4802287 w 5342334"/>
                <a:gd name="connsiteY24-288" fmla="*/ 4606672 h 5785910"/>
                <a:gd name="connsiteX25-289" fmla="*/ 5191248 w 5342334"/>
                <a:gd name="connsiteY25-290" fmla="*/ 4997228 h 5785910"/>
                <a:gd name="connsiteX26-291" fmla="*/ 4866278 w 5342334"/>
                <a:gd name="connsiteY26-292" fmla="*/ 5435572 h 5785910"/>
                <a:gd name="connsiteX27-293" fmla="*/ 4581456 w 5342334"/>
                <a:gd name="connsiteY27-294" fmla="*/ 5443059 h 5785910"/>
                <a:gd name="connsiteX28-295" fmla="*/ 4593578 w 5342334"/>
                <a:gd name="connsiteY28-296" fmla="*/ 5444848 h 5785910"/>
                <a:gd name="connsiteX29-297" fmla="*/ 4581281 w 5342334"/>
                <a:gd name="connsiteY29-298" fmla="*/ 5445228 h 5785910"/>
                <a:gd name="connsiteX30-299" fmla="*/ 2168410 w 5342334"/>
                <a:gd name="connsiteY30-300" fmla="*/ 5525146 h 5785910"/>
                <a:gd name="connsiteX31-301" fmla="*/ 1445968 w 5342334"/>
                <a:gd name="connsiteY31-302" fmla="*/ 3310386 h 5785910"/>
                <a:gd name="connsiteX32-303" fmla="*/ 1441770 w 5342334"/>
                <a:gd name="connsiteY32-304" fmla="*/ 2943473 h 5785910"/>
                <a:gd name="connsiteX33-305" fmla="*/ 1514723 w 5342334"/>
                <a:gd name="connsiteY33-306" fmla="*/ 2929703 h 5785910"/>
                <a:gd name="connsiteX34-307" fmla="*/ 1975047 w 5342334"/>
                <a:gd name="connsiteY34-308" fmla="*/ 2725675 h 5785910"/>
                <a:gd name="connsiteX35-309" fmla="*/ 2654934 w 5342334"/>
                <a:gd name="connsiteY35-310" fmla="*/ 1630299 h 5785910"/>
                <a:gd name="connsiteX36-311" fmla="*/ 3108192 w 5342334"/>
                <a:gd name="connsiteY36-312" fmla="*/ 686009 h 5785910"/>
                <a:gd name="connsiteX37-313" fmla="*/ 3334821 w 5342334"/>
                <a:gd name="connsiteY37-314" fmla="*/ 6121 h 5785910"/>
                <a:gd name="connsiteX38-315" fmla="*/ 3380735 w 5342334"/>
                <a:gd name="connsiteY38-316" fmla="*/ 118 h 5785910"/>
                <a:gd name="connsiteX0-317" fmla="*/ 1438934 w 5342334"/>
                <a:gd name="connsiteY0-318" fmla="*/ 2944008 h 5785910"/>
                <a:gd name="connsiteX1-319" fmla="*/ 1441770 w 5342334"/>
                <a:gd name="connsiteY1-320" fmla="*/ 2943473 h 5785910"/>
                <a:gd name="connsiteX2-321" fmla="*/ 1438934 w 5342334"/>
                <a:gd name="connsiteY2-322" fmla="*/ 2944008 h 5785910"/>
                <a:gd name="connsiteX3-323" fmla="*/ 1354605 w 5342334"/>
                <a:gd name="connsiteY3-324" fmla="*/ 2912708 h 5785910"/>
                <a:gd name="connsiteX4-325" fmla="*/ 1428080 w 5342334"/>
                <a:gd name="connsiteY4-326" fmla="*/ 2945087 h 5785910"/>
                <a:gd name="connsiteX5-327" fmla="*/ 1431050 w 5342334"/>
                <a:gd name="connsiteY5-328" fmla="*/ 3320849 h 5785910"/>
                <a:gd name="connsiteX6-329" fmla="*/ 2146318 w 5342334"/>
                <a:gd name="connsiteY6-330" fmla="*/ 5548257 h 5785910"/>
                <a:gd name="connsiteX7-331" fmla="*/ 2115204 w 5342334"/>
                <a:gd name="connsiteY7-332" fmla="*/ 5553206 h 5785910"/>
                <a:gd name="connsiteX8-333" fmla="*/ 1246460 w 5342334"/>
                <a:gd name="connsiteY8-334" fmla="*/ 5785910 h 5785910"/>
                <a:gd name="connsiteX9-335" fmla="*/ 0 w 5342334"/>
                <a:gd name="connsiteY9-336" fmla="*/ 3148605 h 5785910"/>
                <a:gd name="connsiteX10-337" fmla="*/ 1262428 w 5342334"/>
                <a:gd name="connsiteY10-338" fmla="*/ 2938106 h 5785910"/>
                <a:gd name="connsiteX11-339" fmla="*/ 1354605 w 5342334"/>
                <a:gd name="connsiteY11-340" fmla="*/ 2912708 h 5785910"/>
                <a:gd name="connsiteX12-341" fmla="*/ 3380735 w 5342334"/>
                <a:gd name="connsiteY12-342" fmla="*/ 118 h 5785910"/>
                <a:gd name="connsiteX13-343" fmla="*/ 3863622 w 5342334"/>
                <a:gd name="connsiteY13-344" fmla="*/ 912639 h 5785910"/>
                <a:gd name="connsiteX14-345" fmla="*/ 3674765 w 5342334"/>
                <a:gd name="connsiteY14-346" fmla="*/ 2045786 h 5785910"/>
                <a:gd name="connsiteX15-347" fmla="*/ 4585837 w 5342334"/>
                <a:gd name="connsiteY15-348" fmla="*/ 2046833 h 5785910"/>
                <a:gd name="connsiteX16-349" fmla="*/ 4775401 w 5342334"/>
                <a:gd name="connsiteY16-350" fmla="*/ 2003486 h 5785910"/>
                <a:gd name="connsiteX17-351" fmla="*/ 5203724 w 5342334"/>
                <a:gd name="connsiteY17-352" fmla="*/ 2381935 h 5785910"/>
                <a:gd name="connsiteX18-353" fmla="*/ 4980124 w 5342334"/>
                <a:gd name="connsiteY18-354" fmla="*/ 2705696 h 5785910"/>
                <a:gd name="connsiteX19-355" fmla="*/ 5342334 w 5342334"/>
                <a:gd name="connsiteY19-356" fmla="*/ 3258997 h 5785910"/>
                <a:gd name="connsiteX20-357" fmla="*/ 5107100 w 5342334"/>
                <a:gd name="connsiteY20-358" fmla="*/ 3754493 h 5785910"/>
                <a:gd name="connsiteX21-359" fmla="*/ 5342334 w 5342334"/>
                <a:gd name="connsiteY21-360" fmla="*/ 4140580 h 5785910"/>
                <a:gd name="connsiteX22-361" fmla="*/ 4844706 w 5342334"/>
                <a:gd name="connsiteY22-362" fmla="*/ 4606676 h 5785910"/>
                <a:gd name="connsiteX23-363" fmla="*/ 4790537 w 5342334"/>
                <a:gd name="connsiteY23-364" fmla="*/ 4596433 h 5785910"/>
                <a:gd name="connsiteX24-365" fmla="*/ 4802287 w 5342334"/>
                <a:gd name="connsiteY24-366" fmla="*/ 4606672 h 5785910"/>
                <a:gd name="connsiteX25-367" fmla="*/ 5191248 w 5342334"/>
                <a:gd name="connsiteY25-368" fmla="*/ 4997228 h 5785910"/>
                <a:gd name="connsiteX26-369" fmla="*/ 4866278 w 5342334"/>
                <a:gd name="connsiteY26-370" fmla="*/ 5435572 h 5785910"/>
                <a:gd name="connsiteX27-371" fmla="*/ 4581456 w 5342334"/>
                <a:gd name="connsiteY27-372" fmla="*/ 5443059 h 5785910"/>
                <a:gd name="connsiteX28-373" fmla="*/ 4593578 w 5342334"/>
                <a:gd name="connsiteY28-374" fmla="*/ 5444848 h 5785910"/>
                <a:gd name="connsiteX29-375" fmla="*/ 4581281 w 5342334"/>
                <a:gd name="connsiteY29-376" fmla="*/ 5445228 h 5785910"/>
                <a:gd name="connsiteX30-377" fmla="*/ 2168410 w 5342334"/>
                <a:gd name="connsiteY30-378" fmla="*/ 5525146 h 5785910"/>
                <a:gd name="connsiteX31-379" fmla="*/ 1445968 w 5342334"/>
                <a:gd name="connsiteY31-380" fmla="*/ 3310386 h 5785910"/>
                <a:gd name="connsiteX32-381" fmla="*/ 1441770 w 5342334"/>
                <a:gd name="connsiteY32-382" fmla="*/ 2943473 h 5785910"/>
                <a:gd name="connsiteX33-383" fmla="*/ 1514723 w 5342334"/>
                <a:gd name="connsiteY33-384" fmla="*/ 2929703 h 5785910"/>
                <a:gd name="connsiteX34-385" fmla="*/ 1975047 w 5342334"/>
                <a:gd name="connsiteY34-386" fmla="*/ 2725675 h 5785910"/>
                <a:gd name="connsiteX35-387" fmla="*/ 2654934 w 5342334"/>
                <a:gd name="connsiteY35-388" fmla="*/ 1630299 h 5785910"/>
                <a:gd name="connsiteX36-389" fmla="*/ 3108192 w 5342334"/>
                <a:gd name="connsiteY36-390" fmla="*/ 686009 h 5785910"/>
                <a:gd name="connsiteX37-391" fmla="*/ 3334821 w 5342334"/>
                <a:gd name="connsiteY37-392" fmla="*/ 6121 h 5785910"/>
                <a:gd name="connsiteX38-393" fmla="*/ 3380735 w 5342334"/>
                <a:gd name="connsiteY38-394" fmla="*/ 118 h 5785910"/>
                <a:gd name="connsiteX0-395" fmla="*/ 1438934 w 5342334"/>
                <a:gd name="connsiteY0-396" fmla="*/ 2944008 h 5785910"/>
                <a:gd name="connsiteX1-397" fmla="*/ 1441770 w 5342334"/>
                <a:gd name="connsiteY1-398" fmla="*/ 2943473 h 5785910"/>
                <a:gd name="connsiteX2-399" fmla="*/ 1438934 w 5342334"/>
                <a:gd name="connsiteY2-400" fmla="*/ 2944008 h 5785910"/>
                <a:gd name="connsiteX3-401" fmla="*/ 1354605 w 5342334"/>
                <a:gd name="connsiteY3-402" fmla="*/ 2912708 h 5785910"/>
                <a:gd name="connsiteX4-403" fmla="*/ 1428080 w 5342334"/>
                <a:gd name="connsiteY4-404" fmla="*/ 2945087 h 5785910"/>
                <a:gd name="connsiteX5-405" fmla="*/ 1431050 w 5342334"/>
                <a:gd name="connsiteY5-406" fmla="*/ 3320849 h 5785910"/>
                <a:gd name="connsiteX6-407" fmla="*/ 2146318 w 5342334"/>
                <a:gd name="connsiteY6-408" fmla="*/ 5548257 h 5785910"/>
                <a:gd name="connsiteX7-409" fmla="*/ 2115204 w 5342334"/>
                <a:gd name="connsiteY7-410" fmla="*/ 5553206 h 5785910"/>
                <a:gd name="connsiteX8-411" fmla="*/ 1246460 w 5342334"/>
                <a:gd name="connsiteY8-412" fmla="*/ 5785910 h 5785910"/>
                <a:gd name="connsiteX9-413" fmla="*/ 0 w 5342334"/>
                <a:gd name="connsiteY9-414" fmla="*/ 3148605 h 5785910"/>
                <a:gd name="connsiteX10-415" fmla="*/ 1262428 w 5342334"/>
                <a:gd name="connsiteY10-416" fmla="*/ 2938106 h 5785910"/>
                <a:gd name="connsiteX11-417" fmla="*/ 1354605 w 5342334"/>
                <a:gd name="connsiteY11-418" fmla="*/ 2912708 h 5785910"/>
                <a:gd name="connsiteX12-419" fmla="*/ 3380735 w 5342334"/>
                <a:gd name="connsiteY12-420" fmla="*/ 118 h 5785910"/>
                <a:gd name="connsiteX13-421" fmla="*/ 3863622 w 5342334"/>
                <a:gd name="connsiteY13-422" fmla="*/ 912639 h 5785910"/>
                <a:gd name="connsiteX14-423" fmla="*/ 3674765 w 5342334"/>
                <a:gd name="connsiteY14-424" fmla="*/ 2045786 h 5785910"/>
                <a:gd name="connsiteX15-425" fmla="*/ 4585837 w 5342334"/>
                <a:gd name="connsiteY15-426" fmla="*/ 2046833 h 5785910"/>
                <a:gd name="connsiteX16-427" fmla="*/ 4775401 w 5342334"/>
                <a:gd name="connsiteY16-428" fmla="*/ 2003486 h 5785910"/>
                <a:gd name="connsiteX17-429" fmla="*/ 5203724 w 5342334"/>
                <a:gd name="connsiteY17-430" fmla="*/ 2381935 h 5785910"/>
                <a:gd name="connsiteX18-431" fmla="*/ 4980124 w 5342334"/>
                <a:gd name="connsiteY18-432" fmla="*/ 2705696 h 5785910"/>
                <a:gd name="connsiteX19-433" fmla="*/ 5342334 w 5342334"/>
                <a:gd name="connsiteY19-434" fmla="*/ 3258997 h 5785910"/>
                <a:gd name="connsiteX20-435" fmla="*/ 5107100 w 5342334"/>
                <a:gd name="connsiteY20-436" fmla="*/ 3754493 h 5785910"/>
                <a:gd name="connsiteX21-437" fmla="*/ 5342334 w 5342334"/>
                <a:gd name="connsiteY21-438" fmla="*/ 4140580 h 5785910"/>
                <a:gd name="connsiteX22-439" fmla="*/ 4844706 w 5342334"/>
                <a:gd name="connsiteY22-440" fmla="*/ 4606676 h 5785910"/>
                <a:gd name="connsiteX23-441" fmla="*/ 4790537 w 5342334"/>
                <a:gd name="connsiteY23-442" fmla="*/ 4596433 h 5785910"/>
                <a:gd name="connsiteX24-443" fmla="*/ 4802287 w 5342334"/>
                <a:gd name="connsiteY24-444" fmla="*/ 4606672 h 5785910"/>
                <a:gd name="connsiteX25-445" fmla="*/ 5191248 w 5342334"/>
                <a:gd name="connsiteY25-446" fmla="*/ 4997228 h 5785910"/>
                <a:gd name="connsiteX26-447" fmla="*/ 4866278 w 5342334"/>
                <a:gd name="connsiteY26-448" fmla="*/ 5435572 h 5785910"/>
                <a:gd name="connsiteX27-449" fmla="*/ 4581456 w 5342334"/>
                <a:gd name="connsiteY27-450" fmla="*/ 5443059 h 5785910"/>
                <a:gd name="connsiteX28-451" fmla="*/ 4593578 w 5342334"/>
                <a:gd name="connsiteY28-452" fmla="*/ 5444848 h 5785910"/>
                <a:gd name="connsiteX29-453" fmla="*/ 4581281 w 5342334"/>
                <a:gd name="connsiteY29-454" fmla="*/ 5445228 h 5785910"/>
                <a:gd name="connsiteX30-455" fmla="*/ 2168410 w 5342334"/>
                <a:gd name="connsiteY30-456" fmla="*/ 5525146 h 5785910"/>
                <a:gd name="connsiteX31-457" fmla="*/ 1445968 w 5342334"/>
                <a:gd name="connsiteY31-458" fmla="*/ 3310386 h 5785910"/>
                <a:gd name="connsiteX32-459" fmla="*/ 1441770 w 5342334"/>
                <a:gd name="connsiteY32-460" fmla="*/ 2943473 h 5785910"/>
                <a:gd name="connsiteX33-461" fmla="*/ 1514723 w 5342334"/>
                <a:gd name="connsiteY33-462" fmla="*/ 2929703 h 5785910"/>
                <a:gd name="connsiteX34-463" fmla="*/ 1975047 w 5342334"/>
                <a:gd name="connsiteY34-464" fmla="*/ 2725675 h 5785910"/>
                <a:gd name="connsiteX35-465" fmla="*/ 2654934 w 5342334"/>
                <a:gd name="connsiteY35-466" fmla="*/ 1630299 h 5785910"/>
                <a:gd name="connsiteX36-467" fmla="*/ 3108192 w 5342334"/>
                <a:gd name="connsiteY36-468" fmla="*/ 686009 h 5785910"/>
                <a:gd name="connsiteX37-469" fmla="*/ 3334821 w 5342334"/>
                <a:gd name="connsiteY37-470" fmla="*/ 6121 h 5785910"/>
                <a:gd name="connsiteX38-471" fmla="*/ 3380735 w 5342334"/>
                <a:gd name="connsiteY38-472" fmla="*/ 118 h 5785910"/>
                <a:gd name="connsiteX0-473" fmla="*/ 1438934 w 5342334"/>
                <a:gd name="connsiteY0-474" fmla="*/ 2944008 h 5785910"/>
                <a:gd name="connsiteX1-475" fmla="*/ 1441770 w 5342334"/>
                <a:gd name="connsiteY1-476" fmla="*/ 2943473 h 5785910"/>
                <a:gd name="connsiteX2-477" fmla="*/ 1438934 w 5342334"/>
                <a:gd name="connsiteY2-478" fmla="*/ 2944008 h 5785910"/>
                <a:gd name="connsiteX3-479" fmla="*/ 1354605 w 5342334"/>
                <a:gd name="connsiteY3-480" fmla="*/ 2912708 h 5785910"/>
                <a:gd name="connsiteX4-481" fmla="*/ 1428080 w 5342334"/>
                <a:gd name="connsiteY4-482" fmla="*/ 2945087 h 5785910"/>
                <a:gd name="connsiteX5-483" fmla="*/ 1431050 w 5342334"/>
                <a:gd name="connsiteY5-484" fmla="*/ 3320849 h 5785910"/>
                <a:gd name="connsiteX6-485" fmla="*/ 2146318 w 5342334"/>
                <a:gd name="connsiteY6-486" fmla="*/ 5548257 h 5785910"/>
                <a:gd name="connsiteX7-487" fmla="*/ 2115204 w 5342334"/>
                <a:gd name="connsiteY7-488" fmla="*/ 5553206 h 5785910"/>
                <a:gd name="connsiteX8-489" fmla="*/ 1246460 w 5342334"/>
                <a:gd name="connsiteY8-490" fmla="*/ 5785910 h 5785910"/>
                <a:gd name="connsiteX9-491" fmla="*/ 0 w 5342334"/>
                <a:gd name="connsiteY9-492" fmla="*/ 3148605 h 5785910"/>
                <a:gd name="connsiteX10-493" fmla="*/ 1262428 w 5342334"/>
                <a:gd name="connsiteY10-494" fmla="*/ 2938106 h 5785910"/>
                <a:gd name="connsiteX11-495" fmla="*/ 1354605 w 5342334"/>
                <a:gd name="connsiteY11-496" fmla="*/ 2912708 h 5785910"/>
                <a:gd name="connsiteX12-497" fmla="*/ 3380735 w 5342334"/>
                <a:gd name="connsiteY12-498" fmla="*/ 118 h 5785910"/>
                <a:gd name="connsiteX13-499" fmla="*/ 3863622 w 5342334"/>
                <a:gd name="connsiteY13-500" fmla="*/ 912639 h 5785910"/>
                <a:gd name="connsiteX14-501" fmla="*/ 3674765 w 5342334"/>
                <a:gd name="connsiteY14-502" fmla="*/ 2045786 h 5785910"/>
                <a:gd name="connsiteX15-503" fmla="*/ 4585837 w 5342334"/>
                <a:gd name="connsiteY15-504" fmla="*/ 2046833 h 5785910"/>
                <a:gd name="connsiteX16-505" fmla="*/ 4775401 w 5342334"/>
                <a:gd name="connsiteY16-506" fmla="*/ 2003486 h 5785910"/>
                <a:gd name="connsiteX17-507" fmla="*/ 5203724 w 5342334"/>
                <a:gd name="connsiteY17-508" fmla="*/ 2381935 h 5785910"/>
                <a:gd name="connsiteX18-509" fmla="*/ 4980124 w 5342334"/>
                <a:gd name="connsiteY18-510" fmla="*/ 2705696 h 5785910"/>
                <a:gd name="connsiteX19-511" fmla="*/ 5342334 w 5342334"/>
                <a:gd name="connsiteY19-512" fmla="*/ 3258997 h 5785910"/>
                <a:gd name="connsiteX20-513" fmla="*/ 5107100 w 5342334"/>
                <a:gd name="connsiteY20-514" fmla="*/ 3754493 h 5785910"/>
                <a:gd name="connsiteX21-515" fmla="*/ 5342334 w 5342334"/>
                <a:gd name="connsiteY21-516" fmla="*/ 4140580 h 5785910"/>
                <a:gd name="connsiteX22-517" fmla="*/ 4844706 w 5342334"/>
                <a:gd name="connsiteY22-518" fmla="*/ 4606676 h 5785910"/>
                <a:gd name="connsiteX23-519" fmla="*/ 4790537 w 5342334"/>
                <a:gd name="connsiteY23-520" fmla="*/ 4596433 h 5785910"/>
                <a:gd name="connsiteX24-521" fmla="*/ 4802287 w 5342334"/>
                <a:gd name="connsiteY24-522" fmla="*/ 4606672 h 5785910"/>
                <a:gd name="connsiteX25-523" fmla="*/ 5191248 w 5342334"/>
                <a:gd name="connsiteY25-524" fmla="*/ 4997228 h 5785910"/>
                <a:gd name="connsiteX26-525" fmla="*/ 4866278 w 5342334"/>
                <a:gd name="connsiteY26-526" fmla="*/ 5435572 h 5785910"/>
                <a:gd name="connsiteX27-527" fmla="*/ 4581456 w 5342334"/>
                <a:gd name="connsiteY27-528" fmla="*/ 5443059 h 5785910"/>
                <a:gd name="connsiteX28-529" fmla="*/ 4593578 w 5342334"/>
                <a:gd name="connsiteY28-530" fmla="*/ 5444848 h 5785910"/>
                <a:gd name="connsiteX29-531" fmla="*/ 4581281 w 5342334"/>
                <a:gd name="connsiteY29-532" fmla="*/ 5445228 h 5785910"/>
                <a:gd name="connsiteX30-533" fmla="*/ 2168410 w 5342334"/>
                <a:gd name="connsiteY30-534" fmla="*/ 5525146 h 5785910"/>
                <a:gd name="connsiteX31-535" fmla="*/ 1445968 w 5342334"/>
                <a:gd name="connsiteY31-536" fmla="*/ 3310386 h 5785910"/>
                <a:gd name="connsiteX32-537" fmla="*/ 1441770 w 5342334"/>
                <a:gd name="connsiteY32-538" fmla="*/ 2943473 h 5785910"/>
                <a:gd name="connsiteX33-539" fmla="*/ 1514723 w 5342334"/>
                <a:gd name="connsiteY33-540" fmla="*/ 2929703 h 5785910"/>
                <a:gd name="connsiteX34-541" fmla="*/ 1975047 w 5342334"/>
                <a:gd name="connsiteY34-542" fmla="*/ 2725675 h 5785910"/>
                <a:gd name="connsiteX35-543" fmla="*/ 2654934 w 5342334"/>
                <a:gd name="connsiteY35-544" fmla="*/ 1630299 h 5785910"/>
                <a:gd name="connsiteX36-545" fmla="*/ 3108192 w 5342334"/>
                <a:gd name="connsiteY36-546" fmla="*/ 686009 h 5785910"/>
                <a:gd name="connsiteX37-547" fmla="*/ 3334821 w 5342334"/>
                <a:gd name="connsiteY37-548" fmla="*/ 6121 h 5785910"/>
                <a:gd name="connsiteX38-549" fmla="*/ 3380735 w 5342334"/>
                <a:gd name="connsiteY38-550" fmla="*/ 118 h 5785910"/>
                <a:gd name="connsiteX0-551" fmla="*/ 1438934 w 5342334"/>
                <a:gd name="connsiteY0-552" fmla="*/ 2944008 h 5785910"/>
                <a:gd name="connsiteX1-553" fmla="*/ 1441770 w 5342334"/>
                <a:gd name="connsiteY1-554" fmla="*/ 2943473 h 5785910"/>
                <a:gd name="connsiteX2-555" fmla="*/ 1438934 w 5342334"/>
                <a:gd name="connsiteY2-556" fmla="*/ 2944008 h 5785910"/>
                <a:gd name="connsiteX3-557" fmla="*/ 1354605 w 5342334"/>
                <a:gd name="connsiteY3-558" fmla="*/ 2912708 h 5785910"/>
                <a:gd name="connsiteX4-559" fmla="*/ 1428080 w 5342334"/>
                <a:gd name="connsiteY4-560" fmla="*/ 2945087 h 5785910"/>
                <a:gd name="connsiteX5-561" fmla="*/ 1423906 w 5342334"/>
                <a:gd name="connsiteY5-562" fmla="*/ 3323230 h 5785910"/>
                <a:gd name="connsiteX6-563" fmla="*/ 2146318 w 5342334"/>
                <a:gd name="connsiteY6-564" fmla="*/ 5548257 h 5785910"/>
                <a:gd name="connsiteX7-565" fmla="*/ 2115204 w 5342334"/>
                <a:gd name="connsiteY7-566" fmla="*/ 5553206 h 5785910"/>
                <a:gd name="connsiteX8-567" fmla="*/ 1246460 w 5342334"/>
                <a:gd name="connsiteY8-568" fmla="*/ 5785910 h 5785910"/>
                <a:gd name="connsiteX9-569" fmla="*/ 0 w 5342334"/>
                <a:gd name="connsiteY9-570" fmla="*/ 3148605 h 5785910"/>
                <a:gd name="connsiteX10-571" fmla="*/ 1262428 w 5342334"/>
                <a:gd name="connsiteY10-572" fmla="*/ 2938106 h 5785910"/>
                <a:gd name="connsiteX11-573" fmla="*/ 1354605 w 5342334"/>
                <a:gd name="connsiteY11-574" fmla="*/ 2912708 h 5785910"/>
                <a:gd name="connsiteX12-575" fmla="*/ 3380735 w 5342334"/>
                <a:gd name="connsiteY12-576" fmla="*/ 118 h 5785910"/>
                <a:gd name="connsiteX13-577" fmla="*/ 3863622 w 5342334"/>
                <a:gd name="connsiteY13-578" fmla="*/ 912639 h 5785910"/>
                <a:gd name="connsiteX14-579" fmla="*/ 3674765 w 5342334"/>
                <a:gd name="connsiteY14-580" fmla="*/ 2045786 h 5785910"/>
                <a:gd name="connsiteX15-581" fmla="*/ 4585837 w 5342334"/>
                <a:gd name="connsiteY15-582" fmla="*/ 2046833 h 5785910"/>
                <a:gd name="connsiteX16-583" fmla="*/ 4775401 w 5342334"/>
                <a:gd name="connsiteY16-584" fmla="*/ 2003486 h 5785910"/>
                <a:gd name="connsiteX17-585" fmla="*/ 5203724 w 5342334"/>
                <a:gd name="connsiteY17-586" fmla="*/ 2381935 h 5785910"/>
                <a:gd name="connsiteX18-587" fmla="*/ 4980124 w 5342334"/>
                <a:gd name="connsiteY18-588" fmla="*/ 2705696 h 5785910"/>
                <a:gd name="connsiteX19-589" fmla="*/ 5342334 w 5342334"/>
                <a:gd name="connsiteY19-590" fmla="*/ 3258997 h 5785910"/>
                <a:gd name="connsiteX20-591" fmla="*/ 5107100 w 5342334"/>
                <a:gd name="connsiteY20-592" fmla="*/ 3754493 h 5785910"/>
                <a:gd name="connsiteX21-593" fmla="*/ 5342334 w 5342334"/>
                <a:gd name="connsiteY21-594" fmla="*/ 4140580 h 5785910"/>
                <a:gd name="connsiteX22-595" fmla="*/ 4844706 w 5342334"/>
                <a:gd name="connsiteY22-596" fmla="*/ 4606676 h 5785910"/>
                <a:gd name="connsiteX23-597" fmla="*/ 4790537 w 5342334"/>
                <a:gd name="connsiteY23-598" fmla="*/ 4596433 h 5785910"/>
                <a:gd name="connsiteX24-599" fmla="*/ 4802287 w 5342334"/>
                <a:gd name="connsiteY24-600" fmla="*/ 4606672 h 5785910"/>
                <a:gd name="connsiteX25-601" fmla="*/ 5191248 w 5342334"/>
                <a:gd name="connsiteY25-602" fmla="*/ 4997228 h 5785910"/>
                <a:gd name="connsiteX26-603" fmla="*/ 4866278 w 5342334"/>
                <a:gd name="connsiteY26-604" fmla="*/ 5435572 h 5785910"/>
                <a:gd name="connsiteX27-605" fmla="*/ 4581456 w 5342334"/>
                <a:gd name="connsiteY27-606" fmla="*/ 5443059 h 5785910"/>
                <a:gd name="connsiteX28-607" fmla="*/ 4593578 w 5342334"/>
                <a:gd name="connsiteY28-608" fmla="*/ 5444848 h 5785910"/>
                <a:gd name="connsiteX29-609" fmla="*/ 4581281 w 5342334"/>
                <a:gd name="connsiteY29-610" fmla="*/ 5445228 h 5785910"/>
                <a:gd name="connsiteX30-611" fmla="*/ 2168410 w 5342334"/>
                <a:gd name="connsiteY30-612" fmla="*/ 5525146 h 5785910"/>
                <a:gd name="connsiteX31-613" fmla="*/ 1445968 w 5342334"/>
                <a:gd name="connsiteY31-614" fmla="*/ 3310386 h 5785910"/>
                <a:gd name="connsiteX32-615" fmla="*/ 1441770 w 5342334"/>
                <a:gd name="connsiteY32-616" fmla="*/ 2943473 h 5785910"/>
                <a:gd name="connsiteX33-617" fmla="*/ 1514723 w 5342334"/>
                <a:gd name="connsiteY33-618" fmla="*/ 2929703 h 5785910"/>
                <a:gd name="connsiteX34-619" fmla="*/ 1975047 w 5342334"/>
                <a:gd name="connsiteY34-620" fmla="*/ 2725675 h 5785910"/>
                <a:gd name="connsiteX35-621" fmla="*/ 2654934 w 5342334"/>
                <a:gd name="connsiteY35-622" fmla="*/ 1630299 h 5785910"/>
                <a:gd name="connsiteX36-623" fmla="*/ 3108192 w 5342334"/>
                <a:gd name="connsiteY36-624" fmla="*/ 686009 h 5785910"/>
                <a:gd name="connsiteX37-625" fmla="*/ 3334821 w 5342334"/>
                <a:gd name="connsiteY37-626" fmla="*/ 6121 h 5785910"/>
                <a:gd name="connsiteX38-627" fmla="*/ 3380735 w 5342334"/>
                <a:gd name="connsiteY38-628" fmla="*/ 118 h 5785910"/>
                <a:gd name="connsiteX0-629" fmla="*/ 1438934 w 5342334"/>
                <a:gd name="connsiteY0-630" fmla="*/ 2944008 h 5785910"/>
                <a:gd name="connsiteX1-631" fmla="*/ 1441770 w 5342334"/>
                <a:gd name="connsiteY1-632" fmla="*/ 2943473 h 5785910"/>
                <a:gd name="connsiteX2-633" fmla="*/ 1438934 w 5342334"/>
                <a:gd name="connsiteY2-634" fmla="*/ 2944008 h 5785910"/>
                <a:gd name="connsiteX3-635" fmla="*/ 1354605 w 5342334"/>
                <a:gd name="connsiteY3-636" fmla="*/ 2912708 h 5785910"/>
                <a:gd name="connsiteX4-637" fmla="*/ 1423317 w 5342334"/>
                <a:gd name="connsiteY4-638" fmla="*/ 2947468 h 5785910"/>
                <a:gd name="connsiteX5-639" fmla="*/ 1423906 w 5342334"/>
                <a:gd name="connsiteY5-640" fmla="*/ 3323230 h 5785910"/>
                <a:gd name="connsiteX6-641" fmla="*/ 2146318 w 5342334"/>
                <a:gd name="connsiteY6-642" fmla="*/ 5548257 h 5785910"/>
                <a:gd name="connsiteX7-643" fmla="*/ 2115204 w 5342334"/>
                <a:gd name="connsiteY7-644" fmla="*/ 5553206 h 5785910"/>
                <a:gd name="connsiteX8-645" fmla="*/ 1246460 w 5342334"/>
                <a:gd name="connsiteY8-646" fmla="*/ 5785910 h 5785910"/>
                <a:gd name="connsiteX9-647" fmla="*/ 0 w 5342334"/>
                <a:gd name="connsiteY9-648" fmla="*/ 3148605 h 5785910"/>
                <a:gd name="connsiteX10-649" fmla="*/ 1262428 w 5342334"/>
                <a:gd name="connsiteY10-650" fmla="*/ 2938106 h 5785910"/>
                <a:gd name="connsiteX11-651" fmla="*/ 1354605 w 5342334"/>
                <a:gd name="connsiteY11-652" fmla="*/ 2912708 h 5785910"/>
                <a:gd name="connsiteX12-653" fmla="*/ 3380735 w 5342334"/>
                <a:gd name="connsiteY12-654" fmla="*/ 118 h 5785910"/>
                <a:gd name="connsiteX13-655" fmla="*/ 3863622 w 5342334"/>
                <a:gd name="connsiteY13-656" fmla="*/ 912639 h 5785910"/>
                <a:gd name="connsiteX14-657" fmla="*/ 3674765 w 5342334"/>
                <a:gd name="connsiteY14-658" fmla="*/ 2045786 h 5785910"/>
                <a:gd name="connsiteX15-659" fmla="*/ 4585837 w 5342334"/>
                <a:gd name="connsiteY15-660" fmla="*/ 2046833 h 5785910"/>
                <a:gd name="connsiteX16-661" fmla="*/ 4775401 w 5342334"/>
                <a:gd name="connsiteY16-662" fmla="*/ 2003486 h 5785910"/>
                <a:gd name="connsiteX17-663" fmla="*/ 5203724 w 5342334"/>
                <a:gd name="connsiteY17-664" fmla="*/ 2381935 h 5785910"/>
                <a:gd name="connsiteX18-665" fmla="*/ 4980124 w 5342334"/>
                <a:gd name="connsiteY18-666" fmla="*/ 2705696 h 5785910"/>
                <a:gd name="connsiteX19-667" fmla="*/ 5342334 w 5342334"/>
                <a:gd name="connsiteY19-668" fmla="*/ 3258997 h 5785910"/>
                <a:gd name="connsiteX20-669" fmla="*/ 5107100 w 5342334"/>
                <a:gd name="connsiteY20-670" fmla="*/ 3754493 h 5785910"/>
                <a:gd name="connsiteX21-671" fmla="*/ 5342334 w 5342334"/>
                <a:gd name="connsiteY21-672" fmla="*/ 4140580 h 5785910"/>
                <a:gd name="connsiteX22-673" fmla="*/ 4844706 w 5342334"/>
                <a:gd name="connsiteY22-674" fmla="*/ 4606676 h 5785910"/>
                <a:gd name="connsiteX23-675" fmla="*/ 4790537 w 5342334"/>
                <a:gd name="connsiteY23-676" fmla="*/ 4596433 h 5785910"/>
                <a:gd name="connsiteX24-677" fmla="*/ 4802287 w 5342334"/>
                <a:gd name="connsiteY24-678" fmla="*/ 4606672 h 5785910"/>
                <a:gd name="connsiteX25-679" fmla="*/ 5191248 w 5342334"/>
                <a:gd name="connsiteY25-680" fmla="*/ 4997228 h 5785910"/>
                <a:gd name="connsiteX26-681" fmla="*/ 4866278 w 5342334"/>
                <a:gd name="connsiteY26-682" fmla="*/ 5435572 h 5785910"/>
                <a:gd name="connsiteX27-683" fmla="*/ 4581456 w 5342334"/>
                <a:gd name="connsiteY27-684" fmla="*/ 5443059 h 5785910"/>
                <a:gd name="connsiteX28-685" fmla="*/ 4593578 w 5342334"/>
                <a:gd name="connsiteY28-686" fmla="*/ 5444848 h 5785910"/>
                <a:gd name="connsiteX29-687" fmla="*/ 4581281 w 5342334"/>
                <a:gd name="connsiteY29-688" fmla="*/ 5445228 h 5785910"/>
                <a:gd name="connsiteX30-689" fmla="*/ 2168410 w 5342334"/>
                <a:gd name="connsiteY30-690" fmla="*/ 5525146 h 5785910"/>
                <a:gd name="connsiteX31-691" fmla="*/ 1445968 w 5342334"/>
                <a:gd name="connsiteY31-692" fmla="*/ 3310386 h 5785910"/>
                <a:gd name="connsiteX32-693" fmla="*/ 1441770 w 5342334"/>
                <a:gd name="connsiteY32-694" fmla="*/ 2943473 h 5785910"/>
                <a:gd name="connsiteX33-695" fmla="*/ 1514723 w 5342334"/>
                <a:gd name="connsiteY33-696" fmla="*/ 2929703 h 5785910"/>
                <a:gd name="connsiteX34-697" fmla="*/ 1975047 w 5342334"/>
                <a:gd name="connsiteY34-698" fmla="*/ 2725675 h 5785910"/>
                <a:gd name="connsiteX35-699" fmla="*/ 2654934 w 5342334"/>
                <a:gd name="connsiteY35-700" fmla="*/ 1630299 h 5785910"/>
                <a:gd name="connsiteX36-701" fmla="*/ 3108192 w 5342334"/>
                <a:gd name="connsiteY36-702" fmla="*/ 686009 h 5785910"/>
                <a:gd name="connsiteX37-703" fmla="*/ 3334821 w 5342334"/>
                <a:gd name="connsiteY37-704" fmla="*/ 6121 h 5785910"/>
                <a:gd name="connsiteX38-705" fmla="*/ 3380735 w 5342334"/>
                <a:gd name="connsiteY38-706" fmla="*/ 118 h 5785910"/>
                <a:gd name="connsiteX0-707" fmla="*/ 1438934 w 5342334"/>
                <a:gd name="connsiteY0-708" fmla="*/ 2944008 h 5785910"/>
                <a:gd name="connsiteX1-709" fmla="*/ 1441770 w 5342334"/>
                <a:gd name="connsiteY1-710" fmla="*/ 2943473 h 5785910"/>
                <a:gd name="connsiteX2-711" fmla="*/ 1438934 w 5342334"/>
                <a:gd name="connsiteY2-712" fmla="*/ 2944008 h 5785910"/>
                <a:gd name="connsiteX3-713" fmla="*/ 1354605 w 5342334"/>
                <a:gd name="connsiteY3-714" fmla="*/ 2912708 h 5785910"/>
                <a:gd name="connsiteX4-715" fmla="*/ 1423317 w 5342334"/>
                <a:gd name="connsiteY4-716" fmla="*/ 2947468 h 5785910"/>
                <a:gd name="connsiteX5-717" fmla="*/ 1423906 w 5342334"/>
                <a:gd name="connsiteY5-718" fmla="*/ 3323230 h 5785910"/>
                <a:gd name="connsiteX6-719" fmla="*/ 2146318 w 5342334"/>
                <a:gd name="connsiteY6-720" fmla="*/ 5548257 h 5785910"/>
                <a:gd name="connsiteX7-721" fmla="*/ 2115204 w 5342334"/>
                <a:gd name="connsiteY7-722" fmla="*/ 5553206 h 5785910"/>
                <a:gd name="connsiteX8-723" fmla="*/ 1246460 w 5342334"/>
                <a:gd name="connsiteY8-724" fmla="*/ 5785910 h 5785910"/>
                <a:gd name="connsiteX9-725" fmla="*/ 0 w 5342334"/>
                <a:gd name="connsiteY9-726" fmla="*/ 3148605 h 5785910"/>
                <a:gd name="connsiteX10-727" fmla="*/ 1262428 w 5342334"/>
                <a:gd name="connsiteY10-728" fmla="*/ 2938106 h 5785910"/>
                <a:gd name="connsiteX11-729" fmla="*/ 1354605 w 5342334"/>
                <a:gd name="connsiteY11-730" fmla="*/ 2912708 h 5785910"/>
                <a:gd name="connsiteX12-731" fmla="*/ 3380735 w 5342334"/>
                <a:gd name="connsiteY12-732" fmla="*/ 118 h 5785910"/>
                <a:gd name="connsiteX13-733" fmla="*/ 3863622 w 5342334"/>
                <a:gd name="connsiteY13-734" fmla="*/ 912639 h 5785910"/>
                <a:gd name="connsiteX14-735" fmla="*/ 3674765 w 5342334"/>
                <a:gd name="connsiteY14-736" fmla="*/ 2045786 h 5785910"/>
                <a:gd name="connsiteX15-737" fmla="*/ 4585837 w 5342334"/>
                <a:gd name="connsiteY15-738" fmla="*/ 2046833 h 5785910"/>
                <a:gd name="connsiteX16-739" fmla="*/ 4775401 w 5342334"/>
                <a:gd name="connsiteY16-740" fmla="*/ 2003486 h 5785910"/>
                <a:gd name="connsiteX17-741" fmla="*/ 5203724 w 5342334"/>
                <a:gd name="connsiteY17-742" fmla="*/ 2381935 h 5785910"/>
                <a:gd name="connsiteX18-743" fmla="*/ 4980124 w 5342334"/>
                <a:gd name="connsiteY18-744" fmla="*/ 2705696 h 5785910"/>
                <a:gd name="connsiteX19-745" fmla="*/ 5342334 w 5342334"/>
                <a:gd name="connsiteY19-746" fmla="*/ 3258997 h 5785910"/>
                <a:gd name="connsiteX20-747" fmla="*/ 5107100 w 5342334"/>
                <a:gd name="connsiteY20-748" fmla="*/ 3754493 h 5785910"/>
                <a:gd name="connsiteX21-749" fmla="*/ 5342334 w 5342334"/>
                <a:gd name="connsiteY21-750" fmla="*/ 4140580 h 5785910"/>
                <a:gd name="connsiteX22-751" fmla="*/ 4844706 w 5342334"/>
                <a:gd name="connsiteY22-752" fmla="*/ 4606676 h 5785910"/>
                <a:gd name="connsiteX23-753" fmla="*/ 4790537 w 5342334"/>
                <a:gd name="connsiteY23-754" fmla="*/ 4596433 h 5785910"/>
                <a:gd name="connsiteX24-755" fmla="*/ 4802287 w 5342334"/>
                <a:gd name="connsiteY24-756" fmla="*/ 4606672 h 5785910"/>
                <a:gd name="connsiteX25-757" fmla="*/ 5191248 w 5342334"/>
                <a:gd name="connsiteY25-758" fmla="*/ 4997228 h 5785910"/>
                <a:gd name="connsiteX26-759" fmla="*/ 4866278 w 5342334"/>
                <a:gd name="connsiteY26-760" fmla="*/ 5435572 h 5785910"/>
                <a:gd name="connsiteX27-761" fmla="*/ 4581456 w 5342334"/>
                <a:gd name="connsiteY27-762" fmla="*/ 5443059 h 5785910"/>
                <a:gd name="connsiteX28-763" fmla="*/ 4593578 w 5342334"/>
                <a:gd name="connsiteY28-764" fmla="*/ 5444848 h 5785910"/>
                <a:gd name="connsiteX29-765" fmla="*/ 4581281 w 5342334"/>
                <a:gd name="connsiteY29-766" fmla="*/ 5445228 h 5785910"/>
                <a:gd name="connsiteX30-767" fmla="*/ 2168410 w 5342334"/>
                <a:gd name="connsiteY30-768" fmla="*/ 5525146 h 5785910"/>
                <a:gd name="connsiteX31-769" fmla="*/ 1445968 w 5342334"/>
                <a:gd name="connsiteY31-770" fmla="*/ 3310386 h 5785910"/>
                <a:gd name="connsiteX32-771" fmla="*/ 1441770 w 5342334"/>
                <a:gd name="connsiteY32-772" fmla="*/ 2943473 h 5785910"/>
                <a:gd name="connsiteX33-773" fmla="*/ 1514723 w 5342334"/>
                <a:gd name="connsiteY33-774" fmla="*/ 2929703 h 5785910"/>
                <a:gd name="connsiteX34-775" fmla="*/ 1975047 w 5342334"/>
                <a:gd name="connsiteY34-776" fmla="*/ 2725675 h 5785910"/>
                <a:gd name="connsiteX35-777" fmla="*/ 2654934 w 5342334"/>
                <a:gd name="connsiteY35-778" fmla="*/ 1630299 h 5785910"/>
                <a:gd name="connsiteX36-779" fmla="*/ 3108192 w 5342334"/>
                <a:gd name="connsiteY36-780" fmla="*/ 686009 h 5785910"/>
                <a:gd name="connsiteX37-781" fmla="*/ 3334821 w 5342334"/>
                <a:gd name="connsiteY37-782" fmla="*/ 6121 h 5785910"/>
                <a:gd name="connsiteX38-783" fmla="*/ 3380735 w 5342334"/>
                <a:gd name="connsiteY38-784" fmla="*/ 118 h 5785910"/>
                <a:gd name="connsiteX0-785" fmla="*/ 1438934 w 5342334"/>
                <a:gd name="connsiteY0-786" fmla="*/ 2944008 h 5785910"/>
                <a:gd name="connsiteX1-787" fmla="*/ 1441770 w 5342334"/>
                <a:gd name="connsiteY1-788" fmla="*/ 2943473 h 5785910"/>
                <a:gd name="connsiteX2-789" fmla="*/ 1438934 w 5342334"/>
                <a:gd name="connsiteY2-790" fmla="*/ 2944008 h 5785910"/>
                <a:gd name="connsiteX3-791" fmla="*/ 1354605 w 5342334"/>
                <a:gd name="connsiteY3-792" fmla="*/ 2912708 h 5785910"/>
                <a:gd name="connsiteX4-793" fmla="*/ 1423317 w 5342334"/>
                <a:gd name="connsiteY4-794" fmla="*/ 2947468 h 5785910"/>
                <a:gd name="connsiteX5-795" fmla="*/ 1423906 w 5342334"/>
                <a:gd name="connsiteY5-796" fmla="*/ 3323230 h 5785910"/>
                <a:gd name="connsiteX6-797" fmla="*/ 2146318 w 5342334"/>
                <a:gd name="connsiteY6-798" fmla="*/ 5548257 h 5785910"/>
                <a:gd name="connsiteX7-799" fmla="*/ 2115204 w 5342334"/>
                <a:gd name="connsiteY7-800" fmla="*/ 5553206 h 5785910"/>
                <a:gd name="connsiteX8-801" fmla="*/ 1246460 w 5342334"/>
                <a:gd name="connsiteY8-802" fmla="*/ 5785910 h 5785910"/>
                <a:gd name="connsiteX9-803" fmla="*/ 0 w 5342334"/>
                <a:gd name="connsiteY9-804" fmla="*/ 3148605 h 5785910"/>
                <a:gd name="connsiteX10-805" fmla="*/ 1262428 w 5342334"/>
                <a:gd name="connsiteY10-806" fmla="*/ 2938106 h 5785910"/>
                <a:gd name="connsiteX11-807" fmla="*/ 1354605 w 5342334"/>
                <a:gd name="connsiteY11-808" fmla="*/ 2912708 h 5785910"/>
                <a:gd name="connsiteX12-809" fmla="*/ 3380735 w 5342334"/>
                <a:gd name="connsiteY12-810" fmla="*/ 118 h 5785910"/>
                <a:gd name="connsiteX13-811" fmla="*/ 3863622 w 5342334"/>
                <a:gd name="connsiteY13-812" fmla="*/ 912639 h 5785910"/>
                <a:gd name="connsiteX14-813" fmla="*/ 3674765 w 5342334"/>
                <a:gd name="connsiteY14-814" fmla="*/ 2045786 h 5785910"/>
                <a:gd name="connsiteX15-815" fmla="*/ 4585837 w 5342334"/>
                <a:gd name="connsiteY15-816" fmla="*/ 2046833 h 5785910"/>
                <a:gd name="connsiteX16-817" fmla="*/ 4775401 w 5342334"/>
                <a:gd name="connsiteY16-818" fmla="*/ 2003486 h 5785910"/>
                <a:gd name="connsiteX17-819" fmla="*/ 5203724 w 5342334"/>
                <a:gd name="connsiteY17-820" fmla="*/ 2381935 h 5785910"/>
                <a:gd name="connsiteX18-821" fmla="*/ 4980124 w 5342334"/>
                <a:gd name="connsiteY18-822" fmla="*/ 2705696 h 5785910"/>
                <a:gd name="connsiteX19-823" fmla="*/ 5342334 w 5342334"/>
                <a:gd name="connsiteY19-824" fmla="*/ 3258997 h 5785910"/>
                <a:gd name="connsiteX20-825" fmla="*/ 5107100 w 5342334"/>
                <a:gd name="connsiteY20-826" fmla="*/ 3754493 h 5785910"/>
                <a:gd name="connsiteX21-827" fmla="*/ 5342334 w 5342334"/>
                <a:gd name="connsiteY21-828" fmla="*/ 4140580 h 5785910"/>
                <a:gd name="connsiteX22-829" fmla="*/ 4844706 w 5342334"/>
                <a:gd name="connsiteY22-830" fmla="*/ 4606676 h 5785910"/>
                <a:gd name="connsiteX23-831" fmla="*/ 4790537 w 5342334"/>
                <a:gd name="connsiteY23-832" fmla="*/ 4596433 h 5785910"/>
                <a:gd name="connsiteX24-833" fmla="*/ 4802287 w 5342334"/>
                <a:gd name="connsiteY24-834" fmla="*/ 4606672 h 5785910"/>
                <a:gd name="connsiteX25-835" fmla="*/ 5191248 w 5342334"/>
                <a:gd name="connsiteY25-836" fmla="*/ 4997228 h 5785910"/>
                <a:gd name="connsiteX26-837" fmla="*/ 4866278 w 5342334"/>
                <a:gd name="connsiteY26-838" fmla="*/ 5435572 h 5785910"/>
                <a:gd name="connsiteX27-839" fmla="*/ 4581456 w 5342334"/>
                <a:gd name="connsiteY27-840" fmla="*/ 5443059 h 5785910"/>
                <a:gd name="connsiteX28-841" fmla="*/ 4593578 w 5342334"/>
                <a:gd name="connsiteY28-842" fmla="*/ 5444848 h 5785910"/>
                <a:gd name="connsiteX29-843" fmla="*/ 4581281 w 5342334"/>
                <a:gd name="connsiteY29-844" fmla="*/ 5445228 h 5785910"/>
                <a:gd name="connsiteX30-845" fmla="*/ 2168410 w 5342334"/>
                <a:gd name="connsiteY30-846" fmla="*/ 5525146 h 5785910"/>
                <a:gd name="connsiteX31-847" fmla="*/ 1445968 w 5342334"/>
                <a:gd name="connsiteY31-848" fmla="*/ 3310386 h 5785910"/>
                <a:gd name="connsiteX32-849" fmla="*/ 1441770 w 5342334"/>
                <a:gd name="connsiteY32-850" fmla="*/ 2943473 h 5785910"/>
                <a:gd name="connsiteX33-851" fmla="*/ 1514723 w 5342334"/>
                <a:gd name="connsiteY33-852" fmla="*/ 2929703 h 5785910"/>
                <a:gd name="connsiteX34-853" fmla="*/ 1975047 w 5342334"/>
                <a:gd name="connsiteY34-854" fmla="*/ 2725675 h 5785910"/>
                <a:gd name="connsiteX35-855" fmla="*/ 2654934 w 5342334"/>
                <a:gd name="connsiteY35-856" fmla="*/ 1630299 h 5785910"/>
                <a:gd name="connsiteX36-857" fmla="*/ 3108192 w 5342334"/>
                <a:gd name="connsiteY36-858" fmla="*/ 686009 h 5785910"/>
                <a:gd name="connsiteX37-859" fmla="*/ 3334821 w 5342334"/>
                <a:gd name="connsiteY37-860" fmla="*/ 6121 h 5785910"/>
                <a:gd name="connsiteX38-861" fmla="*/ 3380735 w 5342334"/>
                <a:gd name="connsiteY38-862" fmla="*/ 118 h 5785910"/>
                <a:gd name="connsiteX0-863" fmla="*/ 1438934 w 5342334"/>
                <a:gd name="connsiteY0-864" fmla="*/ 2944008 h 5785910"/>
                <a:gd name="connsiteX1-865" fmla="*/ 1441770 w 5342334"/>
                <a:gd name="connsiteY1-866" fmla="*/ 2943473 h 5785910"/>
                <a:gd name="connsiteX2-867" fmla="*/ 1438934 w 5342334"/>
                <a:gd name="connsiteY2-868" fmla="*/ 2944008 h 5785910"/>
                <a:gd name="connsiteX3-869" fmla="*/ 1354605 w 5342334"/>
                <a:gd name="connsiteY3-870" fmla="*/ 2912708 h 5785910"/>
                <a:gd name="connsiteX4-871" fmla="*/ 1423317 w 5342334"/>
                <a:gd name="connsiteY4-872" fmla="*/ 2947468 h 5785910"/>
                <a:gd name="connsiteX5-873" fmla="*/ 1421525 w 5342334"/>
                <a:gd name="connsiteY5-874" fmla="*/ 3320849 h 5785910"/>
                <a:gd name="connsiteX6-875" fmla="*/ 2146318 w 5342334"/>
                <a:gd name="connsiteY6-876" fmla="*/ 5548257 h 5785910"/>
                <a:gd name="connsiteX7-877" fmla="*/ 2115204 w 5342334"/>
                <a:gd name="connsiteY7-878" fmla="*/ 5553206 h 5785910"/>
                <a:gd name="connsiteX8-879" fmla="*/ 1246460 w 5342334"/>
                <a:gd name="connsiteY8-880" fmla="*/ 5785910 h 5785910"/>
                <a:gd name="connsiteX9-881" fmla="*/ 0 w 5342334"/>
                <a:gd name="connsiteY9-882" fmla="*/ 3148605 h 5785910"/>
                <a:gd name="connsiteX10-883" fmla="*/ 1262428 w 5342334"/>
                <a:gd name="connsiteY10-884" fmla="*/ 2938106 h 5785910"/>
                <a:gd name="connsiteX11-885" fmla="*/ 1354605 w 5342334"/>
                <a:gd name="connsiteY11-886" fmla="*/ 2912708 h 5785910"/>
                <a:gd name="connsiteX12-887" fmla="*/ 3380735 w 5342334"/>
                <a:gd name="connsiteY12-888" fmla="*/ 118 h 5785910"/>
                <a:gd name="connsiteX13-889" fmla="*/ 3863622 w 5342334"/>
                <a:gd name="connsiteY13-890" fmla="*/ 912639 h 5785910"/>
                <a:gd name="connsiteX14-891" fmla="*/ 3674765 w 5342334"/>
                <a:gd name="connsiteY14-892" fmla="*/ 2045786 h 5785910"/>
                <a:gd name="connsiteX15-893" fmla="*/ 4585837 w 5342334"/>
                <a:gd name="connsiteY15-894" fmla="*/ 2046833 h 5785910"/>
                <a:gd name="connsiteX16-895" fmla="*/ 4775401 w 5342334"/>
                <a:gd name="connsiteY16-896" fmla="*/ 2003486 h 5785910"/>
                <a:gd name="connsiteX17-897" fmla="*/ 5203724 w 5342334"/>
                <a:gd name="connsiteY17-898" fmla="*/ 2381935 h 5785910"/>
                <a:gd name="connsiteX18-899" fmla="*/ 4980124 w 5342334"/>
                <a:gd name="connsiteY18-900" fmla="*/ 2705696 h 5785910"/>
                <a:gd name="connsiteX19-901" fmla="*/ 5342334 w 5342334"/>
                <a:gd name="connsiteY19-902" fmla="*/ 3258997 h 5785910"/>
                <a:gd name="connsiteX20-903" fmla="*/ 5107100 w 5342334"/>
                <a:gd name="connsiteY20-904" fmla="*/ 3754493 h 5785910"/>
                <a:gd name="connsiteX21-905" fmla="*/ 5342334 w 5342334"/>
                <a:gd name="connsiteY21-906" fmla="*/ 4140580 h 5785910"/>
                <a:gd name="connsiteX22-907" fmla="*/ 4844706 w 5342334"/>
                <a:gd name="connsiteY22-908" fmla="*/ 4606676 h 5785910"/>
                <a:gd name="connsiteX23-909" fmla="*/ 4790537 w 5342334"/>
                <a:gd name="connsiteY23-910" fmla="*/ 4596433 h 5785910"/>
                <a:gd name="connsiteX24-911" fmla="*/ 4802287 w 5342334"/>
                <a:gd name="connsiteY24-912" fmla="*/ 4606672 h 5785910"/>
                <a:gd name="connsiteX25-913" fmla="*/ 5191248 w 5342334"/>
                <a:gd name="connsiteY25-914" fmla="*/ 4997228 h 5785910"/>
                <a:gd name="connsiteX26-915" fmla="*/ 4866278 w 5342334"/>
                <a:gd name="connsiteY26-916" fmla="*/ 5435572 h 5785910"/>
                <a:gd name="connsiteX27-917" fmla="*/ 4581456 w 5342334"/>
                <a:gd name="connsiteY27-918" fmla="*/ 5443059 h 5785910"/>
                <a:gd name="connsiteX28-919" fmla="*/ 4593578 w 5342334"/>
                <a:gd name="connsiteY28-920" fmla="*/ 5444848 h 5785910"/>
                <a:gd name="connsiteX29-921" fmla="*/ 4581281 w 5342334"/>
                <a:gd name="connsiteY29-922" fmla="*/ 5445228 h 5785910"/>
                <a:gd name="connsiteX30-923" fmla="*/ 2168410 w 5342334"/>
                <a:gd name="connsiteY30-924" fmla="*/ 5525146 h 5785910"/>
                <a:gd name="connsiteX31-925" fmla="*/ 1445968 w 5342334"/>
                <a:gd name="connsiteY31-926" fmla="*/ 3310386 h 5785910"/>
                <a:gd name="connsiteX32-927" fmla="*/ 1441770 w 5342334"/>
                <a:gd name="connsiteY32-928" fmla="*/ 2943473 h 5785910"/>
                <a:gd name="connsiteX33-929" fmla="*/ 1514723 w 5342334"/>
                <a:gd name="connsiteY33-930" fmla="*/ 2929703 h 5785910"/>
                <a:gd name="connsiteX34-931" fmla="*/ 1975047 w 5342334"/>
                <a:gd name="connsiteY34-932" fmla="*/ 2725675 h 5785910"/>
                <a:gd name="connsiteX35-933" fmla="*/ 2654934 w 5342334"/>
                <a:gd name="connsiteY35-934" fmla="*/ 1630299 h 5785910"/>
                <a:gd name="connsiteX36-935" fmla="*/ 3108192 w 5342334"/>
                <a:gd name="connsiteY36-936" fmla="*/ 686009 h 5785910"/>
                <a:gd name="connsiteX37-937" fmla="*/ 3334821 w 5342334"/>
                <a:gd name="connsiteY37-938" fmla="*/ 6121 h 5785910"/>
                <a:gd name="connsiteX38-939" fmla="*/ 3380735 w 5342334"/>
                <a:gd name="connsiteY38-940" fmla="*/ 118 h 5785910"/>
                <a:gd name="connsiteX0-941" fmla="*/ 1438934 w 5342334"/>
                <a:gd name="connsiteY0-942" fmla="*/ 2944008 h 5785910"/>
                <a:gd name="connsiteX1-943" fmla="*/ 1441770 w 5342334"/>
                <a:gd name="connsiteY1-944" fmla="*/ 2943473 h 5785910"/>
                <a:gd name="connsiteX2-945" fmla="*/ 1438934 w 5342334"/>
                <a:gd name="connsiteY2-946" fmla="*/ 2944008 h 5785910"/>
                <a:gd name="connsiteX3-947" fmla="*/ 1354605 w 5342334"/>
                <a:gd name="connsiteY3-948" fmla="*/ 2912708 h 5785910"/>
                <a:gd name="connsiteX4-949" fmla="*/ 1423317 w 5342334"/>
                <a:gd name="connsiteY4-950" fmla="*/ 2947468 h 5785910"/>
                <a:gd name="connsiteX5-951" fmla="*/ 1421525 w 5342334"/>
                <a:gd name="connsiteY5-952" fmla="*/ 3320849 h 5785910"/>
                <a:gd name="connsiteX6-953" fmla="*/ 2146318 w 5342334"/>
                <a:gd name="connsiteY6-954" fmla="*/ 5548257 h 5785910"/>
                <a:gd name="connsiteX7-955" fmla="*/ 2115204 w 5342334"/>
                <a:gd name="connsiteY7-956" fmla="*/ 5553206 h 5785910"/>
                <a:gd name="connsiteX8-957" fmla="*/ 1246460 w 5342334"/>
                <a:gd name="connsiteY8-958" fmla="*/ 5785910 h 5785910"/>
                <a:gd name="connsiteX9-959" fmla="*/ 0 w 5342334"/>
                <a:gd name="connsiteY9-960" fmla="*/ 3148605 h 5785910"/>
                <a:gd name="connsiteX10-961" fmla="*/ 1262428 w 5342334"/>
                <a:gd name="connsiteY10-962" fmla="*/ 2938106 h 5785910"/>
                <a:gd name="connsiteX11-963" fmla="*/ 1354605 w 5342334"/>
                <a:gd name="connsiteY11-964" fmla="*/ 2912708 h 5785910"/>
                <a:gd name="connsiteX12-965" fmla="*/ 3380735 w 5342334"/>
                <a:gd name="connsiteY12-966" fmla="*/ 118 h 5785910"/>
                <a:gd name="connsiteX13-967" fmla="*/ 3863622 w 5342334"/>
                <a:gd name="connsiteY13-968" fmla="*/ 912639 h 5785910"/>
                <a:gd name="connsiteX14-969" fmla="*/ 3674765 w 5342334"/>
                <a:gd name="connsiteY14-970" fmla="*/ 2045786 h 5785910"/>
                <a:gd name="connsiteX15-971" fmla="*/ 4585837 w 5342334"/>
                <a:gd name="connsiteY15-972" fmla="*/ 2046833 h 5785910"/>
                <a:gd name="connsiteX16-973" fmla="*/ 4775401 w 5342334"/>
                <a:gd name="connsiteY16-974" fmla="*/ 2003486 h 5785910"/>
                <a:gd name="connsiteX17-975" fmla="*/ 5203724 w 5342334"/>
                <a:gd name="connsiteY17-976" fmla="*/ 2381935 h 5785910"/>
                <a:gd name="connsiteX18-977" fmla="*/ 4980124 w 5342334"/>
                <a:gd name="connsiteY18-978" fmla="*/ 2705696 h 5785910"/>
                <a:gd name="connsiteX19-979" fmla="*/ 5342334 w 5342334"/>
                <a:gd name="connsiteY19-980" fmla="*/ 3258997 h 5785910"/>
                <a:gd name="connsiteX20-981" fmla="*/ 5107100 w 5342334"/>
                <a:gd name="connsiteY20-982" fmla="*/ 3754493 h 5785910"/>
                <a:gd name="connsiteX21-983" fmla="*/ 5342334 w 5342334"/>
                <a:gd name="connsiteY21-984" fmla="*/ 4140580 h 5785910"/>
                <a:gd name="connsiteX22-985" fmla="*/ 4844706 w 5342334"/>
                <a:gd name="connsiteY22-986" fmla="*/ 4606676 h 5785910"/>
                <a:gd name="connsiteX23-987" fmla="*/ 4790537 w 5342334"/>
                <a:gd name="connsiteY23-988" fmla="*/ 4596433 h 5785910"/>
                <a:gd name="connsiteX24-989" fmla="*/ 4802287 w 5342334"/>
                <a:gd name="connsiteY24-990" fmla="*/ 4606672 h 5785910"/>
                <a:gd name="connsiteX25-991" fmla="*/ 5191248 w 5342334"/>
                <a:gd name="connsiteY25-992" fmla="*/ 4997228 h 5785910"/>
                <a:gd name="connsiteX26-993" fmla="*/ 4866278 w 5342334"/>
                <a:gd name="connsiteY26-994" fmla="*/ 5435572 h 5785910"/>
                <a:gd name="connsiteX27-995" fmla="*/ 4581456 w 5342334"/>
                <a:gd name="connsiteY27-996" fmla="*/ 5443059 h 5785910"/>
                <a:gd name="connsiteX28-997" fmla="*/ 4593578 w 5342334"/>
                <a:gd name="connsiteY28-998" fmla="*/ 5444848 h 5785910"/>
                <a:gd name="connsiteX29-999" fmla="*/ 4581281 w 5342334"/>
                <a:gd name="connsiteY29-1000" fmla="*/ 5445228 h 5785910"/>
                <a:gd name="connsiteX30-1001" fmla="*/ 2168410 w 5342334"/>
                <a:gd name="connsiteY30-1002" fmla="*/ 5525146 h 5785910"/>
                <a:gd name="connsiteX31-1003" fmla="*/ 1445968 w 5342334"/>
                <a:gd name="connsiteY31-1004" fmla="*/ 3310386 h 5785910"/>
                <a:gd name="connsiteX32-1005" fmla="*/ 1446532 w 5342334"/>
                <a:gd name="connsiteY32-1006" fmla="*/ 2941092 h 5785910"/>
                <a:gd name="connsiteX33-1007" fmla="*/ 1514723 w 5342334"/>
                <a:gd name="connsiteY33-1008" fmla="*/ 2929703 h 5785910"/>
                <a:gd name="connsiteX34-1009" fmla="*/ 1975047 w 5342334"/>
                <a:gd name="connsiteY34-1010" fmla="*/ 2725675 h 5785910"/>
                <a:gd name="connsiteX35-1011" fmla="*/ 2654934 w 5342334"/>
                <a:gd name="connsiteY35-1012" fmla="*/ 1630299 h 5785910"/>
                <a:gd name="connsiteX36-1013" fmla="*/ 3108192 w 5342334"/>
                <a:gd name="connsiteY36-1014" fmla="*/ 686009 h 5785910"/>
                <a:gd name="connsiteX37-1015" fmla="*/ 3334821 w 5342334"/>
                <a:gd name="connsiteY37-1016" fmla="*/ 6121 h 5785910"/>
                <a:gd name="connsiteX38-1017" fmla="*/ 3380735 w 5342334"/>
                <a:gd name="connsiteY38-1018" fmla="*/ 118 h 5785910"/>
                <a:gd name="connsiteX0-1019" fmla="*/ 1438934 w 5342334"/>
                <a:gd name="connsiteY0-1020" fmla="*/ 2944008 h 5785910"/>
                <a:gd name="connsiteX1-1021" fmla="*/ 1441770 w 5342334"/>
                <a:gd name="connsiteY1-1022" fmla="*/ 2943473 h 5785910"/>
                <a:gd name="connsiteX2-1023" fmla="*/ 1438934 w 5342334"/>
                <a:gd name="connsiteY2-1024" fmla="*/ 2944008 h 5785910"/>
                <a:gd name="connsiteX3-1025" fmla="*/ 1354605 w 5342334"/>
                <a:gd name="connsiteY3-1026" fmla="*/ 2912708 h 5785910"/>
                <a:gd name="connsiteX4-1027" fmla="*/ 1423317 w 5342334"/>
                <a:gd name="connsiteY4-1028" fmla="*/ 2947468 h 5785910"/>
                <a:gd name="connsiteX5-1029" fmla="*/ 1421525 w 5342334"/>
                <a:gd name="connsiteY5-1030" fmla="*/ 3320849 h 5785910"/>
                <a:gd name="connsiteX6-1031" fmla="*/ 2146318 w 5342334"/>
                <a:gd name="connsiteY6-1032" fmla="*/ 5548257 h 5785910"/>
                <a:gd name="connsiteX7-1033" fmla="*/ 2115204 w 5342334"/>
                <a:gd name="connsiteY7-1034" fmla="*/ 5553206 h 5785910"/>
                <a:gd name="connsiteX8-1035" fmla="*/ 1246460 w 5342334"/>
                <a:gd name="connsiteY8-1036" fmla="*/ 5785910 h 5785910"/>
                <a:gd name="connsiteX9-1037" fmla="*/ 0 w 5342334"/>
                <a:gd name="connsiteY9-1038" fmla="*/ 3148605 h 5785910"/>
                <a:gd name="connsiteX10-1039" fmla="*/ 1262428 w 5342334"/>
                <a:gd name="connsiteY10-1040" fmla="*/ 2938106 h 5785910"/>
                <a:gd name="connsiteX11-1041" fmla="*/ 1354605 w 5342334"/>
                <a:gd name="connsiteY11-1042" fmla="*/ 2912708 h 5785910"/>
                <a:gd name="connsiteX12-1043" fmla="*/ 3380735 w 5342334"/>
                <a:gd name="connsiteY12-1044" fmla="*/ 118 h 5785910"/>
                <a:gd name="connsiteX13-1045" fmla="*/ 3863622 w 5342334"/>
                <a:gd name="connsiteY13-1046" fmla="*/ 912639 h 5785910"/>
                <a:gd name="connsiteX14-1047" fmla="*/ 3674765 w 5342334"/>
                <a:gd name="connsiteY14-1048" fmla="*/ 2045786 h 5785910"/>
                <a:gd name="connsiteX15-1049" fmla="*/ 4585837 w 5342334"/>
                <a:gd name="connsiteY15-1050" fmla="*/ 2046833 h 5785910"/>
                <a:gd name="connsiteX16-1051" fmla="*/ 4775401 w 5342334"/>
                <a:gd name="connsiteY16-1052" fmla="*/ 2003486 h 5785910"/>
                <a:gd name="connsiteX17-1053" fmla="*/ 5203724 w 5342334"/>
                <a:gd name="connsiteY17-1054" fmla="*/ 2381935 h 5785910"/>
                <a:gd name="connsiteX18-1055" fmla="*/ 4980124 w 5342334"/>
                <a:gd name="connsiteY18-1056" fmla="*/ 2705696 h 5785910"/>
                <a:gd name="connsiteX19-1057" fmla="*/ 5342334 w 5342334"/>
                <a:gd name="connsiteY19-1058" fmla="*/ 3258997 h 5785910"/>
                <a:gd name="connsiteX20-1059" fmla="*/ 5107100 w 5342334"/>
                <a:gd name="connsiteY20-1060" fmla="*/ 3754493 h 5785910"/>
                <a:gd name="connsiteX21-1061" fmla="*/ 5342334 w 5342334"/>
                <a:gd name="connsiteY21-1062" fmla="*/ 4140580 h 5785910"/>
                <a:gd name="connsiteX22-1063" fmla="*/ 4844706 w 5342334"/>
                <a:gd name="connsiteY22-1064" fmla="*/ 4606676 h 5785910"/>
                <a:gd name="connsiteX23-1065" fmla="*/ 4790537 w 5342334"/>
                <a:gd name="connsiteY23-1066" fmla="*/ 4596433 h 5785910"/>
                <a:gd name="connsiteX24-1067" fmla="*/ 4802287 w 5342334"/>
                <a:gd name="connsiteY24-1068" fmla="*/ 4606672 h 5785910"/>
                <a:gd name="connsiteX25-1069" fmla="*/ 5191248 w 5342334"/>
                <a:gd name="connsiteY25-1070" fmla="*/ 4997228 h 5785910"/>
                <a:gd name="connsiteX26-1071" fmla="*/ 4866278 w 5342334"/>
                <a:gd name="connsiteY26-1072" fmla="*/ 5435572 h 5785910"/>
                <a:gd name="connsiteX27-1073" fmla="*/ 4581456 w 5342334"/>
                <a:gd name="connsiteY27-1074" fmla="*/ 5443059 h 5785910"/>
                <a:gd name="connsiteX28-1075" fmla="*/ 4593578 w 5342334"/>
                <a:gd name="connsiteY28-1076" fmla="*/ 5444848 h 5785910"/>
                <a:gd name="connsiteX29-1077" fmla="*/ 4581281 w 5342334"/>
                <a:gd name="connsiteY29-1078" fmla="*/ 5445228 h 5785910"/>
                <a:gd name="connsiteX30-1079" fmla="*/ 2168410 w 5342334"/>
                <a:gd name="connsiteY30-1080" fmla="*/ 5525146 h 5785910"/>
                <a:gd name="connsiteX31-1081" fmla="*/ 1445968 w 5342334"/>
                <a:gd name="connsiteY31-1082" fmla="*/ 3310386 h 5785910"/>
                <a:gd name="connsiteX32-1083" fmla="*/ 1446532 w 5342334"/>
                <a:gd name="connsiteY32-1084" fmla="*/ 2941092 h 5785910"/>
                <a:gd name="connsiteX33-1085" fmla="*/ 1514723 w 5342334"/>
                <a:gd name="connsiteY33-1086" fmla="*/ 2929703 h 5785910"/>
                <a:gd name="connsiteX34-1087" fmla="*/ 1975047 w 5342334"/>
                <a:gd name="connsiteY34-1088" fmla="*/ 2725675 h 5785910"/>
                <a:gd name="connsiteX35-1089" fmla="*/ 2654934 w 5342334"/>
                <a:gd name="connsiteY35-1090" fmla="*/ 1630299 h 5785910"/>
                <a:gd name="connsiteX36-1091" fmla="*/ 3108192 w 5342334"/>
                <a:gd name="connsiteY36-1092" fmla="*/ 686009 h 5785910"/>
                <a:gd name="connsiteX37-1093" fmla="*/ 3334821 w 5342334"/>
                <a:gd name="connsiteY37-1094" fmla="*/ 6121 h 5785910"/>
                <a:gd name="connsiteX38-1095" fmla="*/ 3380735 w 5342334"/>
                <a:gd name="connsiteY38-1096" fmla="*/ 118 h 5785910"/>
                <a:gd name="connsiteX0-1097" fmla="*/ 1438934 w 5342334"/>
                <a:gd name="connsiteY0-1098" fmla="*/ 2944008 h 5785910"/>
                <a:gd name="connsiteX1-1099" fmla="*/ 1441770 w 5342334"/>
                <a:gd name="connsiteY1-1100" fmla="*/ 2943473 h 5785910"/>
                <a:gd name="connsiteX2-1101" fmla="*/ 1438934 w 5342334"/>
                <a:gd name="connsiteY2-1102" fmla="*/ 2944008 h 5785910"/>
                <a:gd name="connsiteX3-1103" fmla="*/ 1354605 w 5342334"/>
                <a:gd name="connsiteY3-1104" fmla="*/ 2912708 h 5785910"/>
                <a:gd name="connsiteX4-1105" fmla="*/ 1423317 w 5342334"/>
                <a:gd name="connsiteY4-1106" fmla="*/ 2947468 h 5785910"/>
                <a:gd name="connsiteX5-1107" fmla="*/ 1421525 w 5342334"/>
                <a:gd name="connsiteY5-1108" fmla="*/ 3320849 h 5785910"/>
                <a:gd name="connsiteX6-1109" fmla="*/ 2146318 w 5342334"/>
                <a:gd name="connsiteY6-1110" fmla="*/ 5548257 h 5785910"/>
                <a:gd name="connsiteX7-1111" fmla="*/ 2115204 w 5342334"/>
                <a:gd name="connsiteY7-1112" fmla="*/ 5553206 h 5785910"/>
                <a:gd name="connsiteX8-1113" fmla="*/ 1246460 w 5342334"/>
                <a:gd name="connsiteY8-1114" fmla="*/ 5785910 h 5785910"/>
                <a:gd name="connsiteX9-1115" fmla="*/ 0 w 5342334"/>
                <a:gd name="connsiteY9-1116" fmla="*/ 3148605 h 5785910"/>
                <a:gd name="connsiteX10-1117" fmla="*/ 1262428 w 5342334"/>
                <a:gd name="connsiteY10-1118" fmla="*/ 2938106 h 5785910"/>
                <a:gd name="connsiteX11-1119" fmla="*/ 1354605 w 5342334"/>
                <a:gd name="connsiteY11-1120" fmla="*/ 2912708 h 5785910"/>
                <a:gd name="connsiteX12-1121" fmla="*/ 3380735 w 5342334"/>
                <a:gd name="connsiteY12-1122" fmla="*/ 118 h 5785910"/>
                <a:gd name="connsiteX13-1123" fmla="*/ 3863622 w 5342334"/>
                <a:gd name="connsiteY13-1124" fmla="*/ 912639 h 5785910"/>
                <a:gd name="connsiteX14-1125" fmla="*/ 3674765 w 5342334"/>
                <a:gd name="connsiteY14-1126" fmla="*/ 2045786 h 5785910"/>
                <a:gd name="connsiteX15-1127" fmla="*/ 4585837 w 5342334"/>
                <a:gd name="connsiteY15-1128" fmla="*/ 2046833 h 5785910"/>
                <a:gd name="connsiteX16-1129" fmla="*/ 4775401 w 5342334"/>
                <a:gd name="connsiteY16-1130" fmla="*/ 2003486 h 5785910"/>
                <a:gd name="connsiteX17-1131" fmla="*/ 5203724 w 5342334"/>
                <a:gd name="connsiteY17-1132" fmla="*/ 2381935 h 5785910"/>
                <a:gd name="connsiteX18-1133" fmla="*/ 4980124 w 5342334"/>
                <a:gd name="connsiteY18-1134" fmla="*/ 2705696 h 5785910"/>
                <a:gd name="connsiteX19-1135" fmla="*/ 5342334 w 5342334"/>
                <a:gd name="connsiteY19-1136" fmla="*/ 3258997 h 5785910"/>
                <a:gd name="connsiteX20-1137" fmla="*/ 5107100 w 5342334"/>
                <a:gd name="connsiteY20-1138" fmla="*/ 3754493 h 5785910"/>
                <a:gd name="connsiteX21-1139" fmla="*/ 5342334 w 5342334"/>
                <a:gd name="connsiteY21-1140" fmla="*/ 4140580 h 5785910"/>
                <a:gd name="connsiteX22-1141" fmla="*/ 4844706 w 5342334"/>
                <a:gd name="connsiteY22-1142" fmla="*/ 4606676 h 5785910"/>
                <a:gd name="connsiteX23-1143" fmla="*/ 4790537 w 5342334"/>
                <a:gd name="connsiteY23-1144" fmla="*/ 4596433 h 5785910"/>
                <a:gd name="connsiteX24-1145" fmla="*/ 4802287 w 5342334"/>
                <a:gd name="connsiteY24-1146" fmla="*/ 4606672 h 5785910"/>
                <a:gd name="connsiteX25-1147" fmla="*/ 5191248 w 5342334"/>
                <a:gd name="connsiteY25-1148" fmla="*/ 4997228 h 5785910"/>
                <a:gd name="connsiteX26-1149" fmla="*/ 4866278 w 5342334"/>
                <a:gd name="connsiteY26-1150" fmla="*/ 5435572 h 5785910"/>
                <a:gd name="connsiteX27-1151" fmla="*/ 4581456 w 5342334"/>
                <a:gd name="connsiteY27-1152" fmla="*/ 5443059 h 5785910"/>
                <a:gd name="connsiteX28-1153" fmla="*/ 4593578 w 5342334"/>
                <a:gd name="connsiteY28-1154" fmla="*/ 5444848 h 5785910"/>
                <a:gd name="connsiteX29-1155" fmla="*/ 4581281 w 5342334"/>
                <a:gd name="connsiteY29-1156" fmla="*/ 5445228 h 5785910"/>
                <a:gd name="connsiteX30-1157" fmla="*/ 2168410 w 5342334"/>
                <a:gd name="connsiteY30-1158" fmla="*/ 5525146 h 5785910"/>
                <a:gd name="connsiteX31-1159" fmla="*/ 1446532 w 5342334"/>
                <a:gd name="connsiteY31-1160" fmla="*/ 2941092 h 5785910"/>
                <a:gd name="connsiteX32-1161" fmla="*/ 1514723 w 5342334"/>
                <a:gd name="connsiteY32-1162" fmla="*/ 2929703 h 5785910"/>
                <a:gd name="connsiteX33-1163" fmla="*/ 1975047 w 5342334"/>
                <a:gd name="connsiteY33-1164" fmla="*/ 2725675 h 5785910"/>
                <a:gd name="connsiteX34-1165" fmla="*/ 2654934 w 5342334"/>
                <a:gd name="connsiteY34-1166" fmla="*/ 1630299 h 5785910"/>
                <a:gd name="connsiteX35-1167" fmla="*/ 3108192 w 5342334"/>
                <a:gd name="connsiteY35-1168" fmla="*/ 686009 h 5785910"/>
                <a:gd name="connsiteX36-1169" fmla="*/ 3334821 w 5342334"/>
                <a:gd name="connsiteY36-1170" fmla="*/ 6121 h 5785910"/>
                <a:gd name="connsiteX37-1171" fmla="*/ 3380735 w 5342334"/>
                <a:gd name="connsiteY37-1172" fmla="*/ 118 h 5785910"/>
                <a:gd name="connsiteX0-1173" fmla="*/ 1438934 w 5342334"/>
                <a:gd name="connsiteY0-1174" fmla="*/ 2944008 h 5785910"/>
                <a:gd name="connsiteX1-1175" fmla="*/ 1441770 w 5342334"/>
                <a:gd name="connsiteY1-1176" fmla="*/ 2943473 h 5785910"/>
                <a:gd name="connsiteX2-1177" fmla="*/ 1438934 w 5342334"/>
                <a:gd name="connsiteY2-1178" fmla="*/ 2944008 h 5785910"/>
                <a:gd name="connsiteX3-1179" fmla="*/ 1354605 w 5342334"/>
                <a:gd name="connsiteY3-1180" fmla="*/ 2912708 h 5785910"/>
                <a:gd name="connsiteX4-1181" fmla="*/ 1423317 w 5342334"/>
                <a:gd name="connsiteY4-1182" fmla="*/ 2947468 h 5785910"/>
                <a:gd name="connsiteX5-1183" fmla="*/ 1421525 w 5342334"/>
                <a:gd name="connsiteY5-1184" fmla="*/ 3320849 h 5785910"/>
                <a:gd name="connsiteX6-1185" fmla="*/ 2146318 w 5342334"/>
                <a:gd name="connsiteY6-1186" fmla="*/ 5548257 h 5785910"/>
                <a:gd name="connsiteX7-1187" fmla="*/ 2115204 w 5342334"/>
                <a:gd name="connsiteY7-1188" fmla="*/ 5553206 h 5785910"/>
                <a:gd name="connsiteX8-1189" fmla="*/ 1246460 w 5342334"/>
                <a:gd name="connsiteY8-1190" fmla="*/ 5785910 h 5785910"/>
                <a:gd name="connsiteX9-1191" fmla="*/ 0 w 5342334"/>
                <a:gd name="connsiteY9-1192" fmla="*/ 3148605 h 5785910"/>
                <a:gd name="connsiteX10-1193" fmla="*/ 1262428 w 5342334"/>
                <a:gd name="connsiteY10-1194" fmla="*/ 2938106 h 5785910"/>
                <a:gd name="connsiteX11-1195" fmla="*/ 1354605 w 5342334"/>
                <a:gd name="connsiteY11-1196" fmla="*/ 2912708 h 5785910"/>
                <a:gd name="connsiteX12-1197" fmla="*/ 3380735 w 5342334"/>
                <a:gd name="connsiteY12-1198" fmla="*/ 118 h 5785910"/>
                <a:gd name="connsiteX13-1199" fmla="*/ 3863622 w 5342334"/>
                <a:gd name="connsiteY13-1200" fmla="*/ 912639 h 5785910"/>
                <a:gd name="connsiteX14-1201" fmla="*/ 3674765 w 5342334"/>
                <a:gd name="connsiteY14-1202" fmla="*/ 2045786 h 5785910"/>
                <a:gd name="connsiteX15-1203" fmla="*/ 4585837 w 5342334"/>
                <a:gd name="connsiteY15-1204" fmla="*/ 2046833 h 5785910"/>
                <a:gd name="connsiteX16-1205" fmla="*/ 4775401 w 5342334"/>
                <a:gd name="connsiteY16-1206" fmla="*/ 2003486 h 5785910"/>
                <a:gd name="connsiteX17-1207" fmla="*/ 5203724 w 5342334"/>
                <a:gd name="connsiteY17-1208" fmla="*/ 2381935 h 5785910"/>
                <a:gd name="connsiteX18-1209" fmla="*/ 4980124 w 5342334"/>
                <a:gd name="connsiteY18-1210" fmla="*/ 2705696 h 5785910"/>
                <a:gd name="connsiteX19-1211" fmla="*/ 5342334 w 5342334"/>
                <a:gd name="connsiteY19-1212" fmla="*/ 3258997 h 5785910"/>
                <a:gd name="connsiteX20-1213" fmla="*/ 5107100 w 5342334"/>
                <a:gd name="connsiteY20-1214" fmla="*/ 3754493 h 5785910"/>
                <a:gd name="connsiteX21-1215" fmla="*/ 5342334 w 5342334"/>
                <a:gd name="connsiteY21-1216" fmla="*/ 4140580 h 5785910"/>
                <a:gd name="connsiteX22-1217" fmla="*/ 4844706 w 5342334"/>
                <a:gd name="connsiteY22-1218" fmla="*/ 4606676 h 5785910"/>
                <a:gd name="connsiteX23-1219" fmla="*/ 4790537 w 5342334"/>
                <a:gd name="connsiteY23-1220" fmla="*/ 4596433 h 5785910"/>
                <a:gd name="connsiteX24-1221" fmla="*/ 4802287 w 5342334"/>
                <a:gd name="connsiteY24-1222" fmla="*/ 4606672 h 5785910"/>
                <a:gd name="connsiteX25-1223" fmla="*/ 5191248 w 5342334"/>
                <a:gd name="connsiteY25-1224" fmla="*/ 4997228 h 5785910"/>
                <a:gd name="connsiteX26-1225" fmla="*/ 4866278 w 5342334"/>
                <a:gd name="connsiteY26-1226" fmla="*/ 5435572 h 5785910"/>
                <a:gd name="connsiteX27-1227" fmla="*/ 4581456 w 5342334"/>
                <a:gd name="connsiteY27-1228" fmla="*/ 5443059 h 5785910"/>
                <a:gd name="connsiteX28-1229" fmla="*/ 4593578 w 5342334"/>
                <a:gd name="connsiteY28-1230" fmla="*/ 5444848 h 5785910"/>
                <a:gd name="connsiteX29-1231" fmla="*/ 4581281 w 5342334"/>
                <a:gd name="connsiteY29-1232" fmla="*/ 5445228 h 5785910"/>
                <a:gd name="connsiteX30-1233" fmla="*/ 2168410 w 5342334"/>
                <a:gd name="connsiteY30-1234" fmla="*/ 5525146 h 5785910"/>
                <a:gd name="connsiteX31-1235" fmla="*/ 1446532 w 5342334"/>
                <a:gd name="connsiteY31-1236" fmla="*/ 2941092 h 5785910"/>
                <a:gd name="connsiteX32-1237" fmla="*/ 1514723 w 5342334"/>
                <a:gd name="connsiteY32-1238" fmla="*/ 2929703 h 5785910"/>
                <a:gd name="connsiteX33-1239" fmla="*/ 1975047 w 5342334"/>
                <a:gd name="connsiteY33-1240" fmla="*/ 2725675 h 5785910"/>
                <a:gd name="connsiteX34-1241" fmla="*/ 2654934 w 5342334"/>
                <a:gd name="connsiteY34-1242" fmla="*/ 1630299 h 5785910"/>
                <a:gd name="connsiteX35-1243" fmla="*/ 3108192 w 5342334"/>
                <a:gd name="connsiteY35-1244" fmla="*/ 686009 h 5785910"/>
                <a:gd name="connsiteX36-1245" fmla="*/ 3334821 w 5342334"/>
                <a:gd name="connsiteY36-1246" fmla="*/ 6121 h 5785910"/>
                <a:gd name="connsiteX37-1247" fmla="*/ 3380735 w 5342334"/>
                <a:gd name="connsiteY37-1248" fmla="*/ 118 h 5785910"/>
                <a:gd name="connsiteX0-1249" fmla="*/ 1438934 w 5342334"/>
                <a:gd name="connsiteY0-1250" fmla="*/ 2944008 h 5785910"/>
                <a:gd name="connsiteX1-1251" fmla="*/ 1441770 w 5342334"/>
                <a:gd name="connsiteY1-1252" fmla="*/ 2943473 h 5785910"/>
                <a:gd name="connsiteX2-1253" fmla="*/ 1438934 w 5342334"/>
                <a:gd name="connsiteY2-1254" fmla="*/ 2944008 h 5785910"/>
                <a:gd name="connsiteX3-1255" fmla="*/ 1354605 w 5342334"/>
                <a:gd name="connsiteY3-1256" fmla="*/ 2912708 h 5785910"/>
                <a:gd name="connsiteX4-1257" fmla="*/ 1423317 w 5342334"/>
                <a:gd name="connsiteY4-1258" fmla="*/ 2947468 h 5785910"/>
                <a:gd name="connsiteX5-1259" fmla="*/ 1421525 w 5342334"/>
                <a:gd name="connsiteY5-1260" fmla="*/ 3320849 h 5785910"/>
                <a:gd name="connsiteX6-1261" fmla="*/ 2146318 w 5342334"/>
                <a:gd name="connsiteY6-1262" fmla="*/ 5548257 h 5785910"/>
                <a:gd name="connsiteX7-1263" fmla="*/ 2115204 w 5342334"/>
                <a:gd name="connsiteY7-1264" fmla="*/ 5553206 h 5785910"/>
                <a:gd name="connsiteX8-1265" fmla="*/ 1246460 w 5342334"/>
                <a:gd name="connsiteY8-1266" fmla="*/ 5785910 h 5785910"/>
                <a:gd name="connsiteX9-1267" fmla="*/ 0 w 5342334"/>
                <a:gd name="connsiteY9-1268" fmla="*/ 3148605 h 5785910"/>
                <a:gd name="connsiteX10-1269" fmla="*/ 1262428 w 5342334"/>
                <a:gd name="connsiteY10-1270" fmla="*/ 2938106 h 5785910"/>
                <a:gd name="connsiteX11-1271" fmla="*/ 1354605 w 5342334"/>
                <a:gd name="connsiteY11-1272" fmla="*/ 2912708 h 5785910"/>
                <a:gd name="connsiteX12-1273" fmla="*/ 3380735 w 5342334"/>
                <a:gd name="connsiteY12-1274" fmla="*/ 118 h 5785910"/>
                <a:gd name="connsiteX13-1275" fmla="*/ 3863622 w 5342334"/>
                <a:gd name="connsiteY13-1276" fmla="*/ 912639 h 5785910"/>
                <a:gd name="connsiteX14-1277" fmla="*/ 3674765 w 5342334"/>
                <a:gd name="connsiteY14-1278" fmla="*/ 2045786 h 5785910"/>
                <a:gd name="connsiteX15-1279" fmla="*/ 4585837 w 5342334"/>
                <a:gd name="connsiteY15-1280" fmla="*/ 2046833 h 5785910"/>
                <a:gd name="connsiteX16-1281" fmla="*/ 4775401 w 5342334"/>
                <a:gd name="connsiteY16-1282" fmla="*/ 2003486 h 5785910"/>
                <a:gd name="connsiteX17-1283" fmla="*/ 5203724 w 5342334"/>
                <a:gd name="connsiteY17-1284" fmla="*/ 2381935 h 5785910"/>
                <a:gd name="connsiteX18-1285" fmla="*/ 4980124 w 5342334"/>
                <a:gd name="connsiteY18-1286" fmla="*/ 2705696 h 5785910"/>
                <a:gd name="connsiteX19-1287" fmla="*/ 5342334 w 5342334"/>
                <a:gd name="connsiteY19-1288" fmla="*/ 3258997 h 5785910"/>
                <a:gd name="connsiteX20-1289" fmla="*/ 5107100 w 5342334"/>
                <a:gd name="connsiteY20-1290" fmla="*/ 3754493 h 5785910"/>
                <a:gd name="connsiteX21-1291" fmla="*/ 5342334 w 5342334"/>
                <a:gd name="connsiteY21-1292" fmla="*/ 4140580 h 5785910"/>
                <a:gd name="connsiteX22-1293" fmla="*/ 4844706 w 5342334"/>
                <a:gd name="connsiteY22-1294" fmla="*/ 4606676 h 5785910"/>
                <a:gd name="connsiteX23-1295" fmla="*/ 4790537 w 5342334"/>
                <a:gd name="connsiteY23-1296" fmla="*/ 4596433 h 5785910"/>
                <a:gd name="connsiteX24-1297" fmla="*/ 4802287 w 5342334"/>
                <a:gd name="connsiteY24-1298" fmla="*/ 4606672 h 5785910"/>
                <a:gd name="connsiteX25-1299" fmla="*/ 5191248 w 5342334"/>
                <a:gd name="connsiteY25-1300" fmla="*/ 4997228 h 5785910"/>
                <a:gd name="connsiteX26-1301" fmla="*/ 4866278 w 5342334"/>
                <a:gd name="connsiteY26-1302" fmla="*/ 5435572 h 5785910"/>
                <a:gd name="connsiteX27-1303" fmla="*/ 4581456 w 5342334"/>
                <a:gd name="connsiteY27-1304" fmla="*/ 5443059 h 5785910"/>
                <a:gd name="connsiteX28-1305" fmla="*/ 4593578 w 5342334"/>
                <a:gd name="connsiteY28-1306" fmla="*/ 5444848 h 5785910"/>
                <a:gd name="connsiteX29-1307" fmla="*/ 4581281 w 5342334"/>
                <a:gd name="connsiteY29-1308" fmla="*/ 5445228 h 5785910"/>
                <a:gd name="connsiteX30-1309" fmla="*/ 2168410 w 5342334"/>
                <a:gd name="connsiteY30-1310" fmla="*/ 5525146 h 5785910"/>
                <a:gd name="connsiteX31-1311" fmla="*/ 1514723 w 5342334"/>
                <a:gd name="connsiteY31-1312" fmla="*/ 2929703 h 5785910"/>
                <a:gd name="connsiteX32-1313" fmla="*/ 1975047 w 5342334"/>
                <a:gd name="connsiteY32-1314" fmla="*/ 2725675 h 5785910"/>
                <a:gd name="connsiteX33-1315" fmla="*/ 2654934 w 5342334"/>
                <a:gd name="connsiteY33-1316" fmla="*/ 1630299 h 5785910"/>
                <a:gd name="connsiteX34-1317" fmla="*/ 3108192 w 5342334"/>
                <a:gd name="connsiteY34-1318" fmla="*/ 686009 h 5785910"/>
                <a:gd name="connsiteX35-1319" fmla="*/ 3334821 w 5342334"/>
                <a:gd name="connsiteY35-1320" fmla="*/ 6121 h 5785910"/>
                <a:gd name="connsiteX36-1321" fmla="*/ 3380735 w 5342334"/>
                <a:gd name="connsiteY36-1322" fmla="*/ 118 h 5785910"/>
                <a:gd name="connsiteX0-1323" fmla="*/ 1438934 w 5342334"/>
                <a:gd name="connsiteY0-1324" fmla="*/ 2944008 h 5785910"/>
                <a:gd name="connsiteX1-1325" fmla="*/ 1441770 w 5342334"/>
                <a:gd name="connsiteY1-1326" fmla="*/ 2943473 h 5785910"/>
                <a:gd name="connsiteX2-1327" fmla="*/ 1438934 w 5342334"/>
                <a:gd name="connsiteY2-1328" fmla="*/ 2944008 h 5785910"/>
                <a:gd name="connsiteX3-1329" fmla="*/ 1354605 w 5342334"/>
                <a:gd name="connsiteY3-1330" fmla="*/ 2912708 h 5785910"/>
                <a:gd name="connsiteX4-1331" fmla="*/ 1423317 w 5342334"/>
                <a:gd name="connsiteY4-1332" fmla="*/ 2947468 h 5785910"/>
                <a:gd name="connsiteX5-1333" fmla="*/ 1421525 w 5342334"/>
                <a:gd name="connsiteY5-1334" fmla="*/ 3320849 h 5785910"/>
                <a:gd name="connsiteX6-1335" fmla="*/ 2146318 w 5342334"/>
                <a:gd name="connsiteY6-1336" fmla="*/ 5548257 h 5785910"/>
                <a:gd name="connsiteX7-1337" fmla="*/ 2115204 w 5342334"/>
                <a:gd name="connsiteY7-1338" fmla="*/ 5553206 h 5785910"/>
                <a:gd name="connsiteX8-1339" fmla="*/ 1246460 w 5342334"/>
                <a:gd name="connsiteY8-1340" fmla="*/ 5785910 h 5785910"/>
                <a:gd name="connsiteX9-1341" fmla="*/ 0 w 5342334"/>
                <a:gd name="connsiteY9-1342" fmla="*/ 3148605 h 5785910"/>
                <a:gd name="connsiteX10-1343" fmla="*/ 1262428 w 5342334"/>
                <a:gd name="connsiteY10-1344" fmla="*/ 2938106 h 5785910"/>
                <a:gd name="connsiteX11-1345" fmla="*/ 1354605 w 5342334"/>
                <a:gd name="connsiteY11-1346" fmla="*/ 2912708 h 5785910"/>
                <a:gd name="connsiteX12-1347" fmla="*/ 3380735 w 5342334"/>
                <a:gd name="connsiteY12-1348" fmla="*/ 118 h 5785910"/>
                <a:gd name="connsiteX13-1349" fmla="*/ 3863622 w 5342334"/>
                <a:gd name="connsiteY13-1350" fmla="*/ 912639 h 5785910"/>
                <a:gd name="connsiteX14-1351" fmla="*/ 3674765 w 5342334"/>
                <a:gd name="connsiteY14-1352" fmla="*/ 2045786 h 5785910"/>
                <a:gd name="connsiteX15-1353" fmla="*/ 4585837 w 5342334"/>
                <a:gd name="connsiteY15-1354" fmla="*/ 2046833 h 5785910"/>
                <a:gd name="connsiteX16-1355" fmla="*/ 4775401 w 5342334"/>
                <a:gd name="connsiteY16-1356" fmla="*/ 2003486 h 5785910"/>
                <a:gd name="connsiteX17-1357" fmla="*/ 5203724 w 5342334"/>
                <a:gd name="connsiteY17-1358" fmla="*/ 2381935 h 5785910"/>
                <a:gd name="connsiteX18-1359" fmla="*/ 4980124 w 5342334"/>
                <a:gd name="connsiteY18-1360" fmla="*/ 2705696 h 5785910"/>
                <a:gd name="connsiteX19-1361" fmla="*/ 5342334 w 5342334"/>
                <a:gd name="connsiteY19-1362" fmla="*/ 3258997 h 5785910"/>
                <a:gd name="connsiteX20-1363" fmla="*/ 5107100 w 5342334"/>
                <a:gd name="connsiteY20-1364" fmla="*/ 3754493 h 5785910"/>
                <a:gd name="connsiteX21-1365" fmla="*/ 5342334 w 5342334"/>
                <a:gd name="connsiteY21-1366" fmla="*/ 4140580 h 5785910"/>
                <a:gd name="connsiteX22-1367" fmla="*/ 4844706 w 5342334"/>
                <a:gd name="connsiteY22-1368" fmla="*/ 4606676 h 5785910"/>
                <a:gd name="connsiteX23-1369" fmla="*/ 4790537 w 5342334"/>
                <a:gd name="connsiteY23-1370" fmla="*/ 4596433 h 5785910"/>
                <a:gd name="connsiteX24-1371" fmla="*/ 4802287 w 5342334"/>
                <a:gd name="connsiteY24-1372" fmla="*/ 4606672 h 5785910"/>
                <a:gd name="connsiteX25-1373" fmla="*/ 5191248 w 5342334"/>
                <a:gd name="connsiteY25-1374" fmla="*/ 4997228 h 5785910"/>
                <a:gd name="connsiteX26-1375" fmla="*/ 4866278 w 5342334"/>
                <a:gd name="connsiteY26-1376" fmla="*/ 5435572 h 5785910"/>
                <a:gd name="connsiteX27-1377" fmla="*/ 4581456 w 5342334"/>
                <a:gd name="connsiteY27-1378" fmla="*/ 5443059 h 5785910"/>
                <a:gd name="connsiteX28-1379" fmla="*/ 4593578 w 5342334"/>
                <a:gd name="connsiteY28-1380" fmla="*/ 5444848 h 5785910"/>
                <a:gd name="connsiteX29-1381" fmla="*/ 4581281 w 5342334"/>
                <a:gd name="connsiteY29-1382" fmla="*/ 5445228 h 5785910"/>
                <a:gd name="connsiteX30-1383" fmla="*/ 2168410 w 5342334"/>
                <a:gd name="connsiteY30-1384" fmla="*/ 5525146 h 5785910"/>
                <a:gd name="connsiteX31-1385" fmla="*/ 1514723 w 5342334"/>
                <a:gd name="connsiteY31-1386" fmla="*/ 2929703 h 5785910"/>
                <a:gd name="connsiteX32-1387" fmla="*/ 1975047 w 5342334"/>
                <a:gd name="connsiteY32-1388" fmla="*/ 2725675 h 5785910"/>
                <a:gd name="connsiteX33-1389" fmla="*/ 2654934 w 5342334"/>
                <a:gd name="connsiteY33-1390" fmla="*/ 1630299 h 5785910"/>
                <a:gd name="connsiteX34-1391" fmla="*/ 3108192 w 5342334"/>
                <a:gd name="connsiteY34-1392" fmla="*/ 686009 h 5785910"/>
                <a:gd name="connsiteX35-1393" fmla="*/ 3334821 w 5342334"/>
                <a:gd name="connsiteY35-1394" fmla="*/ 6121 h 5785910"/>
                <a:gd name="connsiteX36-1395" fmla="*/ 3380735 w 5342334"/>
                <a:gd name="connsiteY36-1396" fmla="*/ 118 h 5785910"/>
                <a:gd name="connsiteX0-1397" fmla="*/ 1438934 w 5342334"/>
                <a:gd name="connsiteY0-1398" fmla="*/ 2944008 h 5785910"/>
                <a:gd name="connsiteX1-1399" fmla="*/ 1441770 w 5342334"/>
                <a:gd name="connsiteY1-1400" fmla="*/ 2943473 h 5785910"/>
                <a:gd name="connsiteX2-1401" fmla="*/ 1438934 w 5342334"/>
                <a:gd name="connsiteY2-1402" fmla="*/ 2944008 h 5785910"/>
                <a:gd name="connsiteX3-1403" fmla="*/ 1354605 w 5342334"/>
                <a:gd name="connsiteY3-1404" fmla="*/ 2912708 h 5785910"/>
                <a:gd name="connsiteX4-1405" fmla="*/ 1423317 w 5342334"/>
                <a:gd name="connsiteY4-1406" fmla="*/ 2947468 h 5785910"/>
                <a:gd name="connsiteX5-1407" fmla="*/ 1421525 w 5342334"/>
                <a:gd name="connsiteY5-1408" fmla="*/ 3320849 h 5785910"/>
                <a:gd name="connsiteX6-1409" fmla="*/ 2146318 w 5342334"/>
                <a:gd name="connsiteY6-1410" fmla="*/ 5548257 h 5785910"/>
                <a:gd name="connsiteX7-1411" fmla="*/ 2115204 w 5342334"/>
                <a:gd name="connsiteY7-1412" fmla="*/ 5553206 h 5785910"/>
                <a:gd name="connsiteX8-1413" fmla="*/ 1246460 w 5342334"/>
                <a:gd name="connsiteY8-1414" fmla="*/ 5785910 h 5785910"/>
                <a:gd name="connsiteX9-1415" fmla="*/ 0 w 5342334"/>
                <a:gd name="connsiteY9-1416" fmla="*/ 3148605 h 5785910"/>
                <a:gd name="connsiteX10-1417" fmla="*/ 1262428 w 5342334"/>
                <a:gd name="connsiteY10-1418" fmla="*/ 2938106 h 5785910"/>
                <a:gd name="connsiteX11-1419" fmla="*/ 1354605 w 5342334"/>
                <a:gd name="connsiteY11-1420" fmla="*/ 2912708 h 5785910"/>
                <a:gd name="connsiteX12-1421" fmla="*/ 3380735 w 5342334"/>
                <a:gd name="connsiteY12-1422" fmla="*/ 118 h 5785910"/>
                <a:gd name="connsiteX13-1423" fmla="*/ 3863622 w 5342334"/>
                <a:gd name="connsiteY13-1424" fmla="*/ 912639 h 5785910"/>
                <a:gd name="connsiteX14-1425" fmla="*/ 3674765 w 5342334"/>
                <a:gd name="connsiteY14-1426" fmla="*/ 2045786 h 5785910"/>
                <a:gd name="connsiteX15-1427" fmla="*/ 4585837 w 5342334"/>
                <a:gd name="connsiteY15-1428" fmla="*/ 2046833 h 5785910"/>
                <a:gd name="connsiteX16-1429" fmla="*/ 4775401 w 5342334"/>
                <a:gd name="connsiteY16-1430" fmla="*/ 2003486 h 5785910"/>
                <a:gd name="connsiteX17-1431" fmla="*/ 5203724 w 5342334"/>
                <a:gd name="connsiteY17-1432" fmla="*/ 2381935 h 5785910"/>
                <a:gd name="connsiteX18-1433" fmla="*/ 4980124 w 5342334"/>
                <a:gd name="connsiteY18-1434" fmla="*/ 2705696 h 5785910"/>
                <a:gd name="connsiteX19-1435" fmla="*/ 5342334 w 5342334"/>
                <a:gd name="connsiteY19-1436" fmla="*/ 3258997 h 5785910"/>
                <a:gd name="connsiteX20-1437" fmla="*/ 5107100 w 5342334"/>
                <a:gd name="connsiteY20-1438" fmla="*/ 3754493 h 5785910"/>
                <a:gd name="connsiteX21-1439" fmla="*/ 5342334 w 5342334"/>
                <a:gd name="connsiteY21-1440" fmla="*/ 4140580 h 5785910"/>
                <a:gd name="connsiteX22-1441" fmla="*/ 4844706 w 5342334"/>
                <a:gd name="connsiteY22-1442" fmla="*/ 4606676 h 5785910"/>
                <a:gd name="connsiteX23-1443" fmla="*/ 4790537 w 5342334"/>
                <a:gd name="connsiteY23-1444" fmla="*/ 4596433 h 5785910"/>
                <a:gd name="connsiteX24-1445" fmla="*/ 4802287 w 5342334"/>
                <a:gd name="connsiteY24-1446" fmla="*/ 4606672 h 5785910"/>
                <a:gd name="connsiteX25-1447" fmla="*/ 5191248 w 5342334"/>
                <a:gd name="connsiteY25-1448" fmla="*/ 4997228 h 5785910"/>
                <a:gd name="connsiteX26-1449" fmla="*/ 4866278 w 5342334"/>
                <a:gd name="connsiteY26-1450" fmla="*/ 5435572 h 5785910"/>
                <a:gd name="connsiteX27-1451" fmla="*/ 4581456 w 5342334"/>
                <a:gd name="connsiteY27-1452" fmla="*/ 5443059 h 5785910"/>
                <a:gd name="connsiteX28-1453" fmla="*/ 4593578 w 5342334"/>
                <a:gd name="connsiteY28-1454" fmla="*/ 5444848 h 5785910"/>
                <a:gd name="connsiteX29-1455" fmla="*/ 4581281 w 5342334"/>
                <a:gd name="connsiteY29-1456" fmla="*/ 5445228 h 5785910"/>
                <a:gd name="connsiteX30-1457" fmla="*/ 2201665 w 5342334"/>
                <a:gd name="connsiteY30-1458" fmla="*/ 5541774 h 5785910"/>
                <a:gd name="connsiteX31-1459" fmla="*/ 1514723 w 5342334"/>
                <a:gd name="connsiteY31-1460" fmla="*/ 2929703 h 5785910"/>
                <a:gd name="connsiteX32-1461" fmla="*/ 1975047 w 5342334"/>
                <a:gd name="connsiteY32-1462" fmla="*/ 2725675 h 5785910"/>
                <a:gd name="connsiteX33-1463" fmla="*/ 2654934 w 5342334"/>
                <a:gd name="connsiteY33-1464" fmla="*/ 1630299 h 5785910"/>
                <a:gd name="connsiteX34-1465" fmla="*/ 3108192 w 5342334"/>
                <a:gd name="connsiteY34-1466" fmla="*/ 686009 h 5785910"/>
                <a:gd name="connsiteX35-1467" fmla="*/ 3334821 w 5342334"/>
                <a:gd name="connsiteY35-1468" fmla="*/ 6121 h 5785910"/>
                <a:gd name="connsiteX36-1469" fmla="*/ 3380735 w 5342334"/>
                <a:gd name="connsiteY36-1470" fmla="*/ 118 h 5785910"/>
                <a:gd name="connsiteX0-1471" fmla="*/ 1438934 w 5342334"/>
                <a:gd name="connsiteY0-1472" fmla="*/ 2944008 h 5785910"/>
                <a:gd name="connsiteX1-1473" fmla="*/ 1441770 w 5342334"/>
                <a:gd name="connsiteY1-1474" fmla="*/ 2943473 h 5785910"/>
                <a:gd name="connsiteX2-1475" fmla="*/ 1438934 w 5342334"/>
                <a:gd name="connsiteY2-1476" fmla="*/ 2944008 h 5785910"/>
                <a:gd name="connsiteX3-1477" fmla="*/ 1354605 w 5342334"/>
                <a:gd name="connsiteY3-1478" fmla="*/ 2912708 h 5785910"/>
                <a:gd name="connsiteX4-1479" fmla="*/ 1423317 w 5342334"/>
                <a:gd name="connsiteY4-1480" fmla="*/ 2947468 h 5785910"/>
                <a:gd name="connsiteX5-1481" fmla="*/ 1421525 w 5342334"/>
                <a:gd name="connsiteY5-1482" fmla="*/ 3320849 h 5785910"/>
                <a:gd name="connsiteX6-1483" fmla="*/ 2146318 w 5342334"/>
                <a:gd name="connsiteY6-1484" fmla="*/ 5548257 h 5785910"/>
                <a:gd name="connsiteX7-1485" fmla="*/ 2115204 w 5342334"/>
                <a:gd name="connsiteY7-1486" fmla="*/ 5553206 h 5785910"/>
                <a:gd name="connsiteX8-1487" fmla="*/ 1246460 w 5342334"/>
                <a:gd name="connsiteY8-1488" fmla="*/ 5785910 h 5785910"/>
                <a:gd name="connsiteX9-1489" fmla="*/ 0 w 5342334"/>
                <a:gd name="connsiteY9-1490" fmla="*/ 3148605 h 5785910"/>
                <a:gd name="connsiteX10-1491" fmla="*/ 1262428 w 5342334"/>
                <a:gd name="connsiteY10-1492" fmla="*/ 2938106 h 5785910"/>
                <a:gd name="connsiteX11-1493" fmla="*/ 1354605 w 5342334"/>
                <a:gd name="connsiteY11-1494" fmla="*/ 2912708 h 5785910"/>
                <a:gd name="connsiteX12-1495" fmla="*/ 3380735 w 5342334"/>
                <a:gd name="connsiteY12-1496" fmla="*/ 118 h 5785910"/>
                <a:gd name="connsiteX13-1497" fmla="*/ 3863622 w 5342334"/>
                <a:gd name="connsiteY13-1498" fmla="*/ 912639 h 5785910"/>
                <a:gd name="connsiteX14-1499" fmla="*/ 3674765 w 5342334"/>
                <a:gd name="connsiteY14-1500" fmla="*/ 2045786 h 5785910"/>
                <a:gd name="connsiteX15-1501" fmla="*/ 4585837 w 5342334"/>
                <a:gd name="connsiteY15-1502" fmla="*/ 2046833 h 5785910"/>
                <a:gd name="connsiteX16-1503" fmla="*/ 4775401 w 5342334"/>
                <a:gd name="connsiteY16-1504" fmla="*/ 2003486 h 5785910"/>
                <a:gd name="connsiteX17-1505" fmla="*/ 5203724 w 5342334"/>
                <a:gd name="connsiteY17-1506" fmla="*/ 2381935 h 5785910"/>
                <a:gd name="connsiteX18-1507" fmla="*/ 4980124 w 5342334"/>
                <a:gd name="connsiteY18-1508" fmla="*/ 2705696 h 5785910"/>
                <a:gd name="connsiteX19-1509" fmla="*/ 5342334 w 5342334"/>
                <a:gd name="connsiteY19-1510" fmla="*/ 3258997 h 5785910"/>
                <a:gd name="connsiteX20-1511" fmla="*/ 5107100 w 5342334"/>
                <a:gd name="connsiteY20-1512" fmla="*/ 3754493 h 5785910"/>
                <a:gd name="connsiteX21-1513" fmla="*/ 5342334 w 5342334"/>
                <a:gd name="connsiteY21-1514" fmla="*/ 4140580 h 5785910"/>
                <a:gd name="connsiteX22-1515" fmla="*/ 4844706 w 5342334"/>
                <a:gd name="connsiteY22-1516" fmla="*/ 4606676 h 5785910"/>
                <a:gd name="connsiteX23-1517" fmla="*/ 4790537 w 5342334"/>
                <a:gd name="connsiteY23-1518" fmla="*/ 4596433 h 5785910"/>
                <a:gd name="connsiteX24-1519" fmla="*/ 4802287 w 5342334"/>
                <a:gd name="connsiteY24-1520" fmla="*/ 4606672 h 5785910"/>
                <a:gd name="connsiteX25-1521" fmla="*/ 5191248 w 5342334"/>
                <a:gd name="connsiteY25-1522" fmla="*/ 4997228 h 5785910"/>
                <a:gd name="connsiteX26-1523" fmla="*/ 4866278 w 5342334"/>
                <a:gd name="connsiteY26-1524" fmla="*/ 5435572 h 5785910"/>
                <a:gd name="connsiteX27-1525" fmla="*/ 4581456 w 5342334"/>
                <a:gd name="connsiteY27-1526" fmla="*/ 5443059 h 5785910"/>
                <a:gd name="connsiteX28-1527" fmla="*/ 4593578 w 5342334"/>
                <a:gd name="connsiteY28-1528" fmla="*/ 5444848 h 5785910"/>
                <a:gd name="connsiteX29-1529" fmla="*/ 4581281 w 5342334"/>
                <a:gd name="connsiteY29-1530" fmla="*/ 5445228 h 5785910"/>
                <a:gd name="connsiteX30-1531" fmla="*/ 2201665 w 5342334"/>
                <a:gd name="connsiteY30-1532" fmla="*/ 5541774 h 5785910"/>
                <a:gd name="connsiteX31-1533" fmla="*/ 1514723 w 5342334"/>
                <a:gd name="connsiteY31-1534" fmla="*/ 2929703 h 5785910"/>
                <a:gd name="connsiteX32-1535" fmla="*/ 1975047 w 5342334"/>
                <a:gd name="connsiteY32-1536" fmla="*/ 2725675 h 5785910"/>
                <a:gd name="connsiteX33-1537" fmla="*/ 2654934 w 5342334"/>
                <a:gd name="connsiteY33-1538" fmla="*/ 1630299 h 5785910"/>
                <a:gd name="connsiteX34-1539" fmla="*/ 3108192 w 5342334"/>
                <a:gd name="connsiteY34-1540" fmla="*/ 686009 h 5785910"/>
                <a:gd name="connsiteX35-1541" fmla="*/ 3334821 w 5342334"/>
                <a:gd name="connsiteY35-1542" fmla="*/ 6121 h 5785910"/>
                <a:gd name="connsiteX36-1543" fmla="*/ 3380735 w 5342334"/>
                <a:gd name="connsiteY36-1544" fmla="*/ 118 h 5785910"/>
                <a:gd name="connsiteX0-1545" fmla="*/ 1438934 w 5342334"/>
                <a:gd name="connsiteY0-1546" fmla="*/ 2944008 h 5785910"/>
                <a:gd name="connsiteX1-1547" fmla="*/ 1441770 w 5342334"/>
                <a:gd name="connsiteY1-1548" fmla="*/ 2943473 h 5785910"/>
                <a:gd name="connsiteX2-1549" fmla="*/ 1438934 w 5342334"/>
                <a:gd name="connsiteY2-1550" fmla="*/ 2944008 h 5785910"/>
                <a:gd name="connsiteX3-1551" fmla="*/ 1354605 w 5342334"/>
                <a:gd name="connsiteY3-1552" fmla="*/ 2912708 h 5785910"/>
                <a:gd name="connsiteX4-1553" fmla="*/ 1423317 w 5342334"/>
                <a:gd name="connsiteY4-1554" fmla="*/ 2947468 h 5785910"/>
                <a:gd name="connsiteX5-1555" fmla="*/ 1421525 w 5342334"/>
                <a:gd name="connsiteY5-1556" fmla="*/ 3320849 h 5785910"/>
                <a:gd name="connsiteX6-1557" fmla="*/ 2146318 w 5342334"/>
                <a:gd name="connsiteY6-1558" fmla="*/ 5548257 h 5785910"/>
                <a:gd name="connsiteX7-1559" fmla="*/ 2115204 w 5342334"/>
                <a:gd name="connsiteY7-1560" fmla="*/ 5553206 h 5785910"/>
                <a:gd name="connsiteX8-1561" fmla="*/ 1246460 w 5342334"/>
                <a:gd name="connsiteY8-1562" fmla="*/ 5785910 h 5785910"/>
                <a:gd name="connsiteX9-1563" fmla="*/ 0 w 5342334"/>
                <a:gd name="connsiteY9-1564" fmla="*/ 3148605 h 5785910"/>
                <a:gd name="connsiteX10-1565" fmla="*/ 1262428 w 5342334"/>
                <a:gd name="connsiteY10-1566" fmla="*/ 2938106 h 5785910"/>
                <a:gd name="connsiteX11-1567" fmla="*/ 1354605 w 5342334"/>
                <a:gd name="connsiteY11-1568" fmla="*/ 2912708 h 5785910"/>
                <a:gd name="connsiteX12-1569" fmla="*/ 3380735 w 5342334"/>
                <a:gd name="connsiteY12-1570" fmla="*/ 118 h 5785910"/>
                <a:gd name="connsiteX13-1571" fmla="*/ 3863622 w 5342334"/>
                <a:gd name="connsiteY13-1572" fmla="*/ 912639 h 5785910"/>
                <a:gd name="connsiteX14-1573" fmla="*/ 3674765 w 5342334"/>
                <a:gd name="connsiteY14-1574" fmla="*/ 2045786 h 5785910"/>
                <a:gd name="connsiteX15-1575" fmla="*/ 4585837 w 5342334"/>
                <a:gd name="connsiteY15-1576" fmla="*/ 2046833 h 5785910"/>
                <a:gd name="connsiteX16-1577" fmla="*/ 4775401 w 5342334"/>
                <a:gd name="connsiteY16-1578" fmla="*/ 2003486 h 5785910"/>
                <a:gd name="connsiteX17-1579" fmla="*/ 5203724 w 5342334"/>
                <a:gd name="connsiteY17-1580" fmla="*/ 2381935 h 5785910"/>
                <a:gd name="connsiteX18-1581" fmla="*/ 4980124 w 5342334"/>
                <a:gd name="connsiteY18-1582" fmla="*/ 2705696 h 5785910"/>
                <a:gd name="connsiteX19-1583" fmla="*/ 5342334 w 5342334"/>
                <a:gd name="connsiteY19-1584" fmla="*/ 3258997 h 5785910"/>
                <a:gd name="connsiteX20-1585" fmla="*/ 5107100 w 5342334"/>
                <a:gd name="connsiteY20-1586" fmla="*/ 3754493 h 5785910"/>
                <a:gd name="connsiteX21-1587" fmla="*/ 5342334 w 5342334"/>
                <a:gd name="connsiteY21-1588" fmla="*/ 4140580 h 5785910"/>
                <a:gd name="connsiteX22-1589" fmla="*/ 4844706 w 5342334"/>
                <a:gd name="connsiteY22-1590" fmla="*/ 4606676 h 5785910"/>
                <a:gd name="connsiteX23-1591" fmla="*/ 4790537 w 5342334"/>
                <a:gd name="connsiteY23-1592" fmla="*/ 4596433 h 5785910"/>
                <a:gd name="connsiteX24-1593" fmla="*/ 4802287 w 5342334"/>
                <a:gd name="connsiteY24-1594" fmla="*/ 4606672 h 5785910"/>
                <a:gd name="connsiteX25-1595" fmla="*/ 5191248 w 5342334"/>
                <a:gd name="connsiteY25-1596" fmla="*/ 4997228 h 5785910"/>
                <a:gd name="connsiteX26-1597" fmla="*/ 4866278 w 5342334"/>
                <a:gd name="connsiteY26-1598" fmla="*/ 5435572 h 5785910"/>
                <a:gd name="connsiteX27-1599" fmla="*/ 4581456 w 5342334"/>
                <a:gd name="connsiteY27-1600" fmla="*/ 5443059 h 5785910"/>
                <a:gd name="connsiteX28-1601" fmla="*/ 4593578 w 5342334"/>
                <a:gd name="connsiteY28-1602" fmla="*/ 5444848 h 5785910"/>
                <a:gd name="connsiteX29-1603" fmla="*/ 4581281 w 5342334"/>
                <a:gd name="connsiteY29-1604" fmla="*/ 5445228 h 5785910"/>
                <a:gd name="connsiteX30-1605" fmla="*/ 2201665 w 5342334"/>
                <a:gd name="connsiteY30-1606" fmla="*/ 5541774 h 5785910"/>
                <a:gd name="connsiteX31-1607" fmla="*/ 1514723 w 5342334"/>
                <a:gd name="connsiteY31-1608" fmla="*/ 2929703 h 5785910"/>
                <a:gd name="connsiteX32-1609" fmla="*/ 1975047 w 5342334"/>
                <a:gd name="connsiteY32-1610" fmla="*/ 2725675 h 5785910"/>
                <a:gd name="connsiteX33-1611" fmla="*/ 2654934 w 5342334"/>
                <a:gd name="connsiteY33-1612" fmla="*/ 1630299 h 5785910"/>
                <a:gd name="connsiteX34-1613" fmla="*/ 3108192 w 5342334"/>
                <a:gd name="connsiteY34-1614" fmla="*/ 686009 h 5785910"/>
                <a:gd name="connsiteX35-1615" fmla="*/ 3334821 w 5342334"/>
                <a:gd name="connsiteY35-1616" fmla="*/ 6121 h 5785910"/>
                <a:gd name="connsiteX36-1617" fmla="*/ 3380735 w 5342334"/>
                <a:gd name="connsiteY36-1618" fmla="*/ 118 h 5785910"/>
                <a:gd name="connsiteX0-1619" fmla="*/ 1438934 w 5342334"/>
                <a:gd name="connsiteY0-1620" fmla="*/ 2944008 h 5785910"/>
                <a:gd name="connsiteX1-1621" fmla="*/ 1441770 w 5342334"/>
                <a:gd name="connsiteY1-1622" fmla="*/ 2943473 h 5785910"/>
                <a:gd name="connsiteX2-1623" fmla="*/ 1438934 w 5342334"/>
                <a:gd name="connsiteY2-1624" fmla="*/ 2944008 h 5785910"/>
                <a:gd name="connsiteX3-1625" fmla="*/ 1354605 w 5342334"/>
                <a:gd name="connsiteY3-1626" fmla="*/ 2912708 h 5785910"/>
                <a:gd name="connsiteX4-1627" fmla="*/ 1423317 w 5342334"/>
                <a:gd name="connsiteY4-1628" fmla="*/ 2947468 h 5785910"/>
                <a:gd name="connsiteX5-1629" fmla="*/ 1421525 w 5342334"/>
                <a:gd name="connsiteY5-1630" fmla="*/ 3320849 h 5785910"/>
                <a:gd name="connsiteX6-1631" fmla="*/ 2146318 w 5342334"/>
                <a:gd name="connsiteY6-1632" fmla="*/ 5548257 h 5785910"/>
                <a:gd name="connsiteX7-1633" fmla="*/ 2115204 w 5342334"/>
                <a:gd name="connsiteY7-1634" fmla="*/ 5553206 h 5785910"/>
                <a:gd name="connsiteX8-1635" fmla="*/ 1246460 w 5342334"/>
                <a:gd name="connsiteY8-1636" fmla="*/ 5785910 h 5785910"/>
                <a:gd name="connsiteX9-1637" fmla="*/ 0 w 5342334"/>
                <a:gd name="connsiteY9-1638" fmla="*/ 3148605 h 5785910"/>
                <a:gd name="connsiteX10-1639" fmla="*/ 1262428 w 5342334"/>
                <a:gd name="connsiteY10-1640" fmla="*/ 2938106 h 5785910"/>
                <a:gd name="connsiteX11-1641" fmla="*/ 1354605 w 5342334"/>
                <a:gd name="connsiteY11-1642" fmla="*/ 2912708 h 5785910"/>
                <a:gd name="connsiteX12-1643" fmla="*/ 3380735 w 5342334"/>
                <a:gd name="connsiteY12-1644" fmla="*/ 118 h 5785910"/>
                <a:gd name="connsiteX13-1645" fmla="*/ 3863622 w 5342334"/>
                <a:gd name="connsiteY13-1646" fmla="*/ 912639 h 5785910"/>
                <a:gd name="connsiteX14-1647" fmla="*/ 3674765 w 5342334"/>
                <a:gd name="connsiteY14-1648" fmla="*/ 2045786 h 5785910"/>
                <a:gd name="connsiteX15-1649" fmla="*/ 4585837 w 5342334"/>
                <a:gd name="connsiteY15-1650" fmla="*/ 2046833 h 5785910"/>
                <a:gd name="connsiteX16-1651" fmla="*/ 4775401 w 5342334"/>
                <a:gd name="connsiteY16-1652" fmla="*/ 2003486 h 5785910"/>
                <a:gd name="connsiteX17-1653" fmla="*/ 5203724 w 5342334"/>
                <a:gd name="connsiteY17-1654" fmla="*/ 2381935 h 5785910"/>
                <a:gd name="connsiteX18-1655" fmla="*/ 4980124 w 5342334"/>
                <a:gd name="connsiteY18-1656" fmla="*/ 2705696 h 5785910"/>
                <a:gd name="connsiteX19-1657" fmla="*/ 5342334 w 5342334"/>
                <a:gd name="connsiteY19-1658" fmla="*/ 3258997 h 5785910"/>
                <a:gd name="connsiteX20-1659" fmla="*/ 5107100 w 5342334"/>
                <a:gd name="connsiteY20-1660" fmla="*/ 3754493 h 5785910"/>
                <a:gd name="connsiteX21-1661" fmla="*/ 5342334 w 5342334"/>
                <a:gd name="connsiteY21-1662" fmla="*/ 4140580 h 5785910"/>
                <a:gd name="connsiteX22-1663" fmla="*/ 4844706 w 5342334"/>
                <a:gd name="connsiteY22-1664" fmla="*/ 4606676 h 5785910"/>
                <a:gd name="connsiteX23-1665" fmla="*/ 4790537 w 5342334"/>
                <a:gd name="connsiteY23-1666" fmla="*/ 4596433 h 5785910"/>
                <a:gd name="connsiteX24-1667" fmla="*/ 4802287 w 5342334"/>
                <a:gd name="connsiteY24-1668" fmla="*/ 4606672 h 5785910"/>
                <a:gd name="connsiteX25-1669" fmla="*/ 5191248 w 5342334"/>
                <a:gd name="connsiteY25-1670" fmla="*/ 4997228 h 5785910"/>
                <a:gd name="connsiteX26-1671" fmla="*/ 4866278 w 5342334"/>
                <a:gd name="connsiteY26-1672" fmla="*/ 5435572 h 5785910"/>
                <a:gd name="connsiteX27-1673" fmla="*/ 4581456 w 5342334"/>
                <a:gd name="connsiteY27-1674" fmla="*/ 5443059 h 5785910"/>
                <a:gd name="connsiteX28-1675" fmla="*/ 4593578 w 5342334"/>
                <a:gd name="connsiteY28-1676" fmla="*/ 5444848 h 5785910"/>
                <a:gd name="connsiteX29-1677" fmla="*/ 4581281 w 5342334"/>
                <a:gd name="connsiteY29-1678" fmla="*/ 5445228 h 5785910"/>
                <a:gd name="connsiteX30-1679" fmla="*/ 2201665 w 5342334"/>
                <a:gd name="connsiteY30-1680" fmla="*/ 5541774 h 5785910"/>
                <a:gd name="connsiteX31-1681" fmla="*/ 1514723 w 5342334"/>
                <a:gd name="connsiteY31-1682" fmla="*/ 2929703 h 5785910"/>
                <a:gd name="connsiteX32-1683" fmla="*/ 1975047 w 5342334"/>
                <a:gd name="connsiteY32-1684" fmla="*/ 2725675 h 5785910"/>
                <a:gd name="connsiteX33-1685" fmla="*/ 2654934 w 5342334"/>
                <a:gd name="connsiteY33-1686" fmla="*/ 1630299 h 5785910"/>
                <a:gd name="connsiteX34-1687" fmla="*/ 3108192 w 5342334"/>
                <a:gd name="connsiteY34-1688" fmla="*/ 686009 h 5785910"/>
                <a:gd name="connsiteX35-1689" fmla="*/ 3334821 w 5342334"/>
                <a:gd name="connsiteY35-1690" fmla="*/ 6121 h 5785910"/>
                <a:gd name="connsiteX36-1691" fmla="*/ 3380735 w 5342334"/>
                <a:gd name="connsiteY36-1692" fmla="*/ 118 h 5785910"/>
                <a:gd name="connsiteX0-1693" fmla="*/ 1438934 w 5342334"/>
                <a:gd name="connsiteY0-1694" fmla="*/ 2944008 h 5785910"/>
                <a:gd name="connsiteX1-1695" fmla="*/ 1441770 w 5342334"/>
                <a:gd name="connsiteY1-1696" fmla="*/ 2943473 h 5785910"/>
                <a:gd name="connsiteX2-1697" fmla="*/ 1438934 w 5342334"/>
                <a:gd name="connsiteY2-1698" fmla="*/ 2944008 h 5785910"/>
                <a:gd name="connsiteX3-1699" fmla="*/ 1354605 w 5342334"/>
                <a:gd name="connsiteY3-1700" fmla="*/ 2912708 h 5785910"/>
                <a:gd name="connsiteX4-1701" fmla="*/ 1423317 w 5342334"/>
                <a:gd name="connsiteY4-1702" fmla="*/ 2947468 h 5785910"/>
                <a:gd name="connsiteX5-1703" fmla="*/ 1421525 w 5342334"/>
                <a:gd name="connsiteY5-1704" fmla="*/ 3320849 h 5785910"/>
                <a:gd name="connsiteX6-1705" fmla="*/ 2146318 w 5342334"/>
                <a:gd name="connsiteY6-1706" fmla="*/ 5548257 h 5785910"/>
                <a:gd name="connsiteX7-1707" fmla="*/ 2115204 w 5342334"/>
                <a:gd name="connsiteY7-1708" fmla="*/ 5553206 h 5785910"/>
                <a:gd name="connsiteX8-1709" fmla="*/ 1246460 w 5342334"/>
                <a:gd name="connsiteY8-1710" fmla="*/ 5785910 h 5785910"/>
                <a:gd name="connsiteX9-1711" fmla="*/ 0 w 5342334"/>
                <a:gd name="connsiteY9-1712" fmla="*/ 3148605 h 5785910"/>
                <a:gd name="connsiteX10-1713" fmla="*/ 1262428 w 5342334"/>
                <a:gd name="connsiteY10-1714" fmla="*/ 2938106 h 5785910"/>
                <a:gd name="connsiteX11-1715" fmla="*/ 1354605 w 5342334"/>
                <a:gd name="connsiteY11-1716" fmla="*/ 2912708 h 5785910"/>
                <a:gd name="connsiteX12-1717" fmla="*/ 3380735 w 5342334"/>
                <a:gd name="connsiteY12-1718" fmla="*/ 118 h 5785910"/>
                <a:gd name="connsiteX13-1719" fmla="*/ 3863622 w 5342334"/>
                <a:gd name="connsiteY13-1720" fmla="*/ 912639 h 5785910"/>
                <a:gd name="connsiteX14-1721" fmla="*/ 3674765 w 5342334"/>
                <a:gd name="connsiteY14-1722" fmla="*/ 2045786 h 5785910"/>
                <a:gd name="connsiteX15-1723" fmla="*/ 4585837 w 5342334"/>
                <a:gd name="connsiteY15-1724" fmla="*/ 2046833 h 5785910"/>
                <a:gd name="connsiteX16-1725" fmla="*/ 4775401 w 5342334"/>
                <a:gd name="connsiteY16-1726" fmla="*/ 2003486 h 5785910"/>
                <a:gd name="connsiteX17-1727" fmla="*/ 5203724 w 5342334"/>
                <a:gd name="connsiteY17-1728" fmla="*/ 2381935 h 5785910"/>
                <a:gd name="connsiteX18-1729" fmla="*/ 4980124 w 5342334"/>
                <a:gd name="connsiteY18-1730" fmla="*/ 2705696 h 5785910"/>
                <a:gd name="connsiteX19-1731" fmla="*/ 5342334 w 5342334"/>
                <a:gd name="connsiteY19-1732" fmla="*/ 3258997 h 5785910"/>
                <a:gd name="connsiteX20-1733" fmla="*/ 5107100 w 5342334"/>
                <a:gd name="connsiteY20-1734" fmla="*/ 3754493 h 5785910"/>
                <a:gd name="connsiteX21-1735" fmla="*/ 5342334 w 5342334"/>
                <a:gd name="connsiteY21-1736" fmla="*/ 4140580 h 5785910"/>
                <a:gd name="connsiteX22-1737" fmla="*/ 4844706 w 5342334"/>
                <a:gd name="connsiteY22-1738" fmla="*/ 4606676 h 5785910"/>
                <a:gd name="connsiteX23-1739" fmla="*/ 4790537 w 5342334"/>
                <a:gd name="connsiteY23-1740" fmla="*/ 4596433 h 5785910"/>
                <a:gd name="connsiteX24-1741" fmla="*/ 4802287 w 5342334"/>
                <a:gd name="connsiteY24-1742" fmla="*/ 4606672 h 5785910"/>
                <a:gd name="connsiteX25-1743" fmla="*/ 5191248 w 5342334"/>
                <a:gd name="connsiteY25-1744" fmla="*/ 4997228 h 5785910"/>
                <a:gd name="connsiteX26-1745" fmla="*/ 4866278 w 5342334"/>
                <a:gd name="connsiteY26-1746" fmla="*/ 5435572 h 5785910"/>
                <a:gd name="connsiteX27-1747" fmla="*/ 4581456 w 5342334"/>
                <a:gd name="connsiteY27-1748" fmla="*/ 5443059 h 5785910"/>
                <a:gd name="connsiteX28-1749" fmla="*/ 4593578 w 5342334"/>
                <a:gd name="connsiteY28-1750" fmla="*/ 5444848 h 5785910"/>
                <a:gd name="connsiteX29-1751" fmla="*/ 4581281 w 5342334"/>
                <a:gd name="connsiteY29-1752" fmla="*/ 5445228 h 5785910"/>
                <a:gd name="connsiteX30-1753" fmla="*/ 2233555 w 5342334"/>
                <a:gd name="connsiteY30-1754" fmla="*/ 5541774 h 5785910"/>
                <a:gd name="connsiteX31-1755" fmla="*/ 1514723 w 5342334"/>
                <a:gd name="connsiteY31-1756" fmla="*/ 2929703 h 5785910"/>
                <a:gd name="connsiteX32-1757" fmla="*/ 1975047 w 5342334"/>
                <a:gd name="connsiteY32-1758" fmla="*/ 2725675 h 5785910"/>
                <a:gd name="connsiteX33-1759" fmla="*/ 2654934 w 5342334"/>
                <a:gd name="connsiteY33-1760" fmla="*/ 1630299 h 5785910"/>
                <a:gd name="connsiteX34-1761" fmla="*/ 3108192 w 5342334"/>
                <a:gd name="connsiteY34-1762" fmla="*/ 686009 h 5785910"/>
                <a:gd name="connsiteX35-1763" fmla="*/ 3334821 w 5342334"/>
                <a:gd name="connsiteY35-1764" fmla="*/ 6121 h 5785910"/>
                <a:gd name="connsiteX36-1765" fmla="*/ 3380735 w 5342334"/>
                <a:gd name="connsiteY36-1766" fmla="*/ 118 h 5785910"/>
                <a:gd name="connsiteX0-1767" fmla="*/ 1438934 w 5342334"/>
                <a:gd name="connsiteY0-1768" fmla="*/ 2944008 h 5785910"/>
                <a:gd name="connsiteX1-1769" fmla="*/ 1441770 w 5342334"/>
                <a:gd name="connsiteY1-1770" fmla="*/ 2943473 h 5785910"/>
                <a:gd name="connsiteX2-1771" fmla="*/ 1438934 w 5342334"/>
                <a:gd name="connsiteY2-1772" fmla="*/ 2944008 h 5785910"/>
                <a:gd name="connsiteX3-1773" fmla="*/ 1354605 w 5342334"/>
                <a:gd name="connsiteY3-1774" fmla="*/ 2912708 h 5785910"/>
                <a:gd name="connsiteX4-1775" fmla="*/ 1423317 w 5342334"/>
                <a:gd name="connsiteY4-1776" fmla="*/ 2947468 h 5785910"/>
                <a:gd name="connsiteX5-1777" fmla="*/ 1421525 w 5342334"/>
                <a:gd name="connsiteY5-1778" fmla="*/ 3320849 h 5785910"/>
                <a:gd name="connsiteX6-1779" fmla="*/ 2146318 w 5342334"/>
                <a:gd name="connsiteY6-1780" fmla="*/ 5548257 h 5785910"/>
                <a:gd name="connsiteX7-1781" fmla="*/ 2115204 w 5342334"/>
                <a:gd name="connsiteY7-1782" fmla="*/ 5553206 h 5785910"/>
                <a:gd name="connsiteX8-1783" fmla="*/ 1246460 w 5342334"/>
                <a:gd name="connsiteY8-1784" fmla="*/ 5785910 h 5785910"/>
                <a:gd name="connsiteX9-1785" fmla="*/ 0 w 5342334"/>
                <a:gd name="connsiteY9-1786" fmla="*/ 3148605 h 5785910"/>
                <a:gd name="connsiteX10-1787" fmla="*/ 1262428 w 5342334"/>
                <a:gd name="connsiteY10-1788" fmla="*/ 2938106 h 5785910"/>
                <a:gd name="connsiteX11-1789" fmla="*/ 1354605 w 5342334"/>
                <a:gd name="connsiteY11-1790" fmla="*/ 2912708 h 5785910"/>
                <a:gd name="connsiteX12-1791" fmla="*/ 3380735 w 5342334"/>
                <a:gd name="connsiteY12-1792" fmla="*/ 118 h 5785910"/>
                <a:gd name="connsiteX13-1793" fmla="*/ 3863622 w 5342334"/>
                <a:gd name="connsiteY13-1794" fmla="*/ 912639 h 5785910"/>
                <a:gd name="connsiteX14-1795" fmla="*/ 3674765 w 5342334"/>
                <a:gd name="connsiteY14-1796" fmla="*/ 2045786 h 5785910"/>
                <a:gd name="connsiteX15-1797" fmla="*/ 4585837 w 5342334"/>
                <a:gd name="connsiteY15-1798" fmla="*/ 2046833 h 5785910"/>
                <a:gd name="connsiteX16-1799" fmla="*/ 4775401 w 5342334"/>
                <a:gd name="connsiteY16-1800" fmla="*/ 2003486 h 5785910"/>
                <a:gd name="connsiteX17-1801" fmla="*/ 5203724 w 5342334"/>
                <a:gd name="connsiteY17-1802" fmla="*/ 2381935 h 5785910"/>
                <a:gd name="connsiteX18-1803" fmla="*/ 4980124 w 5342334"/>
                <a:gd name="connsiteY18-1804" fmla="*/ 2705696 h 5785910"/>
                <a:gd name="connsiteX19-1805" fmla="*/ 5342334 w 5342334"/>
                <a:gd name="connsiteY19-1806" fmla="*/ 3258997 h 5785910"/>
                <a:gd name="connsiteX20-1807" fmla="*/ 5107100 w 5342334"/>
                <a:gd name="connsiteY20-1808" fmla="*/ 3754493 h 5785910"/>
                <a:gd name="connsiteX21-1809" fmla="*/ 5342334 w 5342334"/>
                <a:gd name="connsiteY21-1810" fmla="*/ 4140580 h 5785910"/>
                <a:gd name="connsiteX22-1811" fmla="*/ 4844706 w 5342334"/>
                <a:gd name="connsiteY22-1812" fmla="*/ 4606676 h 5785910"/>
                <a:gd name="connsiteX23-1813" fmla="*/ 4790537 w 5342334"/>
                <a:gd name="connsiteY23-1814" fmla="*/ 4596433 h 5785910"/>
                <a:gd name="connsiteX24-1815" fmla="*/ 4802287 w 5342334"/>
                <a:gd name="connsiteY24-1816" fmla="*/ 4606672 h 5785910"/>
                <a:gd name="connsiteX25-1817" fmla="*/ 5191248 w 5342334"/>
                <a:gd name="connsiteY25-1818" fmla="*/ 4997228 h 5785910"/>
                <a:gd name="connsiteX26-1819" fmla="*/ 4866278 w 5342334"/>
                <a:gd name="connsiteY26-1820" fmla="*/ 5435572 h 5785910"/>
                <a:gd name="connsiteX27-1821" fmla="*/ 4581456 w 5342334"/>
                <a:gd name="connsiteY27-1822" fmla="*/ 5443059 h 5785910"/>
                <a:gd name="connsiteX28-1823" fmla="*/ 4593578 w 5342334"/>
                <a:gd name="connsiteY28-1824" fmla="*/ 5444848 h 5785910"/>
                <a:gd name="connsiteX29-1825" fmla="*/ 4581281 w 5342334"/>
                <a:gd name="connsiteY29-1826" fmla="*/ 5445228 h 5785910"/>
                <a:gd name="connsiteX30-1827" fmla="*/ 2276075 w 5342334"/>
                <a:gd name="connsiteY30-1828" fmla="*/ 5536459 h 5785910"/>
                <a:gd name="connsiteX31-1829" fmla="*/ 1514723 w 5342334"/>
                <a:gd name="connsiteY31-1830" fmla="*/ 2929703 h 5785910"/>
                <a:gd name="connsiteX32-1831" fmla="*/ 1975047 w 5342334"/>
                <a:gd name="connsiteY32-1832" fmla="*/ 2725675 h 5785910"/>
                <a:gd name="connsiteX33-1833" fmla="*/ 2654934 w 5342334"/>
                <a:gd name="connsiteY33-1834" fmla="*/ 1630299 h 5785910"/>
                <a:gd name="connsiteX34-1835" fmla="*/ 3108192 w 5342334"/>
                <a:gd name="connsiteY34-1836" fmla="*/ 686009 h 5785910"/>
                <a:gd name="connsiteX35-1837" fmla="*/ 3334821 w 5342334"/>
                <a:gd name="connsiteY35-1838" fmla="*/ 6121 h 5785910"/>
                <a:gd name="connsiteX36-1839" fmla="*/ 3380735 w 5342334"/>
                <a:gd name="connsiteY36-1840" fmla="*/ 118 h 5785910"/>
                <a:gd name="connsiteX0-1841" fmla="*/ 1438934 w 5342334"/>
                <a:gd name="connsiteY0-1842" fmla="*/ 2944008 h 5785910"/>
                <a:gd name="connsiteX1-1843" fmla="*/ 1441770 w 5342334"/>
                <a:gd name="connsiteY1-1844" fmla="*/ 2943473 h 5785910"/>
                <a:gd name="connsiteX2-1845" fmla="*/ 1438934 w 5342334"/>
                <a:gd name="connsiteY2-1846" fmla="*/ 2944008 h 5785910"/>
                <a:gd name="connsiteX3-1847" fmla="*/ 1354605 w 5342334"/>
                <a:gd name="connsiteY3-1848" fmla="*/ 2912708 h 5785910"/>
                <a:gd name="connsiteX4-1849" fmla="*/ 1423317 w 5342334"/>
                <a:gd name="connsiteY4-1850" fmla="*/ 2947468 h 5785910"/>
                <a:gd name="connsiteX5-1851" fmla="*/ 1421525 w 5342334"/>
                <a:gd name="connsiteY5-1852" fmla="*/ 3320849 h 5785910"/>
                <a:gd name="connsiteX6-1853" fmla="*/ 2146318 w 5342334"/>
                <a:gd name="connsiteY6-1854" fmla="*/ 5548257 h 5785910"/>
                <a:gd name="connsiteX7-1855" fmla="*/ 2115204 w 5342334"/>
                <a:gd name="connsiteY7-1856" fmla="*/ 5553206 h 5785910"/>
                <a:gd name="connsiteX8-1857" fmla="*/ 1246460 w 5342334"/>
                <a:gd name="connsiteY8-1858" fmla="*/ 5785910 h 5785910"/>
                <a:gd name="connsiteX9-1859" fmla="*/ 0 w 5342334"/>
                <a:gd name="connsiteY9-1860" fmla="*/ 3148605 h 5785910"/>
                <a:gd name="connsiteX10-1861" fmla="*/ 1262428 w 5342334"/>
                <a:gd name="connsiteY10-1862" fmla="*/ 2938106 h 5785910"/>
                <a:gd name="connsiteX11-1863" fmla="*/ 1354605 w 5342334"/>
                <a:gd name="connsiteY11-1864" fmla="*/ 2912708 h 5785910"/>
                <a:gd name="connsiteX12-1865" fmla="*/ 3380735 w 5342334"/>
                <a:gd name="connsiteY12-1866" fmla="*/ 118 h 5785910"/>
                <a:gd name="connsiteX13-1867" fmla="*/ 3863622 w 5342334"/>
                <a:gd name="connsiteY13-1868" fmla="*/ 912639 h 5785910"/>
                <a:gd name="connsiteX14-1869" fmla="*/ 3674765 w 5342334"/>
                <a:gd name="connsiteY14-1870" fmla="*/ 2045786 h 5785910"/>
                <a:gd name="connsiteX15-1871" fmla="*/ 4585837 w 5342334"/>
                <a:gd name="connsiteY15-1872" fmla="*/ 2046833 h 5785910"/>
                <a:gd name="connsiteX16-1873" fmla="*/ 4775401 w 5342334"/>
                <a:gd name="connsiteY16-1874" fmla="*/ 2003486 h 5785910"/>
                <a:gd name="connsiteX17-1875" fmla="*/ 5203724 w 5342334"/>
                <a:gd name="connsiteY17-1876" fmla="*/ 2381935 h 5785910"/>
                <a:gd name="connsiteX18-1877" fmla="*/ 4980124 w 5342334"/>
                <a:gd name="connsiteY18-1878" fmla="*/ 2705696 h 5785910"/>
                <a:gd name="connsiteX19-1879" fmla="*/ 5342334 w 5342334"/>
                <a:gd name="connsiteY19-1880" fmla="*/ 3258997 h 5785910"/>
                <a:gd name="connsiteX20-1881" fmla="*/ 5107100 w 5342334"/>
                <a:gd name="connsiteY20-1882" fmla="*/ 3754493 h 5785910"/>
                <a:gd name="connsiteX21-1883" fmla="*/ 5342334 w 5342334"/>
                <a:gd name="connsiteY21-1884" fmla="*/ 4140580 h 5785910"/>
                <a:gd name="connsiteX22-1885" fmla="*/ 4844706 w 5342334"/>
                <a:gd name="connsiteY22-1886" fmla="*/ 4606676 h 5785910"/>
                <a:gd name="connsiteX23-1887" fmla="*/ 4790537 w 5342334"/>
                <a:gd name="connsiteY23-1888" fmla="*/ 4596433 h 5785910"/>
                <a:gd name="connsiteX24-1889" fmla="*/ 4802287 w 5342334"/>
                <a:gd name="connsiteY24-1890" fmla="*/ 4606672 h 5785910"/>
                <a:gd name="connsiteX25-1891" fmla="*/ 5191248 w 5342334"/>
                <a:gd name="connsiteY25-1892" fmla="*/ 4997228 h 5785910"/>
                <a:gd name="connsiteX26-1893" fmla="*/ 4866278 w 5342334"/>
                <a:gd name="connsiteY26-1894" fmla="*/ 5435572 h 5785910"/>
                <a:gd name="connsiteX27-1895" fmla="*/ 4581456 w 5342334"/>
                <a:gd name="connsiteY27-1896" fmla="*/ 5443059 h 5785910"/>
                <a:gd name="connsiteX28-1897" fmla="*/ 4593578 w 5342334"/>
                <a:gd name="connsiteY28-1898" fmla="*/ 5444848 h 5785910"/>
                <a:gd name="connsiteX29-1899" fmla="*/ 4581281 w 5342334"/>
                <a:gd name="connsiteY29-1900" fmla="*/ 5445228 h 5785910"/>
                <a:gd name="connsiteX30-1901" fmla="*/ 2276075 w 5342334"/>
                <a:gd name="connsiteY30-1902" fmla="*/ 5536459 h 5785910"/>
                <a:gd name="connsiteX31-1903" fmla="*/ 1551927 w 5342334"/>
                <a:gd name="connsiteY31-1904" fmla="*/ 2929703 h 5785910"/>
                <a:gd name="connsiteX32-1905" fmla="*/ 1975047 w 5342334"/>
                <a:gd name="connsiteY32-1906" fmla="*/ 2725675 h 5785910"/>
                <a:gd name="connsiteX33-1907" fmla="*/ 2654934 w 5342334"/>
                <a:gd name="connsiteY33-1908" fmla="*/ 1630299 h 5785910"/>
                <a:gd name="connsiteX34-1909" fmla="*/ 3108192 w 5342334"/>
                <a:gd name="connsiteY34-1910" fmla="*/ 686009 h 5785910"/>
                <a:gd name="connsiteX35-1911" fmla="*/ 3334821 w 5342334"/>
                <a:gd name="connsiteY35-1912" fmla="*/ 6121 h 5785910"/>
                <a:gd name="connsiteX36-1913" fmla="*/ 3380735 w 5342334"/>
                <a:gd name="connsiteY36-1914" fmla="*/ 118 h 5785910"/>
                <a:gd name="connsiteX0-1915" fmla="*/ 1438934 w 5342334"/>
                <a:gd name="connsiteY0-1916" fmla="*/ 2944008 h 5785910"/>
                <a:gd name="connsiteX1-1917" fmla="*/ 1441770 w 5342334"/>
                <a:gd name="connsiteY1-1918" fmla="*/ 2943473 h 5785910"/>
                <a:gd name="connsiteX2-1919" fmla="*/ 1438934 w 5342334"/>
                <a:gd name="connsiteY2-1920" fmla="*/ 2944008 h 5785910"/>
                <a:gd name="connsiteX3-1921" fmla="*/ 1354605 w 5342334"/>
                <a:gd name="connsiteY3-1922" fmla="*/ 2912708 h 5785910"/>
                <a:gd name="connsiteX4-1923" fmla="*/ 1423317 w 5342334"/>
                <a:gd name="connsiteY4-1924" fmla="*/ 2947468 h 5785910"/>
                <a:gd name="connsiteX5-1925" fmla="*/ 1421525 w 5342334"/>
                <a:gd name="connsiteY5-1926" fmla="*/ 3320849 h 5785910"/>
                <a:gd name="connsiteX6-1927" fmla="*/ 2146318 w 5342334"/>
                <a:gd name="connsiteY6-1928" fmla="*/ 5548257 h 5785910"/>
                <a:gd name="connsiteX7-1929" fmla="*/ 2115204 w 5342334"/>
                <a:gd name="connsiteY7-1930" fmla="*/ 5553206 h 5785910"/>
                <a:gd name="connsiteX8-1931" fmla="*/ 1246460 w 5342334"/>
                <a:gd name="connsiteY8-1932" fmla="*/ 5785910 h 5785910"/>
                <a:gd name="connsiteX9-1933" fmla="*/ 0 w 5342334"/>
                <a:gd name="connsiteY9-1934" fmla="*/ 3148605 h 5785910"/>
                <a:gd name="connsiteX10-1935" fmla="*/ 1262428 w 5342334"/>
                <a:gd name="connsiteY10-1936" fmla="*/ 2938106 h 5785910"/>
                <a:gd name="connsiteX11-1937" fmla="*/ 1354605 w 5342334"/>
                <a:gd name="connsiteY11-1938" fmla="*/ 2912708 h 5785910"/>
                <a:gd name="connsiteX12-1939" fmla="*/ 3380735 w 5342334"/>
                <a:gd name="connsiteY12-1940" fmla="*/ 118 h 5785910"/>
                <a:gd name="connsiteX13-1941" fmla="*/ 3863622 w 5342334"/>
                <a:gd name="connsiteY13-1942" fmla="*/ 912639 h 5785910"/>
                <a:gd name="connsiteX14-1943" fmla="*/ 3674765 w 5342334"/>
                <a:gd name="connsiteY14-1944" fmla="*/ 2045786 h 5785910"/>
                <a:gd name="connsiteX15-1945" fmla="*/ 4585837 w 5342334"/>
                <a:gd name="connsiteY15-1946" fmla="*/ 2046833 h 5785910"/>
                <a:gd name="connsiteX16-1947" fmla="*/ 4775401 w 5342334"/>
                <a:gd name="connsiteY16-1948" fmla="*/ 2003486 h 5785910"/>
                <a:gd name="connsiteX17-1949" fmla="*/ 5203724 w 5342334"/>
                <a:gd name="connsiteY17-1950" fmla="*/ 2381935 h 5785910"/>
                <a:gd name="connsiteX18-1951" fmla="*/ 4980124 w 5342334"/>
                <a:gd name="connsiteY18-1952" fmla="*/ 2705696 h 5785910"/>
                <a:gd name="connsiteX19-1953" fmla="*/ 5342334 w 5342334"/>
                <a:gd name="connsiteY19-1954" fmla="*/ 3258997 h 5785910"/>
                <a:gd name="connsiteX20-1955" fmla="*/ 5107100 w 5342334"/>
                <a:gd name="connsiteY20-1956" fmla="*/ 3754493 h 5785910"/>
                <a:gd name="connsiteX21-1957" fmla="*/ 5342334 w 5342334"/>
                <a:gd name="connsiteY21-1958" fmla="*/ 4140580 h 5785910"/>
                <a:gd name="connsiteX22-1959" fmla="*/ 4844706 w 5342334"/>
                <a:gd name="connsiteY22-1960" fmla="*/ 4606676 h 5785910"/>
                <a:gd name="connsiteX23-1961" fmla="*/ 4790537 w 5342334"/>
                <a:gd name="connsiteY23-1962" fmla="*/ 4596433 h 5785910"/>
                <a:gd name="connsiteX24-1963" fmla="*/ 4802287 w 5342334"/>
                <a:gd name="connsiteY24-1964" fmla="*/ 4606672 h 5785910"/>
                <a:gd name="connsiteX25-1965" fmla="*/ 5191248 w 5342334"/>
                <a:gd name="connsiteY25-1966" fmla="*/ 4997228 h 5785910"/>
                <a:gd name="connsiteX26-1967" fmla="*/ 4866278 w 5342334"/>
                <a:gd name="connsiteY26-1968" fmla="*/ 5435572 h 5785910"/>
                <a:gd name="connsiteX27-1969" fmla="*/ 4581456 w 5342334"/>
                <a:gd name="connsiteY27-1970" fmla="*/ 5443059 h 5785910"/>
                <a:gd name="connsiteX28-1971" fmla="*/ 4593578 w 5342334"/>
                <a:gd name="connsiteY28-1972" fmla="*/ 5444848 h 5785910"/>
                <a:gd name="connsiteX29-1973" fmla="*/ 4581281 w 5342334"/>
                <a:gd name="connsiteY29-1974" fmla="*/ 5445228 h 5785910"/>
                <a:gd name="connsiteX30-1975" fmla="*/ 2276075 w 5342334"/>
                <a:gd name="connsiteY30-1976" fmla="*/ 5536459 h 5785910"/>
                <a:gd name="connsiteX31-1977" fmla="*/ 1567871 w 5342334"/>
                <a:gd name="connsiteY31-1978" fmla="*/ 2924388 h 5785910"/>
                <a:gd name="connsiteX32-1979" fmla="*/ 1975047 w 5342334"/>
                <a:gd name="connsiteY32-1980" fmla="*/ 2725675 h 5785910"/>
                <a:gd name="connsiteX33-1981" fmla="*/ 2654934 w 5342334"/>
                <a:gd name="connsiteY33-1982" fmla="*/ 1630299 h 5785910"/>
                <a:gd name="connsiteX34-1983" fmla="*/ 3108192 w 5342334"/>
                <a:gd name="connsiteY34-1984" fmla="*/ 686009 h 5785910"/>
                <a:gd name="connsiteX35-1985" fmla="*/ 3334821 w 5342334"/>
                <a:gd name="connsiteY35-1986" fmla="*/ 6121 h 5785910"/>
                <a:gd name="connsiteX36-1987" fmla="*/ 3380735 w 5342334"/>
                <a:gd name="connsiteY36-1988" fmla="*/ 118 h 5785910"/>
                <a:gd name="connsiteX0-1989" fmla="*/ 1438934 w 5342334"/>
                <a:gd name="connsiteY0-1990" fmla="*/ 2944008 h 5785910"/>
                <a:gd name="connsiteX1-1991" fmla="*/ 1441770 w 5342334"/>
                <a:gd name="connsiteY1-1992" fmla="*/ 2943473 h 5785910"/>
                <a:gd name="connsiteX2-1993" fmla="*/ 1438934 w 5342334"/>
                <a:gd name="connsiteY2-1994" fmla="*/ 2944008 h 5785910"/>
                <a:gd name="connsiteX3-1995" fmla="*/ 1354605 w 5342334"/>
                <a:gd name="connsiteY3-1996" fmla="*/ 2912708 h 5785910"/>
                <a:gd name="connsiteX4-1997" fmla="*/ 1423317 w 5342334"/>
                <a:gd name="connsiteY4-1998" fmla="*/ 2947468 h 5785910"/>
                <a:gd name="connsiteX5-1999" fmla="*/ 1421525 w 5342334"/>
                <a:gd name="connsiteY5-2000" fmla="*/ 3320849 h 5785910"/>
                <a:gd name="connsiteX6-2001" fmla="*/ 2146318 w 5342334"/>
                <a:gd name="connsiteY6-2002" fmla="*/ 5548257 h 5785910"/>
                <a:gd name="connsiteX7-2003" fmla="*/ 2115204 w 5342334"/>
                <a:gd name="connsiteY7-2004" fmla="*/ 5553206 h 5785910"/>
                <a:gd name="connsiteX8-2005" fmla="*/ 1246460 w 5342334"/>
                <a:gd name="connsiteY8-2006" fmla="*/ 5785910 h 5785910"/>
                <a:gd name="connsiteX9-2007" fmla="*/ 0 w 5342334"/>
                <a:gd name="connsiteY9-2008" fmla="*/ 3148605 h 5785910"/>
                <a:gd name="connsiteX10-2009" fmla="*/ 1262428 w 5342334"/>
                <a:gd name="connsiteY10-2010" fmla="*/ 2938106 h 5785910"/>
                <a:gd name="connsiteX11-2011" fmla="*/ 1354605 w 5342334"/>
                <a:gd name="connsiteY11-2012" fmla="*/ 2912708 h 5785910"/>
                <a:gd name="connsiteX12-2013" fmla="*/ 3380735 w 5342334"/>
                <a:gd name="connsiteY12-2014" fmla="*/ 118 h 5785910"/>
                <a:gd name="connsiteX13-2015" fmla="*/ 3863622 w 5342334"/>
                <a:gd name="connsiteY13-2016" fmla="*/ 912639 h 5785910"/>
                <a:gd name="connsiteX14-2017" fmla="*/ 3674765 w 5342334"/>
                <a:gd name="connsiteY14-2018" fmla="*/ 2045786 h 5785910"/>
                <a:gd name="connsiteX15-2019" fmla="*/ 4585837 w 5342334"/>
                <a:gd name="connsiteY15-2020" fmla="*/ 2046833 h 5785910"/>
                <a:gd name="connsiteX16-2021" fmla="*/ 4775401 w 5342334"/>
                <a:gd name="connsiteY16-2022" fmla="*/ 2003486 h 5785910"/>
                <a:gd name="connsiteX17-2023" fmla="*/ 5203724 w 5342334"/>
                <a:gd name="connsiteY17-2024" fmla="*/ 2381935 h 5785910"/>
                <a:gd name="connsiteX18-2025" fmla="*/ 4980124 w 5342334"/>
                <a:gd name="connsiteY18-2026" fmla="*/ 2705696 h 5785910"/>
                <a:gd name="connsiteX19-2027" fmla="*/ 5342334 w 5342334"/>
                <a:gd name="connsiteY19-2028" fmla="*/ 3258997 h 5785910"/>
                <a:gd name="connsiteX20-2029" fmla="*/ 5107100 w 5342334"/>
                <a:gd name="connsiteY20-2030" fmla="*/ 3754493 h 5785910"/>
                <a:gd name="connsiteX21-2031" fmla="*/ 5342334 w 5342334"/>
                <a:gd name="connsiteY21-2032" fmla="*/ 4140580 h 5785910"/>
                <a:gd name="connsiteX22-2033" fmla="*/ 4844706 w 5342334"/>
                <a:gd name="connsiteY22-2034" fmla="*/ 4606676 h 5785910"/>
                <a:gd name="connsiteX23-2035" fmla="*/ 4790537 w 5342334"/>
                <a:gd name="connsiteY23-2036" fmla="*/ 4596433 h 5785910"/>
                <a:gd name="connsiteX24-2037" fmla="*/ 4802287 w 5342334"/>
                <a:gd name="connsiteY24-2038" fmla="*/ 4606672 h 5785910"/>
                <a:gd name="connsiteX25-2039" fmla="*/ 5191248 w 5342334"/>
                <a:gd name="connsiteY25-2040" fmla="*/ 4997228 h 5785910"/>
                <a:gd name="connsiteX26-2041" fmla="*/ 4866278 w 5342334"/>
                <a:gd name="connsiteY26-2042" fmla="*/ 5435572 h 5785910"/>
                <a:gd name="connsiteX27-2043" fmla="*/ 4581456 w 5342334"/>
                <a:gd name="connsiteY27-2044" fmla="*/ 5443059 h 5785910"/>
                <a:gd name="connsiteX28-2045" fmla="*/ 4593578 w 5342334"/>
                <a:gd name="connsiteY28-2046" fmla="*/ 5444848 h 5785910"/>
                <a:gd name="connsiteX29-2047" fmla="*/ 4581281 w 5342334"/>
                <a:gd name="connsiteY29-2048" fmla="*/ 5445228 h 5785910"/>
                <a:gd name="connsiteX30-2049" fmla="*/ 2276075 w 5342334"/>
                <a:gd name="connsiteY30-2050" fmla="*/ 5536459 h 5785910"/>
                <a:gd name="connsiteX31-2051" fmla="*/ 1567871 w 5342334"/>
                <a:gd name="connsiteY31-2052" fmla="*/ 2924388 h 5785910"/>
                <a:gd name="connsiteX32-2053" fmla="*/ 1975047 w 5342334"/>
                <a:gd name="connsiteY32-2054" fmla="*/ 2725675 h 5785910"/>
                <a:gd name="connsiteX33-2055" fmla="*/ 2654934 w 5342334"/>
                <a:gd name="connsiteY33-2056" fmla="*/ 1630299 h 5785910"/>
                <a:gd name="connsiteX34-2057" fmla="*/ 3108192 w 5342334"/>
                <a:gd name="connsiteY34-2058" fmla="*/ 686009 h 5785910"/>
                <a:gd name="connsiteX35-2059" fmla="*/ 3334821 w 5342334"/>
                <a:gd name="connsiteY35-2060" fmla="*/ 6121 h 5785910"/>
                <a:gd name="connsiteX36-2061" fmla="*/ 3380735 w 5342334"/>
                <a:gd name="connsiteY36-2062" fmla="*/ 118 h 5785910"/>
              </a:gdLst>
              <a:ahLst/>
              <a:cxnLst>
                <a:cxn ang="0">
                  <a:pos x="connsiteX0-1989" y="connsiteY0-1990"/>
                </a:cxn>
                <a:cxn ang="0">
                  <a:pos x="connsiteX1-1991" y="connsiteY1-1992"/>
                </a:cxn>
                <a:cxn ang="0">
                  <a:pos x="connsiteX2-1993" y="connsiteY2-1994"/>
                </a:cxn>
                <a:cxn ang="0">
                  <a:pos x="connsiteX3-1995" y="connsiteY3-1996"/>
                </a:cxn>
                <a:cxn ang="0">
                  <a:pos x="connsiteX4-1997" y="connsiteY4-1998"/>
                </a:cxn>
                <a:cxn ang="0">
                  <a:pos x="connsiteX5-1999" y="connsiteY5-2000"/>
                </a:cxn>
                <a:cxn ang="0">
                  <a:pos x="connsiteX6-2001" y="connsiteY6-2002"/>
                </a:cxn>
                <a:cxn ang="0">
                  <a:pos x="connsiteX7-2003" y="connsiteY7-2004"/>
                </a:cxn>
                <a:cxn ang="0">
                  <a:pos x="connsiteX8-2005" y="connsiteY8-2006"/>
                </a:cxn>
                <a:cxn ang="0">
                  <a:pos x="connsiteX9-2007" y="connsiteY9-2008"/>
                </a:cxn>
                <a:cxn ang="0">
                  <a:pos x="connsiteX10-2009" y="connsiteY10-2010"/>
                </a:cxn>
                <a:cxn ang="0">
                  <a:pos x="connsiteX11-2011" y="connsiteY11-2012"/>
                </a:cxn>
                <a:cxn ang="0">
                  <a:pos x="connsiteX12-2013" y="connsiteY12-2014"/>
                </a:cxn>
                <a:cxn ang="0">
                  <a:pos x="connsiteX13-2015" y="connsiteY13-2016"/>
                </a:cxn>
                <a:cxn ang="0">
                  <a:pos x="connsiteX14-2017" y="connsiteY14-2018"/>
                </a:cxn>
                <a:cxn ang="0">
                  <a:pos x="connsiteX15-2019" y="connsiteY15-2020"/>
                </a:cxn>
                <a:cxn ang="0">
                  <a:pos x="connsiteX16-2021" y="connsiteY16-2022"/>
                </a:cxn>
                <a:cxn ang="0">
                  <a:pos x="connsiteX17-2023" y="connsiteY17-2024"/>
                </a:cxn>
                <a:cxn ang="0">
                  <a:pos x="connsiteX18-2025" y="connsiteY18-2026"/>
                </a:cxn>
                <a:cxn ang="0">
                  <a:pos x="connsiteX19-2027" y="connsiteY19-2028"/>
                </a:cxn>
                <a:cxn ang="0">
                  <a:pos x="connsiteX20-2029" y="connsiteY20-2030"/>
                </a:cxn>
                <a:cxn ang="0">
                  <a:pos x="connsiteX21-2031" y="connsiteY21-2032"/>
                </a:cxn>
                <a:cxn ang="0">
                  <a:pos x="connsiteX22-2033" y="connsiteY22-2034"/>
                </a:cxn>
                <a:cxn ang="0">
                  <a:pos x="connsiteX23-2035" y="connsiteY23-2036"/>
                </a:cxn>
                <a:cxn ang="0">
                  <a:pos x="connsiteX24-2037" y="connsiteY24-2038"/>
                </a:cxn>
                <a:cxn ang="0">
                  <a:pos x="connsiteX25-2039" y="connsiteY25-2040"/>
                </a:cxn>
                <a:cxn ang="0">
                  <a:pos x="connsiteX26-2041" y="connsiteY26-2042"/>
                </a:cxn>
                <a:cxn ang="0">
                  <a:pos x="connsiteX27-2043" y="connsiteY27-2044"/>
                </a:cxn>
                <a:cxn ang="0">
                  <a:pos x="connsiteX28-2045" y="connsiteY28-2046"/>
                </a:cxn>
                <a:cxn ang="0">
                  <a:pos x="connsiteX29-2047" y="connsiteY29-2048"/>
                </a:cxn>
                <a:cxn ang="0">
                  <a:pos x="connsiteX30-2049" y="connsiteY30-2050"/>
                </a:cxn>
                <a:cxn ang="0">
                  <a:pos x="connsiteX31-2051" y="connsiteY31-2052"/>
                </a:cxn>
                <a:cxn ang="0">
                  <a:pos x="connsiteX32-2053" y="connsiteY32-2054"/>
                </a:cxn>
                <a:cxn ang="0">
                  <a:pos x="connsiteX33-2055" y="connsiteY33-2056"/>
                </a:cxn>
                <a:cxn ang="0">
                  <a:pos x="connsiteX34-2057" y="connsiteY34-2058"/>
                </a:cxn>
                <a:cxn ang="0">
                  <a:pos x="connsiteX35-2059" y="connsiteY35-2060"/>
                </a:cxn>
                <a:cxn ang="0">
                  <a:pos x="connsiteX36-2061" y="connsiteY36-2062"/>
                </a:cxn>
              </a:cxnLst>
              <a:rect l="l" t="t" r="r" b="b"/>
              <a:pathLst>
                <a:path w="5342334" h="5785910">
                  <a:moveTo>
                    <a:pt x="1438934" y="2944008"/>
                  </a:moveTo>
                  <a:lnTo>
                    <a:pt x="1441770" y="2943473"/>
                  </a:lnTo>
                  <a:lnTo>
                    <a:pt x="1438934" y="2944008"/>
                  </a:lnTo>
                  <a:close/>
                  <a:moveTo>
                    <a:pt x="1354605" y="2912708"/>
                  </a:moveTo>
                  <a:cubicBezTo>
                    <a:pt x="1381420" y="2914268"/>
                    <a:pt x="1412164" y="2879445"/>
                    <a:pt x="1423317" y="2947468"/>
                  </a:cubicBezTo>
                  <a:cubicBezTo>
                    <a:pt x="1434470" y="3015491"/>
                    <a:pt x="1420535" y="3195595"/>
                    <a:pt x="1421525" y="3320849"/>
                  </a:cubicBezTo>
                  <a:cubicBezTo>
                    <a:pt x="1438368" y="4219980"/>
                    <a:pt x="1608134" y="5048330"/>
                    <a:pt x="2146318" y="5548257"/>
                  </a:cubicBezTo>
                  <a:cubicBezTo>
                    <a:pt x="2132082" y="5546972"/>
                    <a:pt x="2129659" y="5554867"/>
                    <a:pt x="2115204" y="5553206"/>
                  </a:cubicBezTo>
                  <a:lnTo>
                    <a:pt x="1246460" y="5785910"/>
                  </a:lnTo>
                  <a:cubicBezTo>
                    <a:pt x="37772" y="4518970"/>
                    <a:pt x="415487" y="4027706"/>
                    <a:pt x="0" y="3148605"/>
                  </a:cubicBezTo>
                  <a:cubicBezTo>
                    <a:pt x="396729" y="3102488"/>
                    <a:pt x="860213" y="3040376"/>
                    <a:pt x="1262428" y="2938106"/>
                  </a:cubicBezTo>
                  <a:lnTo>
                    <a:pt x="1354605" y="2912708"/>
                  </a:lnTo>
                  <a:close/>
                  <a:moveTo>
                    <a:pt x="3380735" y="118"/>
                  </a:moveTo>
                  <a:cubicBezTo>
                    <a:pt x="3615010" y="9662"/>
                    <a:pt x="3910837" y="593941"/>
                    <a:pt x="3863622" y="912639"/>
                  </a:cubicBezTo>
                  <a:cubicBezTo>
                    <a:pt x="3800670" y="1290355"/>
                    <a:pt x="3548860" y="1856928"/>
                    <a:pt x="3674765" y="2045786"/>
                  </a:cubicBezTo>
                  <a:cubicBezTo>
                    <a:pt x="3797827" y="2230377"/>
                    <a:pt x="4501324" y="2071126"/>
                    <a:pt x="4585837" y="2046833"/>
                  </a:cubicBezTo>
                  <a:cubicBezTo>
                    <a:pt x="4670350" y="2022540"/>
                    <a:pt x="4615047" y="2013011"/>
                    <a:pt x="4775401" y="2003486"/>
                  </a:cubicBezTo>
                  <a:cubicBezTo>
                    <a:pt x="4935754" y="1993961"/>
                    <a:pt x="5203724" y="2172925"/>
                    <a:pt x="5203724" y="2381935"/>
                  </a:cubicBezTo>
                  <a:cubicBezTo>
                    <a:pt x="5203724" y="2524417"/>
                    <a:pt x="5114611" y="2648510"/>
                    <a:pt x="4980124" y="2705696"/>
                  </a:cubicBezTo>
                  <a:cubicBezTo>
                    <a:pt x="5186442" y="2738785"/>
                    <a:pt x="5342334" y="2974614"/>
                    <a:pt x="5342334" y="3258997"/>
                  </a:cubicBezTo>
                  <a:cubicBezTo>
                    <a:pt x="5342334" y="3478715"/>
                    <a:pt x="5249280" y="3669449"/>
                    <a:pt x="5107100" y="3754493"/>
                  </a:cubicBezTo>
                  <a:cubicBezTo>
                    <a:pt x="5250279" y="3829786"/>
                    <a:pt x="5342334" y="3975115"/>
                    <a:pt x="5342334" y="4140580"/>
                  </a:cubicBezTo>
                  <a:cubicBezTo>
                    <a:pt x="5342334" y="4397998"/>
                    <a:pt x="5119540" y="4606676"/>
                    <a:pt x="4844706" y="4606676"/>
                  </a:cubicBezTo>
                  <a:lnTo>
                    <a:pt x="4790537" y="4596433"/>
                  </a:lnTo>
                  <a:lnTo>
                    <a:pt x="4802287" y="4606672"/>
                  </a:lnTo>
                  <a:cubicBezTo>
                    <a:pt x="5095775" y="4623426"/>
                    <a:pt x="5180585" y="4859077"/>
                    <a:pt x="5191248" y="4997228"/>
                  </a:cubicBezTo>
                  <a:cubicBezTo>
                    <a:pt x="5201911" y="5135379"/>
                    <a:pt x="5088613" y="5385095"/>
                    <a:pt x="4866278" y="5435572"/>
                  </a:cubicBezTo>
                  <a:lnTo>
                    <a:pt x="4581456" y="5443059"/>
                  </a:lnTo>
                  <a:lnTo>
                    <a:pt x="4593578" y="5444848"/>
                  </a:lnTo>
                  <a:lnTo>
                    <a:pt x="4581281" y="5445228"/>
                  </a:lnTo>
                  <a:cubicBezTo>
                    <a:pt x="3769354" y="5470211"/>
                    <a:pt x="4031718" y="5729575"/>
                    <a:pt x="2276075" y="5536459"/>
                  </a:cubicBezTo>
                  <a:cubicBezTo>
                    <a:pt x="1740041" y="5125519"/>
                    <a:pt x="1434982" y="3948583"/>
                    <a:pt x="1567871" y="2924388"/>
                  </a:cubicBezTo>
                  <a:cubicBezTo>
                    <a:pt x="1736241" y="2898340"/>
                    <a:pt x="1793870" y="2941357"/>
                    <a:pt x="1975047" y="2725675"/>
                  </a:cubicBezTo>
                  <a:cubicBezTo>
                    <a:pt x="2156224" y="2509993"/>
                    <a:pt x="2466077" y="1970243"/>
                    <a:pt x="2654934" y="1630299"/>
                  </a:cubicBezTo>
                  <a:cubicBezTo>
                    <a:pt x="2843792" y="1290355"/>
                    <a:pt x="2994878" y="956704"/>
                    <a:pt x="3108192" y="686009"/>
                  </a:cubicBezTo>
                  <a:cubicBezTo>
                    <a:pt x="3221507" y="415315"/>
                    <a:pt x="3095602" y="81664"/>
                    <a:pt x="3334821" y="6121"/>
                  </a:cubicBezTo>
                  <a:cubicBezTo>
                    <a:pt x="3349773" y="1399"/>
                    <a:pt x="3365117" y="-519"/>
                    <a:pt x="3380735" y="118"/>
                  </a:cubicBezTo>
                  <a:close/>
                </a:path>
              </a:pathLst>
            </a:custGeom>
            <a:solidFill>
              <a:srgbClr val="FFFFFF"/>
            </a:solidFill>
            <a:ln w="3175" cap="flat" cmpd="sng" algn="ctr">
              <a:noFill/>
              <a:prstDash val="solid"/>
              <a:miter lim="800000"/>
            </a:ln>
            <a:effectLst/>
          </p:spPr>
          <p:txBody>
            <a:bodyPr tIns="720000" anchor="ctr">
              <a:normAutofit fontScale="25000" lnSpcReduction="20000"/>
            </a:bodyPr>
            <a:lstStyle/>
            <a:p>
              <a:pPr algn="ctr" eaLnBrk="1" hangingPunct="1">
                <a:spcBef>
                  <a:spcPts val="0"/>
                </a:spcBef>
                <a:spcAft>
                  <a:spcPts val="0"/>
                </a:spcAft>
                <a:defRPr/>
              </a:pPr>
              <a:endParaRPr lang="zh-CN" altLang="en-US" dirty="0">
                <a:solidFill>
                  <a:srgbClr val="FFFFFF"/>
                </a:solidFill>
                <a:latin typeface="微软雅黑" panose="020B0503020204020204" charset="-122"/>
                <a:ea typeface="微软雅黑" panose="020B0503020204020204" charset="-122"/>
                <a:sym typeface="Arial" panose="020B0604020202020204" pitchFamily="34" charset="0"/>
              </a:endParaRPr>
            </a:p>
          </p:txBody>
        </p:sp>
        <p:sp>
          <p:nvSpPr>
            <p:cNvPr id="56" name="文本框 55"/>
            <p:cNvSpPr txBox="1"/>
            <p:nvPr>
              <p:custDataLst>
                <p:tags r:id="rId13"/>
              </p:custDataLst>
            </p:nvPr>
          </p:nvSpPr>
          <p:spPr>
            <a:xfrm>
              <a:off x="2202" y="5617"/>
              <a:ext cx="1869" cy="582"/>
            </a:xfrm>
            <a:prstGeom prst="rect">
              <a:avLst/>
            </a:prstGeom>
            <a:noFill/>
          </p:spPr>
          <p:txBody>
            <a:bodyPr wrap="square" rtlCol="0">
              <a:normAutofit fontScale="85000"/>
            </a:bodyPr>
            <a:lstStyle/>
            <a:p>
              <a:pPr algn="ctr"/>
              <a:r>
                <a:rPr lang="zh-CN" altLang="en-US" sz="2000">
                  <a:solidFill>
                    <a:schemeClr val="tx1"/>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（一）</a:t>
              </a:r>
              <a:r>
                <a:rPr lang="en-US" altLang="zh-CN" sz="2000">
                  <a:solidFill>
                    <a:sysClr val="window" lastClr="FFFFFF"/>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a:t>
              </a:r>
              <a:endParaRPr lang="zh-CN" altLang="en-US" sz="2000">
                <a:solidFill>
                  <a:sysClr val="window" lastClr="FFFFFF"/>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7" name="文本框 56"/>
            <p:cNvSpPr txBox="1"/>
            <p:nvPr>
              <p:custDataLst>
                <p:tags r:id="rId14"/>
              </p:custDataLst>
            </p:nvPr>
          </p:nvSpPr>
          <p:spPr>
            <a:xfrm>
              <a:off x="2202" y="6712"/>
              <a:ext cx="1869" cy="582"/>
            </a:xfrm>
            <a:prstGeom prst="rect">
              <a:avLst/>
            </a:prstGeom>
            <a:noFill/>
          </p:spPr>
          <p:txBody>
            <a:bodyPr wrap="square" rtlCol="0">
              <a:normAutofit fontScale="85000"/>
            </a:bodyPr>
            <a:lstStyle/>
            <a:p>
              <a:pPr algn="ctr"/>
              <a:r>
                <a:rPr lang="zh-CN" altLang="en-US" sz="2000">
                  <a:solidFill>
                    <a:sysClr val="window" lastClr="FFFFFF"/>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（二）</a:t>
              </a:r>
              <a:endParaRPr lang="zh-CN" altLang="en-US" sz="2000">
                <a:solidFill>
                  <a:sysClr val="window" lastClr="FFFFFF"/>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8" name="文本框 57"/>
            <p:cNvSpPr txBox="1"/>
            <p:nvPr>
              <p:custDataLst>
                <p:tags r:id="rId15"/>
              </p:custDataLst>
            </p:nvPr>
          </p:nvSpPr>
          <p:spPr>
            <a:xfrm>
              <a:off x="2202" y="7848"/>
              <a:ext cx="1869" cy="582"/>
            </a:xfrm>
            <a:prstGeom prst="rect">
              <a:avLst/>
            </a:prstGeom>
            <a:noFill/>
          </p:spPr>
          <p:txBody>
            <a:bodyPr wrap="square" rtlCol="0">
              <a:normAutofit fontScale="85000"/>
            </a:bodyPr>
            <a:lstStyle/>
            <a:p>
              <a:pPr algn="ctr"/>
              <a:r>
                <a:rPr lang="zh-CN" altLang="en-US" sz="2000">
                  <a:solidFill>
                    <a:sysClr val="window" lastClr="FFFFFF"/>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（三）</a:t>
              </a:r>
              <a:endParaRPr lang="zh-CN" altLang="en-US" sz="2000">
                <a:solidFill>
                  <a:sysClr val="window" lastClr="FFFFFF"/>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grpSp>
      <p:sp>
        <p:nvSpPr>
          <p:cNvPr id="7" name="Freeform 5"/>
          <p:cNvSpPr/>
          <p:nvPr>
            <p:custDataLst>
              <p:tags r:id="rId16"/>
            </p:custDataLst>
          </p:nvPr>
        </p:nvSpPr>
        <p:spPr bwMode="auto">
          <a:xfrm>
            <a:off x="3397885" y="4198620"/>
            <a:ext cx="2611755" cy="659130"/>
          </a:xfrm>
          <a:custGeom>
            <a:avLst/>
            <a:gdLst>
              <a:gd name="T0" fmla="*/ 0 w 23280"/>
              <a:gd name="T1" fmla="*/ 0 h 6900"/>
              <a:gd name="T2" fmla="*/ 11640 w 23280"/>
              <a:gd name="T3" fmla="*/ 2300 h 6900"/>
              <a:gd name="T4" fmla="*/ 23280 w 23280"/>
              <a:gd name="T5" fmla="*/ 0 h 6900"/>
              <a:gd name="T6" fmla="*/ 23280 w 23280"/>
              <a:gd name="T7" fmla="*/ 4600 h 6900"/>
              <a:gd name="T8" fmla="*/ 11640 w 23280"/>
              <a:gd name="T9" fmla="*/ 6900 h 6900"/>
              <a:gd name="T10" fmla="*/ 0 w 23280"/>
              <a:gd name="T11" fmla="*/ 4600 h 6900"/>
              <a:gd name="T12" fmla="*/ 0 w 23280"/>
              <a:gd name="T13" fmla="*/ 0 h 6900"/>
            </a:gdLst>
            <a:ahLst/>
            <a:cxnLst>
              <a:cxn ang="0">
                <a:pos x="T0" y="T1"/>
              </a:cxn>
              <a:cxn ang="0">
                <a:pos x="T2" y="T3"/>
              </a:cxn>
              <a:cxn ang="0">
                <a:pos x="T4" y="T5"/>
              </a:cxn>
              <a:cxn ang="0">
                <a:pos x="T6" y="T7"/>
              </a:cxn>
              <a:cxn ang="0">
                <a:pos x="T8" y="T9"/>
              </a:cxn>
              <a:cxn ang="0">
                <a:pos x="T10" y="T11"/>
              </a:cxn>
              <a:cxn ang="0">
                <a:pos x="T12" y="T13"/>
              </a:cxn>
            </a:cxnLst>
            <a:rect l="0" t="0" r="r" b="b"/>
            <a:pathLst>
              <a:path w="23280" h="6900">
                <a:moveTo>
                  <a:pt x="0" y="0"/>
                </a:moveTo>
                <a:cubicBezTo>
                  <a:pt x="0" y="1271"/>
                  <a:pt x="5212" y="2300"/>
                  <a:pt x="11640" y="2300"/>
                </a:cubicBezTo>
                <a:cubicBezTo>
                  <a:pt x="18069" y="2300"/>
                  <a:pt x="23280" y="1271"/>
                  <a:pt x="23280" y="0"/>
                </a:cubicBezTo>
                <a:lnTo>
                  <a:pt x="23280" y="4600"/>
                </a:lnTo>
                <a:cubicBezTo>
                  <a:pt x="23280" y="5871"/>
                  <a:pt x="18069" y="6900"/>
                  <a:pt x="11640" y="6900"/>
                </a:cubicBezTo>
                <a:cubicBezTo>
                  <a:pt x="5212" y="6900"/>
                  <a:pt x="0" y="5871"/>
                  <a:pt x="0" y="4600"/>
                </a:cubicBezTo>
                <a:lnTo>
                  <a:pt x="0" y="0"/>
                </a:lnTo>
                <a:close/>
              </a:path>
            </a:pathLst>
          </a:custGeom>
          <a:solidFill>
            <a:srgbClr val="F0C0C0"/>
          </a:solidFill>
          <a:ln w="0">
            <a:noFill/>
            <a:prstDash val="solid"/>
            <a:round/>
          </a:ln>
        </p:spPr>
        <p:txBody>
          <a:bodyPr vert="horz" wrap="square" lIns="91440" tIns="45720" rIns="91440" bIns="45720" numCol="1" anchor="t" anchorCtr="0" compatLnSpc="1">
            <a:normAutofit/>
          </a:bodyPr>
          <a:lstStyle/>
          <a:p>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10" name="文本框 9"/>
          <p:cNvSpPr txBox="1"/>
          <p:nvPr>
            <p:custDataLst>
              <p:tags r:id="rId17"/>
            </p:custDataLst>
          </p:nvPr>
        </p:nvSpPr>
        <p:spPr>
          <a:xfrm>
            <a:off x="4110355" y="4416425"/>
            <a:ext cx="1186815" cy="369570"/>
          </a:xfrm>
          <a:prstGeom prst="rect">
            <a:avLst/>
          </a:prstGeom>
          <a:noFill/>
        </p:spPr>
        <p:txBody>
          <a:bodyPr wrap="square" rtlCol="0">
            <a:normAutofit fontScale="85000"/>
          </a:bodyPr>
          <a:lstStyle/>
          <a:p>
            <a:pPr algn="ctr"/>
            <a:r>
              <a:rPr lang="zh-CN" altLang="en-US" sz="2000">
                <a:solidFill>
                  <a:sysClr val="window" lastClr="FFFFFF"/>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（四）</a:t>
            </a:r>
            <a:endParaRPr lang="zh-CN" altLang="en-US" sz="2000">
              <a:solidFill>
                <a:sysClr val="window" lastClr="FFFFFF"/>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三、酒店员工培训</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rPr>
              <a:t>第二节   酒店人力资源管理内容</a:t>
            </a:r>
            <a:endParaRPr lang="zh-CN" altLang="en-US" sz="1600" b="1" dirty="0">
              <a:solidFill>
                <a:schemeClr val="bg1"/>
              </a:solidFill>
              <a:latin typeface="Arial" panose="020B0604020202020204" pitchFamily="34" charset="0"/>
              <a:ea typeface="微软雅黑" panose="020B0503020204020204" charset="-122"/>
            </a:endParaRPr>
          </a:p>
        </p:txBody>
      </p:sp>
      <p:sp>
        <p:nvSpPr>
          <p:cNvPr id="4" name="文本框 3"/>
          <p:cNvSpPr txBox="1"/>
          <p:nvPr/>
        </p:nvSpPr>
        <p:spPr>
          <a:xfrm>
            <a:off x="1274445" y="1230630"/>
            <a:ext cx="3648710" cy="368300"/>
          </a:xfrm>
          <a:prstGeom prst="rect">
            <a:avLst/>
          </a:prstGeom>
          <a:noFill/>
        </p:spPr>
        <p:txBody>
          <a:bodyPr wrap="square" rtlCol="0" anchor="t">
            <a:spAutoFit/>
          </a:bodyPr>
          <a:lstStyle/>
          <a:p>
            <a:r>
              <a:rPr lang="zh-CN" altLang="en-US" b="1">
                <a:latin typeface="微软雅黑" panose="020B0503020204020204" charset="-122"/>
                <a:ea typeface="微软雅黑" panose="020B0503020204020204" charset="-122"/>
              </a:rPr>
              <a:t>（一）酒店员工培训的类型</a:t>
            </a:r>
            <a:endParaRPr lang="zh-CN" altLang="en-US" b="1">
              <a:latin typeface="微软雅黑" panose="020B0503020204020204" charset="-122"/>
              <a:ea typeface="微软雅黑" panose="020B0503020204020204" charset="-122"/>
            </a:endParaRPr>
          </a:p>
        </p:txBody>
      </p:sp>
      <p:sp>
        <p:nvSpPr>
          <p:cNvPr id="3" name="文本框 2"/>
          <p:cNvSpPr txBox="1"/>
          <p:nvPr/>
        </p:nvSpPr>
        <p:spPr>
          <a:xfrm>
            <a:off x="1235710" y="1598930"/>
            <a:ext cx="10034905" cy="4154170"/>
          </a:xfrm>
          <a:prstGeom prst="rect">
            <a:avLst/>
          </a:prstGeom>
          <a:noFill/>
        </p:spPr>
        <p:txBody>
          <a:bodyPr wrap="square" rtlCol="0" anchor="t">
            <a:spAutoFit/>
          </a:bodyPr>
          <a:lstStyle/>
          <a:p>
            <a:pPr indent="431800" algn="just" fontAlgn="auto">
              <a:lnSpc>
                <a:spcPct val="150000"/>
              </a:lnSpc>
            </a:pPr>
            <a:r>
              <a:rPr lang="zh-CN" altLang="en-US" sz="1600" b="1"/>
              <a:t>1.按培训性质划分</a:t>
            </a:r>
            <a:endParaRPr lang="zh-CN" altLang="en-US" sz="1600" b="1"/>
          </a:p>
          <a:p>
            <a:pPr indent="431800" algn="just" fontAlgn="auto">
              <a:lnSpc>
                <a:spcPct val="150000"/>
              </a:lnSpc>
            </a:pPr>
            <a:r>
              <a:rPr lang="zh-CN" altLang="en-US" sz="1600" b="1"/>
              <a:t>（1）岗前培训。</a:t>
            </a:r>
            <a:r>
              <a:rPr lang="zh-CN" altLang="en-US" sz="1600"/>
              <a:t>岗前培训即对新招聘的员工在正式上岗之前的企业文化和业务培训。目的是让员工能尽快适应岗位职责的要求，能顺利完成本职工作。通过岗前培训为酒店提供一个专业的、高素质的员工队伍，以保证酒店服务的质量。</a:t>
            </a:r>
            <a:endParaRPr lang="zh-CN" altLang="en-US" sz="1600"/>
          </a:p>
          <a:p>
            <a:pPr indent="431800" algn="just" fontAlgn="auto">
              <a:lnSpc>
                <a:spcPct val="150000"/>
              </a:lnSpc>
            </a:pPr>
            <a:r>
              <a:rPr lang="zh-CN" altLang="en-US" sz="1600" b="1"/>
              <a:t>（2）在职培训。</a:t>
            </a:r>
            <a:r>
              <a:rPr lang="zh-CN" altLang="en-US" sz="1600"/>
              <a:t>在职培训是对在职职工进行的以提高本岗位工作能力为主的不脱产训练形式。在职培训有利于改善现有人员素质不适应工作需要的局面，从多方面提高员工的业务水平，同时又不影响正常工作的进行和酒店的运转。</a:t>
            </a:r>
            <a:endParaRPr lang="zh-CN" altLang="en-US" sz="1600"/>
          </a:p>
          <a:p>
            <a:pPr indent="431800" algn="just" fontAlgn="auto">
              <a:lnSpc>
                <a:spcPct val="150000"/>
              </a:lnSpc>
            </a:pPr>
            <a:r>
              <a:rPr lang="zh-CN" altLang="en-US" sz="1600" b="1"/>
              <a:t>（3）转岗培训。</a:t>
            </a:r>
            <a:r>
              <a:rPr lang="zh-CN" altLang="en-US" sz="1600"/>
              <a:t>转岗培训是指员工由于工作需要或是个人能力的突出体现，需要从一个岗位转向另一个岗位，使转岗人员在短时间内能适应新工作岗位的培训。</a:t>
            </a:r>
            <a:endParaRPr lang="zh-CN" altLang="en-US" sz="1600"/>
          </a:p>
          <a:p>
            <a:pPr indent="431800" algn="just" fontAlgn="auto">
              <a:lnSpc>
                <a:spcPct val="150000"/>
              </a:lnSpc>
            </a:pPr>
            <a:r>
              <a:rPr lang="zh-CN" altLang="en-US" sz="1600" b="1"/>
              <a:t>（4）技术等级培训。</a:t>
            </a:r>
            <a:r>
              <a:rPr lang="zh-CN" altLang="en-US" sz="1600"/>
              <a:t>技术等级培训是按国家或行业颁布的技术等级标准，为受训人员达到相应级别的技术水平而进行的有关级别的训练活动。集中培训与所评技术等级相关的内容。</a:t>
            </a:r>
            <a:endParaRPr lang="zh-CN" altLang="en-US" sz="1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三、酒店员工培训</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rPr>
              <a:t>第二节   酒店人力资源管理内容</a:t>
            </a:r>
            <a:endParaRPr lang="zh-CN" altLang="en-US" sz="1600" b="1" dirty="0">
              <a:solidFill>
                <a:schemeClr val="bg1"/>
              </a:solidFill>
              <a:latin typeface="Arial" panose="020B0604020202020204" pitchFamily="34" charset="0"/>
              <a:ea typeface="微软雅黑" panose="020B0503020204020204" charset="-122"/>
            </a:endParaRPr>
          </a:p>
        </p:txBody>
      </p:sp>
      <p:sp>
        <p:nvSpPr>
          <p:cNvPr id="4" name="文本框 3"/>
          <p:cNvSpPr txBox="1"/>
          <p:nvPr/>
        </p:nvSpPr>
        <p:spPr>
          <a:xfrm>
            <a:off x="1274445" y="1230630"/>
            <a:ext cx="3648710" cy="368300"/>
          </a:xfrm>
          <a:prstGeom prst="rect">
            <a:avLst/>
          </a:prstGeom>
          <a:noFill/>
        </p:spPr>
        <p:txBody>
          <a:bodyPr wrap="square" rtlCol="0" anchor="t">
            <a:spAutoFit/>
          </a:bodyPr>
          <a:lstStyle/>
          <a:p>
            <a:r>
              <a:rPr lang="zh-CN" altLang="en-US" b="1">
                <a:latin typeface="微软雅黑" panose="020B0503020204020204" charset="-122"/>
                <a:ea typeface="微软雅黑" panose="020B0503020204020204" charset="-122"/>
              </a:rPr>
              <a:t>（三）酒店员工培训的流程</a:t>
            </a:r>
            <a:endParaRPr lang="zh-CN" altLang="en-US" b="1">
              <a:latin typeface="微软雅黑" panose="020B0503020204020204" charset="-122"/>
              <a:ea typeface="微软雅黑" panose="020B0503020204020204" charset="-122"/>
            </a:endParaRPr>
          </a:p>
        </p:txBody>
      </p:sp>
      <p:grpSp>
        <p:nvGrpSpPr>
          <p:cNvPr id="25" name="组合 24"/>
          <p:cNvGrpSpPr/>
          <p:nvPr/>
        </p:nvGrpSpPr>
        <p:grpSpPr>
          <a:xfrm>
            <a:off x="1616765" y="2632174"/>
            <a:ext cx="8905461" cy="1593999"/>
            <a:chOff x="1653950" y="4806801"/>
            <a:chExt cx="5834972" cy="1047368"/>
          </a:xfrm>
        </p:grpSpPr>
        <p:sp>
          <p:nvSpPr>
            <p:cNvPr id="26" name="Freeform 11"/>
            <p:cNvSpPr/>
            <p:nvPr>
              <p:custDataLst>
                <p:tags r:id="rId1"/>
              </p:custDataLst>
            </p:nvPr>
          </p:nvSpPr>
          <p:spPr bwMode="auto">
            <a:xfrm>
              <a:off x="2827106" y="4806801"/>
              <a:ext cx="1047368" cy="1047368"/>
            </a:xfrm>
            <a:custGeom>
              <a:avLst/>
              <a:gdLst>
                <a:gd name="T0" fmla="*/ 1228 w 1260"/>
                <a:gd name="T1" fmla="*/ 592 h 1260"/>
                <a:gd name="T2" fmla="*/ 1252 w 1260"/>
                <a:gd name="T3" fmla="*/ 514 h 1260"/>
                <a:gd name="T4" fmla="*/ 1260 w 1260"/>
                <a:gd name="T5" fmla="*/ 430 h 1260"/>
                <a:gd name="T6" fmla="*/ 1258 w 1260"/>
                <a:gd name="T7" fmla="*/ 386 h 1260"/>
                <a:gd name="T8" fmla="*/ 1240 w 1260"/>
                <a:gd name="T9" fmla="*/ 302 h 1260"/>
                <a:gd name="T10" fmla="*/ 1208 w 1260"/>
                <a:gd name="T11" fmla="*/ 226 h 1260"/>
                <a:gd name="T12" fmla="*/ 1162 w 1260"/>
                <a:gd name="T13" fmla="*/ 158 h 1260"/>
                <a:gd name="T14" fmla="*/ 1104 w 1260"/>
                <a:gd name="T15" fmla="*/ 98 h 1260"/>
                <a:gd name="T16" fmla="*/ 1034 w 1260"/>
                <a:gd name="T17" fmla="*/ 52 h 1260"/>
                <a:gd name="T18" fmla="*/ 958 w 1260"/>
                <a:gd name="T19" fmla="*/ 20 h 1260"/>
                <a:gd name="T20" fmla="*/ 874 w 1260"/>
                <a:gd name="T21" fmla="*/ 2 h 1260"/>
                <a:gd name="T22" fmla="*/ 830 w 1260"/>
                <a:gd name="T23" fmla="*/ 0 h 1260"/>
                <a:gd name="T24" fmla="*/ 756 w 1260"/>
                <a:gd name="T25" fmla="*/ 8 h 1260"/>
                <a:gd name="T26" fmla="*/ 684 w 1260"/>
                <a:gd name="T27" fmla="*/ 26 h 1260"/>
                <a:gd name="T28" fmla="*/ 576 w 1260"/>
                <a:gd name="T29" fmla="*/ 26 h 1260"/>
                <a:gd name="T30" fmla="*/ 504 w 1260"/>
                <a:gd name="T31" fmla="*/ 8 h 1260"/>
                <a:gd name="T32" fmla="*/ 430 w 1260"/>
                <a:gd name="T33" fmla="*/ 0 h 1260"/>
                <a:gd name="T34" fmla="*/ 386 w 1260"/>
                <a:gd name="T35" fmla="*/ 2 h 1260"/>
                <a:gd name="T36" fmla="*/ 302 w 1260"/>
                <a:gd name="T37" fmla="*/ 20 h 1260"/>
                <a:gd name="T38" fmla="*/ 226 w 1260"/>
                <a:gd name="T39" fmla="*/ 52 h 1260"/>
                <a:gd name="T40" fmla="*/ 156 w 1260"/>
                <a:gd name="T41" fmla="*/ 98 h 1260"/>
                <a:gd name="T42" fmla="*/ 98 w 1260"/>
                <a:gd name="T43" fmla="*/ 158 h 1260"/>
                <a:gd name="T44" fmla="*/ 52 w 1260"/>
                <a:gd name="T45" fmla="*/ 226 h 1260"/>
                <a:gd name="T46" fmla="*/ 20 w 1260"/>
                <a:gd name="T47" fmla="*/ 302 h 1260"/>
                <a:gd name="T48" fmla="*/ 2 w 1260"/>
                <a:gd name="T49" fmla="*/ 386 h 1260"/>
                <a:gd name="T50" fmla="*/ 0 w 1260"/>
                <a:gd name="T51" fmla="*/ 430 h 1260"/>
                <a:gd name="T52" fmla="*/ 8 w 1260"/>
                <a:gd name="T53" fmla="*/ 510 h 1260"/>
                <a:gd name="T54" fmla="*/ 28 w 1260"/>
                <a:gd name="T55" fmla="*/ 584 h 1260"/>
                <a:gd name="T56" fmla="*/ 28 w 1260"/>
                <a:gd name="T57" fmla="*/ 676 h 1260"/>
                <a:gd name="T58" fmla="*/ 8 w 1260"/>
                <a:gd name="T59" fmla="*/ 750 h 1260"/>
                <a:gd name="T60" fmla="*/ 0 w 1260"/>
                <a:gd name="T61" fmla="*/ 830 h 1260"/>
                <a:gd name="T62" fmla="*/ 2 w 1260"/>
                <a:gd name="T63" fmla="*/ 874 h 1260"/>
                <a:gd name="T64" fmla="*/ 20 w 1260"/>
                <a:gd name="T65" fmla="*/ 958 h 1260"/>
                <a:gd name="T66" fmla="*/ 52 w 1260"/>
                <a:gd name="T67" fmla="*/ 1036 h 1260"/>
                <a:gd name="T68" fmla="*/ 98 w 1260"/>
                <a:gd name="T69" fmla="*/ 1104 h 1260"/>
                <a:gd name="T70" fmla="*/ 156 w 1260"/>
                <a:gd name="T71" fmla="*/ 1162 h 1260"/>
                <a:gd name="T72" fmla="*/ 226 w 1260"/>
                <a:gd name="T73" fmla="*/ 1208 h 1260"/>
                <a:gd name="T74" fmla="*/ 302 w 1260"/>
                <a:gd name="T75" fmla="*/ 1240 h 1260"/>
                <a:gd name="T76" fmla="*/ 386 w 1260"/>
                <a:gd name="T77" fmla="*/ 1258 h 1260"/>
                <a:gd name="T78" fmla="*/ 430 w 1260"/>
                <a:gd name="T79" fmla="*/ 1260 h 1260"/>
                <a:gd name="T80" fmla="*/ 504 w 1260"/>
                <a:gd name="T81" fmla="*/ 1254 h 1260"/>
                <a:gd name="T82" fmla="*/ 576 w 1260"/>
                <a:gd name="T83" fmla="*/ 1234 h 1260"/>
                <a:gd name="T84" fmla="*/ 684 w 1260"/>
                <a:gd name="T85" fmla="*/ 1234 h 1260"/>
                <a:gd name="T86" fmla="*/ 754 w 1260"/>
                <a:gd name="T87" fmla="*/ 1254 h 1260"/>
                <a:gd name="T88" fmla="*/ 830 w 1260"/>
                <a:gd name="T89" fmla="*/ 1260 h 1260"/>
                <a:gd name="T90" fmla="*/ 874 w 1260"/>
                <a:gd name="T91" fmla="*/ 1258 h 1260"/>
                <a:gd name="T92" fmla="*/ 958 w 1260"/>
                <a:gd name="T93" fmla="*/ 1240 h 1260"/>
                <a:gd name="T94" fmla="*/ 1034 w 1260"/>
                <a:gd name="T95" fmla="*/ 1208 h 1260"/>
                <a:gd name="T96" fmla="*/ 1104 w 1260"/>
                <a:gd name="T97" fmla="*/ 1162 h 1260"/>
                <a:gd name="T98" fmla="*/ 1162 w 1260"/>
                <a:gd name="T99" fmla="*/ 1104 h 1260"/>
                <a:gd name="T100" fmla="*/ 1208 w 1260"/>
                <a:gd name="T101" fmla="*/ 1036 h 1260"/>
                <a:gd name="T102" fmla="*/ 1240 w 1260"/>
                <a:gd name="T103" fmla="*/ 958 h 1260"/>
                <a:gd name="T104" fmla="*/ 1258 w 1260"/>
                <a:gd name="T105" fmla="*/ 874 h 1260"/>
                <a:gd name="T106" fmla="*/ 1260 w 1260"/>
                <a:gd name="T107" fmla="*/ 830 h 1260"/>
                <a:gd name="T108" fmla="*/ 1252 w 1260"/>
                <a:gd name="T109" fmla="*/ 746 h 1260"/>
                <a:gd name="T110" fmla="*/ 1228 w 1260"/>
                <a:gd name="T111" fmla="*/ 66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0" h="1260">
                  <a:moveTo>
                    <a:pt x="1228" y="592"/>
                  </a:moveTo>
                  <a:lnTo>
                    <a:pt x="1228" y="592"/>
                  </a:lnTo>
                  <a:lnTo>
                    <a:pt x="1242" y="554"/>
                  </a:lnTo>
                  <a:lnTo>
                    <a:pt x="1252" y="514"/>
                  </a:lnTo>
                  <a:lnTo>
                    <a:pt x="1258" y="472"/>
                  </a:lnTo>
                  <a:lnTo>
                    <a:pt x="1260" y="430"/>
                  </a:lnTo>
                  <a:lnTo>
                    <a:pt x="1260" y="430"/>
                  </a:lnTo>
                  <a:lnTo>
                    <a:pt x="1258" y="386"/>
                  </a:lnTo>
                  <a:lnTo>
                    <a:pt x="1250" y="344"/>
                  </a:lnTo>
                  <a:lnTo>
                    <a:pt x="1240" y="302"/>
                  </a:lnTo>
                  <a:lnTo>
                    <a:pt x="1226" y="264"/>
                  </a:lnTo>
                  <a:lnTo>
                    <a:pt x="1208" y="226"/>
                  </a:lnTo>
                  <a:lnTo>
                    <a:pt x="1186" y="190"/>
                  </a:lnTo>
                  <a:lnTo>
                    <a:pt x="1162" y="158"/>
                  </a:lnTo>
                  <a:lnTo>
                    <a:pt x="1134" y="126"/>
                  </a:lnTo>
                  <a:lnTo>
                    <a:pt x="1104" y="98"/>
                  </a:lnTo>
                  <a:lnTo>
                    <a:pt x="1070" y="74"/>
                  </a:lnTo>
                  <a:lnTo>
                    <a:pt x="1034" y="52"/>
                  </a:lnTo>
                  <a:lnTo>
                    <a:pt x="998" y="34"/>
                  </a:lnTo>
                  <a:lnTo>
                    <a:pt x="958" y="20"/>
                  </a:lnTo>
                  <a:lnTo>
                    <a:pt x="916" y="10"/>
                  </a:lnTo>
                  <a:lnTo>
                    <a:pt x="874" y="2"/>
                  </a:lnTo>
                  <a:lnTo>
                    <a:pt x="830" y="0"/>
                  </a:lnTo>
                  <a:lnTo>
                    <a:pt x="830" y="0"/>
                  </a:lnTo>
                  <a:lnTo>
                    <a:pt x="792" y="2"/>
                  </a:lnTo>
                  <a:lnTo>
                    <a:pt x="756" y="8"/>
                  </a:lnTo>
                  <a:lnTo>
                    <a:pt x="720" y="16"/>
                  </a:lnTo>
                  <a:lnTo>
                    <a:pt x="684" y="26"/>
                  </a:lnTo>
                  <a:lnTo>
                    <a:pt x="576" y="26"/>
                  </a:lnTo>
                  <a:lnTo>
                    <a:pt x="576" y="26"/>
                  </a:lnTo>
                  <a:lnTo>
                    <a:pt x="540" y="16"/>
                  </a:lnTo>
                  <a:lnTo>
                    <a:pt x="504" y="8"/>
                  </a:lnTo>
                  <a:lnTo>
                    <a:pt x="468" y="2"/>
                  </a:lnTo>
                  <a:lnTo>
                    <a:pt x="430" y="0"/>
                  </a:lnTo>
                  <a:lnTo>
                    <a:pt x="430" y="0"/>
                  </a:lnTo>
                  <a:lnTo>
                    <a:pt x="386" y="2"/>
                  </a:lnTo>
                  <a:lnTo>
                    <a:pt x="344" y="10"/>
                  </a:lnTo>
                  <a:lnTo>
                    <a:pt x="302" y="20"/>
                  </a:lnTo>
                  <a:lnTo>
                    <a:pt x="262" y="34"/>
                  </a:lnTo>
                  <a:lnTo>
                    <a:pt x="226" y="52"/>
                  </a:lnTo>
                  <a:lnTo>
                    <a:pt x="190" y="74"/>
                  </a:lnTo>
                  <a:lnTo>
                    <a:pt x="156" y="98"/>
                  </a:lnTo>
                  <a:lnTo>
                    <a:pt x="126" y="126"/>
                  </a:lnTo>
                  <a:lnTo>
                    <a:pt x="98" y="158"/>
                  </a:lnTo>
                  <a:lnTo>
                    <a:pt x="74" y="190"/>
                  </a:lnTo>
                  <a:lnTo>
                    <a:pt x="52" y="226"/>
                  </a:lnTo>
                  <a:lnTo>
                    <a:pt x="34" y="264"/>
                  </a:lnTo>
                  <a:lnTo>
                    <a:pt x="20" y="302"/>
                  </a:lnTo>
                  <a:lnTo>
                    <a:pt x="8" y="344"/>
                  </a:lnTo>
                  <a:lnTo>
                    <a:pt x="2" y="386"/>
                  </a:lnTo>
                  <a:lnTo>
                    <a:pt x="0" y="430"/>
                  </a:lnTo>
                  <a:lnTo>
                    <a:pt x="0" y="430"/>
                  </a:lnTo>
                  <a:lnTo>
                    <a:pt x="2" y="470"/>
                  </a:lnTo>
                  <a:lnTo>
                    <a:pt x="8" y="510"/>
                  </a:lnTo>
                  <a:lnTo>
                    <a:pt x="16" y="548"/>
                  </a:lnTo>
                  <a:lnTo>
                    <a:pt x="28" y="584"/>
                  </a:lnTo>
                  <a:lnTo>
                    <a:pt x="28" y="676"/>
                  </a:lnTo>
                  <a:lnTo>
                    <a:pt x="28" y="676"/>
                  </a:lnTo>
                  <a:lnTo>
                    <a:pt x="16" y="712"/>
                  </a:lnTo>
                  <a:lnTo>
                    <a:pt x="8" y="750"/>
                  </a:lnTo>
                  <a:lnTo>
                    <a:pt x="2" y="790"/>
                  </a:lnTo>
                  <a:lnTo>
                    <a:pt x="0" y="830"/>
                  </a:lnTo>
                  <a:lnTo>
                    <a:pt x="0" y="830"/>
                  </a:lnTo>
                  <a:lnTo>
                    <a:pt x="2" y="874"/>
                  </a:lnTo>
                  <a:lnTo>
                    <a:pt x="8" y="916"/>
                  </a:lnTo>
                  <a:lnTo>
                    <a:pt x="20" y="958"/>
                  </a:lnTo>
                  <a:lnTo>
                    <a:pt x="34" y="998"/>
                  </a:lnTo>
                  <a:lnTo>
                    <a:pt x="52" y="1036"/>
                  </a:lnTo>
                  <a:lnTo>
                    <a:pt x="74" y="1070"/>
                  </a:lnTo>
                  <a:lnTo>
                    <a:pt x="98" y="1104"/>
                  </a:lnTo>
                  <a:lnTo>
                    <a:pt x="126" y="1134"/>
                  </a:lnTo>
                  <a:lnTo>
                    <a:pt x="156" y="1162"/>
                  </a:lnTo>
                  <a:lnTo>
                    <a:pt x="190" y="1186"/>
                  </a:lnTo>
                  <a:lnTo>
                    <a:pt x="226" y="1208"/>
                  </a:lnTo>
                  <a:lnTo>
                    <a:pt x="262" y="1226"/>
                  </a:lnTo>
                  <a:lnTo>
                    <a:pt x="302" y="1240"/>
                  </a:lnTo>
                  <a:lnTo>
                    <a:pt x="344" y="1252"/>
                  </a:lnTo>
                  <a:lnTo>
                    <a:pt x="386" y="1258"/>
                  </a:lnTo>
                  <a:lnTo>
                    <a:pt x="430" y="1260"/>
                  </a:lnTo>
                  <a:lnTo>
                    <a:pt x="430" y="1260"/>
                  </a:lnTo>
                  <a:lnTo>
                    <a:pt x="468" y="1258"/>
                  </a:lnTo>
                  <a:lnTo>
                    <a:pt x="504" y="1254"/>
                  </a:lnTo>
                  <a:lnTo>
                    <a:pt x="540" y="1246"/>
                  </a:lnTo>
                  <a:lnTo>
                    <a:pt x="576" y="1234"/>
                  </a:lnTo>
                  <a:lnTo>
                    <a:pt x="684" y="1234"/>
                  </a:lnTo>
                  <a:lnTo>
                    <a:pt x="684" y="1234"/>
                  </a:lnTo>
                  <a:lnTo>
                    <a:pt x="718" y="1246"/>
                  </a:lnTo>
                  <a:lnTo>
                    <a:pt x="754" y="1254"/>
                  </a:lnTo>
                  <a:lnTo>
                    <a:pt x="792" y="1258"/>
                  </a:lnTo>
                  <a:lnTo>
                    <a:pt x="830" y="1260"/>
                  </a:lnTo>
                  <a:lnTo>
                    <a:pt x="830" y="1260"/>
                  </a:lnTo>
                  <a:lnTo>
                    <a:pt x="874" y="1258"/>
                  </a:lnTo>
                  <a:lnTo>
                    <a:pt x="916" y="1252"/>
                  </a:lnTo>
                  <a:lnTo>
                    <a:pt x="958" y="1240"/>
                  </a:lnTo>
                  <a:lnTo>
                    <a:pt x="998" y="1226"/>
                  </a:lnTo>
                  <a:lnTo>
                    <a:pt x="1034" y="1208"/>
                  </a:lnTo>
                  <a:lnTo>
                    <a:pt x="1070" y="1186"/>
                  </a:lnTo>
                  <a:lnTo>
                    <a:pt x="1104" y="1162"/>
                  </a:lnTo>
                  <a:lnTo>
                    <a:pt x="1134" y="1134"/>
                  </a:lnTo>
                  <a:lnTo>
                    <a:pt x="1162" y="1104"/>
                  </a:lnTo>
                  <a:lnTo>
                    <a:pt x="1186" y="1070"/>
                  </a:lnTo>
                  <a:lnTo>
                    <a:pt x="1208" y="1036"/>
                  </a:lnTo>
                  <a:lnTo>
                    <a:pt x="1226" y="998"/>
                  </a:lnTo>
                  <a:lnTo>
                    <a:pt x="1240" y="958"/>
                  </a:lnTo>
                  <a:lnTo>
                    <a:pt x="1250" y="916"/>
                  </a:lnTo>
                  <a:lnTo>
                    <a:pt x="1258" y="874"/>
                  </a:lnTo>
                  <a:lnTo>
                    <a:pt x="1260" y="830"/>
                  </a:lnTo>
                  <a:lnTo>
                    <a:pt x="1260" y="830"/>
                  </a:lnTo>
                  <a:lnTo>
                    <a:pt x="1258" y="788"/>
                  </a:lnTo>
                  <a:lnTo>
                    <a:pt x="1252" y="746"/>
                  </a:lnTo>
                  <a:lnTo>
                    <a:pt x="1242" y="706"/>
                  </a:lnTo>
                  <a:lnTo>
                    <a:pt x="1228" y="668"/>
                  </a:lnTo>
                  <a:lnTo>
                    <a:pt x="1228" y="592"/>
                  </a:lnTo>
                  <a:close/>
                </a:path>
              </a:pathLst>
            </a:custGeom>
            <a:solidFill>
              <a:srgbClr val="2CB695">
                <a:lumMod val="40000"/>
                <a:lumOff val="60000"/>
              </a:srgbClr>
            </a:solidFill>
            <a:ln w="19050" cap="rnd" cmpd="sng">
              <a:solidFill>
                <a:srgbClr val="2CB695"/>
              </a:solidFill>
              <a:prstDash val="sysDot"/>
              <a:round/>
              <a:headEnd type="none" w="med" len="med"/>
              <a:tailEnd type="none" w="med" len="med"/>
            </a:ln>
            <a:effectLst/>
          </p:spPr>
          <p:txBody>
            <a:bodyPr wrap="square" anchor="ctr">
              <a:normAutofit/>
            </a:bodyPr>
            <a:lstStyle/>
            <a:p>
              <a:pPr algn="ctr"/>
              <a:r>
                <a:rPr dirty="0">
                  <a:solidFill>
                    <a:srgbClr val="2CB695">
                      <a:lumMod val="50000"/>
                    </a:srgbClr>
                  </a:solidFill>
                  <a:ea typeface="微软雅黑" panose="020B0503020204020204" charset="-122"/>
                  <a:sym typeface="Arial" panose="020B0604020202020204" pitchFamily="34" charset="0"/>
                </a:rPr>
                <a:t>培训规划设计</a:t>
              </a:r>
              <a:endParaRPr dirty="0">
                <a:solidFill>
                  <a:srgbClr val="2CB695">
                    <a:lumMod val="50000"/>
                  </a:srgbClr>
                </a:solidFill>
                <a:ea typeface="微软雅黑" panose="020B0503020204020204" charset="-122"/>
                <a:sym typeface="Arial" panose="020B0604020202020204" pitchFamily="34" charset="0"/>
              </a:endParaRPr>
            </a:p>
          </p:txBody>
        </p:sp>
        <p:sp>
          <p:nvSpPr>
            <p:cNvPr id="27" name="Freeform 14"/>
            <p:cNvSpPr/>
            <p:nvPr>
              <p:custDataLst>
                <p:tags r:id="rId2"/>
              </p:custDataLst>
            </p:nvPr>
          </p:nvSpPr>
          <p:spPr bwMode="auto">
            <a:xfrm>
              <a:off x="1653950" y="4806801"/>
              <a:ext cx="1047368" cy="1047368"/>
            </a:xfrm>
            <a:custGeom>
              <a:avLst/>
              <a:gdLst>
                <a:gd name="T0" fmla="*/ 1228 w 1260"/>
                <a:gd name="T1" fmla="*/ 592 h 1260"/>
                <a:gd name="T2" fmla="*/ 1252 w 1260"/>
                <a:gd name="T3" fmla="*/ 514 h 1260"/>
                <a:gd name="T4" fmla="*/ 1260 w 1260"/>
                <a:gd name="T5" fmla="*/ 430 h 1260"/>
                <a:gd name="T6" fmla="*/ 1258 w 1260"/>
                <a:gd name="T7" fmla="*/ 386 h 1260"/>
                <a:gd name="T8" fmla="*/ 1240 w 1260"/>
                <a:gd name="T9" fmla="*/ 302 h 1260"/>
                <a:gd name="T10" fmla="*/ 1208 w 1260"/>
                <a:gd name="T11" fmla="*/ 226 h 1260"/>
                <a:gd name="T12" fmla="*/ 1162 w 1260"/>
                <a:gd name="T13" fmla="*/ 158 h 1260"/>
                <a:gd name="T14" fmla="*/ 1104 w 1260"/>
                <a:gd name="T15" fmla="*/ 98 h 1260"/>
                <a:gd name="T16" fmla="*/ 1034 w 1260"/>
                <a:gd name="T17" fmla="*/ 52 h 1260"/>
                <a:gd name="T18" fmla="*/ 958 w 1260"/>
                <a:gd name="T19" fmla="*/ 20 h 1260"/>
                <a:gd name="T20" fmla="*/ 874 w 1260"/>
                <a:gd name="T21" fmla="*/ 2 h 1260"/>
                <a:gd name="T22" fmla="*/ 830 w 1260"/>
                <a:gd name="T23" fmla="*/ 0 h 1260"/>
                <a:gd name="T24" fmla="*/ 756 w 1260"/>
                <a:gd name="T25" fmla="*/ 8 h 1260"/>
                <a:gd name="T26" fmla="*/ 684 w 1260"/>
                <a:gd name="T27" fmla="*/ 26 h 1260"/>
                <a:gd name="T28" fmla="*/ 576 w 1260"/>
                <a:gd name="T29" fmla="*/ 26 h 1260"/>
                <a:gd name="T30" fmla="*/ 504 w 1260"/>
                <a:gd name="T31" fmla="*/ 8 h 1260"/>
                <a:gd name="T32" fmla="*/ 430 w 1260"/>
                <a:gd name="T33" fmla="*/ 0 h 1260"/>
                <a:gd name="T34" fmla="*/ 386 w 1260"/>
                <a:gd name="T35" fmla="*/ 2 h 1260"/>
                <a:gd name="T36" fmla="*/ 302 w 1260"/>
                <a:gd name="T37" fmla="*/ 20 h 1260"/>
                <a:gd name="T38" fmla="*/ 226 w 1260"/>
                <a:gd name="T39" fmla="*/ 52 h 1260"/>
                <a:gd name="T40" fmla="*/ 156 w 1260"/>
                <a:gd name="T41" fmla="*/ 98 h 1260"/>
                <a:gd name="T42" fmla="*/ 98 w 1260"/>
                <a:gd name="T43" fmla="*/ 158 h 1260"/>
                <a:gd name="T44" fmla="*/ 52 w 1260"/>
                <a:gd name="T45" fmla="*/ 226 h 1260"/>
                <a:gd name="T46" fmla="*/ 20 w 1260"/>
                <a:gd name="T47" fmla="*/ 302 h 1260"/>
                <a:gd name="T48" fmla="*/ 2 w 1260"/>
                <a:gd name="T49" fmla="*/ 386 h 1260"/>
                <a:gd name="T50" fmla="*/ 0 w 1260"/>
                <a:gd name="T51" fmla="*/ 430 h 1260"/>
                <a:gd name="T52" fmla="*/ 8 w 1260"/>
                <a:gd name="T53" fmla="*/ 510 h 1260"/>
                <a:gd name="T54" fmla="*/ 28 w 1260"/>
                <a:gd name="T55" fmla="*/ 584 h 1260"/>
                <a:gd name="T56" fmla="*/ 28 w 1260"/>
                <a:gd name="T57" fmla="*/ 676 h 1260"/>
                <a:gd name="T58" fmla="*/ 8 w 1260"/>
                <a:gd name="T59" fmla="*/ 750 h 1260"/>
                <a:gd name="T60" fmla="*/ 0 w 1260"/>
                <a:gd name="T61" fmla="*/ 830 h 1260"/>
                <a:gd name="T62" fmla="*/ 2 w 1260"/>
                <a:gd name="T63" fmla="*/ 874 h 1260"/>
                <a:gd name="T64" fmla="*/ 20 w 1260"/>
                <a:gd name="T65" fmla="*/ 958 h 1260"/>
                <a:gd name="T66" fmla="*/ 52 w 1260"/>
                <a:gd name="T67" fmla="*/ 1036 h 1260"/>
                <a:gd name="T68" fmla="*/ 98 w 1260"/>
                <a:gd name="T69" fmla="*/ 1104 h 1260"/>
                <a:gd name="T70" fmla="*/ 156 w 1260"/>
                <a:gd name="T71" fmla="*/ 1162 h 1260"/>
                <a:gd name="T72" fmla="*/ 226 w 1260"/>
                <a:gd name="T73" fmla="*/ 1208 h 1260"/>
                <a:gd name="T74" fmla="*/ 302 w 1260"/>
                <a:gd name="T75" fmla="*/ 1240 h 1260"/>
                <a:gd name="T76" fmla="*/ 386 w 1260"/>
                <a:gd name="T77" fmla="*/ 1258 h 1260"/>
                <a:gd name="T78" fmla="*/ 430 w 1260"/>
                <a:gd name="T79" fmla="*/ 1260 h 1260"/>
                <a:gd name="T80" fmla="*/ 504 w 1260"/>
                <a:gd name="T81" fmla="*/ 1254 h 1260"/>
                <a:gd name="T82" fmla="*/ 576 w 1260"/>
                <a:gd name="T83" fmla="*/ 1234 h 1260"/>
                <a:gd name="T84" fmla="*/ 684 w 1260"/>
                <a:gd name="T85" fmla="*/ 1234 h 1260"/>
                <a:gd name="T86" fmla="*/ 754 w 1260"/>
                <a:gd name="T87" fmla="*/ 1254 h 1260"/>
                <a:gd name="T88" fmla="*/ 830 w 1260"/>
                <a:gd name="T89" fmla="*/ 1260 h 1260"/>
                <a:gd name="T90" fmla="*/ 874 w 1260"/>
                <a:gd name="T91" fmla="*/ 1258 h 1260"/>
                <a:gd name="T92" fmla="*/ 958 w 1260"/>
                <a:gd name="T93" fmla="*/ 1240 h 1260"/>
                <a:gd name="T94" fmla="*/ 1034 w 1260"/>
                <a:gd name="T95" fmla="*/ 1208 h 1260"/>
                <a:gd name="T96" fmla="*/ 1104 w 1260"/>
                <a:gd name="T97" fmla="*/ 1162 h 1260"/>
                <a:gd name="T98" fmla="*/ 1162 w 1260"/>
                <a:gd name="T99" fmla="*/ 1104 h 1260"/>
                <a:gd name="T100" fmla="*/ 1208 w 1260"/>
                <a:gd name="T101" fmla="*/ 1036 h 1260"/>
                <a:gd name="T102" fmla="*/ 1240 w 1260"/>
                <a:gd name="T103" fmla="*/ 958 h 1260"/>
                <a:gd name="T104" fmla="*/ 1258 w 1260"/>
                <a:gd name="T105" fmla="*/ 874 h 1260"/>
                <a:gd name="T106" fmla="*/ 1260 w 1260"/>
                <a:gd name="T107" fmla="*/ 830 h 1260"/>
                <a:gd name="T108" fmla="*/ 1252 w 1260"/>
                <a:gd name="T109" fmla="*/ 746 h 1260"/>
                <a:gd name="T110" fmla="*/ 1228 w 1260"/>
                <a:gd name="T111" fmla="*/ 66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0" h="1260">
                  <a:moveTo>
                    <a:pt x="1228" y="592"/>
                  </a:moveTo>
                  <a:lnTo>
                    <a:pt x="1228" y="592"/>
                  </a:lnTo>
                  <a:lnTo>
                    <a:pt x="1242" y="554"/>
                  </a:lnTo>
                  <a:lnTo>
                    <a:pt x="1252" y="514"/>
                  </a:lnTo>
                  <a:lnTo>
                    <a:pt x="1258" y="472"/>
                  </a:lnTo>
                  <a:lnTo>
                    <a:pt x="1260" y="430"/>
                  </a:lnTo>
                  <a:lnTo>
                    <a:pt x="1260" y="430"/>
                  </a:lnTo>
                  <a:lnTo>
                    <a:pt x="1258" y="386"/>
                  </a:lnTo>
                  <a:lnTo>
                    <a:pt x="1250" y="344"/>
                  </a:lnTo>
                  <a:lnTo>
                    <a:pt x="1240" y="302"/>
                  </a:lnTo>
                  <a:lnTo>
                    <a:pt x="1226" y="264"/>
                  </a:lnTo>
                  <a:lnTo>
                    <a:pt x="1208" y="226"/>
                  </a:lnTo>
                  <a:lnTo>
                    <a:pt x="1186" y="190"/>
                  </a:lnTo>
                  <a:lnTo>
                    <a:pt x="1162" y="158"/>
                  </a:lnTo>
                  <a:lnTo>
                    <a:pt x="1134" y="126"/>
                  </a:lnTo>
                  <a:lnTo>
                    <a:pt x="1104" y="98"/>
                  </a:lnTo>
                  <a:lnTo>
                    <a:pt x="1070" y="74"/>
                  </a:lnTo>
                  <a:lnTo>
                    <a:pt x="1034" y="52"/>
                  </a:lnTo>
                  <a:lnTo>
                    <a:pt x="998" y="34"/>
                  </a:lnTo>
                  <a:lnTo>
                    <a:pt x="958" y="20"/>
                  </a:lnTo>
                  <a:lnTo>
                    <a:pt x="916" y="10"/>
                  </a:lnTo>
                  <a:lnTo>
                    <a:pt x="874" y="2"/>
                  </a:lnTo>
                  <a:lnTo>
                    <a:pt x="830" y="0"/>
                  </a:lnTo>
                  <a:lnTo>
                    <a:pt x="830" y="0"/>
                  </a:lnTo>
                  <a:lnTo>
                    <a:pt x="792" y="2"/>
                  </a:lnTo>
                  <a:lnTo>
                    <a:pt x="756" y="8"/>
                  </a:lnTo>
                  <a:lnTo>
                    <a:pt x="720" y="16"/>
                  </a:lnTo>
                  <a:lnTo>
                    <a:pt x="684" y="26"/>
                  </a:lnTo>
                  <a:lnTo>
                    <a:pt x="576" y="26"/>
                  </a:lnTo>
                  <a:lnTo>
                    <a:pt x="576" y="26"/>
                  </a:lnTo>
                  <a:lnTo>
                    <a:pt x="540" y="16"/>
                  </a:lnTo>
                  <a:lnTo>
                    <a:pt x="504" y="8"/>
                  </a:lnTo>
                  <a:lnTo>
                    <a:pt x="468" y="2"/>
                  </a:lnTo>
                  <a:lnTo>
                    <a:pt x="430" y="0"/>
                  </a:lnTo>
                  <a:lnTo>
                    <a:pt x="430" y="0"/>
                  </a:lnTo>
                  <a:lnTo>
                    <a:pt x="386" y="2"/>
                  </a:lnTo>
                  <a:lnTo>
                    <a:pt x="344" y="10"/>
                  </a:lnTo>
                  <a:lnTo>
                    <a:pt x="302" y="20"/>
                  </a:lnTo>
                  <a:lnTo>
                    <a:pt x="262" y="34"/>
                  </a:lnTo>
                  <a:lnTo>
                    <a:pt x="226" y="52"/>
                  </a:lnTo>
                  <a:lnTo>
                    <a:pt x="190" y="74"/>
                  </a:lnTo>
                  <a:lnTo>
                    <a:pt x="156" y="98"/>
                  </a:lnTo>
                  <a:lnTo>
                    <a:pt x="126" y="126"/>
                  </a:lnTo>
                  <a:lnTo>
                    <a:pt x="98" y="158"/>
                  </a:lnTo>
                  <a:lnTo>
                    <a:pt x="74" y="190"/>
                  </a:lnTo>
                  <a:lnTo>
                    <a:pt x="52" y="226"/>
                  </a:lnTo>
                  <a:lnTo>
                    <a:pt x="34" y="264"/>
                  </a:lnTo>
                  <a:lnTo>
                    <a:pt x="20" y="302"/>
                  </a:lnTo>
                  <a:lnTo>
                    <a:pt x="8" y="344"/>
                  </a:lnTo>
                  <a:lnTo>
                    <a:pt x="2" y="386"/>
                  </a:lnTo>
                  <a:lnTo>
                    <a:pt x="0" y="430"/>
                  </a:lnTo>
                  <a:lnTo>
                    <a:pt x="0" y="430"/>
                  </a:lnTo>
                  <a:lnTo>
                    <a:pt x="2" y="470"/>
                  </a:lnTo>
                  <a:lnTo>
                    <a:pt x="8" y="510"/>
                  </a:lnTo>
                  <a:lnTo>
                    <a:pt x="16" y="548"/>
                  </a:lnTo>
                  <a:lnTo>
                    <a:pt x="28" y="584"/>
                  </a:lnTo>
                  <a:lnTo>
                    <a:pt x="28" y="676"/>
                  </a:lnTo>
                  <a:lnTo>
                    <a:pt x="28" y="676"/>
                  </a:lnTo>
                  <a:lnTo>
                    <a:pt x="16" y="712"/>
                  </a:lnTo>
                  <a:lnTo>
                    <a:pt x="8" y="750"/>
                  </a:lnTo>
                  <a:lnTo>
                    <a:pt x="2" y="790"/>
                  </a:lnTo>
                  <a:lnTo>
                    <a:pt x="0" y="830"/>
                  </a:lnTo>
                  <a:lnTo>
                    <a:pt x="0" y="830"/>
                  </a:lnTo>
                  <a:lnTo>
                    <a:pt x="2" y="874"/>
                  </a:lnTo>
                  <a:lnTo>
                    <a:pt x="8" y="916"/>
                  </a:lnTo>
                  <a:lnTo>
                    <a:pt x="20" y="958"/>
                  </a:lnTo>
                  <a:lnTo>
                    <a:pt x="34" y="998"/>
                  </a:lnTo>
                  <a:lnTo>
                    <a:pt x="52" y="1036"/>
                  </a:lnTo>
                  <a:lnTo>
                    <a:pt x="74" y="1070"/>
                  </a:lnTo>
                  <a:lnTo>
                    <a:pt x="98" y="1104"/>
                  </a:lnTo>
                  <a:lnTo>
                    <a:pt x="126" y="1134"/>
                  </a:lnTo>
                  <a:lnTo>
                    <a:pt x="156" y="1162"/>
                  </a:lnTo>
                  <a:lnTo>
                    <a:pt x="190" y="1186"/>
                  </a:lnTo>
                  <a:lnTo>
                    <a:pt x="226" y="1208"/>
                  </a:lnTo>
                  <a:lnTo>
                    <a:pt x="262" y="1226"/>
                  </a:lnTo>
                  <a:lnTo>
                    <a:pt x="302" y="1240"/>
                  </a:lnTo>
                  <a:lnTo>
                    <a:pt x="344" y="1252"/>
                  </a:lnTo>
                  <a:lnTo>
                    <a:pt x="386" y="1258"/>
                  </a:lnTo>
                  <a:lnTo>
                    <a:pt x="430" y="1260"/>
                  </a:lnTo>
                  <a:lnTo>
                    <a:pt x="430" y="1260"/>
                  </a:lnTo>
                  <a:lnTo>
                    <a:pt x="468" y="1258"/>
                  </a:lnTo>
                  <a:lnTo>
                    <a:pt x="504" y="1254"/>
                  </a:lnTo>
                  <a:lnTo>
                    <a:pt x="540" y="1246"/>
                  </a:lnTo>
                  <a:lnTo>
                    <a:pt x="576" y="1234"/>
                  </a:lnTo>
                  <a:lnTo>
                    <a:pt x="684" y="1234"/>
                  </a:lnTo>
                  <a:lnTo>
                    <a:pt x="684" y="1234"/>
                  </a:lnTo>
                  <a:lnTo>
                    <a:pt x="718" y="1246"/>
                  </a:lnTo>
                  <a:lnTo>
                    <a:pt x="754" y="1254"/>
                  </a:lnTo>
                  <a:lnTo>
                    <a:pt x="792" y="1258"/>
                  </a:lnTo>
                  <a:lnTo>
                    <a:pt x="830" y="1260"/>
                  </a:lnTo>
                  <a:lnTo>
                    <a:pt x="830" y="1260"/>
                  </a:lnTo>
                  <a:lnTo>
                    <a:pt x="874" y="1258"/>
                  </a:lnTo>
                  <a:lnTo>
                    <a:pt x="916" y="1252"/>
                  </a:lnTo>
                  <a:lnTo>
                    <a:pt x="958" y="1240"/>
                  </a:lnTo>
                  <a:lnTo>
                    <a:pt x="998" y="1226"/>
                  </a:lnTo>
                  <a:lnTo>
                    <a:pt x="1034" y="1208"/>
                  </a:lnTo>
                  <a:lnTo>
                    <a:pt x="1070" y="1186"/>
                  </a:lnTo>
                  <a:lnTo>
                    <a:pt x="1104" y="1162"/>
                  </a:lnTo>
                  <a:lnTo>
                    <a:pt x="1134" y="1134"/>
                  </a:lnTo>
                  <a:lnTo>
                    <a:pt x="1162" y="1104"/>
                  </a:lnTo>
                  <a:lnTo>
                    <a:pt x="1186" y="1070"/>
                  </a:lnTo>
                  <a:lnTo>
                    <a:pt x="1208" y="1036"/>
                  </a:lnTo>
                  <a:lnTo>
                    <a:pt x="1226" y="998"/>
                  </a:lnTo>
                  <a:lnTo>
                    <a:pt x="1240" y="958"/>
                  </a:lnTo>
                  <a:lnTo>
                    <a:pt x="1250" y="916"/>
                  </a:lnTo>
                  <a:lnTo>
                    <a:pt x="1258" y="874"/>
                  </a:lnTo>
                  <a:lnTo>
                    <a:pt x="1260" y="830"/>
                  </a:lnTo>
                  <a:lnTo>
                    <a:pt x="1260" y="830"/>
                  </a:lnTo>
                  <a:lnTo>
                    <a:pt x="1258" y="788"/>
                  </a:lnTo>
                  <a:lnTo>
                    <a:pt x="1252" y="746"/>
                  </a:lnTo>
                  <a:lnTo>
                    <a:pt x="1242" y="706"/>
                  </a:lnTo>
                  <a:lnTo>
                    <a:pt x="1228" y="668"/>
                  </a:lnTo>
                  <a:lnTo>
                    <a:pt x="1228" y="592"/>
                  </a:lnTo>
                  <a:close/>
                </a:path>
              </a:pathLst>
            </a:custGeom>
            <a:solidFill>
              <a:srgbClr val="28ACC6">
                <a:lumMod val="40000"/>
                <a:lumOff val="60000"/>
              </a:srgbClr>
            </a:solidFill>
            <a:ln w="19050" cap="rnd" cmpd="sng">
              <a:solidFill>
                <a:srgbClr val="28ACC6"/>
              </a:solidFill>
              <a:prstDash val="sysDot"/>
              <a:round/>
              <a:headEnd type="none" w="med" len="med"/>
              <a:tailEnd type="none" w="med" len="med"/>
            </a:ln>
            <a:effectLst/>
          </p:spPr>
          <p:txBody>
            <a:bodyPr wrap="square" anchor="ctr">
              <a:normAutofit/>
            </a:bodyPr>
            <a:lstStyle/>
            <a:p>
              <a:pPr algn="ctr"/>
              <a:r>
                <a:rPr lang="zh-CN" altLang="en-US" dirty="0">
                  <a:solidFill>
                    <a:srgbClr val="28ACC6">
                      <a:lumMod val="50000"/>
                    </a:srgbClr>
                  </a:solidFill>
                  <a:latin typeface="微软雅黑" panose="020B0503020204020204" charset="-122"/>
                  <a:ea typeface="微软雅黑" panose="020B0503020204020204" charset="-122"/>
                  <a:sym typeface="Arial" panose="020B0604020202020204" pitchFamily="34" charset="0"/>
                </a:rPr>
                <a:t>培训需求分析</a:t>
              </a:r>
              <a:endParaRPr lang="zh-CN" altLang="en-US" dirty="0">
                <a:solidFill>
                  <a:srgbClr val="28ACC6">
                    <a:lumMod val="50000"/>
                  </a:srgbClr>
                </a:solidFill>
                <a:latin typeface="微软雅黑" panose="020B0503020204020204" charset="-122"/>
                <a:ea typeface="微软雅黑" panose="020B0503020204020204" charset="-122"/>
                <a:sym typeface="Arial" panose="020B0604020202020204" pitchFamily="34" charset="0"/>
              </a:endParaRPr>
            </a:p>
          </p:txBody>
        </p:sp>
        <p:sp>
          <p:nvSpPr>
            <p:cNvPr id="28" name="Freeform 17"/>
            <p:cNvSpPr/>
            <p:nvPr>
              <p:custDataLst>
                <p:tags r:id="rId3"/>
              </p:custDataLst>
            </p:nvPr>
          </p:nvSpPr>
          <p:spPr bwMode="auto">
            <a:xfrm>
              <a:off x="4000260" y="4806801"/>
              <a:ext cx="1047368" cy="1047368"/>
            </a:xfrm>
            <a:custGeom>
              <a:avLst/>
              <a:gdLst>
                <a:gd name="T0" fmla="*/ 1228 w 1260"/>
                <a:gd name="T1" fmla="*/ 592 h 1260"/>
                <a:gd name="T2" fmla="*/ 1252 w 1260"/>
                <a:gd name="T3" fmla="*/ 514 h 1260"/>
                <a:gd name="T4" fmla="*/ 1260 w 1260"/>
                <a:gd name="T5" fmla="*/ 430 h 1260"/>
                <a:gd name="T6" fmla="*/ 1258 w 1260"/>
                <a:gd name="T7" fmla="*/ 386 h 1260"/>
                <a:gd name="T8" fmla="*/ 1240 w 1260"/>
                <a:gd name="T9" fmla="*/ 302 h 1260"/>
                <a:gd name="T10" fmla="*/ 1208 w 1260"/>
                <a:gd name="T11" fmla="*/ 226 h 1260"/>
                <a:gd name="T12" fmla="*/ 1162 w 1260"/>
                <a:gd name="T13" fmla="*/ 158 h 1260"/>
                <a:gd name="T14" fmla="*/ 1104 w 1260"/>
                <a:gd name="T15" fmla="*/ 98 h 1260"/>
                <a:gd name="T16" fmla="*/ 1034 w 1260"/>
                <a:gd name="T17" fmla="*/ 52 h 1260"/>
                <a:gd name="T18" fmla="*/ 958 w 1260"/>
                <a:gd name="T19" fmla="*/ 20 h 1260"/>
                <a:gd name="T20" fmla="*/ 874 w 1260"/>
                <a:gd name="T21" fmla="*/ 2 h 1260"/>
                <a:gd name="T22" fmla="*/ 830 w 1260"/>
                <a:gd name="T23" fmla="*/ 0 h 1260"/>
                <a:gd name="T24" fmla="*/ 756 w 1260"/>
                <a:gd name="T25" fmla="*/ 8 h 1260"/>
                <a:gd name="T26" fmla="*/ 684 w 1260"/>
                <a:gd name="T27" fmla="*/ 26 h 1260"/>
                <a:gd name="T28" fmla="*/ 576 w 1260"/>
                <a:gd name="T29" fmla="*/ 26 h 1260"/>
                <a:gd name="T30" fmla="*/ 504 w 1260"/>
                <a:gd name="T31" fmla="*/ 8 h 1260"/>
                <a:gd name="T32" fmla="*/ 430 w 1260"/>
                <a:gd name="T33" fmla="*/ 0 h 1260"/>
                <a:gd name="T34" fmla="*/ 386 w 1260"/>
                <a:gd name="T35" fmla="*/ 2 h 1260"/>
                <a:gd name="T36" fmla="*/ 302 w 1260"/>
                <a:gd name="T37" fmla="*/ 20 h 1260"/>
                <a:gd name="T38" fmla="*/ 226 w 1260"/>
                <a:gd name="T39" fmla="*/ 52 h 1260"/>
                <a:gd name="T40" fmla="*/ 156 w 1260"/>
                <a:gd name="T41" fmla="*/ 98 h 1260"/>
                <a:gd name="T42" fmla="*/ 98 w 1260"/>
                <a:gd name="T43" fmla="*/ 158 h 1260"/>
                <a:gd name="T44" fmla="*/ 52 w 1260"/>
                <a:gd name="T45" fmla="*/ 226 h 1260"/>
                <a:gd name="T46" fmla="*/ 20 w 1260"/>
                <a:gd name="T47" fmla="*/ 302 h 1260"/>
                <a:gd name="T48" fmla="*/ 2 w 1260"/>
                <a:gd name="T49" fmla="*/ 386 h 1260"/>
                <a:gd name="T50" fmla="*/ 0 w 1260"/>
                <a:gd name="T51" fmla="*/ 430 h 1260"/>
                <a:gd name="T52" fmla="*/ 8 w 1260"/>
                <a:gd name="T53" fmla="*/ 510 h 1260"/>
                <a:gd name="T54" fmla="*/ 28 w 1260"/>
                <a:gd name="T55" fmla="*/ 584 h 1260"/>
                <a:gd name="T56" fmla="*/ 28 w 1260"/>
                <a:gd name="T57" fmla="*/ 676 h 1260"/>
                <a:gd name="T58" fmla="*/ 8 w 1260"/>
                <a:gd name="T59" fmla="*/ 750 h 1260"/>
                <a:gd name="T60" fmla="*/ 0 w 1260"/>
                <a:gd name="T61" fmla="*/ 830 h 1260"/>
                <a:gd name="T62" fmla="*/ 2 w 1260"/>
                <a:gd name="T63" fmla="*/ 874 h 1260"/>
                <a:gd name="T64" fmla="*/ 20 w 1260"/>
                <a:gd name="T65" fmla="*/ 958 h 1260"/>
                <a:gd name="T66" fmla="*/ 52 w 1260"/>
                <a:gd name="T67" fmla="*/ 1036 h 1260"/>
                <a:gd name="T68" fmla="*/ 98 w 1260"/>
                <a:gd name="T69" fmla="*/ 1104 h 1260"/>
                <a:gd name="T70" fmla="*/ 156 w 1260"/>
                <a:gd name="T71" fmla="*/ 1162 h 1260"/>
                <a:gd name="T72" fmla="*/ 226 w 1260"/>
                <a:gd name="T73" fmla="*/ 1208 h 1260"/>
                <a:gd name="T74" fmla="*/ 302 w 1260"/>
                <a:gd name="T75" fmla="*/ 1240 h 1260"/>
                <a:gd name="T76" fmla="*/ 386 w 1260"/>
                <a:gd name="T77" fmla="*/ 1258 h 1260"/>
                <a:gd name="T78" fmla="*/ 430 w 1260"/>
                <a:gd name="T79" fmla="*/ 1260 h 1260"/>
                <a:gd name="T80" fmla="*/ 504 w 1260"/>
                <a:gd name="T81" fmla="*/ 1254 h 1260"/>
                <a:gd name="T82" fmla="*/ 576 w 1260"/>
                <a:gd name="T83" fmla="*/ 1234 h 1260"/>
                <a:gd name="T84" fmla="*/ 684 w 1260"/>
                <a:gd name="T85" fmla="*/ 1234 h 1260"/>
                <a:gd name="T86" fmla="*/ 754 w 1260"/>
                <a:gd name="T87" fmla="*/ 1254 h 1260"/>
                <a:gd name="T88" fmla="*/ 830 w 1260"/>
                <a:gd name="T89" fmla="*/ 1260 h 1260"/>
                <a:gd name="T90" fmla="*/ 874 w 1260"/>
                <a:gd name="T91" fmla="*/ 1258 h 1260"/>
                <a:gd name="T92" fmla="*/ 958 w 1260"/>
                <a:gd name="T93" fmla="*/ 1240 h 1260"/>
                <a:gd name="T94" fmla="*/ 1034 w 1260"/>
                <a:gd name="T95" fmla="*/ 1208 h 1260"/>
                <a:gd name="T96" fmla="*/ 1104 w 1260"/>
                <a:gd name="T97" fmla="*/ 1162 h 1260"/>
                <a:gd name="T98" fmla="*/ 1162 w 1260"/>
                <a:gd name="T99" fmla="*/ 1104 h 1260"/>
                <a:gd name="T100" fmla="*/ 1208 w 1260"/>
                <a:gd name="T101" fmla="*/ 1036 h 1260"/>
                <a:gd name="T102" fmla="*/ 1240 w 1260"/>
                <a:gd name="T103" fmla="*/ 958 h 1260"/>
                <a:gd name="T104" fmla="*/ 1258 w 1260"/>
                <a:gd name="T105" fmla="*/ 874 h 1260"/>
                <a:gd name="T106" fmla="*/ 1260 w 1260"/>
                <a:gd name="T107" fmla="*/ 830 h 1260"/>
                <a:gd name="T108" fmla="*/ 1252 w 1260"/>
                <a:gd name="T109" fmla="*/ 746 h 1260"/>
                <a:gd name="T110" fmla="*/ 1228 w 1260"/>
                <a:gd name="T111" fmla="*/ 66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0" h="1260">
                  <a:moveTo>
                    <a:pt x="1228" y="592"/>
                  </a:moveTo>
                  <a:lnTo>
                    <a:pt x="1228" y="592"/>
                  </a:lnTo>
                  <a:lnTo>
                    <a:pt x="1242" y="554"/>
                  </a:lnTo>
                  <a:lnTo>
                    <a:pt x="1252" y="514"/>
                  </a:lnTo>
                  <a:lnTo>
                    <a:pt x="1258" y="472"/>
                  </a:lnTo>
                  <a:lnTo>
                    <a:pt x="1260" y="430"/>
                  </a:lnTo>
                  <a:lnTo>
                    <a:pt x="1260" y="430"/>
                  </a:lnTo>
                  <a:lnTo>
                    <a:pt x="1258" y="386"/>
                  </a:lnTo>
                  <a:lnTo>
                    <a:pt x="1250" y="344"/>
                  </a:lnTo>
                  <a:lnTo>
                    <a:pt x="1240" y="302"/>
                  </a:lnTo>
                  <a:lnTo>
                    <a:pt x="1226" y="264"/>
                  </a:lnTo>
                  <a:lnTo>
                    <a:pt x="1208" y="226"/>
                  </a:lnTo>
                  <a:lnTo>
                    <a:pt x="1186" y="190"/>
                  </a:lnTo>
                  <a:lnTo>
                    <a:pt x="1162" y="158"/>
                  </a:lnTo>
                  <a:lnTo>
                    <a:pt x="1134" y="126"/>
                  </a:lnTo>
                  <a:lnTo>
                    <a:pt x="1104" y="98"/>
                  </a:lnTo>
                  <a:lnTo>
                    <a:pt x="1070" y="74"/>
                  </a:lnTo>
                  <a:lnTo>
                    <a:pt x="1034" y="52"/>
                  </a:lnTo>
                  <a:lnTo>
                    <a:pt x="998" y="34"/>
                  </a:lnTo>
                  <a:lnTo>
                    <a:pt x="958" y="20"/>
                  </a:lnTo>
                  <a:lnTo>
                    <a:pt x="916" y="10"/>
                  </a:lnTo>
                  <a:lnTo>
                    <a:pt x="874" y="2"/>
                  </a:lnTo>
                  <a:lnTo>
                    <a:pt x="830" y="0"/>
                  </a:lnTo>
                  <a:lnTo>
                    <a:pt x="830" y="0"/>
                  </a:lnTo>
                  <a:lnTo>
                    <a:pt x="792" y="2"/>
                  </a:lnTo>
                  <a:lnTo>
                    <a:pt x="756" y="8"/>
                  </a:lnTo>
                  <a:lnTo>
                    <a:pt x="720" y="16"/>
                  </a:lnTo>
                  <a:lnTo>
                    <a:pt x="684" y="26"/>
                  </a:lnTo>
                  <a:lnTo>
                    <a:pt x="576" y="26"/>
                  </a:lnTo>
                  <a:lnTo>
                    <a:pt x="576" y="26"/>
                  </a:lnTo>
                  <a:lnTo>
                    <a:pt x="540" y="16"/>
                  </a:lnTo>
                  <a:lnTo>
                    <a:pt x="504" y="8"/>
                  </a:lnTo>
                  <a:lnTo>
                    <a:pt x="468" y="2"/>
                  </a:lnTo>
                  <a:lnTo>
                    <a:pt x="430" y="0"/>
                  </a:lnTo>
                  <a:lnTo>
                    <a:pt x="430" y="0"/>
                  </a:lnTo>
                  <a:lnTo>
                    <a:pt x="386" y="2"/>
                  </a:lnTo>
                  <a:lnTo>
                    <a:pt x="344" y="10"/>
                  </a:lnTo>
                  <a:lnTo>
                    <a:pt x="302" y="20"/>
                  </a:lnTo>
                  <a:lnTo>
                    <a:pt x="262" y="34"/>
                  </a:lnTo>
                  <a:lnTo>
                    <a:pt x="226" y="52"/>
                  </a:lnTo>
                  <a:lnTo>
                    <a:pt x="190" y="74"/>
                  </a:lnTo>
                  <a:lnTo>
                    <a:pt x="156" y="98"/>
                  </a:lnTo>
                  <a:lnTo>
                    <a:pt x="126" y="126"/>
                  </a:lnTo>
                  <a:lnTo>
                    <a:pt x="98" y="158"/>
                  </a:lnTo>
                  <a:lnTo>
                    <a:pt x="74" y="190"/>
                  </a:lnTo>
                  <a:lnTo>
                    <a:pt x="52" y="226"/>
                  </a:lnTo>
                  <a:lnTo>
                    <a:pt x="34" y="264"/>
                  </a:lnTo>
                  <a:lnTo>
                    <a:pt x="20" y="302"/>
                  </a:lnTo>
                  <a:lnTo>
                    <a:pt x="8" y="344"/>
                  </a:lnTo>
                  <a:lnTo>
                    <a:pt x="2" y="386"/>
                  </a:lnTo>
                  <a:lnTo>
                    <a:pt x="0" y="430"/>
                  </a:lnTo>
                  <a:lnTo>
                    <a:pt x="0" y="430"/>
                  </a:lnTo>
                  <a:lnTo>
                    <a:pt x="2" y="470"/>
                  </a:lnTo>
                  <a:lnTo>
                    <a:pt x="8" y="510"/>
                  </a:lnTo>
                  <a:lnTo>
                    <a:pt x="16" y="548"/>
                  </a:lnTo>
                  <a:lnTo>
                    <a:pt x="28" y="584"/>
                  </a:lnTo>
                  <a:lnTo>
                    <a:pt x="28" y="676"/>
                  </a:lnTo>
                  <a:lnTo>
                    <a:pt x="28" y="676"/>
                  </a:lnTo>
                  <a:lnTo>
                    <a:pt x="16" y="712"/>
                  </a:lnTo>
                  <a:lnTo>
                    <a:pt x="8" y="750"/>
                  </a:lnTo>
                  <a:lnTo>
                    <a:pt x="2" y="790"/>
                  </a:lnTo>
                  <a:lnTo>
                    <a:pt x="0" y="830"/>
                  </a:lnTo>
                  <a:lnTo>
                    <a:pt x="0" y="830"/>
                  </a:lnTo>
                  <a:lnTo>
                    <a:pt x="2" y="874"/>
                  </a:lnTo>
                  <a:lnTo>
                    <a:pt x="8" y="916"/>
                  </a:lnTo>
                  <a:lnTo>
                    <a:pt x="20" y="958"/>
                  </a:lnTo>
                  <a:lnTo>
                    <a:pt x="34" y="998"/>
                  </a:lnTo>
                  <a:lnTo>
                    <a:pt x="52" y="1036"/>
                  </a:lnTo>
                  <a:lnTo>
                    <a:pt x="74" y="1070"/>
                  </a:lnTo>
                  <a:lnTo>
                    <a:pt x="98" y="1104"/>
                  </a:lnTo>
                  <a:lnTo>
                    <a:pt x="126" y="1134"/>
                  </a:lnTo>
                  <a:lnTo>
                    <a:pt x="156" y="1162"/>
                  </a:lnTo>
                  <a:lnTo>
                    <a:pt x="190" y="1186"/>
                  </a:lnTo>
                  <a:lnTo>
                    <a:pt x="226" y="1208"/>
                  </a:lnTo>
                  <a:lnTo>
                    <a:pt x="262" y="1226"/>
                  </a:lnTo>
                  <a:lnTo>
                    <a:pt x="302" y="1240"/>
                  </a:lnTo>
                  <a:lnTo>
                    <a:pt x="344" y="1252"/>
                  </a:lnTo>
                  <a:lnTo>
                    <a:pt x="386" y="1258"/>
                  </a:lnTo>
                  <a:lnTo>
                    <a:pt x="430" y="1260"/>
                  </a:lnTo>
                  <a:lnTo>
                    <a:pt x="430" y="1260"/>
                  </a:lnTo>
                  <a:lnTo>
                    <a:pt x="468" y="1258"/>
                  </a:lnTo>
                  <a:lnTo>
                    <a:pt x="504" y="1254"/>
                  </a:lnTo>
                  <a:lnTo>
                    <a:pt x="540" y="1246"/>
                  </a:lnTo>
                  <a:lnTo>
                    <a:pt x="576" y="1234"/>
                  </a:lnTo>
                  <a:lnTo>
                    <a:pt x="684" y="1234"/>
                  </a:lnTo>
                  <a:lnTo>
                    <a:pt x="684" y="1234"/>
                  </a:lnTo>
                  <a:lnTo>
                    <a:pt x="718" y="1246"/>
                  </a:lnTo>
                  <a:lnTo>
                    <a:pt x="754" y="1254"/>
                  </a:lnTo>
                  <a:lnTo>
                    <a:pt x="792" y="1258"/>
                  </a:lnTo>
                  <a:lnTo>
                    <a:pt x="830" y="1260"/>
                  </a:lnTo>
                  <a:lnTo>
                    <a:pt x="830" y="1260"/>
                  </a:lnTo>
                  <a:lnTo>
                    <a:pt x="874" y="1258"/>
                  </a:lnTo>
                  <a:lnTo>
                    <a:pt x="916" y="1252"/>
                  </a:lnTo>
                  <a:lnTo>
                    <a:pt x="958" y="1240"/>
                  </a:lnTo>
                  <a:lnTo>
                    <a:pt x="998" y="1226"/>
                  </a:lnTo>
                  <a:lnTo>
                    <a:pt x="1034" y="1208"/>
                  </a:lnTo>
                  <a:lnTo>
                    <a:pt x="1070" y="1186"/>
                  </a:lnTo>
                  <a:lnTo>
                    <a:pt x="1104" y="1162"/>
                  </a:lnTo>
                  <a:lnTo>
                    <a:pt x="1134" y="1134"/>
                  </a:lnTo>
                  <a:lnTo>
                    <a:pt x="1162" y="1104"/>
                  </a:lnTo>
                  <a:lnTo>
                    <a:pt x="1186" y="1070"/>
                  </a:lnTo>
                  <a:lnTo>
                    <a:pt x="1208" y="1036"/>
                  </a:lnTo>
                  <a:lnTo>
                    <a:pt x="1226" y="998"/>
                  </a:lnTo>
                  <a:lnTo>
                    <a:pt x="1240" y="958"/>
                  </a:lnTo>
                  <a:lnTo>
                    <a:pt x="1250" y="916"/>
                  </a:lnTo>
                  <a:lnTo>
                    <a:pt x="1258" y="874"/>
                  </a:lnTo>
                  <a:lnTo>
                    <a:pt x="1260" y="830"/>
                  </a:lnTo>
                  <a:lnTo>
                    <a:pt x="1260" y="830"/>
                  </a:lnTo>
                  <a:lnTo>
                    <a:pt x="1258" y="788"/>
                  </a:lnTo>
                  <a:lnTo>
                    <a:pt x="1252" y="746"/>
                  </a:lnTo>
                  <a:lnTo>
                    <a:pt x="1242" y="706"/>
                  </a:lnTo>
                  <a:lnTo>
                    <a:pt x="1228" y="668"/>
                  </a:lnTo>
                  <a:lnTo>
                    <a:pt x="1228" y="592"/>
                  </a:lnTo>
                  <a:close/>
                </a:path>
              </a:pathLst>
            </a:custGeom>
            <a:solidFill>
              <a:srgbClr val="28ACC6">
                <a:lumMod val="40000"/>
                <a:lumOff val="60000"/>
              </a:srgbClr>
            </a:solidFill>
            <a:ln w="19050" cap="rnd" cmpd="sng">
              <a:solidFill>
                <a:srgbClr val="28ACC6"/>
              </a:solidFill>
              <a:prstDash val="sysDot"/>
              <a:round/>
              <a:headEnd type="none" w="med" len="med"/>
              <a:tailEnd type="none" w="med" len="med"/>
            </a:ln>
            <a:effectLst/>
          </p:spPr>
          <p:txBody>
            <a:bodyPr wrap="square" anchor="ctr">
              <a:normAutofit/>
            </a:bodyPr>
            <a:lstStyle/>
            <a:p>
              <a:pPr algn="ctr"/>
              <a:r>
                <a:rPr lang="zh-CN" altLang="en-US" dirty="0">
                  <a:solidFill>
                    <a:srgbClr val="28ACC6">
                      <a:lumMod val="50000"/>
                    </a:srgbClr>
                  </a:solidFill>
                  <a:latin typeface="微软雅黑" panose="020B0503020204020204" charset="-122"/>
                  <a:ea typeface="微软雅黑" panose="020B0503020204020204" charset="-122"/>
                  <a:sym typeface="Arial" panose="020B0604020202020204" pitchFamily="34" charset="0"/>
                </a:rPr>
                <a:t>培训组织准备</a:t>
              </a:r>
              <a:endParaRPr lang="zh-CN" altLang="en-US" dirty="0">
                <a:solidFill>
                  <a:srgbClr val="28ACC6">
                    <a:lumMod val="50000"/>
                  </a:srgbClr>
                </a:solidFill>
                <a:latin typeface="微软雅黑" panose="020B0503020204020204" charset="-122"/>
                <a:ea typeface="微软雅黑" panose="020B0503020204020204" charset="-122"/>
                <a:sym typeface="Arial" panose="020B0604020202020204" pitchFamily="34" charset="0"/>
              </a:endParaRPr>
            </a:p>
          </p:txBody>
        </p:sp>
        <p:sp>
          <p:nvSpPr>
            <p:cNvPr id="29" name="AutoShape 47"/>
            <p:cNvSpPr>
              <a:spLocks noChangeArrowheads="1"/>
            </p:cNvSpPr>
            <p:nvPr>
              <p:custDataLst>
                <p:tags r:id="rId4"/>
              </p:custDataLst>
            </p:nvPr>
          </p:nvSpPr>
          <p:spPr bwMode="auto">
            <a:xfrm>
              <a:off x="2739824" y="5284278"/>
              <a:ext cx="56476" cy="118086"/>
            </a:xfrm>
            <a:prstGeom prst="rightArrow">
              <a:avLst>
                <a:gd name="adj1" fmla="val 15907"/>
                <a:gd name="adj2" fmla="val 100000"/>
              </a:avLst>
            </a:prstGeom>
            <a:solidFill>
              <a:srgbClr val="28ACC6"/>
            </a:solidFill>
            <a:ln>
              <a:noFill/>
            </a:ln>
            <a:effectLst/>
          </p:spPr>
          <p:txBody>
            <a:bodyPr wrap="square">
              <a:normAutofit fontScale="25000" lnSpcReduction="20000"/>
            </a:bodyPr>
            <a:lstStyle/>
            <a:p>
              <a:endParaRPr lang="zh-CN" altLang="en-US" sz="2000"/>
            </a:p>
          </p:txBody>
        </p:sp>
        <p:sp>
          <p:nvSpPr>
            <p:cNvPr id="30" name="AutoShape 48"/>
            <p:cNvSpPr>
              <a:spLocks noChangeArrowheads="1"/>
            </p:cNvSpPr>
            <p:nvPr>
              <p:custDataLst>
                <p:tags r:id="rId5"/>
              </p:custDataLst>
            </p:nvPr>
          </p:nvSpPr>
          <p:spPr bwMode="auto">
            <a:xfrm>
              <a:off x="3912980" y="5284278"/>
              <a:ext cx="56476" cy="118086"/>
            </a:xfrm>
            <a:prstGeom prst="rightArrow">
              <a:avLst>
                <a:gd name="adj1" fmla="val 15907"/>
                <a:gd name="adj2" fmla="val 100000"/>
              </a:avLst>
            </a:prstGeom>
            <a:solidFill>
              <a:srgbClr val="28ACC6"/>
            </a:solidFill>
            <a:ln>
              <a:noFill/>
            </a:ln>
            <a:effectLst/>
          </p:spPr>
          <p:txBody>
            <a:bodyPr wrap="square">
              <a:normAutofit fontScale="25000" lnSpcReduction="20000"/>
            </a:bodyPr>
            <a:lstStyle/>
            <a:p>
              <a:endParaRPr lang="zh-CN" altLang="en-US" sz="2000"/>
            </a:p>
          </p:txBody>
        </p:sp>
        <p:sp>
          <p:nvSpPr>
            <p:cNvPr id="31" name="Freeform 17"/>
            <p:cNvSpPr/>
            <p:nvPr>
              <p:custDataLst>
                <p:tags r:id="rId6"/>
              </p:custDataLst>
            </p:nvPr>
          </p:nvSpPr>
          <p:spPr bwMode="auto">
            <a:xfrm>
              <a:off x="5173416" y="4806801"/>
              <a:ext cx="1047368" cy="1047368"/>
            </a:xfrm>
            <a:custGeom>
              <a:avLst/>
              <a:gdLst>
                <a:gd name="T0" fmla="*/ 1228 w 1260"/>
                <a:gd name="T1" fmla="*/ 592 h 1260"/>
                <a:gd name="T2" fmla="*/ 1252 w 1260"/>
                <a:gd name="T3" fmla="*/ 514 h 1260"/>
                <a:gd name="T4" fmla="*/ 1260 w 1260"/>
                <a:gd name="T5" fmla="*/ 430 h 1260"/>
                <a:gd name="T6" fmla="*/ 1258 w 1260"/>
                <a:gd name="T7" fmla="*/ 386 h 1260"/>
                <a:gd name="T8" fmla="*/ 1240 w 1260"/>
                <a:gd name="T9" fmla="*/ 302 h 1260"/>
                <a:gd name="T10" fmla="*/ 1208 w 1260"/>
                <a:gd name="T11" fmla="*/ 226 h 1260"/>
                <a:gd name="T12" fmla="*/ 1162 w 1260"/>
                <a:gd name="T13" fmla="*/ 158 h 1260"/>
                <a:gd name="T14" fmla="*/ 1104 w 1260"/>
                <a:gd name="T15" fmla="*/ 98 h 1260"/>
                <a:gd name="T16" fmla="*/ 1034 w 1260"/>
                <a:gd name="T17" fmla="*/ 52 h 1260"/>
                <a:gd name="T18" fmla="*/ 958 w 1260"/>
                <a:gd name="T19" fmla="*/ 20 h 1260"/>
                <a:gd name="T20" fmla="*/ 874 w 1260"/>
                <a:gd name="T21" fmla="*/ 2 h 1260"/>
                <a:gd name="T22" fmla="*/ 830 w 1260"/>
                <a:gd name="T23" fmla="*/ 0 h 1260"/>
                <a:gd name="T24" fmla="*/ 756 w 1260"/>
                <a:gd name="T25" fmla="*/ 8 h 1260"/>
                <a:gd name="T26" fmla="*/ 684 w 1260"/>
                <a:gd name="T27" fmla="*/ 26 h 1260"/>
                <a:gd name="T28" fmla="*/ 576 w 1260"/>
                <a:gd name="T29" fmla="*/ 26 h 1260"/>
                <a:gd name="T30" fmla="*/ 504 w 1260"/>
                <a:gd name="T31" fmla="*/ 8 h 1260"/>
                <a:gd name="T32" fmla="*/ 430 w 1260"/>
                <a:gd name="T33" fmla="*/ 0 h 1260"/>
                <a:gd name="T34" fmla="*/ 386 w 1260"/>
                <a:gd name="T35" fmla="*/ 2 h 1260"/>
                <a:gd name="T36" fmla="*/ 302 w 1260"/>
                <a:gd name="T37" fmla="*/ 20 h 1260"/>
                <a:gd name="T38" fmla="*/ 226 w 1260"/>
                <a:gd name="T39" fmla="*/ 52 h 1260"/>
                <a:gd name="T40" fmla="*/ 156 w 1260"/>
                <a:gd name="T41" fmla="*/ 98 h 1260"/>
                <a:gd name="T42" fmla="*/ 98 w 1260"/>
                <a:gd name="T43" fmla="*/ 158 h 1260"/>
                <a:gd name="T44" fmla="*/ 52 w 1260"/>
                <a:gd name="T45" fmla="*/ 226 h 1260"/>
                <a:gd name="T46" fmla="*/ 20 w 1260"/>
                <a:gd name="T47" fmla="*/ 302 h 1260"/>
                <a:gd name="T48" fmla="*/ 2 w 1260"/>
                <a:gd name="T49" fmla="*/ 386 h 1260"/>
                <a:gd name="T50" fmla="*/ 0 w 1260"/>
                <a:gd name="T51" fmla="*/ 430 h 1260"/>
                <a:gd name="T52" fmla="*/ 8 w 1260"/>
                <a:gd name="T53" fmla="*/ 510 h 1260"/>
                <a:gd name="T54" fmla="*/ 28 w 1260"/>
                <a:gd name="T55" fmla="*/ 584 h 1260"/>
                <a:gd name="T56" fmla="*/ 28 w 1260"/>
                <a:gd name="T57" fmla="*/ 676 h 1260"/>
                <a:gd name="T58" fmla="*/ 8 w 1260"/>
                <a:gd name="T59" fmla="*/ 750 h 1260"/>
                <a:gd name="T60" fmla="*/ 0 w 1260"/>
                <a:gd name="T61" fmla="*/ 830 h 1260"/>
                <a:gd name="T62" fmla="*/ 2 w 1260"/>
                <a:gd name="T63" fmla="*/ 874 h 1260"/>
                <a:gd name="T64" fmla="*/ 20 w 1260"/>
                <a:gd name="T65" fmla="*/ 958 h 1260"/>
                <a:gd name="T66" fmla="*/ 52 w 1260"/>
                <a:gd name="T67" fmla="*/ 1036 h 1260"/>
                <a:gd name="T68" fmla="*/ 98 w 1260"/>
                <a:gd name="T69" fmla="*/ 1104 h 1260"/>
                <a:gd name="T70" fmla="*/ 156 w 1260"/>
                <a:gd name="T71" fmla="*/ 1162 h 1260"/>
                <a:gd name="T72" fmla="*/ 226 w 1260"/>
                <a:gd name="T73" fmla="*/ 1208 h 1260"/>
                <a:gd name="T74" fmla="*/ 302 w 1260"/>
                <a:gd name="T75" fmla="*/ 1240 h 1260"/>
                <a:gd name="T76" fmla="*/ 386 w 1260"/>
                <a:gd name="T77" fmla="*/ 1258 h 1260"/>
                <a:gd name="T78" fmla="*/ 430 w 1260"/>
                <a:gd name="T79" fmla="*/ 1260 h 1260"/>
                <a:gd name="T80" fmla="*/ 504 w 1260"/>
                <a:gd name="T81" fmla="*/ 1254 h 1260"/>
                <a:gd name="T82" fmla="*/ 576 w 1260"/>
                <a:gd name="T83" fmla="*/ 1234 h 1260"/>
                <a:gd name="T84" fmla="*/ 684 w 1260"/>
                <a:gd name="T85" fmla="*/ 1234 h 1260"/>
                <a:gd name="T86" fmla="*/ 754 w 1260"/>
                <a:gd name="T87" fmla="*/ 1254 h 1260"/>
                <a:gd name="T88" fmla="*/ 830 w 1260"/>
                <a:gd name="T89" fmla="*/ 1260 h 1260"/>
                <a:gd name="T90" fmla="*/ 874 w 1260"/>
                <a:gd name="T91" fmla="*/ 1258 h 1260"/>
                <a:gd name="T92" fmla="*/ 958 w 1260"/>
                <a:gd name="T93" fmla="*/ 1240 h 1260"/>
                <a:gd name="T94" fmla="*/ 1034 w 1260"/>
                <a:gd name="T95" fmla="*/ 1208 h 1260"/>
                <a:gd name="T96" fmla="*/ 1104 w 1260"/>
                <a:gd name="T97" fmla="*/ 1162 h 1260"/>
                <a:gd name="T98" fmla="*/ 1162 w 1260"/>
                <a:gd name="T99" fmla="*/ 1104 h 1260"/>
                <a:gd name="T100" fmla="*/ 1208 w 1260"/>
                <a:gd name="T101" fmla="*/ 1036 h 1260"/>
                <a:gd name="T102" fmla="*/ 1240 w 1260"/>
                <a:gd name="T103" fmla="*/ 958 h 1260"/>
                <a:gd name="T104" fmla="*/ 1258 w 1260"/>
                <a:gd name="T105" fmla="*/ 874 h 1260"/>
                <a:gd name="T106" fmla="*/ 1260 w 1260"/>
                <a:gd name="T107" fmla="*/ 830 h 1260"/>
                <a:gd name="T108" fmla="*/ 1252 w 1260"/>
                <a:gd name="T109" fmla="*/ 746 h 1260"/>
                <a:gd name="T110" fmla="*/ 1228 w 1260"/>
                <a:gd name="T111" fmla="*/ 66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0" h="1260">
                  <a:moveTo>
                    <a:pt x="1228" y="592"/>
                  </a:moveTo>
                  <a:lnTo>
                    <a:pt x="1228" y="592"/>
                  </a:lnTo>
                  <a:lnTo>
                    <a:pt x="1242" y="554"/>
                  </a:lnTo>
                  <a:lnTo>
                    <a:pt x="1252" y="514"/>
                  </a:lnTo>
                  <a:lnTo>
                    <a:pt x="1258" y="472"/>
                  </a:lnTo>
                  <a:lnTo>
                    <a:pt x="1260" y="430"/>
                  </a:lnTo>
                  <a:lnTo>
                    <a:pt x="1260" y="430"/>
                  </a:lnTo>
                  <a:lnTo>
                    <a:pt x="1258" y="386"/>
                  </a:lnTo>
                  <a:lnTo>
                    <a:pt x="1250" y="344"/>
                  </a:lnTo>
                  <a:lnTo>
                    <a:pt x="1240" y="302"/>
                  </a:lnTo>
                  <a:lnTo>
                    <a:pt x="1226" y="264"/>
                  </a:lnTo>
                  <a:lnTo>
                    <a:pt x="1208" y="226"/>
                  </a:lnTo>
                  <a:lnTo>
                    <a:pt x="1186" y="190"/>
                  </a:lnTo>
                  <a:lnTo>
                    <a:pt x="1162" y="158"/>
                  </a:lnTo>
                  <a:lnTo>
                    <a:pt x="1134" y="126"/>
                  </a:lnTo>
                  <a:lnTo>
                    <a:pt x="1104" y="98"/>
                  </a:lnTo>
                  <a:lnTo>
                    <a:pt x="1070" y="74"/>
                  </a:lnTo>
                  <a:lnTo>
                    <a:pt x="1034" y="52"/>
                  </a:lnTo>
                  <a:lnTo>
                    <a:pt x="998" y="34"/>
                  </a:lnTo>
                  <a:lnTo>
                    <a:pt x="958" y="20"/>
                  </a:lnTo>
                  <a:lnTo>
                    <a:pt x="916" y="10"/>
                  </a:lnTo>
                  <a:lnTo>
                    <a:pt x="874" y="2"/>
                  </a:lnTo>
                  <a:lnTo>
                    <a:pt x="830" y="0"/>
                  </a:lnTo>
                  <a:lnTo>
                    <a:pt x="830" y="0"/>
                  </a:lnTo>
                  <a:lnTo>
                    <a:pt x="792" y="2"/>
                  </a:lnTo>
                  <a:lnTo>
                    <a:pt x="756" y="8"/>
                  </a:lnTo>
                  <a:lnTo>
                    <a:pt x="720" y="16"/>
                  </a:lnTo>
                  <a:lnTo>
                    <a:pt x="684" y="26"/>
                  </a:lnTo>
                  <a:lnTo>
                    <a:pt x="576" y="26"/>
                  </a:lnTo>
                  <a:lnTo>
                    <a:pt x="576" y="26"/>
                  </a:lnTo>
                  <a:lnTo>
                    <a:pt x="540" y="16"/>
                  </a:lnTo>
                  <a:lnTo>
                    <a:pt x="504" y="8"/>
                  </a:lnTo>
                  <a:lnTo>
                    <a:pt x="468" y="2"/>
                  </a:lnTo>
                  <a:lnTo>
                    <a:pt x="430" y="0"/>
                  </a:lnTo>
                  <a:lnTo>
                    <a:pt x="430" y="0"/>
                  </a:lnTo>
                  <a:lnTo>
                    <a:pt x="386" y="2"/>
                  </a:lnTo>
                  <a:lnTo>
                    <a:pt x="344" y="10"/>
                  </a:lnTo>
                  <a:lnTo>
                    <a:pt x="302" y="20"/>
                  </a:lnTo>
                  <a:lnTo>
                    <a:pt x="262" y="34"/>
                  </a:lnTo>
                  <a:lnTo>
                    <a:pt x="226" y="52"/>
                  </a:lnTo>
                  <a:lnTo>
                    <a:pt x="190" y="74"/>
                  </a:lnTo>
                  <a:lnTo>
                    <a:pt x="156" y="98"/>
                  </a:lnTo>
                  <a:lnTo>
                    <a:pt x="126" y="126"/>
                  </a:lnTo>
                  <a:lnTo>
                    <a:pt x="98" y="158"/>
                  </a:lnTo>
                  <a:lnTo>
                    <a:pt x="74" y="190"/>
                  </a:lnTo>
                  <a:lnTo>
                    <a:pt x="52" y="226"/>
                  </a:lnTo>
                  <a:lnTo>
                    <a:pt x="34" y="264"/>
                  </a:lnTo>
                  <a:lnTo>
                    <a:pt x="20" y="302"/>
                  </a:lnTo>
                  <a:lnTo>
                    <a:pt x="8" y="344"/>
                  </a:lnTo>
                  <a:lnTo>
                    <a:pt x="2" y="386"/>
                  </a:lnTo>
                  <a:lnTo>
                    <a:pt x="0" y="430"/>
                  </a:lnTo>
                  <a:lnTo>
                    <a:pt x="0" y="430"/>
                  </a:lnTo>
                  <a:lnTo>
                    <a:pt x="2" y="470"/>
                  </a:lnTo>
                  <a:lnTo>
                    <a:pt x="8" y="510"/>
                  </a:lnTo>
                  <a:lnTo>
                    <a:pt x="16" y="548"/>
                  </a:lnTo>
                  <a:lnTo>
                    <a:pt x="28" y="584"/>
                  </a:lnTo>
                  <a:lnTo>
                    <a:pt x="28" y="676"/>
                  </a:lnTo>
                  <a:lnTo>
                    <a:pt x="28" y="676"/>
                  </a:lnTo>
                  <a:lnTo>
                    <a:pt x="16" y="712"/>
                  </a:lnTo>
                  <a:lnTo>
                    <a:pt x="8" y="750"/>
                  </a:lnTo>
                  <a:lnTo>
                    <a:pt x="2" y="790"/>
                  </a:lnTo>
                  <a:lnTo>
                    <a:pt x="0" y="830"/>
                  </a:lnTo>
                  <a:lnTo>
                    <a:pt x="0" y="830"/>
                  </a:lnTo>
                  <a:lnTo>
                    <a:pt x="2" y="874"/>
                  </a:lnTo>
                  <a:lnTo>
                    <a:pt x="8" y="916"/>
                  </a:lnTo>
                  <a:lnTo>
                    <a:pt x="20" y="958"/>
                  </a:lnTo>
                  <a:lnTo>
                    <a:pt x="34" y="998"/>
                  </a:lnTo>
                  <a:lnTo>
                    <a:pt x="52" y="1036"/>
                  </a:lnTo>
                  <a:lnTo>
                    <a:pt x="74" y="1070"/>
                  </a:lnTo>
                  <a:lnTo>
                    <a:pt x="98" y="1104"/>
                  </a:lnTo>
                  <a:lnTo>
                    <a:pt x="126" y="1134"/>
                  </a:lnTo>
                  <a:lnTo>
                    <a:pt x="156" y="1162"/>
                  </a:lnTo>
                  <a:lnTo>
                    <a:pt x="190" y="1186"/>
                  </a:lnTo>
                  <a:lnTo>
                    <a:pt x="226" y="1208"/>
                  </a:lnTo>
                  <a:lnTo>
                    <a:pt x="262" y="1226"/>
                  </a:lnTo>
                  <a:lnTo>
                    <a:pt x="302" y="1240"/>
                  </a:lnTo>
                  <a:lnTo>
                    <a:pt x="344" y="1252"/>
                  </a:lnTo>
                  <a:lnTo>
                    <a:pt x="386" y="1258"/>
                  </a:lnTo>
                  <a:lnTo>
                    <a:pt x="430" y="1260"/>
                  </a:lnTo>
                  <a:lnTo>
                    <a:pt x="430" y="1260"/>
                  </a:lnTo>
                  <a:lnTo>
                    <a:pt x="468" y="1258"/>
                  </a:lnTo>
                  <a:lnTo>
                    <a:pt x="504" y="1254"/>
                  </a:lnTo>
                  <a:lnTo>
                    <a:pt x="540" y="1246"/>
                  </a:lnTo>
                  <a:lnTo>
                    <a:pt x="576" y="1234"/>
                  </a:lnTo>
                  <a:lnTo>
                    <a:pt x="684" y="1234"/>
                  </a:lnTo>
                  <a:lnTo>
                    <a:pt x="684" y="1234"/>
                  </a:lnTo>
                  <a:lnTo>
                    <a:pt x="718" y="1246"/>
                  </a:lnTo>
                  <a:lnTo>
                    <a:pt x="754" y="1254"/>
                  </a:lnTo>
                  <a:lnTo>
                    <a:pt x="792" y="1258"/>
                  </a:lnTo>
                  <a:lnTo>
                    <a:pt x="830" y="1260"/>
                  </a:lnTo>
                  <a:lnTo>
                    <a:pt x="830" y="1260"/>
                  </a:lnTo>
                  <a:lnTo>
                    <a:pt x="874" y="1258"/>
                  </a:lnTo>
                  <a:lnTo>
                    <a:pt x="916" y="1252"/>
                  </a:lnTo>
                  <a:lnTo>
                    <a:pt x="958" y="1240"/>
                  </a:lnTo>
                  <a:lnTo>
                    <a:pt x="998" y="1226"/>
                  </a:lnTo>
                  <a:lnTo>
                    <a:pt x="1034" y="1208"/>
                  </a:lnTo>
                  <a:lnTo>
                    <a:pt x="1070" y="1186"/>
                  </a:lnTo>
                  <a:lnTo>
                    <a:pt x="1104" y="1162"/>
                  </a:lnTo>
                  <a:lnTo>
                    <a:pt x="1134" y="1134"/>
                  </a:lnTo>
                  <a:lnTo>
                    <a:pt x="1162" y="1104"/>
                  </a:lnTo>
                  <a:lnTo>
                    <a:pt x="1186" y="1070"/>
                  </a:lnTo>
                  <a:lnTo>
                    <a:pt x="1208" y="1036"/>
                  </a:lnTo>
                  <a:lnTo>
                    <a:pt x="1226" y="998"/>
                  </a:lnTo>
                  <a:lnTo>
                    <a:pt x="1240" y="958"/>
                  </a:lnTo>
                  <a:lnTo>
                    <a:pt x="1250" y="916"/>
                  </a:lnTo>
                  <a:lnTo>
                    <a:pt x="1258" y="874"/>
                  </a:lnTo>
                  <a:lnTo>
                    <a:pt x="1260" y="830"/>
                  </a:lnTo>
                  <a:lnTo>
                    <a:pt x="1260" y="830"/>
                  </a:lnTo>
                  <a:lnTo>
                    <a:pt x="1258" y="788"/>
                  </a:lnTo>
                  <a:lnTo>
                    <a:pt x="1252" y="746"/>
                  </a:lnTo>
                  <a:lnTo>
                    <a:pt x="1242" y="706"/>
                  </a:lnTo>
                  <a:lnTo>
                    <a:pt x="1228" y="668"/>
                  </a:lnTo>
                  <a:lnTo>
                    <a:pt x="1228" y="592"/>
                  </a:lnTo>
                  <a:close/>
                </a:path>
              </a:pathLst>
            </a:custGeom>
            <a:solidFill>
              <a:srgbClr val="2CB695">
                <a:lumMod val="40000"/>
                <a:lumOff val="60000"/>
              </a:srgbClr>
            </a:solidFill>
            <a:ln w="19050" cap="rnd" cmpd="sng">
              <a:solidFill>
                <a:srgbClr val="2CB695"/>
              </a:solidFill>
              <a:prstDash val="sysDot"/>
              <a:round/>
              <a:headEnd type="none" w="med" len="med"/>
              <a:tailEnd type="none" w="med" len="med"/>
            </a:ln>
            <a:effectLst/>
          </p:spPr>
          <p:txBody>
            <a:bodyPr wrap="square" anchor="ctr">
              <a:normAutofit/>
            </a:bodyPr>
            <a:lstStyle/>
            <a:p>
              <a:pPr algn="ctr"/>
              <a:r>
                <a:rPr lang="zh-CN" altLang="en-US" dirty="0">
                  <a:solidFill>
                    <a:srgbClr val="2CB695">
                      <a:lumMod val="50000"/>
                    </a:srgbClr>
                  </a:solidFill>
                  <a:latin typeface="微软雅黑" panose="020B0503020204020204" charset="-122"/>
                  <a:ea typeface="微软雅黑" panose="020B0503020204020204" charset="-122"/>
                  <a:sym typeface="Arial" panose="020B0604020202020204" pitchFamily="34" charset="0"/>
                </a:rPr>
                <a:t>培训现场管理</a:t>
              </a:r>
              <a:endParaRPr lang="zh-CN" altLang="en-US" dirty="0">
                <a:solidFill>
                  <a:srgbClr val="2CB695">
                    <a:lumMod val="50000"/>
                  </a:srgbClr>
                </a:solidFill>
                <a:latin typeface="微软雅黑" panose="020B0503020204020204" charset="-122"/>
                <a:ea typeface="微软雅黑" panose="020B0503020204020204" charset="-122"/>
                <a:sym typeface="Arial" panose="020B0604020202020204" pitchFamily="34" charset="0"/>
              </a:endParaRPr>
            </a:p>
          </p:txBody>
        </p:sp>
        <p:sp>
          <p:nvSpPr>
            <p:cNvPr id="32" name="AutoShape 48"/>
            <p:cNvSpPr>
              <a:spLocks noChangeArrowheads="1"/>
            </p:cNvSpPr>
            <p:nvPr>
              <p:custDataLst>
                <p:tags r:id="rId7"/>
              </p:custDataLst>
            </p:nvPr>
          </p:nvSpPr>
          <p:spPr bwMode="auto">
            <a:xfrm>
              <a:off x="5086136" y="5284278"/>
              <a:ext cx="56476" cy="118086"/>
            </a:xfrm>
            <a:prstGeom prst="rightArrow">
              <a:avLst>
                <a:gd name="adj1" fmla="val 15907"/>
                <a:gd name="adj2" fmla="val 100000"/>
              </a:avLst>
            </a:prstGeom>
            <a:solidFill>
              <a:srgbClr val="28ACC6"/>
            </a:solidFill>
            <a:ln>
              <a:noFill/>
            </a:ln>
            <a:effectLst/>
          </p:spPr>
          <p:txBody>
            <a:bodyPr wrap="square">
              <a:normAutofit fontScale="25000" lnSpcReduction="20000"/>
            </a:bodyPr>
            <a:lstStyle/>
            <a:p>
              <a:endParaRPr lang="zh-CN" altLang="en-US" sz="2000"/>
            </a:p>
          </p:txBody>
        </p:sp>
        <p:sp>
          <p:nvSpPr>
            <p:cNvPr id="33" name="Freeform 17"/>
            <p:cNvSpPr/>
            <p:nvPr>
              <p:custDataLst>
                <p:tags r:id="rId8"/>
              </p:custDataLst>
            </p:nvPr>
          </p:nvSpPr>
          <p:spPr bwMode="auto">
            <a:xfrm>
              <a:off x="6346571" y="4806801"/>
              <a:ext cx="1139640" cy="1047368"/>
            </a:xfrm>
            <a:custGeom>
              <a:avLst/>
              <a:gdLst>
                <a:gd name="T0" fmla="*/ 1228 w 1260"/>
                <a:gd name="T1" fmla="*/ 592 h 1260"/>
                <a:gd name="T2" fmla="*/ 1252 w 1260"/>
                <a:gd name="T3" fmla="*/ 514 h 1260"/>
                <a:gd name="T4" fmla="*/ 1260 w 1260"/>
                <a:gd name="T5" fmla="*/ 430 h 1260"/>
                <a:gd name="T6" fmla="*/ 1258 w 1260"/>
                <a:gd name="T7" fmla="*/ 386 h 1260"/>
                <a:gd name="T8" fmla="*/ 1240 w 1260"/>
                <a:gd name="T9" fmla="*/ 302 h 1260"/>
                <a:gd name="T10" fmla="*/ 1208 w 1260"/>
                <a:gd name="T11" fmla="*/ 226 h 1260"/>
                <a:gd name="T12" fmla="*/ 1162 w 1260"/>
                <a:gd name="T13" fmla="*/ 158 h 1260"/>
                <a:gd name="T14" fmla="*/ 1104 w 1260"/>
                <a:gd name="T15" fmla="*/ 98 h 1260"/>
                <a:gd name="T16" fmla="*/ 1034 w 1260"/>
                <a:gd name="T17" fmla="*/ 52 h 1260"/>
                <a:gd name="T18" fmla="*/ 958 w 1260"/>
                <a:gd name="T19" fmla="*/ 20 h 1260"/>
                <a:gd name="T20" fmla="*/ 874 w 1260"/>
                <a:gd name="T21" fmla="*/ 2 h 1260"/>
                <a:gd name="T22" fmla="*/ 830 w 1260"/>
                <a:gd name="T23" fmla="*/ 0 h 1260"/>
                <a:gd name="T24" fmla="*/ 756 w 1260"/>
                <a:gd name="T25" fmla="*/ 8 h 1260"/>
                <a:gd name="T26" fmla="*/ 684 w 1260"/>
                <a:gd name="T27" fmla="*/ 26 h 1260"/>
                <a:gd name="T28" fmla="*/ 576 w 1260"/>
                <a:gd name="T29" fmla="*/ 26 h 1260"/>
                <a:gd name="T30" fmla="*/ 504 w 1260"/>
                <a:gd name="T31" fmla="*/ 8 h 1260"/>
                <a:gd name="T32" fmla="*/ 430 w 1260"/>
                <a:gd name="T33" fmla="*/ 0 h 1260"/>
                <a:gd name="T34" fmla="*/ 386 w 1260"/>
                <a:gd name="T35" fmla="*/ 2 h 1260"/>
                <a:gd name="T36" fmla="*/ 302 w 1260"/>
                <a:gd name="T37" fmla="*/ 20 h 1260"/>
                <a:gd name="T38" fmla="*/ 226 w 1260"/>
                <a:gd name="T39" fmla="*/ 52 h 1260"/>
                <a:gd name="T40" fmla="*/ 156 w 1260"/>
                <a:gd name="T41" fmla="*/ 98 h 1260"/>
                <a:gd name="T42" fmla="*/ 98 w 1260"/>
                <a:gd name="T43" fmla="*/ 158 h 1260"/>
                <a:gd name="T44" fmla="*/ 52 w 1260"/>
                <a:gd name="T45" fmla="*/ 226 h 1260"/>
                <a:gd name="T46" fmla="*/ 20 w 1260"/>
                <a:gd name="T47" fmla="*/ 302 h 1260"/>
                <a:gd name="T48" fmla="*/ 2 w 1260"/>
                <a:gd name="T49" fmla="*/ 386 h 1260"/>
                <a:gd name="T50" fmla="*/ 0 w 1260"/>
                <a:gd name="T51" fmla="*/ 430 h 1260"/>
                <a:gd name="T52" fmla="*/ 8 w 1260"/>
                <a:gd name="T53" fmla="*/ 510 h 1260"/>
                <a:gd name="T54" fmla="*/ 28 w 1260"/>
                <a:gd name="T55" fmla="*/ 584 h 1260"/>
                <a:gd name="T56" fmla="*/ 28 w 1260"/>
                <a:gd name="T57" fmla="*/ 676 h 1260"/>
                <a:gd name="T58" fmla="*/ 8 w 1260"/>
                <a:gd name="T59" fmla="*/ 750 h 1260"/>
                <a:gd name="T60" fmla="*/ 0 w 1260"/>
                <a:gd name="T61" fmla="*/ 830 h 1260"/>
                <a:gd name="T62" fmla="*/ 2 w 1260"/>
                <a:gd name="T63" fmla="*/ 874 h 1260"/>
                <a:gd name="T64" fmla="*/ 20 w 1260"/>
                <a:gd name="T65" fmla="*/ 958 h 1260"/>
                <a:gd name="T66" fmla="*/ 52 w 1260"/>
                <a:gd name="T67" fmla="*/ 1036 h 1260"/>
                <a:gd name="T68" fmla="*/ 98 w 1260"/>
                <a:gd name="T69" fmla="*/ 1104 h 1260"/>
                <a:gd name="T70" fmla="*/ 156 w 1260"/>
                <a:gd name="T71" fmla="*/ 1162 h 1260"/>
                <a:gd name="T72" fmla="*/ 226 w 1260"/>
                <a:gd name="T73" fmla="*/ 1208 h 1260"/>
                <a:gd name="T74" fmla="*/ 302 w 1260"/>
                <a:gd name="T75" fmla="*/ 1240 h 1260"/>
                <a:gd name="T76" fmla="*/ 386 w 1260"/>
                <a:gd name="T77" fmla="*/ 1258 h 1260"/>
                <a:gd name="T78" fmla="*/ 430 w 1260"/>
                <a:gd name="T79" fmla="*/ 1260 h 1260"/>
                <a:gd name="T80" fmla="*/ 504 w 1260"/>
                <a:gd name="T81" fmla="*/ 1254 h 1260"/>
                <a:gd name="T82" fmla="*/ 576 w 1260"/>
                <a:gd name="T83" fmla="*/ 1234 h 1260"/>
                <a:gd name="T84" fmla="*/ 684 w 1260"/>
                <a:gd name="T85" fmla="*/ 1234 h 1260"/>
                <a:gd name="T86" fmla="*/ 754 w 1260"/>
                <a:gd name="T87" fmla="*/ 1254 h 1260"/>
                <a:gd name="T88" fmla="*/ 830 w 1260"/>
                <a:gd name="T89" fmla="*/ 1260 h 1260"/>
                <a:gd name="T90" fmla="*/ 874 w 1260"/>
                <a:gd name="T91" fmla="*/ 1258 h 1260"/>
                <a:gd name="T92" fmla="*/ 958 w 1260"/>
                <a:gd name="T93" fmla="*/ 1240 h 1260"/>
                <a:gd name="T94" fmla="*/ 1034 w 1260"/>
                <a:gd name="T95" fmla="*/ 1208 h 1260"/>
                <a:gd name="T96" fmla="*/ 1104 w 1260"/>
                <a:gd name="T97" fmla="*/ 1162 h 1260"/>
                <a:gd name="T98" fmla="*/ 1162 w 1260"/>
                <a:gd name="T99" fmla="*/ 1104 h 1260"/>
                <a:gd name="T100" fmla="*/ 1208 w 1260"/>
                <a:gd name="T101" fmla="*/ 1036 h 1260"/>
                <a:gd name="T102" fmla="*/ 1240 w 1260"/>
                <a:gd name="T103" fmla="*/ 958 h 1260"/>
                <a:gd name="T104" fmla="*/ 1258 w 1260"/>
                <a:gd name="T105" fmla="*/ 874 h 1260"/>
                <a:gd name="T106" fmla="*/ 1260 w 1260"/>
                <a:gd name="T107" fmla="*/ 830 h 1260"/>
                <a:gd name="T108" fmla="*/ 1252 w 1260"/>
                <a:gd name="T109" fmla="*/ 746 h 1260"/>
                <a:gd name="T110" fmla="*/ 1228 w 1260"/>
                <a:gd name="T111" fmla="*/ 66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0" h="1260">
                  <a:moveTo>
                    <a:pt x="1228" y="592"/>
                  </a:moveTo>
                  <a:lnTo>
                    <a:pt x="1228" y="592"/>
                  </a:lnTo>
                  <a:lnTo>
                    <a:pt x="1242" y="554"/>
                  </a:lnTo>
                  <a:lnTo>
                    <a:pt x="1252" y="514"/>
                  </a:lnTo>
                  <a:lnTo>
                    <a:pt x="1258" y="472"/>
                  </a:lnTo>
                  <a:lnTo>
                    <a:pt x="1260" y="430"/>
                  </a:lnTo>
                  <a:lnTo>
                    <a:pt x="1260" y="430"/>
                  </a:lnTo>
                  <a:lnTo>
                    <a:pt x="1258" y="386"/>
                  </a:lnTo>
                  <a:lnTo>
                    <a:pt x="1250" y="344"/>
                  </a:lnTo>
                  <a:lnTo>
                    <a:pt x="1240" y="302"/>
                  </a:lnTo>
                  <a:lnTo>
                    <a:pt x="1226" y="264"/>
                  </a:lnTo>
                  <a:lnTo>
                    <a:pt x="1208" y="226"/>
                  </a:lnTo>
                  <a:lnTo>
                    <a:pt x="1186" y="190"/>
                  </a:lnTo>
                  <a:lnTo>
                    <a:pt x="1162" y="158"/>
                  </a:lnTo>
                  <a:lnTo>
                    <a:pt x="1134" y="126"/>
                  </a:lnTo>
                  <a:lnTo>
                    <a:pt x="1104" y="98"/>
                  </a:lnTo>
                  <a:lnTo>
                    <a:pt x="1070" y="74"/>
                  </a:lnTo>
                  <a:lnTo>
                    <a:pt x="1034" y="52"/>
                  </a:lnTo>
                  <a:lnTo>
                    <a:pt x="998" y="34"/>
                  </a:lnTo>
                  <a:lnTo>
                    <a:pt x="958" y="20"/>
                  </a:lnTo>
                  <a:lnTo>
                    <a:pt x="916" y="10"/>
                  </a:lnTo>
                  <a:lnTo>
                    <a:pt x="874" y="2"/>
                  </a:lnTo>
                  <a:lnTo>
                    <a:pt x="830" y="0"/>
                  </a:lnTo>
                  <a:lnTo>
                    <a:pt x="830" y="0"/>
                  </a:lnTo>
                  <a:lnTo>
                    <a:pt x="792" y="2"/>
                  </a:lnTo>
                  <a:lnTo>
                    <a:pt x="756" y="8"/>
                  </a:lnTo>
                  <a:lnTo>
                    <a:pt x="720" y="16"/>
                  </a:lnTo>
                  <a:lnTo>
                    <a:pt x="684" y="26"/>
                  </a:lnTo>
                  <a:lnTo>
                    <a:pt x="576" y="26"/>
                  </a:lnTo>
                  <a:lnTo>
                    <a:pt x="576" y="26"/>
                  </a:lnTo>
                  <a:lnTo>
                    <a:pt x="540" y="16"/>
                  </a:lnTo>
                  <a:lnTo>
                    <a:pt x="504" y="8"/>
                  </a:lnTo>
                  <a:lnTo>
                    <a:pt x="468" y="2"/>
                  </a:lnTo>
                  <a:lnTo>
                    <a:pt x="430" y="0"/>
                  </a:lnTo>
                  <a:lnTo>
                    <a:pt x="430" y="0"/>
                  </a:lnTo>
                  <a:lnTo>
                    <a:pt x="386" y="2"/>
                  </a:lnTo>
                  <a:lnTo>
                    <a:pt x="344" y="10"/>
                  </a:lnTo>
                  <a:lnTo>
                    <a:pt x="302" y="20"/>
                  </a:lnTo>
                  <a:lnTo>
                    <a:pt x="262" y="34"/>
                  </a:lnTo>
                  <a:lnTo>
                    <a:pt x="226" y="52"/>
                  </a:lnTo>
                  <a:lnTo>
                    <a:pt x="190" y="74"/>
                  </a:lnTo>
                  <a:lnTo>
                    <a:pt x="156" y="98"/>
                  </a:lnTo>
                  <a:lnTo>
                    <a:pt x="126" y="126"/>
                  </a:lnTo>
                  <a:lnTo>
                    <a:pt x="98" y="158"/>
                  </a:lnTo>
                  <a:lnTo>
                    <a:pt x="74" y="190"/>
                  </a:lnTo>
                  <a:lnTo>
                    <a:pt x="52" y="226"/>
                  </a:lnTo>
                  <a:lnTo>
                    <a:pt x="34" y="264"/>
                  </a:lnTo>
                  <a:lnTo>
                    <a:pt x="20" y="302"/>
                  </a:lnTo>
                  <a:lnTo>
                    <a:pt x="8" y="344"/>
                  </a:lnTo>
                  <a:lnTo>
                    <a:pt x="2" y="386"/>
                  </a:lnTo>
                  <a:lnTo>
                    <a:pt x="0" y="430"/>
                  </a:lnTo>
                  <a:lnTo>
                    <a:pt x="0" y="430"/>
                  </a:lnTo>
                  <a:lnTo>
                    <a:pt x="2" y="470"/>
                  </a:lnTo>
                  <a:lnTo>
                    <a:pt x="8" y="510"/>
                  </a:lnTo>
                  <a:lnTo>
                    <a:pt x="16" y="548"/>
                  </a:lnTo>
                  <a:lnTo>
                    <a:pt x="28" y="584"/>
                  </a:lnTo>
                  <a:lnTo>
                    <a:pt x="28" y="676"/>
                  </a:lnTo>
                  <a:lnTo>
                    <a:pt x="28" y="676"/>
                  </a:lnTo>
                  <a:lnTo>
                    <a:pt x="16" y="712"/>
                  </a:lnTo>
                  <a:lnTo>
                    <a:pt x="8" y="750"/>
                  </a:lnTo>
                  <a:lnTo>
                    <a:pt x="2" y="790"/>
                  </a:lnTo>
                  <a:lnTo>
                    <a:pt x="0" y="830"/>
                  </a:lnTo>
                  <a:lnTo>
                    <a:pt x="0" y="830"/>
                  </a:lnTo>
                  <a:lnTo>
                    <a:pt x="2" y="874"/>
                  </a:lnTo>
                  <a:lnTo>
                    <a:pt x="8" y="916"/>
                  </a:lnTo>
                  <a:lnTo>
                    <a:pt x="20" y="958"/>
                  </a:lnTo>
                  <a:lnTo>
                    <a:pt x="34" y="998"/>
                  </a:lnTo>
                  <a:lnTo>
                    <a:pt x="52" y="1036"/>
                  </a:lnTo>
                  <a:lnTo>
                    <a:pt x="74" y="1070"/>
                  </a:lnTo>
                  <a:lnTo>
                    <a:pt x="98" y="1104"/>
                  </a:lnTo>
                  <a:lnTo>
                    <a:pt x="126" y="1134"/>
                  </a:lnTo>
                  <a:lnTo>
                    <a:pt x="156" y="1162"/>
                  </a:lnTo>
                  <a:lnTo>
                    <a:pt x="190" y="1186"/>
                  </a:lnTo>
                  <a:lnTo>
                    <a:pt x="226" y="1208"/>
                  </a:lnTo>
                  <a:lnTo>
                    <a:pt x="262" y="1226"/>
                  </a:lnTo>
                  <a:lnTo>
                    <a:pt x="302" y="1240"/>
                  </a:lnTo>
                  <a:lnTo>
                    <a:pt x="344" y="1252"/>
                  </a:lnTo>
                  <a:lnTo>
                    <a:pt x="386" y="1258"/>
                  </a:lnTo>
                  <a:lnTo>
                    <a:pt x="430" y="1260"/>
                  </a:lnTo>
                  <a:lnTo>
                    <a:pt x="430" y="1260"/>
                  </a:lnTo>
                  <a:lnTo>
                    <a:pt x="468" y="1258"/>
                  </a:lnTo>
                  <a:lnTo>
                    <a:pt x="504" y="1254"/>
                  </a:lnTo>
                  <a:lnTo>
                    <a:pt x="540" y="1246"/>
                  </a:lnTo>
                  <a:lnTo>
                    <a:pt x="576" y="1234"/>
                  </a:lnTo>
                  <a:lnTo>
                    <a:pt x="684" y="1234"/>
                  </a:lnTo>
                  <a:lnTo>
                    <a:pt x="684" y="1234"/>
                  </a:lnTo>
                  <a:lnTo>
                    <a:pt x="718" y="1246"/>
                  </a:lnTo>
                  <a:lnTo>
                    <a:pt x="754" y="1254"/>
                  </a:lnTo>
                  <a:lnTo>
                    <a:pt x="792" y="1258"/>
                  </a:lnTo>
                  <a:lnTo>
                    <a:pt x="830" y="1260"/>
                  </a:lnTo>
                  <a:lnTo>
                    <a:pt x="830" y="1260"/>
                  </a:lnTo>
                  <a:lnTo>
                    <a:pt x="874" y="1258"/>
                  </a:lnTo>
                  <a:lnTo>
                    <a:pt x="916" y="1252"/>
                  </a:lnTo>
                  <a:lnTo>
                    <a:pt x="958" y="1240"/>
                  </a:lnTo>
                  <a:lnTo>
                    <a:pt x="998" y="1226"/>
                  </a:lnTo>
                  <a:lnTo>
                    <a:pt x="1034" y="1208"/>
                  </a:lnTo>
                  <a:lnTo>
                    <a:pt x="1070" y="1186"/>
                  </a:lnTo>
                  <a:lnTo>
                    <a:pt x="1104" y="1162"/>
                  </a:lnTo>
                  <a:lnTo>
                    <a:pt x="1134" y="1134"/>
                  </a:lnTo>
                  <a:lnTo>
                    <a:pt x="1162" y="1104"/>
                  </a:lnTo>
                  <a:lnTo>
                    <a:pt x="1186" y="1070"/>
                  </a:lnTo>
                  <a:lnTo>
                    <a:pt x="1208" y="1036"/>
                  </a:lnTo>
                  <a:lnTo>
                    <a:pt x="1226" y="998"/>
                  </a:lnTo>
                  <a:lnTo>
                    <a:pt x="1240" y="958"/>
                  </a:lnTo>
                  <a:lnTo>
                    <a:pt x="1250" y="916"/>
                  </a:lnTo>
                  <a:lnTo>
                    <a:pt x="1258" y="874"/>
                  </a:lnTo>
                  <a:lnTo>
                    <a:pt x="1260" y="830"/>
                  </a:lnTo>
                  <a:lnTo>
                    <a:pt x="1260" y="830"/>
                  </a:lnTo>
                  <a:lnTo>
                    <a:pt x="1258" y="788"/>
                  </a:lnTo>
                  <a:lnTo>
                    <a:pt x="1252" y="746"/>
                  </a:lnTo>
                  <a:lnTo>
                    <a:pt x="1242" y="706"/>
                  </a:lnTo>
                  <a:lnTo>
                    <a:pt x="1228" y="668"/>
                  </a:lnTo>
                  <a:lnTo>
                    <a:pt x="1228" y="592"/>
                  </a:lnTo>
                  <a:close/>
                </a:path>
              </a:pathLst>
            </a:custGeom>
            <a:solidFill>
              <a:srgbClr val="28ACC6">
                <a:lumMod val="40000"/>
                <a:lumOff val="60000"/>
              </a:srgbClr>
            </a:solidFill>
            <a:ln w="19050" cap="rnd" cmpd="sng">
              <a:solidFill>
                <a:srgbClr val="28ACC6"/>
              </a:solidFill>
              <a:prstDash val="sysDot"/>
              <a:round/>
              <a:headEnd type="none" w="med" len="med"/>
              <a:tailEnd type="none" w="med" len="med"/>
            </a:ln>
            <a:effectLst/>
          </p:spPr>
          <p:txBody>
            <a:bodyPr wrap="square" anchor="ctr">
              <a:normAutofit/>
            </a:bodyPr>
            <a:lstStyle/>
            <a:p>
              <a:pPr algn="ctr"/>
              <a:r>
                <a:rPr lang="zh-CN" altLang="en-US" dirty="0">
                  <a:solidFill>
                    <a:srgbClr val="28ACC6">
                      <a:lumMod val="50000"/>
                    </a:srgbClr>
                  </a:solidFill>
                  <a:latin typeface="微软雅黑" panose="020B0503020204020204" charset="-122"/>
                  <a:ea typeface="微软雅黑" panose="020B0503020204020204" charset="-122"/>
                  <a:sym typeface="Arial" panose="020B0604020202020204" pitchFamily="34" charset="0"/>
                </a:rPr>
                <a:t>培训效果评估</a:t>
              </a:r>
              <a:endParaRPr lang="zh-CN" altLang="en-US" dirty="0">
                <a:solidFill>
                  <a:srgbClr val="28ACC6">
                    <a:lumMod val="50000"/>
                  </a:srgbClr>
                </a:solidFill>
                <a:latin typeface="微软雅黑" panose="020B0503020204020204" charset="-122"/>
                <a:ea typeface="微软雅黑" panose="020B0503020204020204" charset="-122"/>
                <a:sym typeface="Arial" panose="020B0604020202020204" pitchFamily="34" charset="0"/>
              </a:endParaRPr>
            </a:p>
          </p:txBody>
        </p:sp>
        <p:sp>
          <p:nvSpPr>
            <p:cNvPr id="41" name="AutoShape 48"/>
            <p:cNvSpPr>
              <a:spLocks noChangeArrowheads="1"/>
            </p:cNvSpPr>
            <p:nvPr>
              <p:custDataLst>
                <p:tags r:id="rId9"/>
              </p:custDataLst>
            </p:nvPr>
          </p:nvSpPr>
          <p:spPr bwMode="auto">
            <a:xfrm>
              <a:off x="6259291" y="5284278"/>
              <a:ext cx="56476" cy="118086"/>
            </a:xfrm>
            <a:prstGeom prst="rightArrow">
              <a:avLst>
                <a:gd name="adj1" fmla="val 15907"/>
                <a:gd name="adj2" fmla="val 100000"/>
              </a:avLst>
            </a:prstGeom>
            <a:solidFill>
              <a:srgbClr val="28ACC6"/>
            </a:solidFill>
            <a:ln>
              <a:noFill/>
            </a:ln>
            <a:effectLst/>
          </p:spPr>
          <p:txBody>
            <a:bodyPr wrap="square">
              <a:normAutofit fontScale="25000" lnSpcReduction="20000"/>
            </a:bodyPr>
            <a:lstStyle/>
            <a:p>
              <a:endParaRPr lang="zh-CN" altLang="en-US" sz="2000"/>
            </a:p>
          </p:txBody>
        </p:sp>
        <p:sp>
          <p:nvSpPr>
            <p:cNvPr id="43" name="AutoShape 48"/>
            <p:cNvSpPr>
              <a:spLocks noChangeArrowheads="1"/>
            </p:cNvSpPr>
            <p:nvPr>
              <p:custDataLst>
                <p:tags r:id="rId10"/>
              </p:custDataLst>
            </p:nvPr>
          </p:nvSpPr>
          <p:spPr bwMode="auto">
            <a:xfrm>
              <a:off x="7432446" y="5284278"/>
              <a:ext cx="56476" cy="118086"/>
            </a:xfrm>
            <a:prstGeom prst="rightArrow">
              <a:avLst>
                <a:gd name="adj1" fmla="val 15907"/>
                <a:gd name="adj2" fmla="val 100000"/>
              </a:avLst>
            </a:prstGeom>
            <a:solidFill>
              <a:srgbClr val="28ACC6"/>
            </a:solidFill>
            <a:ln>
              <a:noFill/>
            </a:ln>
            <a:effectLst/>
          </p:spPr>
          <p:txBody>
            <a:bodyPr wrap="square">
              <a:normAutofit fontScale="25000" lnSpcReduction="20000"/>
            </a:bodyPr>
            <a:lstStyle/>
            <a:p>
              <a:endParaRPr lang="zh-CN" altLang="en-US" sz="200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四、酒店绩效考评</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rPr>
              <a:t>第二节   酒店人力资源管理内容</a:t>
            </a:r>
            <a:endParaRPr lang="zh-CN" altLang="en-US" sz="1600" b="1" dirty="0">
              <a:solidFill>
                <a:schemeClr val="bg1"/>
              </a:solidFill>
              <a:latin typeface="Arial" panose="020B0604020202020204" pitchFamily="34" charset="0"/>
              <a:ea typeface="微软雅黑" panose="020B0503020204020204" charset="-122"/>
            </a:endParaRPr>
          </a:p>
        </p:txBody>
      </p:sp>
      <p:sp>
        <p:nvSpPr>
          <p:cNvPr id="4" name="文本框 3"/>
          <p:cNvSpPr txBox="1"/>
          <p:nvPr/>
        </p:nvSpPr>
        <p:spPr>
          <a:xfrm>
            <a:off x="1274445" y="1230630"/>
            <a:ext cx="3648710" cy="368300"/>
          </a:xfrm>
          <a:prstGeom prst="rect">
            <a:avLst/>
          </a:prstGeom>
          <a:noFill/>
        </p:spPr>
        <p:txBody>
          <a:bodyPr wrap="square" rtlCol="0" anchor="t">
            <a:spAutoFit/>
          </a:bodyPr>
          <a:lstStyle/>
          <a:p>
            <a:r>
              <a:rPr lang="zh-CN" altLang="en-US" b="1">
                <a:latin typeface="微软雅黑" panose="020B0503020204020204" charset="-122"/>
                <a:ea typeface="微软雅黑" panose="020B0503020204020204" charset="-122"/>
              </a:rPr>
              <a:t>（一）酒店績效考评的内容</a:t>
            </a:r>
            <a:endParaRPr lang="zh-CN" altLang="en-US" b="1">
              <a:latin typeface="微软雅黑" panose="020B0503020204020204" charset="-122"/>
              <a:ea typeface="微软雅黑" panose="020B0503020204020204" charset="-122"/>
            </a:endParaRPr>
          </a:p>
        </p:txBody>
      </p:sp>
      <p:sp>
        <p:nvSpPr>
          <p:cNvPr id="3" name="文本框 2"/>
          <p:cNvSpPr txBox="1"/>
          <p:nvPr/>
        </p:nvSpPr>
        <p:spPr>
          <a:xfrm>
            <a:off x="1235710" y="1598930"/>
            <a:ext cx="10034905" cy="4384675"/>
          </a:xfrm>
          <a:prstGeom prst="rect">
            <a:avLst/>
          </a:prstGeom>
          <a:noFill/>
        </p:spPr>
        <p:txBody>
          <a:bodyPr wrap="square" rtlCol="0" anchor="t">
            <a:spAutoFit/>
          </a:bodyPr>
          <a:lstStyle/>
          <a:p>
            <a:pPr indent="431800" algn="just" fontAlgn="auto">
              <a:lnSpc>
                <a:spcPct val="150000"/>
              </a:lnSpc>
            </a:pPr>
            <a:r>
              <a:rPr lang="zh-CN" altLang="en-US" sz="1600"/>
              <a:t>绩效考评包括</a:t>
            </a:r>
            <a:r>
              <a:rPr lang="zh-CN" altLang="en-US" b="1"/>
              <a:t>员工素质评价和员工业绩评价</a:t>
            </a:r>
            <a:r>
              <a:rPr lang="zh-CN" altLang="en-US" sz="1600"/>
              <a:t>两个方面。</a:t>
            </a:r>
            <a:endParaRPr lang="zh-CN" altLang="en-US" sz="1600"/>
          </a:p>
          <a:p>
            <a:pPr indent="431800" algn="just" fontAlgn="auto">
              <a:lnSpc>
                <a:spcPct val="150000"/>
              </a:lnSpc>
            </a:pPr>
            <a:r>
              <a:rPr lang="zh-CN" altLang="en-US" sz="1600"/>
              <a:t>具体内容包括德、能、勤、绩四个方面。德，是员工的精神境界、道德品质和思想追求的综合体现。</a:t>
            </a:r>
            <a:endParaRPr lang="zh-CN" altLang="en-US" sz="1600"/>
          </a:p>
          <a:p>
            <a:pPr indent="431800" algn="just" fontAlgn="auto">
              <a:lnSpc>
                <a:spcPct val="150000"/>
              </a:lnSpc>
            </a:pPr>
            <a:r>
              <a:rPr lang="zh-CN" altLang="en-US" b="1"/>
              <a:t>德，</a:t>
            </a:r>
            <a:r>
              <a:rPr lang="zh-CN" altLang="en-US" sz="1600"/>
              <a:t>德的衡量标准也随着时代和行业的发展在不断变化，它决定了一个人的行为方向、行为的强弱和行为方式，具体化、标准化的德的考评具有重要的意义。</a:t>
            </a:r>
            <a:endParaRPr lang="zh-CN" altLang="en-US" sz="1600"/>
          </a:p>
          <a:p>
            <a:pPr indent="431800" algn="just" fontAlgn="auto">
              <a:lnSpc>
                <a:spcPct val="150000"/>
              </a:lnSpc>
            </a:pPr>
            <a:r>
              <a:rPr lang="zh-CN" altLang="en-US" b="1"/>
              <a:t>能，</a:t>
            </a:r>
            <a:r>
              <a:rPr lang="zh-CN" altLang="en-US" sz="1600"/>
              <a:t>即员工在工作中所体现的能力素质，包括体能、学识、智能和技能等方面。体能主要指与员工身体状况有关的年龄、性别和健康状况等；学识主要包括文化水平和相应的思维能力等；智能包括记忆、分析、综合、判断、创新等方面的能力；技能主要包括操作能力和组织能力等。</a:t>
            </a:r>
            <a:endParaRPr lang="zh-CN" altLang="en-US" sz="1600"/>
          </a:p>
          <a:p>
            <a:pPr indent="431800" algn="just" fontAlgn="auto">
              <a:lnSpc>
                <a:spcPct val="150000"/>
              </a:lnSpc>
            </a:pPr>
            <a:r>
              <a:rPr lang="zh-CN" altLang="en-US" b="1"/>
              <a:t>勤，</a:t>
            </a:r>
            <a:r>
              <a:rPr lang="zh-CN" altLang="en-US" sz="1600"/>
              <a:t>指员工的工作态度和敬业精神，如工作热情、积极性和主动性、出勤率等，强调员工的强烈责任感和事业心。</a:t>
            </a:r>
            <a:endParaRPr lang="zh-CN" altLang="en-US" sz="1600"/>
          </a:p>
          <a:p>
            <a:pPr indent="431800" algn="just" fontAlgn="auto">
              <a:lnSpc>
                <a:spcPct val="150000"/>
              </a:lnSpc>
            </a:pPr>
            <a:r>
              <a:rPr lang="zh-CN" altLang="en-US" b="1"/>
              <a:t>绩，</a:t>
            </a:r>
            <a:r>
              <a:rPr lang="zh-CN" altLang="en-US" sz="1600"/>
              <a:t>指员工的工作业绩，包括工作的数量、质量、经济效益和社会效益，这是员工绩效考评的核心内容。在了解整个酒店业务管理流程的基础上根据不同的考评目的，将德、能、勤、绩分解成若干个子项目予以考评。</a:t>
            </a:r>
            <a:endParaRPr lang="zh-CN" altLang="en-US" sz="1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五、酒店薪酬管理</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rPr>
              <a:t>第二节   酒店人力资源管理内容</a:t>
            </a:r>
            <a:endParaRPr lang="zh-CN" altLang="en-US" sz="1600" b="1" dirty="0">
              <a:solidFill>
                <a:schemeClr val="bg1"/>
              </a:solidFill>
              <a:latin typeface="Arial" panose="020B0604020202020204" pitchFamily="34" charset="0"/>
              <a:ea typeface="微软雅黑" panose="020B0503020204020204" charset="-122"/>
            </a:endParaRPr>
          </a:p>
        </p:txBody>
      </p:sp>
      <p:sp>
        <p:nvSpPr>
          <p:cNvPr id="4" name="文本框 3"/>
          <p:cNvSpPr txBox="1"/>
          <p:nvPr/>
        </p:nvSpPr>
        <p:spPr>
          <a:xfrm>
            <a:off x="1274445" y="1230630"/>
            <a:ext cx="3648710" cy="368300"/>
          </a:xfrm>
          <a:prstGeom prst="rect">
            <a:avLst/>
          </a:prstGeom>
          <a:noFill/>
        </p:spPr>
        <p:txBody>
          <a:bodyPr wrap="square" rtlCol="0" anchor="t">
            <a:spAutoFit/>
          </a:bodyPr>
          <a:lstStyle/>
          <a:p>
            <a:r>
              <a:rPr lang="zh-CN" altLang="en-US" b="1">
                <a:latin typeface="微软雅黑" panose="020B0503020204020204" charset="-122"/>
                <a:ea typeface="微软雅黑" panose="020B0503020204020204" charset="-122"/>
              </a:rPr>
              <a:t>（二）酒店薪酬的结构设计</a:t>
            </a:r>
            <a:endParaRPr lang="zh-CN" altLang="en-US" b="1">
              <a:latin typeface="微软雅黑" panose="020B0503020204020204" charset="-122"/>
              <a:ea typeface="微软雅黑" panose="020B0503020204020204" charset="-122"/>
            </a:endParaRPr>
          </a:p>
        </p:txBody>
      </p:sp>
      <p:sp>
        <p:nvSpPr>
          <p:cNvPr id="3" name="文本框 2"/>
          <p:cNvSpPr txBox="1"/>
          <p:nvPr/>
        </p:nvSpPr>
        <p:spPr>
          <a:xfrm>
            <a:off x="1235710" y="1598930"/>
            <a:ext cx="10034905" cy="3415030"/>
          </a:xfrm>
          <a:prstGeom prst="rect">
            <a:avLst/>
          </a:prstGeom>
          <a:noFill/>
        </p:spPr>
        <p:txBody>
          <a:bodyPr wrap="square" rtlCol="0" anchor="t">
            <a:spAutoFit/>
          </a:bodyPr>
          <a:lstStyle/>
          <a:p>
            <a:pPr indent="431800" algn="just" fontAlgn="auto">
              <a:lnSpc>
                <a:spcPct val="150000"/>
              </a:lnSpc>
            </a:pPr>
            <a:r>
              <a:rPr lang="en-US" altLang="zh-CN" sz="1600" b="1"/>
              <a:t>1.</a:t>
            </a:r>
            <a:r>
              <a:rPr lang="zh-CN" altLang="en-US" sz="1600" b="1">
                <a:ea typeface="宋体" panose="02010600030101010101" pitchFamily="2" charset="-122"/>
              </a:rPr>
              <a:t>工资</a:t>
            </a:r>
            <a:endParaRPr lang="zh-CN" altLang="en-US" sz="1600" b="1"/>
          </a:p>
          <a:p>
            <a:pPr indent="431800" algn="just" fontAlgn="auto">
              <a:lnSpc>
                <a:spcPct val="150000"/>
              </a:lnSpc>
            </a:pPr>
            <a:r>
              <a:rPr lang="zh-CN" altLang="en-US" sz="1600" b="1"/>
              <a:t>（1）结构式工资制。</a:t>
            </a:r>
            <a:endParaRPr lang="zh-CN" altLang="en-US" sz="1600" b="1"/>
          </a:p>
          <a:p>
            <a:pPr indent="431800" algn="just" fontAlgn="auto">
              <a:lnSpc>
                <a:spcPct val="150000"/>
              </a:lnSpc>
            </a:pPr>
            <a:r>
              <a:rPr lang="zh-CN" altLang="en-US" sz="1600"/>
              <a:t>结构式工资制是由若干具有不同功能工资组合而成的分配制度。主要由基础工资、职务工资、工龄工资、效益工资、津贴等部分构成。基础工资又称固定工资，是按国家政策和满足员工基本需求而设计的。职务工资又称岗位工资，是根据工作分析中员工所担任的职务或岗位级别来确定的，一般职务越高、责任和风险越大、贡献越多，岗位工资就越高。工龄工资是根据工龄的长短而确定的工资部分。效益工资又称奖励工资，它根据酒店的效益好坏和员工的表现而浮动。结构式工资制在一定程度上体现了按劳分配的原则，具有操作简单、直观简明的特点，适合中、小型酒店。</a:t>
            </a:r>
            <a:endParaRPr lang="zh-CN" altLang="en-US" sz="1600"/>
          </a:p>
          <a:p>
            <a:pPr indent="431800" algn="just" fontAlgn="auto">
              <a:lnSpc>
                <a:spcPct val="150000"/>
              </a:lnSpc>
            </a:pPr>
            <a:endParaRPr lang="zh-CN" altLang="en-US" sz="1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五、酒店薪酬管理</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rPr>
              <a:t>第二节   酒店人力资源管理内容</a:t>
            </a:r>
            <a:endParaRPr lang="zh-CN" altLang="en-US" sz="1600" b="1" dirty="0">
              <a:solidFill>
                <a:schemeClr val="bg1"/>
              </a:solidFill>
              <a:latin typeface="Arial" panose="020B0604020202020204" pitchFamily="34" charset="0"/>
              <a:ea typeface="微软雅黑" panose="020B0503020204020204" charset="-122"/>
            </a:endParaRPr>
          </a:p>
        </p:txBody>
      </p:sp>
      <p:sp>
        <p:nvSpPr>
          <p:cNvPr id="4" name="文本框 3"/>
          <p:cNvSpPr txBox="1"/>
          <p:nvPr/>
        </p:nvSpPr>
        <p:spPr>
          <a:xfrm>
            <a:off x="1274445" y="1230630"/>
            <a:ext cx="3648710" cy="368300"/>
          </a:xfrm>
          <a:prstGeom prst="rect">
            <a:avLst/>
          </a:prstGeom>
          <a:noFill/>
        </p:spPr>
        <p:txBody>
          <a:bodyPr wrap="square" rtlCol="0" anchor="t">
            <a:spAutoFit/>
          </a:bodyPr>
          <a:lstStyle/>
          <a:p>
            <a:r>
              <a:rPr lang="zh-CN" altLang="en-US" b="1">
                <a:latin typeface="微软雅黑" panose="020B0503020204020204" charset="-122"/>
                <a:ea typeface="微软雅黑" panose="020B0503020204020204" charset="-122"/>
              </a:rPr>
              <a:t>（二）酒店薪酬的结构设计</a:t>
            </a:r>
            <a:endParaRPr lang="zh-CN" altLang="en-US" b="1">
              <a:latin typeface="微软雅黑" panose="020B0503020204020204" charset="-122"/>
              <a:ea typeface="微软雅黑" panose="020B0503020204020204" charset="-122"/>
            </a:endParaRPr>
          </a:p>
        </p:txBody>
      </p:sp>
      <p:sp>
        <p:nvSpPr>
          <p:cNvPr id="3" name="文本框 2"/>
          <p:cNvSpPr txBox="1"/>
          <p:nvPr/>
        </p:nvSpPr>
        <p:spPr>
          <a:xfrm>
            <a:off x="1235710" y="1598930"/>
            <a:ext cx="10034905" cy="4154170"/>
          </a:xfrm>
          <a:prstGeom prst="rect">
            <a:avLst/>
          </a:prstGeom>
          <a:noFill/>
        </p:spPr>
        <p:txBody>
          <a:bodyPr wrap="square" rtlCol="0" anchor="t">
            <a:spAutoFit/>
          </a:bodyPr>
          <a:lstStyle/>
          <a:p>
            <a:pPr indent="431800" algn="just" fontAlgn="auto">
              <a:lnSpc>
                <a:spcPct val="150000"/>
              </a:lnSpc>
            </a:pPr>
            <a:r>
              <a:rPr lang="en-US" altLang="zh-CN" sz="1600" b="1"/>
              <a:t>1.</a:t>
            </a:r>
            <a:r>
              <a:rPr lang="zh-CN" altLang="en-US" sz="1600" b="1">
                <a:ea typeface="宋体" panose="02010600030101010101" pitchFamily="2" charset="-122"/>
              </a:rPr>
              <a:t>工资</a:t>
            </a:r>
            <a:endParaRPr lang="zh-CN" altLang="en-US" sz="1600" b="1"/>
          </a:p>
          <a:p>
            <a:pPr indent="431800" algn="just" fontAlgn="auto">
              <a:lnSpc>
                <a:spcPct val="150000"/>
              </a:lnSpc>
            </a:pPr>
            <a:r>
              <a:rPr lang="zh-CN" altLang="en-US" sz="1600" b="1"/>
              <a:t>（2）岗位等级工资制。</a:t>
            </a:r>
            <a:endParaRPr lang="zh-CN" altLang="en-US" sz="1600" b="1"/>
          </a:p>
          <a:p>
            <a:pPr indent="431800" algn="just" fontAlgn="auto">
              <a:lnSpc>
                <a:spcPct val="150000"/>
              </a:lnSpc>
            </a:pPr>
            <a:r>
              <a:rPr lang="zh-CN" altLang="en-US" sz="1600"/>
              <a:t>岗位等级工资制是按照各个不同岗位和每一个岗位中不同等级而确定工资标准的工资制度。根据岗位规模、职责范围、工作复杂程度、人力资源市场价格等方面综合评定各个岗位和岗位内部不同等级的工资水平。其中，岗位规模是指该岗位对酒店的影响程度和影响范围；职责范围是指完成工作独立性难度，沟通频率和方式；工作复杂程度指任职资格，作业的难度，工作环境等；人力资源市场价格是人力资源供求状况和所需人才市场价值的体现。综合评定这些因素，利用点数法分析和测定酒店各个岗位的点数，根据不同的点数，将岗位划分为不同的等级以及同级岗位内部的不同等级，从而确定各个等级的工资水平3）计件工资制。计件工资制，最初是从工业产品制造中开始的，酒店行业的计件工资制是根据员工所完成工作如按客房出租率、餐厅营业额、商品销售量等衡量要素的数量、质量和所规定的计价单价核算而支付劳动报酬的一种形式。工资的数额由工作标准和工作成效所决定，是典型的按劳分配。这种工资制，最好与其他的工资制结合使用，才能达到较好的效果。</a:t>
            </a:r>
            <a:endParaRPr lang="zh-CN" altLang="en-US" sz="1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五、酒店薪酬管理</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rPr>
              <a:t>第二节   酒店人力资源管理内容</a:t>
            </a:r>
            <a:endParaRPr lang="zh-CN" altLang="en-US" sz="1600" b="1" dirty="0">
              <a:solidFill>
                <a:schemeClr val="bg1"/>
              </a:solidFill>
              <a:latin typeface="Arial" panose="020B0604020202020204" pitchFamily="34" charset="0"/>
              <a:ea typeface="微软雅黑" panose="020B0503020204020204" charset="-122"/>
            </a:endParaRPr>
          </a:p>
        </p:txBody>
      </p:sp>
      <p:sp>
        <p:nvSpPr>
          <p:cNvPr id="4" name="文本框 3"/>
          <p:cNvSpPr txBox="1"/>
          <p:nvPr/>
        </p:nvSpPr>
        <p:spPr>
          <a:xfrm>
            <a:off x="1274445" y="1230630"/>
            <a:ext cx="3648710" cy="368300"/>
          </a:xfrm>
          <a:prstGeom prst="rect">
            <a:avLst/>
          </a:prstGeom>
          <a:noFill/>
        </p:spPr>
        <p:txBody>
          <a:bodyPr wrap="square" rtlCol="0" anchor="t">
            <a:spAutoFit/>
          </a:bodyPr>
          <a:lstStyle/>
          <a:p>
            <a:r>
              <a:rPr lang="zh-CN" altLang="en-US" b="1">
                <a:latin typeface="微软雅黑" panose="020B0503020204020204" charset="-122"/>
                <a:ea typeface="微软雅黑" panose="020B0503020204020204" charset="-122"/>
              </a:rPr>
              <a:t>（二）酒店薪酬的结构设计</a:t>
            </a:r>
            <a:endParaRPr lang="zh-CN" altLang="en-US" b="1">
              <a:latin typeface="微软雅黑" panose="020B0503020204020204" charset="-122"/>
              <a:ea typeface="微软雅黑" panose="020B0503020204020204" charset="-122"/>
            </a:endParaRPr>
          </a:p>
        </p:txBody>
      </p:sp>
      <p:sp>
        <p:nvSpPr>
          <p:cNvPr id="3" name="文本框 2"/>
          <p:cNvSpPr txBox="1"/>
          <p:nvPr/>
        </p:nvSpPr>
        <p:spPr>
          <a:xfrm>
            <a:off x="1235710" y="1598930"/>
            <a:ext cx="10034905" cy="2306955"/>
          </a:xfrm>
          <a:prstGeom prst="rect">
            <a:avLst/>
          </a:prstGeom>
          <a:noFill/>
        </p:spPr>
        <p:txBody>
          <a:bodyPr wrap="square" rtlCol="0" anchor="t">
            <a:spAutoFit/>
          </a:bodyPr>
          <a:lstStyle/>
          <a:p>
            <a:pPr indent="431800" algn="just" fontAlgn="auto">
              <a:lnSpc>
                <a:spcPct val="150000"/>
              </a:lnSpc>
            </a:pPr>
            <a:r>
              <a:rPr lang="en-US" altLang="zh-CN" sz="1600" b="1"/>
              <a:t>1.</a:t>
            </a:r>
            <a:r>
              <a:rPr lang="zh-CN" altLang="en-US" sz="1600" b="1">
                <a:ea typeface="宋体" panose="02010600030101010101" pitchFamily="2" charset="-122"/>
              </a:rPr>
              <a:t>工资</a:t>
            </a:r>
            <a:endParaRPr lang="zh-CN" altLang="en-US" sz="1600" b="1"/>
          </a:p>
          <a:p>
            <a:pPr indent="431800" algn="just" fontAlgn="auto">
              <a:lnSpc>
                <a:spcPct val="150000"/>
              </a:lnSpc>
            </a:pPr>
            <a:r>
              <a:rPr lang="zh-CN" altLang="en-US" sz="1600" b="1"/>
              <a:t>（3）计件工资制。</a:t>
            </a:r>
            <a:endParaRPr lang="zh-CN" altLang="en-US" sz="1600" b="1"/>
          </a:p>
          <a:p>
            <a:pPr indent="431800" algn="just" fontAlgn="auto">
              <a:lnSpc>
                <a:spcPct val="150000"/>
              </a:lnSpc>
            </a:pPr>
            <a:r>
              <a:rPr lang="zh-CN" altLang="en-US" sz="1600"/>
              <a:t>计件工资制，最初是从工业产品制造中开始的，酒店行业的计件工资制是根据员工所完成工作如按客房出租率、餐厅营业额、商品销售量等衡量要素的数量、质量和所规定的计价单价核算而支付劳动报酬的一种形式。工资的数额由工作标准和工作成效所决定，是典型的按劳分配。这种工资制，最好与其他的工资制结合使用，才能达到较好的效果。</a:t>
            </a:r>
            <a:endParaRPr lang="zh-CN" altLang="en-US" sz="1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五、酒店薪酬管理</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rPr>
              <a:t>第二节   酒店人力资源管理内容</a:t>
            </a:r>
            <a:endParaRPr lang="zh-CN" altLang="en-US" sz="1600" b="1" dirty="0">
              <a:solidFill>
                <a:schemeClr val="bg1"/>
              </a:solidFill>
              <a:latin typeface="Arial" panose="020B0604020202020204" pitchFamily="34" charset="0"/>
              <a:ea typeface="微软雅黑" panose="020B0503020204020204" charset="-122"/>
            </a:endParaRPr>
          </a:p>
        </p:txBody>
      </p:sp>
      <p:sp>
        <p:nvSpPr>
          <p:cNvPr id="4" name="文本框 3"/>
          <p:cNvSpPr txBox="1"/>
          <p:nvPr/>
        </p:nvSpPr>
        <p:spPr>
          <a:xfrm>
            <a:off x="1274445" y="1230630"/>
            <a:ext cx="3648710" cy="368300"/>
          </a:xfrm>
          <a:prstGeom prst="rect">
            <a:avLst/>
          </a:prstGeom>
          <a:noFill/>
        </p:spPr>
        <p:txBody>
          <a:bodyPr wrap="square" rtlCol="0" anchor="t">
            <a:spAutoFit/>
          </a:bodyPr>
          <a:lstStyle/>
          <a:p>
            <a:r>
              <a:rPr lang="zh-CN" altLang="en-US" b="1">
                <a:latin typeface="微软雅黑" panose="020B0503020204020204" charset="-122"/>
                <a:ea typeface="微软雅黑" panose="020B0503020204020204" charset="-122"/>
              </a:rPr>
              <a:t>（二）酒店薪酬的结构设计</a:t>
            </a:r>
            <a:endParaRPr lang="zh-CN" altLang="en-US" b="1">
              <a:latin typeface="微软雅黑" panose="020B0503020204020204" charset="-122"/>
              <a:ea typeface="微软雅黑" panose="020B0503020204020204" charset="-122"/>
            </a:endParaRPr>
          </a:p>
        </p:txBody>
      </p:sp>
      <p:sp>
        <p:nvSpPr>
          <p:cNvPr id="3" name="文本框 2"/>
          <p:cNvSpPr txBox="1"/>
          <p:nvPr/>
        </p:nvSpPr>
        <p:spPr>
          <a:xfrm>
            <a:off x="1235710" y="1598930"/>
            <a:ext cx="10034905" cy="4523105"/>
          </a:xfrm>
          <a:prstGeom prst="rect">
            <a:avLst/>
          </a:prstGeom>
          <a:noFill/>
        </p:spPr>
        <p:txBody>
          <a:bodyPr wrap="square" rtlCol="0" anchor="t">
            <a:spAutoFit/>
          </a:bodyPr>
          <a:lstStyle/>
          <a:p>
            <a:pPr indent="431800" algn="just" fontAlgn="auto">
              <a:lnSpc>
                <a:spcPct val="150000"/>
              </a:lnSpc>
            </a:pPr>
            <a:r>
              <a:rPr sz="1600" b="1"/>
              <a:t>2.奖金</a:t>
            </a:r>
            <a:endParaRPr sz="1600" b="1"/>
          </a:p>
          <a:p>
            <a:pPr indent="431800" algn="just" fontAlgn="auto">
              <a:lnSpc>
                <a:spcPct val="150000"/>
              </a:lnSpc>
            </a:pPr>
            <a:r>
              <a:rPr sz="1600"/>
              <a:t>奖金是酒店对员工付出的超额劳动或优秀表现而支付的一种劳动报酬。它是员工工资的一种必要的补充形式，能够及时、准确地反映员工的劳动成效，起到很好的激励作用。按照奖励内容可分为单项奖和综合奖；按奖励的对象可分为个人奖和集体奖；按时间可分为月度奖季度奖和年终奖。单项奖是以员工完成某一项主要指标的情况作为得奖的条件，该奖项目标单一，考核项目少，简单易行，且通常是一次性奖励；综合奖则是按照已确定好的考核指标，考虑员工多项指标要素的得分面取得的奖励。</a:t>
            </a:r>
            <a:endParaRPr sz="1600" b="1"/>
          </a:p>
          <a:p>
            <a:pPr indent="431800" algn="just" fontAlgn="auto">
              <a:lnSpc>
                <a:spcPct val="150000"/>
              </a:lnSpc>
            </a:pPr>
            <a:r>
              <a:rPr sz="1600" b="1"/>
              <a:t>3.福利</a:t>
            </a:r>
            <a:endParaRPr sz="1600" b="1"/>
          </a:p>
          <a:p>
            <a:pPr indent="431800" algn="just" fontAlgn="auto">
              <a:lnSpc>
                <a:spcPct val="150000"/>
              </a:lnSpc>
            </a:pPr>
            <a:r>
              <a:rPr sz="1600"/>
              <a:t>福利泛指酒店内所有的间接报酬，多以事物或服务的形式支付，是报酬的一种有效补充形式。常见的福利形式有：集体福利，包括子女入托、免费工作餐、职员公寓、医务室、阅览室、活动室等；福利补助，包括工伤抚恤金、通勤补助、住房补贴、度假旅游补贴等；休假，包括带薪休假、婚丧假、年休假、产假等；保险，包括劳动保险、医疗保险、养老保险等。福利的主要作用是满足员工的安全需要，同一酒店员工所享受的福利差别不明显，如果适当增加员工根据自己需要选择福利项目的权利，会提高员工满意度</a:t>
            </a:r>
            <a:r>
              <a:rPr lang="zh-CN" sz="1600">
                <a:ea typeface="宋体" panose="02010600030101010101" pitchFamily="2" charset="-122"/>
              </a:rPr>
              <a:t>。</a:t>
            </a:r>
            <a:endParaRPr lang="zh-CN" sz="1600">
              <a:ea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六、酒店劳动关系管理</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rPr>
              <a:t>第二节   酒店人力资源管理内容</a:t>
            </a:r>
            <a:endParaRPr lang="zh-CN" altLang="en-US" sz="1600" b="1" dirty="0">
              <a:solidFill>
                <a:schemeClr val="bg1"/>
              </a:solidFill>
              <a:latin typeface="Arial" panose="020B0604020202020204" pitchFamily="34" charset="0"/>
              <a:ea typeface="微软雅黑" panose="020B0503020204020204" charset="-122"/>
            </a:endParaRPr>
          </a:p>
        </p:txBody>
      </p:sp>
      <p:sp>
        <p:nvSpPr>
          <p:cNvPr id="4" name="文本框 3"/>
          <p:cNvSpPr txBox="1"/>
          <p:nvPr/>
        </p:nvSpPr>
        <p:spPr>
          <a:xfrm>
            <a:off x="1274445" y="1230630"/>
            <a:ext cx="3648710" cy="368300"/>
          </a:xfrm>
          <a:prstGeom prst="rect">
            <a:avLst/>
          </a:prstGeom>
          <a:noFill/>
        </p:spPr>
        <p:txBody>
          <a:bodyPr wrap="square" rtlCol="0" anchor="t">
            <a:spAutoFit/>
          </a:bodyPr>
          <a:lstStyle/>
          <a:p>
            <a:r>
              <a:rPr lang="zh-CN" altLang="en-US" b="1">
                <a:latin typeface="微软雅黑" panose="020B0503020204020204" charset="-122"/>
                <a:ea typeface="微软雅黑" panose="020B0503020204020204" charset="-122"/>
                <a:sym typeface="+mn-ea"/>
              </a:rPr>
              <a:t>（一）劳动合同及其管理</a:t>
            </a:r>
            <a:endParaRPr lang="zh-CN" altLang="en-US" b="1">
              <a:latin typeface="微软雅黑" panose="020B0503020204020204" charset="-122"/>
              <a:ea typeface="微软雅黑" panose="020B0503020204020204" charset="-122"/>
              <a:sym typeface="+mn-ea"/>
            </a:endParaRPr>
          </a:p>
        </p:txBody>
      </p:sp>
      <p:sp>
        <p:nvSpPr>
          <p:cNvPr id="3" name="文本框 2"/>
          <p:cNvSpPr txBox="1"/>
          <p:nvPr/>
        </p:nvSpPr>
        <p:spPr>
          <a:xfrm>
            <a:off x="1235710" y="1598930"/>
            <a:ext cx="10034905" cy="1938020"/>
          </a:xfrm>
          <a:prstGeom prst="rect">
            <a:avLst/>
          </a:prstGeom>
          <a:noFill/>
        </p:spPr>
        <p:txBody>
          <a:bodyPr wrap="square" rtlCol="0" anchor="t">
            <a:spAutoFit/>
          </a:bodyPr>
          <a:lstStyle/>
          <a:p>
            <a:pPr indent="431800" algn="just" fontAlgn="auto">
              <a:lnSpc>
                <a:spcPct val="150000"/>
              </a:lnSpc>
            </a:pPr>
            <a:r>
              <a:rPr sz="1600"/>
              <a:t>劳动合同是劳动者与酒店确定劳动关系、明确双方衩利和义务的协议。劳动合同的签订是劳动者与酒店劳动关系确立的标志。《劳动法》规定，劳动合同一经依法订立，即具有法律约束力，当事人必须履行劳动合同规定的义务。这对于稳定酒店员工劳动关系，减小流动率，建立长期的合作和提高员工的忠诚度提供了可能。</a:t>
            </a:r>
            <a:endParaRPr sz="1600"/>
          </a:p>
          <a:p>
            <a:pPr indent="431800" algn="just" fontAlgn="auto">
              <a:lnSpc>
                <a:spcPct val="150000"/>
              </a:lnSpc>
            </a:pPr>
            <a:r>
              <a:rPr sz="1600"/>
              <a:t>劳动合同的管理包括劳动合同内容的确定，劳动合同的期限，劳动合同的订立与变更，无效合同的判定，劳动合同的终止和解除，违反劳动合同的责任等</a:t>
            </a:r>
            <a:r>
              <a:rPr lang="zh-CN" sz="1600">
                <a:ea typeface="宋体" panose="02010600030101010101" pitchFamily="2" charset="-122"/>
              </a:rPr>
              <a:t>。</a:t>
            </a:r>
            <a:endParaRPr lang="zh-CN" sz="1600">
              <a:ea typeface="宋体" panose="02010600030101010101" pitchFamily="2" charset="-122"/>
            </a:endParaRPr>
          </a:p>
        </p:txBody>
      </p:sp>
      <p:grpSp>
        <p:nvGrpSpPr>
          <p:cNvPr id="6" name="组合 5"/>
          <p:cNvGrpSpPr/>
          <p:nvPr/>
        </p:nvGrpSpPr>
        <p:grpSpPr>
          <a:xfrm>
            <a:off x="1274445" y="3695700"/>
            <a:ext cx="10034905" cy="1567180"/>
            <a:chOff x="1946" y="1938"/>
            <a:chExt cx="15803" cy="2468"/>
          </a:xfrm>
        </p:grpSpPr>
        <p:sp>
          <p:nvSpPr>
            <p:cNvPr id="7" name="文本框 6"/>
            <p:cNvSpPr txBox="1"/>
            <p:nvPr/>
          </p:nvSpPr>
          <p:spPr>
            <a:xfrm>
              <a:off x="2007" y="1938"/>
              <a:ext cx="5746" cy="580"/>
            </a:xfrm>
            <a:prstGeom prst="rect">
              <a:avLst/>
            </a:prstGeom>
            <a:noFill/>
          </p:spPr>
          <p:txBody>
            <a:bodyPr wrap="square" rtlCol="0" anchor="t">
              <a:spAutoFit/>
            </a:bodyPr>
            <a:lstStyle/>
            <a:p>
              <a:r>
                <a:rPr lang="zh-CN" altLang="en-US" b="1">
                  <a:latin typeface="微软雅黑" panose="020B0503020204020204" charset="-122"/>
                  <a:ea typeface="微软雅黑" panose="020B0503020204020204" charset="-122"/>
                  <a:sym typeface="+mn-ea"/>
                </a:rPr>
                <a:t>（二）工会组织与民主管理</a:t>
              </a:r>
              <a:endParaRPr lang="zh-CN" altLang="en-US" b="1">
                <a:latin typeface="微软雅黑" panose="020B0503020204020204" charset="-122"/>
                <a:ea typeface="微软雅黑" panose="020B0503020204020204" charset="-122"/>
                <a:sym typeface="+mn-ea"/>
              </a:endParaRPr>
            </a:p>
          </p:txBody>
        </p:sp>
        <p:sp>
          <p:nvSpPr>
            <p:cNvPr id="8" name="文本框 7"/>
            <p:cNvSpPr txBox="1"/>
            <p:nvPr/>
          </p:nvSpPr>
          <p:spPr>
            <a:xfrm>
              <a:off x="1946" y="2518"/>
              <a:ext cx="15803" cy="1888"/>
            </a:xfrm>
            <a:prstGeom prst="rect">
              <a:avLst/>
            </a:prstGeom>
            <a:noFill/>
          </p:spPr>
          <p:txBody>
            <a:bodyPr wrap="square" rtlCol="0" anchor="t">
              <a:spAutoFit/>
            </a:bodyPr>
            <a:lstStyle/>
            <a:p>
              <a:pPr indent="431800" algn="just" fontAlgn="auto">
                <a:lnSpc>
                  <a:spcPct val="150000"/>
                </a:lnSpc>
              </a:pPr>
              <a:r>
                <a:rPr sz="1600"/>
                <a:t>工会组织是以协调雇主与员工之间的关系为宗旨而组成的团体，包括员工工会、雇主商会以及由员工与雇主组成的其他合法组织。这里所谈到的工会主要是指员工工会，是以员工利益为基础，与雇主进行有效沟通的一种组织形式。员工可以通过工会获得教育、援助、福利和尤惠服务，参加酒店的民主管理，参与政治活动等</a:t>
              </a:r>
              <a:r>
                <a:rPr lang="zh-CN" sz="1600">
                  <a:ea typeface="宋体" panose="02010600030101010101" pitchFamily="2" charset="-122"/>
                </a:rPr>
                <a:t>。</a:t>
              </a:r>
              <a:endParaRPr lang="zh-CN" sz="1600">
                <a:ea typeface="宋体" panose="02010600030101010101" pitchFamily="2" charset="-122"/>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六、酒店劳动关系管理</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rPr>
              <a:t>第二节   酒店人力资源管理内容</a:t>
            </a:r>
            <a:endParaRPr lang="zh-CN" altLang="en-US" sz="1600" b="1" dirty="0">
              <a:solidFill>
                <a:schemeClr val="bg1"/>
              </a:solidFill>
              <a:latin typeface="Arial" panose="020B0604020202020204" pitchFamily="34" charset="0"/>
              <a:ea typeface="微软雅黑" panose="020B0503020204020204" charset="-122"/>
            </a:endParaRPr>
          </a:p>
        </p:txBody>
      </p:sp>
      <p:sp>
        <p:nvSpPr>
          <p:cNvPr id="4" name="文本框 3"/>
          <p:cNvSpPr txBox="1"/>
          <p:nvPr/>
        </p:nvSpPr>
        <p:spPr>
          <a:xfrm>
            <a:off x="1274445" y="1230630"/>
            <a:ext cx="3648710" cy="368300"/>
          </a:xfrm>
          <a:prstGeom prst="rect">
            <a:avLst/>
          </a:prstGeom>
          <a:noFill/>
        </p:spPr>
        <p:txBody>
          <a:bodyPr wrap="square" rtlCol="0" anchor="t">
            <a:spAutoFit/>
          </a:bodyPr>
          <a:lstStyle/>
          <a:p>
            <a:r>
              <a:rPr lang="zh-CN" altLang="en-US" b="1">
                <a:latin typeface="微软雅黑" panose="020B0503020204020204" charset="-122"/>
                <a:ea typeface="微软雅黑" panose="020B0503020204020204" charset="-122"/>
                <a:sym typeface="+mn-ea"/>
              </a:rPr>
              <a:t>（三）劳动安全与劳动保险</a:t>
            </a:r>
            <a:endParaRPr lang="zh-CN" altLang="en-US" b="1">
              <a:latin typeface="微软雅黑" panose="020B0503020204020204" charset="-122"/>
              <a:ea typeface="微软雅黑" panose="020B0503020204020204" charset="-122"/>
              <a:sym typeface="+mn-ea"/>
            </a:endParaRPr>
          </a:p>
        </p:txBody>
      </p:sp>
      <p:sp>
        <p:nvSpPr>
          <p:cNvPr id="5" name="文本框 4"/>
          <p:cNvSpPr txBox="1"/>
          <p:nvPr/>
        </p:nvSpPr>
        <p:spPr>
          <a:xfrm>
            <a:off x="1235710" y="1598930"/>
            <a:ext cx="10034905" cy="2676525"/>
          </a:xfrm>
          <a:prstGeom prst="rect">
            <a:avLst/>
          </a:prstGeom>
          <a:noFill/>
        </p:spPr>
        <p:txBody>
          <a:bodyPr wrap="square" rtlCol="0" anchor="t">
            <a:spAutoFit/>
          </a:bodyPr>
          <a:lstStyle/>
          <a:p>
            <a:pPr indent="431800" algn="just" fontAlgn="auto">
              <a:lnSpc>
                <a:spcPct val="150000"/>
              </a:lnSpc>
            </a:pPr>
            <a:r>
              <a:rPr sz="1600"/>
              <a:t>劳动的安全管理在酒店显得格外重要，在酒店从业人员的日常工作中，安全因素需要随时注意。常常因为员工的人为失误，机器故障及危险物质、能源的储存不当等，造成无法弥补的安全事故。因此，要在实际操作中，提高安全意识，实施严格的安全责任制，制定安全操作规范，紧抓安全事故的防范和预防，从而保证全体员工在一个安全的环境中，全身心地投入工作劳动保险是一种社会保险，是保证员工在遇到各种特殊困难时，能够得到一定的物质帮助，以尽快恢复正常生活的一种安全保障形式。包括：员工因工负伤、致残、死亡保险；员工非因工负伤、致残、死亡保险；员工疾病的公费医疗保险；员工生育保险；员工退职、退休保险；员工直系亲属的保险等。</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49730" y="2532380"/>
            <a:ext cx="9583420" cy="1322070"/>
          </a:xfrm>
          <a:prstGeom prst="rect">
            <a:avLst/>
          </a:prstGeom>
          <a:noFill/>
        </p:spPr>
        <p:txBody>
          <a:bodyPr wrap="square" rtlCol="0">
            <a:spAutoFit/>
          </a:bodyPr>
          <a:lstStyle/>
          <a:p>
            <a:pPr indent="0" algn="ctr">
              <a:lnSpc>
                <a:spcPct val="200000"/>
              </a:lnSpc>
              <a:buFont typeface="Wingdings" panose="05000000000000000000" charset="0"/>
              <a:buNone/>
              <a:defRPr/>
            </a:pPr>
            <a:r>
              <a:rPr lang="zh-CN" altLang="en-US" sz="4000" b="1" dirty="0">
                <a:solidFill>
                  <a:srgbClr val="FF0000"/>
                </a:solidFill>
                <a:latin typeface="微软雅黑" panose="020B0503020204020204" charset="-122"/>
                <a:ea typeface="微软雅黑" panose="020B0503020204020204" charset="-122"/>
              </a:rPr>
              <a:t>第一节   </a:t>
            </a:r>
            <a:r>
              <a:rPr lang="zh-CN" altLang="en-US" sz="4000" b="1" dirty="0">
                <a:solidFill>
                  <a:srgbClr val="FF0000"/>
                </a:solidFill>
                <a:latin typeface="微软雅黑" panose="020B0503020204020204" charset="-122"/>
                <a:ea typeface="微软雅黑" panose="020B0503020204020204" charset="-122"/>
                <a:sym typeface="+mn-ea"/>
              </a:rPr>
              <a:t> 酒店人力资源管理概述</a:t>
            </a:r>
            <a:endParaRPr lang="zh-CN" altLang="en-US" sz="4000" b="1" dirty="0">
              <a:solidFill>
                <a:srgbClr val="FF0000"/>
              </a:solidFill>
              <a:latin typeface="微软雅黑" panose="020B0503020204020204" charset="-122"/>
              <a:ea typeface="微软雅黑" panose="020B0503020204020204" charset="-122"/>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49730" y="2532380"/>
            <a:ext cx="9583420" cy="1322070"/>
          </a:xfrm>
          <a:prstGeom prst="rect">
            <a:avLst/>
          </a:prstGeom>
          <a:noFill/>
        </p:spPr>
        <p:txBody>
          <a:bodyPr wrap="square" rtlCol="0">
            <a:spAutoFit/>
          </a:bodyPr>
          <a:lstStyle/>
          <a:p>
            <a:pPr indent="0" algn="ctr">
              <a:lnSpc>
                <a:spcPct val="200000"/>
              </a:lnSpc>
              <a:buFont typeface="Wingdings" panose="05000000000000000000" charset="0"/>
              <a:buNone/>
              <a:defRPr/>
            </a:pPr>
            <a:r>
              <a:rPr lang="zh-CN" altLang="en-US" sz="4000" b="1" dirty="0">
                <a:solidFill>
                  <a:srgbClr val="FF0000"/>
                </a:solidFill>
                <a:latin typeface="微软雅黑" panose="020B0503020204020204" charset="-122"/>
                <a:ea typeface="微软雅黑" panose="020B0503020204020204" charset="-122"/>
              </a:rPr>
              <a:t>第三节   </a:t>
            </a:r>
            <a:r>
              <a:rPr lang="zh-CN" altLang="en-US" sz="4000" b="1" dirty="0">
                <a:solidFill>
                  <a:srgbClr val="FF0000"/>
                </a:solidFill>
                <a:latin typeface="微软雅黑" panose="020B0503020204020204" charset="-122"/>
                <a:ea typeface="微软雅黑" panose="020B0503020204020204" charset="-122"/>
                <a:sym typeface="+mn-ea"/>
              </a:rPr>
              <a:t> 酒店人力资源管理激励</a:t>
            </a:r>
            <a:endParaRPr lang="zh-CN" altLang="en-US" sz="4000" b="1" dirty="0">
              <a:solidFill>
                <a:srgbClr val="FF0000"/>
              </a:solidFill>
              <a:latin typeface="微软雅黑" panose="020B0503020204020204" charset="-122"/>
              <a:ea typeface="微软雅黑" panose="020B0503020204020204" charset="-122"/>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一、激励的概念体系</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rPr>
              <a:t>第三节   酒店人力资源管理激励</a:t>
            </a:r>
            <a:endParaRPr lang="zh-CN" altLang="en-US" sz="1600" b="1" dirty="0">
              <a:solidFill>
                <a:schemeClr val="bg1"/>
              </a:solidFill>
              <a:latin typeface="Arial" panose="020B0604020202020204" pitchFamily="34" charset="0"/>
              <a:ea typeface="微软雅黑" panose="020B0503020204020204" charset="-122"/>
            </a:endParaRPr>
          </a:p>
        </p:txBody>
      </p:sp>
      <p:sp>
        <p:nvSpPr>
          <p:cNvPr id="3" name="文本框 2"/>
          <p:cNvSpPr txBox="1"/>
          <p:nvPr/>
        </p:nvSpPr>
        <p:spPr>
          <a:xfrm>
            <a:off x="1160145" y="1604010"/>
            <a:ext cx="10062845" cy="3784600"/>
          </a:xfrm>
          <a:prstGeom prst="rect">
            <a:avLst/>
          </a:prstGeom>
          <a:noFill/>
        </p:spPr>
        <p:txBody>
          <a:bodyPr wrap="square" rtlCol="0" anchor="t">
            <a:spAutoFit/>
          </a:bodyPr>
          <a:lstStyle/>
          <a:p>
            <a:pPr indent="431800" algn="just" fontAlgn="auto">
              <a:lnSpc>
                <a:spcPct val="150000"/>
              </a:lnSpc>
            </a:pPr>
            <a:r>
              <a:rPr lang="zh-CN" altLang="en-US" sz="1600"/>
              <a:t>激励（ Motivation）这个词语来源于拉丁文字“ movere”，原意是采取行动的意思，后来逐渐成为心理学中的重要概念。现代心理学将激励定义为：在外界环境诱因的作用下，个体根据自己的内在驱动力，通过运用一定的自我调控的方式，从而达到激发、引导、维持和调节行为并朝向某一既定目标的过程。就其本质而言，它是表示某种动机所产生的原因，即发生某一行为的动机是如何产生的？在什么环境中产生的？同样一个人，为何有时工作积极，有时却消极怠工？现在将激励一词引入到酒店人力资源管理中来，则赋予了新的含义：激励是指酒店为了使员工的需求得到满足，而激发其个人动机，使之有一种精神力量或内在动力，朝着一定的组织目标行动的心理活动过程，或者说是调动人积极性的过程。尽管每个员工都可能朝着组织的目标而努力工作，但他们之所以愿意这样做，是因为这样做的同时也能够满足他们个人的需求。对酒店管理者而言，在清楚地了解员工个人的需求和动机之后，就有机会引导员工的行为方向，使之与组织的目标相一致，并通过有效的刺激措施，帮助员工通过努力工作去实现这目标。</a:t>
            </a:r>
            <a:endParaRPr lang="zh-CN" altLang="en-US" sz="1600"/>
          </a:p>
        </p:txBody>
      </p:sp>
      <p:sp>
        <p:nvSpPr>
          <p:cNvPr id="6" name="文本框 5"/>
          <p:cNvSpPr txBox="1"/>
          <p:nvPr/>
        </p:nvSpPr>
        <p:spPr>
          <a:xfrm>
            <a:off x="1499235" y="1168400"/>
            <a:ext cx="2011680" cy="368300"/>
          </a:xfrm>
          <a:prstGeom prst="rect">
            <a:avLst/>
          </a:prstGeom>
          <a:noFill/>
        </p:spPr>
        <p:txBody>
          <a:bodyPr wrap="none" rtlCol="0" anchor="t">
            <a:spAutoFit/>
          </a:bodyPr>
          <a:lstStyle/>
          <a:p>
            <a:r>
              <a:rPr lang="zh-CN" altLang="en-US" b="1">
                <a:latin typeface="微软雅黑" panose="020B0503020204020204" charset="-122"/>
                <a:ea typeface="微软雅黑" panose="020B0503020204020204" charset="-122"/>
                <a:sym typeface="+mn-ea"/>
              </a:rPr>
              <a:t>（一）激励的含义</a:t>
            </a:r>
            <a:endParaRPr lang="zh-CN" altLang="en-US" b="1">
              <a:latin typeface="微软雅黑" panose="020B0503020204020204" charset="-122"/>
              <a:ea typeface="微软雅黑" panose="020B050302020402020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一、激励的概念体系</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rPr>
              <a:t>第三节   酒店人力资源管理激励</a:t>
            </a:r>
            <a:endParaRPr lang="zh-CN" altLang="en-US" sz="1600" b="1" dirty="0">
              <a:solidFill>
                <a:schemeClr val="bg1"/>
              </a:solidFill>
              <a:latin typeface="Arial" panose="020B0604020202020204" pitchFamily="34" charset="0"/>
              <a:ea typeface="微软雅黑" panose="020B0503020204020204" charset="-122"/>
            </a:endParaRPr>
          </a:p>
        </p:txBody>
      </p:sp>
      <p:sp>
        <p:nvSpPr>
          <p:cNvPr id="3" name="文本框 2"/>
          <p:cNvSpPr txBox="1"/>
          <p:nvPr/>
        </p:nvSpPr>
        <p:spPr>
          <a:xfrm>
            <a:off x="1160145" y="1604010"/>
            <a:ext cx="10062845" cy="2306955"/>
          </a:xfrm>
          <a:prstGeom prst="rect">
            <a:avLst/>
          </a:prstGeom>
          <a:noFill/>
        </p:spPr>
        <p:txBody>
          <a:bodyPr wrap="square" rtlCol="0" anchor="t">
            <a:spAutoFit/>
          </a:bodyPr>
          <a:lstStyle/>
          <a:p>
            <a:pPr indent="431800" algn="just" fontAlgn="auto">
              <a:lnSpc>
                <a:spcPct val="150000"/>
              </a:lnSpc>
            </a:pPr>
            <a:r>
              <a:rPr lang="zh-CN" altLang="en-US" sz="1600"/>
              <a:t>持续而有效的激励是检验酒店人力资源管理成败的重要标尺，是提高员工工作效率和酒店效益的关键环节。酒店要有较好的经营业绩就需要员工有较高的个人绩效水平。在酒店中，有时可以看到一些素质优良的员工其绩效水平却很一般，这其中一个很重要的原因就是，优秀的绩效水平不仅取决于员工的个人能力，还取决于员工的努力程度。为实现经营目标，酒店必须在管理中及时、有效地对员工进行激励。进一步来说，有效的激励对酒店实现其经营目标能够起到多重促进作用，如为酒店吸引大批优秀人才、协调组织目标和员工个人目标、形成良性的竞争环境等。</a:t>
            </a:r>
            <a:endParaRPr lang="zh-CN" altLang="en-US" sz="1600"/>
          </a:p>
        </p:txBody>
      </p:sp>
      <p:sp>
        <p:nvSpPr>
          <p:cNvPr id="6" name="文本框 5"/>
          <p:cNvSpPr txBox="1"/>
          <p:nvPr/>
        </p:nvSpPr>
        <p:spPr>
          <a:xfrm>
            <a:off x="1499235" y="1168400"/>
            <a:ext cx="2011680" cy="368300"/>
          </a:xfrm>
          <a:prstGeom prst="rect">
            <a:avLst/>
          </a:prstGeom>
          <a:noFill/>
        </p:spPr>
        <p:txBody>
          <a:bodyPr wrap="none" rtlCol="0" anchor="t">
            <a:spAutoFit/>
          </a:bodyPr>
          <a:lstStyle/>
          <a:p>
            <a:pPr algn="l"/>
            <a:r>
              <a:rPr lang="zh-CN" altLang="en-US" b="1">
                <a:latin typeface="微软雅黑" panose="020B0503020204020204" charset="-122"/>
                <a:ea typeface="微软雅黑" panose="020B0503020204020204" charset="-122"/>
                <a:sym typeface="+mn-ea"/>
              </a:rPr>
              <a:t>（二）激励的功能</a:t>
            </a:r>
            <a:endParaRPr lang="zh-CN" altLang="en-US" b="1">
              <a:latin typeface="微软雅黑" panose="020B0503020204020204" charset="-122"/>
              <a:ea typeface="微软雅黑" panose="020B0503020204020204" charset="-122"/>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一、激励的概念体系</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rPr>
              <a:t>第三节   酒店人力资源管理激励</a:t>
            </a:r>
            <a:endParaRPr lang="zh-CN" altLang="en-US" sz="1600" b="1" dirty="0">
              <a:solidFill>
                <a:schemeClr val="bg1"/>
              </a:solidFill>
              <a:latin typeface="Arial" panose="020B0604020202020204" pitchFamily="34" charset="0"/>
              <a:ea typeface="微软雅黑" panose="020B0503020204020204" charset="-122"/>
            </a:endParaRPr>
          </a:p>
        </p:txBody>
      </p:sp>
      <p:sp>
        <p:nvSpPr>
          <p:cNvPr id="3" name="文本框 2"/>
          <p:cNvSpPr txBox="1"/>
          <p:nvPr/>
        </p:nvSpPr>
        <p:spPr>
          <a:xfrm>
            <a:off x="1160145" y="1604010"/>
            <a:ext cx="10062845" cy="4154170"/>
          </a:xfrm>
          <a:prstGeom prst="rect">
            <a:avLst/>
          </a:prstGeom>
          <a:noFill/>
        </p:spPr>
        <p:txBody>
          <a:bodyPr wrap="square" rtlCol="0" anchor="t">
            <a:spAutoFit/>
          </a:bodyPr>
          <a:lstStyle/>
          <a:p>
            <a:pPr marL="285750" indent="-285750" algn="just" fontAlgn="auto">
              <a:lnSpc>
                <a:spcPct val="150000"/>
              </a:lnSpc>
              <a:buFont typeface="Wingdings" panose="05000000000000000000" charset="0"/>
              <a:buChar char="Ø"/>
            </a:pPr>
            <a:r>
              <a:rPr lang="zh-CN" altLang="en-US" sz="1600" b="1"/>
              <a:t>按激励的内容，可分为物质激励和非物质激励。</a:t>
            </a:r>
            <a:r>
              <a:rPr lang="zh-CN" altLang="en-US" sz="1600"/>
              <a:t>物质激励作用于员工的物质生活需求，从马斯洛需求层次可</a:t>
            </a:r>
            <a:endParaRPr lang="zh-CN" altLang="en-US" sz="1600"/>
          </a:p>
          <a:p>
            <a:pPr indent="0" algn="just" fontAlgn="auto">
              <a:lnSpc>
                <a:spcPct val="150000"/>
              </a:lnSpc>
              <a:buFont typeface="Wingdings" panose="05000000000000000000" charset="0"/>
              <a:buNone/>
            </a:pPr>
            <a:r>
              <a:rPr lang="zh-CN" altLang="en-US" sz="1600"/>
              <a:t>以看到物质的需求是基本需求，只有满足了基本需求，才能很好地进行精神追求，挖掘潜力，完成好工作。物质激励的方式如奖金、分红、持有公司股份等。非物质激励则是针对人的精神需求，提供精神满足的激励，如上级的夸奖等。</a:t>
            </a:r>
            <a:endParaRPr lang="zh-CN" altLang="en-US" sz="1600"/>
          </a:p>
          <a:p>
            <a:pPr marL="285750" indent="-285750" algn="just" fontAlgn="auto">
              <a:lnSpc>
                <a:spcPct val="150000"/>
              </a:lnSpc>
              <a:buFont typeface="Wingdings" panose="05000000000000000000" charset="0"/>
              <a:buChar char="Ø"/>
            </a:pPr>
            <a:r>
              <a:rPr lang="zh-CN" altLang="en-US" sz="1600" b="1"/>
              <a:t>按激励的性质，可分为正激励和负激励。</a:t>
            </a:r>
            <a:r>
              <a:rPr lang="zh-CN" altLang="en-US" sz="1600"/>
              <a:t>正激励就是对员工目前的行为表示满意，并通过表彰和奖赏来保持、</a:t>
            </a:r>
            <a:endParaRPr lang="zh-CN" altLang="en-US" sz="1600"/>
          </a:p>
          <a:p>
            <a:pPr indent="0" algn="just" fontAlgn="auto">
              <a:lnSpc>
                <a:spcPct val="150000"/>
              </a:lnSpc>
              <a:buFont typeface="Wingdings" panose="05000000000000000000" charset="0"/>
              <a:buNone/>
            </a:pPr>
            <a:r>
              <a:rPr lang="zh-CN" altLang="en-US" sz="1600"/>
              <a:t>巩固和发展这种行为，以达到激励的目的。负激励则是员工的行为和表现不符合组织的要求，而通过教育批评或惩罚的方式来进行激励的过程。这两种激励的方法都要注意把握“度”的问题，否则会引起员工的反感，导致激励的失败。</a:t>
            </a:r>
            <a:endParaRPr lang="zh-CN" altLang="en-US" sz="1600"/>
          </a:p>
          <a:p>
            <a:pPr marL="285750" indent="-285750" algn="just" fontAlgn="auto">
              <a:lnSpc>
                <a:spcPct val="150000"/>
              </a:lnSpc>
              <a:buFont typeface="Wingdings" panose="05000000000000000000" charset="0"/>
              <a:buChar char="Ø"/>
            </a:pPr>
            <a:r>
              <a:rPr lang="zh-CN" altLang="en-US" sz="1600" b="1"/>
              <a:t>按照激励的形式，可分为内激励和外激励。</a:t>
            </a:r>
            <a:r>
              <a:rPr lang="zh-CN" altLang="en-US" sz="1600"/>
              <a:t>内激励是从员工的心理特点出发，通过启发和诱导，激发其主动</a:t>
            </a:r>
            <a:endParaRPr lang="zh-CN" altLang="en-US" sz="1600"/>
          </a:p>
          <a:p>
            <a:pPr indent="0" algn="just" fontAlgn="auto">
              <a:lnSpc>
                <a:spcPct val="150000"/>
              </a:lnSpc>
              <a:buFont typeface="Wingdings" panose="05000000000000000000" charset="0"/>
              <a:buNone/>
            </a:pPr>
            <a:r>
              <a:rPr lang="zh-CN" altLang="en-US" sz="1600"/>
              <a:t>性和积极性，在工作上投入极大的热情。外激励则是运用外部环境条件来制约员工的行为动机，加强团体合作，从而达到组织和个人的目标一致性。</a:t>
            </a:r>
            <a:endParaRPr lang="zh-CN" altLang="en-US" sz="1600"/>
          </a:p>
        </p:txBody>
      </p:sp>
      <p:sp>
        <p:nvSpPr>
          <p:cNvPr id="6" name="文本框 5"/>
          <p:cNvSpPr txBox="1"/>
          <p:nvPr/>
        </p:nvSpPr>
        <p:spPr>
          <a:xfrm>
            <a:off x="1499235" y="1168400"/>
            <a:ext cx="2011680" cy="368300"/>
          </a:xfrm>
          <a:prstGeom prst="rect">
            <a:avLst/>
          </a:prstGeom>
          <a:noFill/>
        </p:spPr>
        <p:txBody>
          <a:bodyPr wrap="none" rtlCol="0" anchor="t">
            <a:spAutoFit/>
          </a:bodyPr>
          <a:lstStyle/>
          <a:p>
            <a:pPr algn="l"/>
            <a:r>
              <a:rPr lang="zh-CN" altLang="en-US" b="1">
                <a:latin typeface="微软雅黑" panose="020B0503020204020204" charset="-122"/>
                <a:ea typeface="微软雅黑" panose="020B0503020204020204" charset="-122"/>
                <a:sym typeface="+mn-ea"/>
              </a:rPr>
              <a:t>（三）激励的类型</a:t>
            </a:r>
            <a:endParaRPr lang="zh-CN" altLang="en-US" b="1">
              <a:latin typeface="微软雅黑" panose="020B0503020204020204" charset="-122"/>
              <a:ea typeface="微软雅黑" panose="020B0503020204020204" charset="-122"/>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二、激励的相关理论</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rPr>
              <a:t>第三节   酒店人力资源管理激励</a:t>
            </a:r>
            <a:endParaRPr lang="zh-CN" altLang="en-US" sz="1600" b="1" dirty="0">
              <a:solidFill>
                <a:schemeClr val="bg1"/>
              </a:solidFill>
              <a:latin typeface="Arial" panose="020B0604020202020204" pitchFamily="34" charset="0"/>
              <a:ea typeface="微软雅黑" panose="020B0503020204020204" charset="-122"/>
            </a:endParaRPr>
          </a:p>
        </p:txBody>
      </p:sp>
      <p:sp>
        <p:nvSpPr>
          <p:cNvPr id="3" name="文本框 2"/>
          <p:cNvSpPr txBox="1"/>
          <p:nvPr/>
        </p:nvSpPr>
        <p:spPr>
          <a:xfrm>
            <a:off x="1160145" y="1604010"/>
            <a:ext cx="10062845" cy="2306955"/>
          </a:xfrm>
          <a:prstGeom prst="rect">
            <a:avLst/>
          </a:prstGeom>
          <a:noFill/>
        </p:spPr>
        <p:txBody>
          <a:bodyPr wrap="square" rtlCol="0" anchor="t">
            <a:spAutoFit/>
          </a:bodyPr>
          <a:lstStyle/>
          <a:p>
            <a:pPr indent="0" algn="just" fontAlgn="auto">
              <a:lnSpc>
                <a:spcPct val="150000"/>
              </a:lnSpc>
              <a:buFont typeface="Wingdings" panose="05000000000000000000" charset="0"/>
              <a:buNone/>
            </a:pPr>
            <a:r>
              <a:rPr lang="en-US" altLang="zh-CN" sz="1600"/>
              <a:t>       </a:t>
            </a:r>
            <a:r>
              <a:rPr lang="zh-CN" altLang="en-US" sz="1600"/>
              <a:t>美国心理学家亚伯拉罕·马斯洛在1943年所著的《人的动机理论》一文中提出了需求层次理论，将人的需求归结为5个层次，由低到高依次为生理需求、安全需求、社交需求、尊重需求和自我实现需求。当一个人一无所求时，也就没有什么活力与动力；反之，若一个人有所需求，就必然存在着可以被激励的因素。5个层次的需求是人生来就有的，只不过每个人的需求强度、显露程度可能不同。正因为如此，要调动人的积极性，就必须针对不同的人引导其满足不同层次的需求。对大多数人的共同需求，可以采用共同方法来激励，而对不同的需要则要采取不同的方法，如表7-3所示。</a:t>
            </a:r>
            <a:endParaRPr lang="zh-CN" altLang="en-US" sz="1600"/>
          </a:p>
        </p:txBody>
      </p:sp>
      <p:sp>
        <p:nvSpPr>
          <p:cNvPr id="6" name="文本框 5"/>
          <p:cNvSpPr txBox="1"/>
          <p:nvPr/>
        </p:nvSpPr>
        <p:spPr>
          <a:xfrm>
            <a:off x="1499235" y="1168400"/>
            <a:ext cx="2240280" cy="368300"/>
          </a:xfrm>
          <a:prstGeom prst="rect">
            <a:avLst/>
          </a:prstGeom>
          <a:noFill/>
        </p:spPr>
        <p:txBody>
          <a:bodyPr wrap="none" rtlCol="0" anchor="t">
            <a:spAutoFit/>
          </a:bodyPr>
          <a:lstStyle/>
          <a:p>
            <a:pPr algn="l"/>
            <a:r>
              <a:rPr lang="zh-CN" altLang="en-US" b="1">
                <a:latin typeface="微软雅黑" panose="020B0503020204020204" charset="-122"/>
                <a:ea typeface="微软雅黑" panose="020B0503020204020204" charset="-122"/>
                <a:sym typeface="+mn-ea"/>
              </a:rPr>
              <a:t>（一）需求层次理论</a:t>
            </a:r>
            <a:endParaRPr lang="zh-CN" altLang="en-US" b="1">
              <a:latin typeface="微软雅黑" panose="020B0503020204020204" charset="-122"/>
              <a:ea typeface="微软雅黑" panose="020B0503020204020204" charset="-122"/>
              <a:sym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二、激励的相关理论</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rPr>
              <a:t>第三节   酒店人力资源管理激励</a:t>
            </a:r>
            <a:endParaRPr lang="zh-CN" altLang="en-US" sz="1600" b="1" dirty="0">
              <a:solidFill>
                <a:schemeClr val="bg1"/>
              </a:solidFill>
              <a:latin typeface="Arial" panose="020B0604020202020204" pitchFamily="34" charset="0"/>
              <a:ea typeface="微软雅黑" panose="020B0503020204020204" charset="-122"/>
            </a:endParaRPr>
          </a:p>
        </p:txBody>
      </p:sp>
      <p:sp>
        <p:nvSpPr>
          <p:cNvPr id="6" name="文本框 5"/>
          <p:cNvSpPr txBox="1"/>
          <p:nvPr/>
        </p:nvSpPr>
        <p:spPr>
          <a:xfrm>
            <a:off x="1499235" y="1168400"/>
            <a:ext cx="2240280" cy="368300"/>
          </a:xfrm>
          <a:prstGeom prst="rect">
            <a:avLst/>
          </a:prstGeom>
          <a:noFill/>
        </p:spPr>
        <p:txBody>
          <a:bodyPr wrap="none" rtlCol="0" anchor="t">
            <a:spAutoFit/>
          </a:bodyPr>
          <a:lstStyle/>
          <a:p>
            <a:pPr algn="l"/>
            <a:r>
              <a:rPr lang="zh-CN" altLang="en-US" b="1">
                <a:latin typeface="微软雅黑" panose="020B0503020204020204" charset="-122"/>
                <a:ea typeface="微软雅黑" panose="020B0503020204020204" charset="-122"/>
                <a:sym typeface="+mn-ea"/>
              </a:rPr>
              <a:t>（一）需求层次理论</a:t>
            </a:r>
            <a:endParaRPr lang="zh-CN" altLang="en-US" b="1">
              <a:latin typeface="微软雅黑" panose="020B0503020204020204" charset="-122"/>
              <a:ea typeface="微软雅黑" panose="020B0503020204020204" charset="-122"/>
              <a:sym typeface="+mn-ea"/>
            </a:endParaRPr>
          </a:p>
        </p:txBody>
      </p:sp>
      <p:grpSp>
        <p:nvGrpSpPr>
          <p:cNvPr id="5" name="组合 4"/>
          <p:cNvGrpSpPr/>
          <p:nvPr/>
        </p:nvGrpSpPr>
        <p:grpSpPr>
          <a:xfrm>
            <a:off x="3116580" y="1682115"/>
            <a:ext cx="5419725" cy="4466590"/>
            <a:chOff x="5049" y="2420"/>
            <a:chExt cx="8535" cy="7034"/>
          </a:xfrm>
        </p:grpSpPr>
        <p:pic>
          <p:nvPicPr>
            <p:cNvPr id="2" name="图片 1"/>
            <p:cNvPicPr>
              <a:picLocks noChangeAspect="1"/>
            </p:cNvPicPr>
            <p:nvPr/>
          </p:nvPicPr>
          <p:blipFill>
            <a:blip r:embed="rId1"/>
            <a:stretch>
              <a:fillRect/>
            </a:stretch>
          </p:blipFill>
          <p:spPr>
            <a:xfrm>
              <a:off x="5049" y="2420"/>
              <a:ext cx="8535" cy="1890"/>
            </a:xfrm>
            <a:prstGeom prst="rect">
              <a:avLst/>
            </a:prstGeom>
          </p:spPr>
        </p:pic>
        <p:pic>
          <p:nvPicPr>
            <p:cNvPr id="4" name="图片 3"/>
            <p:cNvPicPr>
              <a:picLocks noChangeAspect="1"/>
            </p:cNvPicPr>
            <p:nvPr/>
          </p:nvPicPr>
          <p:blipFill>
            <a:blip r:embed="rId2"/>
            <a:stretch>
              <a:fillRect/>
            </a:stretch>
          </p:blipFill>
          <p:spPr>
            <a:xfrm>
              <a:off x="5094" y="4310"/>
              <a:ext cx="8490" cy="5145"/>
            </a:xfrm>
            <a:prstGeom prst="rect">
              <a:avLst/>
            </a:prstGeom>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二、激励的相关理论</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rPr>
              <a:t>第三节   酒店人力资源管理激励</a:t>
            </a:r>
            <a:endParaRPr lang="zh-CN" altLang="en-US" sz="1600" b="1" dirty="0">
              <a:solidFill>
                <a:schemeClr val="bg1"/>
              </a:solidFill>
              <a:latin typeface="Arial" panose="020B0604020202020204" pitchFamily="34" charset="0"/>
              <a:ea typeface="微软雅黑" panose="020B0503020204020204" charset="-122"/>
            </a:endParaRPr>
          </a:p>
        </p:txBody>
      </p:sp>
      <p:sp>
        <p:nvSpPr>
          <p:cNvPr id="3" name="文本框 2"/>
          <p:cNvSpPr txBox="1"/>
          <p:nvPr/>
        </p:nvSpPr>
        <p:spPr>
          <a:xfrm>
            <a:off x="1160145" y="1604010"/>
            <a:ext cx="10062845" cy="4154170"/>
          </a:xfrm>
          <a:prstGeom prst="rect">
            <a:avLst/>
          </a:prstGeom>
          <a:noFill/>
        </p:spPr>
        <p:txBody>
          <a:bodyPr wrap="square" rtlCol="0" anchor="t">
            <a:spAutoFit/>
          </a:bodyPr>
          <a:lstStyle/>
          <a:p>
            <a:pPr indent="0" algn="just" fontAlgn="auto">
              <a:lnSpc>
                <a:spcPct val="150000"/>
              </a:lnSpc>
              <a:buFont typeface="Wingdings" panose="05000000000000000000" charset="0"/>
              <a:buNone/>
            </a:pPr>
            <a:r>
              <a:rPr lang="en-US" altLang="zh-CN" sz="1600"/>
              <a:t>      </a:t>
            </a:r>
            <a:r>
              <a:rPr sz="1600"/>
              <a:t>20世纪</a:t>
            </a:r>
            <a:r>
              <a:rPr lang="en-US" sz="1600"/>
              <a:t>5</a:t>
            </a:r>
            <a:r>
              <a:rPr sz="1600"/>
              <a:t>0年代末，美国心理学家弗雷德里克·赫茨伯格在广泛调查的基础上提出了别具一格的双因素理论。该理论修正了传统的认为满意的对立面就是不满意的观点，认为满意的对立面是没有满意，不满意的对立面则是没有不满意，两者之间是质的差别。赫茨伯格将影响人的工作动机的种种因素分为两大类：能够使员工感到满意的因素叫激励因素，会使员工感到不满意的因素称为保健因素。根据调查，激励因素包括成就感、得到认可、工作本身的挑战性和趣味性、责任感、个人的成长与发展等；保健因素大多属于工作之外的因素，如公司的政策、监督、人事关系、工作条件、薪金等。当有激励因素，如给予赞赏和发展机会时，员工会感到满意；而没有激励因素，即不表扬、不授权时，员工也不会感到不满意。当有保健因素，如工有报酬时，员工不会感到不满意，只是没有不满意感；但若没有保健因素，如光让干活却无报酬时，员工就会不满意，如图7-1所示。需要强调的是，激励因素是以人对工作本身的要求为核心的。如果工作本身富有吸引力，那么员工在工作时就能得到激励；如果奖励是在完成工作以后，或离开工作场所之后才有价值或意义的，则对员工工作只能提供极少的满足</a:t>
            </a:r>
            <a:r>
              <a:rPr lang="zh-CN" sz="1600">
                <a:ea typeface="宋体" panose="02010600030101010101" pitchFamily="2" charset="-122"/>
              </a:rPr>
              <a:t>。</a:t>
            </a:r>
            <a:endParaRPr lang="zh-CN" sz="1600">
              <a:ea typeface="宋体" panose="02010600030101010101" pitchFamily="2" charset="-122"/>
            </a:endParaRPr>
          </a:p>
        </p:txBody>
      </p:sp>
      <p:sp>
        <p:nvSpPr>
          <p:cNvPr id="6" name="文本框 5"/>
          <p:cNvSpPr txBox="1"/>
          <p:nvPr/>
        </p:nvSpPr>
        <p:spPr>
          <a:xfrm>
            <a:off x="1499235" y="1168400"/>
            <a:ext cx="2011680" cy="368300"/>
          </a:xfrm>
          <a:prstGeom prst="rect">
            <a:avLst/>
          </a:prstGeom>
          <a:noFill/>
        </p:spPr>
        <p:txBody>
          <a:bodyPr wrap="none" rtlCol="0" anchor="t">
            <a:spAutoFit/>
          </a:bodyPr>
          <a:lstStyle/>
          <a:p>
            <a:pPr algn="l"/>
            <a:r>
              <a:rPr lang="zh-CN" altLang="en-US" b="1">
                <a:latin typeface="微软雅黑" panose="020B0503020204020204" charset="-122"/>
                <a:ea typeface="微软雅黑" panose="020B0503020204020204" charset="-122"/>
                <a:sym typeface="+mn-ea"/>
              </a:rPr>
              <a:t>（二）双因素理论</a:t>
            </a:r>
            <a:endParaRPr lang="zh-CN" altLang="en-US" b="1">
              <a:latin typeface="微软雅黑" panose="020B0503020204020204" charset="-122"/>
              <a:ea typeface="微软雅黑" panose="020B0503020204020204" charset="-122"/>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二、激励的相关理论</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rPr>
              <a:t>第三节   酒店人力资源管理激励</a:t>
            </a:r>
            <a:endParaRPr lang="zh-CN" altLang="en-US" sz="1600" b="1" dirty="0">
              <a:solidFill>
                <a:schemeClr val="bg1"/>
              </a:solidFill>
              <a:latin typeface="Arial" panose="020B0604020202020204" pitchFamily="34" charset="0"/>
              <a:ea typeface="微软雅黑" panose="020B0503020204020204" charset="-122"/>
            </a:endParaRPr>
          </a:p>
        </p:txBody>
      </p:sp>
      <p:sp>
        <p:nvSpPr>
          <p:cNvPr id="6" name="文本框 5"/>
          <p:cNvSpPr txBox="1"/>
          <p:nvPr/>
        </p:nvSpPr>
        <p:spPr>
          <a:xfrm>
            <a:off x="1499235" y="1168400"/>
            <a:ext cx="2011680" cy="368300"/>
          </a:xfrm>
          <a:prstGeom prst="rect">
            <a:avLst/>
          </a:prstGeom>
          <a:noFill/>
        </p:spPr>
        <p:txBody>
          <a:bodyPr wrap="none" rtlCol="0" anchor="t">
            <a:spAutoFit/>
          </a:bodyPr>
          <a:lstStyle/>
          <a:p>
            <a:pPr algn="l"/>
            <a:r>
              <a:rPr lang="zh-CN" altLang="en-US" b="1">
                <a:latin typeface="微软雅黑" panose="020B0503020204020204" charset="-122"/>
                <a:ea typeface="微软雅黑" panose="020B0503020204020204" charset="-122"/>
                <a:sym typeface="+mn-ea"/>
              </a:rPr>
              <a:t>（二）双因素理论</a:t>
            </a:r>
            <a:endParaRPr lang="zh-CN" altLang="en-US" b="1">
              <a:latin typeface="微软雅黑" panose="020B0503020204020204" charset="-122"/>
              <a:ea typeface="微软雅黑" panose="020B0503020204020204" charset="-122"/>
              <a:sym typeface="+mn-ea"/>
            </a:endParaRPr>
          </a:p>
        </p:txBody>
      </p:sp>
      <p:pic>
        <p:nvPicPr>
          <p:cNvPr id="2" name="图片 1"/>
          <p:cNvPicPr>
            <a:picLocks noChangeAspect="1"/>
          </p:cNvPicPr>
          <p:nvPr/>
        </p:nvPicPr>
        <p:blipFill>
          <a:blip r:embed="rId1"/>
          <a:stretch>
            <a:fillRect/>
          </a:stretch>
        </p:blipFill>
        <p:spPr>
          <a:xfrm>
            <a:off x="2439670" y="1715135"/>
            <a:ext cx="6306820" cy="320103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二、激励的相关理论</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rPr>
              <a:t>第三节   酒店人力资源管理激励</a:t>
            </a:r>
            <a:endParaRPr lang="zh-CN" altLang="en-US" sz="1600" b="1" dirty="0">
              <a:solidFill>
                <a:schemeClr val="bg1"/>
              </a:solidFill>
              <a:latin typeface="Arial" panose="020B0604020202020204" pitchFamily="34" charset="0"/>
              <a:ea typeface="微软雅黑" panose="020B0503020204020204" charset="-122"/>
            </a:endParaRPr>
          </a:p>
        </p:txBody>
      </p:sp>
      <p:sp>
        <p:nvSpPr>
          <p:cNvPr id="3" name="文本框 2"/>
          <p:cNvSpPr txBox="1"/>
          <p:nvPr/>
        </p:nvSpPr>
        <p:spPr>
          <a:xfrm>
            <a:off x="1160145" y="1604010"/>
            <a:ext cx="10062845" cy="3415030"/>
          </a:xfrm>
          <a:prstGeom prst="rect">
            <a:avLst/>
          </a:prstGeom>
          <a:noFill/>
        </p:spPr>
        <p:txBody>
          <a:bodyPr wrap="square" rtlCol="0" anchor="t">
            <a:spAutoFit/>
          </a:bodyPr>
          <a:lstStyle/>
          <a:p>
            <a:pPr indent="0" algn="just" fontAlgn="auto">
              <a:lnSpc>
                <a:spcPct val="150000"/>
              </a:lnSpc>
              <a:buFont typeface="Wingdings" panose="05000000000000000000" charset="0"/>
              <a:buNone/>
            </a:pPr>
            <a:r>
              <a:rPr lang="en-US" altLang="zh-CN" sz="1600"/>
              <a:t>      </a:t>
            </a:r>
            <a:r>
              <a:rPr sz="1600"/>
              <a:t>美国心理学家斯塔西·亚当斯于1965年发表的《社会交换中的不公平》一文中提出了公平理论，该理论认为人是社会人，一个人的工作动机不仅受其所得报酬绝对值的影响，而且受到相对报酬多少的影响。每个人都会把自己所得的报酬与付出的劳动之间的比值同其他人的比值进行社会比较，也会把自己现在的投入产出比值同过去的投人产出比值进行历史比较，把自己的所得与组织中的制度规定相比较，并且将根据比较的结果决定今后的行为。也就是说员工评价自己是否得到了公正的待遇，在一般情况下是以他人、制度或自己以前的情况等作为参照的。在上述各种比较中，若发现比值相等，心里就比较平静，认为自己得到了相对公平的对待；当发现比值不相等时，内心就会感到紧张不安，从而会被激励去采取行动以消除或减少这种引起心理紧张不安的差异。因此，管理者必须对员工的投入和贡献给予恰如其分的承认，客观地评价员工的工作业绩和确定合理的工作报酬，从而规避员工可能会产生不公平的感觉。</a:t>
            </a:r>
            <a:endParaRPr sz="1600"/>
          </a:p>
        </p:txBody>
      </p:sp>
      <p:sp>
        <p:nvSpPr>
          <p:cNvPr id="6" name="文本框 5"/>
          <p:cNvSpPr txBox="1"/>
          <p:nvPr/>
        </p:nvSpPr>
        <p:spPr>
          <a:xfrm>
            <a:off x="1499235" y="1168400"/>
            <a:ext cx="1783080" cy="368300"/>
          </a:xfrm>
          <a:prstGeom prst="rect">
            <a:avLst/>
          </a:prstGeom>
          <a:noFill/>
        </p:spPr>
        <p:txBody>
          <a:bodyPr wrap="none" rtlCol="0" anchor="t">
            <a:spAutoFit/>
          </a:bodyPr>
          <a:lstStyle/>
          <a:p>
            <a:pPr algn="l"/>
            <a:r>
              <a:rPr lang="zh-CN" altLang="en-US" b="1">
                <a:latin typeface="微软雅黑" panose="020B0503020204020204" charset="-122"/>
                <a:ea typeface="微软雅黑" panose="020B0503020204020204" charset="-122"/>
                <a:sym typeface="+mn-ea"/>
              </a:rPr>
              <a:t>（三）公平理论</a:t>
            </a:r>
            <a:endParaRPr lang="zh-CN" altLang="en-US" b="1">
              <a:latin typeface="微软雅黑" panose="020B0503020204020204" charset="-122"/>
              <a:ea typeface="微软雅黑" panose="020B0503020204020204" charset="-122"/>
              <a:sym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三、酒店员工激励的方法</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rPr>
              <a:t>第三节   酒店人力资源管理激励</a:t>
            </a:r>
            <a:endParaRPr lang="zh-CN" altLang="en-US" sz="1600" b="1" dirty="0">
              <a:solidFill>
                <a:schemeClr val="bg1"/>
              </a:solidFill>
              <a:latin typeface="Arial" panose="020B0604020202020204" pitchFamily="34" charset="0"/>
              <a:ea typeface="微软雅黑" panose="020B0503020204020204" charset="-122"/>
            </a:endParaRPr>
          </a:p>
        </p:txBody>
      </p:sp>
      <p:grpSp>
        <p:nvGrpSpPr>
          <p:cNvPr id="7" name="组合 6"/>
          <p:cNvGrpSpPr/>
          <p:nvPr/>
        </p:nvGrpSpPr>
        <p:grpSpPr>
          <a:xfrm>
            <a:off x="1434008" y="1620280"/>
            <a:ext cx="9777373" cy="3270751"/>
            <a:chOff x="1738768" y="2146348"/>
            <a:chExt cx="9777373" cy="3270751"/>
          </a:xfrm>
        </p:grpSpPr>
        <p:grpSp>
          <p:nvGrpSpPr>
            <p:cNvPr id="8" name="组合 7"/>
            <p:cNvGrpSpPr/>
            <p:nvPr/>
          </p:nvGrpSpPr>
          <p:grpSpPr>
            <a:xfrm>
              <a:off x="1738768" y="2212146"/>
              <a:ext cx="2501265" cy="3055620"/>
              <a:chOff x="2573" y="5247"/>
              <a:chExt cx="3939" cy="4812"/>
            </a:xfrm>
          </p:grpSpPr>
          <p:grpSp>
            <p:nvGrpSpPr>
              <p:cNvPr id="14" name="组合 13"/>
              <p:cNvGrpSpPr/>
              <p:nvPr/>
            </p:nvGrpSpPr>
            <p:grpSpPr bwMode="auto">
              <a:xfrm>
                <a:off x="2573" y="5247"/>
                <a:ext cx="854" cy="4812"/>
                <a:chOff x="4403" y="4543"/>
                <a:chExt cx="1425" cy="6685"/>
              </a:xfrm>
            </p:grpSpPr>
            <p:sp>
              <p:nvSpPr>
                <p:cNvPr id="20" name="圆角矩形"/>
                <p:cNvSpPr/>
                <p:nvPr/>
              </p:nvSpPr>
              <p:spPr>
                <a:xfrm rot="20700000">
                  <a:off x="4403" y="4543"/>
                  <a:ext cx="1353" cy="1232"/>
                </a:xfrm>
                <a:prstGeom prst="roundRect">
                  <a:avLst>
                    <a:gd name="adj" fmla="val 3430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buFont typeface="Arial" panose="020B0604020202020204" pitchFamily="34" charset="0"/>
                    <a:buNone/>
                    <a:defRPr/>
                  </a:pPr>
                  <a:r>
                    <a:rPr lang="en-US" altLang="zh-CN" sz="3600" b="1" noProof="1">
                      <a:solidFill>
                        <a:srgbClr val="FFFFFF"/>
                      </a:solidFill>
                      <a:latin typeface="微软雅黑" panose="020B0503020204020204" charset="-122"/>
                      <a:ea typeface="微软雅黑" panose="020B0503020204020204" charset="-122"/>
                    </a:rPr>
                    <a:t>1</a:t>
                  </a:r>
                  <a:endParaRPr lang="en-US" altLang="zh-CN" sz="3600" b="1" noProof="1">
                    <a:solidFill>
                      <a:srgbClr val="FFFFFF"/>
                    </a:solidFill>
                    <a:latin typeface="微软雅黑" panose="020B0503020204020204" charset="-122"/>
                    <a:ea typeface="微软雅黑" panose="020B0503020204020204" charset="-122"/>
                  </a:endParaRPr>
                </a:p>
              </p:txBody>
            </p:sp>
            <p:sp>
              <p:nvSpPr>
                <p:cNvPr id="21" name="圆角矩形"/>
                <p:cNvSpPr/>
                <p:nvPr/>
              </p:nvSpPr>
              <p:spPr>
                <a:xfrm rot="480000">
                  <a:off x="4475" y="7401"/>
                  <a:ext cx="1353" cy="1232"/>
                </a:xfrm>
                <a:prstGeom prst="roundRect">
                  <a:avLst>
                    <a:gd name="adj" fmla="val 34303"/>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buFont typeface="Arial" panose="020B0604020202020204" pitchFamily="34" charset="0"/>
                    <a:buNone/>
                    <a:defRPr/>
                  </a:pPr>
                  <a:r>
                    <a:rPr lang="en-US" altLang="zh-CN" sz="3600" b="1" noProof="1">
                      <a:solidFill>
                        <a:srgbClr val="FFFFFF"/>
                      </a:solidFill>
                      <a:latin typeface="微软雅黑" panose="020B0503020204020204" charset="-122"/>
                      <a:ea typeface="微软雅黑" panose="020B0503020204020204" charset="-122"/>
                    </a:rPr>
                    <a:t>2</a:t>
                  </a:r>
                  <a:endParaRPr lang="en-US" altLang="zh-CN" sz="3600" b="1" noProof="1">
                    <a:solidFill>
                      <a:srgbClr val="FFFFFF"/>
                    </a:solidFill>
                    <a:latin typeface="微软雅黑" panose="020B0503020204020204" charset="-122"/>
                    <a:ea typeface="微软雅黑" panose="020B0503020204020204" charset="-122"/>
                  </a:endParaRPr>
                </a:p>
              </p:txBody>
            </p:sp>
            <p:sp>
              <p:nvSpPr>
                <p:cNvPr id="22" name="圆角矩形"/>
                <p:cNvSpPr/>
                <p:nvPr/>
              </p:nvSpPr>
              <p:spPr>
                <a:xfrm rot="21180000">
                  <a:off x="4450" y="9996"/>
                  <a:ext cx="1353" cy="1232"/>
                </a:xfrm>
                <a:prstGeom prst="roundRect">
                  <a:avLst>
                    <a:gd name="adj" fmla="val 34303"/>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buFont typeface="Arial" panose="020B0604020202020204" pitchFamily="34" charset="0"/>
                    <a:buNone/>
                    <a:defRPr/>
                  </a:pPr>
                  <a:r>
                    <a:rPr lang="en-US" altLang="zh-CN" sz="3600" b="1" noProof="1">
                      <a:solidFill>
                        <a:srgbClr val="FFFFFF"/>
                      </a:solidFill>
                      <a:latin typeface="微软雅黑" panose="020B0503020204020204" charset="-122"/>
                      <a:ea typeface="微软雅黑" panose="020B0503020204020204" charset="-122"/>
                    </a:rPr>
                    <a:t>3</a:t>
                  </a:r>
                  <a:endParaRPr lang="en-US" altLang="zh-CN" sz="3600" b="1" noProof="1">
                    <a:solidFill>
                      <a:srgbClr val="FFFFFF"/>
                    </a:solidFill>
                    <a:latin typeface="微软雅黑" panose="020B0503020204020204" charset="-122"/>
                    <a:ea typeface="微软雅黑" panose="020B0503020204020204" charset="-122"/>
                  </a:endParaRPr>
                </a:p>
              </p:txBody>
            </p:sp>
          </p:grpSp>
          <p:sp>
            <p:nvSpPr>
              <p:cNvPr id="15" name="文本框 14"/>
              <p:cNvSpPr txBox="1"/>
              <p:nvPr/>
            </p:nvSpPr>
            <p:spPr>
              <a:xfrm>
                <a:off x="3548" y="5291"/>
                <a:ext cx="2964" cy="5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r>
                  <a:rPr sz="1600" b="1" noProof="1">
                    <a:solidFill>
                      <a:prstClr val="black"/>
                    </a:solidFill>
                    <a:latin typeface="微软雅黑" panose="020B0503020204020204" charset="-122"/>
                    <a:ea typeface="微软雅黑" panose="020B0503020204020204" charset="-122"/>
                  </a:rPr>
                  <a:t>薪酬激励</a:t>
                </a:r>
                <a:endParaRPr sz="1600" b="1" noProof="1">
                  <a:solidFill>
                    <a:prstClr val="black"/>
                  </a:solidFill>
                  <a:latin typeface="微软雅黑" panose="020B0503020204020204" charset="-122"/>
                  <a:ea typeface="微软雅黑" panose="020B0503020204020204" charset="-122"/>
                </a:endParaRPr>
              </a:p>
            </p:txBody>
          </p:sp>
          <p:sp>
            <p:nvSpPr>
              <p:cNvPr id="16" name="文本框 15"/>
              <p:cNvSpPr txBox="1"/>
              <p:nvPr/>
            </p:nvSpPr>
            <p:spPr>
              <a:xfrm>
                <a:off x="3547" y="7287"/>
                <a:ext cx="2965" cy="5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r>
                  <a:rPr lang="zh-CN" altLang="en-US" sz="1600" b="1" noProof="1">
                    <a:solidFill>
                      <a:prstClr val="black"/>
                    </a:solidFill>
                    <a:latin typeface="微软雅黑" panose="020B0503020204020204" charset="-122"/>
                    <a:ea typeface="微软雅黑" panose="020B0503020204020204" charset="-122"/>
                  </a:rPr>
                  <a:t>综合激励</a:t>
                </a:r>
                <a:endParaRPr lang="zh-CN" altLang="en-US" sz="1600" b="1" noProof="1">
                  <a:solidFill>
                    <a:prstClr val="black"/>
                  </a:solidFill>
                  <a:latin typeface="微软雅黑" panose="020B0503020204020204" charset="-122"/>
                  <a:ea typeface="微软雅黑" panose="020B0503020204020204" charset="-122"/>
                </a:endParaRPr>
              </a:p>
            </p:txBody>
          </p:sp>
          <p:sp>
            <p:nvSpPr>
              <p:cNvPr id="17" name="文本框 16"/>
              <p:cNvSpPr txBox="1"/>
              <p:nvPr/>
            </p:nvSpPr>
            <p:spPr>
              <a:xfrm>
                <a:off x="3547" y="9184"/>
                <a:ext cx="2965" cy="5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r>
                  <a:rPr lang="zh-CN" altLang="en-US" sz="1600" b="1" dirty="0">
                    <a:solidFill>
                      <a:prstClr val="black"/>
                    </a:solidFill>
                    <a:latin typeface="微软雅黑" panose="020B0503020204020204" charset="-122"/>
                    <a:ea typeface="微软雅黑" panose="020B0503020204020204" charset="-122"/>
                    <a:sym typeface="+mn-ea"/>
                  </a:rPr>
                  <a:t>竞争激励</a:t>
                </a:r>
                <a:endParaRPr lang="zh-CN" altLang="en-US" sz="1600" b="1" dirty="0">
                  <a:solidFill>
                    <a:prstClr val="black"/>
                  </a:solidFill>
                  <a:latin typeface="微软雅黑" panose="020B0503020204020204" charset="-122"/>
                  <a:ea typeface="微软雅黑" panose="020B0503020204020204" charset="-122"/>
                  <a:sym typeface="+mn-ea"/>
                </a:endParaRPr>
              </a:p>
            </p:txBody>
          </p:sp>
        </p:grpSp>
        <p:sp>
          <p:nvSpPr>
            <p:cNvPr id="10" name="文本框 43"/>
            <p:cNvSpPr txBox="1"/>
            <p:nvPr/>
          </p:nvSpPr>
          <p:spPr>
            <a:xfrm>
              <a:off x="4505204" y="2146348"/>
              <a:ext cx="7010937" cy="1076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a:defRPr/>
              </a:pPr>
              <a:r>
                <a:rPr sz="1600" b="1" noProof="1">
                  <a:solidFill>
                    <a:prstClr val="black"/>
                  </a:solidFill>
                  <a:latin typeface="微软雅黑" panose="020B0503020204020204" charset="-122"/>
                  <a:ea typeface="微软雅黑" panose="020B0503020204020204" charset="-122"/>
                </a:rPr>
                <a:t>薪酬是员工从事劳动，而得到的以货币形式和非货币形式所表现的补偿，是酒店支付给员工的劳动报酬，是保障和改善员工生活的基本条件。通过设立科学合理的薪酬制度，充分体现公平性和效益性，对核心人才给予薪酬倾斜，其中奖金部分所起到的激励作用最为显著。</a:t>
              </a:r>
              <a:endParaRPr sz="1600" b="1" noProof="1">
                <a:solidFill>
                  <a:prstClr val="black"/>
                </a:solidFill>
                <a:latin typeface="微软雅黑" panose="020B0503020204020204" charset="-122"/>
                <a:ea typeface="微软雅黑" panose="020B0503020204020204" charset="-122"/>
              </a:endParaRPr>
            </a:p>
          </p:txBody>
        </p:sp>
        <p:sp>
          <p:nvSpPr>
            <p:cNvPr id="11" name="文本框 44"/>
            <p:cNvSpPr txBox="1"/>
            <p:nvPr/>
          </p:nvSpPr>
          <p:spPr>
            <a:xfrm>
              <a:off x="4505202" y="3366024"/>
              <a:ext cx="7010937" cy="82994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a:defRPr/>
              </a:pPr>
              <a:r>
                <a:rPr sz="1600" b="1" noProof="1">
                  <a:solidFill>
                    <a:prstClr val="black"/>
                  </a:solidFill>
                  <a:latin typeface="微软雅黑" panose="020B0503020204020204" charset="-122"/>
                  <a:ea typeface="微软雅黑" panose="020B0503020204020204" charset="-122"/>
                </a:rPr>
                <a:t>综合激励，是运用多种手段的多方面、多角度的综合激励机制。例如综合运用榜样激励培训激励、任务激励、环境激励、荣誉激励等，针对每个员工的不同特点，使用对员工个体最有效的激励方式，达到最好的激励效果</a:t>
              </a:r>
              <a:r>
                <a:rPr lang="zh-CN" sz="1600" b="1" noProof="1">
                  <a:solidFill>
                    <a:prstClr val="black"/>
                  </a:solidFill>
                  <a:latin typeface="微软雅黑" panose="020B0503020204020204" charset="-122"/>
                  <a:ea typeface="微软雅黑" panose="020B0503020204020204" charset="-122"/>
                </a:rPr>
                <a:t>。</a:t>
              </a:r>
              <a:endParaRPr lang="zh-CN" sz="1600" b="1" noProof="1">
                <a:solidFill>
                  <a:prstClr val="black"/>
                </a:solidFill>
                <a:latin typeface="微软雅黑" panose="020B0503020204020204" charset="-122"/>
                <a:ea typeface="微软雅黑" panose="020B0503020204020204" charset="-122"/>
              </a:endParaRPr>
            </a:p>
          </p:txBody>
        </p:sp>
        <p:sp>
          <p:nvSpPr>
            <p:cNvPr id="13" name="文本框 46"/>
            <p:cNvSpPr txBox="1"/>
            <p:nvPr/>
          </p:nvSpPr>
          <p:spPr>
            <a:xfrm>
              <a:off x="4505202" y="4340774"/>
              <a:ext cx="7010937" cy="1076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a:defRPr/>
              </a:pPr>
              <a:r>
                <a:rPr lang="zh-CN" altLang="en-US" sz="1600" b="1" noProof="1">
                  <a:solidFill>
                    <a:prstClr val="black"/>
                  </a:solidFill>
                  <a:latin typeface="微软雅黑" panose="020B0503020204020204" charset="-122"/>
                  <a:ea typeface="微软雅黑" panose="020B0503020204020204" charset="-122"/>
                </a:rPr>
                <a:t>安定的工作环境不利于发挥员工的聪明才智，只有竞争的环境才能有效地调动员工的工作激情，激起奋发向上的工作干劲。员工也希望在工作中得到成长和发展，并获得满意。为了实现这种愿望和要求，酒店有必要帮助他们制订好职业发展计划，使其有明确的奋斗目标，在争环境中，不断得到发展。</a:t>
              </a:r>
              <a:endParaRPr lang="zh-CN" altLang="en-US" sz="1600" b="1" noProof="1">
                <a:solidFill>
                  <a:prstClr val="black"/>
                </a:solidFill>
                <a:latin typeface="微软雅黑" panose="020B0503020204020204" charset="-122"/>
                <a:ea typeface="微软雅黑" panose="020B0503020204020204"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一、酒店人力资源管理的内涵</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rPr>
              <a:t>第一节   酒店人力资源管理概述</a:t>
            </a:r>
            <a:endParaRPr lang="zh-CN" altLang="en-US" sz="1600" b="1" dirty="0">
              <a:solidFill>
                <a:schemeClr val="bg1"/>
              </a:solidFill>
              <a:latin typeface="Arial" panose="020B0604020202020204" pitchFamily="34" charset="0"/>
              <a:ea typeface="微软雅黑" panose="020B0503020204020204" charset="-122"/>
            </a:endParaRPr>
          </a:p>
        </p:txBody>
      </p:sp>
      <p:sp>
        <p:nvSpPr>
          <p:cNvPr id="3" name="文本框 2"/>
          <p:cNvSpPr txBox="1"/>
          <p:nvPr/>
        </p:nvSpPr>
        <p:spPr>
          <a:xfrm>
            <a:off x="1543050" y="1617345"/>
            <a:ext cx="9643110" cy="3969385"/>
          </a:xfrm>
          <a:prstGeom prst="rect">
            <a:avLst/>
          </a:prstGeom>
          <a:noFill/>
        </p:spPr>
        <p:txBody>
          <a:bodyPr wrap="square" rtlCol="0" anchor="t">
            <a:spAutoFit/>
          </a:bodyPr>
          <a:lstStyle/>
          <a:p>
            <a:pPr indent="431800" algn="just" fontAlgn="auto">
              <a:lnSpc>
                <a:spcPct val="150000"/>
              </a:lnSpc>
            </a:pPr>
            <a:r>
              <a:rPr sz="2800">
                <a:sym typeface="+mn-ea"/>
              </a:rPr>
              <a:t>人力资源是发展经济和社会事业所需要的具有必要劳动能力的人口，反映了一个国家或地区人口总体所拥有的劳动能力。酒店人力资源又称劳动力资源或服务资源，它是酒店全体员工所有劳动力的总和，具体表现为员工的生产或服务能力。</a:t>
            </a:r>
            <a:endParaRPr sz="2800">
              <a:sym typeface="+mn-ea"/>
            </a:endParaRPr>
          </a:p>
          <a:p>
            <a:pPr indent="431800" algn="just" fontAlgn="auto">
              <a:lnSpc>
                <a:spcPct val="150000"/>
              </a:lnSpc>
            </a:pPr>
            <a:endParaRPr lang="zh-CN" sz="2800">
              <a:ea typeface="宋体" panose="02010600030101010101" pitchFamily="2" charset="-122"/>
              <a:sym typeface="+mn-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三、酒店员工激励的方法</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rPr>
              <a:t>第三节   酒店人力资源管理激励</a:t>
            </a:r>
            <a:endParaRPr lang="zh-CN" altLang="en-US" sz="1600" b="1" dirty="0">
              <a:solidFill>
                <a:schemeClr val="bg1"/>
              </a:solidFill>
              <a:latin typeface="Arial" panose="020B0604020202020204" pitchFamily="34" charset="0"/>
              <a:ea typeface="微软雅黑" panose="020B0503020204020204" charset="-122"/>
            </a:endParaRPr>
          </a:p>
        </p:txBody>
      </p:sp>
      <p:grpSp>
        <p:nvGrpSpPr>
          <p:cNvPr id="7" name="组合 6"/>
          <p:cNvGrpSpPr/>
          <p:nvPr/>
        </p:nvGrpSpPr>
        <p:grpSpPr>
          <a:xfrm>
            <a:off x="1434008" y="1620280"/>
            <a:ext cx="9777373" cy="2541746"/>
            <a:chOff x="1738768" y="2146348"/>
            <a:chExt cx="9777373" cy="2541746"/>
          </a:xfrm>
        </p:grpSpPr>
        <p:grpSp>
          <p:nvGrpSpPr>
            <p:cNvPr id="8" name="组合 7"/>
            <p:cNvGrpSpPr/>
            <p:nvPr/>
          </p:nvGrpSpPr>
          <p:grpSpPr>
            <a:xfrm>
              <a:off x="1738768" y="2212146"/>
              <a:ext cx="2501265" cy="1869482"/>
              <a:chOff x="2573" y="5247"/>
              <a:chExt cx="3939" cy="2944"/>
            </a:xfrm>
          </p:grpSpPr>
          <p:grpSp>
            <p:nvGrpSpPr>
              <p:cNvPr id="14" name="组合 13"/>
              <p:cNvGrpSpPr/>
              <p:nvPr/>
            </p:nvGrpSpPr>
            <p:grpSpPr bwMode="auto">
              <a:xfrm>
                <a:off x="2573" y="5247"/>
                <a:ext cx="854" cy="2944"/>
                <a:chOff x="4403" y="4543"/>
                <a:chExt cx="1425" cy="4090"/>
              </a:xfrm>
            </p:grpSpPr>
            <p:sp>
              <p:nvSpPr>
                <p:cNvPr id="20" name="圆角矩形"/>
                <p:cNvSpPr/>
                <p:nvPr/>
              </p:nvSpPr>
              <p:spPr>
                <a:xfrm rot="20700000">
                  <a:off x="4403" y="4543"/>
                  <a:ext cx="1353" cy="1232"/>
                </a:xfrm>
                <a:prstGeom prst="roundRect">
                  <a:avLst>
                    <a:gd name="adj" fmla="val 3430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buFont typeface="Arial" panose="020B0604020202020204" pitchFamily="34" charset="0"/>
                    <a:buNone/>
                    <a:defRPr/>
                  </a:pPr>
                  <a:r>
                    <a:rPr lang="en-US" altLang="zh-CN" sz="3600" b="1" noProof="1">
                      <a:solidFill>
                        <a:srgbClr val="FFFFFF"/>
                      </a:solidFill>
                      <a:latin typeface="微软雅黑" panose="020B0503020204020204" charset="-122"/>
                      <a:ea typeface="微软雅黑" panose="020B0503020204020204" charset="-122"/>
                    </a:rPr>
                    <a:t>4</a:t>
                  </a:r>
                  <a:endParaRPr lang="en-US" altLang="zh-CN" sz="3600" b="1" noProof="1">
                    <a:solidFill>
                      <a:srgbClr val="FFFFFF"/>
                    </a:solidFill>
                    <a:latin typeface="微软雅黑" panose="020B0503020204020204" charset="-122"/>
                    <a:ea typeface="微软雅黑" panose="020B0503020204020204" charset="-122"/>
                  </a:endParaRPr>
                </a:p>
              </p:txBody>
            </p:sp>
            <p:sp>
              <p:nvSpPr>
                <p:cNvPr id="21" name="圆角矩形"/>
                <p:cNvSpPr/>
                <p:nvPr/>
              </p:nvSpPr>
              <p:spPr>
                <a:xfrm rot="480000">
                  <a:off x="4475" y="7401"/>
                  <a:ext cx="1353" cy="1232"/>
                </a:xfrm>
                <a:prstGeom prst="roundRect">
                  <a:avLst>
                    <a:gd name="adj" fmla="val 34303"/>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buFont typeface="Arial" panose="020B0604020202020204" pitchFamily="34" charset="0"/>
                    <a:buNone/>
                    <a:defRPr/>
                  </a:pPr>
                  <a:r>
                    <a:rPr lang="en-US" altLang="zh-CN" sz="3600" b="1" noProof="1">
                      <a:solidFill>
                        <a:srgbClr val="FFFFFF"/>
                      </a:solidFill>
                      <a:latin typeface="微软雅黑" panose="020B0503020204020204" charset="-122"/>
                      <a:ea typeface="微软雅黑" panose="020B0503020204020204" charset="-122"/>
                    </a:rPr>
                    <a:t>5</a:t>
                  </a:r>
                  <a:endParaRPr lang="en-US" altLang="zh-CN" sz="3600" b="1" noProof="1">
                    <a:solidFill>
                      <a:srgbClr val="FFFFFF"/>
                    </a:solidFill>
                    <a:latin typeface="微软雅黑" panose="020B0503020204020204" charset="-122"/>
                    <a:ea typeface="微软雅黑" panose="020B0503020204020204" charset="-122"/>
                  </a:endParaRPr>
                </a:p>
              </p:txBody>
            </p:sp>
          </p:grpSp>
          <p:sp>
            <p:nvSpPr>
              <p:cNvPr id="15" name="文本框 14"/>
              <p:cNvSpPr txBox="1"/>
              <p:nvPr/>
            </p:nvSpPr>
            <p:spPr>
              <a:xfrm>
                <a:off x="3548" y="5291"/>
                <a:ext cx="2964" cy="5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r>
                  <a:rPr sz="1600" b="1" noProof="1">
                    <a:solidFill>
                      <a:prstClr val="black"/>
                    </a:solidFill>
                    <a:latin typeface="微软雅黑" panose="020B0503020204020204" charset="-122"/>
                    <a:ea typeface="微软雅黑" panose="020B0503020204020204" charset="-122"/>
                  </a:rPr>
                  <a:t>文化激励</a:t>
                </a:r>
                <a:endParaRPr sz="1600" b="1" noProof="1">
                  <a:solidFill>
                    <a:prstClr val="black"/>
                  </a:solidFill>
                  <a:latin typeface="微软雅黑" panose="020B0503020204020204" charset="-122"/>
                  <a:ea typeface="微软雅黑" panose="020B0503020204020204" charset="-122"/>
                </a:endParaRPr>
              </a:p>
            </p:txBody>
          </p:sp>
          <p:sp>
            <p:nvSpPr>
              <p:cNvPr id="16" name="文本框 15"/>
              <p:cNvSpPr txBox="1"/>
              <p:nvPr/>
            </p:nvSpPr>
            <p:spPr>
              <a:xfrm>
                <a:off x="3547" y="7287"/>
                <a:ext cx="2965" cy="5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r>
                  <a:rPr lang="zh-CN" altLang="en-US" sz="1600" b="1" noProof="1">
                    <a:solidFill>
                      <a:prstClr val="black"/>
                    </a:solidFill>
                    <a:latin typeface="微软雅黑" panose="020B0503020204020204" charset="-122"/>
                    <a:ea typeface="微软雅黑" panose="020B0503020204020204" charset="-122"/>
                  </a:rPr>
                  <a:t>领导激励</a:t>
                </a:r>
                <a:endParaRPr lang="zh-CN" altLang="en-US" sz="1600" b="1" noProof="1">
                  <a:solidFill>
                    <a:prstClr val="black"/>
                  </a:solidFill>
                  <a:latin typeface="微软雅黑" panose="020B0503020204020204" charset="-122"/>
                  <a:ea typeface="微软雅黑" panose="020B0503020204020204" charset="-122"/>
                </a:endParaRPr>
              </a:p>
            </p:txBody>
          </p:sp>
        </p:grpSp>
        <p:sp>
          <p:nvSpPr>
            <p:cNvPr id="10" name="文本框 43"/>
            <p:cNvSpPr txBox="1"/>
            <p:nvPr/>
          </p:nvSpPr>
          <p:spPr>
            <a:xfrm>
              <a:off x="4505204" y="2146348"/>
              <a:ext cx="7010937" cy="1076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a:defRPr/>
              </a:pPr>
              <a:r>
                <a:rPr sz="1600" b="1" noProof="1">
                  <a:solidFill>
                    <a:prstClr val="black"/>
                  </a:solidFill>
                  <a:latin typeface="微软雅黑" panose="020B0503020204020204" charset="-122"/>
                  <a:ea typeface="微软雅黑" panose="020B0503020204020204" charset="-122"/>
                </a:rPr>
                <a:t>企业文化，是指酒店在处理外部环境和内部环境整合的过程中所形成的共同思想和价值观念、作风和行为准则。优秀的企业文化能够培育员工的认同感和归属感，建立起成员和组织之间的相互依存的关系，使之凝聚在一起，自我激励、自我改造、自我调控、自我完善</a:t>
              </a:r>
              <a:r>
                <a:rPr lang="zh-CN" sz="1600" b="1" noProof="1">
                  <a:solidFill>
                    <a:prstClr val="black"/>
                  </a:solidFill>
                  <a:latin typeface="微软雅黑" panose="020B0503020204020204" charset="-122"/>
                  <a:ea typeface="微软雅黑" panose="020B0503020204020204" charset="-122"/>
                </a:rPr>
                <a:t>。</a:t>
              </a:r>
              <a:endParaRPr lang="zh-CN" sz="1600" b="1" noProof="1">
                <a:solidFill>
                  <a:prstClr val="black"/>
                </a:solidFill>
                <a:latin typeface="微软雅黑" panose="020B0503020204020204" charset="-122"/>
                <a:ea typeface="微软雅黑" panose="020B0503020204020204" charset="-122"/>
              </a:endParaRPr>
            </a:p>
          </p:txBody>
        </p:sp>
        <p:sp>
          <p:nvSpPr>
            <p:cNvPr id="11" name="文本框 44"/>
            <p:cNvSpPr txBox="1"/>
            <p:nvPr/>
          </p:nvSpPr>
          <p:spPr>
            <a:xfrm>
              <a:off x="4505202" y="3366024"/>
              <a:ext cx="7010937" cy="132207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a:defRPr/>
              </a:pPr>
              <a:r>
                <a:rPr lang="zh-CN" sz="1600" b="1" noProof="1">
                  <a:solidFill>
                    <a:prstClr val="black"/>
                  </a:solidFill>
                  <a:latin typeface="微软雅黑" panose="020B0503020204020204" charset="-122"/>
                  <a:ea typeface="微软雅黑" panose="020B0503020204020204" charset="-122"/>
                </a:rPr>
                <a:t>一</a:t>
              </a:r>
              <a:r>
                <a:rPr sz="1600" b="1" noProof="1">
                  <a:solidFill>
                    <a:prstClr val="black"/>
                  </a:solidFill>
                  <a:latin typeface="微软雅黑" panose="020B0503020204020204" charset="-122"/>
                  <a:ea typeface="微软雅黑" panose="020B0503020204020204" charset="-122"/>
                </a:rPr>
                <a:t>个企业经营的好坏在很大程度上取决于管理者的战略眼光和管理艺术，一个好的人力源管理者应该具备合格的人力资源管理专业技术以及良好的1Q和EQ。在酒店人力资源管理过程中，应充分理解员工，关怀员工，信任员工，增强员工的自尊、自主意识，进行合理的授权，在精神上激励员工，这就是领导者激励机制。</a:t>
              </a:r>
              <a:endParaRPr sz="1600" b="1" noProof="1">
                <a:solidFill>
                  <a:prstClr val="black"/>
                </a:solidFill>
                <a:latin typeface="微软雅黑" panose="020B0503020204020204" charset="-122"/>
                <a:ea typeface="微软雅黑" panose="020B0503020204020204" charset="-122"/>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49730" y="2532380"/>
            <a:ext cx="9583420" cy="1322070"/>
          </a:xfrm>
          <a:prstGeom prst="rect">
            <a:avLst/>
          </a:prstGeom>
          <a:noFill/>
        </p:spPr>
        <p:txBody>
          <a:bodyPr wrap="square" rtlCol="0">
            <a:spAutoFit/>
          </a:bodyPr>
          <a:lstStyle/>
          <a:p>
            <a:pPr indent="0" algn="ctr">
              <a:lnSpc>
                <a:spcPct val="200000"/>
              </a:lnSpc>
              <a:buFont typeface="Wingdings" panose="05000000000000000000" charset="0"/>
              <a:buNone/>
              <a:defRPr/>
            </a:pPr>
            <a:r>
              <a:rPr lang="zh-CN" altLang="en-US" sz="4000" b="1" dirty="0">
                <a:solidFill>
                  <a:srgbClr val="FF0000"/>
                </a:solidFill>
                <a:latin typeface="微软雅黑" panose="020B0503020204020204" charset="-122"/>
                <a:ea typeface="微软雅黑" panose="020B0503020204020204" charset="-122"/>
              </a:rPr>
              <a:t>第四节   </a:t>
            </a:r>
            <a:r>
              <a:rPr lang="zh-CN" altLang="en-US" sz="4000" b="1" dirty="0">
                <a:solidFill>
                  <a:srgbClr val="FF0000"/>
                </a:solidFill>
                <a:latin typeface="微软雅黑" panose="020B0503020204020204" charset="-122"/>
                <a:ea typeface="微软雅黑" panose="020B0503020204020204" charset="-122"/>
                <a:sym typeface="+mn-ea"/>
              </a:rPr>
              <a:t> 酒店职业经理人发展</a:t>
            </a:r>
            <a:endParaRPr lang="zh-CN" altLang="en-US" sz="4000" b="1" dirty="0">
              <a:solidFill>
                <a:srgbClr val="FF0000"/>
              </a:solidFill>
              <a:latin typeface="微软雅黑" panose="020B0503020204020204" charset="-122"/>
              <a:ea typeface="微软雅黑" panose="020B0503020204020204" charset="-122"/>
              <a:sym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一、酒店职业经理人的界定</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rPr>
              <a:t>第四节   酒店职业经理人发展</a:t>
            </a:r>
            <a:endParaRPr lang="zh-CN" altLang="en-US" sz="1600" b="1" dirty="0">
              <a:solidFill>
                <a:schemeClr val="bg1"/>
              </a:solidFill>
              <a:latin typeface="Arial" panose="020B0604020202020204" pitchFamily="34" charset="0"/>
              <a:ea typeface="微软雅黑" panose="020B0503020204020204" charset="-122"/>
            </a:endParaRPr>
          </a:p>
        </p:txBody>
      </p:sp>
      <p:sp>
        <p:nvSpPr>
          <p:cNvPr id="3" name="文本框 2"/>
          <p:cNvSpPr txBox="1"/>
          <p:nvPr/>
        </p:nvSpPr>
        <p:spPr>
          <a:xfrm>
            <a:off x="1160145" y="1604010"/>
            <a:ext cx="10062845" cy="2306955"/>
          </a:xfrm>
          <a:prstGeom prst="rect">
            <a:avLst/>
          </a:prstGeom>
          <a:noFill/>
        </p:spPr>
        <p:txBody>
          <a:bodyPr wrap="square" rtlCol="0" anchor="t">
            <a:spAutoFit/>
          </a:bodyPr>
          <a:lstStyle/>
          <a:p>
            <a:pPr indent="0" algn="just" fontAlgn="auto">
              <a:lnSpc>
                <a:spcPct val="150000"/>
              </a:lnSpc>
              <a:buFont typeface="Wingdings" panose="05000000000000000000" charset="0"/>
              <a:buNone/>
            </a:pPr>
            <a:r>
              <a:rPr lang="en-US" altLang="zh-CN" sz="1600"/>
              <a:t>       </a:t>
            </a:r>
            <a:r>
              <a:rPr sz="1600"/>
              <a:t>酒店职业经理人属于酒店中的管理层，一般应具备担任酒店管理职位的职业能力并有相当的从业经历，能够以一定的价格在市场中自由流动，从而获取薪酬和实现自身职业生涯的标。2004年8月1日，由中国饭店协会起草，国家质量技术监督检疫总局和国家标准化管理委员会联合发布的《饭店业职业经理人执业资格条件（GB/T19481-2004）》正式实施，这是我国的第一个职业经理人国家标准。该标准给出了“饭店业职业经理人”的官方定义，即“运用系的现代饭店经营管理知识和经验，对某一饭店（或一个部门）进行经营和管理，以经营管理饭店为职业的经营者”。对于一个现代酒店的职业经理人而言，在不同场所需要扮演好多重角</a:t>
            </a:r>
            <a:r>
              <a:rPr lang="zh-CN" sz="1600">
                <a:ea typeface="宋体" panose="02010600030101010101" pitchFamily="2" charset="-122"/>
              </a:rPr>
              <a:t>色。</a:t>
            </a:r>
            <a:endParaRPr lang="zh-CN" sz="1600">
              <a:ea typeface="宋体" panose="02010600030101010101" pitchFamily="2" charset="-122"/>
            </a:endParaRPr>
          </a:p>
        </p:txBody>
      </p:sp>
      <p:sp>
        <p:nvSpPr>
          <p:cNvPr id="6" name="文本框 5"/>
          <p:cNvSpPr txBox="1"/>
          <p:nvPr/>
        </p:nvSpPr>
        <p:spPr>
          <a:xfrm>
            <a:off x="1499235" y="1168400"/>
            <a:ext cx="3154680" cy="368300"/>
          </a:xfrm>
          <a:prstGeom prst="rect">
            <a:avLst/>
          </a:prstGeom>
          <a:noFill/>
        </p:spPr>
        <p:txBody>
          <a:bodyPr wrap="none" rtlCol="0" anchor="t">
            <a:spAutoFit/>
          </a:bodyPr>
          <a:lstStyle/>
          <a:p>
            <a:pPr algn="l"/>
            <a:r>
              <a:rPr lang="zh-CN" altLang="en-US" b="1">
                <a:latin typeface="微软雅黑" panose="020B0503020204020204" charset="-122"/>
                <a:ea typeface="微软雅黑" panose="020B0503020204020204" charset="-122"/>
                <a:sym typeface="+mn-ea"/>
              </a:rPr>
              <a:t>（一）酒店职业经理人的界定</a:t>
            </a:r>
            <a:endParaRPr lang="zh-CN" altLang="en-US" b="1">
              <a:latin typeface="微软雅黑" panose="020B0503020204020204" charset="-122"/>
              <a:ea typeface="微软雅黑" panose="020B0503020204020204" charset="-122"/>
              <a:sym typeface="+mn-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一、酒店职业经理人的界定</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rPr>
              <a:t>第四节   酒店职业经理人发展</a:t>
            </a:r>
            <a:endParaRPr lang="zh-CN" altLang="en-US" sz="1600" b="1" dirty="0">
              <a:solidFill>
                <a:schemeClr val="bg1"/>
              </a:solidFill>
              <a:latin typeface="Arial" panose="020B0604020202020204" pitchFamily="34" charset="0"/>
              <a:ea typeface="微软雅黑" panose="020B0503020204020204" charset="-122"/>
            </a:endParaRPr>
          </a:p>
        </p:txBody>
      </p:sp>
      <p:sp>
        <p:nvSpPr>
          <p:cNvPr id="6" name="文本框 5"/>
          <p:cNvSpPr txBox="1"/>
          <p:nvPr/>
        </p:nvSpPr>
        <p:spPr>
          <a:xfrm>
            <a:off x="1499235" y="1168400"/>
            <a:ext cx="3154680" cy="368300"/>
          </a:xfrm>
          <a:prstGeom prst="rect">
            <a:avLst/>
          </a:prstGeom>
          <a:noFill/>
        </p:spPr>
        <p:txBody>
          <a:bodyPr wrap="none" rtlCol="0" anchor="t">
            <a:spAutoFit/>
          </a:bodyPr>
          <a:lstStyle/>
          <a:p>
            <a:pPr algn="l"/>
            <a:r>
              <a:rPr lang="zh-CN" altLang="en-US" b="1">
                <a:latin typeface="微软雅黑" panose="020B0503020204020204" charset="-122"/>
                <a:ea typeface="微软雅黑" panose="020B0503020204020204" charset="-122"/>
                <a:sym typeface="+mn-ea"/>
              </a:rPr>
              <a:t>（一）酒店职业经理人的界定</a:t>
            </a:r>
            <a:endParaRPr lang="zh-CN" altLang="en-US" b="1">
              <a:latin typeface="微软雅黑" panose="020B0503020204020204" charset="-122"/>
              <a:ea typeface="微软雅黑" panose="020B0503020204020204" charset="-122"/>
              <a:sym typeface="+mn-ea"/>
            </a:endParaRPr>
          </a:p>
        </p:txBody>
      </p:sp>
      <p:grpSp>
        <p:nvGrpSpPr>
          <p:cNvPr id="5" name="组合 4"/>
          <p:cNvGrpSpPr/>
          <p:nvPr/>
        </p:nvGrpSpPr>
        <p:grpSpPr>
          <a:xfrm>
            <a:off x="2961005" y="1824355"/>
            <a:ext cx="6059805" cy="4083685"/>
            <a:chOff x="5120" y="2573"/>
            <a:chExt cx="8555" cy="5355"/>
          </a:xfrm>
        </p:grpSpPr>
        <p:pic>
          <p:nvPicPr>
            <p:cNvPr id="2" name="图片 1"/>
            <p:cNvPicPr>
              <a:picLocks noChangeAspect="1"/>
            </p:cNvPicPr>
            <p:nvPr/>
          </p:nvPicPr>
          <p:blipFill>
            <a:blip r:embed="rId1"/>
            <a:stretch>
              <a:fillRect/>
            </a:stretch>
          </p:blipFill>
          <p:spPr>
            <a:xfrm>
              <a:off x="5171" y="2573"/>
              <a:ext cx="8505" cy="3465"/>
            </a:xfrm>
            <a:prstGeom prst="rect">
              <a:avLst/>
            </a:prstGeom>
          </p:spPr>
        </p:pic>
        <p:pic>
          <p:nvPicPr>
            <p:cNvPr id="4" name="图片 3"/>
            <p:cNvPicPr>
              <a:picLocks noChangeAspect="1"/>
            </p:cNvPicPr>
            <p:nvPr/>
          </p:nvPicPr>
          <p:blipFill>
            <a:blip r:embed="rId2"/>
            <a:stretch>
              <a:fillRect/>
            </a:stretch>
          </p:blipFill>
          <p:spPr>
            <a:xfrm>
              <a:off x="5120" y="6038"/>
              <a:ext cx="8430" cy="1890"/>
            </a:xfrm>
            <a:prstGeom prst="rect">
              <a:avLst/>
            </a:prstGeom>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一、酒店职业经理人的界定</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rPr>
              <a:t>第四节   酒店职业经理人发展</a:t>
            </a:r>
            <a:endParaRPr lang="zh-CN" altLang="en-US" sz="1600" b="1" dirty="0">
              <a:solidFill>
                <a:schemeClr val="bg1"/>
              </a:solidFill>
              <a:latin typeface="Arial" panose="020B0604020202020204" pitchFamily="34" charset="0"/>
              <a:ea typeface="微软雅黑" panose="020B0503020204020204" charset="-122"/>
            </a:endParaRPr>
          </a:p>
        </p:txBody>
      </p:sp>
      <p:sp>
        <p:nvSpPr>
          <p:cNvPr id="3" name="文本框 2"/>
          <p:cNvSpPr txBox="1"/>
          <p:nvPr/>
        </p:nvSpPr>
        <p:spPr>
          <a:xfrm>
            <a:off x="1160145" y="1604010"/>
            <a:ext cx="10062845" cy="1568450"/>
          </a:xfrm>
          <a:prstGeom prst="rect">
            <a:avLst/>
          </a:prstGeom>
          <a:noFill/>
        </p:spPr>
        <p:txBody>
          <a:bodyPr wrap="square" rtlCol="0" anchor="t">
            <a:spAutoFit/>
          </a:bodyPr>
          <a:lstStyle/>
          <a:p>
            <a:pPr indent="0" algn="just" fontAlgn="auto">
              <a:lnSpc>
                <a:spcPct val="150000"/>
              </a:lnSpc>
              <a:buFont typeface="Wingdings" panose="05000000000000000000" charset="0"/>
              <a:buNone/>
            </a:pPr>
            <a:r>
              <a:rPr lang="en-US" altLang="zh-CN" sz="1600"/>
              <a:t>      </a:t>
            </a:r>
            <a:r>
              <a:rPr sz="1600"/>
              <a:t>根据酒店职业经理人的学历背景、任职经历等，可将其分为初级酒店职业经理人、中级酒店职业经理人和高级酒店职业经理人3个等级。《饭店业职业经理人执业资格条件（GB/T19481-2004）》中对不同等级酒店职业经理人的资质条件进行了明确的规定，在受聘情况、适用职位、学历背景和工作经历等方面都体现出显著差异，如表7-5所示</a:t>
            </a:r>
            <a:r>
              <a:rPr lang="zh-CN" sz="1600">
                <a:ea typeface="宋体" panose="02010600030101010101" pitchFamily="2" charset="-122"/>
              </a:rPr>
              <a:t>。</a:t>
            </a:r>
            <a:endParaRPr lang="zh-CN" sz="1600">
              <a:ea typeface="宋体" panose="02010600030101010101" pitchFamily="2" charset="-122"/>
            </a:endParaRPr>
          </a:p>
        </p:txBody>
      </p:sp>
      <p:sp>
        <p:nvSpPr>
          <p:cNvPr id="6" name="文本框 5"/>
          <p:cNvSpPr txBox="1"/>
          <p:nvPr/>
        </p:nvSpPr>
        <p:spPr>
          <a:xfrm>
            <a:off x="1499235" y="1168400"/>
            <a:ext cx="3154680" cy="368300"/>
          </a:xfrm>
          <a:prstGeom prst="rect">
            <a:avLst/>
          </a:prstGeom>
          <a:noFill/>
        </p:spPr>
        <p:txBody>
          <a:bodyPr wrap="none" rtlCol="0" anchor="t">
            <a:spAutoFit/>
          </a:bodyPr>
          <a:lstStyle/>
          <a:p>
            <a:pPr algn="l"/>
            <a:r>
              <a:rPr lang="zh-CN" altLang="en-US" b="1">
                <a:latin typeface="微软雅黑" panose="020B0503020204020204" charset="-122"/>
                <a:ea typeface="微软雅黑" panose="020B0503020204020204" charset="-122"/>
                <a:sym typeface="+mn-ea"/>
              </a:rPr>
              <a:t>（二）酒店职业经理人的等级</a:t>
            </a:r>
            <a:endParaRPr lang="zh-CN" altLang="en-US" b="1">
              <a:latin typeface="微软雅黑" panose="020B0503020204020204" charset="-122"/>
              <a:ea typeface="微软雅黑" panose="020B0503020204020204" charset="-122"/>
              <a:sym typeface="+mn-e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一、酒店职业经理人的界定</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rPr>
              <a:t>第四节   酒店职业经理人发展</a:t>
            </a:r>
            <a:endParaRPr lang="zh-CN" altLang="en-US" sz="1600" b="1" dirty="0">
              <a:solidFill>
                <a:schemeClr val="bg1"/>
              </a:solidFill>
              <a:latin typeface="Arial" panose="020B0604020202020204" pitchFamily="34" charset="0"/>
              <a:ea typeface="微软雅黑" panose="020B0503020204020204" charset="-122"/>
            </a:endParaRPr>
          </a:p>
        </p:txBody>
      </p:sp>
      <p:sp>
        <p:nvSpPr>
          <p:cNvPr id="6" name="文本框 5"/>
          <p:cNvSpPr txBox="1"/>
          <p:nvPr/>
        </p:nvSpPr>
        <p:spPr>
          <a:xfrm>
            <a:off x="1499235" y="1168400"/>
            <a:ext cx="3154680" cy="368300"/>
          </a:xfrm>
          <a:prstGeom prst="rect">
            <a:avLst/>
          </a:prstGeom>
          <a:noFill/>
        </p:spPr>
        <p:txBody>
          <a:bodyPr wrap="none" rtlCol="0" anchor="t">
            <a:spAutoFit/>
          </a:bodyPr>
          <a:lstStyle/>
          <a:p>
            <a:pPr algn="l"/>
            <a:r>
              <a:rPr lang="zh-CN" altLang="en-US" b="1">
                <a:latin typeface="微软雅黑" panose="020B0503020204020204" charset="-122"/>
                <a:ea typeface="微软雅黑" panose="020B0503020204020204" charset="-122"/>
                <a:sym typeface="+mn-ea"/>
              </a:rPr>
              <a:t>（二）酒店职业经理人的等级</a:t>
            </a:r>
            <a:endParaRPr lang="zh-CN" altLang="en-US" b="1">
              <a:latin typeface="微软雅黑" panose="020B0503020204020204" charset="-122"/>
              <a:ea typeface="微软雅黑" panose="020B0503020204020204" charset="-122"/>
              <a:sym typeface="+mn-ea"/>
            </a:endParaRPr>
          </a:p>
        </p:txBody>
      </p:sp>
      <p:pic>
        <p:nvPicPr>
          <p:cNvPr id="2" name="图片 1"/>
          <p:cNvPicPr>
            <a:picLocks noChangeAspect="1"/>
          </p:cNvPicPr>
          <p:nvPr/>
        </p:nvPicPr>
        <p:blipFill>
          <a:blip r:embed="rId1"/>
          <a:stretch>
            <a:fillRect/>
          </a:stretch>
        </p:blipFill>
        <p:spPr>
          <a:xfrm>
            <a:off x="2782570" y="1644650"/>
            <a:ext cx="6201410" cy="411924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二、酒店职业经理人的职业要求</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rPr>
              <a:t>第四节   酒店职业经理人发展</a:t>
            </a:r>
            <a:endParaRPr lang="zh-CN" altLang="en-US" sz="1600" b="1" dirty="0">
              <a:solidFill>
                <a:schemeClr val="bg1"/>
              </a:solidFill>
              <a:latin typeface="Arial" panose="020B0604020202020204" pitchFamily="34" charset="0"/>
              <a:ea typeface="微软雅黑" panose="020B0503020204020204" charset="-122"/>
            </a:endParaRPr>
          </a:p>
        </p:txBody>
      </p:sp>
      <p:sp>
        <p:nvSpPr>
          <p:cNvPr id="3" name="文本框 2"/>
          <p:cNvSpPr txBox="1"/>
          <p:nvPr/>
        </p:nvSpPr>
        <p:spPr>
          <a:xfrm>
            <a:off x="1160145" y="1604010"/>
            <a:ext cx="10062845" cy="2306955"/>
          </a:xfrm>
          <a:prstGeom prst="rect">
            <a:avLst/>
          </a:prstGeom>
          <a:noFill/>
        </p:spPr>
        <p:txBody>
          <a:bodyPr wrap="square" rtlCol="0" anchor="t">
            <a:spAutoFit/>
          </a:bodyPr>
          <a:lstStyle/>
          <a:p>
            <a:pPr indent="0" algn="just" fontAlgn="auto">
              <a:lnSpc>
                <a:spcPct val="150000"/>
              </a:lnSpc>
              <a:buFont typeface="Wingdings" panose="05000000000000000000" charset="0"/>
              <a:buNone/>
            </a:pPr>
            <a:r>
              <a:rPr lang="en-US" altLang="zh-CN" sz="1600"/>
              <a:t>        </a:t>
            </a:r>
            <a:r>
              <a:rPr sz="1600"/>
              <a:t>具有良好职业道德是成为一名合格酒店职业经理人的前提条件，包括遵纪守法、爱岗敬业、忠诚可靠、诚实守信、办事公道、服务精神等要素。具体而言，就是要遵守国家法律、法规，遵守社会行为规范，遵守企业章程及管理规章制度，做到自律守节；要具有礅业精神，热爱本职，能够承担责任，竭尽全力履行应尽的职责；要忠于职守，恪守信义，维护企业的利益；要实事求是，取信于客户和员工，严守企业的商业秘密，遵守竞业避止原则；要坚持真理，明确是非，追求正义，秉公办事，不徇私情；要具有社会责任感，发扬无私奉献精神，为社会创造价值。</a:t>
            </a:r>
            <a:endParaRPr sz="1600"/>
          </a:p>
        </p:txBody>
      </p:sp>
      <p:sp>
        <p:nvSpPr>
          <p:cNvPr id="6" name="文本框 5"/>
          <p:cNvSpPr txBox="1"/>
          <p:nvPr/>
        </p:nvSpPr>
        <p:spPr>
          <a:xfrm>
            <a:off x="1499235" y="1168400"/>
            <a:ext cx="1783080" cy="368300"/>
          </a:xfrm>
          <a:prstGeom prst="rect">
            <a:avLst/>
          </a:prstGeom>
          <a:noFill/>
        </p:spPr>
        <p:txBody>
          <a:bodyPr wrap="none" rtlCol="0" anchor="t">
            <a:spAutoFit/>
          </a:bodyPr>
          <a:lstStyle/>
          <a:p>
            <a:pPr algn="l"/>
            <a:r>
              <a:rPr b="1">
                <a:latin typeface="微软雅黑" panose="020B0503020204020204" charset="-122"/>
                <a:ea typeface="微软雅黑" panose="020B0503020204020204" charset="-122"/>
                <a:sym typeface="+mn-ea"/>
              </a:rPr>
              <a:t>（一）职业道德</a:t>
            </a:r>
            <a:endParaRPr lang="zh-CN" altLang="en-US" b="1">
              <a:latin typeface="微软雅黑" panose="020B0503020204020204" charset="-122"/>
              <a:ea typeface="微软雅黑" panose="020B0503020204020204" charset="-122"/>
              <a:sym typeface="+mn-e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二、酒店职业经理人的职业要求</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rPr>
              <a:t>第四节   酒店职业经理人发展</a:t>
            </a:r>
            <a:endParaRPr lang="zh-CN" altLang="en-US" sz="1600" b="1" dirty="0">
              <a:solidFill>
                <a:schemeClr val="bg1"/>
              </a:solidFill>
              <a:latin typeface="Arial" panose="020B0604020202020204" pitchFamily="34" charset="0"/>
              <a:ea typeface="微软雅黑" panose="020B0503020204020204" charset="-122"/>
            </a:endParaRPr>
          </a:p>
        </p:txBody>
      </p:sp>
      <p:sp>
        <p:nvSpPr>
          <p:cNvPr id="3" name="文本框 2"/>
          <p:cNvSpPr txBox="1"/>
          <p:nvPr/>
        </p:nvSpPr>
        <p:spPr>
          <a:xfrm>
            <a:off x="1160145" y="1604010"/>
            <a:ext cx="10062845" cy="1938020"/>
          </a:xfrm>
          <a:prstGeom prst="rect">
            <a:avLst/>
          </a:prstGeom>
          <a:noFill/>
        </p:spPr>
        <p:txBody>
          <a:bodyPr wrap="square" rtlCol="0" anchor="t">
            <a:spAutoFit/>
          </a:bodyPr>
          <a:lstStyle/>
          <a:p>
            <a:pPr indent="0" algn="just" fontAlgn="auto">
              <a:lnSpc>
                <a:spcPct val="150000"/>
              </a:lnSpc>
              <a:buFont typeface="Wingdings" panose="05000000000000000000" charset="0"/>
              <a:buNone/>
            </a:pPr>
            <a:r>
              <a:rPr lang="en-US" altLang="zh-CN" sz="1600"/>
              <a:t>       </a:t>
            </a:r>
            <a:r>
              <a:rPr sz="1600"/>
              <a:t>职业素养是酒店职业经理人胜任力的核心指标，包括团队意识、进取意识、客户意识和自我管理等要素。具体而言，就是要将自己融入整个团体对问題进行思考，明确团队目标、尊重和激励团队成员、加强团队沟通、树立团队精神；要能够接受新的知识，能够迎接挑战，能够创造和把握机会，不惧怕犯错误，并勇于承认和纠正错误；要一切以客户为中心，提供优质服务主动捕捉市场信息，深人分析市场需求和抓住市场机会，持续改进经营策略；要有稳定的情绪和强烈的自信心，尊重他人的观念、有效地开发自己的潜</a:t>
            </a:r>
            <a:r>
              <a:rPr lang="zh-CN" sz="1600">
                <a:ea typeface="宋体" panose="02010600030101010101" pitchFamily="2" charset="-122"/>
              </a:rPr>
              <a:t>能。</a:t>
            </a:r>
            <a:endParaRPr lang="zh-CN" sz="1600">
              <a:ea typeface="宋体" panose="02010600030101010101" pitchFamily="2" charset="-122"/>
            </a:endParaRPr>
          </a:p>
        </p:txBody>
      </p:sp>
      <p:sp>
        <p:nvSpPr>
          <p:cNvPr id="6" name="文本框 5"/>
          <p:cNvSpPr txBox="1"/>
          <p:nvPr/>
        </p:nvSpPr>
        <p:spPr>
          <a:xfrm>
            <a:off x="1499235" y="1168400"/>
            <a:ext cx="1783080" cy="368300"/>
          </a:xfrm>
          <a:prstGeom prst="rect">
            <a:avLst/>
          </a:prstGeom>
          <a:noFill/>
        </p:spPr>
        <p:txBody>
          <a:bodyPr wrap="none" rtlCol="0" anchor="t">
            <a:spAutoFit/>
          </a:bodyPr>
          <a:lstStyle/>
          <a:p>
            <a:pPr algn="l"/>
            <a:r>
              <a:rPr b="1">
                <a:latin typeface="微软雅黑" panose="020B0503020204020204" charset="-122"/>
                <a:ea typeface="微软雅黑" panose="020B0503020204020204" charset="-122"/>
                <a:sym typeface="+mn-ea"/>
              </a:rPr>
              <a:t>（二）职业素养</a:t>
            </a:r>
            <a:endParaRPr b="1">
              <a:latin typeface="微软雅黑" panose="020B0503020204020204" charset="-122"/>
              <a:ea typeface="微软雅黑" panose="020B0503020204020204" charset="-122"/>
              <a:sym typeface="+mn-ea"/>
            </a:endParaRPr>
          </a:p>
        </p:txBody>
      </p:sp>
      <p:grpSp>
        <p:nvGrpSpPr>
          <p:cNvPr id="2" name="组合 1"/>
          <p:cNvGrpSpPr/>
          <p:nvPr/>
        </p:nvGrpSpPr>
        <p:grpSpPr>
          <a:xfrm>
            <a:off x="1235710" y="3656330"/>
            <a:ext cx="10062210" cy="1634490"/>
            <a:chOff x="1827" y="1840"/>
            <a:chExt cx="15846" cy="2574"/>
          </a:xfrm>
        </p:grpSpPr>
        <p:sp>
          <p:nvSpPr>
            <p:cNvPr id="4" name="文本框 3"/>
            <p:cNvSpPr txBox="1"/>
            <p:nvPr/>
          </p:nvSpPr>
          <p:spPr>
            <a:xfrm>
              <a:off x="1827" y="2526"/>
              <a:ext cx="15847" cy="1888"/>
            </a:xfrm>
            <a:prstGeom prst="rect">
              <a:avLst/>
            </a:prstGeom>
            <a:noFill/>
          </p:spPr>
          <p:txBody>
            <a:bodyPr wrap="square" rtlCol="0" anchor="t">
              <a:spAutoFit/>
            </a:bodyPr>
            <a:lstStyle/>
            <a:p>
              <a:pPr indent="0" algn="just" fontAlgn="auto">
                <a:lnSpc>
                  <a:spcPct val="150000"/>
                </a:lnSpc>
                <a:buFont typeface="Wingdings" panose="05000000000000000000" charset="0"/>
                <a:buNone/>
              </a:pPr>
              <a:r>
                <a:rPr lang="en-US" altLang="zh-CN" sz="1600"/>
                <a:t>        </a:t>
              </a:r>
              <a:r>
                <a:rPr sz="1600"/>
                <a:t>职业知识是酒店职业经理人专业化程度的体现。要求酒店职业经理人必须掌握较为全面的酒店业知识和了解较为前沿的企业管理知识。前者包括酒店人力资源管理、会计和财务管理、餐饮管理、客房管理、工程管理、市场营销等方面的专业知识；后者涉及领导艺术、组织行为知识、行政管理知识等</a:t>
              </a:r>
              <a:r>
                <a:rPr lang="zh-CN" sz="1600">
                  <a:ea typeface="宋体" panose="02010600030101010101" pitchFamily="2" charset="-122"/>
                </a:rPr>
                <a:t>。</a:t>
              </a:r>
              <a:endParaRPr lang="zh-CN" sz="1600">
                <a:ea typeface="宋体" panose="02010600030101010101" pitchFamily="2" charset="-122"/>
              </a:endParaRPr>
            </a:p>
          </p:txBody>
        </p:sp>
        <p:sp>
          <p:nvSpPr>
            <p:cNvPr id="5" name="文本框 4"/>
            <p:cNvSpPr txBox="1"/>
            <p:nvPr/>
          </p:nvSpPr>
          <p:spPr>
            <a:xfrm>
              <a:off x="2361" y="1840"/>
              <a:ext cx="2808" cy="580"/>
            </a:xfrm>
            <a:prstGeom prst="rect">
              <a:avLst/>
            </a:prstGeom>
            <a:noFill/>
          </p:spPr>
          <p:txBody>
            <a:bodyPr wrap="none" rtlCol="0" anchor="t">
              <a:spAutoFit/>
            </a:bodyPr>
            <a:lstStyle/>
            <a:p>
              <a:pPr algn="l"/>
              <a:r>
                <a:rPr b="1">
                  <a:latin typeface="微软雅黑" panose="020B0503020204020204" charset="-122"/>
                  <a:ea typeface="微软雅黑" panose="020B0503020204020204" charset="-122"/>
                  <a:sym typeface="+mn-ea"/>
                </a:rPr>
                <a:t>（三）职业知识</a:t>
              </a:r>
              <a:endParaRPr b="1">
                <a:latin typeface="微软雅黑" panose="020B0503020204020204" charset="-122"/>
                <a:ea typeface="微软雅黑" panose="020B0503020204020204" charset="-122"/>
                <a:sym typeface="+mn-ea"/>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三、酒店职业经理人培养的意义</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rPr>
              <a:t>第四节   酒店职业经理人发展</a:t>
            </a:r>
            <a:endParaRPr lang="zh-CN" altLang="en-US" sz="1600" b="1" dirty="0">
              <a:solidFill>
                <a:schemeClr val="bg1"/>
              </a:solidFill>
              <a:latin typeface="Arial" panose="020B0604020202020204" pitchFamily="34" charset="0"/>
              <a:ea typeface="微软雅黑" panose="020B0503020204020204" charset="-122"/>
            </a:endParaRPr>
          </a:p>
        </p:txBody>
      </p:sp>
      <p:sp>
        <p:nvSpPr>
          <p:cNvPr id="3" name="文本框 2"/>
          <p:cNvSpPr txBox="1"/>
          <p:nvPr/>
        </p:nvSpPr>
        <p:spPr>
          <a:xfrm>
            <a:off x="1160145" y="1604010"/>
            <a:ext cx="10062845" cy="1938020"/>
          </a:xfrm>
          <a:prstGeom prst="rect">
            <a:avLst/>
          </a:prstGeom>
          <a:noFill/>
        </p:spPr>
        <p:txBody>
          <a:bodyPr wrap="square" rtlCol="0" anchor="t">
            <a:spAutoFit/>
          </a:bodyPr>
          <a:lstStyle/>
          <a:p>
            <a:pPr indent="0" algn="just" fontAlgn="auto">
              <a:lnSpc>
                <a:spcPct val="150000"/>
              </a:lnSpc>
              <a:buFont typeface="Wingdings" panose="05000000000000000000" charset="0"/>
              <a:buNone/>
            </a:pPr>
            <a:r>
              <a:rPr lang="en-US" altLang="zh-CN" sz="1600"/>
              <a:t>       </a:t>
            </a:r>
            <a:r>
              <a:rPr sz="1600"/>
              <a:t>酒店职业经理人直接或间接地参与酒店的投资、酒店发展战略、酒店经营管理决策等关系酒店发展的重大问题，直接操纵整个酒店的日常经营管理事务。因此，酒店职业经理人的领导能力和管理能力至关重要，在竟争日益激烈的酒店市场，我国酒店企业能否在国外强势的酒店品牌面前立足并与之抗衡，酒店职业经理人的素质能力起着决定性作用。从某种意义上说，酒店职业经理人是酒店核心竞争力的体现。因此，提升我国酒店职业经理人的能力，不断培养并塑造高素质的酒店职业经理人才，是我国酒店是否具有核心竞争力的关键。</a:t>
            </a:r>
            <a:endParaRPr sz="1600"/>
          </a:p>
        </p:txBody>
      </p:sp>
      <p:sp>
        <p:nvSpPr>
          <p:cNvPr id="6" name="文本框 5"/>
          <p:cNvSpPr txBox="1"/>
          <p:nvPr/>
        </p:nvSpPr>
        <p:spPr>
          <a:xfrm>
            <a:off x="1499235" y="1168400"/>
            <a:ext cx="2926080" cy="368300"/>
          </a:xfrm>
          <a:prstGeom prst="rect">
            <a:avLst/>
          </a:prstGeom>
          <a:noFill/>
        </p:spPr>
        <p:txBody>
          <a:bodyPr wrap="none" rtlCol="0" anchor="t">
            <a:spAutoFit/>
          </a:bodyPr>
          <a:lstStyle/>
          <a:p>
            <a:pPr algn="l"/>
            <a:r>
              <a:rPr b="1">
                <a:latin typeface="微软雅黑" panose="020B0503020204020204" charset="-122"/>
                <a:ea typeface="微软雅黑" panose="020B0503020204020204" charset="-122"/>
                <a:sym typeface="+mn-ea"/>
              </a:rPr>
              <a:t>（一）提升酒店核心竞争力</a:t>
            </a:r>
            <a:endParaRPr b="1">
              <a:latin typeface="微软雅黑" panose="020B0503020204020204" charset="-122"/>
              <a:ea typeface="微软雅黑" panose="020B0503020204020204" charset="-122"/>
              <a:sym typeface="+mn-e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三、酒店职业经理人培养的意义</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rPr>
              <a:t>第四节   酒店职业经理人发展</a:t>
            </a:r>
            <a:endParaRPr lang="zh-CN" altLang="en-US" sz="1600" b="1" dirty="0">
              <a:solidFill>
                <a:schemeClr val="bg1"/>
              </a:solidFill>
              <a:latin typeface="Arial" panose="020B0604020202020204" pitchFamily="34" charset="0"/>
              <a:ea typeface="微软雅黑" panose="020B0503020204020204" charset="-122"/>
            </a:endParaRPr>
          </a:p>
        </p:txBody>
      </p:sp>
      <p:sp>
        <p:nvSpPr>
          <p:cNvPr id="3" name="文本框 2"/>
          <p:cNvSpPr txBox="1"/>
          <p:nvPr/>
        </p:nvSpPr>
        <p:spPr>
          <a:xfrm>
            <a:off x="1160145" y="1604010"/>
            <a:ext cx="10062845" cy="1938020"/>
          </a:xfrm>
          <a:prstGeom prst="rect">
            <a:avLst/>
          </a:prstGeom>
          <a:noFill/>
        </p:spPr>
        <p:txBody>
          <a:bodyPr wrap="square" rtlCol="0" anchor="t">
            <a:spAutoFit/>
          </a:bodyPr>
          <a:lstStyle/>
          <a:p>
            <a:pPr indent="0" algn="just" fontAlgn="auto">
              <a:lnSpc>
                <a:spcPct val="150000"/>
              </a:lnSpc>
              <a:buFont typeface="Wingdings" panose="05000000000000000000" charset="0"/>
              <a:buNone/>
            </a:pPr>
            <a:r>
              <a:rPr lang="en-US" altLang="zh-CN" sz="1600"/>
              <a:t>       </a:t>
            </a:r>
            <a:r>
              <a:rPr sz="1600"/>
              <a:t>酒店是一个服务性行业，为顾客提供的产品和服务主要通过酒店员工的对客服务来体现工的服务技能和服务水平直接关系到酒店产品和服务的质量。酒店职业经理人操纵酒店的日常经营管理事务，有效地组织酒店员工从事酒店服务的生产和销售，对员工的工作进行标准化和规范化的管理，不断考核评估员工的工作，培训员工的服务技能，通过全面的质量管理真正保证酒店的产品和服务质量，从而创造酒店的价值。因此，不断对酒店职业经理人进行能力提升和素质培养，对保证酒店产品和服务质量、实现酒店价值有着重要的意义</a:t>
            </a:r>
            <a:r>
              <a:rPr lang="zh-CN" sz="1600">
                <a:ea typeface="宋体" panose="02010600030101010101" pitchFamily="2" charset="-122"/>
              </a:rPr>
              <a:t>。</a:t>
            </a:r>
            <a:endParaRPr lang="zh-CN" sz="1600">
              <a:ea typeface="宋体" panose="02010600030101010101" pitchFamily="2" charset="-122"/>
            </a:endParaRPr>
          </a:p>
        </p:txBody>
      </p:sp>
      <p:sp>
        <p:nvSpPr>
          <p:cNvPr id="6" name="文本框 5"/>
          <p:cNvSpPr txBox="1"/>
          <p:nvPr/>
        </p:nvSpPr>
        <p:spPr>
          <a:xfrm>
            <a:off x="1499235" y="1168400"/>
            <a:ext cx="2926080" cy="368300"/>
          </a:xfrm>
          <a:prstGeom prst="rect">
            <a:avLst/>
          </a:prstGeom>
          <a:noFill/>
        </p:spPr>
        <p:txBody>
          <a:bodyPr wrap="none" rtlCol="0" anchor="t">
            <a:spAutoFit/>
          </a:bodyPr>
          <a:lstStyle/>
          <a:p>
            <a:pPr algn="l"/>
            <a:r>
              <a:rPr b="1">
                <a:latin typeface="微软雅黑" panose="020B0503020204020204" charset="-122"/>
                <a:ea typeface="微软雅黑" panose="020B0503020204020204" charset="-122"/>
                <a:sym typeface="+mn-ea"/>
              </a:rPr>
              <a:t>（二）创造和实现酒店价值</a:t>
            </a:r>
            <a:endParaRPr b="1">
              <a:latin typeface="微软雅黑" panose="020B0503020204020204" charset="-122"/>
              <a:ea typeface="微软雅黑" panose="020B0503020204020204" charset="-122"/>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4" descr="HWOCRTEMP_ROC80"/>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3143250" y="765175"/>
            <a:ext cx="5545138" cy="5111750"/>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三、酒店职业经理人培养的意义</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rPr>
              <a:t>第四节   酒店职业经理人发展</a:t>
            </a:r>
            <a:endParaRPr lang="zh-CN" altLang="en-US" sz="1600" b="1" dirty="0">
              <a:solidFill>
                <a:schemeClr val="bg1"/>
              </a:solidFill>
              <a:latin typeface="Arial" panose="020B0604020202020204" pitchFamily="34" charset="0"/>
              <a:ea typeface="微软雅黑" panose="020B0503020204020204" charset="-122"/>
            </a:endParaRPr>
          </a:p>
        </p:txBody>
      </p:sp>
      <p:sp>
        <p:nvSpPr>
          <p:cNvPr id="3" name="文本框 2"/>
          <p:cNvSpPr txBox="1"/>
          <p:nvPr/>
        </p:nvSpPr>
        <p:spPr>
          <a:xfrm>
            <a:off x="1160145" y="1604010"/>
            <a:ext cx="10062845" cy="1938020"/>
          </a:xfrm>
          <a:prstGeom prst="rect">
            <a:avLst/>
          </a:prstGeom>
          <a:noFill/>
        </p:spPr>
        <p:txBody>
          <a:bodyPr wrap="square" rtlCol="0" anchor="t">
            <a:spAutoFit/>
          </a:bodyPr>
          <a:lstStyle/>
          <a:p>
            <a:pPr indent="0" algn="just" fontAlgn="auto">
              <a:lnSpc>
                <a:spcPct val="150000"/>
              </a:lnSpc>
              <a:buFont typeface="Wingdings" panose="05000000000000000000" charset="0"/>
              <a:buNone/>
            </a:pPr>
            <a:r>
              <a:rPr lang="en-US" altLang="zh-CN" sz="1600"/>
              <a:t>     </a:t>
            </a:r>
            <a:r>
              <a:rPr sz="1600"/>
              <a:t>中国加入WTO以后，我国酒店业逐渐实现与国际接轨。当前，万豪、洲际、希尔顿等众多国际著名的酒店品牌纷纷落户中国，国内的酒店集团也纷纷堀起，如锦江、开元、万达、港中旅等，中国酒店业市场竞争将更加激烈，同时酒店消费者对酒店服务的要求也不断提高。在这样的市场环境下，酒店职业经理人必须不断提升自己的职业能力和自身价值，才能跟上酒店业快速发展的步伐。因此，对酒店职业经理人进行素质和能力培养是保证酒店持续发展的动力。</a:t>
            </a:r>
            <a:endParaRPr sz="1600"/>
          </a:p>
        </p:txBody>
      </p:sp>
      <p:sp>
        <p:nvSpPr>
          <p:cNvPr id="6" name="文本框 5"/>
          <p:cNvSpPr txBox="1"/>
          <p:nvPr/>
        </p:nvSpPr>
        <p:spPr>
          <a:xfrm>
            <a:off x="1499235" y="1168400"/>
            <a:ext cx="2926080" cy="368300"/>
          </a:xfrm>
          <a:prstGeom prst="rect">
            <a:avLst/>
          </a:prstGeom>
          <a:noFill/>
        </p:spPr>
        <p:txBody>
          <a:bodyPr wrap="none" rtlCol="0" anchor="t">
            <a:spAutoFit/>
          </a:bodyPr>
          <a:lstStyle/>
          <a:p>
            <a:pPr algn="l"/>
            <a:r>
              <a:rPr b="1">
                <a:latin typeface="微软雅黑" panose="020B0503020204020204" charset="-122"/>
                <a:ea typeface="微软雅黑" panose="020B0503020204020204" charset="-122"/>
                <a:sym typeface="+mn-ea"/>
              </a:rPr>
              <a:t>（三）推动酒店可持续发展</a:t>
            </a:r>
            <a:endParaRPr b="1">
              <a:latin typeface="微软雅黑" panose="020B0503020204020204" charset="-122"/>
              <a:ea typeface="微软雅黑" panose="020B0503020204020204" charset="-122"/>
              <a:sym typeface="+mn-e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nvSpPr>
        <p:spPr>
          <a:xfrm>
            <a:off x="3364983" y="2042631"/>
            <a:ext cx="8226625" cy="1894362"/>
          </a:xfrm>
          <a:prstGeom prst="rect">
            <a:avLst/>
          </a:prstGeom>
          <a:noFill/>
          <a:ln>
            <a:noFill/>
          </a:ln>
          <a:effectLst/>
        </p:spPr>
        <p:txBody>
          <a:bodyPr vert="horz" wrap="square" lIns="121909" tIns="60954" rIns="121909" bIns="60954" numCol="1" anchor="ctr" anchorCtr="0" compatLnSpc="1"/>
          <a:lstStyle>
            <a:lvl1pPr algn="l" rtl="0" eaLnBrk="1" fontAlgn="base" hangingPunct="1">
              <a:spcBef>
                <a:spcPct val="0"/>
              </a:spcBef>
              <a:spcAft>
                <a:spcPct val="0"/>
              </a:spcAft>
              <a:defRPr sz="6700">
                <a:solidFill>
                  <a:srgbClr val="FFFFFF"/>
                </a:solidFill>
                <a:latin typeface="+mj-lt"/>
                <a:ea typeface="+mj-ea"/>
                <a:cs typeface="+mj-cs"/>
              </a:defRPr>
            </a:lvl1pPr>
            <a:lvl2pPr algn="l" rtl="0" eaLnBrk="1" fontAlgn="base" hangingPunct="1">
              <a:spcBef>
                <a:spcPct val="0"/>
              </a:spcBef>
              <a:spcAft>
                <a:spcPct val="0"/>
              </a:spcAft>
              <a:defRPr sz="5900">
                <a:solidFill>
                  <a:schemeClr val="tx1"/>
                </a:solidFill>
                <a:latin typeface="Arial" panose="020B0604020202020204" pitchFamily="34" charset="0"/>
              </a:defRPr>
            </a:lvl2pPr>
            <a:lvl3pPr algn="l" rtl="0" eaLnBrk="1" fontAlgn="base" hangingPunct="1">
              <a:spcBef>
                <a:spcPct val="0"/>
              </a:spcBef>
              <a:spcAft>
                <a:spcPct val="0"/>
              </a:spcAft>
              <a:defRPr sz="5900">
                <a:solidFill>
                  <a:schemeClr val="tx1"/>
                </a:solidFill>
                <a:latin typeface="Arial" panose="020B0604020202020204" pitchFamily="34" charset="0"/>
              </a:defRPr>
            </a:lvl3pPr>
            <a:lvl4pPr algn="l" rtl="0" eaLnBrk="1" fontAlgn="base" hangingPunct="1">
              <a:spcBef>
                <a:spcPct val="0"/>
              </a:spcBef>
              <a:spcAft>
                <a:spcPct val="0"/>
              </a:spcAft>
              <a:defRPr sz="5900">
                <a:solidFill>
                  <a:schemeClr val="tx1"/>
                </a:solidFill>
                <a:latin typeface="Arial" panose="020B0604020202020204" pitchFamily="34" charset="0"/>
              </a:defRPr>
            </a:lvl4pPr>
            <a:lvl5pPr algn="l" rtl="0" eaLnBrk="1" fontAlgn="base" hangingPunct="1">
              <a:spcBef>
                <a:spcPct val="0"/>
              </a:spcBef>
              <a:spcAft>
                <a:spcPct val="0"/>
              </a:spcAft>
              <a:defRPr sz="5900">
                <a:solidFill>
                  <a:schemeClr val="tx1"/>
                </a:solidFill>
                <a:latin typeface="Arial" panose="020B0604020202020204" pitchFamily="34" charset="0"/>
              </a:defRPr>
            </a:lvl5pPr>
            <a:lvl6pPr marL="609600" algn="l" rtl="0" eaLnBrk="1" fontAlgn="base" hangingPunct="1">
              <a:spcBef>
                <a:spcPct val="0"/>
              </a:spcBef>
              <a:spcAft>
                <a:spcPct val="0"/>
              </a:spcAft>
              <a:defRPr sz="5900">
                <a:solidFill>
                  <a:schemeClr val="tx1"/>
                </a:solidFill>
                <a:latin typeface="Arial" panose="020B0604020202020204" pitchFamily="34" charset="0"/>
              </a:defRPr>
            </a:lvl6pPr>
            <a:lvl7pPr marL="1219200" algn="l" rtl="0" eaLnBrk="1" fontAlgn="base" hangingPunct="1">
              <a:spcBef>
                <a:spcPct val="0"/>
              </a:spcBef>
              <a:spcAft>
                <a:spcPct val="0"/>
              </a:spcAft>
              <a:defRPr sz="5900">
                <a:solidFill>
                  <a:schemeClr val="tx1"/>
                </a:solidFill>
                <a:latin typeface="Arial" panose="020B0604020202020204" pitchFamily="34" charset="0"/>
              </a:defRPr>
            </a:lvl7pPr>
            <a:lvl8pPr marL="1828165" algn="l" rtl="0" eaLnBrk="1" fontAlgn="base" hangingPunct="1">
              <a:spcBef>
                <a:spcPct val="0"/>
              </a:spcBef>
              <a:spcAft>
                <a:spcPct val="0"/>
              </a:spcAft>
              <a:defRPr sz="5900">
                <a:solidFill>
                  <a:schemeClr val="tx1"/>
                </a:solidFill>
                <a:latin typeface="Arial" panose="020B0604020202020204" pitchFamily="34" charset="0"/>
              </a:defRPr>
            </a:lvl8pPr>
            <a:lvl9pPr marL="2437765" algn="l" rtl="0" eaLnBrk="1" fontAlgn="base" hangingPunct="1">
              <a:spcBef>
                <a:spcPct val="0"/>
              </a:spcBef>
              <a:spcAft>
                <a:spcPct val="0"/>
              </a:spcAft>
              <a:defRPr sz="5900">
                <a:solidFill>
                  <a:schemeClr val="tx1"/>
                </a:solidFill>
                <a:latin typeface="Arial" panose="020B0604020202020204" pitchFamily="34" charset="0"/>
              </a:defRPr>
            </a:lvl9pPr>
          </a:lstStyle>
          <a:p>
            <a:pPr algn="ctr"/>
            <a:endParaRPr lang="zh-CN" altLang="en-US" sz="6000" dirty="0">
              <a:latin typeface="微软雅黑" panose="020B0503020204020204" charset="-122"/>
              <a:ea typeface="微软雅黑" panose="020B0503020204020204" charset="-122"/>
              <a:cs typeface="Times New Roman" panose="02020603050405020304" pitchFamily="18" charset="0"/>
            </a:endParaRPr>
          </a:p>
          <a:p>
            <a:pPr lvl="0" algn="ctr"/>
            <a:r>
              <a:rPr lang="en-US" altLang="zh-CN" sz="6000" b="1" dirty="0">
                <a:solidFill>
                  <a:prstClr val="white"/>
                </a:solidFill>
                <a:latin typeface="黑体" panose="02010609060101010101" pitchFamily="49" charset="-122"/>
                <a:ea typeface="黑体" panose="02010609060101010101" pitchFamily="49" charset="-122"/>
                <a:cs typeface="Mangal" panose="02040503050203030202" pitchFamily="18" charset="0"/>
              </a:rPr>
              <a:t>《</a:t>
            </a:r>
            <a:r>
              <a:rPr lang="zh-CN" altLang="en-US" sz="6000" b="1" dirty="0">
                <a:solidFill>
                  <a:prstClr val="white"/>
                </a:solidFill>
                <a:latin typeface="黑体" panose="02010609060101010101" pitchFamily="49" charset="-122"/>
                <a:ea typeface="黑体" panose="02010609060101010101" pitchFamily="49" charset="-122"/>
                <a:cs typeface="Mangal" panose="02040503050203030202" pitchFamily="18" charset="0"/>
              </a:rPr>
              <a:t>酒店管理概论</a:t>
            </a:r>
            <a:r>
              <a:rPr lang="en-US" altLang="zh-CN" sz="6000" b="1" dirty="0">
                <a:solidFill>
                  <a:prstClr val="white"/>
                </a:solidFill>
                <a:latin typeface="黑体" panose="02010609060101010101" pitchFamily="49" charset="-122"/>
                <a:ea typeface="黑体" panose="02010609060101010101" pitchFamily="49" charset="-122"/>
                <a:cs typeface="Mangal" panose="02040503050203030202" pitchFamily="18" charset="0"/>
              </a:rPr>
              <a:t>》</a:t>
            </a:r>
            <a:br>
              <a:rPr lang="zh-CN" altLang="en-US" sz="6000" dirty="0">
                <a:latin typeface="微软雅黑" panose="020B0503020204020204" charset="-122"/>
                <a:ea typeface="微软雅黑" panose="020B0503020204020204" charset="-122"/>
                <a:cs typeface="Times New Roman" panose="02020603050405020304" pitchFamily="18" charset="0"/>
              </a:rPr>
            </a:br>
            <a:endParaRPr lang="en-US" altLang="zh-CN" sz="6000" dirty="0">
              <a:latin typeface="微软雅黑" panose="020B0503020204020204" charset="-122"/>
              <a:ea typeface="微软雅黑" panose="020B0503020204020204" charset="-122"/>
              <a:cs typeface="Times New Roman" panose="02020603050405020304" pitchFamily="18" charset="0"/>
            </a:endParaRPr>
          </a:p>
        </p:txBody>
      </p:sp>
      <p:sp>
        <p:nvSpPr>
          <p:cNvPr id="2" name="文本框 2"/>
          <p:cNvSpPr txBox="1">
            <a:spLocks noChangeArrowheads="1"/>
          </p:cNvSpPr>
          <p:nvPr/>
        </p:nvSpPr>
        <p:spPr bwMode="auto">
          <a:xfrm>
            <a:off x="6043057" y="4293104"/>
            <a:ext cx="2310800" cy="62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6" tIns="60938" rIns="121876" bIns="60938">
            <a:spAutoFit/>
          </a:bodyPr>
          <a:lstStyle>
            <a:lvl1pPr>
              <a:lnSpc>
                <a:spcPct val="120000"/>
              </a:lnSpc>
              <a:spcBef>
                <a:spcPts val="1000"/>
              </a:spcBef>
              <a:buSzPct val="75000"/>
              <a:buFont typeface="Arial" panose="020B0604020202020204" pitchFamily="34" charset="0"/>
              <a:buChar char="•"/>
              <a:defRPr sz="2800">
                <a:solidFill>
                  <a:srgbClr val="262626"/>
                </a:solidFill>
                <a:latin typeface="微软雅黑" panose="020B0503020204020204" charset="-122"/>
                <a:ea typeface="微软雅黑" panose="020B0503020204020204" charset="-122"/>
              </a:defRPr>
            </a:lvl1pPr>
            <a:lvl2pPr marL="742950" indent="-285750">
              <a:lnSpc>
                <a:spcPct val="120000"/>
              </a:lnSpc>
              <a:spcBef>
                <a:spcPts val="500"/>
              </a:spcBef>
              <a:buSzPct val="75000"/>
              <a:buFont typeface="Arial" panose="020B0604020202020204" pitchFamily="34" charset="0"/>
              <a:buChar char="•"/>
              <a:defRPr sz="2200">
                <a:solidFill>
                  <a:srgbClr val="404040"/>
                </a:solidFill>
                <a:latin typeface="微软雅黑" panose="020B0503020204020204" charset="-122"/>
                <a:ea typeface="微软雅黑" panose="020B0503020204020204" charset="-122"/>
              </a:defRPr>
            </a:lvl2pPr>
            <a:lvl3pPr marL="1143000" indent="-228600">
              <a:lnSpc>
                <a:spcPct val="120000"/>
              </a:lnSpc>
              <a:spcBef>
                <a:spcPts val="500"/>
              </a:spcBef>
              <a:buSzPct val="75000"/>
              <a:buFont typeface="Arial" panose="020B0604020202020204" pitchFamily="34" charset="0"/>
              <a:buChar char="‒"/>
              <a:defRPr sz="2000">
                <a:solidFill>
                  <a:srgbClr val="595959"/>
                </a:solidFill>
                <a:latin typeface="微软雅黑" panose="020B0503020204020204" charset="-122"/>
                <a:ea typeface="微软雅黑" panose="020B0503020204020204" charset="-122"/>
              </a:defRPr>
            </a:lvl3pPr>
            <a:lvl4pPr marL="1600200" indent="-228600">
              <a:lnSpc>
                <a:spcPct val="120000"/>
              </a:lnSpc>
              <a:spcBef>
                <a:spcPts val="500"/>
              </a:spcBef>
              <a:buSzPct val="75000"/>
              <a:buFont typeface="Arial" panose="020B0604020202020204" pitchFamily="34" charset="0"/>
              <a:buChar char="˃"/>
              <a:defRPr sz="2000">
                <a:solidFill>
                  <a:srgbClr val="808080"/>
                </a:solidFill>
                <a:latin typeface="微软雅黑" panose="020B0503020204020204" charset="-122"/>
                <a:ea typeface="微软雅黑" panose="020B0503020204020204" charset="-122"/>
              </a:defRPr>
            </a:lvl4pPr>
            <a:lvl5pPr marL="2057400" indent="-228600">
              <a:lnSpc>
                <a:spcPct val="90000"/>
              </a:lnSpc>
              <a:spcBef>
                <a:spcPts val="500"/>
              </a:spcBef>
              <a:buSzPct val="75000"/>
              <a:buFont typeface="Arial" panose="020B0604020202020204" pitchFamily="34" charset="0"/>
              <a:buChar char="˃"/>
              <a:defRPr sz="2000">
                <a:solidFill>
                  <a:srgbClr val="808080"/>
                </a:solidFill>
                <a:latin typeface="微软雅黑" panose="020B0503020204020204" charset="-122"/>
                <a:ea typeface="微软雅黑" panose="020B0503020204020204" charset="-122"/>
              </a:defRPr>
            </a:lvl5pPr>
            <a:lvl6pPr marL="25146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charset="-122"/>
                <a:ea typeface="微软雅黑" panose="020B0503020204020204" charset="-122"/>
              </a:defRPr>
            </a:lvl6pPr>
            <a:lvl7pPr marL="29718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charset="-122"/>
                <a:ea typeface="微软雅黑" panose="020B0503020204020204" charset="-122"/>
              </a:defRPr>
            </a:lvl7pPr>
            <a:lvl8pPr marL="34290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charset="-122"/>
                <a:ea typeface="微软雅黑" panose="020B0503020204020204" charset="-122"/>
              </a:defRPr>
            </a:lvl8pPr>
            <a:lvl9pPr marL="3886200" indent="-228600" eaLnBrk="0" fontAlgn="base" hangingPunct="0">
              <a:lnSpc>
                <a:spcPct val="90000"/>
              </a:lnSpc>
              <a:spcBef>
                <a:spcPts val="500"/>
              </a:spcBef>
              <a:spcAft>
                <a:spcPct val="0"/>
              </a:spcAft>
              <a:buSzPct val="75000"/>
              <a:buFont typeface="Arial" panose="020B0604020202020204" pitchFamily="34" charset="0"/>
              <a:buChar char="˃"/>
              <a:defRPr sz="2000">
                <a:solidFill>
                  <a:srgbClr val="808080"/>
                </a:solidFill>
                <a:latin typeface="微软雅黑" panose="020B0503020204020204" charset="-122"/>
                <a:ea typeface="微软雅黑" panose="020B0503020204020204" charset="-122"/>
              </a:defRPr>
            </a:lvl9pPr>
          </a:lstStyle>
          <a:p>
            <a:pPr algn="ctr" defTabSz="1217930">
              <a:lnSpc>
                <a:spcPct val="130000"/>
              </a:lnSpc>
              <a:spcBef>
                <a:spcPct val="0"/>
              </a:spcBef>
              <a:buSzTx/>
              <a:buNone/>
            </a:pPr>
            <a:r>
              <a:rPr lang="zh-CN" altLang="en-US" sz="2700" b="1" dirty="0">
                <a:solidFill>
                  <a:srgbClr val="FF0000"/>
                </a:solidFill>
                <a:latin typeface="Gulim" panose="020B0600000101010101" pitchFamily="34" charset="-127"/>
                <a:ea typeface="Gulim" panose="020B0600000101010101" pitchFamily="34" charset="-127"/>
                <a:sym typeface="宋体" panose="02010600030101010101" pitchFamily="2" charset="-122"/>
              </a:rPr>
              <a:t>◎</a:t>
            </a:r>
            <a:r>
              <a:rPr lang="zh-CN" altLang="en-US" sz="2700" dirty="0">
                <a:solidFill>
                  <a:srgbClr val="000000"/>
                </a:solidFill>
                <a:sym typeface="宋体" panose="02010600030101010101" pitchFamily="2" charset="-122"/>
              </a:rPr>
              <a:t>主编   </a:t>
            </a:r>
            <a:r>
              <a:rPr lang="zh-CN" altLang="en-US" dirty="0">
                <a:solidFill>
                  <a:schemeClr val="tx1"/>
                </a:solidFill>
                <a:cs typeface="Mangal" panose="02040503050203030202" pitchFamily="18" charset="0"/>
              </a:rPr>
              <a:t>魏卫</a:t>
            </a:r>
            <a:endParaRPr lang="zh-CN" altLang="en-US" dirty="0">
              <a:solidFill>
                <a:schemeClr val="tx1"/>
              </a:solidFill>
              <a:sym typeface="宋体" panose="02010600030101010101" pitchFamily="2" charset="-122"/>
            </a:endParaRPr>
          </a:p>
        </p:txBody>
      </p:sp>
      <p:sp>
        <p:nvSpPr>
          <p:cNvPr id="3" name="矩形 2"/>
          <p:cNvSpPr/>
          <p:nvPr/>
        </p:nvSpPr>
        <p:spPr>
          <a:xfrm>
            <a:off x="410817" y="309626"/>
            <a:ext cx="7474226" cy="830997"/>
          </a:xfrm>
          <a:prstGeom prst="rect">
            <a:avLst/>
          </a:prstGeom>
        </p:spPr>
        <p:txBody>
          <a:bodyPr wrap="square">
            <a:spAutoFit/>
          </a:bodyPr>
          <a:lstStyle/>
          <a:p>
            <a:pPr algn="ctr">
              <a:lnSpc>
                <a:spcPct val="150000"/>
              </a:lnSpc>
            </a:pPr>
            <a:r>
              <a:rPr lang="zh-CN" altLang="en-US" sz="1600" dirty="0"/>
              <a:t>全国普通高等院校旅游管理专业类"十三五″规划教材教育部旅游管理专业综合改革试点项目配套教材</a:t>
            </a:r>
            <a:endParaRPr lang="zh-CN" altLang="en-US" sz="1600" dirty="0"/>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组合 3"/>
          <p:cNvGrpSpPr/>
          <p:nvPr/>
        </p:nvGrpSpPr>
        <p:grpSpPr bwMode="auto">
          <a:xfrm>
            <a:off x="1157288" y="1522413"/>
            <a:ext cx="9640887" cy="1836800"/>
            <a:chOff x="1821" y="3520"/>
            <a:chExt cx="15182" cy="2892"/>
          </a:xfrm>
        </p:grpSpPr>
        <p:sp>
          <p:nvSpPr>
            <p:cNvPr id="15364" name="Freeform 5"/>
            <p:cNvSpPr>
              <a:spLocks noChangeArrowheads="1"/>
            </p:cNvSpPr>
            <p:nvPr/>
          </p:nvSpPr>
          <p:spPr bwMode="auto">
            <a:xfrm>
              <a:off x="1821" y="3520"/>
              <a:ext cx="1925" cy="2892"/>
            </a:xfrm>
            <a:custGeom>
              <a:avLst/>
              <a:gdLst>
                <a:gd name="T0" fmla="*/ 2147483647 w 842"/>
                <a:gd name="T1" fmla="*/ 2147483647 h 1265"/>
                <a:gd name="T2" fmla="*/ 2147483647 w 842"/>
                <a:gd name="T3" fmla="*/ 2147483647 h 1265"/>
                <a:gd name="T4" fmla="*/ 0 w 842"/>
                <a:gd name="T5" fmla="*/ 2147483647 h 1265"/>
                <a:gd name="T6" fmla="*/ 0 w 842"/>
                <a:gd name="T7" fmla="*/ 0 h 1265"/>
                <a:gd name="T8" fmla="*/ 0 w 842"/>
                <a:gd name="T9" fmla="*/ 0 h 1265"/>
                <a:gd name="T10" fmla="*/ 2147483647 w 842"/>
                <a:gd name="T11" fmla="*/ 0 h 1265"/>
                <a:gd name="T12" fmla="*/ 2147483647 w 842"/>
                <a:gd name="T13" fmla="*/ 2147483647 h 1265"/>
                <a:gd name="T14" fmla="*/ 0 60000 65536"/>
                <a:gd name="T15" fmla="*/ 0 60000 65536"/>
                <a:gd name="T16" fmla="*/ 0 60000 65536"/>
                <a:gd name="T17" fmla="*/ 0 60000 65536"/>
                <a:gd name="T18" fmla="*/ 0 60000 65536"/>
                <a:gd name="T19" fmla="*/ 0 60000 65536"/>
                <a:gd name="T20" fmla="*/ 0 60000 65536"/>
                <a:gd name="T21" fmla="*/ 0 w 842"/>
                <a:gd name="T22" fmla="*/ 0 h 1265"/>
                <a:gd name="T23" fmla="*/ 842 w 842"/>
                <a:gd name="T24" fmla="*/ 1265 h 1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2" h="1265">
                  <a:moveTo>
                    <a:pt x="842" y="971"/>
                  </a:moveTo>
                  <a:lnTo>
                    <a:pt x="842" y="1265"/>
                  </a:lnTo>
                  <a:lnTo>
                    <a:pt x="0" y="1265"/>
                  </a:lnTo>
                  <a:lnTo>
                    <a:pt x="0" y="0"/>
                  </a:lnTo>
                  <a:lnTo>
                    <a:pt x="842" y="0"/>
                  </a:lnTo>
                  <a:lnTo>
                    <a:pt x="842" y="209"/>
                  </a:lnTo>
                </a:path>
              </a:pathLst>
            </a:custGeom>
            <a:noFill/>
            <a:ln w="38100">
              <a:solidFill>
                <a:srgbClr val="BC121A"/>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365" name="文本框 1"/>
            <p:cNvSpPr txBox="1">
              <a:spLocks noChangeArrowheads="1"/>
            </p:cNvSpPr>
            <p:nvPr/>
          </p:nvSpPr>
          <p:spPr bwMode="auto">
            <a:xfrm>
              <a:off x="2616" y="3926"/>
              <a:ext cx="2142" cy="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8000" b="1" dirty="0">
                  <a:solidFill>
                    <a:srgbClr val="FF0000"/>
                  </a:solidFill>
                  <a:latin typeface="Agency FB" panose="020B0503020202020204" pitchFamily="34" charset="0"/>
                  <a:ea typeface="微软雅黑" panose="020B0503020204020204" charset="-122"/>
                </a:rPr>
                <a:t>08</a:t>
              </a:r>
              <a:endParaRPr lang="en-US" altLang="zh-CN" sz="8000" b="1" dirty="0">
                <a:solidFill>
                  <a:srgbClr val="FF0000"/>
                </a:solidFill>
                <a:latin typeface="Agency FB" panose="020B0503020202020204" pitchFamily="34" charset="0"/>
                <a:ea typeface="微软雅黑" panose="020B0503020204020204" charset="-122"/>
              </a:endParaRPr>
            </a:p>
          </p:txBody>
        </p:sp>
        <p:grpSp>
          <p:nvGrpSpPr>
            <p:cNvPr id="15366" name="组合 10"/>
            <p:cNvGrpSpPr/>
            <p:nvPr/>
          </p:nvGrpSpPr>
          <p:grpSpPr bwMode="auto">
            <a:xfrm>
              <a:off x="5273" y="4347"/>
              <a:ext cx="11730" cy="1329"/>
              <a:chOff x="4134106" y="3386052"/>
              <a:chExt cx="2648569" cy="263807"/>
            </a:xfrm>
          </p:grpSpPr>
          <p:sp>
            <p:nvSpPr>
              <p:cNvPr id="10" name="矩形 9"/>
              <p:cNvSpPr/>
              <p:nvPr/>
            </p:nvSpPr>
            <p:spPr>
              <a:xfrm>
                <a:off x="4134106" y="3386052"/>
                <a:ext cx="2648569" cy="263807"/>
              </a:xfrm>
              <a:prstGeom prst="rect">
                <a:avLst/>
              </a:prstGeom>
              <a:solidFill>
                <a:srgbClr val="BC12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5368" name="矩形 4"/>
              <p:cNvSpPr>
                <a:spLocks noChangeArrowheads="1"/>
              </p:cNvSpPr>
              <p:nvPr/>
            </p:nvSpPr>
            <p:spPr bwMode="auto">
              <a:xfrm>
                <a:off x="4330272" y="3421659"/>
                <a:ext cx="2256964" cy="20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3600" b="1" dirty="0">
                    <a:solidFill>
                      <a:schemeClr val="bg1"/>
                    </a:solidFill>
                    <a:latin typeface="Arial" panose="020B0604020202020204" pitchFamily="34" charset="0"/>
                    <a:ea typeface="微软雅黑" panose="020B0503020204020204" charset="-122"/>
                    <a:sym typeface="Arial" panose="020B0604020202020204" pitchFamily="34" charset="0"/>
                  </a:rPr>
                  <a:t>酒店企业财务与收益管理</a:t>
                </a:r>
                <a:endParaRPr lang="zh-CN" altLang="en-US" sz="36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grpSp>
      <p:sp>
        <p:nvSpPr>
          <p:cNvPr id="100" name="文本框 99"/>
          <p:cNvSpPr txBox="1"/>
          <p:nvPr/>
        </p:nvSpPr>
        <p:spPr>
          <a:xfrm>
            <a:off x="4505877" y="2947647"/>
            <a:ext cx="6000750" cy="2552065"/>
          </a:xfrm>
          <a:prstGeom prst="rect">
            <a:avLst/>
          </a:prstGeom>
          <a:noFill/>
          <a:ln w="9525">
            <a:noFill/>
          </a:ln>
        </p:spPr>
        <p:txBody>
          <a:bodyPr wrap="square" lIns="91438" tIns="45719" rIns="91438" bIns="45719">
            <a:spAutoFit/>
          </a:bodyPr>
          <a:lstStyle/>
          <a:p>
            <a:pPr marL="285750" indent="-285750">
              <a:lnSpc>
                <a:spcPct val="200000"/>
              </a:lnSpc>
              <a:buFont typeface="Wingdings" panose="05000000000000000000" charset="0"/>
              <a:buChar char="Ø"/>
              <a:defRPr/>
            </a:pPr>
            <a:r>
              <a:rPr lang="zh-CN" altLang="en-US" sz="2000" b="1" noProof="1">
                <a:solidFill>
                  <a:srgbClr val="FF0000"/>
                </a:solidFill>
                <a:latin typeface="微软雅黑" panose="020B0503020204020204" charset="-122"/>
                <a:ea typeface="微软雅黑" panose="020B0503020204020204" charset="-122"/>
                <a:cs typeface="微软雅黑" panose="020B0503020204020204" charset="-122"/>
                <a:sym typeface="+mn-ea"/>
              </a:rPr>
              <a:t>第一节          </a:t>
            </a:r>
            <a:r>
              <a:rPr lang="zh-CN" altLang="en-US" sz="2000" b="1" dirty="0">
                <a:solidFill>
                  <a:srgbClr val="FF0000"/>
                </a:solidFill>
                <a:latin typeface="微软雅黑" panose="020B0503020204020204" charset="-122"/>
                <a:ea typeface="微软雅黑" panose="020B0503020204020204" charset="-122"/>
              </a:rPr>
              <a:t>酒店企业财务管理概述</a:t>
            </a:r>
            <a:endParaRPr lang="zh-CN" altLang="en-US" sz="2000" b="1" dirty="0">
              <a:solidFill>
                <a:srgbClr val="FF0000"/>
              </a:solidFill>
              <a:latin typeface="微软雅黑" panose="020B0503020204020204" charset="-122"/>
              <a:ea typeface="微软雅黑" panose="020B0503020204020204" charset="-122"/>
            </a:endParaRPr>
          </a:p>
          <a:p>
            <a:pPr marL="285750" indent="-285750">
              <a:lnSpc>
                <a:spcPct val="200000"/>
              </a:lnSpc>
              <a:buFont typeface="Wingdings" panose="05000000000000000000" charset="0"/>
              <a:buChar char="Ø"/>
              <a:defRPr/>
            </a:pPr>
            <a:r>
              <a:rPr lang="zh-CN" altLang="en-US" sz="2000" b="1" noProof="1">
                <a:solidFill>
                  <a:srgbClr val="FF0000"/>
                </a:solidFill>
                <a:latin typeface="微软雅黑" panose="020B0503020204020204" charset="-122"/>
                <a:ea typeface="微软雅黑" panose="020B0503020204020204" charset="-122"/>
                <a:cs typeface="微软雅黑" panose="020B0503020204020204" charset="-122"/>
              </a:rPr>
              <a:t>第二节          </a:t>
            </a:r>
            <a:r>
              <a:rPr lang="zh-CN" altLang="en-US" sz="2000" b="1" dirty="0">
                <a:solidFill>
                  <a:srgbClr val="FF0000"/>
                </a:solidFill>
                <a:latin typeface="微软雅黑" panose="020B0503020204020204" charset="-122"/>
                <a:ea typeface="微软雅黑" panose="020B0503020204020204" charset="-122"/>
                <a:sym typeface="+mn-ea"/>
              </a:rPr>
              <a:t>酒店企业成本与费用管理</a:t>
            </a:r>
            <a:endParaRPr lang="zh-CN" altLang="en-US" sz="2000" b="1" dirty="0">
              <a:solidFill>
                <a:srgbClr val="FF0000"/>
              </a:solidFill>
              <a:latin typeface="微软雅黑" panose="020B0503020204020204" charset="-122"/>
              <a:ea typeface="微软雅黑" panose="020B0503020204020204" charset="-122"/>
              <a:sym typeface="+mn-ea"/>
            </a:endParaRPr>
          </a:p>
          <a:p>
            <a:pPr marL="285750" indent="-285750">
              <a:lnSpc>
                <a:spcPct val="200000"/>
              </a:lnSpc>
              <a:buFont typeface="Wingdings" panose="05000000000000000000" charset="0"/>
              <a:buChar char="Ø"/>
              <a:defRPr/>
            </a:pPr>
            <a:r>
              <a:rPr lang="zh-CN" altLang="en-US" sz="2000" b="1" dirty="0">
                <a:solidFill>
                  <a:srgbClr val="FF0000"/>
                </a:solidFill>
                <a:latin typeface="微软雅黑" panose="020B0503020204020204" charset="-122"/>
                <a:ea typeface="微软雅黑" panose="020B0503020204020204" charset="-122"/>
              </a:rPr>
              <a:t>第三节          酒店企业收益管理主要内容</a:t>
            </a:r>
            <a:endParaRPr lang="zh-CN" altLang="en-US" sz="2000" b="1" dirty="0">
              <a:solidFill>
                <a:srgbClr val="FF0000"/>
              </a:solidFill>
              <a:latin typeface="微软雅黑" panose="020B0503020204020204" charset="-122"/>
              <a:ea typeface="微软雅黑" panose="020B0503020204020204" charset="-122"/>
            </a:endParaRPr>
          </a:p>
          <a:p>
            <a:pPr marL="285750" indent="-285750">
              <a:lnSpc>
                <a:spcPct val="200000"/>
              </a:lnSpc>
              <a:buFont typeface="Wingdings" panose="05000000000000000000" charset="0"/>
              <a:buChar char="Ø"/>
              <a:defRPr/>
            </a:pPr>
            <a:r>
              <a:rPr lang="zh-CN" altLang="en-US" sz="2000" b="1" dirty="0">
                <a:solidFill>
                  <a:srgbClr val="FF0000"/>
                </a:solidFill>
                <a:latin typeface="微软雅黑" panose="020B0503020204020204" charset="-122"/>
                <a:ea typeface="微软雅黑" panose="020B0503020204020204" charset="-122"/>
              </a:rPr>
              <a:t>第四节          酒店企业收益管理的策略与运用         </a:t>
            </a:r>
            <a:endParaRPr lang="zh-CN" altLang="en-US" sz="2000" b="1" noProof="1">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49730" y="2532380"/>
            <a:ext cx="9583420" cy="1322070"/>
          </a:xfrm>
          <a:prstGeom prst="rect">
            <a:avLst/>
          </a:prstGeom>
          <a:noFill/>
        </p:spPr>
        <p:txBody>
          <a:bodyPr wrap="square" rtlCol="0">
            <a:spAutoFit/>
          </a:bodyPr>
          <a:lstStyle/>
          <a:p>
            <a:pPr indent="0" algn="ctr">
              <a:lnSpc>
                <a:spcPct val="200000"/>
              </a:lnSpc>
              <a:buFont typeface="Wingdings" panose="05000000000000000000" charset="0"/>
              <a:buNone/>
              <a:defRPr/>
            </a:pPr>
            <a:r>
              <a:rPr lang="zh-CN" altLang="en-US" sz="4000" b="1" dirty="0">
                <a:solidFill>
                  <a:srgbClr val="FF0000"/>
                </a:solidFill>
                <a:latin typeface="微软雅黑" panose="020B0503020204020204" charset="-122"/>
                <a:ea typeface="微软雅黑" panose="020B0503020204020204" charset="-122"/>
              </a:rPr>
              <a:t>第一节   </a:t>
            </a:r>
            <a:r>
              <a:rPr lang="zh-CN" altLang="en-US" sz="4000" b="1" dirty="0">
                <a:solidFill>
                  <a:srgbClr val="FF0000"/>
                </a:solidFill>
                <a:latin typeface="微软雅黑" panose="020B0503020204020204" charset="-122"/>
                <a:ea typeface="微软雅黑" panose="020B0503020204020204" charset="-122"/>
                <a:sym typeface="+mn-ea"/>
              </a:rPr>
              <a:t> 酒店企业财务管理概述</a:t>
            </a:r>
            <a:endParaRPr lang="zh-CN" altLang="en-US" sz="4000" b="1" dirty="0">
              <a:solidFill>
                <a:srgbClr val="FF0000"/>
              </a:solidFill>
              <a:latin typeface="微软雅黑" panose="020B0503020204020204" charset="-122"/>
              <a:ea typeface="微软雅黑" panose="020B0503020204020204" charset="-122"/>
              <a:sym typeface="+mn-e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一、酒店企业财务管理的特点</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rPr>
              <a:t>第一节   </a:t>
            </a:r>
            <a:r>
              <a:rPr lang="zh-CN" altLang="en-US" sz="1600" b="1" dirty="0">
                <a:solidFill>
                  <a:schemeClr val="bg1"/>
                </a:solidFill>
                <a:latin typeface="微软雅黑" panose="020B0503020204020204" charset="-122"/>
                <a:ea typeface="微软雅黑" panose="020B0503020204020204" charset="-122"/>
                <a:sym typeface="+mn-ea"/>
              </a:rPr>
              <a:t>酒店企业财务管理概述</a:t>
            </a:r>
            <a:endParaRPr lang="zh-CN" altLang="en-US" sz="1600" b="1" dirty="0">
              <a:solidFill>
                <a:schemeClr val="bg1"/>
              </a:solidFill>
              <a:latin typeface="微软雅黑" panose="020B0503020204020204" charset="-122"/>
              <a:ea typeface="微软雅黑" panose="020B0503020204020204" charset="-122"/>
              <a:sym typeface="+mn-ea"/>
            </a:endParaRPr>
          </a:p>
        </p:txBody>
      </p:sp>
      <p:grpSp>
        <p:nvGrpSpPr>
          <p:cNvPr id="29" name="组合 28"/>
          <p:cNvGrpSpPr/>
          <p:nvPr/>
        </p:nvGrpSpPr>
        <p:grpSpPr>
          <a:xfrm>
            <a:off x="720725" y="1429385"/>
            <a:ext cx="11373485" cy="4866640"/>
            <a:chOff x="782" y="2763"/>
            <a:chExt cx="17911" cy="7664"/>
          </a:xfrm>
        </p:grpSpPr>
        <p:grpSp>
          <p:nvGrpSpPr>
            <p:cNvPr id="5" name="组合 4"/>
            <p:cNvGrpSpPr/>
            <p:nvPr/>
          </p:nvGrpSpPr>
          <p:grpSpPr>
            <a:xfrm>
              <a:off x="782" y="2763"/>
              <a:ext cx="5942" cy="7665"/>
              <a:chOff x="840" y="2587"/>
              <a:chExt cx="5942" cy="7665"/>
            </a:xfrm>
          </p:grpSpPr>
          <p:grpSp>
            <p:nvGrpSpPr>
              <p:cNvPr id="8" name="组合 7"/>
              <p:cNvGrpSpPr/>
              <p:nvPr/>
            </p:nvGrpSpPr>
            <p:grpSpPr>
              <a:xfrm>
                <a:off x="1098" y="2587"/>
                <a:ext cx="5115" cy="4963"/>
                <a:chOff x="2434432" y="2942880"/>
                <a:chExt cx="4067176" cy="3151805"/>
              </a:xfrm>
            </p:grpSpPr>
            <p:sp>
              <p:nvSpPr>
                <p:cNvPr id="10" name="椭圆 9"/>
                <p:cNvSpPr/>
                <p:nvPr>
                  <p:custDataLst>
                    <p:tags r:id="rId1"/>
                  </p:custDataLst>
                </p:nvPr>
              </p:nvSpPr>
              <p:spPr>
                <a:xfrm>
                  <a:off x="2729230" y="3054367"/>
                  <a:ext cx="656224" cy="656224"/>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rmAutofit fontScale="90000"/>
                </a:bodyPr>
                <a:lstStyle/>
                <a:p>
                  <a:pPr algn="ctr"/>
                  <a:r>
                    <a:rPr lang="en-US" altLang="zh-CN" sz="2800">
                      <a:solidFill>
                        <a:schemeClr val="bg1"/>
                      </a:solidFill>
                      <a:latin typeface="+mj-lt"/>
                      <a:ea typeface="+mj-ea"/>
                      <a:cs typeface="+mj-cs"/>
                    </a:rPr>
                    <a:t>01</a:t>
                  </a:r>
                  <a:endParaRPr lang="en-US" altLang="zh-CN" sz="2800">
                    <a:solidFill>
                      <a:schemeClr val="bg1"/>
                    </a:solidFill>
                    <a:latin typeface="+mj-lt"/>
                    <a:ea typeface="+mj-ea"/>
                    <a:cs typeface="+mj-cs"/>
                  </a:endParaRPr>
                </a:p>
              </p:txBody>
            </p:sp>
            <p:sp>
              <p:nvSpPr>
                <p:cNvPr id="11" name="圆角矩形 7"/>
                <p:cNvSpPr/>
                <p:nvPr>
                  <p:custDataLst>
                    <p:tags r:id="rId2"/>
                  </p:custDataLst>
                </p:nvPr>
              </p:nvSpPr>
              <p:spPr>
                <a:xfrm>
                  <a:off x="2933784" y="3059096"/>
                  <a:ext cx="3567824" cy="376591"/>
                </a:xfrm>
                <a:prstGeom prst="roundRect">
                  <a:avLst>
                    <a:gd name="adj" fmla="val 50000"/>
                  </a:avLst>
                </a:prstGeom>
                <a:solidFill>
                  <a:schemeClr val="accent2">
                    <a:lumMod val="20000"/>
                    <a:lumOff val="80000"/>
                  </a:schemeClr>
                </a:soli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0" tIns="45720" rIns="91440" bIns="45720" numCol="1" spcCol="0" rtlCol="0" fromWordArt="0" anchor="ctr" anchorCtr="0" forceAA="0" compatLnSpc="1"/>
                <a:lstStyle/>
                <a:p>
                  <a:pPr algn="ctr"/>
                  <a:r>
                    <a:rPr lang="zh-CN" altLang="en-US" b="1" dirty="0">
                      <a:solidFill>
                        <a:schemeClr val="tx1"/>
                      </a:solidFill>
                      <a:latin typeface="微软雅黑" panose="020B0503020204020204" charset="-122"/>
                      <a:ea typeface="微软雅黑" panose="020B0503020204020204" charset="-122"/>
                    </a:rPr>
                    <a:t>核算方法不同</a:t>
                  </a:r>
                  <a:endParaRPr lang="zh-CN" altLang="en-US" b="1" dirty="0">
                    <a:solidFill>
                      <a:schemeClr val="tx1"/>
                    </a:solidFill>
                    <a:latin typeface="微软雅黑" panose="020B0503020204020204" charset="-122"/>
                    <a:ea typeface="微软雅黑" panose="020B0503020204020204" charset="-122"/>
                  </a:endParaRPr>
                </a:p>
              </p:txBody>
            </p:sp>
            <p:sp>
              <p:nvSpPr>
                <p:cNvPr id="2" name="椭圆 1"/>
                <p:cNvSpPr/>
                <p:nvPr>
                  <p:custDataLst>
                    <p:tags r:id="rId3"/>
                  </p:custDataLst>
                </p:nvPr>
              </p:nvSpPr>
              <p:spPr>
                <a:xfrm>
                  <a:off x="2434432" y="2942880"/>
                  <a:ext cx="702115" cy="646492"/>
                </a:xfrm>
                <a:prstGeom prst="ellipse">
                  <a:avLst/>
                </a:prstGeom>
                <a:solidFill>
                  <a:schemeClr val="accent2"/>
                </a:solidFill>
                <a:ln>
                  <a:noFill/>
                </a:ln>
                <a:effectLst>
                  <a:outerShdw blurRad="50800" dist="38100" dir="5400000" algn="t"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a:p>
              </p:txBody>
            </p:sp>
            <p:sp>
              <p:nvSpPr>
                <p:cNvPr id="13" name="椭圆 12"/>
                <p:cNvSpPr/>
                <p:nvPr>
                  <p:custDataLst>
                    <p:tags r:id="rId4"/>
                  </p:custDataLst>
                </p:nvPr>
              </p:nvSpPr>
              <p:spPr>
                <a:xfrm>
                  <a:off x="2484527" y="3015912"/>
                  <a:ext cx="601926" cy="499793"/>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rmAutofit fontScale="80000"/>
                </a:bodyPr>
                <a:lstStyle/>
                <a:p>
                  <a:pPr algn="ctr"/>
                  <a:r>
                    <a:rPr lang="en-US" altLang="zh-CN" sz="2800" dirty="0">
                      <a:solidFill>
                        <a:schemeClr val="bg1"/>
                      </a:solidFill>
                      <a:latin typeface="+mj-lt"/>
                      <a:ea typeface="+mj-ea"/>
                      <a:cs typeface="+mj-cs"/>
                    </a:rPr>
                    <a:t>01</a:t>
                  </a:r>
                  <a:endParaRPr lang="en-US" altLang="zh-CN" sz="2800" dirty="0">
                    <a:solidFill>
                      <a:schemeClr val="bg1"/>
                    </a:solidFill>
                    <a:latin typeface="+mj-lt"/>
                    <a:ea typeface="+mj-ea"/>
                    <a:cs typeface="+mj-cs"/>
                  </a:endParaRPr>
                </a:p>
              </p:txBody>
            </p:sp>
            <p:sp>
              <p:nvSpPr>
                <p:cNvPr id="19" name="椭圆 18"/>
                <p:cNvSpPr/>
                <p:nvPr>
                  <p:custDataLst>
                    <p:tags r:id="rId5"/>
                  </p:custDataLst>
                </p:nvPr>
              </p:nvSpPr>
              <p:spPr>
                <a:xfrm>
                  <a:off x="4991394" y="5437236"/>
                  <a:ext cx="657449" cy="6574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rmAutofit/>
                </a:bodyPr>
                <a:lstStyle/>
                <a:p>
                  <a:pPr algn="ctr"/>
                  <a:r>
                    <a:rPr lang="en-US" altLang="zh-CN" sz="2800" dirty="0">
                      <a:solidFill>
                        <a:schemeClr val="bg1"/>
                      </a:solidFill>
                      <a:latin typeface="+mj-lt"/>
                      <a:ea typeface="+mj-ea"/>
                      <a:cs typeface="+mj-cs"/>
                    </a:rPr>
                    <a:t>0</a:t>
                  </a:r>
                  <a:endParaRPr lang="en-US" altLang="zh-CN" sz="2800" dirty="0">
                    <a:solidFill>
                      <a:schemeClr val="bg1"/>
                    </a:solidFill>
                    <a:latin typeface="+mj-lt"/>
                    <a:ea typeface="+mj-ea"/>
                    <a:cs typeface="+mj-cs"/>
                  </a:endParaRPr>
                </a:p>
              </p:txBody>
            </p:sp>
          </p:grpSp>
          <p:sp>
            <p:nvSpPr>
              <p:cNvPr id="4" name="文本框 3"/>
              <p:cNvSpPr txBox="1"/>
              <p:nvPr/>
            </p:nvSpPr>
            <p:spPr>
              <a:xfrm>
                <a:off x="840" y="3605"/>
                <a:ext cx="5942" cy="6647"/>
              </a:xfrm>
              <a:prstGeom prst="rect">
                <a:avLst/>
              </a:prstGeom>
              <a:noFill/>
              <a:ln w="28575">
                <a:solidFill>
                  <a:srgbClr val="E6B3A3"/>
                </a:solidFill>
                <a:prstDash val="dash"/>
              </a:ln>
            </p:spPr>
            <p:txBody>
              <a:bodyPr wrap="square" rtlCol="0" anchor="t">
                <a:spAutoFit/>
              </a:bodyPr>
              <a:lstStyle/>
              <a:p>
                <a:pPr indent="431800" algn="just" fontAlgn="auto">
                  <a:lnSpc>
                    <a:spcPct val="120000"/>
                  </a:lnSpc>
                </a:pPr>
                <a:r>
                  <a:rPr lang="zh-CN" altLang="en-US" sz="1600"/>
                  <a:t>酒店企业同时执行生产、零售和服务三种职能，在财务核算上就必须结合工业企业、流通企业的财务核算方法进行核算。饮食业在业务经营过程中，同样执行生产、零售和服务三种职能，即一方面从事菜肴和食品的烹制；另一方面将烹制品直接供应消费者。在供应过程中，为消费者提供消费场所、用具和服务活动。此外，饮食制品的质量标准和技艺要求复杂，在财务核算上也很难像工业企业那样，按产品逐件进行完整的成本计算，一般只能核算经营单位或经营种类耗用原材料的总成本，以及营业收入和各项费用支出。</a:t>
                </a:r>
                <a:endParaRPr lang="zh-CN" altLang="en-US" sz="1600"/>
              </a:p>
            </p:txBody>
          </p:sp>
        </p:grpSp>
        <p:grpSp>
          <p:nvGrpSpPr>
            <p:cNvPr id="7" name="组合 6"/>
            <p:cNvGrpSpPr/>
            <p:nvPr/>
          </p:nvGrpSpPr>
          <p:grpSpPr>
            <a:xfrm>
              <a:off x="12663" y="2919"/>
              <a:ext cx="6031" cy="4963"/>
              <a:chOff x="1098" y="2587"/>
              <a:chExt cx="7356" cy="4963"/>
            </a:xfrm>
          </p:grpSpPr>
          <p:grpSp>
            <p:nvGrpSpPr>
              <p:cNvPr id="9" name="组合 8"/>
              <p:cNvGrpSpPr/>
              <p:nvPr/>
            </p:nvGrpSpPr>
            <p:grpSpPr>
              <a:xfrm>
                <a:off x="1098" y="2587"/>
                <a:ext cx="7356" cy="4963"/>
                <a:chOff x="2434432" y="2942880"/>
                <a:chExt cx="5849317" cy="3151805"/>
              </a:xfrm>
            </p:grpSpPr>
            <p:sp>
              <p:nvSpPr>
                <p:cNvPr id="14" name="椭圆 13"/>
                <p:cNvSpPr/>
                <p:nvPr>
                  <p:custDataLst>
                    <p:tags r:id="rId6"/>
                  </p:custDataLst>
                </p:nvPr>
              </p:nvSpPr>
              <p:spPr>
                <a:xfrm>
                  <a:off x="2729230" y="3054367"/>
                  <a:ext cx="656224" cy="656224"/>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rmAutofit fontScale="70000"/>
                </a:bodyPr>
                <a:lstStyle/>
                <a:p>
                  <a:pPr algn="ctr"/>
                  <a:r>
                    <a:rPr lang="en-US" altLang="zh-CN" sz="2800">
                      <a:solidFill>
                        <a:schemeClr val="bg1"/>
                      </a:solidFill>
                      <a:latin typeface="+mj-lt"/>
                      <a:ea typeface="+mj-ea"/>
                      <a:cs typeface="+mj-cs"/>
                    </a:rPr>
                    <a:t>01</a:t>
                  </a:r>
                  <a:endParaRPr lang="en-US" altLang="zh-CN" sz="2800">
                    <a:solidFill>
                      <a:schemeClr val="bg1"/>
                    </a:solidFill>
                    <a:latin typeface="+mj-lt"/>
                    <a:ea typeface="+mj-ea"/>
                    <a:cs typeface="+mj-cs"/>
                  </a:endParaRPr>
                </a:p>
              </p:txBody>
            </p:sp>
            <p:sp>
              <p:nvSpPr>
                <p:cNvPr id="15" name="圆角矩形 7"/>
                <p:cNvSpPr/>
                <p:nvPr>
                  <p:custDataLst>
                    <p:tags r:id="rId7"/>
                  </p:custDataLst>
                </p:nvPr>
              </p:nvSpPr>
              <p:spPr>
                <a:xfrm>
                  <a:off x="2674961" y="3059096"/>
                  <a:ext cx="5608788" cy="376591"/>
                </a:xfrm>
                <a:prstGeom prst="roundRect">
                  <a:avLst>
                    <a:gd name="adj" fmla="val 50000"/>
                  </a:avLst>
                </a:prstGeom>
                <a:solidFill>
                  <a:schemeClr val="accent2">
                    <a:lumMod val="20000"/>
                    <a:lumOff val="80000"/>
                  </a:schemeClr>
                </a:soli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0" tIns="45720" rIns="91440" bIns="45720" numCol="1" spcCol="0" rtlCol="0" fromWordArt="0" anchor="ctr" anchorCtr="0" forceAA="0" compatLnSpc="1"/>
                <a:lstStyle/>
                <a:p>
                  <a:pPr algn="ctr"/>
                  <a:r>
                    <a:rPr lang="zh-CN" altLang="en-US" b="1" dirty="0">
                      <a:solidFill>
                        <a:schemeClr val="tx1"/>
                      </a:solidFill>
                      <a:latin typeface="微软雅黑" panose="020B0503020204020204" charset="-122"/>
                      <a:ea typeface="微软雅黑" panose="020B0503020204020204" charset="-122"/>
                    </a:rPr>
                    <a:t>自制商品与外购商品分别核算</a:t>
                  </a:r>
                  <a:endParaRPr lang="zh-CN" altLang="en-US" b="1" dirty="0">
                    <a:solidFill>
                      <a:schemeClr val="tx1"/>
                    </a:solidFill>
                    <a:latin typeface="微软雅黑" panose="020B0503020204020204" charset="-122"/>
                    <a:ea typeface="微软雅黑" panose="020B0503020204020204" charset="-122"/>
                  </a:endParaRPr>
                </a:p>
              </p:txBody>
            </p:sp>
            <p:sp>
              <p:nvSpPr>
                <p:cNvPr id="16" name="椭圆 15"/>
                <p:cNvSpPr/>
                <p:nvPr>
                  <p:custDataLst>
                    <p:tags r:id="rId8"/>
                  </p:custDataLst>
                </p:nvPr>
              </p:nvSpPr>
              <p:spPr>
                <a:xfrm>
                  <a:off x="2434432" y="2942880"/>
                  <a:ext cx="702115" cy="646492"/>
                </a:xfrm>
                <a:prstGeom prst="ellipse">
                  <a:avLst/>
                </a:prstGeom>
                <a:solidFill>
                  <a:schemeClr val="accent2"/>
                </a:solidFill>
                <a:ln>
                  <a:noFill/>
                </a:ln>
                <a:effectLst>
                  <a:outerShdw blurRad="50800" dist="38100" dir="5400000" algn="t"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a:p>
              </p:txBody>
            </p:sp>
            <p:sp>
              <p:nvSpPr>
                <p:cNvPr id="17" name="椭圆 16"/>
                <p:cNvSpPr/>
                <p:nvPr>
                  <p:custDataLst>
                    <p:tags r:id="rId9"/>
                  </p:custDataLst>
                </p:nvPr>
              </p:nvSpPr>
              <p:spPr>
                <a:xfrm>
                  <a:off x="2484527" y="3015912"/>
                  <a:ext cx="601926" cy="499793"/>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rmAutofit fontScale="60000"/>
                </a:bodyPr>
                <a:lstStyle/>
                <a:p>
                  <a:pPr algn="ctr"/>
                  <a:r>
                    <a:rPr lang="en-US" altLang="zh-CN" sz="2800" dirty="0">
                      <a:solidFill>
                        <a:schemeClr val="bg1"/>
                      </a:solidFill>
                      <a:latin typeface="+mj-lt"/>
                      <a:ea typeface="+mj-ea"/>
                      <a:cs typeface="+mj-cs"/>
                    </a:rPr>
                    <a:t>03</a:t>
                  </a:r>
                  <a:endParaRPr lang="en-US" altLang="zh-CN" sz="2800" dirty="0">
                    <a:solidFill>
                      <a:schemeClr val="bg1"/>
                    </a:solidFill>
                    <a:latin typeface="+mj-lt"/>
                    <a:ea typeface="+mj-ea"/>
                    <a:cs typeface="+mj-cs"/>
                  </a:endParaRPr>
                </a:p>
              </p:txBody>
            </p:sp>
            <p:sp>
              <p:nvSpPr>
                <p:cNvPr id="18" name="椭圆 17"/>
                <p:cNvSpPr/>
                <p:nvPr>
                  <p:custDataLst>
                    <p:tags r:id="rId10"/>
                  </p:custDataLst>
                </p:nvPr>
              </p:nvSpPr>
              <p:spPr>
                <a:xfrm>
                  <a:off x="4991394" y="5437236"/>
                  <a:ext cx="657449" cy="6574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rmAutofit/>
                </a:bodyPr>
                <a:lstStyle/>
                <a:p>
                  <a:pPr algn="ctr"/>
                  <a:r>
                    <a:rPr lang="en-US" altLang="zh-CN" sz="2800" dirty="0">
                      <a:solidFill>
                        <a:schemeClr val="bg1"/>
                      </a:solidFill>
                      <a:latin typeface="+mj-lt"/>
                      <a:ea typeface="+mj-ea"/>
                      <a:cs typeface="+mj-cs"/>
                    </a:rPr>
                    <a:t>0</a:t>
                  </a:r>
                  <a:endParaRPr lang="en-US" altLang="zh-CN" sz="2800" dirty="0">
                    <a:solidFill>
                      <a:schemeClr val="bg1"/>
                    </a:solidFill>
                    <a:latin typeface="+mj-lt"/>
                    <a:ea typeface="+mj-ea"/>
                    <a:cs typeface="+mj-cs"/>
                  </a:endParaRPr>
                </a:p>
              </p:txBody>
            </p:sp>
          </p:grpSp>
          <p:sp>
            <p:nvSpPr>
              <p:cNvPr id="20" name="文本框 19"/>
              <p:cNvSpPr txBox="1"/>
              <p:nvPr/>
            </p:nvSpPr>
            <p:spPr>
              <a:xfrm>
                <a:off x="1798" y="3604"/>
                <a:ext cx="6259" cy="2466"/>
              </a:xfrm>
              <a:prstGeom prst="rect">
                <a:avLst/>
              </a:prstGeom>
              <a:noFill/>
              <a:ln w="28575">
                <a:solidFill>
                  <a:srgbClr val="E6B3A3"/>
                </a:solidFill>
                <a:prstDash val="dash"/>
              </a:ln>
            </p:spPr>
            <p:txBody>
              <a:bodyPr wrap="square" rtlCol="0" anchor="t">
                <a:spAutoFit/>
              </a:bodyPr>
              <a:lstStyle/>
              <a:p>
                <a:pPr indent="431800" algn="just" fontAlgn="auto">
                  <a:lnSpc>
                    <a:spcPct val="120000"/>
                  </a:lnSpc>
                </a:pPr>
                <a:r>
                  <a:rPr lang="zh-CN" altLang="en-US" sz="1600"/>
                  <a:t>为了分别掌握自制商品和外购商品的经营成果，加强对自制产品的核算与管理，经营外购商品销售业务的要对自制商品和外购商品分开进行核算。</a:t>
                </a:r>
                <a:endParaRPr lang="zh-CN" altLang="en-US" sz="1600"/>
              </a:p>
            </p:txBody>
          </p:sp>
        </p:grpSp>
        <p:grpSp>
          <p:nvGrpSpPr>
            <p:cNvPr id="21" name="组合 20"/>
            <p:cNvGrpSpPr/>
            <p:nvPr/>
          </p:nvGrpSpPr>
          <p:grpSpPr>
            <a:xfrm>
              <a:off x="6837" y="2918"/>
              <a:ext cx="5683" cy="4963"/>
              <a:chOff x="1098" y="2587"/>
              <a:chExt cx="6864" cy="4963"/>
            </a:xfrm>
          </p:grpSpPr>
          <p:grpSp>
            <p:nvGrpSpPr>
              <p:cNvPr id="22" name="组合 21"/>
              <p:cNvGrpSpPr/>
              <p:nvPr/>
            </p:nvGrpSpPr>
            <p:grpSpPr>
              <a:xfrm>
                <a:off x="1098" y="2587"/>
                <a:ext cx="6864" cy="4963"/>
                <a:chOff x="2434432" y="2942880"/>
                <a:chExt cx="5458021" cy="3151805"/>
              </a:xfrm>
            </p:grpSpPr>
            <p:sp>
              <p:nvSpPr>
                <p:cNvPr id="23" name="椭圆 22"/>
                <p:cNvSpPr/>
                <p:nvPr>
                  <p:custDataLst>
                    <p:tags r:id="rId11"/>
                  </p:custDataLst>
                </p:nvPr>
              </p:nvSpPr>
              <p:spPr>
                <a:xfrm>
                  <a:off x="2729230" y="3054367"/>
                  <a:ext cx="656224" cy="656224"/>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rmAutofit fontScale="70000"/>
                </a:bodyPr>
                <a:lstStyle/>
                <a:p>
                  <a:pPr algn="ctr"/>
                  <a:r>
                    <a:rPr lang="en-US" altLang="zh-CN" sz="2800">
                      <a:solidFill>
                        <a:schemeClr val="bg1"/>
                      </a:solidFill>
                      <a:latin typeface="+mj-lt"/>
                      <a:ea typeface="+mj-ea"/>
                      <a:cs typeface="+mj-cs"/>
                    </a:rPr>
                    <a:t>01</a:t>
                  </a:r>
                  <a:endParaRPr lang="en-US" altLang="zh-CN" sz="2800">
                    <a:solidFill>
                      <a:schemeClr val="bg1"/>
                    </a:solidFill>
                    <a:latin typeface="+mj-lt"/>
                    <a:ea typeface="+mj-ea"/>
                    <a:cs typeface="+mj-cs"/>
                  </a:endParaRPr>
                </a:p>
              </p:txBody>
            </p:sp>
            <p:sp>
              <p:nvSpPr>
                <p:cNvPr id="24" name="圆角矩形 7"/>
                <p:cNvSpPr/>
                <p:nvPr>
                  <p:custDataLst>
                    <p:tags r:id="rId12"/>
                  </p:custDataLst>
                </p:nvPr>
              </p:nvSpPr>
              <p:spPr>
                <a:xfrm>
                  <a:off x="2933846" y="3059096"/>
                  <a:ext cx="4958607" cy="376591"/>
                </a:xfrm>
                <a:prstGeom prst="roundRect">
                  <a:avLst>
                    <a:gd name="adj" fmla="val 50000"/>
                  </a:avLst>
                </a:prstGeom>
                <a:solidFill>
                  <a:schemeClr val="accent2">
                    <a:lumMod val="20000"/>
                    <a:lumOff val="80000"/>
                  </a:schemeClr>
                </a:soli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0" tIns="45720" rIns="91440" bIns="45720" numCol="1" spcCol="0" rtlCol="0" fromWordArt="0" anchor="ctr" anchorCtr="0" forceAA="0" compatLnSpc="1"/>
                <a:lstStyle/>
                <a:p>
                  <a:pPr algn="ctr"/>
                  <a:r>
                    <a:rPr lang="zh-CN" altLang="en-US" b="1" dirty="0">
                      <a:solidFill>
                        <a:schemeClr val="tx1"/>
                      </a:solidFill>
                      <a:latin typeface="微软雅黑" panose="020B0503020204020204" charset="-122"/>
                      <a:ea typeface="微软雅黑" panose="020B0503020204020204" charset="-122"/>
                    </a:rPr>
                    <a:t>收入和费用分布结构不同</a:t>
                  </a:r>
                  <a:endParaRPr lang="zh-CN" altLang="en-US" b="1" dirty="0">
                    <a:solidFill>
                      <a:schemeClr val="tx1"/>
                    </a:solidFill>
                    <a:latin typeface="微软雅黑" panose="020B0503020204020204" charset="-122"/>
                    <a:ea typeface="微软雅黑" panose="020B0503020204020204" charset="-122"/>
                  </a:endParaRPr>
                </a:p>
              </p:txBody>
            </p:sp>
            <p:sp>
              <p:nvSpPr>
                <p:cNvPr id="25" name="椭圆 24"/>
                <p:cNvSpPr/>
                <p:nvPr>
                  <p:custDataLst>
                    <p:tags r:id="rId13"/>
                  </p:custDataLst>
                </p:nvPr>
              </p:nvSpPr>
              <p:spPr>
                <a:xfrm>
                  <a:off x="2434432" y="2942880"/>
                  <a:ext cx="702115" cy="646492"/>
                </a:xfrm>
                <a:prstGeom prst="ellipse">
                  <a:avLst/>
                </a:prstGeom>
                <a:solidFill>
                  <a:schemeClr val="accent2"/>
                </a:solidFill>
                <a:ln>
                  <a:noFill/>
                </a:ln>
                <a:effectLst>
                  <a:outerShdw blurRad="50800" dist="38100" dir="5400000" algn="t"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a:p>
              </p:txBody>
            </p:sp>
            <p:sp>
              <p:nvSpPr>
                <p:cNvPr id="26" name="椭圆 25"/>
                <p:cNvSpPr/>
                <p:nvPr>
                  <p:custDataLst>
                    <p:tags r:id="rId14"/>
                  </p:custDataLst>
                </p:nvPr>
              </p:nvSpPr>
              <p:spPr>
                <a:xfrm>
                  <a:off x="2484527" y="3015912"/>
                  <a:ext cx="601926" cy="499793"/>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rmAutofit fontScale="60000"/>
                </a:bodyPr>
                <a:lstStyle/>
                <a:p>
                  <a:pPr algn="ctr"/>
                  <a:r>
                    <a:rPr lang="en-US" altLang="zh-CN" sz="2800" dirty="0">
                      <a:solidFill>
                        <a:schemeClr val="bg1"/>
                      </a:solidFill>
                      <a:latin typeface="+mj-lt"/>
                      <a:ea typeface="+mj-ea"/>
                      <a:cs typeface="+mj-cs"/>
                    </a:rPr>
                    <a:t>02</a:t>
                  </a:r>
                  <a:endParaRPr lang="en-US" altLang="zh-CN" sz="2800" dirty="0">
                    <a:solidFill>
                      <a:schemeClr val="bg1"/>
                    </a:solidFill>
                    <a:latin typeface="+mj-lt"/>
                    <a:ea typeface="+mj-ea"/>
                    <a:cs typeface="+mj-cs"/>
                  </a:endParaRPr>
                </a:p>
              </p:txBody>
            </p:sp>
            <p:sp>
              <p:nvSpPr>
                <p:cNvPr id="27" name="椭圆 26"/>
                <p:cNvSpPr/>
                <p:nvPr>
                  <p:custDataLst>
                    <p:tags r:id="rId15"/>
                  </p:custDataLst>
                </p:nvPr>
              </p:nvSpPr>
              <p:spPr>
                <a:xfrm>
                  <a:off x="4991394" y="5437236"/>
                  <a:ext cx="657449" cy="6574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rmAutofit/>
                </a:bodyPr>
                <a:lstStyle/>
                <a:p>
                  <a:pPr algn="ctr"/>
                  <a:r>
                    <a:rPr lang="en-US" altLang="zh-CN" sz="2800" dirty="0">
                      <a:solidFill>
                        <a:schemeClr val="bg1"/>
                      </a:solidFill>
                      <a:latin typeface="+mj-lt"/>
                      <a:ea typeface="+mj-ea"/>
                      <a:cs typeface="+mj-cs"/>
                    </a:rPr>
                    <a:t>0</a:t>
                  </a:r>
                  <a:endParaRPr lang="en-US" altLang="zh-CN" sz="2800" dirty="0">
                    <a:solidFill>
                      <a:schemeClr val="bg1"/>
                    </a:solidFill>
                    <a:latin typeface="+mj-lt"/>
                    <a:ea typeface="+mj-ea"/>
                    <a:cs typeface="+mj-cs"/>
                  </a:endParaRPr>
                </a:p>
              </p:txBody>
            </p:sp>
          </p:grpSp>
          <p:sp>
            <p:nvSpPr>
              <p:cNvPr id="28" name="文本框 27"/>
              <p:cNvSpPr txBox="1"/>
              <p:nvPr/>
            </p:nvSpPr>
            <p:spPr>
              <a:xfrm>
                <a:off x="1400" y="3639"/>
                <a:ext cx="6259" cy="3860"/>
              </a:xfrm>
              <a:prstGeom prst="rect">
                <a:avLst/>
              </a:prstGeom>
              <a:noFill/>
              <a:ln w="28575">
                <a:solidFill>
                  <a:srgbClr val="E6B3A3"/>
                </a:solidFill>
                <a:prstDash val="dash"/>
              </a:ln>
            </p:spPr>
            <p:txBody>
              <a:bodyPr wrap="square" rtlCol="0" anchor="t">
                <a:spAutoFit/>
              </a:bodyPr>
              <a:lstStyle/>
              <a:p>
                <a:pPr indent="431800" algn="just" fontAlgn="auto">
                  <a:lnSpc>
                    <a:spcPct val="120000"/>
                  </a:lnSpc>
                </a:pPr>
                <a:r>
                  <a:rPr lang="zh-CN" altLang="en-US" sz="1600"/>
                  <a:t>酒店是传统的服务行业，服务业通常由专门从业人员提供带有技艺性的劳动，以及运用与之相适应的设备和工具作为主要服务内容。在财务核算上，需反映按规定收费标准所得的营业收入、服务过程中开支的各项费用和加工过程中耗用的原材料成本。</a:t>
                </a:r>
                <a:endParaRPr lang="zh-CN" altLang="en-US" sz="1600"/>
              </a:p>
            </p:txBody>
          </p:sp>
        </p:gr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二、酒店企业财务管理的内容</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sym typeface="+mn-ea"/>
              </a:rPr>
              <a:t>第一节   </a:t>
            </a:r>
            <a:r>
              <a:rPr lang="zh-CN" altLang="en-US" sz="1600" b="1" dirty="0">
                <a:solidFill>
                  <a:schemeClr val="bg1"/>
                </a:solidFill>
                <a:latin typeface="微软雅黑" panose="020B0503020204020204" charset="-122"/>
                <a:ea typeface="微软雅黑" panose="020B0503020204020204" charset="-122"/>
                <a:sym typeface="+mn-ea"/>
              </a:rPr>
              <a:t>酒店企业财务管理概述</a:t>
            </a:r>
            <a:endParaRPr lang="zh-CN" altLang="en-US" sz="1600" b="1" dirty="0">
              <a:solidFill>
                <a:schemeClr val="bg1"/>
              </a:solidFill>
              <a:latin typeface="Arial" panose="020B0604020202020204" pitchFamily="34" charset="0"/>
              <a:ea typeface="微软雅黑" panose="020B0503020204020204" charset="-122"/>
            </a:endParaRPr>
          </a:p>
        </p:txBody>
      </p:sp>
      <p:sp>
        <p:nvSpPr>
          <p:cNvPr id="3" name="文本框 2"/>
          <p:cNvSpPr txBox="1"/>
          <p:nvPr/>
        </p:nvSpPr>
        <p:spPr>
          <a:xfrm>
            <a:off x="1160145" y="1604010"/>
            <a:ext cx="10062845" cy="2676525"/>
          </a:xfrm>
          <a:prstGeom prst="rect">
            <a:avLst/>
          </a:prstGeom>
          <a:noFill/>
        </p:spPr>
        <p:txBody>
          <a:bodyPr wrap="square" rtlCol="0" anchor="t">
            <a:spAutoFit/>
          </a:bodyPr>
          <a:lstStyle/>
          <a:p>
            <a:pPr indent="431800" algn="just" fontAlgn="auto">
              <a:lnSpc>
                <a:spcPct val="150000"/>
              </a:lnSpc>
              <a:buFont typeface="Wingdings" panose="05000000000000000000" charset="0"/>
              <a:buNone/>
            </a:pPr>
            <a:r>
              <a:rPr lang="en-US" altLang="zh-CN" sz="1600"/>
              <a:t> </a:t>
            </a:r>
            <a:r>
              <a:rPr sz="1600"/>
              <a:t>企业的任何生产经营活动都必须筹集到充足的资金，酒店也不例外，只有拥有一定数量的资金，企业才能购买所需材料，支付员工工资和其他费用。因此，资金筹集构成了酒店财务管理的重要内容</a:t>
            </a:r>
            <a:r>
              <a:rPr lang="zh-CN" sz="1600">
                <a:ea typeface="宋体" panose="02010600030101010101" pitchFamily="2" charset="-122"/>
              </a:rPr>
              <a:t>。</a:t>
            </a:r>
            <a:endParaRPr lang="zh-CN" sz="1600">
              <a:ea typeface="宋体" panose="02010600030101010101" pitchFamily="2" charset="-122"/>
            </a:endParaRPr>
          </a:p>
          <a:p>
            <a:pPr indent="431800" algn="just" fontAlgn="auto">
              <a:lnSpc>
                <a:spcPct val="150000"/>
              </a:lnSpc>
              <a:buFont typeface="Wingdings" panose="05000000000000000000" charset="0"/>
              <a:buNone/>
            </a:pPr>
            <a:r>
              <a:rPr sz="1600"/>
              <a:t>酒店筹集资金可以采取多种形式，归纳起来可分为两大类：内部筹资和外部筹资。内部筹资主要通过计提折旧和利润留存两大方式，外部筹资是酒店通过吸收直接投资、发行股票、银行借款、发行债券、租赁、商业信用等方式筹集资金。酒店一般应在充分利用内部筹资的基础上，再考虑外部筹资问题。在确定了具体筹资方式以后，通常还需要考虑筹资的组合、风险、成本等问题，从而合理安排企业的资金来源，优化资本结构，降低筹资成本，控制筹资风险</a:t>
            </a:r>
            <a:r>
              <a:rPr lang="zh-CN" sz="1600">
                <a:ea typeface="宋体" panose="02010600030101010101" pitchFamily="2" charset="-122"/>
              </a:rPr>
              <a:t>。</a:t>
            </a:r>
            <a:endParaRPr lang="zh-CN" sz="1600">
              <a:ea typeface="宋体" panose="02010600030101010101" pitchFamily="2" charset="-122"/>
            </a:endParaRPr>
          </a:p>
        </p:txBody>
      </p:sp>
      <p:sp>
        <p:nvSpPr>
          <p:cNvPr id="6" name="文本框 5"/>
          <p:cNvSpPr txBox="1"/>
          <p:nvPr/>
        </p:nvSpPr>
        <p:spPr>
          <a:xfrm>
            <a:off x="1499235" y="1168400"/>
            <a:ext cx="1783080" cy="368300"/>
          </a:xfrm>
          <a:prstGeom prst="rect">
            <a:avLst/>
          </a:prstGeom>
          <a:noFill/>
        </p:spPr>
        <p:txBody>
          <a:bodyPr wrap="none" rtlCol="0" anchor="t">
            <a:spAutoFit/>
          </a:bodyPr>
          <a:lstStyle/>
          <a:p>
            <a:pPr algn="l"/>
            <a:r>
              <a:rPr b="1">
                <a:latin typeface="微软雅黑" panose="020B0503020204020204" charset="-122"/>
                <a:ea typeface="微软雅黑" panose="020B0503020204020204" charset="-122"/>
                <a:sym typeface="+mn-ea"/>
              </a:rPr>
              <a:t>（一）筹资管理</a:t>
            </a:r>
            <a:endParaRPr b="1">
              <a:latin typeface="微软雅黑" panose="020B0503020204020204" charset="-122"/>
              <a:ea typeface="微软雅黑" panose="020B0503020204020204" charset="-122"/>
              <a:sym typeface="+mn-e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二、酒店企业财务管理的内容</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sym typeface="+mn-ea"/>
              </a:rPr>
              <a:t>第一节   </a:t>
            </a:r>
            <a:r>
              <a:rPr lang="zh-CN" altLang="en-US" sz="1600" b="1" dirty="0">
                <a:solidFill>
                  <a:schemeClr val="bg1"/>
                </a:solidFill>
                <a:latin typeface="微软雅黑" panose="020B0503020204020204" charset="-122"/>
                <a:ea typeface="微软雅黑" panose="020B0503020204020204" charset="-122"/>
                <a:sym typeface="+mn-ea"/>
              </a:rPr>
              <a:t>酒店企业财务管理概述</a:t>
            </a:r>
            <a:endParaRPr lang="zh-CN" altLang="en-US" sz="1600" b="1" dirty="0">
              <a:solidFill>
                <a:schemeClr val="bg1"/>
              </a:solidFill>
              <a:latin typeface="Arial" panose="020B0604020202020204" pitchFamily="34" charset="0"/>
              <a:ea typeface="微软雅黑" panose="020B0503020204020204" charset="-122"/>
            </a:endParaRPr>
          </a:p>
        </p:txBody>
      </p:sp>
      <p:sp>
        <p:nvSpPr>
          <p:cNvPr id="3" name="文本框 2"/>
          <p:cNvSpPr txBox="1"/>
          <p:nvPr/>
        </p:nvSpPr>
        <p:spPr>
          <a:xfrm>
            <a:off x="1160145" y="1604010"/>
            <a:ext cx="10062845" cy="2676525"/>
          </a:xfrm>
          <a:prstGeom prst="rect">
            <a:avLst/>
          </a:prstGeom>
          <a:noFill/>
        </p:spPr>
        <p:txBody>
          <a:bodyPr wrap="square" rtlCol="0" anchor="t">
            <a:spAutoFit/>
          </a:bodyPr>
          <a:lstStyle/>
          <a:p>
            <a:pPr indent="431800" algn="just" fontAlgn="auto">
              <a:lnSpc>
                <a:spcPct val="150000"/>
              </a:lnSpc>
              <a:buFont typeface="Wingdings" panose="05000000000000000000" charset="0"/>
              <a:buNone/>
            </a:pPr>
            <a:r>
              <a:rPr sz="1600"/>
              <a:t>企业筹资的目的是使用资金，形成各类经济资源。同时，资金也只有在使用与流通中才会生价值。因此，对于投资方向的选择、时机的判断、投资金额的确定、投资风险的规避，以及扌于投资收益的预期等，构成了酒店投资管理的重要内容。酒店投资包括固定资产投资、流动资产投资、证券投资和对其他企业的投资一般来说，酒店的投资决策流程分为三大步骤：首先，要拟定投资的基本方针，包括投资的项目、选址、规模、投资等级、投资金额等内容；其次，要制定多种备选方案，并进行充分的论证通过对方案的反复筛选、比较、计算、分析，选出一个比较合理的方案；最后是执行方案，项目旦实施，必须严格按照既定的计划执行，对于每项投资的支出要严格审核，同时保证所需资金</a:t>
            </a:r>
            <a:r>
              <a:rPr lang="zh-CN" sz="1600">
                <a:ea typeface="宋体" panose="02010600030101010101" pitchFamily="2" charset="-122"/>
              </a:rPr>
              <a:t>。</a:t>
            </a:r>
            <a:endParaRPr lang="zh-CN" sz="1600">
              <a:ea typeface="宋体" panose="02010600030101010101" pitchFamily="2" charset="-122"/>
            </a:endParaRPr>
          </a:p>
        </p:txBody>
      </p:sp>
      <p:sp>
        <p:nvSpPr>
          <p:cNvPr id="6" name="文本框 5"/>
          <p:cNvSpPr txBox="1"/>
          <p:nvPr/>
        </p:nvSpPr>
        <p:spPr>
          <a:xfrm>
            <a:off x="1499235" y="1168400"/>
            <a:ext cx="1783080" cy="368300"/>
          </a:xfrm>
          <a:prstGeom prst="rect">
            <a:avLst/>
          </a:prstGeom>
          <a:noFill/>
        </p:spPr>
        <p:txBody>
          <a:bodyPr wrap="none" rtlCol="0" anchor="t">
            <a:spAutoFit/>
          </a:bodyPr>
          <a:lstStyle/>
          <a:p>
            <a:pPr algn="l"/>
            <a:r>
              <a:rPr b="1">
                <a:latin typeface="微软雅黑" panose="020B0503020204020204" charset="-122"/>
                <a:ea typeface="微软雅黑" panose="020B0503020204020204" charset="-122"/>
                <a:sym typeface="+mn-ea"/>
              </a:rPr>
              <a:t>（二）投资管理</a:t>
            </a:r>
            <a:endParaRPr b="1">
              <a:latin typeface="微软雅黑" panose="020B0503020204020204" charset="-122"/>
              <a:ea typeface="微软雅黑" panose="020B0503020204020204" charset="-122"/>
              <a:sym typeface="+mn-e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二、酒店企业财务管理的内容</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sym typeface="+mn-ea"/>
              </a:rPr>
              <a:t>第一节   </a:t>
            </a:r>
            <a:r>
              <a:rPr lang="zh-CN" altLang="en-US" sz="1600" b="1" dirty="0">
                <a:solidFill>
                  <a:schemeClr val="bg1"/>
                </a:solidFill>
                <a:latin typeface="微软雅黑" panose="020B0503020204020204" charset="-122"/>
                <a:ea typeface="微软雅黑" panose="020B0503020204020204" charset="-122"/>
                <a:sym typeface="+mn-ea"/>
              </a:rPr>
              <a:t>酒店企业财务管理概述</a:t>
            </a:r>
            <a:endParaRPr lang="zh-CN" altLang="en-US" sz="1600" b="1" dirty="0">
              <a:solidFill>
                <a:schemeClr val="bg1"/>
              </a:solidFill>
              <a:latin typeface="Arial" panose="020B0604020202020204" pitchFamily="34" charset="0"/>
              <a:ea typeface="微软雅黑" panose="020B0503020204020204" charset="-122"/>
            </a:endParaRPr>
          </a:p>
        </p:txBody>
      </p:sp>
      <p:sp>
        <p:nvSpPr>
          <p:cNvPr id="3" name="文本框 2"/>
          <p:cNvSpPr txBox="1"/>
          <p:nvPr/>
        </p:nvSpPr>
        <p:spPr>
          <a:xfrm>
            <a:off x="1160145" y="1604010"/>
            <a:ext cx="10062845" cy="1198880"/>
          </a:xfrm>
          <a:prstGeom prst="rect">
            <a:avLst/>
          </a:prstGeom>
          <a:noFill/>
        </p:spPr>
        <p:txBody>
          <a:bodyPr wrap="square" rtlCol="0" anchor="t">
            <a:spAutoFit/>
          </a:bodyPr>
          <a:lstStyle/>
          <a:p>
            <a:pPr indent="431800" algn="just" fontAlgn="auto">
              <a:lnSpc>
                <a:spcPct val="150000"/>
              </a:lnSpc>
              <a:buFont typeface="Wingdings" panose="05000000000000000000" charset="0"/>
              <a:buNone/>
            </a:pPr>
            <a:r>
              <a:rPr sz="1600"/>
              <a:t>投资决策确定了酒店资金是流向了企业外部还是内部。投入企业内部的资金就成了企业的对内投资，这部分投资形成了包括固定资产、流动资产、无形资产、递延资产和其他资产在内的企业总资产。对这些资产的管理构成了企业日常财务管理的重要内容。酒店资产管理的重点是对固定资产、流动资产的管理</a:t>
            </a:r>
            <a:r>
              <a:rPr lang="zh-CN" sz="1600">
                <a:ea typeface="宋体" panose="02010600030101010101" pitchFamily="2" charset="-122"/>
              </a:rPr>
              <a:t>。</a:t>
            </a:r>
            <a:endParaRPr lang="zh-CN" sz="1600">
              <a:ea typeface="宋体" panose="02010600030101010101" pitchFamily="2" charset="-122"/>
            </a:endParaRPr>
          </a:p>
        </p:txBody>
      </p:sp>
      <p:sp>
        <p:nvSpPr>
          <p:cNvPr id="6" name="文本框 5"/>
          <p:cNvSpPr txBox="1"/>
          <p:nvPr/>
        </p:nvSpPr>
        <p:spPr>
          <a:xfrm>
            <a:off x="1499235" y="1168400"/>
            <a:ext cx="1783080" cy="368300"/>
          </a:xfrm>
          <a:prstGeom prst="rect">
            <a:avLst/>
          </a:prstGeom>
          <a:noFill/>
        </p:spPr>
        <p:txBody>
          <a:bodyPr wrap="none" rtlCol="0" anchor="t">
            <a:spAutoFit/>
          </a:bodyPr>
          <a:lstStyle/>
          <a:p>
            <a:pPr algn="l"/>
            <a:r>
              <a:rPr b="1">
                <a:latin typeface="微软雅黑" panose="020B0503020204020204" charset="-122"/>
                <a:ea typeface="微软雅黑" panose="020B0503020204020204" charset="-122"/>
                <a:sym typeface="+mn-ea"/>
              </a:rPr>
              <a:t>（三）资产管理</a:t>
            </a:r>
            <a:endParaRPr b="1">
              <a:latin typeface="微软雅黑" panose="020B0503020204020204" charset="-122"/>
              <a:ea typeface="微软雅黑" panose="020B0503020204020204" charset="-122"/>
              <a:sym typeface="+mn-ea"/>
            </a:endParaRPr>
          </a:p>
        </p:txBody>
      </p:sp>
      <p:sp>
        <p:nvSpPr>
          <p:cNvPr id="2" name="文本框 1"/>
          <p:cNvSpPr txBox="1"/>
          <p:nvPr/>
        </p:nvSpPr>
        <p:spPr>
          <a:xfrm>
            <a:off x="1499235" y="2802890"/>
            <a:ext cx="2540000" cy="368300"/>
          </a:xfrm>
          <a:prstGeom prst="rect">
            <a:avLst/>
          </a:prstGeom>
          <a:noFill/>
        </p:spPr>
        <p:txBody>
          <a:bodyPr wrap="square" rtlCol="0" anchor="t">
            <a:spAutoFit/>
          </a:bodyPr>
          <a:lstStyle/>
          <a:p>
            <a:r>
              <a:rPr lang="zh-CN" altLang="en-US" b="1">
                <a:latin typeface="微软雅黑" panose="020B0503020204020204" charset="-122"/>
                <a:ea typeface="微软雅黑" panose="020B0503020204020204" charset="-122"/>
              </a:rPr>
              <a:t>（四）成本费用管理</a:t>
            </a:r>
            <a:endParaRPr lang="zh-CN" altLang="en-US" b="1">
              <a:latin typeface="微软雅黑" panose="020B0503020204020204" charset="-122"/>
              <a:ea typeface="微软雅黑" panose="020B0503020204020204" charset="-122"/>
            </a:endParaRPr>
          </a:p>
        </p:txBody>
      </p:sp>
      <p:sp>
        <p:nvSpPr>
          <p:cNvPr id="4" name="文本框 3"/>
          <p:cNvSpPr txBox="1"/>
          <p:nvPr/>
        </p:nvSpPr>
        <p:spPr>
          <a:xfrm>
            <a:off x="1235710" y="3171190"/>
            <a:ext cx="10062845" cy="2676525"/>
          </a:xfrm>
          <a:prstGeom prst="rect">
            <a:avLst/>
          </a:prstGeom>
          <a:noFill/>
        </p:spPr>
        <p:txBody>
          <a:bodyPr wrap="square" rtlCol="0" anchor="t">
            <a:spAutoFit/>
          </a:bodyPr>
          <a:lstStyle/>
          <a:p>
            <a:pPr indent="431800" algn="just" fontAlgn="auto">
              <a:lnSpc>
                <a:spcPct val="150000"/>
              </a:lnSpc>
              <a:buFont typeface="Wingdings" panose="05000000000000000000" charset="0"/>
              <a:buNone/>
            </a:pPr>
            <a:r>
              <a:rPr sz="1600"/>
              <a:t>成本费用反映了企业运营过程中资金的消耗，对成本费用的管理也是酒店财务管理的重内容之一。对成本费用进行严格的控制，合理的降低成本费用，是企业在商业竞争中获胜增加企业利润的有效途径。</a:t>
            </a:r>
            <a:endParaRPr sz="1600"/>
          </a:p>
          <a:p>
            <a:pPr indent="431800" algn="just" fontAlgn="auto">
              <a:lnSpc>
                <a:spcPct val="150000"/>
              </a:lnSpc>
              <a:buFont typeface="Wingdings" panose="05000000000000000000" charset="0"/>
              <a:buNone/>
            </a:pPr>
            <a:r>
              <a:rPr sz="1600"/>
              <a:t>酒店的成本费用是指酒店在向顾客提供产品和服务的过程中所产生的各项直接支出和间接耗费。按经济内容可分为主营业务成本、销售费用、管理费用、财务费用等部分。酒店企业首先要确定成本费用管理的目标，在此基础上编制成本费用预算，明确酒店成本费用管理的方向。为了确保成本费用预算的实现，还要对成本费用进行有效控制，并对成本费用的实际耗费情况进行考核分析，如果发现问题及时纠正，最终保证成本费用符合预算目标。</a:t>
            </a:r>
            <a:endParaRPr sz="16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二、酒店企业财务管理的内容</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sym typeface="+mn-ea"/>
              </a:rPr>
              <a:t>第一节   </a:t>
            </a:r>
            <a:r>
              <a:rPr lang="zh-CN" altLang="en-US" sz="1600" b="1" dirty="0">
                <a:solidFill>
                  <a:schemeClr val="bg1"/>
                </a:solidFill>
                <a:latin typeface="微软雅黑" panose="020B0503020204020204" charset="-122"/>
                <a:ea typeface="微软雅黑" panose="020B0503020204020204" charset="-122"/>
                <a:sym typeface="+mn-ea"/>
              </a:rPr>
              <a:t>酒店企业财务管理概述</a:t>
            </a:r>
            <a:endParaRPr lang="zh-CN" altLang="en-US" sz="1600" b="1" dirty="0">
              <a:solidFill>
                <a:schemeClr val="bg1"/>
              </a:solidFill>
              <a:latin typeface="Arial" panose="020B0604020202020204" pitchFamily="34" charset="0"/>
              <a:ea typeface="微软雅黑" panose="020B0503020204020204" charset="-122"/>
            </a:endParaRPr>
          </a:p>
        </p:txBody>
      </p:sp>
      <p:sp>
        <p:nvSpPr>
          <p:cNvPr id="3" name="文本框 2"/>
          <p:cNvSpPr txBox="1"/>
          <p:nvPr/>
        </p:nvSpPr>
        <p:spPr>
          <a:xfrm>
            <a:off x="1160145" y="1604010"/>
            <a:ext cx="10062845" cy="2306955"/>
          </a:xfrm>
          <a:prstGeom prst="rect">
            <a:avLst/>
          </a:prstGeom>
          <a:noFill/>
        </p:spPr>
        <p:txBody>
          <a:bodyPr wrap="square" rtlCol="0" anchor="t">
            <a:spAutoFit/>
          </a:bodyPr>
          <a:lstStyle/>
          <a:p>
            <a:pPr indent="431800" algn="just" fontAlgn="auto">
              <a:lnSpc>
                <a:spcPct val="150000"/>
              </a:lnSpc>
              <a:buFont typeface="Wingdings" panose="05000000000000000000" charset="0"/>
              <a:buNone/>
            </a:pPr>
            <a:r>
              <a:rPr sz="1600"/>
              <a:t>随着酒店经营活动的进行，在产生资金耗费的同时还会从经营活动中获得收入。经营收入按照经济核算的原则，首先要补偿企业的经营消耗，缴纳税金及附加，再加上企业的投资收益和营业外收支净额，从而最终形成酒店的利润。酒店企业实现利润以后，要按照国家的有关规定，向国家缴纳所得税，剩余部分就形成了净利润。净利润要进一步在企业、职工、投资者之间进行分配。企业要提取法定盈余公积金，用于弥补亏损和转增资本；还要提取法定公益金，用于职工福利和奖励，改善职工集体福利设施等支出；其余利润进行投资者的收益分配或暂时留存企业作为追加投资。上述这些构成了酒店企业利润及其分配管理的主要内容</a:t>
            </a:r>
            <a:r>
              <a:rPr lang="zh-CN" sz="1600">
                <a:ea typeface="宋体" panose="02010600030101010101" pitchFamily="2" charset="-122"/>
              </a:rPr>
              <a:t>。</a:t>
            </a:r>
            <a:endParaRPr lang="zh-CN" sz="1600">
              <a:ea typeface="宋体" panose="02010600030101010101" pitchFamily="2" charset="-122"/>
            </a:endParaRPr>
          </a:p>
        </p:txBody>
      </p:sp>
      <p:sp>
        <p:nvSpPr>
          <p:cNvPr id="6" name="文本框 5"/>
          <p:cNvSpPr txBox="1"/>
          <p:nvPr/>
        </p:nvSpPr>
        <p:spPr>
          <a:xfrm>
            <a:off x="1499235" y="1168400"/>
            <a:ext cx="2468880" cy="368300"/>
          </a:xfrm>
          <a:prstGeom prst="rect">
            <a:avLst/>
          </a:prstGeom>
          <a:noFill/>
        </p:spPr>
        <p:txBody>
          <a:bodyPr wrap="none" rtlCol="0" anchor="t">
            <a:spAutoFit/>
          </a:bodyPr>
          <a:lstStyle/>
          <a:p>
            <a:pPr algn="l"/>
            <a:r>
              <a:rPr b="1">
                <a:latin typeface="微软雅黑" panose="020B0503020204020204" charset="-122"/>
                <a:ea typeface="微软雅黑" panose="020B0503020204020204" charset="-122"/>
                <a:sym typeface="+mn-ea"/>
              </a:rPr>
              <a:t>（五）利润及分配管理</a:t>
            </a:r>
            <a:endParaRPr b="1">
              <a:latin typeface="微软雅黑" panose="020B0503020204020204" charset="-122"/>
              <a:ea typeface="微软雅黑" panose="020B0503020204020204" charset="-122"/>
              <a:sym typeface="+mn-e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三、酒店企业财务管理的原则和方法</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sym typeface="+mn-ea"/>
              </a:rPr>
              <a:t>第一节   </a:t>
            </a:r>
            <a:r>
              <a:rPr lang="zh-CN" altLang="en-US" sz="1600" b="1" dirty="0">
                <a:solidFill>
                  <a:schemeClr val="bg1"/>
                </a:solidFill>
                <a:latin typeface="微软雅黑" panose="020B0503020204020204" charset="-122"/>
                <a:ea typeface="微软雅黑" panose="020B0503020204020204" charset="-122"/>
                <a:sym typeface="+mn-ea"/>
              </a:rPr>
              <a:t>酒店企业财务管理概述</a:t>
            </a:r>
            <a:endParaRPr lang="zh-CN" altLang="en-US" sz="1600" b="1" dirty="0">
              <a:solidFill>
                <a:schemeClr val="bg1"/>
              </a:solidFill>
              <a:latin typeface="Arial" panose="020B0604020202020204" pitchFamily="34" charset="0"/>
              <a:ea typeface="微软雅黑" panose="020B0503020204020204" charset="-122"/>
            </a:endParaRPr>
          </a:p>
        </p:txBody>
      </p:sp>
      <p:grpSp>
        <p:nvGrpSpPr>
          <p:cNvPr id="4" name="组合 3"/>
          <p:cNvGrpSpPr/>
          <p:nvPr/>
        </p:nvGrpSpPr>
        <p:grpSpPr>
          <a:xfrm>
            <a:off x="2184400" y="1509395"/>
            <a:ext cx="7550785" cy="2604770"/>
            <a:chOff x="4287" y="4601"/>
            <a:chExt cx="11891" cy="4102"/>
          </a:xfrm>
        </p:grpSpPr>
        <p:sp>
          <p:nvSpPr>
            <p:cNvPr id="16" name="Freeform 14"/>
            <p:cNvSpPr/>
            <p:nvPr>
              <p:custDataLst>
                <p:tags r:id="rId1"/>
              </p:custDataLst>
            </p:nvPr>
          </p:nvSpPr>
          <p:spPr bwMode="auto">
            <a:xfrm>
              <a:off x="4287" y="4601"/>
              <a:ext cx="5605" cy="4103"/>
            </a:xfrm>
            <a:custGeom>
              <a:avLst/>
              <a:gdLst>
                <a:gd name="T0" fmla="*/ 1228 w 1260"/>
                <a:gd name="T1" fmla="*/ 592 h 1260"/>
                <a:gd name="T2" fmla="*/ 1252 w 1260"/>
                <a:gd name="T3" fmla="*/ 514 h 1260"/>
                <a:gd name="T4" fmla="*/ 1260 w 1260"/>
                <a:gd name="T5" fmla="*/ 430 h 1260"/>
                <a:gd name="T6" fmla="*/ 1258 w 1260"/>
                <a:gd name="T7" fmla="*/ 386 h 1260"/>
                <a:gd name="T8" fmla="*/ 1240 w 1260"/>
                <a:gd name="T9" fmla="*/ 302 h 1260"/>
                <a:gd name="T10" fmla="*/ 1208 w 1260"/>
                <a:gd name="T11" fmla="*/ 226 h 1260"/>
                <a:gd name="T12" fmla="*/ 1162 w 1260"/>
                <a:gd name="T13" fmla="*/ 158 h 1260"/>
                <a:gd name="T14" fmla="*/ 1104 w 1260"/>
                <a:gd name="T15" fmla="*/ 98 h 1260"/>
                <a:gd name="T16" fmla="*/ 1034 w 1260"/>
                <a:gd name="T17" fmla="*/ 52 h 1260"/>
                <a:gd name="T18" fmla="*/ 958 w 1260"/>
                <a:gd name="T19" fmla="*/ 20 h 1260"/>
                <a:gd name="T20" fmla="*/ 874 w 1260"/>
                <a:gd name="T21" fmla="*/ 2 h 1260"/>
                <a:gd name="T22" fmla="*/ 830 w 1260"/>
                <a:gd name="T23" fmla="*/ 0 h 1260"/>
                <a:gd name="T24" fmla="*/ 756 w 1260"/>
                <a:gd name="T25" fmla="*/ 8 h 1260"/>
                <a:gd name="T26" fmla="*/ 684 w 1260"/>
                <a:gd name="T27" fmla="*/ 26 h 1260"/>
                <a:gd name="T28" fmla="*/ 576 w 1260"/>
                <a:gd name="T29" fmla="*/ 26 h 1260"/>
                <a:gd name="T30" fmla="*/ 504 w 1260"/>
                <a:gd name="T31" fmla="*/ 8 h 1260"/>
                <a:gd name="T32" fmla="*/ 430 w 1260"/>
                <a:gd name="T33" fmla="*/ 0 h 1260"/>
                <a:gd name="T34" fmla="*/ 386 w 1260"/>
                <a:gd name="T35" fmla="*/ 2 h 1260"/>
                <a:gd name="T36" fmla="*/ 302 w 1260"/>
                <a:gd name="T37" fmla="*/ 20 h 1260"/>
                <a:gd name="T38" fmla="*/ 226 w 1260"/>
                <a:gd name="T39" fmla="*/ 52 h 1260"/>
                <a:gd name="T40" fmla="*/ 156 w 1260"/>
                <a:gd name="T41" fmla="*/ 98 h 1260"/>
                <a:gd name="T42" fmla="*/ 98 w 1260"/>
                <a:gd name="T43" fmla="*/ 158 h 1260"/>
                <a:gd name="T44" fmla="*/ 52 w 1260"/>
                <a:gd name="T45" fmla="*/ 226 h 1260"/>
                <a:gd name="T46" fmla="*/ 20 w 1260"/>
                <a:gd name="T47" fmla="*/ 302 h 1260"/>
                <a:gd name="T48" fmla="*/ 2 w 1260"/>
                <a:gd name="T49" fmla="*/ 386 h 1260"/>
                <a:gd name="T50" fmla="*/ 0 w 1260"/>
                <a:gd name="T51" fmla="*/ 430 h 1260"/>
                <a:gd name="T52" fmla="*/ 8 w 1260"/>
                <a:gd name="T53" fmla="*/ 510 h 1260"/>
                <a:gd name="T54" fmla="*/ 28 w 1260"/>
                <a:gd name="T55" fmla="*/ 584 h 1260"/>
                <a:gd name="T56" fmla="*/ 28 w 1260"/>
                <a:gd name="T57" fmla="*/ 676 h 1260"/>
                <a:gd name="T58" fmla="*/ 8 w 1260"/>
                <a:gd name="T59" fmla="*/ 750 h 1260"/>
                <a:gd name="T60" fmla="*/ 0 w 1260"/>
                <a:gd name="T61" fmla="*/ 830 h 1260"/>
                <a:gd name="T62" fmla="*/ 2 w 1260"/>
                <a:gd name="T63" fmla="*/ 874 h 1260"/>
                <a:gd name="T64" fmla="*/ 20 w 1260"/>
                <a:gd name="T65" fmla="*/ 958 h 1260"/>
                <a:gd name="T66" fmla="*/ 52 w 1260"/>
                <a:gd name="T67" fmla="*/ 1036 h 1260"/>
                <a:gd name="T68" fmla="*/ 98 w 1260"/>
                <a:gd name="T69" fmla="*/ 1104 h 1260"/>
                <a:gd name="T70" fmla="*/ 156 w 1260"/>
                <a:gd name="T71" fmla="*/ 1162 h 1260"/>
                <a:gd name="T72" fmla="*/ 226 w 1260"/>
                <a:gd name="T73" fmla="*/ 1208 h 1260"/>
                <a:gd name="T74" fmla="*/ 302 w 1260"/>
                <a:gd name="T75" fmla="*/ 1240 h 1260"/>
                <a:gd name="T76" fmla="*/ 386 w 1260"/>
                <a:gd name="T77" fmla="*/ 1258 h 1260"/>
                <a:gd name="T78" fmla="*/ 430 w 1260"/>
                <a:gd name="T79" fmla="*/ 1260 h 1260"/>
                <a:gd name="T80" fmla="*/ 504 w 1260"/>
                <a:gd name="T81" fmla="*/ 1254 h 1260"/>
                <a:gd name="T82" fmla="*/ 576 w 1260"/>
                <a:gd name="T83" fmla="*/ 1234 h 1260"/>
                <a:gd name="T84" fmla="*/ 684 w 1260"/>
                <a:gd name="T85" fmla="*/ 1234 h 1260"/>
                <a:gd name="T86" fmla="*/ 754 w 1260"/>
                <a:gd name="T87" fmla="*/ 1254 h 1260"/>
                <a:gd name="T88" fmla="*/ 830 w 1260"/>
                <a:gd name="T89" fmla="*/ 1260 h 1260"/>
                <a:gd name="T90" fmla="*/ 874 w 1260"/>
                <a:gd name="T91" fmla="*/ 1258 h 1260"/>
                <a:gd name="T92" fmla="*/ 958 w 1260"/>
                <a:gd name="T93" fmla="*/ 1240 h 1260"/>
                <a:gd name="T94" fmla="*/ 1034 w 1260"/>
                <a:gd name="T95" fmla="*/ 1208 h 1260"/>
                <a:gd name="T96" fmla="*/ 1104 w 1260"/>
                <a:gd name="T97" fmla="*/ 1162 h 1260"/>
                <a:gd name="T98" fmla="*/ 1162 w 1260"/>
                <a:gd name="T99" fmla="*/ 1104 h 1260"/>
                <a:gd name="T100" fmla="*/ 1208 w 1260"/>
                <a:gd name="T101" fmla="*/ 1036 h 1260"/>
                <a:gd name="T102" fmla="*/ 1240 w 1260"/>
                <a:gd name="T103" fmla="*/ 958 h 1260"/>
                <a:gd name="T104" fmla="*/ 1258 w 1260"/>
                <a:gd name="T105" fmla="*/ 874 h 1260"/>
                <a:gd name="T106" fmla="*/ 1260 w 1260"/>
                <a:gd name="T107" fmla="*/ 830 h 1260"/>
                <a:gd name="T108" fmla="*/ 1252 w 1260"/>
                <a:gd name="T109" fmla="*/ 746 h 1260"/>
                <a:gd name="T110" fmla="*/ 1228 w 1260"/>
                <a:gd name="T111" fmla="*/ 66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0" h="1260">
                  <a:moveTo>
                    <a:pt x="1228" y="592"/>
                  </a:moveTo>
                  <a:lnTo>
                    <a:pt x="1228" y="592"/>
                  </a:lnTo>
                  <a:lnTo>
                    <a:pt x="1242" y="554"/>
                  </a:lnTo>
                  <a:lnTo>
                    <a:pt x="1252" y="514"/>
                  </a:lnTo>
                  <a:lnTo>
                    <a:pt x="1258" y="472"/>
                  </a:lnTo>
                  <a:lnTo>
                    <a:pt x="1260" y="430"/>
                  </a:lnTo>
                  <a:lnTo>
                    <a:pt x="1260" y="430"/>
                  </a:lnTo>
                  <a:lnTo>
                    <a:pt x="1258" y="386"/>
                  </a:lnTo>
                  <a:lnTo>
                    <a:pt x="1250" y="344"/>
                  </a:lnTo>
                  <a:lnTo>
                    <a:pt x="1240" y="302"/>
                  </a:lnTo>
                  <a:lnTo>
                    <a:pt x="1226" y="264"/>
                  </a:lnTo>
                  <a:lnTo>
                    <a:pt x="1208" y="226"/>
                  </a:lnTo>
                  <a:lnTo>
                    <a:pt x="1186" y="190"/>
                  </a:lnTo>
                  <a:lnTo>
                    <a:pt x="1162" y="158"/>
                  </a:lnTo>
                  <a:lnTo>
                    <a:pt x="1134" y="126"/>
                  </a:lnTo>
                  <a:lnTo>
                    <a:pt x="1104" y="98"/>
                  </a:lnTo>
                  <a:lnTo>
                    <a:pt x="1070" y="74"/>
                  </a:lnTo>
                  <a:lnTo>
                    <a:pt x="1034" y="52"/>
                  </a:lnTo>
                  <a:lnTo>
                    <a:pt x="998" y="34"/>
                  </a:lnTo>
                  <a:lnTo>
                    <a:pt x="958" y="20"/>
                  </a:lnTo>
                  <a:lnTo>
                    <a:pt x="916" y="10"/>
                  </a:lnTo>
                  <a:lnTo>
                    <a:pt x="874" y="2"/>
                  </a:lnTo>
                  <a:lnTo>
                    <a:pt x="830" y="0"/>
                  </a:lnTo>
                  <a:lnTo>
                    <a:pt x="830" y="0"/>
                  </a:lnTo>
                  <a:lnTo>
                    <a:pt x="792" y="2"/>
                  </a:lnTo>
                  <a:lnTo>
                    <a:pt x="756" y="8"/>
                  </a:lnTo>
                  <a:lnTo>
                    <a:pt x="720" y="16"/>
                  </a:lnTo>
                  <a:lnTo>
                    <a:pt x="684" y="26"/>
                  </a:lnTo>
                  <a:lnTo>
                    <a:pt x="576" y="26"/>
                  </a:lnTo>
                  <a:lnTo>
                    <a:pt x="576" y="26"/>
                  </a:lnTo>
                  <a:lnTo>
                    <a:pt x="540" y="16"/>
                  </a:lnTo>
                  <a:lnTo>
                    <a:pt x="504" y="8"/>
                  </a:lnTo>
                  <a:lnTo>
                    <a:pt x="468" y="2"/>
                  </a:lnTo>
                  <a:lnTo>
                    <a:pt x="430" y="0"/>
                  </a:lnTo>
                  <a:lnTo>
                    <a:pt x="430" y="0"/>
                  </a:lnTo>
                  <a:lnTo>
                    <a:pt x="386" y="2"/>
                  </a:lnTo>
                  <a:lnTo>
                    <a:pt x="344" y="10"/>
                  </a:lnTo>
                  <a:lnTo>
                    <a:pt x="302" y="20"/>
                  </a:lnTo>
                  <a:lnTo>
                    <a:pt x="262" y="34"/>
                  </a:lnTo>
                  <a:lnTo>
                    <a:pt x="226" y="52"/>
                  </a:lnTo>
                  <a:lnTo>
                    <a:pt x="190" y="74"/>
                  </a:lnTo>
                  <a:lnTo>
                    <a:pt x="156" y="98"/>
                  </a:lnTo>
                  <a:lnTo>
                    <a:pt x="126" y="126"/>
                  </a:lnTo>
                  <a:lnTo>
                    <a:pt x="98" y="158"/>
                  </a:lnTo>
                  <a:lnTo>
                    <a:pt x="74" y="190"/>
                  </a:lnTo>
                  <a:lnTo>
                    <a:pt x="52" y="226"/>
                  </a:lnTo>
                  <a:lnTo>
                    <a:pt x="34" y="264"/>
                  </a:lnTo>
                  <a:lnTo>
                    <a:pt x="20" y="302"/>
                  </a:lnTo>
                  <a:lnTo>
                    <a:pt x="8" y="344"/>
                  </a:lnTo>
                  <a:lnTo>
                    <a:pt x="2" y="386"/>
                  </a:lnTo>
                  <a:lnTo>
                    <a:pt x="0" y="430"/>
                  </a:lnTo>
                  <a:lnTo>
                    <a:pt x="0" y="430"/>
                  </a:lnTo>
                  <a:lnTo>
                    <a:pt x="2" y="470"/>
                  </a:lnTo>
                  <a:lnTo>
                    <a:pt x="8" y="510"/>
                  </a:lnTo>
                  <a:lnTo>
                    <a:pt x="16" y="548"/>
                  </a:lnTo>
                  <a:lnTo>
                    <a:pt x="28" y="584"/>
                  </a:lnTo>
                  <a:lnTo>
                    <a:pt x="28" y="676"/>
                  </a:lnTo>
                  <a:lnTo>
                    <a:pt x="28" y="676"/>
                  </a:lnTo>
                  <a:lnTo>
                    <a:pt x="16" y="712"/>
                  </a:lnTo>
                  <a:lnTo>
                    <a:pt x="8" y="750"/>
                  </a:lnTo>
                  <a:lnTo>
                    <a:pt x="2" y="790"/>
                  </a:lnTo>
                  <a:lnTo>
                    <a:pt x="0" y="830"/>
                  </a:lnTo>
                  <a:lnTo>
                    <a:pt x="0" y="830"/>
                  </a:lnTo>
                  <a:lnTo>
                    <a:pt x="2" y="874"/>
                  </a:lnTo>
                  <a:lnTo>
                    <a:pt x="8" y="916"/>
                  </a:lnTo>
                  <a:lnTo>
                    <a:pt x="20" y="958"/>
                  </a:lnTo>
                  <a:lnTo>
                    <a:pt x="34" y="998"/>
                  </a:lnTo>
                  <a:lnTo>
                    <a:pt x="52" y="1036"/>
                  </a:lnTo>
                  <a:lnTo>
                    <a:pt x="74" y="1070"/>
                  </a:lnTo>
                  <a:lnTo>
                    <a:pt x="98" y="1104"/>
                  </a:lnTo>
                  <a:lnTo>
                    <a:pt x="126" y="1134"/>
                  </a:lnTo>
                  <a:lnTo>
                    <a:pt x="156" y="1162"/>
                  </a:lnTo>
                  <a:lnTo>
                    <a:pt x="190" y="1186"/>
                  </a:lnTo>
                  <a:lnTo>
                    <a:pt x="226" y="1208"/>
                  </a:lnTo>
                  <a:lnTo>
                    <a:pt x="262" y="1226"/>
                  </a:lnTo>
                  <a:lnTo>
                    <a:pt x="302" y="1240"/>
                  </a:lnTo>
                  <a:lnTo>
                    <a:pt x="344" y="1252"/>
                  </a:lnTo>
                  <a:lnTo>
                    <a:pt x="386" y="1258"/>
                  </a:lnTo>
                  <a:lnTo>
                    <a:pt x="430" y="1260"/>
                  </a:lnTo>
                  <a:lnTo>
                    <a:pt x="430" y="1260"/>
                  </a:lnTo>
                  <a:lnTo>
                    <a:pt x="468" y="1258"/>
                  </a:lnTo>
                  <a:lnTo>
                    <a:pt x="504" y="1254"/>
                  </a:lnTo>
                  <a:lnTo>
                    <a:pt x="540" y="1246"/>
                  </a:lnTo>
                  <a:lnTo>
                    <a:pt x="576" y="1234"/>
                  </a:lnTo>
                  <a:lnTo>
                    <a:pt x="684" y="1234"/>
                  </a:lnTo>
                  <a:lnTo>
                    <a:pt x="684" y="1234"/>
                  </a:lnTo>
                  <a:lnTo>
                    <a:pt x="718" y="1246"/>
                  </a:lnTo>
                  <a:lnTo>
                    <a:pt x="754" y="1254"/>
                  </a:lnTo>
                  <a:lnTo>
                    <a:pt x="792" y="1258"/>
                  </a:lnTo>
                  <a:lnTo>
                    <a:pt x="830" y="1260"/>
                  </a:lnTo>
                  <a:lnTo>
                    <a:pt x="830" y="1260"/>
                  </a:lnTo>
                  <a:lnTo>
                    <a:pt x="874" y="1258"/>
                  </a:lnTo>
                  <a:lnTo>
                    <a:pt x="916" y="1252"/>
                  </a:lnTo>
                  <a:lnTo>
                    <a:pt x="958" y="1240"/>
                  </a:lnTo>
                  <a:lnTo>
                    <a:pt x="998" y="1226"/>
                  </a:lnTo>
                  <a:lnTo>
                    <a:pt x="1034" y="1208"/>
                  </a:lnTo>
                  <a:lnTo>
                    <a:pt x="1070" y="1186"/>
                  </a:lnTo>
                  <a:lnTo>
                    <a:pt x="1104" y="1162"/>
                  </a:lnTo>
                  <a:lnTo>
                    <a:pt x="1134" y="1134"/>
                  </a:lnTo>
                  <a:lnTo>
                    <a:pt x="1162" y="1104"/>
                  </a:lnTo>
                  <a:lnTo>
                    <a:pt x="1186" y="1070"/>
                  </a:lnTo>
                  <a:lnTo>
                    <a:pt x="1208" y="1036"/>
                  </a:lnTo>
                  <a:lnTo>
                    <a:pt x="1226" y="998"/>
                  </a:lnTo>
                  <a:lnTo>
                    <a:pt x="1240" y="958"/>
                  </a:lnTo>
                  <a:lnTo>
                    <a:pt x="1250" y="916"/>
                  </a:lnTo>
                  <a:lnTo>
                    <a:pt x="1258" y="874"/>
                  </a:lnTo>
                  <a:lnTo>
                    <a:pt x="1260" y="830"/>
                  </a:lnTo>
                  <a:lnTo>
                    <a:pt x="1260" y="830"/>
                  </a:lnTo>
                  <a:lnTo>
                    <a:pt x="1258" y="788"/>
                  </a:lnTo>
                  <a:lnTo>
                    <a:pt x="1252" y="746"/>
                  </a:lnTo>
                  <a:lnTo>
                    <a:pt x="1242" y="706"/>
                  </a:lnTo>
                  <a:lnTo>
                    <a:pt x="1228" y="668"/>
                  </a:lnTo>
                  <a:lnTo>
                    <a:pt x="1228" y="592"/>
                  </a:lnTo>
                  <a:close/>
                </a:path>
              </a:pathLst>
            </a:custGeom>
            <a:solidFill>
              <a:srgbClr val="FFCC00">
                <a:lumMod val="40000"/>
                <a:lumOff val="60000"/>
              </a:srgbClr>
            </a:solidFill>
            <a:ln w="19050" cap="rnd" cmpd="sng">
              <a:solidFill>
                <a:srgbClr val="FFCC00"/>
              </a:solidFill>
              <a:prstDash val="sysDot"/>
              <a:round/>
              <a:headEnd type="none" w="med" len="med"/>
              <a:tailEnd type="none" w="med" len="med"/>
            </a:ln>
            <a:effectLst/>
          </p:spPr>
          <p:txBody>
            <a:bodyPr wrap="square" anchor="ctr">
              <a:normAutofit lnSpcReduction="20000"/>
            </a:bodyPr>
            <a:lstStyle/>
            <a:p>
              <a:pPr>
                <a:lnSpc>
                  <a:spcPct val="150000"/>
                </a:lnSpc>
              </a:pPr>
              <a:endParaRPr lang="zh-CN" altLang="en-US" sz="1600">
                <a:sym typeface="+mn-ea"/>
              </a:endParaRPr>
            </a:p>
            <a:p>
              <a:pPr algn="ctr">
                <a:lnSpc>
                  <a:spcPct val="150000"/>
                </a:lnSpc>
              </a:pPr>
              <a:r>
                <a:rPr lang="zh-CN" altLang="en-US" sz="1600">
                  <a:latin typeface="微软雅黑" panose="020B0503020204020204" charset="-122"/>
                  <a:ea typeface="微软雅黑" panose="020B0503020204020204" charset="-122"/>
                  <a:cs typeface="微软雅黑" panose="020B0503020204020204" charset="-122"/>
                  <a:sym typeface="+mn-ea"/>
                </a:rPr>
                <a:t>1.酒店企业财务管理原则：</a:t>
              </a:r>
              <a:endParaRPr lang="zh-CN" altLang="en-US" sz="1600">
                <a:latin typeface="微软雅黑" panose="020B0503020204020204" charset="-122"/>
                <a:ea typeface="微软雅黑" panose="020B0503020204020204" charset="-122"/>
                <a:cs typeface="微软雅黑" panose="020B0503020204020204" charset="-122"/>
                <a:sym typeface="+mn-ea"/>
              </a:endParaRPr>
            </a:p>
            <a:p>
              <a:pPr marL="285750" indent="-285750" algn="ctr">
                <a:lnSpc>
                  <a:spcPct val="150000"/>
                </a:lnSpc>
                <a:buFont typeface="Arial" panose="020B0604020202020204" pitchFamily="34" charset="0"/>
                <a:buChar char="•"/>
              </a:pPr>
              <a:r>
                <a:rPr lang="zh-CN" altLang="en-US" sz="1600">
                  <a:latin typeface="微软雅黑" panose="020B0503020204020204" charset="-122"/>
                  <a:ea typeface="微软雅黑" panose="020B0503020204020204" charset="-122"/>
                  <a:cs typeface="微软雅黑" panose="020B0503020204020204" charset="-122"/>
                  <a:sym typeface="+mn-ea"/>
                </a:rPr>
                <a:t>守法守信原则</a:t>
              </a:r>
              <a:endParaRPr lang="zh-CN" altLang="en-US" sz="1600">
                <a:latin typeface="微软雅黑" panose="020B0503020204020204" charset="-122"/>
                <a:ea typeface="微软雅黑" panose="020B0503020204020204" charset="-122"/>
                <a:cs typeface="微软雅黑" panose="020B0503020204020204" charset="-122"/>
                <a:sym typeface="+mn-ea"/>
              </a:endParaRPr>
            </a:p>
            <a:p>
              <a:pPr marL="285750" indent="-285750" algn="ctr">
                <a:lnSpc>
                  <a:spcPct val="150000"/>
                </a:lnSpc>
                <a:buFont typeface="Arial" panose="020B0604020202020204" pitchFamily="34" charset="0"/>
                <a:buChar char="•"/>
              </a:pPr>
              <a:r>
                <a:rPr lang="zh-CN" altLang="en-US" sz="1600">
                  <a:latin typeface="微软雅黑" panose="020B0503020204020204" charset="-122"/>
                  <a:ea typeface="微软雅黑" panose="020B0503020204020204" charset="-122"/>
                  <a:cs typeface="微软雅黑" panose="020B0503020204020204" charset="-122"/>
                  <a:sym typeface="+mn-ea"/>
                </a:rPr>
                <a:t>协调平衡原则</a:t>
              </a:r>
              <a:endParaRPr lang="zh-CN" altLang="en-US" sz="1600">
                <a:latin typeface="微软雅黑" panose="020B0503020204020204" charset="-122"/>
                <a:ea typeface="微软雅黑" panose="020B0503020204020204" charset="-122"/>
                <a:cs typeface="微软雅黑" panose="020B0503020204020204" charset="-122"/>
                <a:sym typeface="+mn-ea"/>
              </a:endParaRPr>
            </a:p>
            <a:p>
              <a:pPr marL="285750" indent="-285750" algn="ctr">
                <a:lnSpc>
                  <a:spcPct val="150000"/>
                </a:lnSpc>
                <a:buFont typeface="Arial" panose="020B0604020202020204" pitchFamily="34" charset="0"/>
                <a:buChar char="•"/>
              </a:pPr>
              <a:r>
                <a:rPr lang="zh-CN" altLang="en-US" sz="1600">
                  <a:latin typeface="微软雅黑" panose="020B0503020204020204" charset="-122"/>
                  <a:ea typeface="微软雅黑" panose="020B0503020204020204" charset="-122"/>
                  <a:cs typeface="微软雅黑" panose="020B0503020204020204" charset="-122"/>
                  <a:sym typeface="+mn-ea"/>
                </a:rPr>
                <a:t>成本效益原则</a:t>
              </a:r>
              <a:endParaRPr lang="zh-CN" altLang="en-US" sz="1600">
                <a:latin typeface="微软雅黑" panose="020B0503020204020204" charset="-122"/>
                <a:ea typeface="微软雅黑" panose="020B0503020204020204" charset="-122"/>
                <a:cs typeface="微软雅黑" panose="020B0503020204020204" charset="-122"/>
                <a:sym typeface="+mn-ea"/>
              </a:endParaRPr>
            </a:p>
            <a:p>
              <a:pPr>
                <a:lnSpc>
                  <a:spcPct val="150000"/>
                </a:lnSpc>
              </a:pPr>
              <a:endParaRPr lang="zh-CN" altLang="en-US" sz="1600" dirty="0">
                <a:solidFill>
                  <a:srgbClr val="FFCC00">
                    <a:lumMod val="50000"/>
                  </a:srgbClr>
                </a:solidFill>
                <a:latin typeface="微软雅黑" panose="020B0503020204020204" charset="-122"/>
                <a:ea typeface="微软雅黑" panose="020B0503020204020204" charset="-122"/>
                <a:cs typeface="微软雅黑" panose="020B0503020204020204" charset="-122"/>
                <a:sym typeface="+mn-ea"/>
              </a:endParaRPr>
            </a:p>
          </p:txBody>
        </p:sp>
        <p:sp>
          <p:nvSpPr>
            <p:cNvPr id="17" name="Freeform 14"/>
            <p:cNvSpPr/>
            <p:nvPr>
              <p:custDataLst>
                <p:tags r:id="rId2"/>
              </p:custDataLst>
            </p:nvPr>
          </p:nvSpPr>
          <p:spPr bwMode="auto">
            <a:xfrm>
              <a:off x="10574" y="4601"/>
              <a:ext cx="5605" cy="4103"/>
            </a:xfrm>
            <a:custGeom>
              <a:avLst/>
              <a:gdLst>
                <a:gd name="T0" fmla="*/ 1228 w 1260"/>
                <a:gd name="T1" fmla="*/ 592 h 1260"/>
                <a:gd name="T2" fmla="*/ 1252 w 1260"/>
                <a:gd name="T3" fmla="*/ 514 h 1260"/>
                <a:gd name="T4" fmla="*/ 1260 w 1260"/>
                <a:gd name="T5" fmla="*/ 430 h 1260"/>
                <a:gd name="T6" fmla="*/ 1258 w 1260"/>
                <a:gd name="T7" fmla="*/ 386 h 1260"/>
                <a:gd name="T8" fmla="*/ 1240 w 1260"/>
                <a:gd name="T9" fmla="*/ 302 h 1260"/>
                <a:gd name="T10" fmla="*/ 1208 w 1260"/>
                <a:gd name="T11" fmla="*/ 226 h 1260"/>
                <a:gd name="T12" fmla="*/ 1162 w 1260"/>
                <a:gd name="T13" fmla="*/ 158 h 1260"/>
                <a:gd name="T14" fmla="*/ 1104 w 1260"/>
                <a:gd name="T15" fmla="*/ 98 h 1260"/>
                <a:gd name="T16" fmla="*/ 1034 w 1260"/>
                <a:gd name="T17" fmla="*/ 52 h 1260"/>
                <a:gd name="T18" fmla="*/ 958 w 1260"/>
                <a:gd name="T19" fmla="*/ 20 h 1260"/>
                <a:gd name="T20" fmla="*/ 874 w 1260"/>
                <a:gd name="T21" fmla="*/ 2 h 1260"/>
                <a:gd name="T22" fmla="*/ 830 w 1260"/>
                <a:gd name="T23" fmla="*/ 0 h 1260"/>
                <a:gd name="T24" fmla="*/ 756 w 1260"/>
                <a:gd name="T25" fmla="*/ 8 h 1260"/>
                <a:gd name="T26" fmla="*/ 684 w 1260"/>
                <a:gd name="T27" fmla="*/ 26 h 1260"/>
                <a:gd name="T28" fmla="*/ 576 w 1260"/>
                <a:gd name="T29" fmla="*/ 26 h 1260"/>
                <a:gd name="T30" fmla="*/ 504 w 1260"/>
                <a:gd name="T31" fmla="*/ 8 h 1260"/>
                <a:gd name="T32" fmla="*/ 430 w 1260"/>
                <a:gd name="T33" fmla="*/ 0 h 1260"/>
                <a:gd name="T34" fmla="*/ 386 w 1260"/>
                <a:gd name="T35" fmla="*/ 2 h 1260"/>
                <a:gd name="T36" fmla="*/ 302 w 1260"/>
                <a:gd name="T37" fmla="*/ 20 h 1260"/>
                <a:gd name="T38" fmla="*/ 226 w 1260"/>
                <a:gd name="T39" fmla="*/ 52 h 1260"/>
                <a:gd name="T40" fmla="*/ 156 w 1260"/>
                <a:gd name="T41" fmla="*/ 98 h 1260"/>
                <a:gd name="T42" fmla="*/ 98 w 1260"/>
                <a:gd name="T43" fmla="*/ 158 h 1260"/>
                <a:gd name="T44" fmla="*/ 52 w 1260"/>
                <a:gd name="T45" fmla="*/ 226 h 1260"/>
                <a:gd name="T46" fmla="*/ 20 w 1260"/>
                <a:gd name="T47" fmla="*/ 302 h 1260"/>
                <a:gd name="T48" fmla="*/ 2 w 1260"/>
                <a:gd name="T49" fmla="*/ 386 h 1260"/>
                <a:gd name="T50" fmla="*/ 0 w 1260"/>
                <a:gd name="T51" fmla="*/ 430 h 1260"/>
                <a:gd name="T52" fmla="*/ 8 w 1260"/>
                <a:gd name="T53" fmla="*/ 510 h 1260"/>
                <a:gd name="T54" fmla="*/ 28 w 1260"/>
                <a:gd name="T55" fmla="*/ 584 h 1260"/>
                <a:gd name="T56" fmla="*/ 28 w 1260"/>
                <a:gd name="T57" fmla="*/ 676 h 1260"/>
                <a:gd name="T58" fmla="*/ 8 w 1260"/>
                <a:gd name="T59" fmla="*/ 750 h 1260"/>
                <a:gd name="T60" fmla="*/ 0 w 1260"/>
                <a:gd name="T61" fmla="*/ 830 h 1260"/>
                <a:gd name="T62" fmla="*/ 2 w 1260"/>
                <a:gd name="T63" fmla="*/ 874 h 1260"/>
                <a:gd name="T64" fmla="*/ 20 w 1260"/>
                <a:gd name="T65" fmla="*/ 958 h 1260"/>
                <a:gd name="T66" fmla="*/ 52 w 1260"/>
                <a:gd name="T67" fmla="*/ 1036 h 1260"/>
                <a:gd name="T68" fmla="*/ 98 w 1260"/>
                <a:gd name="T69" fmla="*/ 1104 h 1260"/>
                <a:gd name="T70" fmla="*/ 156 w 1260"/>
                <a:gd name="T71" fmla="*/ 1162 h 1260"/>
                <a:gd name="T72" fmla="*/ 226 w 1260"/>
                <a:gd name="T73" fmla="*/ 1208 h 1260"/>
                <a:gd name="T74" fmla="*/ 302 w 1260"/>
                <a:gd name="T75" fmla="*/ 1240 h 1260"/>
                <a:gd name="T76" fmla="*/ 386 w 1260"/>
                <a:gd name="T77" fmla="*/ 1258 h 1260"/>
                <a:gd name="T78" fmla="*/ 430 w 1260"/>
                <a:gd name="T79" fmla="*/ 1260 h 1260"/>
                <a:gd name="T80" fmla="*/ 504 w 1260"/>
                <a:gd name="T81" fmla="*/ 1254 h 1260"/>
                <a:gd name="T82" fmla="*/ 576 w 1260"/>
                <a:gd name="T83" fmla="*/ 1234 h 1260"/>
                <a:gd name="T84" fmla="*/ 684 w 1260"/>
                <a:gd name="T85" fmla="*/ 1234 h 1260"/>
                <a:gd name="T86" fmla="*/ 754 w 1260"/>
                <a:gd name="T87" fmla="*/ 1254 h 1260"/>
                <a:gd name="T88" fmla="*/ 830 w 1260"/>
                <a:gd name="T89" fmla="*/ 1260 h 1260"/>
                <a:gd name="T90" fmla="*/ 874 w 1260"/>
                <a:gd name="T91" fmla="*/ 1258 h 1260"/>
                <a:gd name="T92" fmla="*/ 958 w 1260"/>
                <a:gd name="T93" fmla="*/ 1240 h 1260"/>
                <a:gd name="T94" fmla="*/ 1034 w 1260"/>
                <a:gd name="T95" fmla="*/ 1208 h 1260"/>
                <a:gd name="T96" fmla="*/ 1104 w 1260"/>
                <a:gd name="T97" fmla="*/ 1162 h 1260"/>
                <a:gd name="T98" fmla="*/ 1162 w 1260"/>
                <a:gd name="T99" fmla="*/ 1104 h 1260"/>
                <a:gd name="T100" fmla="*/ 1208 w 1260"/>
                <a:gd name="T101" fmla="*/ 1036 h 1260"/>
                <a:gd name="T102" fmla="*/ 1240 w 1260"/>
                <a:gd name="T103" fmla="*/ 958 h 1260"/>
                <a:gd name="T104" fmla="*/ 1258 w 1260"/>
                <a:gd name="T105" fmla="*/ 874 h 1260"/>
                <a:gd name="T106" fmla="*/ 1260 w 1260"/>
                <a:gd name="T107" fmla="*/ 830 h 1260"/>
                <a:gd name="T108" fmla="*/ 1252 w 1260"/>
                <a:gd name="T109" fmla="*/ 746 h 1260"/>
                <a:gd name="T110" fmla="*/ 1228 w 1260"/>
                <a:gd name="T111" fmla="*/ 66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0" h="1260">
                  <a:moveTo>
                    <a:pt x="1228" y="592"/>
                  </a:moveTo>
                  <a:lnTo>
                    <a:pt x="1228" y="592"/>
                  </a:lnTo>
                  <a:lnTo>
                    <a:pt x="1242" y="554"/>
                  </a:lnTo>
                  <a:lnTo>
                    <a:pt x="1252" y="514"/>
                  </a:lnTo>
                  <a:lnTo>
                    <a:pt x="1258" y="472"/>
                  </a:lnTo>
                  <a:lnTo>
                    <a:pt x="1260" y="430"/>
                  </a:lnTo>
                  <a:lnTo>
                    <a:pt x="1260" y="430"/>
                  </a:lnTo>
                  <a:lnTo>
                    <a:pt x="1258" y="386"/>
                  </a:lnTo>
                  <a:lnTo>
                    <a:pt x="1250" y="344"/>
                  </a:lnTo>
                  <a:lnTo>
                    <a:pt x="1240" y="302"/>
                  </a:lnTo>
                  <a:lnTo>
                    <a:pt x="1226" y="264"/>
                  </a:lnTo>
                  <a:lnTo>
                    <a:pt x="1208" y="226"/>
                  </a:lnTo>
                  <a:lnTo>
                    <a:pt x="1186" y="190"/>
                  </a:lnTo>
                  <a:lnTo>
                    <a:pt x="1162" y="158"/>
                  </a:lnTo>
                  <a:lnTo>
                    <a:pt x="1134" y="126"/>
                  </a:lnTo>
                  <a:lnTo>
                    <a:pt x="1104" y="98"/>
                  </a:lnTo>
                  <a:lnTo>
                    <a:pt x="1070" y="74"/>
                  </a:lnTo>
                  <a:lnTo>
                    <a:pt x="1034" y="52"/>
                  </a:lnTo>
                  <a:lnTo>
                    <a:pt x="998" y="34"/>
                  </a:lnTo>
                  <a:lnTo>
                    <a:pt x="958" y="20"/>
                  </a:lnTo>
                  <a:lnTo>
                    <a:pt x="916" y="10"/>
                  </a:lnTo>
                  <a:lnTo>
                    <a:pt x="874" y="2"/>
                  </a:lnTo>
                  <a:lnTo>
                    <a:pt x="830" y="0"/>
                  </a:lnTo>
                  <a:lnTo>
                    <a:pt x="830" y="0"/>
                  </a:lnTo>
                  <a:lnTo>
                    <a:pt x="792" y="2"/>
                  </a:lnTo>
                  <a:lnTo>
                    <a:pt x="756" y="8"/>
                  </a:lnTo>
                  <a:lnTo>
                    <a:pt x="720" y="16"/>
                  </a:lnTo>
                  <a:lnTo>
                    <a:pt x="684" y="26"/>
                  </a:lnTo>
                  <a:lnTo>
                    <a:pt x="576" y="26"/>
                  </a:lnTo>
                  <a:lnTo>
                    <a:pt x="576" y="26"/>
                  </a:lnTo>
                  <a:lnTo>
                    <a:pt x="540" y="16"/>
                  </a:lnTo>
                  <a:lnTo>
                    <a:pt x="504" y="8"/>
                  </a:lnTo>
                  <a:lnTo>
                    <a:pt x="468" y="2"/>
                  </a:lnTo>
                  <a:lnTo>
                    <a:pt x="430" y="0"/>
                  </a:lnTo>
                  <a:lnTo>
                    <a:pt x="430" y="0"/>
                  </a:lnTo>
                  <a:lnTo>
                    <a:pt x="386" y="2"/>
                  </a:lnTo>
                  <a:lnTo>
                    <a:pt x="344" y="10"/>
                  </a:lnTo>
                  <a:lnTo>
                    <a:pt x="302" y="20"/>
                  </a:lnTo>
                  <a:lnTo>
                    <a:pt x="262" y="34"/>
                  </a:lnTo>
                  <a:lnTo>
                    <a:pt x="226" y="52"/>
                  </a:lnTo>
                  <a:lnTo>
                    <a:pt x="190" y="74"/>
                  </a:lnTo>
                  <a:lnTo>
                    <a:pt x="156" y="98"/>
                  </a:lnTo>
                  <a:lnTo>
                    <a:pt x="126" y="126"/>
                  </a:lnTo>
                  <a:lnTo>
                    <a:pt x="98" y="158"/>
                  </a:lnTo>
                  <a:lnTo>
                    <a:pt x="74" y="190"/>
                  </a:lnTo>
                  <a:lnTo>
                    <a:pt x="52" y="226"/>
                  </a:lnTo>
                  <a:lnTo>
                    <a:pt x="34" y="264"/>
                  </a:lnTo>
                  <a:lnTo>
                    <a:pt x="20" y="302"/>
                  </a:lnTo>
                  <a:lnTo>
                    <a:pt x="8" y="344"/>
                  </a:lnTo>
                  <a:lnTo>
                    <a:pt x="2" y="386"/>
                  </a:lnTo>
                  <a:lnTo>
                    <a:pt x="0" y="430"/>
                  </a:lnTo>
                  <a:lnTo>
                    <a:pt x="0" y="430"/>
                  </a:lnTo>
                  <a:lnTo>
                    <a:pt x="2" y="470"/>
                  </a:lnTo>
                  <a:lnTo>
                    <a:pt x="8" y="510"/>
                  </a:lnTo>
                  <a:lnTo>
                    <a:pt x="16" y="548"/>
                  </a:lnTo>
                  <a:lnTo>
                    <a:pt x="28" y="584"/>
                  </a:lnTo>
                  <a:lnTo>
                    <a:pt x="28" y="676"/>
                  </a:lnTo>
                  <a:lnTo>
                    <a:pt x="28" y="676"/>
                  </a:lnTo>
                  <a:lnTo>
                    <a:pt x="16" y="712"/>
                  </a:lnTo>
                  <a:lnTo>
                    <a:pt x="8" y="750"/>
                  </a:lnTo>
                  <a:lnTo>
                    <a:pt x="2" y="790"/>
                  </a:lnTo>
                  <a:lnTo>
                    <a:pt x="0" y="830"/>
                  </a:lnTo>
                  <a:lnTo>
                    <a:pt x="0" y="830"/>
                  </a:lnTo>
                  <a:lnTo>
                    <a:pt x="2" y="874"/>
                  </a:lnTo>
                  <a:lnTo>
                    <a:pt x="8" y="916"/>
                  </a:lnTo>
                  <a:lnTo>
                    <a:pt x="20" y="958"/>
                  </a:lnTo>
                  <a:lnTo>
                    <a:pt x="34" y="998"/>
                  </a:lnTo>
                  <a:lnTo>
                    <a:pt x="52" y="1036"/>
                  </a:lnTo>
                  <a:lnTo>
                    <a:pt x="74" y="1070"/>
                  </a:lnTo>
                  <a:lnTo>
                    <a:pt x="98" y="1104"/>
                  </a:lnTo>
                  <a:lnTo>
                    <a:pt x="126" y="1134"/>
                  </a:lnTo>
                  <a:lnTo>
                    <a:pt x="156" y="1162"/>
                  </a:lnTo>
                  <a:lnTo>
                    <a:pt x="190" y="1186"/>
                  </a:lnTo>
                  <a:lnTo>
                    <a:pt x="226" y="1208"/>
                  </a:lnTo>
                  <a:lnTo>
                    <a:pt x="262" y="1226"/>
                  </a:lnTo>
                  <a:lnTo>
                    <a:pt x="302" y="1240"/>
                  </a:lnTo>
                  <a:lnTo>
                    <a:pt x="344" y="1252"/>
                  </a:lnTo>
                  <a:lnTo>
                    <a:pt x="386" y="1258"/>
                  </a:lnTo>
                  <a:lnTo>
                    <a:pt x="430" y="1260"/>
                  </a:lnTo>
                  <a:lnTo>
                    <a:pt x="430" y="1260"/>
                  </a:lnTo>
                  <a:lnTo>
                    <a:pt x="468" y="1258"/>
                  </a:lnTo>
                  <a:lnTo>
                    <a:pt x="504" y="1254"/>
                  </a:lnTo>
                  <a:lnTo>
                    <a:pt x="540" y="1246"/>
                  </a:lnTo>
                  <a:lnTo>
                    <a:pt x="576" y="1234"/>
                  </a:lnTo>
                  <a:lnTo>
                    <a:pt x="684" y="1234"/>
                  </a:lnTo>
                  <a:lnTo>
                    <a:pt x="684" y="1234"/>
                  </a:lnTo>
                  <a:lnTo>
                    <a:pt x="718" y="1246"/>
                  </a:lnTo>
                  <a:lnTo>
                    <a:pt x="754" y="1254"/>
                  </a:lnTo>
                  <a:lnTo>
                    <a:pt x="792" y="1258"/>
                  </a:lnTo>
                  <a:lnTo>
                    <a:pt x="830" y="1260"/>
                  </a:lnTo>
                  <a:lnTo>
                    <a:pt x="830" y="1260"/>
                  </a:lnTo>
                  <a:lnTo>
                    <a:pt x="874" y="1258"/>
                  </a:lnTo>
                  <a:lnTo>
                    <a:pt x="916" y="1252"/>
                  </a:lnTo>
                  <a:lnTo>
                    <a:pt x="958" y="1240"/>
                  </a:lnTo>
                  <a:lnTo>
                    <a:pt x="998" y="1226"/>
                  </a:lnTo>
                  <a:lnTo>
                    <a:pt x="1034" y="1208"/>
                  </a:lnTo>
                  <a:lnTo>
                    <a:pt x="1070" y="1186"/>
                  </a:lnTo>
                  <a:lnTo>
                    <a:pt x="1104" y="1162"/>
                  </a:lnTo>
                  <a:lnTo>
                    <a:pt x="1134" y="1134"/>
                  </a:lnTo>
                  <a:lnTo>
                    <a:pt x="1162" y="1104"/>
                  </a:lnTo>
                  <a:lnTo>
                    <a:pt x="1186" y="1070"/>
                  </a:lnTo>
                  <a:lnTo>
                    <a:pt x="1208" y="1036"/>
                  </a:lnTo>
                  <a:lnTo>
                    <a:pt x="1226" y="998"/>
                  </a:lnTo>
                  <a:lnTo>
                    <a:pt x="1240" y="958"/>
                  </a:lnTo>
                  <a:lnTo>
                    <a:pt x="1250" y="916"/>
                  </a:lnTo>
                  <a:lnTo>
                    <a:pt x="1258" y="874"/>
                  </a:lnTo>
                  <a:lnTo>
                    <a:pt x="1260" y="830"/>
                  </a:lnTo>
                  <a:lnTo>
                    <a:pt x="1260" y="830"/>
                  </a:lnTo>
                  <a:lnTo>
                    <a:pt x="1258" y="788"/>
                  </a:lnTo>
                  <a:lnTo>
                    <a:pt x="1252" y="746"/>
                  </a:lnTo>
                  <a:lnTo>
                    <a:pt x="1242" y="706"/>
                  </a:lnTo>
                  <a:lnTo>
                    <a:pt x="1228" y="668"/>
                  </a:lnTo>
                  <a:lnTo>
                    <a:pt x="1228" y="592"/>
                  </a:lnTo>
                  <a:close/>
                </a:path>
              </a:pathLst>
            </a:custGeom>
            <a:solidFill>
              <a:srgbClr val="FFCC00">
                <a:lumMod val="40000"/>
                <a:lumOff val="60000"/>
              </a:srgbClr>
            </a:solidFill>
            <a:ln w="19050" cap="rnd" cmpd="sng">
              <a:solidFill>
                <a:srgbClr val="FFCC00"/>
              </a:solidFill>
              <a:prstDash val="sysDot"/>
              <a:round/>
              <a:headEnd type="none" w="med" len="med"/>
              <a:tailEnd type="none" w="med" len="med"/>
            </a:ln>
            <a:effectLst/>
          </p:spPr>
          <p:txBody>
            <a:bodyPr wrap="square" anchor="ctr">
              <a:normAutofit lnSpcReduction="20000"/>
            </a:bodyPr>
            <a:lstStyle/>
            <a:p>
              <a:pPr>
                <a:lnSpc>
                  <a:spcPct val="150000"/>
                </a:lnSpc>
              </a:pPr>
              <a:endParaRPr lang="zh-CN" altLang="en-US" sz="1600">
                <a:sym typeface="+mn-ea"/>
              </a:endParaRPr>
            </a:p>
            <a:p>
              <a:pPr algn="ctr">
                <a:lnSpc>
                  <a:spcPct val="150000"/>
                </a:lnSpc>
              </a:pPr>
              <a:r>
                <a:rPr lang="zh-CN" altLang="en-US" sz="1600">
                  <a:latin typeface="微软雅黑" panose="020B0503020204020204" charset="-122"/>
                  <a:ea typeface="微软雅黑" panose="020B0503020204020204" charset="-122"/>
                  <a:cs typeface="微软雅黑" panose="020B0503020204020204" charset="-122"/>
                  <a:sym typeface="+mn-ea"/>
                </a:rPr>
                <a:t>2.酒店企业财务管理方法：</a:t>
              </a:r>
              <a:endParaRPr lang="zh-CN" altLang="en-US" sz="1600">
                <a:latin typeface="微软雅黑" panose="020B0503020204020204" charset="-122"/>
                <a:ea typeface="微软雅黑" panose="020B0503020204020204" charset="-122"/>
                <a:cs typeface="微软雅黑" panose="020B0503020204020204" charset="-122"/>
                <a:sym typeface="+mn-ea"/>
              </a:endParaRPr>
            </a:p>
            <a:p>
              <a:pPr marL="285750" indent="-285750" algn="ctr">
                <a:lnSpc>
                  <a:spcPct val="150000"/>
                </a:lnSpc>
                <a:buFont typeface="Arial" panose="020B0604020202020204" pitchFamily="34" charset="0"/>
                <a:buChar char="•"/>
              </a:pPr>
              <a:r>
                <a:rPr lang="zh-CN" altLang="en-US" sz="1600">
                  <a:latin typeface="微软雅黑" panose="020B0503020204020204" charset="-122"/>
                  <a:ea typeface="微软雅黑" panose="020B0503020204020204" charset="-122"/>
                  <a:cs typeface="微软雅黑" panose="020B0503020204020204" charset="-122"/>
                  <a:sym typeface="+mn-ea"/>
                </a:rPr>
                <a:t>财务预测</a:t>
              </a:r>
              <a:endParaRPr lang="zh-CN" altLang="en-US" sz="1600">
                <a:latin typeface="微软雅黑" panose="020B0503020204020204" charset="-122"/>
                <a:ea typeface="微软雅黑" panose="020B0503020204020204" charset="-122"/>
                <a:cs typeface="微软雅黑" panose="020B0503020204020204" charset="-122"/>
                <a:sym typeface="+mn-ea"/>
              </a:endParaRPr>
            </a:p>
            <a:p>
              <a:pPr marL="285750" indent="-285750" algn="ctr">
                <a:lnSpc>
                  <a:spcPct val="150000"/>
                </a:lnSpc>
                <a:buFont typeface="Arial" panose="020B0604020202020204" pitchFamily="34" charset="0"/>
                <a:buChar char="•"/>
              </a:pPr>
              <a:r>
                <a:rPr lang="zh-CN" altLang="en-US" sz="1600">
                  <a:latin typeface="微软雅黑" panose="020B0503020204020204" charset="-122"/>
                  <a:ea typeface="微软雅黑" panose="020B0503020204020204" charset="-122"/>
                  <a:cs typeface="微软雅黑" panose="020B0503020204020204" charset="-122"/>
                  <a:sym typeface="+mn-ea"/>
                </a:rPr>
                <a:t>财务决策</a:t>
              </a:r>
              <a:endParaRPr lang="zh-CN" altLang="en-US" sz="1600">
                <a:latin typeface="微软雅黑" panose="020B0503020204020204" charset="-122"/>
                <a:ea typeface="微软雅黑" panose="020B0503020204020204" charset="-122"/>
                <a:cs typeface="微软雅黑" panose="020B0503020204020204" charset="-122"/>
                <a:sym typeface="+mn-ea"/>
              </a:endParaRPr>
            </a:p>
            <a:p>
              <a:pPr marL="285750" indent="-285750" algn="ctr">
                <a:lnSpc>
                  <a:spcPct val="150000"/>
                </a:lnSpc>
                <a:buFont typeface="Arial" panose="020B0604020202020204" pitchFamily="34" charset="0"/>
                <a:buChar char="•"/>
              </a:pPr>
              <a:r>
                <a:rPr lang="zh-CN" altLang="en-US" sz="1600">
                  <a:latin typeface="微软雅黑" panose="020B0503020204020204" charset="-122"/>
                  <a:ea typeface="微软雅黑" panose="020B0503020204020204" charset="-122"/>
                  <a:cs typeface="微软雅黑" panose="020B0503020204020204" charset="-122"/>
                  <a:sym typeface="+mn-ea"/>
                </a:rPr>
                <a:t>财务预算</a:t>
              </a:r>
              <a:endParaRPr lang="zh-CN" altLang="en-US" sz="1600">
                <a:latin typeface="微软雅黑" panose="020B0503020204020204" charset="-122"/>
                <a:ea typeface="微软雅黑" panose="020B0503020204020204" charset="-122"/>
                <a:cs typeface="微软雅黑" panose="020B0503020204020204" charset="-122"/>
                <a:sym typeface="+mn-ea"/>
              </a:endParaRPr>
            </a:p>
            <a:p>
              <a:pPr marL="285750" indent="-285750" algn="ctr">
                <a:lnSpc>
                  <a:spcPct val="150000"/>
                </a:lnSpc>
                <a:buFont typeface="Arial" panose="020B0604020202020204" pitchFamily="34" charset="0"/>
                <a:buChar char="•"/>
              </a:pPr>
              <a:r>
                <a:rPr lang="zh-CN" altLang="en-US" sz="1600">
                  <a:latin typeface="微软雅黑" panose="020B0503020204020204" charset="-122"/>
                  <a:ea typeface="微软雅黑" panose="020B0503020204020204" charset="-122"/>
                  <a:cs typeface="微软雅黑" panose="020B0503020204020204" charset="-122"/>
                  <a:sym typeface="+mn-ea"/>
                </a:rPr>
                <a:t>财务控制</a:t>
              </a:r>
              <a:endParaRPr lang="zh-CN" altLang="en-US" sz="1600">
                <a:latin typeface="微软雅黑" panose="020B0503020204020204" charset="-122"/>
                <a:ea typeface="微软雅黑" panose="020B0503020204020204" charset="-122"/>
                <a:cs typeface="微软雅黑" panose="020B0503020204020204" charset="-122"/>
                <a:sym typeface="+mn-ea"/>
              </a:endParaRPr>
            </a:p>
            <a:p>
              <a:pPr marL="285750" indent="-285750" algn="ctr">
                <a:lnSpc>
                  <a:spcPct val="150000"/>
                </a:lnSpc>
                <a:buFont typeface="Arial" panose="020B0604020202020204" pitchFamily="34" charset="0"/>
                <a:buChar char="•"/>
              </a:pPr>
              <a:r>
                <a:rPr lang="zh-CN" altLang="en-US" sz="1600">
                  <a:latin typeface="微软雅黑" panose="020B0503020204020204" charset="-122"/>
                  <a:ea typeface="微软雅黑" panose="020B0503020204020204" charset="-122"/>
                  <a:cs typeface="微软雅黑" panose="020B0503020204020204" charset="-122"/>
                  <a:sym typeface="+mn-ea"/>
                </a:rPr>
                <a:t>财务分析</a:t>
              </a:r>
              <a:endParaRPr lang="zh-CN" altLang="en-US" sz="1600">
                <a:latin typeface="微软雅黑" panose="020B0503020204020204" charset="-122"/>
                <a:ea typeface="微软雅黑" panose="020B0503020204020204" charset="-122"/>
                <a:cs typeface="微软雅黑" panose="020B0503020204020204" charset="-122"/>
                <a:sym typeface="+mn-ea"/>
              </a:endParaRPr>
            </a:p>
            <a:p>
              <a:pPr>
                <a:lnSpc>
                  <a:spcPct val="150000"/>
                </a:lnSpc>
              </a:pPr>
              <a:endParaRPr lang="zh-CN" altLang="en-US" sz="1600" dirty="0">
                <a:solidFill>
                  <a:srgbClr val="FFCC00">
                    <a:lumMod val="50000"/>
                  </a:srgbClr>
                </a:solidFill>
                <a:latin typeface="微软雅黑" panose="020B0503020204020204" charset="-122"/>
                <a:ea typeface="微软雅黑" panose="020B0503020204020204" charset="-122"/>
                <a:cs typeface="微软雅黑" panose="020B0503020204020204" charset="-122"/>
                <a:sym typeface="+mn-ea"/>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二、酒店人力资源管理的特点</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rPr>
              <a:t>第一节   酒店人力资源管理概述</a:t>
            </a:r>
            <a:endParaRPr lang="zh-CN" altLang="en-US" sz="1600" b="1" dirty="0">
              <a:solidFill>
                <a:schemeClr val="bg1"/>
              </a:solidFill>
              <a:latin typeface="Arial" panose="020B0604020202020204" pitchFamily="34" charset="0"/>
              <a:ea typeface="微软雅黑" panose="020B0503020204020204" charset="-122"/>
            </a:endParaRPr>
          </a:p>
        </p:txBody>
      </p:sp>
      <p:grpSp>
        <p:nvGrpSpPr>
          <p:cNvPr id="29" name="组合 28"/>
          <p:cNvGrpSpPr/>
          <p:nvPr/>
        </p:nvGrpSpPr>
        <p:grpSpPr>
          <a:xfrm>
            <a:off x="1844814" y="2214251"/>
            <a:ext cx="8502594" cy="1666416"/>
            <a:chOff x="2238928" y="2820230"/>
            <a:chExt cx="8502594" cy="1666416"/>
          </a:xfrm>
        </p:grpSpPr>
        <p:grpSp>
          <p:nvGrpSpPr>
            <p:cNvPr id="30" name="组合 29"/>
            <p:cNvGrpSpPr/>
            <p:nvPr/>
          </p:nvGrpSpPr>
          <p:grpSpPr>
            <a:xfrm>
              <a:off x="2238928" y="2820230"/>
              <a:ext cx="1897907" cy="1666416"/>
              <a:chOff x="755769" y="1803962"/>
              <a:chExt cx="2163264" cy="1899409"/>
            </a:xfrm>
          </p:grpSpPr>
          <p:grpSp>
            <p:nvGrpSpPr>
              <p:cNvPr id="82" name="组合 81"/>
              <p:cNvGrpSpPr/>
              <p:nvPr/>
            </p:nvGrpSpPr>
            <p:grpSpPr>
              <a:xfrm>
                <a:off x="1306287" y="2115757"/>
                <a:ext cx="1062445" cy="679693"/>
                <a:chOff x="2342606" y="3056710"/>
                <a:chExt cx="1211519" cy="775062"/>
              </a:xfrm>
            </p:grpSpPr>
            <p:sp>
              <p:nvSpPr>
                <p:cNvPr id="85" name="任意多边形 11"/>
                <p:cNvSpPr/>
                <p:nvPr/>
              </p:nvSpPr>
              <p:spPr>
                <a:xfrm>
                  <a:off x="2360024" y="3056710"/>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cap="flat" cmpd="sng" algn="ctr">
                  <a:solidFill>
                    <a:srgbClr val="2CBEBB"/>
                  </a:solidFill>
                  <a:prstDash val="solid"/>
                  <a:miter lim="800000"/>
                </a:ln>
                <a:effectLst/>
              </p:spPr>
              <p:txBody>
                <a:bodyPr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ym typeface="Arial" panose="020B0604020202020204" pitchFamily="34" charset="0"/>
                  </a:endParaRPr>
                </a:p>
              </p:txBody>
            </p:sp>
            <p:sp>
              <p:nvSpPr>
                <p:cNvPr id="86" name="任意多边形 45"/>
                <p:cNvSpPr/>
                <p:nvPr/>
              </p:nvSpPr>
              <p:spPr>
                <a:xfrm>
                  <a:off x="2342606" y="3126378"/>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2700" cap="flat" cmpd="sng" algn="ctr">
                  <a:solidFill>
                    <a:srgbClr val="FFFFFF">
                      <a:lumMod val="65000"/>
                    </a:srgbClr>
                  </a:solidFill>
                  <a:prstDash val="dash"/>
                  <a:miter lim="800000"/>
                </a:ln>
                <a:effectLst/>
              </p:spPr>
              <p:txBody>
                <a:bodyPr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ym typeface="Arial" panose="020B0604020202020204" pitchFamily="34" charset="0"/>
                  </a:endParaRPr>
                </a:p>
              </p:txBody>
            </p:sp>
          </p:grpSp>
          <p:sp>
            <p:nvSpPr>
              <p:cNvPr id="83" name="标题 1"/>
              <p:cNvSpPr txBox="1"/>
              <p:nvPr/>
            </p:nvSpPr>
            <p:spPr>
              <a:xfrm>
                <a:off x="1464110" y="1803962"/>
                <a:ext cx="747867" cy="737574"/>
              </a:xfrm>
              <a:prstGeom prst="rect">
                <a:avLst/>
              </a:prstGeom>
              <a:noFill/>
            </p:spPr>
            <p:txBody>
              <a:bodyPr wrap="square" rtlCol="0">
                <a:normAutofit fontScale="97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b="1">
                    <a:solidFill>
                      <a:srgbClr val="2CBEBB"/>
                    </a:solidFill>
                    <a:latin typeface="Calibri Light" panose="020F0302020204030204" charset="0"/>
                    <a:ea typeface="+mn-ea"/>
                    <a:cs typeface="+mn-ea"/>
                    <a:sym typeface="Arial" panose="020B0604020202020204" pitchFamily="34" charset="0"/>
                  </a:rPr>
                  <a:t>01</a:t>
                </a:r>
                <a:endParaRPr lang="en-US" altLang="zh-CN" sz="3600" b="1">
                  <a:solidFill>
                    <a:srgbClr val="2CBEBB"/>
                  </a:solidFill>
                  <a:latin typeface="Calibri Light" panose="020F0302020204030204" charset="0"/>
                  <a:ea typeface="+mn-ea"/>
                  <a:cs typeface="+mn-ea"/>
                  <a:sym typeface="Arial" panose="020B0604020202020204" pitchFamily="34" charset="0"/>
                </a:endParaRPr>
              </a:p>
            </p:txBody>
          </p:sp>
          <p:sp>
            <p:nvSpPr>
              <p:cNvPr id="84" name="标题 1"/>
              <p:cNvSpPr txBox="1"/>
              <p:nvPr/>
            </p:nvSpPr>
            <p:spPr>
              <a:xfrm>
                <a:off x="755769" y="2928287"/>
                <a:ext cx="2163264" cy="775084"/>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800" dirty="0">
                    <a:sym typeface="Arial" panose="020B0604020202020204" pitchFamily="34" charset="0"/>
                  </a:rPr>
                  <a:t>综合性</a:t>
                </a:r>
                <a:endParaRPr lang="zh-CN" altLang="en-US" sz="1800" dirty="0">
                  <a:sym typeface="Arial" panose="020B0604020202020204" pitchFamily="34" charset="0"/>
                </a:endParaRPr>
              </a:p>
            </p:txBody>
          </p:sp>
        </p:grpSp>
        <p:grpSp>
          <p:nvGrpSpPr>
            <p:cNvPr id="31" name="组合 30"/>
            <p:cNvGrpSpPr/>
            <p:nvPr/>
          </p:nvGrpSpPr>
          <p:grpSpPr>
            <a:xfrm>
              <a:off x="4355298" y="2820230"/>
              <a:ext cx="1897907" cy="1666416"/>
              <a:chOff x="755769" y="1803962"/>
              <a:chExt cx="2163264" cy="1899409"/>
            </a:xfrm>
          </p:grpSpPr>
          <p:grpSp>
            <p:nvGrpSpPr>
              <p:cNvPr id="77" name="组合 76"/>
              <p:cNvGrpSpPr/>
              <p:nvPr/>
            </p:nvGrpSpPr>
            <p:grpSpPr>
              <a:xfrm>
                <a:off x="1306287" y="2115757"/>
                <a:ext cx="1062445" cy="679693"/>
                <a:chOff x="2342606" y="3056710"/>
                <a:chExt cx="1211519" cy="775062"/>
              </a:xfrm>
            </p:grpSpPr>
            <p:sp>
              <p:nvSpPr>
                <p:cNvPr id="80" name="任意多边形 28"/>
                <p:cNvSpPr/>
                <p:nvPr/>
              </p:nvSpPr>
              <p:spPr>
                <a:xfrm>
                  <a:off x="2360024" y="3056710"/>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cap="flat" cmpd="sng" algn="ctr">
                  <a:solidFill>
                    <a:srgbClr val="66D9AA"/>
                  </a:solidFill>
                  <a:prstDash val="solid"/>
                  <a:miter lim="800000"/>
                </a:ln>
                <a:effectLst/>
              </p:spPr>
              <p:txBody>
                <a:bodyPr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ym typeface="Arial" panose="020B0604020202020204" pitchFamily="34" charset="0"/>
                  </a:endParaRPr>
                </a:p>
              </p:txBody>
            </p:sp>
            <p:sp>
              <p:nvSpPr>
                <p:cNvPr id="81" name="任意多边形 29"/>
                <p:cNvSpPr/>
                <p:nvPr/>
              </p:nvSpPr>
              <p:spPr>
                <a:xfrm>
                  <a:off x="2342606" y="3126378"/>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2700" cap="flat" cmpd="sng" algn="ctr">
                  <a:solidFill>
                    <a:srgbClr val="FFFFFF">
                      <a:lumMod val="65000"/>
                    </a:srgbClr>
                  </a:solidFill>
                  <a:prstDash val="dash"/>
                  <a:miter lim="800000"/>
                </a:ln>
                <a:effectLst/>
              </p:spPr>
              <p:txBody>
                <a:bodyPr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ym typeface="Arial" panose="020B0604020202020204" pitchFamily="34" charset="0"/>
                  </a:endParaRPr>
                </a:p>
              </p:txBody>
            </p:sp>
          </p:grpSp>
          <p:sp>
            <p:nvSpPr>
              <p:cNvPr id="78" name="标题 1"/>
              <p:cNvSpPr txBox="1"/>
              <p:nvPr/>
            </p:nvSpPr>
            <p:spPr>
              <a:xfrm>
                <a:off x="1464110" y="1803962"/>
                <a:ext cx="747867" cy="737574"/>
              </a:xfrm>
              <a:prstGeom prst="rect">
                <a:avLst/>
              </a:prstGeom>
              <a:noFill/>
            </p:spPr>
            <p:txBody>
              <a:bodyPr wrap="square" rtlCol="0">
                <a:normAutofit fontScale="97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b="1">
                    <a:solidFill>
                      <a:srgbClr val="66D9AA"/>
                    </a:solidFill>
                    <a:latin typeface="Calibri Light" panose="020F0302020204030204" charset="0"/>
                    <a:ea typeface="+mn-ea"/>
                    <a:cs typeface="+mn-ea"/>
                    <a:sym typeface="Arial" panose="020B0604020202020204" pitchFamily="34" charset="0"/>
                  </a:rPr>
                  <a:t>02</a:t>
                </a:r>
                <a:endParaRPr lang="en-US" altLang="zh-CN" sz="3600" b="1">
                  <a:solidFill>
                    <a:srgbClr val="66D9AA"/>
                  </a:solidFill>
                  <a:latin typeface="Calibri Light" panose="020F0302020204030204" charset="0"/>
                  <a:ea typeface="+mn-ea"/>
                  <a:cs typeface="+mn-ea"/>
                  <a:sym typeface="Arial" panose="020B0604020202020204" pitchFamily="34" charset="0"/>
                </a:endParaRPr>
              </a:p>
            </p:txBody>
          </p:sp>
          <p:sp>
            <p:nvSpPr>
              <p:cNvPr id="79" name="标题 1"/>
              <p:cNvSpPr txBox="1"/>
              <p:nvPr/>
            </p:nvSpPr>
            <p:spPr>
              <a:xfrm>
                <a:off x="755769" y="2928287"/>
                <a:ext cx="2163264" cy="775084"/>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800" dirty="0">
                    <a:sym typeface="Arial" panose="020B0604020202020204" pitchFamily="34" charset="0"/>
                  </a:rPr>
                  <a:t>科学性</a:t>
                </a:r>
                <a:endParaRPr lang="zh-CN" altLang="en-US" sz="1800" dirty="0">
                  <a:sym typeface="Arial" panose="020B0604020202020204" pitchFamily="34" charset="0"/>
                </a:endParaRPr>
              </a:p>
            </p:txBody>
          </p:sp>
        </p:grpSp>
        <p:grpSp>
          <p:nvGrpSpPr>
            <p:cNvPr id="32" name="组合 31"/>
            <p:cNvGrpSpPr/>
            <p:nvPr/>
          </p:nvGrpSpPr>
          <p:grpSpPr>
            <a:xfrm>
              <a:off x="5900803" y="2820230"/>
              <a:ext cx="3040380" cy="1666240"/>
              <a:chOff x="105089" y="1803962"/>
              <a:chExt cx="3465473" cy="1899208"/>
            </a:xfrm>
          </p:grpSpPr>
          <p:grpSp>
            <p:nvGrpSpPr>
              <p:cNvPr id="72" name="组合 71"/>
              <p:cNvGrpSpPr/>
              <p:nvPr/>
            </p:nvGrpSpPr>
            <p:grpSpPr>
              <a:xfrm>
                <a:off x="1306287" y="2115757"/>
                <a:ext cx="1062445" cy="679693"/>
                <a:chOff x="2342606" y="3056710"/>
                <a:chExt cx="1211519" cy="775062"/>
              </a:xfrm>
            </p:grpSpPr>
            <p:sp>
              <p:nvSpPr>
                <p:cNvPr id="75" name="任意多边形 36"/>
                <p:cNvSpPr/>
                <p:nvPr/>
              </p:nvSpPr>
              <p:spPr>
                <a:xfrm>
                  <a:off x="2360024" y="3056710"/>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cap="flat" cmpd="sng" algn="ctr">
                  <a:solidFill>
                    <a:srgbClr val="2CBEBB"/>
                  </a:solidFill>
                  <a:prstDash val="solid"/>
                  <a:miter lim="800000"/>
                </a:ln>
                <a:effectLst/>
              </p:spPr>
              <p:txBody>
                <a:bodyPr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ym typeface="Arial" panose="020B0604020202020204" pitchFamily="34" charset="0"/>
                  </a:endParaRPr>
                </a:p>
              </p:txBody>
            </p:sp>
            <p:sp>
              <p:nvSpPr>
                <p:cNvPr id="76" name="任意多边形 37"/>
                <p:cNvSpPr/>
                <p:nvPr/>
              </p:nvSpPr>
              <p:spPr>
                <a:xfrm>
                  <a:off x="2342606" y="3126378"/>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2700" cap="flat" cmpd="sng" algn="ctr">
                  <a:solidFill>
                    <a:srgbClr val="FFFFFF">
                      <a:lumMod val="65000"/>
                    </a:srgbClr>
                  </a:solidFill>
                  <a:prstDash val="dash"/>
                  <a:miter lim="800000"/>
                </a:ln>
                <a:effectLst/>
              </p:spPr>
              <p:txBody>
                <a:bodyPr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ym typeface="Arial" panose="020B0604020202020204" pitchFamily="34" charset="0"/>
                  </a:endParaRPr>
                </a:p>
              </p:txBody>
            </p:sp>
          </p:grpSp>
          <p:sp>
            <p:nvSpPr>
              <p:cNvPr id="73" name="标题 1"/>
              <p:cNvSpPr txBox="1"/>
              <p:nvPr/>
            </p:nvSpPr>
            <p:spPr>
              <a:xfrm>
                <a:off x="1464110" y="1803962"/>
                <a:ext cx="747867" cy="737574"/>
              </a:xfrm>
              <a:prstGeom prst="rect">
                <a:avLst/>
              </a:prstGeom>
              <a:noFill/>
            </p:spPr>
            <p:txBody>
              <a:bodyPr wrap="square" rtlCol="0">
                <a:normAutofit fontScale="97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b="1">
                    <a:solidFill>
                      <a:srgbClr val="2CBEBB"/>
                    </a:solidFill>
                    <a:latin typeface="Calibri Light" panose="020F0302020204030204" charset="0"/>
                    <a:ea typeface="+mn-ea"/>
                    <a:cs typeface="+mn-ea"/>
                    <a:sym typeface="Arial" panose="020B0604020202020204" pitchFamily="34" charset="0"/>
                  </a:rPr>
                  <a:t>03</a:t>
                </a:r>
                <a:endParaRPr lang="en-US" altLang="zh-CN" sz="3600" b="1">
                  <a:solidFill>
                    <a:srgbClr val="2CBEBB"/>
                  </a:solidFill>
                  <a:latin typeface="Calibri Light" panose="020F0302020204030204" charset="0"/>
                  <a:ea typeface="+mn-ea"/>
                  <a:cs typeface="+mn-ea"/>
                  <a:sym typeface="Arial" panose="020B0604020202020204" pitchFamily="34" charset="0"/>
                </a:endParaRPr>
              </a:p>
            </p:txBody>
          </p:sp>
          <p:sp>
            <p:nvSpPr>
              <p:cNvPr id="74" name="标题 1"/>
              <p:cNvSpPr txBox="1"/>
              <p:nvPr/>
            </p:nvSpPr>
            <p:spPr>
              <a:xfrm>
                <a:off x="105089" y="2927998"/>
                <a:ext cx="3465473" cy="775172"/>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800" dirty="0">
                    <a:sym typeface="Arial" panose="020B0604020202020204" pitchFamily="34" charset="0"/>
                  </a:rPr>
                  <a:t>动态性</a:t>
                </a:r>
                <a:endParaRPr lang="zh-CN" altLang="en-US" sz="1800" dirty="0">
                  <a:sym typeface="Arial" panose="020B0604020202020204" pitchFamily="34" charset="0"/>
                </a:endParaRPr>
              </a:p>
            </p:txBody>
          </p:sp>
        </p:grpSp>
        <p:grpSp>
          <p:nvGrpSpPr>
            <p:cNvPr id="33" name="组合 32"/>
            <p:cNvGrpSpPr/>
            <p:nvPr/>
          </p:nvGrpSpPr>
          <p:grpSpPr>
            <a:xfrm>
              <a:off x="8092938" y="2989474"/>
              <a:ext cx="2648585" cy="1496695"/>
              <a:chOff x="6262310" y="-127817"/>
              <a:chExt cx="3018898" cy="1705958"/>
            </a:xfrm>
          </p:grpSpPr>
          <p:grpSp>
            <p:nvGrpSpPr>
              <p:cNvPr id="64" name="组合 63"/>
              <p:cNvGrpSpPr/>
              <p:nvPr/>
            </p:nvGrpSpPr>
            <p:grpSpPr>
              <a:xfrm>
                <a:off x="7229003" y="-8549"/>
                <a:ext cx="1062769" cy="678970"/>
                <a:chOff x="9096351" y="634339"/>
                <a:chExt cx="1211889" cy="774237"/>
              </a:xfrm>
            </p:grpSpPr>
            <p:sp>
              <p:nvSpPr>
                <p:cNvPr id="70" name="任意多边形 101"/>
                <p:cNvSpPr/>
                <p:nvPr/>
              </p:nvSpPr>
              <p:spPr>
                <a:xfrm>
                  <a:off x="9122848" y="634339"/>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cap="flat" cmpd="sng" algn="ctr">
                  <a:solidFill>
                    <a:srgbClr val="66D9AA"/>
                  </a:solidFill>
                  <a:prstDash val="solid"/>
                  <a:miter lim="800000"/>
                </a:ln>
                <a:effectLst/>
              </p:spPr>
              <p:txBody>
                <a:bodyPr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ym typeface="Arial" panose="020B0604020202020204" pitchFamily="34" charset="0"/>
                  </a:endParaRPr>
                </a:p>
              </p:txBody>
            </p:sp>
            <p:sp>
              <p:nvSpPr>
                <p:cNvPr id="71" name="任意多边形 102"/>
                <p:cNvSpPr/>
                <p:nvPr/>
              </p:nvSpPr>
              <p:spPr>
                <a:xfrm>
                  <a:off x="9096351" y="703182"/>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2700" cap="flat" cmpd="sng" algn="ctr">
                  <a:solidFill>
                    <a:srgbClr val="FFFFFF">
                      <a:lumMod val="65000"/>
                    </a:srgbClr>
                  </a:solidFill>
                  <a:prstDash val="dash"/>
                  <a:miter lim="800000"/>
                </a:ln>
                <a:effectLst/>
              </p:spPr>
              <p:txBody>
                <a:bodyPr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ym typeface="Arial" panose="020B0604020202020204" pitchFamily="34" charset="0"/>
                  </a:endParaRPr>
                </a:p>
              </p:txBody>
            </p:sp>
          </p:grpSp>
          <p:sp>
            <p:nvSpPr>
              <p:cNvPr id="68" name="标题 1"/>
              <p:cNvSpPr txBox="1"/>
              <p:nvPr/>
            </p:nvSpPr>
            <p:spPr>
              <a:xfrm>
                <a:off x="7333990" y="-127817"/>
                <a:ext cx="747867" cy="737574"/>
              </a:xfrm>
              <a:prstGeom prst="rect">
                <a:avLst/>
              </a:prstGeom>
              <a:noFill/>
            </p:spPr>
            <p:txBody>
              <a:bodyPr wrap="square" rtlCol="0">
                <a:normAutofit fontScale="97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b="1" dirty="0">
                    <a:solidFill>
                      <a:srgbClr val="66D9AA"/>
                    </a:solidFill>
                    <a:latin typeface="Calibri Light" panose="020F0302020204030204" charset="0"/>
                    <a:ea typeface="+mn-ea"/>
                    <a:cs typeface="+mn-ea"/>
                    <a:sym typeface="Arial" panose="020B0604020202020204" pitchFamily="34" charset="0"/>
                  </a:rPr>
                  <a:t>04</a:t>
                </a:r>
                <a:endParaRPr lang="en-US" altLang="zh-CN" sz="3600" b="1" dirty="0">
                  <a:solidFill>
                    <a:srgbClr val="66D9AA"/>
                  </a:solidFill>
                  <a:latin typeface="Calibri Light" panose="020F0302020204030204" charset="0"/>
                  <a:ea typeface="+mn-ea"/>
                  <a:cs typeface="+mn-ea"/>
                  <a:sym typeface="Arial" panose="020B0604020202020204" pitchFamily="34" charset="0"/>
                </a:endParaRPr>
              </a:p>
            </p:txBody>
          </p:sp>
          <p:sp>
            <p:nvSpPr>
              <p:cNvPr id="69" name="标题 1"/>
              <p:cNvSpPr txBox="1"/>
              <p:nvPr/>
            </p:nvSpPr>
            <p:spPr>
              <a:xfrm>
                <a:off x="6262310" y="802969"/>
                <a:ext cx="3018898" cy="775172"/>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800" dirty="0">
                    <a:sym typeface="Arial" panose="020B0604020202020204" pitchFamily="34" charset="0"/>
                  </a:rPr>
                  <a:t>服务性</a:t>
                </a:r>
                <a:endParaRPr lang="zh-CN" altLang="en-US" sz="1800" dirty="0">
                  <a:sym typeface="Arial" panose="020B0604020202020204" pitchFamily="34" charset="0"/>
                </a:endParaRPr>
              </a:p>
            </p:txBody>
          </p:sp>
        </p:gr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四、酒店企业财务管理的组织机构</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sym typeface="+mn-ea"/>
              </a:rPr>
              <a:t>第一节   </a:t>
            </a:r>
            <a:r>
              <a:rPr lang="zh-CN" altLang="en-US" sz="1600" b="1" dirty="0">
                <a:solidFill>
                  <a:schemeClr val="bg1"/>
                </a:solidFill>
                <a:latin typeface="微软雅黑" panose="020B0503020204020204" charset="-122"/>
                <a:ea typeface="微软雅黑" panose="020B0503020204020204" charset="-122"/>
                <a:sym typeface="+mn-ea"/>
              </a:rPr>
              <a:t>酒店企业财务管理概述</a:t>
            </a:r>
            <a:endParaRPr lang="zh-CN" altLang="en-US" sz="1600" b="1" dirty="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nvPicPr>
        <p:blipFill>
          <a:blip r:embed="rId1"/>
          <a:stretch>
            <a:fillRect/>
          </a:stretch>
        </p:blipFill>
        <p:spPr>
          <a:xfrm>
            <a:off x="2667635" y="1210310"/>
            <a:ext cx="5848350" cy="4709795"/>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49730" y="2532380"/>
            <a:ext cx="9583420" cy="1322070"/>
          </a:xfrm>
          <a:prstGeom prst="rect">
            <a:avLst/>
          </a:prstGeom>
          <a:noFill/>
        </p:spPr>
        <p:txBody>
          <a:bodyPr wrap="square" rtlCol="0">
            <a:spAutoFit/>
          </a:bodyPr>
          <a:lstStyle/>
          <a:p>
            <a:pPr indent="0" algn="ctr">
              <a:lnSpc>
                <a:spcPct val="200000"/>
              </a:lnSpc>
              <a:buFont typeface="Wingdings" panose="05000000000000000000" charset="0"/>
              <a:buNone/>
              <a:defRPr/>
            </a:pPr>
            <a:r>
              <a:rPr lang="zh-CN" altLang="en-US" sz="4000" b="1" dirty="0">
                <a:solidFill>
                  <a:srgbClr val="FF0000"/>
                </a:solidFill>
                <a:latin typeface="微软雅黑" panose="020B0503020204020204" charset="-122"/>
                <a:ea typeface="微软雅黑" panose="020B0503020204020204" charset="-122"/>
              </a:rPr>
              <a:t>第二节   </a:t>
            </a:r>
            <a:r>
              <a:rPr lang="zh-CN" altLang="en-US" sz="4000" b="1" dirty="0">
                <a:solidFill>
                  <a:srgbClr val="FF0000"/>
                </a:solidFill>
                <a:latin typeface="微软雅黑" panose="020B0503020204020204" charset="-122"/>
                <a:ea typeface="微软雅黑" panose="020B0503020204020204" charset="-122"/>
                <a:sym typeface="+mn-ea"/>
              </a:rPr>
              <a:t> 酒店企业成本与费用管理</a:t>
            </a:r>
            <a:endParaRPr lang="zh-CN" altLang="en-US" sz="4000" b="1" dirty="0">
              <a:solidFill>
                <a:srgbClr val="FF0000"/>
              </a:solidFill>
              <a:latin typeface="微软雅黑" panose="020B0503020204020204" charset="-122"/>
              <a:ea typeface="微软雅黑" panose="020B0503020204020204" charset="-122"/>
              <a:sym typeface="+mn-e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一、酒店企业成本与费用管理概述</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sym typeface="+mn-ea"/>
              </a:rPr>
              <a:t>第二节   </a:t>
            </a:r>
            <a:r>
              <a:rPr lang="zh-CN" altLang="en-US" sz="1600" b="1" dirty="0">
                <a:solidFill>
                  <a:schemeClr val="bg1"/>
                </a:solidFill>
                <a:latin typeface="微软雅黑" panose="020B0503020204020204" charset="-122"/>
                <a:ea typeface="微软雅黑" panose="020B0503020204020204" charset="-122"/>
                <a:sym typeface="+mn-ea"/>
              </a:rPr>
              <a:t>酒店企业成本与费用管理</a:t>
            </a:r>
            <a:endParaRPr lang="zh-CN" altLang="en-US" sz="1600" b="1" dirty="0">
              <a:solidFill>
                <a:schemeClr val="bg1"/>
              </a:solidFill>
              <a:latin typeface="Arial" panose="020B0604020202020204" pitchFamily="34" charset="0"/>
              <a:ea typeface="微软雅黑" panose="020B0503020204020204" charset="-122"/>
            </a:endParaRPr>
          </a:p>
        </p:txBody>
      </p:sp>
      <p:sp>
        <p:nvSpPr>
          <p:cNvPr id="3" name="文本框 2"/>
          <p:cNvSpPr txBox="1"/>
          <p:nvPr/>
        </p:nvSpPr>
        <p:spPr>
          <a:xfrm>
            <a:off x="1235710" y="1223010"/>
            <a:ext cx="10062845" cy="3415030"/>
          </a:xfrm>
          <a:prstGeom prst="rect">
            <a:avLst/>
          </a:prstGeom>
          <a:noFill/>
        </p:spPr>
        <p:txBody>
          <a:bodyPr wrap="square" rtlCol="0" anchor="t">
            <a:spAutoFit/>
          </a:bodyPr>
          <a:lstStyle/>
          <a:p>
            <a:pPr indent="431800" algn="just" fontAlgn="auto">
              <a:lnSpc>
                <a:spcPct val="150000"/>
              </a:lnSpc>
              <a:buFont typeface="Wingdings" panose="05000000000000000000" charset="0"/>
              <a:buNone/>
            </a:pPr>
            <a:r>
              <a:rPr sz="1600"/>
              <a:t>酒店企业成本与费用主要是指酒店在经营过程中，为顾客提供服务而消耗的各项成本和费用的支出。由于成本费用的支出是影响企业利润的主要因素，因此，合理控制和降低成本费用可以提升酒店的总体经济效益。</a:t>
            </a:r>
            <a:endParaRPr sz="1600"/>
          </a:p>
          <a:p>
            <a:pPr indent="431800" algn="just" fontAlgn="auto">
              <a:lnSpc>
                <a:spcPct val="150000"/>
              </a:lnSpc>
              <a:buFont typeface="Wingdings" panose="05000000000000000000" charset="0"/>
              <a:buNone/>
            </a:pPr>
            <a:r>
              <a:rPr sz="1600"/>
              <a:t>按照不同的经济内容，酒店成本费用可分为营业成本、营业费用、管理费用和财务费用等按照营业成本占营业收人比重划分，又可以分为人工成本、燃料能源成本、餐饮成本和客房成本。人工成本主要包括员工和各级管理人员的工资、薪酬、奖金以及福利费。酒店属于人力密集型行业，人工成本一般占到营业收入的20%-30%都属正常。燃料能源成本主要包括水电费、供气费、供暖费以及燃料消耗等费用，一般占营业收人的5%-15%。餐饮成本主要包括原材料成本、人员工资、能源动力、物料用品、销售费用、折旧和分摊等。客房成本分为直接成本和间接成本，直接成本主要包括客房消耗、物耗、维修消耗和人工消耗等，间接成本则指客房部固定资产折旧和其他必须摊入客房成本的其他部门的消耗</a:t>
            </a:r>
            <a:r>
              <a:rPr lang="zh-CN" sz="1600">
                <a:ea typeface="宋体" panose="02010600030101010101" pitchFamily="2" charset="-122"/>
              </a:rPr>
              <a:t>。</a:t>
            </a:r>
            <a:endParaRPr lang="zh-CN" sz="1600">
              <a:ea typeface="宋体" panose="02010600030101010101" pitchFamily="2"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一、酒店企业成本与费用管理概述</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sym typeface="+mn-ea"/>
              </a:rPr>
              <a:t>第二节  </a:t>
            </a:r>
            <a:r>
              <a:rPr lang="zh-CN" altLang="en-US" sz="1600" b="1" dirty="0">
                <a:solidFill>
                  <a:schemeClr val="bg1"/>
                </a:solidFill>
                <a:latin typeface="微软雅黑" panose="020B0503020204020204" charset="-122"/>
                <a:ea typeface="微软雅黑" panose="020B0503020204020204" charset="-122"/>
                <a:sym typeface="+mn-ea"/>
              </a:rPr>
              <a:t>酒店企业成本与费用管理</a:t>
            </a:r>
            <a:endParaRPr lang="zh-CN" altLang="en-US" sz="1600" b="1" dirty="0">
              <a:solidFill>
                <a:schemeClr val="bg1"/>
              </a:solidFill>
              <a:latin typeface="Arial" panose="020B0604020202020204" pitchFamily="34" charset="0"/>
              <a:ea typeface="微软雅黑" panose="020B0503020204020204" charset="-122"/>
            </a:endParaRPr>
          </a:p>
        </p:txBody>
      </p:sp>
      <p:sp>
        <p:nvSpPr>
          <p:cNvPr id="3" name="文本框 2"/>
          <p:cNvSpPr txBox="1"/>
          <p:nvPr/>
        </p:nvSpPr>
        <p:spPr>
          <a:xfrm>
            <a:off x="1235710" y="1223010"/>
            <a:ext cx="10062845" cy="2306955"/>
          </a:xfrm>
          <a:prstGeom prst="rect">
            <a:avLst/>
          </a:prstGeom>
          <a:noFill/>
        </p:spPr>
        <p:txBody>
          <a:bodyPr wrap="square" rtlCol="0" anchor="t">
            <a:spAutoFit/>
          </a:bodyPr>
          <a:lstStyle/>
          <a:p>
            <a:pPr indent="431800" algn="just" fontAlgn="auto">
              <a:lnSpc>
                <a:spcPct val="150000"/>
              </a:lnSpc>
              <a:buFont typeface="Wingdings" panose="05000000000000000000" charset="0"/>
              <a:buNone/>
            </a:pPr>
            <a:r>
              <a:rPr lang="zh-CN" sz="1600">
                <a:ea typeface="宋体" panose="02010600030101010101" pitchFamily="2" charset="-122"/>
              </a:rPr>
              <a:t>对</a:t>
            </a:r>
            <a:r>
              <a:rPr sz="1600"/>
              <a:t>酒店成本与费用的管理涉及四个方面，分别为对于支出成本的估计、核算、日常支出情况的统计分析以及考核等</a:t>
            </a:r>
            <a:r>
              <a:rPr lang="zh-CN" sz="1600">
                <a:ea typeface="宋体" panose="02010600030101010101" pitchFamily="2" charset="-122"/>
              </a:rPr>
              <a:t>。</a:t>
            </a:r>
            <a:endParaRPr lang="zh-CN" sz="1600">
              <a:ea typeface="宋体" panose="02010600030101010101" pitchFamily="2" charset="-122"/>
            </a:endParaRPr>
          </a:p>
          <a:p>
            <a:pPr indent="431800" algn="just" fontAlgn="auto">
              <a:lnSpc>
                <a:spcPct val="150000"/>
              </a:lnSpc>
              <a:buFont typeface="Wingdings" panose="05000000000000000000" charset="0"/>
              <a:buNone/>
            </a:pPr>
            <a:r>
              <a:rPr sz="1600"/>
              <a:t>对成本的估计预算在于合理科学地管理酒店不同阶段的成本支出变化以及明确估计未来可能存在的变化走向。对日常支出情况的核算在于在产生成本支出的阶段内，对服务过程可能产生的成本浪费进行控制。对支出情况的统计主要用于对服务过程发生或可能发生的支出变化的原因有一个准确的思想认识。对支出的考核主要是指对管理各项支出的相关人员的工作情况进行评价和考量。</a:t>
            </a:r>
            <a:endParaRPr sz="16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二、酒店企业经营保本的预测</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sym typeface="+mn-ea"/>
              </a:rPr>
              <a:t>第二节  </a:t>
            </a:r>
            <a:r>
              <a:rPr lang="zh-CN" altLang="en-US" sz="1600" b="1" dirty="0">
                <a:solidFill>
                  <a:schemeClr val="bg1"/>
                </a:solidFill>
                <a:latin typeface="微软雅黑" panose="020B0503020204020204" charset="-122"/>
                <a:ea typeface="微软雅黑" panose="020B0503020204020204" charset="-122"/>
                <a:sym typeface="+mn-ea"/>
              </a:rPr>
              <a:t>酒店企业成本与费用管理</a:t>
            </a:r>
            <a:endParaRPr lang="zh-CN" altLang="en-US" sz="1600" b="1" dirty="0">
              <a:solidFill>
                <a:schemeClr val="bg1"/>
              </a:solidFill>
              <a:latin typeface="Arial" panose="020B0604020202020204" pitchFamily="34" charset="0"/>
              <a:ea typeface="微软雅黑" panose="020B0503020204020204" charset="-122"/>
            </a:endParaRPr>
          </a:p>
        </p:txBody>
      </p:sp>
      <p:sp>
        <p:nvSpPr>
          <p:cNvPr id="3" name="文本框 2"/>
          <p:cNvSpPr txBox="1"/>
          <p:nvPr/>
        </p:nvSpPr>
        <p:spPr>
          <a:xfrm>
            <a:off x="1235710" y="1223010"/>
            <a:ext cx="10062845" cy="2306955"/>
          </a:xfrm>
          <a:prstGeom prst="rect">
            <a:avLst/>
          </a:prstGeom>
          <a:noFill/>
        </p:spPr>
        <p:txBody>
          <a:bodyPr wrap="square" rtlCol="0" anchor="t">
            <a:spAutoFit/>
          </a:bodyPr>
          <a:lstStyle/>
          <a:p>
            <a:pPr indent="431800" algn="just" fontAlgn="auto">
              <a:lnSpc>
                <a:spcPct val="150000"/>
              </a:lnSpc>
              <a:buFont typeface="Wingdings" panose="05000000000000000000" charset="0"/>
              <a:buNone/>
            </a:pPr>
            <a:r>
              <a:rPr lang="zh-CN" sz="1600">
                <a:ea typeface="宋体" panose="02010600030101010101" pitchFamily="2" charset="-122"/>
              </a:rPr>
              <a:t>对</a:t>
            </a:r>
            <a:r>
              <a:rPr sz="1600"/>
              <a:t>酒店成本与费用的管理涉及四个方面，分别为对于支出成本的估计、核算、日常支出情况的统计分析以及考核等</a:t>
            </a:r>
            <a:r>
              <a:rPr lang="zh-CN" sz="1600">
                <a:ea typeface="宋体" panose="02010600030101010101" pitchFamily="2" charset="-122"/>
              </a:rPr>
              <a:t>。</a:t>
            </a:r>
            <a:endParaRPr lang="zh-CN" sz="1600">
              <a:ea typeface="宋体" panose="02010600030101010101" pitchFamily="2" charset="-122"/>
            </a:endParaRPr>
          </a:p>
          <a:p>
            <a:pPr indent="431800" algn="just" fontAlgn="auto">
              <a:lnSpc>
                <a:spcPct val="150000"/>
              </a:lnSpc>
              <a:buFont typeface="Wingdings" panose="05000000000000000000" charset="0"/>
              <a:buNone/>
            </a:pPr>
            <a:r>
              <a:rPr sz="1600"/>
              <a:t>对成本的估计预算在于合理科学地管理酒店不同阶段的成本支出变化以及明确估计未来可能存在的变化走向。对日常支出情况的核算在于在产生成本支出的阶段内，对服务过程可能产生的成本浪费进行控制。对支出情况的统计主要用于对服务过程发生或可能发生的支出变化的原因有一个准确的思想认识。对支出的考核主要是指对管理各项支出的相关人员的工作情况进行评价和考量。</a:t>
            </a:r>
            <a:endParaRPr sz="16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二、酒店企业经营保本的预测</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sym typeface="+mn-ea"/>
              </a:rPr>
              <a:t>第二节  </a:t>
            </a:r>
            <a:r>
              <a:rPr lang="zh-CN" altLang="en-US" sz="1600" b="1" dirty="0">
                <a:solidFill>
                  <a:schemeClr val="bg1"/>
                </a:solidFill>
                <a:latin typeface="微软雅黑" panose="020B0503020204020204" charset="-122"/>
                <a:ea typeface="微软雅黑" panose="020B0503020204020204" charset="-122"/>
                <a:sym typeface="+mn-ea"/>
              </a:rPr>
              <a:t>酒店企业成本与费用管理</a:t>
            </a:r>
            <a:endParaRPr lang="zh-CN" altLang="en-US" sz="1600" b="1" dirty="0">
              <a:solidFill>
                <a:schemeClr val="bg1"/>
              </a:solidFill>
              <a:latin typeface="Arial" panose="020B0604020202020204" pitchFamily="34" charset="0"/>
              <a:ea typeface="微软雅黑" panose="020B0503020204020204" charset="-122"/>
            </a:endParaRPr>
          </a:p>
        </p:txBody>
      </p:sp>
      <p:sp>
        <p:nvSpPr>
          <p:cNvPr id="3" name="文本框 2"/>
          <p:cNvSpPr txBox="1"/>
          <p:nvPr/>
        </p:nvSpPr>
        <p:spPr>
          <a:xfrm>
            <a:off x="1346835" y="1828165"/>
            <a:ext cx="10062845" cy="1938020"/>
          </a:xfrm>
          <a:prstGeom prst="rect">
            <a:avLst/>
          </a:prstGeom>
          <a:noFill/>
        </p:spPr>
        <p:txBody>
          <a:bodyPr wrap="square" rtlCol="0" anchor="t">
            <a:spAutoFit/>
          </a:bodyPr>
          <a:lstStyle/>
          <a:p>
            <a:pPr indent="431800" algn="just" fontAlgn="auto">
              <a:lnSpc>
                <a:spcPct val="150000"/>
              </a:lnSpc>
              <a:buFont typeface="Wingdings" panose="05000000000000000000" charset="0"/>
              <a:buNone/>
            </a:pPr>
            <a:r>
              <a:rPr sz="1600"/>
              <a:t>通常可以用下列公式来计算酒店的保本营业收入和保本销售量：</a:t>
            </a:r>
            <a:endParaRPr sz="1600"/>
          </a:p>
          <a:p>
            <a:pPr indent="431800" algn="just" fontAlgn="auto">
              <a:lnSpc>
                <a:spcPct val="150000"/>
              </a:lnSpc>
              <a:buFont typeface="Wingdings" panose="05000000000000000000" charset="0"/>
              <a:buNone/>
            </a:pPr>
            <a:r>
              <a:rPr sz="1600"/>
              <a:t>保本营业收入=固定成本÷边际贡献率=固定成本÷（1一变动成本÷营业收入）</a:t>
            </a:r>
            <a:endParaRPr sz="1600"/>
          </a:p>
          <a:p>
            <a:pPr indent="431800" algn="just" fontAlgn="auto">
              <a:lnSpc>
                <a:spcPct val="150000"/>
              </a:lnSpc>
              <a:buFont typeface="Wingdings" panose="05000000000000000000" charset="0"/>
              <a:buNone/>
            </a:pPr>
            <a:r>
              <a:rPr sz="1600"/>
              <a:t>保本销售量=固定成本÷单位销售价格一（单位销售价格×变动成本率</a:t>
            </a:r>
            <a:r>
              <a:rPr lang="zh-CN" sz="1600">
                <a:ea typeface="宋体" panose="02010600030101010101" pitchFamily="2" charset="-122"/>
              </a:rPr>
              <a:t>）</a:t>
            </a:r>
            <a:endParaRPr sz="1600"/>
          </a:p>
          <a:p>
            <a:pPr indent="431800" algn="just" fontAlgn="auto">
              <a:lnSpc>
                <a:spcPct val="150000"/>
              </a:lnSpc>
              <a:buFont typeface="Wingdings" panose="05000000000000000000" charset="0"/>
              <a:buNone/>
            </a:pPr>
            <a:r>
              <a:rPr sz="1600"/>
              <a:t>                  </a:t>
            </a:r>
            <a:r>
              <a:rPr lang="en-US" sz="1600"/>
              <a:t>=</a:t>
            </a:r>
            <a:r>
              <a:rPr sz="1600"/>
              <a:t>固定成本÷单位销售价格×（1一变动成本率）</a:t>
            </a:r>
            <a:endParaRPr sz="1600"/>
          </a:p>
          <a:p>
            <a:pPr indent="431800" algn="just" fontAlgn="auto">
              <a:lnSpc>
                <a:spcPct val="150000"/>
              </a:lnSpc>
              <a:buFont typeface="Wingdings" panose="05000000000000000000" charset="0"/>
              <a:buNone/>
            </a:pPr>
            <a:r>
              <a:rPr sz="1600"/>
              <a:t>其中，变动成本率包括税率。</a:t>
            </a:r>
            <a:endParaRPr sz="1600"/>
          </a:p>
        </p:txBody>
      </p:sp>
      <p:sp>
        <p:nvSpPr>
          <p:cNvPr id="2" name="文本框 1"/>
          <p:cNvSpPr txBox="1"/>
          <p:nvPr/>
        </p:nvSpPr>
        <p:spPr>
          <a:xfrm>
            <a:off x="1346835" y="1295400"/>
            <a:ext cx="4754880" cy="368300"/>
          </a:xfrm>
          <a:prstGeom prst="rect">
            <a:avLst/>
          </a:prstGeom>
          <a:noFill/>
        </p:spPr>
        <p:txBody>
          <a:bodyPr wrap="none" rtlCol="0" anchor="t">
            <a:spAutoFit/>
          </a:bodyPr>
          <a:lstStyle/>
          <a:p>
            <a:r>
              <a:rPr b="1">
                <a:latin typeface="微软雅黑" panose="020B0503020204020204" charset="-122"/>
                <a:ea typeface="微软雅黑" panose="020B0503020204020204" charset="-122"/>
                <a:sym typeface="+mn-ea"/>
              </a:rPr>
              <a:t>（一）酒店保本营业收入、保本销售量的计算</a:t>
            </a:r>
            <a:endParaRPr lang="zh-CN" altLang="en-US" b="1">
              <a:latin typeface="微软雅黑" panose="020B0503020204020204" charset="-122"/>
              <a:ea typeface="微软雅黑" panose="020B0503020204020204"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二、酒店企业经营保本的预测</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sym typeface="+mn-ea"/>
              </a:rPr>
              <a:t>第二节  </a:t>
            </a:r>
            <a:r>
              <a:rPr lang="zh-CN" altLang="en-US" sz="1600" b="1" dirty="0">
                <a:solidFill>
                  <a:schemeClr val="bg1"/>
                </a:solidFill>
                <a:latin typeface="微软雅黑" panose="020B0503020204020204" charset="-122"/>
                <a:ea typeface="微软雅黑" panose="020B0503020204020204" charset="-122"/>
                <a:sym typeface="+mn-ea"/>
              </a:rPr>
              <a:t>酒店企业成本与费用管理</a:t>
            </a:r>
            <a:endParaRPr lang="zh-CN" altLang="en-US" sz="1600" b="1" dirty="0">
              <a:solidFill>
                <a:schemeClr val="bg1"/>
              </a:solidFill>
              <a:latin typeface="Arial" panose="020B0604020202020204" pitchFamily="34" charset="0"/>
              <a:ea typeface="微软雅黑" panose="020B0503020204020204" charset="-122"/>
            </a:endParaRPr>
          </a:p>
        </p:txBody>
      </p:sp>
      <p:sp>
        <p:nvSpPr>
          <p:cNvPr id="3" name="文本框 2"/>
          <p:cNvSpPr txBox="1"/>
          <p:nvPr/>
        </p:nvSpPr>
        <p:spPr>
          <a:xfrm>
            <a:off x="1346835" y="1828165"/>
            <a:ext cx="10062845" cy="2306955"/>
          </a:xfrm>
          <a:prstGeom prst="rect">
            <a:avLst/>
          </a:prstGeom>
          <a:noFill/>
        </p:spPr>
        <p:txBody>
          <a:bodyPr wrap="square" rtlCol="0" anchor="t">
            <a:spAutoFit/>
          </a:bodyPr>
          <a:lstStyle/>
          <a:p>
            <a:pPr indent="431800" algn="just" fontAlgn="auto">
              <a:lnSpc>
                <a:spcPct val="150000"/>
              </a:lnSpc>
              <a:buFont typeface="Wingdings" panose="05000000000000000000" charset="0"/>
              <a:buNone/>
            </a:pPr>
            <a:r>
              <a:rPr sz="1600"/>
              <a:t>酒店目标利润预算是指在预算酒店盈亏临界点的基础上，加上的利润预算。这种方法是利用量、本、利的依存关系，预算酒店所应该达到目标利润和为实现目标利润必须完成的营业收入额。通常可以用下列公式对目标营业收入额和目标利润进行预算。</a:t>
            </a:r>
            <a:endParaRPr sz="1600"/>
          </a:p>
          <a:p>
            <a:pPr indent="431800" algn="just" fontAlgn="auto">
              <a:lnSpc>
                <a:spcPct val="150000"/>
              </a:lnSpc>
              <a:buFont typeface="Wingdings" panose="05000000000000000000" charset="0"/>
              <a:buNone/>
            </a:pPr>
            <a:r>
              <a:rPr sz="1600"/>
              <a:t>目标营业收入额=（固定成本十目标利润）÷（1一变动成本率）</a:t>
            </a:r>
            <a:endParaRPr sz="1600"/>
          </a:p>
          <a:p>
            <a:pPr indent="431800" algn="just" fontAlgn="auto">
              <a:lnSpc>
                <a:spcPct val="150000"/>
              </a:lnSpc>
              <a:buFont typeface="Wingdings" panose="05000000000000000000" charset="0"/>
              <a:buNone/>
            </a:pPr>
            <a:r>
              <a:rPr lang="en-US" sz="1600"/>
              <a:t>                         =</a:t>
            </a:r>
            <a:r>
              <a:rPr sz="1600"/>
              <a:t>（固定成本十目标利润）÷边际贡献率</a:t>
            </a:r>
            <a:endParaRPr sz="1600"/>
          </a:p>
          <a:p>
            <a:pPr indent="431800" algn="just" fontAlgn="auto">
              <a:lnSpc>
                <a:spcPct val="150000"/>
              </a:lnSpc>
              <a:buFont typeface="Wingdings" panose="05000000000000000000" charset="0"/>
              <a:buNone/>
            </a:pPr>
            <a:r>
              <a:rPr sz="1600"/>
              <a:t>目标利润=目标营业收入一（目标营业收入×变动成本率十固定成本）</a:t>
            </a:r>
            <a:endParaRPr sz="1600"/>
          </a:p>
        </p:txBody>
      </p:sp>
      <p:sp>
        <p:nvSpPr>
          <p:cNvPr id="2" name="文本框 1"/>
          <p:cNvSpPr txBox="1"/>
          <p:nvPr/>
        </p:nvSpPr>
        <p:spPr>
          <a:xfrm>
            <a:off x="1346835" y="1295400"/>
            <a:ext cx="2697480" cy="368300"/>
          </a:xfrm>
          <a:prstGeom prst="rect">
            <a:avLst/>
          </a:prstGeom>
          <a:noFill/>
        </p:spPr>
        <p:txBody>
          <a:bodyPr wrap="none" rtlCol="0" anchor="t">
            <a:spAutoFit/>
          </a:bodyPr>
          <a:lstStyle/>
          <a:p>
            <a:pPr algn="l"/>
            <a:r>
              <a:rPr b="1">
                <a:latin typeface="微软雅黑" panose="020B0503020204020204" charset="-122"/>
                <a:ea typeface="微软雅黑" panose="020B0503020204020204" charset="-122"/>
                <a:sym typeface="+mn-ea"/>
              </a:rPr>
              <a:t>（二）酒店目标利润预算</a:t>
            </a:r>
            <a:endParaRPr b="1">
              <a:latin typeface="微软雅黑" panose="020B0503020204020204" charset="-122"/>
              <a:ea typeface="微软雅黑" panose="020B0503020204020204" charset="-122"/>
              <a:sym typeface="+mn-ea"/>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二、酒店企业经营保本的预测</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sym typeface="+mn-ea"/>
              </a:rPr>
              <a:t>第二节  </a:t>
            </a:r>
            <a:r>
              <a:rPr lang="zh-CN" altLang="en-US" sz="1600" b="1" dirty="0">
                <a:solidFill>
                  <a:schemeClr val="bg1"/>
                </a:solidFill>
                <a:latin typeface="微软雅黑" panose="020B0503020204020204" charset="-122"/>
                <a:ea typeface="微软雅黑" panose="020B0503020204020204" charset="-122"/>
                <a:sym typeface="+mn-ea"/>
              </a:rPr>
              <a:t>酒店企业成本与费用管理</a:t>
            </a:r>
            <a:endParaRPr lang="zh-CN" altLang="en-US" sz="1600" b="1" dirty="0">
              <a:solidFill>
                <a:schemeClr val="bg1"/>
              </a:solidFill>
              <a:latin typeface="Arial" panose="020B0604020202020204" pitchFamily="34" charset="0"/>
              <a:ea typeface="微软雅黑" panose="020B0503020204020204" charset="-122"/>
            </a:endParaRPr>
          </a:p>
        </p:txBody>
      </p:sp>
      <p:sp>
        <p:nvSpPr>
          <p:cNvPr id="3" name="文本框 2"/>
          <p:cNvSpPr txBox="1"/>
          <p:nvPr/>
        </p:nvSpPr>
        <p:spPr>
          <a:xfrm>
            <a:off x="1346835" y="1828165"/>
            <a:ext cx="10062845" cy="2676525"/>
          </a:xfrm>
          <a:prstGeom prst="rect">
            <a:avLst/>
          </a:prstGeom>
          <a:noFill/>
        </p:spPr>
        <p:txBody>
          <a:bodyPr wrap="square" rtlCol="0" anchor="t">
            <a:spAutoFit/>
          </a:bodyPr>
          <a:lstStyle/>
          <a:p>
            <a:pPr indent="431800" algn="just" fontAlgn="auto">
              <a:lnSpc>
                <a:spcPct val="150000"/>
              </a:lnSpc>
              <a:buFont typeface="Wingdings" panose="05000000000000000000" charset="0"/>
              <a:buNone/>
            </a:pPr>
            <a:r>
              <a:rPr sz="1600"/>
              <a:t>一般餐饮产品具有多样化和价格体系复杂等特点。因此，适合用销售金额法来计算。常用公式如下</a:t>
            </a:r>
            <a:r>
              <a:rPr lang="zh-CN" sz="1600">
                <a:ea typeface="宋体" panose="02010600030101010101" pitchFamily="2" charset="-122"/>
              </a:rPr>
              <a:t>：</a:t>
            </a:r>
            <a:endParaRPr lang="zh-CN" sz="1600">
              <a:ea typeface="宋体" panose="02010600030101010101" pitchFamily="2" charset="-122"/>
            </a:endParaRPr>
          </a:p>
          <a:p>
            <a:pPr indent="431800" algn="just" fontAlgn="auto">
              <a:lnSpc>
                <a:spcPct val="150000"/>
              </a:lnSpc>
              <a:buFont typeface="Wingdings" panose="05000000000000000000" charset="0"/>
              <a:buNone/>
            </a:pPr>
            <a:r>
              <a:rPr sz="1600"/>
              <a:t>餐饮保本销售额=固定成本÷边际贡献率</a:t>
            </a:r>
            <a:endParaRPr sz="1600"/>
          </a:p>
          <a:p>
            <a:pPr indent="431800" algn="just" fontAlgn="auto">
              <a:lnSpc>
                <a:spcPct val="150000"/>
              </a:lnSpc>
              <a:buFont typeface="Wingdings" panose="05000000000000000000" charset="0"/>
              <a:buNone/>
            </a:pPr>
            <a:r>
              <a:rPr sz="1600"/>
              <a:t>其中，边际贡献率=边际贡献÷销售收入，边际贡献一销售收入一变动成本</a:t>
            </a:r>
            <a:endParaRPr sz="1600"/>
          </a:p>
          <a:p>
            <a:pPr indent="431800" algn="just" fontAlgn="auto">
              <a:lnSpc>
                <a:spcPct val="150000"/>
              </a:lnSpc>
              <a:buFont typeface="Wingdings" panose="05000000000000000000" charset="0"/>
              <a:buNone/>
            </a:pPr>
            <a:r>
              <a:rPr sz="1600"/>
              <a:t>餐饮的变动成本除食品原材料外，营业成本中也有不少项目有变动成本的性质，如餐巾纸、牙签、燃料等。但是，也可以简化用毛利率取代边际贡献率来计算保本点，可以根据物料用品、燃料用品支出情况，对毛利率加以调整</a:t>
            </a:r>
            <a:r>
              <a:rPr lang="zh-CN" sz="1600">
                <a:ea typeface="宋体" panose="02010600030101010101" pitchFamily="2" charset="-122"/>
              </a:rPr>
              <a:t>。</a:t>
            </a:r>
            <a:endParaRPr lang="zh-CN" sz="1600">
              <a:ea typeface="宋体" panose="02010600030101010101" pitchFamily="2" charset="-122"/>
            </a:endParaRPr>
          </a:p>
          <a:p>
            <a:pPr indent="431800" algn="just" fontAlgn="auto">
              <a:lnSpc>
                <a:spcPct val="150000"/>
              </a:lnSpc>
              <a:buFont typeface="Wingdings" panose="05000000000000000000" charset="0"/>
              <a:buNone/>
            </a:pPr>
            <a:r>
              <a:rPr sz="1600"/>
              <a:t>这时，餐饮保本点=固定成本÷毛利率</a:t>
            </a:r>
            <a:endParaRPr sz="1600"/>
          </a:p>
        </p:txBody>
      </p:sp>
      <p:sp>
        <p:nvSpPr>
          <p:cNvPr id="2" name="文本框 1"/>
          <p:cNvSpPr txBox="1"/>
          <p:nvPr/>
        </p:nvSpPr>
        <p:spPr>
          <a:xfrm>
            <a:off x="1346835" y="1295400"/>
            <a:ext cx="2926080" cy="368300"/>
          </a:xfrm>
          <a:prstGeom prst="rect">
            <a:avLst/>
          </a:prstGeom>
          <a:noFill/>
        </p:spPr>
        <p:txBody>
          <a:bodyPr wrap="none" rtlCol="0" anchor="t">
            <a:spAutoFit/>
          </a:bodyPr>
          <a:lstStyle/>
          <a:p>
            <a:pPr algn="l"/>
            <a:r>
              <a:rPr b="1">
                <a:latin typeface="微软雅黑" panose="020B0503020204020204" charset="-122"/>
                <a:ea typeface="微软雅黑" panose="020B0503020204020204" charset="-122"/>
                <a:sym typeface="+mn-ea"/>
              </a:rPr>
              <a:t>（三）酒店餐饮保本点计算</a:t>
            </a:r>
            <a:endParaRPr b="1">
              <a:latin typeface="微软雅黑" panose="020B0503020204020204" charset="-122"/>
              <a:ea typeface="微软雅黑" panose="020B0503020204020204" charset="-122"/>
              <a:sym typeface="+mn-ea"/>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三、酒店企业成本费用预算</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sym typeface="+mn-ea"/>
              </a:rPr>
              <a:t>第二节  </a:t>
            </a:r>
            <a:r>
              <a:rPr lang="zh-CN" altLang="en-US" sz="1600" b="1" dirty="0">
                <a:solidFill>
                  <a:schemeClr val="bg1"/>
                </a:solidFill>
                <a:latin typeface="微软雅黑" panose="020B0503020204020204" charset="-122"/>
                <a:ea typeface="微软雅黑" panose="020B0503020204020204" charset="-122"/>
                <a:sym typeface="+mn-ea"/>
              </a:rPr>
              <a:t>酒店企业成本与费用管理</a:t>
            </a:r>
            <a:endParaRPr lang="zh-CN" altLang="en-US" sz="1600" b="1" dirty="0">
              <a:solidFill>
                <a:schemeClr val="bg1"/>
              </a:solidFill>
              <a:latin typeface="Arial" panose="020B0604020202020204" pitchFamily="34" charset="0"/>
              <a:ea typeface="微软雅黑" panose="020B0503020204020204" charset="-122"/>
            </a:endParaRPr>
          </a:p>
        </p:txBody>
      </p:sp>
      <p:sp>
        <p:nvSpPr>
          <p:cNvPr id="3" name="文本框 2"/>
          <p:cNvSpPr txBox="1"/>
          <p:nvPr/>
        </p:nvSpPr>
        <p:spPr>
          <a:xfrm>
            <a:off x="1346835" y="1828165"/>
            <a:ext cx="10062845" cy="1938020"/>
          </a:xfrm>
          <a:prstGeom prst="rect">
            <a:avLst/>
          </a:prstGeom>
          <a:noFill/>
        </p:spPr>
        <p:txBody>
          <a:bodyPr wrap="square" rtlCol="0" anchor="t">
            <a:spAutoFit/>
          </a:bodyPr>
          <a:lstStyle/>
          <a:p>
            <a:pPr indent="431800" algn="just" fontAlgn="auto">
              <a:lnSpc>
                <a:spcPct val="150000"/>
              </a:lnSpc>
              <a:buFont typeface="Wingdings" panose="05000000000000000000" charset="0"/>
              <a:buNone/>
            </a:pPr>
            <a:r>
              <a:rPr sz="1600"/>
              <a:t>酒店的预算管理在酒店的经营活动中起着极其重要的作用，是未来发展方向的总规划预算作为酒店经营管理中的一个目标和方向，用经营量化的指标与日常工作紧密结合，比较容易找出在实际经营过程中存在的差异和问題，是管理者在制定行动方案时的主要参考依据酒店眢理者制定预算时，要考虑到多方面因素，不仅要关注动态变化的市场环境和竟争形式，也要结合酒店规模和服务设施项目，酒店同比与环比的历史数据，并同时考虑投资者的期望和要求</a:t>
            </a:r>
            <a:r>
              <a:rPr lang="zh-CN" sz="1600">
                <a:ea typeface="宋体" panose="02010600030101010101" pitchFamily="2" charset="-122"/>
              </a:rPr>
              <a:t>。</a:t>
            </a:r>
            <a:endParaRPr lang="zh-CN" sz="1600">
              <a:ea typeface="宋体" panose="02010600030101010101" pitchFamily="2" charset="-122"/>
            </a:endParaRPr>
          </a:p>
        </p:txBody>
      </p:sp>
      <p:sp>
        <p:nvSpPr>
          <p:cNvPr id="2" name="文本框 1"/>
          <p:cNvSpPr txBox="1"/>
          <p:nvPr/>
        </p:nvSpPr>
        <p:spPr>
          <a:xfrm>
            <a:off x="1346835" y="1295400"/>
            <a:ext cx="3611880" cy="368300"/>
          </a:xfrm>
          <a:prstGeom prst="rect">
            <a:avLst/>
          </a:prstGeom>
          <a:noFill/>
        </p:spPr>
        <p:txBody>
          <a:bodyPr wrap="none" rtlCol="0" anchor="t">
            <a:spAutoFit/>
          </a:bodyPr>
          <a:lstStyle/>
          <a:p>
            <a:pPr algn="l"/>
            <a:r>
              <a:rPr b="1">
                <a:latin typeface="微软雅黑" panose="020B0503020204020204" charset="-122"/>
                <a:ea typeface="微软雅黑" panose="020B0503020204020204" charset="-122"/>
                <a:sym typeface="+mn-ea"/>
              </a:rPr>
              <a:t>（一）酒店预算管理的意义和依据</a:t>
            </a:r>
            <a:endParaRPr b="1">
              <a:latin typeface="微软雅黑" panose="020B0503020204020204" charset="-122"/>
              <a:ea typeface="微软雅黑" panose="020B0503020204020204" charset="-122"/>
              <a:sym typeface="+mn-ea"/>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三、酒店企业成本费用预算</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sym typeface="+mn-ea"/>
              </a:rPr>
              <a:t>第二节  </a:t>
            </a:r>
            <a:r>
              <a:rPr lang="zh-CN" altLang="en-US" sz="1600" b="1" dirty="0">
                <a:solidFill>
                  <a:schemeClr val="bg1"/>
                </a:solidFill>
                <a:latin typeface="微软雅黑" panose="020B0503020204020204" charset="-122"/>
                <a:ea typeface="微软雅黑" panose="020B0503020204020204" charset="-122"/>
                <a:sym typeface="+mn-ea"/>
              </a:rPr>
              <a:t>酒店企业成本与费用管理</a:t>
            </a:r>
            <a:endParaRPr lang="zh-CN" altLang="en-US" sz="1600" b="1" dirty="0">
              <a:solidFill>
                <a:schemeClr val="bg1"/>
              </a:solidFill>
              <a:latin typeface="Arial" panose="020B0604020202020204" pitchFamily="34" charset="0"/>
              <a:ea typeface="微软雅黑" panose="020B0503020204020204" charset="-122"/>
            </a:endParaRPr>
          </a:p>
        </p:txBody>
      </p:sp>
      <p:sp>
        <p:nvSpPr>
          <p:cNvPr id="3" name="文本框 2"/>
          <p:cNvSpPr txBox="1"/>
          <p:nvPr/>
        </p:nvSpPr>
        <p:spPr>
          <a:xfrm>
            <a:off x="1346835" y="1828165"/>
            <a:ext cx="10062845" cy="2676525"/>
          </a:xfrm>
          <a:prstGeom prst="rect">
            <a:avLst/>
          </a:prstGeom>
          <a:noFill/>
        </p:spPr>
        <p:txBody>
          <a:bodyPr wrap="square" rtlCol="0" anchor="t">
            <a:spAutoFit/>
          </a:bodyPr>
          <a:lstStyle/>
          <a:p>
            <a:pPr indent="431800" algn="just" fontAlgn="auto">
              <a:lnSpc>
                <a:spcPct val="150000"/>
              </a:lnSpc>
              <a:buFont typeface="Wingdings" panose="05000000000000000000" charset="0"/>
              <a:buNone/>
            </a:pPr>
            <a:r>
              <a:rPr sz="1600"/>
              <a:t>首先，预算管理要做到全面化，不单是财务部门要做好预算工作，酒店其他部门也要做好配合工作，每个部门都要根据酒店整体目标的情况提出自已的预算方案。</a:t>
            </a:r>
            <a:endParaRPr sz="1600"/>
          </a:p>
          <a:p>
            <a:pPr indent="431800" algn="just" fontAlgn="auto">
              <a:lnSpc>
                <a:spcPct val="150000"/>
              </a:lnSpc>
              <a:buFont typeface="Wingdings" panose="05000000000000000000" charset="0"/>
              <a:buNone/>
            </a:pPr>
            <a:r>
              <a:rPr sz="1600"/>
              <a:t>其次，要建立一套科学完整的预算体系，主要包括预期目标、实施方案、预算监督等环节。预期目标一定要符合酒店自身情况，并有总体目标和分期目标等，并且要具体到实施的各个部门，甚至具体到每个员自身，使得部门之间可以协同工作。实施方案要有一定的科学性和规划性，并且具有适应性。根据酒店自身特点，实施方案可以按照部门的特点、月份、季度进行，并根据具体情况进行调整。实施方案在执行的时候，必须有预算部门进行监督和管控，特别是对酒店中发生的重大资金流要做着重监管，及时追踪资金流的去向</a:t>
            </a:r>
            <a:r>
              <a:rPr lang="zh-CN" sz="1600">
                <a:ea typeface="宋体" panose="02010600030101010101" pitchFamily="2" charset="-122"/>
              </a:rPr>
              <a:t>。</a:t>
            </a:r>
            <a:endParaRPr lang="zh-CN" sz="1600">
              <a:ea typeface="宋体" panose="02010600030101010101" pitchFamily="2" charset="-122"/>
            </a:endParaRPr>
          </a:p>
        </p:txBody>
      </p:sp>
      <p:sp>
        <p:nvSpPr>
          <p:cNvPr id="2" name="文本框 1"/>
          <p:cNvSpPr txBox="1"/>
          <p:nvPr/>
        </p:nvSpPr>
        <p:spPr>
          <a:xfrm>
            <a:off x="1346835" y="1295400"/>
            <a:ext cx="3383280" cy="368300"/>
          </a:xfrm>
          <a:prstGeom prst="rect">
            <a:avLst/>
          </a:prstGeom>
          <a:noFill/>
        </p:spPr>
        <p:txBody>
          <a:bodyPr wrap="none" rtlCol="0" anchor="t">
            <a:spAutoFit/>
          </a:bodyPr>
          <a:lstStyle/>
          <a:p>
            <a:pPr algn="l"/>
            <a:r>
              <a:rPr b="1">
                <a:latin typeface="微软雅黑" panose="020B0503020204020204" charset="-122"/>
                <a:ea typeface="微软雅黑" panose="020B0503020204020204" charset="-122"/>
                <a:sym typeface="+mn-ea"/>
              </a:rPr>
              <a:t>（二）酒店预算管理的具体要求</a:t>
            </a:r>
            <a:endParaRPr b="1">
              <a:latin typeface="微软雅黑" panose="020B0503020204020204" charset="-122"/>
              <a:ea typeface="微软雅黑" panose="020B0503020204020204"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三、酒店人力资源管理的目标</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rPr>
              <a:t>第一节   酒店人力资源管理概述</a:t>
            </a:r>
            <a:endParaRPr lang="zh-CN" altLang="en-US" sz="1600" b="1" dirty="0">
              <a:solidFill>
                <a:schemeClr val="bg1"/>
              </a:solidFill>
              <a:latin typeface="Arial" panose="020B0604020202020204" pitchFamily="34" charset="0"/>
              <a:ea typeface="微软雅黑" panose="020B0503020204020204" charset="-122"/>
            </a:endParaRPr>
          </a:p>
        </p:txBody>
      </p:sp>
      <p:sp>
        <p:nvSpPr>
          <p:cNvPr id="3" name="文本框 2"/>
          <p:cNvSpPr txBox="1"/>
          <p:nvPr/>
        </p:nvSpPr>
        <p:spPr>
          <a:xfrm>
            <a:off x="1274445" y="1393190"/>
            <a:ext cx="9643110" cy="2306955"/>
          </a:xfrm>
          <a:prstGeom prst="rect">
            <a:avLst/>
          </a:prstGeom>
          <a:noFill/>
        </p:spPr>
        <p:txBody>
          <a:bodyPr wrap="square" rtlCol="0" anchor="t">
            <a:spAutoFit/>
          </a:bodyPr>
          <a:lstStyle/>
          <a:p>
            <a:pPr indent="431800" algn="just" fontAlgn="auto">
              <a:lnSpc>
                <a:spcPct val="150000"/>
              </a:lnSpc>
            </a:pPr>
            <a:r>
              <a:rPr sz="1600">
                <a:sym typeface="+mn-ea"/>
              </a:rPr>
              <a:t>酒店人力资源管理的目标是使酒店组织更具核心竞争力。人力资源管理活动直接影响到组织目标的实现，有效的人力资源管理目标和组织目标是一致的。酒店人力资源管理的目标可以分为三个层次，即终极目标、直接目标和具体目标。终极目标是通过有效的人力资源管理来维持酒店组织的生存，促进其发展和利润的增长，提高适应外部不断变化的环境的灵活性保证酒店经营管理目标的实现，使酒店在竟争中保持相对优势。直接目标是通过人力资源管理活动吸引员工、留住员工、激励员工和再培训员工，调动员工的积极性和创造性，维持和提高员工的工作生产率。</a:t>
            </a:r>
            <a:endParaRPr sz="1600">
              <a:sym typeface="+mn-ea"/>
            </a:endParaRPr>
          </a:p>
        </p:txBody>
      </p:sp>
      <p:grpSp>
        <p:nvGrpSpPr>
          <p:cNvPr id="2" name="组合 1"/>
          <p:cNvGrpSpPr/>
          <p:nvPr/>
        </p:nvGrpSpPr>
        <p:grpSpPr>
          <a:xfrm>
            <a:off x="1705610" y="4310380"/>
            <a:ext cx="9026525" cy="1241425"/>
            <a:chOff x="1946" y="2512"/>
            <a:chExt cx="14215" cy="1955"/>
          </a:xfrm>
        </p:grpSpPr>
        <p:sp>
          <p:nvSpPr>
            <p:cNvPr id="10" name="椭圆 9"/>
            <p:cNvSpPr/>
            <p:nvPr/>
          </p:nvSpPr>
          <p:spPr>
            <a:xfrm>
              <a:off x="1946" y="2514"/>
              <a:ext cx="4202" cy="1953"/>
            </a:xfrm>
            <a:prstGeom prst="ellipse">
              <a:avLst/>
            </a:prstGeom>
            <a:solidFill>
              <a:srgbClr val="FF8D41"/>
            </a:solidFill>
            <a:ln w="38100" cap="flat" cmpd="sng" algn="ctr">
              <a:solidFill>
                <a:sysClr val="window" lastClr="FFFFFF"/>
              </a:solidFill>
              <a:prstDash val="solid"/>
              <a:miter lim="800000"/>
            </a:ln>
            <a:effectLst/>
          </p:spPr>
          <p:txBody>
            <a:bodyPr lIns="0" tIns="0" rIns="0" bIns="0" anchor="ctr"/>
            <a:lstStyle/>
            <a:p>
              <a:pPr algn="ctr" defTabSz="685165" eaLnBrk="1" fontAlgn="auto" hangingPunct="1">
                <a:spcBef>
                  <a:spcPts val="0"/>
                </a:spcBef>
                <a:spcAft>
                  <a:spcPts val="0"/>
                </a:spcAft>
                <a:defRPr/>
              </a:pPr>
              <a:r>
                <a:rPr lang="zh-CN" altLang="en-US" sz="1600" b="1" kern="0" dirty="0">
                  <a:solidFill>
                    <a:prstClr val="white"/>
                  </a:solidFill>
                  <a:latin typeface="微软雅黑" panose="020B0503020204020204" charset="-122"/>
                  <a:ea typeface="微软雅黑" panose="020B0503020204020204" charset="-122"/>
                </a:rPr>
                <a:t>建立优秀员工团队</a:t>
              </a:r>
              <a:endParaRPr lang="zh-CN" altLang="en-US" sz="1600" b="1" kern="0" dirty="0">
                <a:solidFill>
                  <a:prstClr val="white"/>
                </a:solidFill>
                <a:latin typeface="微软雅黑" panose="020B0503020204020204" charset="-122"/>
                <a:ea typeface="微软雅黑" panose="020B0503020204020204" charset="-122"/>
              </a:endParaRPr>
            </a:p>
          </p:txBody>
        </p:sp>
        <p:sp>
          <p:nvSpPr>
            <p:cNvPr id="23" name="椭圆 22"/>
            <p:cNvSpPr/>
            <p:nvPr/>
          </p:nvSpPr>
          <p:spPr>
            <a:xfrm>
              <a:off x="7380" y="2512"/>
              <a:ext cx="3693" cy="1952"/>
            </a:xfrm>
            <a:prstGeom prst="ellipse">
              <a:avLst/>
            </a:prstGeom>
            <a:solidFill>
              <a:srgbClr val="FF3300"/>
            </a:solidFill>
            <a:ln w="38100" cap="flat" cmpd="sng" algn="ctr">
              <a:solidFill>
                <a:sysClr val="window" lastClr="FFFFFF"/>
              </a:solidFill>
              <a:prstDash val="solid"/>
              <a:miter lim="800000"/>
            </a:ln>
            <a:effectLst/>
          </p:spPr>
          <p:txBody>
            <a:bodyPr lIns="0" tIns="0" rIns="0" bIns="0" anchor="ctr"/>
            <a:lstStyle/>
            <a:p>
              <a:pPr algn="ctr" defTabSz="685165" eaLnBrk="1" fontAlgn="auto" hangingPunct="1">
                <a:spcBef>
                  <a:spcPts val="0"/>
                </a:spcBef>
                <a:spcAft>
                  <a:spcPts val="0"/>
                </a:spcAft>
                <a:defRPr/>
              </a:pPr>
              <a:r>
                <a:rPr lang="zh-CN" altLang="en-US" sz="1600" b="1" kern="0" dirty="0">
                  <a:solidFill>
                    <a:prstClr val="white"/>
                  </a:solidFill>
                  <a:latin typeface="微软雅黑" panose="020B0503020204020204" charset="-122"/>
                  <a:ea typeface="微软雅黑" panose="020B0503020204020204" charset="-122"/>
                </a:rPr>
                <a:t>形成最佳员工组合</a:t>
              </a:r>
              <a:endParaRPr lang="zh-CN" altLang="en-US" sz="1600" b="1" kern="0" dirty="0">
                <a:solidFill>
                  <a:prstClr val="white"/>
                </a:solidFill>
                <a:latin typeface="微软雅黑" panose="020B0503020204020204" charset="-122"/>
                <a:ea typeface="微软雅黑" panose="020B0503020204020204" charset="-122"/>
              </a:endParaRPr>
            </a:p>
          </p:txBody>
        </p:sp>
        <p:sp>
          <p:nvSpPr>
            <p:cNvPr id="29" name="椭圆 28"/>
            <p:cNvSpPr/>
            <p:nvPr/>
          </p:nvSpPr>
          <p:spPr>
            <a:xfrm>
              <a:off x="12102" y="2512"/>
              <a:ext cx="4059" cy="1954"/>
            </a:xfrm>
            <a:prstGeom prst="ellipse">
              <a:avLst/>
            </a:prstGeom>
            <a:solidFill>
              <a:schemeClr val="accent2">
                <a:lumMod val="50000"/>
              </a:schemeClr>
            </a:solidFill>
            <a:ln w="38100" cap="flat" cmpd="sng" algn="ctr">
              <a:solidFill>
                <a:sysClr val="window" lastClr="FFFFFF"/>
              </a:solidFill>
              <a:prstDash val="solid"/>
              <a:miter lim="800000"/>
            </a:ln>
            <a:effectLst/>
          </p:spPr>
          <p:txBody>
            <a:bodyPr lIns="0" tIns="0" rIns="0" bIns="0" anchor="ctr"/>
            <a:lstStyle/>
            <a:p>
              <a:pPr algn="ctr" defTabSz="685165" eaLnBrk="1" fontAlgn="auto" hangingPunct="1">
                <a:spcBef>
                  <a:spcPts val="0"/>
                </a:spcBef>
                <a:spcAft>
                  <a:spcPts val="0"/>
                </a:spcAft>
                <a:defRPr/>
              </a:pPr>
              <a:r>
                <a:rPr lang="zh-CN" altLang="en-US" sz="1600" b="1" kern="0" dirty="0">
                  <a:solidFill>
                    <a:prstClr val="white"/>
                  </a:solidFill>
                  <a:latin typeface="微软雅黑" panose="020B0503020204020204" charset="-122"/>
                  <a:ea typeface="微软雅黑" panose="020B0503020204020204" charset="-122"/>
                </a:rPr>
                <a:t>创造良好工作环境</a:t>
              </a:r>
              <a:endParaRPr lang="zh-CN" altLang="en-US" sz="1600" b="1" kern="0" dirty="0">
                <a:solidFill>
                  <a:prstClr val="white"/>
                </a:solidFill>
                <a:latin typeface="微软雅黑" panose="020B0503020204020204" charset="-122"/>
                <a:ea typeface="微软雅黑" panose="020B0503020204020204" charset="-122"/>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三、酒店企业成本费用预算</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sym typeface="+mn-ea"/>
              </a:rPr>
              <a:t>第二节  </a:t>
            </a:r>
            <a:r>
              <a:rPr lang="zh-CN" altLang="en-US" sz="1600" b="1" dirty="0">
                <a:solidFill>
                  <a:schemeClr val="bg1"/>
                </a:solidFill>
                <a:latin typeface="微软雅黑" panose="020B0503020204020204" charset="-122"/>
                <a:ea typeface="微软雅黑" panose="020B0503020204020204" charset="-122"/>
                <a:sym typeface="+mn-ea"/>
              </a:rPr>
              <a:t>酒店企业成本与费用管理</a:t>
            </a:r>
            <a:endParaRPr lang="zh-CN" altLang="en-US" sz="1600" b="1" dirty="0">
              <a:solidFill>
                <a:schemeClr val="bg1"/>
              </a:solidFill>
              <a:latin typeface="Arial" panose="020B0604020202020204" pitchFamily="34" charset="0"/>
              <a:ea typeface="微软雅黑" panose="020B0503020204020204" charset="-122"/>
            </a:endParaRPr>
          </a:p>
        </p:txBody>
      </p:sp>
      <p:sp>
        <p:nvSpPr>
          <p:cNvPr id="3" name="文本框 2"/>
          <p:cNvSpPr txBox="1"/>
          <p:nvPr/>
        </p:nvSpPr>
        <p:spPr>
          <a:xfrm>
            <a:off x="1346835" y="1663700"/>
            <a:ext cx="10062845" cy="4154170"/>
          </a:xfrm>
          <a:prstGeom prst="rect">
            <a:avLst/>
          </a:prstGeom>
          <a:noFill/>
        </p:spPr>
        <p:txBody>
          <a:bodyPr wrap="square" rtlCol="0" anchor="t">
            <a:spAutoFit/>
          </a:bodyPr>
          <a:lstStyle/>
          <a:p>
            <a:pPr indent="431800" algn="just" fontAlgn="auto">
              <a:lnSpc>
                <a:spcPct val="150000"/>
              </a:lnSpc>
              <a:buFont typeface="Wingdings" panose="05000000000000000000" charset="0"/>
              <a:buNone/>
            </a:pPr>
            <a:r>
              <a:rPr sz="1600" b="1"/>
              <a:t>1.科学合理的设定财务预算目标</a:t>
            </a:r>
            <a:endParaRPr sz="1600" b="1"/>
          </a:p>
          <a:p>
            <a:pPr indent="431800" algn="just" fontAlgn="auto">
              <a:lnSpc>
                <a:spcPct val="150000"/>
              </a:lnSpc>
              <a:buFont typeface="Wingdings" panose="05000000000000000000" charset="0"/>
              <a:buNone/>
            </a:pPr>
            <a:r>
              <a:rPr sz="1600"/>
              <a:t>第一，确认收人。要成立以总经理为责任人、销售部和财务部等部门人员为主要成员的收入预算分析小组。销售部负责市场分析与预测、收集国内外政治与经济信息、细分市场，为客房、餐饮和其他收入中心预測数据。财务部根据历史数据和市场情况对销售部的预测进行可行性分析，修正预算。第二，确认成本费用。变动成本要按照收入的相应比例进行计提，如客用品、食品原材料、系统费、佣金、奖励管理费的计提均和客房率、房价、餐位数相关，要以历史数据库为基础得出相应比例并进行预测。另外要梳理年度维保合同、服务合同确认相关的固定费用。各成本费用中心负责人提交预算初稿交财务部进行审核</a:t>
            </a:r>
            <a:r>
              <a:rPr lang="zh-CN" sz="1600">
                <a:ea typeface="宋体" panose="02010600030101010101" pitchFamily="2" charset="-122"/>
              </a:rPr>
              <a:t>。</a:t>
            </a:r>
            <a:endParaRPr sz="1600"/>
          </a:p>
          <a:p>
            <a:pPr indent="431800" algn="just" fontAlgn="auto">
              <a:lnSpc>
                <a:spcPct val="150000"/>
              </a:lnSpc>
              <a:buFont typeface="Wingdings" panose="05000000000000000000" charset="0"/>
              <a:buNone/>
            </a:pPr>
            <a:r>
              <a:rPr sz="1600" b="1"/>
              <a:t>2.完善酒店内部控制制度建设</a:t>
            </a:r>
            <a:endParaRPr sz="1600" b="1"/>
          </a:p>
          <a:p>
            <a:pPr indent="431800" algn="just" fontAlgn="auto">
              <a:lnSpc>
                <a:spcPct val="150000"/>
              </a:lnSpc>
              <a:buFont typeface="Wingdings" panose="05000000000000000000" charset="0"/>
              <a:buNone/>
            </a:pPr>
            <a:r>
              <a:rPr lang="zh-CN" sz="1600">
                <a:ea typeface="宋体" panose="02010600030101010101" pitchFamily="2" charset="-122"/>
              </a:rPr>
              <a:t>完</a:t>
            </a:r>
            <a:r>
              <a:rPr sz="1600"/>
              <a:t>善酒店业务层面的内部控制制度建设可有效防范酒店管理、经营、安全、质量、效率、发展等方面的风险，因而日益得到现代酒店管理的重视。对于抗击风险能力较弱的酒店行业来说，更需要内部控制制度建设的保驾护航。</a:t>
            </a:r>
            <a:endParaRPr sz="1600"/>
          </a:p>
        </p:txBody>
      </p:sp>
      <p:sp>
        <p:nvSpPr>
          <p:cNvPr id="2" name="文本框 1"/>
          <p:cNvSpPr txBox="1"/>
          <p:nvPr/>
        </p:nvSpPr>
        <p:spPr>
          <a:xfrm>
            <a:off x="1346835" y="1295400"/>
            <a:ext cx="3383280" cy="368300"/>
          </a:xfrm>
          <a:prstGeom prst="rect">
            <a:avLst/>
          </a:prstGeom>
          <a:noFill/>
        </p:spPr>
        <p:txBody>
          <a:bodyPr wrap="none" rtlCol="0" anchor="t">
            <a:spAutoFit/>
          </a:bodyPr>
          <a:lstStyle/>
          <a:p>
            <a:pPr algn="l"/>
            <a:r>
              <a:rPr b="1">
                <a:latin typeface="微软雅黑" panose="020B0503020204020204" charset="-122"/>
                <a:ea typeface="微软雅黑" panose="020B0503020204020204" charset="-122"/>
                <a:sym typeface="+mn-ea"/>
              </a:rPr>
              <a:t>（三）酒店预算管理的主要步骤</a:t>
            </a:r>
            <a:endParaRPr b="1">
              <a:latin typeface="微软雅黑" panose="020B0503020204020204" charset="-122"/>
              <a:ea typeface="微软雅黑" panose="020B0503020204020204" charset="-122"/>
              <a:sym typeface="+mn-ea"/>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四、酒店企业成本费用控制</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sym typeface="+mn-ea"/>
              </a:rPr>
              <a:t>第二节  </a:t>
            </a:r>
            <a:r>
              <a:rPr lang="zh-CN" altLang="en-US" sz="1600" b="1" dirty="0">
                <a:solidFill>
                  <a:schemeClr val="bg1"/>
                </a:solidFill>
                <a:latin typeface="微软雅黑" panose="020B0503020204020204" charset="-122"/>
                <a:ea typeface="微软雅黑" panose="020B0503020204020204" charset="-122"/>
                <a:sym typeface="+mn-ea"/>
              </a:rPr>
              <a:t>酒店企业成本与费用管理</a:t>
            </a:r>
            <a:endParaRPr lang="zh-CN" altLang="en-US" sz="1600" b="1" dirty="0">
              <a:solidFill>
                <a:schemeClr val="bg1"/>
              </a:solidFill>
              <a:latin typeface="Arial" panose="020B0604020202020204" pitchFamily="34" charset="0"/>
              <a:ea typeface="微软雅黑" panose="020B0503020204020204" charset="-122"/>
            </a:endParaRPr>
          </a:p>
        </p:txBody>
      </p:sp>
      <p:sp>
        <p:nvSpPr>
          <p:cNvPr id="3" name="文本框 2"/>
          <p:cNvSpPr txBox="1"/>
          <p:nvPr/>
        </p:nvSpPr>
        <p:spPr>
          <a:xfrm>
            <a:off x="1346835" y="1663700"/>
            <a:ext cx="10062845" cy="3415030"/>
          </a:xfrm>
          <a:prstGeom prst="rect">
            <a:avLst/>
          </a:prstGeom>
          <a:noFill/>
        </p:spPr>
        <p:txBody>
          <a:bodyPr wrap="square" rtlCol="0" anchor="t">
            <a:spAutoFit/>
          </a:bodyPr>
          <a:lstStyle/>
          <a:p>
            <a:pPr indent="431800" algn="just" fontAlgn="auto">
              <a:lnSpc>
                <a:spcPct val="150000"/>
              </a:lnSpc>
              <a:buFont typeface="Wingdings" panose="05000000000000000000" charset="0"/>
              <a:buNone/>
            </a:pPr>
            <a:r>
              <a:rPr sz="1600" b="1"/>
              <a:t>1.酒店成本费用控制的含义</a:t>
            </a:r>
            <a:endParaRPr sz="1600" b="1"/>
          </a:p>
          <a:p>
            <a:pPr indent="431800" algn="just" fontAlgn="auto">
              <a:lnSpc>
                <a:spcPct val="150000"/>
              </a:lnSpc>
              <a:buFont typeface="Wingdings" panose="05000000000000000000" charset="0"/>
              <a:buNone/>
            </a:pPr>
            <a:r>
              <a:rPr sz="1600"/>
              <a:t>酒店的成本费用控制，指的是酒店在一定时间内，预先建立成本管理目标。成本控制主体在其职权范围内，对生产消耗、成本控制等各方面的影响因素进行控制和调节，从而实现控制目标。为使酒店获取更大的经济效益，应加强酒店的成本控制管理，财务管理中的成本控制对酒店的经营管理具有重要意义</a:t>
            </a:r>
            <a:r>
              <a:rPr lang="zh-CN" sz="1600">
                <a:ea typeface="宋体" panose="02010600030101010101" pitchFamily="2" charset="-122"/>
              </a:rPr>
              <a:t>。</a:t>
            </a:r>
            <a:endParaRPr sz="1600" b="1"/>
          </a:p>
          <a:p>
            <a:pPr indent="431800" algn="just" fontAlgn="auto">
              <a:lnSpc>
                <a:spcPct val="150000"/>
              </a:lnSpc>
              <a:buFont typeface="Wingdings" panose="05000000000000000000" charset="0"/>
              <a:buNone/>
            </a:pPr>
            <a:r>
              <a:rPr sz="1600" b="1"/>
              <a:t>2.酒店成本费用控制的目的</a:t>
            </a:r>
            <a:endParaRPr sz="1600" b="1"/>
          </a:p>
          <a:p>
            <a:pPr indent="431800" algn="just" fontAlgn="auto">
              <a:lnSpc>
                <a:spcPct val="150000"/>
              </a:lnSpc>
              <a:buFont typeface="Wingdings" panose="05000000000000000000" charset="0"/>
              <a:buNone/>
            </a:pPr>
            <a:r>
              <a:rPr sz="1600"/>
              <a:t>酒店成本费用控制以酒店综合效益最大化为目标。如今酒店业的竞争日趋激烈，成本管理的加强，必然能带来经济效益的提升，促使酒店逐渐走向良性循环。实施成本控制，也能有效约束酒店中的各项成本，使其在指定范围内发挥作用，以降低酒店的成本，增加酒店的经营利润。成本控制的实施，还有效促进酒店正确落实与成本相关的法律法规，保证酒店朝着正确的发展方向发展，最终促进其经营目标的实现。</a:t>
            </a:r>
            <a:endParaRPr sz="1600"/>
          </a:p>
        </p:txBody>
      </p:sp>
      <p:sp>
        <p:nvSpPr>
          <p:cNvPr id="2" name="文本框 1"/>
          <p:cNvSpPr txBox="1"/>
          <p:nvPr/>
        </p:nvSpPr>
        <p:spPr>
          <a:xfrm>
            <a:off x="1346835" y="1295400"/>
            <a:ext cx="3611880" cy="368300"/>
          </a:xfrm>
          <a:prstGeom prst="rect">
            <a:avLst/>
          </a:prstGeom>
          <a:noFill/>
        </p:spPr>
        <p:txBody>
          <a:bodyPr wrap="none" rtlCol="0" anchor="t">
            <a:spAutoFit/>
          </a:bodyPr>
          <a:lstStyle/>
          <a:p>
            <a:pPr algn="l"/>
            <a:r>
              <a:rPr b="1">
                <a:latin typeface="微软雅黑" panose="020B0503020204020204" charset="-122"/>
                <a:ea typeface="微软雅黑" panose="020B0503020204020204" charset="-122"/>
                <a:sym typeface="+mn-ea"/>
              </a:rPr>
              <a:t>（一）成本费用控制的含义和目的</a:t>
            </a:r>
            <a:endParaRPr b="1">
              <a:latin typeface="微软雅黑" panose="020B0503020204020204" charset="-122"/>
              <a:ea typeface="微软雅黑" panose="020B0503020204020204" charset="-122"/>
              <a:sym typeface="+mn-ea"/>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四、酒店企业成本费用控制</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sym typeface="+mn-ea"/>
              </a:rPr>
              <a:t>第二节  </a:t>
            </a:r>
            <a:r>
              <a:rPr lang="zh-CN" altLang="en-US" sz="1600" b="1" dirty="0">
                <a:solidFill>
                  <a:schemeClr val="bg1"/>
                </a:solidFill>
                <a:latin typeface="微软雅黑" panose="020B0503020204020204" charset="-122"/>
                <a:ea typeface="微软雅黑" panose="020B0503020204020204" charset="-122"/>
                <a:sym typeface="+mn-ea"/>
              </a:rPr>
              <a:t>酒店企业成本与费用管理</a:t>
            </a:r>
            <a:endParaRPr lang="zh-CN" altLang="en-US" sz="1600" b="1" dirty="0">
              <a:solidFill>
                <a:schemeClr val="bg1"/>
              </a:solidFill>
              <a:latin typeface="Arial" panose="020B0604020202020204" pitchFamily="34" charset="0"/>
              <a:ea typeface="微软雅黑" panose="020B0503020204020204" charset="-122"/>
            </a:endParaRPr>
          </a:p>
        </p:txBody>
      </p:sp>
      <p:grpSp>
        <p:nvGrpSpPr>
          <p:cNvPr id="11" name="组合 10"/>
          <p:cNvGrpSpPr/>
          <p:nvPr/>
        </p:nvGrpSpPr>
        <p:grpSpPr>
          <a:xfrm>
            <a:off x="1014258" y="1807635"/>
            <a:ext cx="4293235" cy="3443605"/>
            <a:chOff x="1775982" y="1680939"/>
            <a:chExt cx="4293235" cy="3443605"/>
          </a:xfrm>
        </p:grpSpPr>
        <p:grpSp>
          <p:nvGrpSpPr>
            <p:cNvPr id="5" name="组合 4"/>
            <p:cNvGrpSpPr/>
            <p:nvPr/>
          </p:nvGrpSpPr>
          <p:grpSpPr>
            <a:xfrm>
              <a:off x="2116621" y="1680939"/>
              <a:ext cx="3952596" cy="1219728"/>
              <a:chOff x="1193139" y="3712317"/>
              <a:chExt cx="3952596" cy="1219728"/>
            </a:xfrm>
          </p:grpSpPr>
          <p:sp>
            <p:nvSpPr>
              <p:cNvPr id="7" name="任意多边形 11"/>
              <p:cNvSpPr/>
              <p:nvPr>
                <p:custDataLst>
                  <p:tags r:id="rId1"/>
                </p:custDataLst>
              </p:nvPr>
            </p:nvSpPr>
            <p:spPr>
              <a:xfrm>
                <a:off x="1193139" y="4379595"/>
                <a:ext cx="3611066" cy="552450"/>
              </a:xfrm>
              <a:custGeom>
                <a:avLst/>
                <a:gdLst>
                  <a:gd name="connsiteX0" fmla="*/ 282756 w 3611066"/>
                  <a:gd name="connsiteY0" fmla="*/ 0 h 552450"/>
                  <a:gd name="connsiteX1" fmla="*/ 3611066 w 3611066"/>
                  <a:gd name="connsiteY1" fmla="*/ 0 h 552450"/>
                  <a:gd name="connsiteX2" fmla="*/ 3328310 w 3611066"/>
                  <a:gd name="connsiteY2" fmla="*/ 552450 h 552450"/>
                  <a:gd name="connsiteX3" fmla="*/ 0 w 3611066"/>
                  <a:gd name="connsiteY3" fmla="*/ 552450 h 552450"/>
                </a:gdLst>
                <a:ahLst/>
                <a:cxnLst>
                  <a:cxn ang="0">
                    <a:pos x="connsiteX0" y="connsiteY0"/>
                  </a:cxn>
                  <a:cxn ang="0">
                    <a:pos x="connsiteX1" y="connsiteY1"/>
                  </a:cxn>
                  <a:cxn ang="0">
                    <a:pos x="connsiteX2" y="connsiteY2"/>
                  </a:cxn>
                  <a:cxn ang="0">
                    <a:pos x="connsiteX3" y="connsiteY3"/>
                  </a:cxn>
                </a:cxnLst>
                <a:rect l="l" t="t" r="r" b="b"/>
                <a:pathLst>
                  <a:path w="3611066" h="552450">
                    <a:moveTo>
                      <a:pt x="282756" y="0"/>
                    </a:moveTo>
                    <a:lnTo>
                      <a:pt x="3611066" y="0"/>
                    </a:lnTo>
                    <a:lnTo>
                      <a:pt x="3328310" y="552450"/>
                    </a:lnTo>
                    <a:lnTo>
                      <a:pt x="0" y="552450"/>
                    </a:lnTo>
                    <a:close/>
                  </a:path>
                </a:pathLst>
              </a:custGeom>
              <a:solidFill>
                <a:srgbClr val="FF3300">
                  <a:lumMod val="60000"/>
                  <a:lumOff val="40000"/>
                </a:srgbClr>
              </a:solidFill>
            </p:spPr>
            <p:txBody>
              <a:bodyPr rot="0" spcFirstLastPara="0" vertOverflow="overflow" horzOverflow="overflow" vert="horz" wrap="square" lIns="144000" tIns="0" rIns="144000" bIns="0" numCol="1" spcCol="0" rtlCol="0" fromWordArt="0" anchor="ctr" anchorCtr="0" forceAA="0" compatLnSpc="1">
                <a:normAutofit/>
              </a:bodyPr>
              <a:lstStyle/>
              <a:p>
                <a:pPr algn="ctr"/>
                <a:r>
                  <a:rPr sz="1600" b="1" dirty="0">
                    <a:solidFill>
                      <a:srgbClr val="FFFFFF"/>
                    </a:solidFill>
                    <a:latin typeface="微软雅黑" panose="020B0503020204020204" charset="-122"/>
                    <a:ea typeface="微软雅黑" panose="020B0503020204020204" charset="-122"/>
                    <a:sym typeface="Arial" panose="020B0604020202020204" pitchFamily="34" charset="0"/>
                  </a:rPr>
                  <a:t>成本控制具有相对性</a:t>
                </a:r>
                <a:endParaRPr sz="1600" b="1" dirty="0">
                  <a:solidFill>
                    <a:srgbClr val="FFFFFF"/>
                  </a:solidFill>
                  <a:latin typeface="微软雅黑" panose="020B0503020204020204" charset="-122"/>
                  <a:ea typeface="微软雅黑" panose="020B0503020204020204" charset="-122"/>
                  <a:sym typeface="Arial" panose="020B0604020202020204" pitchFamily="34" charset="0"/>
                </a:endParaRPr>
              </a:p>
            </p:txBody>
          </p:sp>
          <p:sp>
            <p:nvSpPr>
              <p:cNvPr id="8" name="任意多边形 24"/>
              <p:cNvSpPr/>
              <p:nvPr>
                <p:custDataLst>
                  <p:tags r:id="rId2"/>
                </p:custDataLst>
              </p:nvPr>
            </p:nvSpPr>
            <p:spPr>
              <a:xfrm>
                <a:off x="1534668" y="3712317"/>
                <a:ext cx="3611067" cy="552450"/>
              </a:xfrm>
              <a:custGeom>
                <a:avLst/>
                <a:gdLst>
                  <a:gd name="connsiteX0" fmla="*/ 282757 w 3611067"/>
                  <a:gd name="connsiteY0" fmla="*/ 0 h 552450"/>
                  <a:gd name="connsiteX1" fmla="*/ 3611067 w 3611067"/>
                  <a:gd name="connsiteY1" fmla="*/ 0 h 552450"/>
                  <a:gd name="connsiteX2" fmla="*/ 3328310 w 3611067"/>
                  <a:gd name="connsiteY2" fmla="*/ 552450 h 552450"/>
                  <a:gd name="connsiteX3" fmla="*/ 0 w 3611067"/>
                  <a:gd name="connsiteY3" fmla="*/ 552450 h 552450"/>
                </a:gdLst>
                <a:ahLst/>
                <a:cxnLst>
                  <a:cxn ang="0">
                    <a:pos x="connsiteX0" y="connsiteY0"/>
                  </a:cxn>
                  <a:cxn ang="0">
                    <a:pos x="connsiteX1" y="connsiteY1"/>
                  </a:cxn>
                  <a:cxn ang="0">
                    <a:pos x="connsiteX2" y="connsiteY2"/>
                  </a:cxn>
                  <a:cxn ang="0">
                    <a:pos x="connsiteX3" y="connsiteY3"/>
                  </a:cxn>
                </a:cxnLst>
                <a:rect l="l" t="t" r="r" b="b"/>
                <a:pathLst>
                  <a:path w="3611067" h="552450">
                    <a:moveTo>
                      <a:pt x="282757" y="0"/>
                    </a:moveTo>
                    <a:lnTo>
                      <a:pt x="3611067" y="0"/>
                    </a:lnTo>
                    <a:lnTo>
                      <a:pt x="3328310" y="552450"/>
                    </a:lnTo>
                    <a:lnTo>
                      <a:pt x="0" y="552450"/>
                    </a:lnTo>
                    <a:close/>
                  </a:path>
                </a:pathLst>
              </a:custGeom>
              <a:solidFill>
                <a:srgbClr val="FF3300">
                  <a:lumMod val="60000"/>
                  <a:lumOff val="40000"/>
                </a:srgbClr>
              </a:solidFill>
            </p:spPr>
            <p:txBody>
              <a:bodyPr rot="0" spcFirstLastPara="0" vertOverflow="overflow" horzOverflow="overflow" vert="horz" wrap="square" lIns="144000" tIns="0" rIns="144000" bIns="0" numCol="1" spcCol="0" rtlCol="0" fromWordArt="0" anchor="ctr" anchorCtr="0" forceAA="0" compatLnSpc="1">
                <a:normAutofit/>
              </a:bodyPr>
              <a:lstStyle/>
              <a:p>
                <a:pPr algn="ctr"/>
                <a:r>
                  <a:rPr sz="1600" b="1" dirty="0">
                    <a:solidFill>
                      <a:srgbClr val="FFFFFF"/>
                    </a:solidFill>
                    <a:latin typeface="微软雅黑" panose="020B0503020204020204" charset="-122"/>
                    <a:ea typeface="微软雅黑" panose="020B0503020204020204" charset="-122"/>
                    <a:sym typeface="Arial" panose="020B0604020202020204" pitchFamily="34" charset="0"/>
                  </a:rPr>
                  <a:t>以满足客人需求为基础</a:t>
                </a:r>
                <a:endParaRPr sz="1600" b="1" dirty="0">
                  <a:solidFill>
                    <a:srgbClr val="FFFFFF"/>
                  </a:solidFill>
                  <a:latin typeface="微软雅黑" panose="020B0503020204020204" charset="-122"/>
                  <a:ea typeface="微软雅黑" panose="020B0503020204020204" charset="-122"/>
                  <a:sym typeface="Arial" panose="020B0604020202020204" pitchFamily="34" charset="0"/>
                </a:endParaRPr>
              </a:p>
            </p:txBody>
          </p:sp>
        </p:grpSp>
        <p:sp>
          <p:nvSpPr>
            <p:cNvPr id="4" name="任意多边形 26"/>
            <p:cNvSpPr/>
            <p:nvPr>
              <p:custDataLst>
                <p:tags r:id="rId3"/>
              </p:custDataLst>
            </p:nvPr>
          </p:nvSpPr>
          <p:spPr>
            <a:xfrm>
              <a:off x="1775982" y="4572094"/>
              <a:ext cx="3609486" cy="552450"/>
            </a:xfrm>
            <a:custGeom>
              <a:avLst/>
              <a:gdLst>
                <a:gd name="connsiteX0" fmla="*/ 281176 w 3609486"/>
                <a:gd name="connsiteY0" fmla="*/ 0 h 552450"/>
                <a:gd name="connsiteX1" fmla="*/ 3609486 w 3609486"/>
                <a:gd name="connsiteY1" fmla="*/ 0 h 552450"/>
                <a:gd name="connsiteX2" fmla="*/ 3326729 w 3609486"/>
                <a:gd name="connsiteY2" fmla="*/ 552450 h 552450"/>
                <a:gd name="connsiteX3" fmla="*/ 0 w 3609486"/>
                <a:gd name="connsiteY3" fmla="*/ 552450 h 552450"/>
                <a:gd name="connsiteX4" fmla="*/ 0 w 3609486"/>
                <a:gd name="connsiteY4" fmla="*/ 549363 h 5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9486" h="552450">
                  <a:moveTo>
                    <a:pt x="281176" y="0"/>
                  </a:moveTo>
                  <a:lnTo>
                    <a:pt x="3609486" y="0"/>
                  </a:lnTo>
                  <a:lnTo>
                    <a:pt x="3326729" y="552450"/>
                  </a:lnTo>
                  <a:lnTo>
                    <a:pt x="0" y="552450"/>
                  </a:lnTo>
                  <a:lnTo>
                    <a:pt x="0" y="549363"/>
                  </a:lnTo>
                  <a:close/>
                </a:path>
              </a:pathLst>
            </a:custGeom>
            <a:solidFill>
              <a:srgbClr val="FF3300">
                <a:lumMod val="60000"/>
                <a:lumOff val="40000"/>
              </a:srgbClr>
            </a:solidFill>
          </p:spPr>
          <p:txBody>
            <a:bodyPr rot="0" spcFirstLastPara="0" vertOverflow="overflow" horzOverflow="overflow" vert="horz" wrap="square" lIns="144000" tIns="0" rIns="144000" bIns="0" numCol="1" spcCol="0" rtlCol="0" fromWordArt="0" anchor="ctr" anchorCtr="0" forceAA="0" compatLnSpc="1">
              <a:normAutofit/>
            </a:bodyPr>
            <a:lstStyle/>
            <a:p>
              <a:pPr algn="ctr"/>
              <a:r>
                <a:rPr sz="1600" b="1" dirty="0">
                  <a:solidFill>
                    <a:srgbClr val="FFFFFF"/>
                  </a:solidFill>
                  <a:latin typeface="微软雅黑" panose="020B0503020204020204" charset="-122"/>
                  <a:ea typeface="微软雅黑" panose="020B0503020204020204" charset="-122"/>
                  <a:sym typeface="Arial" panose="020B0604020202020204" pitchFamily="34" charset="0"/>
                </a:rPr>
                <a:t>完善应收账款控制流程</a:t>
              </a:r>
              <a:endParaRPr sz="1600" b="1" dirty="0">
                <a:solidFill>
                  <a:srgbClr val="FFFFFF"/>
                </a:solidFill>
                <a:latin typeface="微软雅黑" panose="020B0503020204020204" charset="-122"/>
                <a:ea typeface="微软雅黑" panose="020B0503020204020204" charset="-122"/>
                <a:sym typeface="Arial" panose="020B0604020202020204" pitchFamily="34" charset="0"/>
              </a:endParaRPr>
            </a:p>
          </p:txBody>
        </p:sp>
      </p:grpSp>
      <p:sp>
        <p:nvSpPr>
          <p:cNvPr id="6" name="文本框 5"/>
          <p:cNvSpPr txBox="1"/>
          <p:nvPr/>
        </p:nvSpPr>
        <p:spPr>
          <a:xfrm>
            <a:off x="1468755" y="1211580"/>
            <a:ext cx="3154680" cy="368300"/>
          </a:xfrm>
          <a:prstGeom prst="rect">
            <a:avLst/>
          </a:prstGeom>
          <a:noFill/>
        </p:spPr>
        <p:txBody>
          <a:bodyPr wrap="none" rtlCol="0" anchor="t">
            <a:spAutoFit/>
          </a:bodyPr>
          <a:lstStyle/>
          <a:p>
            <a:pPr algn="ctr"/>
            <a:r>
              <a:rPr lang="zh-CN" b="1" dirty="0">
                <a:solidFill>
                  <a:schemeClr val="tx1"/>
                </a:solidFill>
                <a:latin typeface="微软雅黑" panose="020B0503020204020204" charset="-122"/>
                <a:ea typeface="微软雅黑" panose="020B0503020204020204" charset="-122"/>
                <a:sym typeface="Arial" panose="020B0604020202020204" pitchFamily="34" charset="0"/>
              </a:rPr>
              <a:t>（一）</a:t>
            </a:r>
            <a:r>
              <a:rPr b="1" dirty="0">
                <a:solidFill>
                  <a:schemeClr val="tx1"/>
                </a:solidFill>
                <a:latin typeface="微软雅黑" panose="020B0503020204020204" charset="-122"/>
                <a:ea typeface="微软雅黑" panose="020B0503020204020204" charset="-122"/>
                <a:sym typeface="Arial" panose="020B0604020202020204" pitchFamily="34" charset="0"/>
              </a:rPr>
              <a:t>酒店成本贷用控制原则</a:t>
            </a:r>
            <a:endParaRPr lang="zh-CN" altLang="en-US" b="1" dirty="0">
              <a:solidFill>
                <a:schemeClr val="tx1"/>
              </a:solidFill>
              <a:latin typeface="微软雅黑" panose="020B0503020204020204" charset="-122"/>
              <a:ea typeface="微软雅黑" panose="020B0503020204020204" charset="-122"/>
              <a:sym typeface="Arial" panose="020B0604020202020204" pitchFamily="34" charset="0"/>
            </a:endParaRPr>
          </a:p>
        </p:txBody>
      </p:sp>
      <p:sp>
        <p:nvSpPr>
          <p:cNvPr id="9" name="文本框 8"/>
          <p:cNvSpPr txBox="1"/>
          <p:nvPr/>
        </p:nvSpPr>
        <p:spPr>
          <a:xfrm>
            <a:off x="1536065" y="3409315"/>
            <a:ext cx="3611245" cy="368300"/>
          </a:xfrm>
          <a:prstGeom prst="rect">
            <a:avLst/>
          </a:prstGeom>
          <a:noFill/>
        </p:spPr>
        <p:txBody>
          <a:bodyPr wrap="square" rtlCol="0" anchor="t">
            <a:spAutoFit/>
          </a:bodyPr>
          <a:lstStyle/>
          <a:p>
            <a:r>
              <a:rPr lang="zh-CN" altLang="en-US" b="1">
                <a:latin typeface="微软雅黑" panose="020B0503020204020204" charset="-122"/>
                <a:ea typeface="微软雅黑" panose="020B0503020204020204" charset="-122"/>
              </a:rPr>
              <a:t>（三）酒店成本费用控制方法</a:t>
            </a:r>
            <a:endParaRPr lang="zh-CN" altLang="en-US" b="1">
              <a:latin typeface="微软雅黑" panose="020B0503020204020204" charset="-122"/>
              <a:ea typeface="微软雅黑" panose="020B0503020204020204" charset="-122"/>
            </a:endParaRPr>
          </a:p>
        </p:txBody>
      </p:sp>
      <p:sp>
        <p:nvSpPr>
          <p:cNvPr id="10" name="任意多边形 26"/>
          <p:cNvSpPr/>
          <p:nvPr>
            <p:custDataLst>
              <p:tags r:id="rId4"/>
            </p:custDataLst>
          </p:nvPr>
        </p:nvSpPr>
        <p:spPr>
          <a:xfrm>
            <a:off x="1235973" y="3907674"/>
            <a:ext cx="3609486" cy="552450"/>
          </a:xfrm>
          <a:custGeom>
            <a:avLst/>
            <a:gdLst>
              <a:gd name="connsiteX0" fmla="*/ 281176 w 3609486"/>
              <a:gd name="connsiteY0" fmla="*/ 0 h 552450"/>
              <a:gd name="connsiteX1" fmla="*/ 3609486 w 3609486"/>
              <a:gd name="connsiteY1" fmla="*/ 0 h 552450"/>
              <a:gd name="connsiteX2" fmla="*/ 3326729 w 3609486"/>
              <a:gd name="connsiteY2" fmla="*/ 552450 h 552450"/>
              <a:gd name="connsiteX3" fmla="*/ 0 w 3609486"/>
              <a:gd name="connsiteY3" fmla="*/ 552450 h 552450"/>
              <a:gd name="connsiteX4" fmla="*/ 0 w 3609486"/>
              <a:gd name="connsiteY4" fmla="*/ 549363 h 5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9486" h="552450">
                <a:moveTo>
                  <a:pt x="281176" y="0"/>
                </a:moveTo>
                <a:lnTo>
                  <a:pt x="3609486" y="0"/>
                </a:lnTo>
                <a:lnTo>
                  <a:pt x="3326729" y="552450"/>
                </a:lnTo>
                <a:lnTo>
                  <a:pt x="0" y="552450"/>
                </a:lnTo>
                <a:lnTo>
                  <a:pt x="0" y="549363"/>
                </a:lnTo>
                <a:close/>
              </a:path>
            </a:pathLst>
          </a:custGeom>
          <a:solidFill>
            <a:srgbClr val="FF3300">
              <a:lumMod val="60000"/>
              <a:lumOff val="40000"/>
            </a:srgbClr>
          </a:solidFill>
        </p:spPr>
        <p:txBody>
          <a:bodyPr rot="0" spcFirstLastPara="0" vertOverflow="overflow" horzOverflow="overflow" vert="horz" wrap="square" lIns="144000" tIns="0" rIns="144000" bIns="0" numCol="1" spcCol="0" rtlCol="0" fromWordArt="0" anchor="ctr" anchorCtr="0" forceAA="0" compatLnSpc="1">
            <a:normAutofit/>
          </a:bodyPr>
          <a:lstStyle/>
          <a:p>
            <a:pPr algn="ctr"/>
            <a:endParaRPr lang="en-US" altLang="zh-CN" dirty="0">
              <a:solidFill>
                <a:srgbClr val="FFFFFF"/>
              </a:solidFill>
              <a:sym typeface="Arial" panose="020B0604020202020204" pitchFamily="34" charset="0"/>
            </a:endParaRPr>
          </a:p>
          <a:p>
            <a:pPr algn="ctr"/>
            <a:r>
              <a:rPr sz="1600" b="1" dirty="0">
                <a:solidFill>
                  <a:schemeClr val="bg1"/>
                </a:solidFill>
                <a:latin typeface="微软雅黑" panose="020B0503020204020204" charset="-122"/>
                <a:ea typeface="微软雅黑" panose="020B0503020204020204" charset="-122"/>
              </a:rPr>
              <a:t>确定经济采购量</a:t>
            </a:r>
            <a:endParaRPr sz="1600" b="1" dirty="0">
              <a:solidFill>
                <a:schemeClr val="bg1"/>
              </a:solidFill>
              <a:latin typeface="微软雅黑" panose="020B0503020204020204" charset="-122"/>
              <a:ea typeface="微软雅黑" panose="020B0503020204020204" charset="-122"/>
            </a:endParaRPr>
          </a:p>
          <a:p>
            <a:pPr algn="ctr"/>
            <a:endParaRPr lang="zh-CN" altLang="en-US" sz="1600" b="1" dirty="0">
              <a:solidFill>
                <a:schemeClr val="bg1"/>
              </a:solidFill>
              <a:latin typeface="微软雅黑" panose="020B0503020204020204" charset="-122"/>
              <a:ea typeface="微软雅黑" panose="020B0503020204020204" charset="-122"/>
              <a:sym typeface="Arial" panose="020B060402020202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49730" y="2532380"/>
            <a:ext cx="9583420" cy="1322070"/>
          </a:xfrm>
          <a:prstGeom prst="rect">
            <a:avLst/>
          </a:prstGeom>
          <a:noFill/>
        </p:spPr>
        <p:txBody>
          <a:bodyPr wrap="square" rtlCol="0">
            <a:spAutoFit/>
          </a:bodyPr>
          <a:lstStyle/>
          <a:p>
            <a:pPr indent="0" algn="ctr">
              <a:lnSpc>
                <a:spcPct val="200000"/>
              </a:lnSpc>
              <a:buFont typeface="Wingdings" panose="05000000000000000000" charset="0"/>
              <a:buNone/>
              <a:defRPr/>
            </a:pPr>
            <a:r>
              <a:rPr lang="zh-CN" altLang="en-US" sz="4000" b="1" dirty="0">
                <a:solidFill>
                  <a:srgbClr val="FF0000"/>
                </a:solidFill>
                <a:latin typeface="微软雅黑" panose="020B0503020204020204" charset="-122"/>
                <a:ea typeface="微软雅黑" panose="020B0503020204020204" charset="-122"/>
              </a:rPr>
              <a:t>第三节   </a:t>
            </a:r>
            <a:r>
              <a:rPr lang="zh-CN" altLang="en-US" sz="4000" b="1" dirty="0">
                <a:solidFill>
                  <a:srgbClr val="FF0000"/>
                </a:solidFill>
                <a:latin typeface="微软雅黑" panose="020B0503020204020204" charset="-122"/>
                <a:ea typeface="微软雅黑" panose="020B0503020204020204" charset="-122"/>
                <a:sym typeface="+mn-ea"/>
              </a:rPr>
              <a:t> 酒店企业收益管理主要内容</a:t>
            </a:r>
            <a:endParaRPr lang="zh-CN" altLang="en-US" sz="4000" b="1" dirty="0">
              <a:solidFill>
                <a:srgbClr val="FF0000"/>
              </a:solidFill>
              <a:latin typeface="微软雅黑" panose="020B0503020204020204" charset="-122"/>
              <a:ea typeface="微软雅黑" panose="020B0503020204020204" charset="-122"/>
              <a:sym typeface="+mn-ea"/>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一、收益管理的起源</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sym typeface="+mn-ea"/>
              </a:rPr>
              <a:t>第三节  </a:t>
            </a:r>
            <a:r>
              <a:rPr lang="zh-CN" altLang="en-US" sz="1600" b="1" dirty="0">
                <a:solidFill>
                  <a:schemeClr val="bg1"/>
                </a:solidFill>
                <a:latin typeface="微软雅黑" panose="020B0503020204020204" charset="-122"/>
                <a:ea typeface="微软雅黑" panose="020B0503020204020204" charset="-122"/>
                <a:sym typeface="+mn-ea"/>
              </a:rPr>
              <a:t>酒店企业收益管理主要内容</a:t>
            </a:r>
            <a:endParaRPr lang="zh-CN" altLang="en-US" sz="1600" b="1" dirty="0">
              <a:solidFill>
                <a:schemeClr val="bg1"/>
              </a:solidFill>
              <a:latin typeface="Arial" panose="020B0604020202020204" pitchFamily="34" charset="0"/>
              <a:ea typeface="微软雅黑" panose="020B0503020204020204" charset="-122"/>
            </a:endParaRPr>
          </a:p>
        </p:txBody>
      </p:sp>
      <p:sp>
        <p:nvSpPr>
          <p:cNvPr id="3" name="文本框 2"/>
          <p:cNvSpPr txBox="1"/>
          <p:nvPr/>
        </p:nvSpPr>
        <p:spPr>
          <a:xfrm>
            <a:off x="1346835" y="1663700"/>
            <a:ext cx="10062845" cy="3046095"/>
          </a:xfrm>
          <a:prstGeom prst="rect">
            <a:avLst/>
          </a:prstGeom>
          <a:noFill/>
        </p:spPr>
        <p:txBody>
          <a:bodyPr wrap="square" rtlCol="0" anchor="t">
            <a:spAutoFit/>
          </a:bodyPr>
          <a:lstStyle/>
          <a:p>
            <a:pPr indent="431800" algn="just" fontAlgn="auto">
              <a:lnSpc>
                <a:spcPct val="150000"/>
              </a:lnSpc>
              <a:buFont typeface="Wingdings" panose="05000000000000000000" charset="0"/>
              <a:buNone/>
            </a:pPr>
            <a:r>
              <a:rPr sz="1600"/>
              <a:t>收益管理（ Revenue Ma nt，以下简称为RM），有时也被称作收入管理（ Yield Management，以下简称为YM），是企业实现收入最大化的重要工具，最早于20世纪70年代起源于美国航空客运业。美国航空公司率先开发和使用了“客运收益优化系统（ Passenger Revenue Optimization System）”并带来巨大的收益，引起了行业的广泛关注。比如美国航空公司（ American airlines，简称为AA）1989-1991年实施收益管理战略三年后，其收入从2.25亿美元增加到14亿美元</a:t>
            </a:r>
            <a:r>
              <a:rPr lang="zh-CN" sz="1600">
                <a:ea typeface="宋体" panose="02010600030101010101" pitchFamily="2" charset="-122"/>
              </a:rPr>
              <a:t>。</a:t>
            </a:r>
            <a:endParaRPr lang="zh-CN" sz="1600">
              <a:ea typeface="宋体" panose="02010600030101010101" pitchFamily="2" charset="-122"/>
            </a:endParaRPr>
          </a:p>
          <a:p>
            <a:pPr indent="431800" algn="just" fontAlgn="auto">
              <a:lnSpc>
                <a:spcPct val="150000"/>
              </a:lnSpc>
              <a:buFont typeface="Wingdings" panose="05000000000000000000" charset="0"/>
              <a:buNone/>
            </a:pPr>
            <a:r>
              <a:rPr sz="1600"/>
              <a:t>RM在航空客运业运用的初步成功引起其他相关行业的广泛关注，往往这些行业与航空司特点，比如允许提前预订、可以提供一系列不同的价格、接受提前取消预订随后，RM的应用领域逐渐延伸到酒店宾馆、铁路、租车、高尔夫、互联网、医院与医疗健康中心、博彩业等拥有易逝库存等相似特征的诸多行业之中。</a:t>
            </a:r>
            <a:endParaRPr sz="16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二、酒店收益管理的概念及其演化</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sym typeface="+mn-ea"/>
              </a:rPr>
              <a:t>第三节  </a:t>
            </a:r>
            <a:r>
              <a:rPr lang="zh-CN" altLang="en-US" sz="1600" b="1" dirty="0">
                <a:solidFill>
                  <a:schemeClr val="bg1"/>
                </a:solidFill>
                <a:latin typeface="微软雅黑" panose="020B0503020204020204" charset="-122"/>
                <a:ea typeface="微软雅黑" panose="020B0503020204020204" charset="-122"/>
                <a:sym typeface="+mn-ea"/>
              </a:rPr>
              <a:t>酒店企业收益管理主要内容</a:t>
            </a:r>
            <a:endParaRPr lang="zh-CN" altLang="en-US" sz="1600" b="1" dirty="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nvPicPr>
        <p:blipFill>
          <a:blip r:embed="rId1"/>
          <a:stretch>
            <a:fillRect/>
          </a:stretch>
        </p:blipFill>
        <p:spPr>
          <a:xfrm>
            <a:off x="3219450" y="1051560"/>
            <a:ext cx="5372100" cy="5438775"/>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二、酒店收益管理的概念及其演化</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sym typeface="+mn-ea"/>
              </a:rPr>
              <a:t>第三节  </a:t>
            </a:r>
            <a:r>
              <a:rPr lang="zh-CN" altLang="en-US" sz="1600" b="1" dirty="0">
                <a:solidFill>
                  <a:schemeClr val="bg1"/>
                </a:solidFill>
                <a:latin typeface="微软雅黑" panose="020B0503020204020204" charset="-122"/>
                <a:ea typeface="微软雅黑" panose="020B0503020204020204" charset="-122"/>
                <a:sym typeface="+mn-ea"/>
              </a:rPr>
              <a:t>酒店企业收益管理主要内容</a:t>
            </a:r>
            <a:endParaRPr lang="zh-CN" altLang="en-US" sz="1600" b="1" dirty="0">
              <a:solidFill>
                <a:schemeClr val="bg1"/>
              </a:solidFill>
              <a:latin typeface="Arial" panose="020B0604020202020204" pitchFamily="34" charset="0"/>
              <a:ea typeface="微软雅黑" panose="020B0503020204020204" charset="-122"/>
            </a:endParaRPr>
          </a:p>
        </p:txBody>
      </p:sp>
      <p:sp>
        <p:nvSpPr>
          <p:cNvPr id="3" name="文本框 2"/>
          <p:cNvSpPr txBox="1"/>
          <p:nvPr/>
        </p:nvSpPr>
        <p:spPr>
          <a:xfrm>
            <a:off x="1381125" y="1219835"/>
            <a:ext cx="9587865" cy="3507740"/>
          </a:xfrm>
          <a:prstGeom prst="rect">
            <a:avLst/>
          </a:prstGeom>
          <a:noFill/>
        </p:spPr>
        <p:txBody>
          <a:bodyPr wrap="square" rtlCol="0" anchor="t">
            <a:spAutoFit/>
          </a:bodyPr>
          <a:lstStyle/>
          <a:p>
            <a:pPr indent="431800" algn="just" fontAlgn="auto">
              <a:lnSpc>
                <a:spcPct val="150000"/>
              </a:lnSpc>
            </a:pPr>
            <a:r>
              <a:rPr lang="zh-CN" altLang="en-US" sz="1600"/>
              <a:t>由收益管理概念及其演化来看，酒店收益管理就是基于顾客接受的酒店利益的最大化，即通过细分市场对盈利能力的识别，确定产品价值、价格设定、折扣生成、订房过滤准则以及对价格和客房资源进行有效控制等方法，实现酒店盈利能力最大化的目标。</a:t>
            </a:r>
            <a:endParaRPr lang="zh-CN" altLang="en-US" sz="1600"/>
          </a:p>
          <a:p>
            <a:pPr indent="431800" algn="just" fontAlgn="auto">
              <a:lnSpc>
                <a:spcPct val="150000"/>
              </a:lnSpc>
            </a:pPr>
            <a:r>
              <a:rPr lang="zh-CN" altLang="en-US" sz="1600"/>
              <a:t>我们通常可以将酒店收益管理定义为：</a:t>
            </a:r>
            <a:r>
              <a:rPr lang="zh-CN" altLang="en-US" b="1"/>
              <a:t>把最佳的酒店产品或服务，在最佳的时间，以最佳的价格，通过最佳的销售渠道，出售给最佳的客人，以实现酒店收益的最大化。</a:t>
            </a:r>
            <a:r>
              <a:rPr lang="zh-CN" altLang="en-US" sz="1600"/>
              <a:t>其核心要素就是产品、时间、价格、顾客和渠道。通过“五个最”的完美组合，可以有效地解决酒店业有限资源闲置或价格竞争所造成总体收益下滑的现实问题。通过市场细分、需求预测、差别定价、动态定价、容量控制和客房超订等手段，借助互联网数据和计算机技术，使人工经验和计算机智能形成高度的结合，最大限度地减少酒店资源虛耗，挖掘市场盈利能力，最终使酒店收益最大化。</a:t>
            </a:r>
            <a:endParaRPr lang="zh-CN" altLang="en-US" sz="16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三、酒店收益管理绩效的衡量指标</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sym typeface="+mn-ea"/>
              </a:rPr>
              <a:t>第三节  </a:t>
            </a:r>
            <a:r>
              <a:rPr lang="zh-CN" altLang="en-US" sz="1600" b="1" dirty="0">
                <a:solidFill>
                  <a:schemeClr val="bg1"/>
                </a:solidFill>
                <a:latin typeface="微软雅黑" panose="020B0503020204020204" charset="-122"/>
                <a:ea typeface="微软雅黑" panose="020B0503020204020204" charset="-122"/>
                <a:sym typeface="+mn-ea"/>
              </a:rPr>
              <a:t>酒店企业收益管理主要内容</a:t>
            </a:r>
            <a:endParaRPr lang="zh-CN" altLang="en-US" sz="1600" b="1" dirty="0">
              <a:solidFill>
                <a:schemeClr val="bg1"/>
              </a:solidFill>
              <a:latin typeface="Arial" panose="020B0604020202020204" pitchFamily="34" charset="0"/>
              <a:ea typeface="微软雅黑" panose="020B0503020204020204" charset="-122"/>
            </a:endParaRPr>
          </a:p>
        </p:txBody>
      </p:sp>
      <p:sp>
        <p:nvSpPr>
          <p:cNvPr id="3" name="文本框 2"/>
          <p:cNvSpPr txBox="1"/>
          <p:nvPr/>
        </p:nvSpPr>
        <p:spPr>
          <a:xfrm>
            <a:off x="1381125" y="1219835"/>
            <a:ext cx="9587865" cy="2306955"/>
          </a:xfrm>
          <a:prstGeom prst="rect">
            <a:avLst/>
          </a:prstGeom>
          <a:noFill/>
        </p:spPr>
        <p:txBody>
          <a:bodyPr wrap="square" rtlCol="0" anchor="t">
            <a:spAutoFit/>
          </a:bodyPr>
          <a:lstStyle/>
          <a:p>
            <a:pPr indent="431800" algn="just" fontAlgn="auto">
              <a:lnSpc>
                <a:spcPct val="150000"/>
              </a:lnSpc>
            </a:pPr>
            <a:r>
              <a:rPr lang="zh-CN" altLang="en-US" sz="1600"/>
              <a:t>在RM应用最早也最成熟的航空业，RM绩效衡量指标表现为每个座位每公里或者英里航程所创造的收益。随着收益管理在酒店行业的广泛运用，其财务绩效的评价指标也逐渐多样化，并最终趋向相对统一化。目前，在酒店企业的经营实践中，衡量收益管理效果的主要统计指标包括：超售客房数（ Oversales）、客房出租率（ Occupancy）、平均房价（ADR）、平均可出租客房收入（ RevPAR）和平均可出租客房利润（ GOPPAR）。除了这些主要衡量指标之外，一些学者也提出“收入创造指数（RGI）”“市场渗透指数（MPI）”在酒店收益管理中也非常重要。我们将目前酒店收益管理绩效的主要衡量指标列于表8-2中。</a:t>
            </a:r>
            <a:endParaRPr lang="zh-CN" altLang="en-US" sz="16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三、酒店收益管理绩效的衡量指标</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sym typeface="+mn-ea"/>
              </a:rPr>
              <a:t>第三节  </a:t>
            </a:r>
            <a:r>
              <a:rPr lang="zh-CN" altLang="en-US" sz="1600" b="1" dirty="0">
                <a:solidFill>
                  <a:schemeClr val="bg1"/>
                </a:solidFill>
                <a:latin typeface="微软雅黑" panose="020B0503020204020204" charset="-122"/>
                <a:ea typeface="微软雅黑" panose="020B0503020204020204" charset="-122"/>
                <a:sym typeface="+mn-ea"/>
              </a:rPr>
              <a:t>酒店企业收益管理主要内容</a:t>
            </a:r>
            <a:endParaRPr lang="zh-CN" altLang="en-US" sz="1600" b="1" dirty="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nvPicPr>
        <p:blipFill>
          <a:blip r:embed="rId1"/>
          <a:stretch>
            <a:fillRect/>
          </a:stretch>
        </p:blipFill>
        <p:spPr>
          <a:xfrm>
            <a:off x="2182495" y="1141095"/>
            <a:ext cx="7414895" cy="5144135"/>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四、酒店收益管理绩效的影响因素</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sym typeface="+mn-ea"/>
              </a:rPr>
              <a:t>第三节  </a:t>
            </a:r>
            <a:r>
              <a:rPr lang="zh-CN" altLang="en-US" sz="1600" b="1" dirty="0">
                <a:solidFill>
                  <a:schemeClr val="bg1"/>
                </a:solidFill>
                <a:latin typeface="微软雅黑" panose="020B0503020204020204" charset="-122"/>
                <a:ea typeface="微软雅黑" panose="020B0503020204020204" charset="-122"/>
                <a:sym typeface="+mn-ea"/>
              </a:rPr>
              <a:t>酒店企业收益管理主要内容</a:t>
            </a:r>
            <a:endParaRPr lang="zh-CN" altLang="en-US" sz="1600" b="1" dirty="0">
              <a:solidFill>
                <a:schemeClr val="bg1"/>
              </a:solidFill>
              <a:latin typeface="Arial" panose="020B0604020202020204" pitchFamily="34" charset="0"/>
              <a:ea typeface="微软雅黑" panose="020B0503020204020204" charset="-122"/>
            </a:endParaRPr>
          </a:p>
        </p:txBody>
      </p:sp>
      <p:sp>
        <p:nvSpPr>
          <p:cNvPr id="3" name="文本框 2"/>
          <p:cNvSpPr txBox="1"/>
          <p:nvPr/>
        </p:nvSpPr>
        <p:spPr>
          <a:xfrm>
            <a:off x="1381125" y="1219835"/>
            <a:ext cx="9587865" cy="2306955"/>
          </a:xfrm>
          <a:prstGeom prst="rect">
            <a:avLst/>
          </a:prstGeom>
          <a:noFill/>
        </p:spPr>
        <p:txBody>
          <a:bodyPr wrap="square" rtlCol="0" anchor="t">
            <a:spAutoFit/>
          </a:bodyPr>
          <a:lstStyle/>
          <a:p>
            <a:pPr indent="431800" algn="just" fontAlgn="auto">
              <a:lnSpc>
                <a:spcPct val="150000"/>
              </a:lnSpc>
            </a:pPr>
            <a:r>
              <a:rPr lang="zh-CN" altLang="en-US" sz="1600"/>
              <a:t>在RM应用最早也最成熟的航空业，RM绩效衡量指标表现为每个座位每公里或者英里航程所创造的收益。随着收益管理在酒店行业的广泛运用，其财务绩效的评价指标也逐渐多样化，并最终趋向相对统一化。目前，在酒店企业的经营实践中，衡量收益管理效果的主要统计指标包括：超售客房数（ Oversales）、客房出租率（ Occupancy）、平均房价（ADR）、平均可出租客房收入（ RevPAR）和平均可出租客房利润（ GOPPAR）。除了这些主要衡量指标之外，一些学者也提出“收入创造指数（RGI）”“市场渗透指数（MPI）”在酒店收益管理中也非常重要。我们将目前酒店收益管理绩效的主要衡量指标列于表8-2中。</a:t>
            </a:r>
            <a:endParaRPr lang="zh-CN" altLang="en-US" sz="1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四、酒店人力资源管理的原则</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rPr>
              <a:t>第一节   酒店人力资源管理概述</a:t>
            </a:r>
            <a:endParaRPr lang="zh-CN" altLang="en-US" sz="1600" b="1" dirty="0">
              <a:solidFill>
                <a:schemeClr val="bg1"/>
              </a:solidFill>
              <a:latin typeface="Arial" panose="020B0604020202020204" pitchFamily="34" charset="0"/>
              <a:ea typeface="微软雅黑" panose="020B0503020204020204" charset="-122"/>
            </a:endParaRPr>
          </a:p>
        </p:txBody>
      </p:sp>
      <p:grpSp>
        <p:nvGrpSpPr>
          <p:cNvPr id="2" name="组合 1"/>
          <p:cNvGrpSpPr/>
          <p:nvPr/>
        </p:nvGrpSpPr>
        <p:grpSpPr>
          <a:xfrm>
            <a:off x="1235710" y="2147570"/>
            <a:ext cx="9674860" cy="1241425"/>
            <a:chOff x="1612" y="2512"/>
            <a:chExt cx="15236" cy="1955"/>
          </a:xfrm>
        </p:grpSpPr>
        <p:sp>
          <p:nvSpPr>
            <p:cNvPr id="10" name="椭圆 9"/>
            <p:cNvSpPr/>
            <p:nvPr/>
          </p:nvSpPr>
          <p:spPr>
            <a:xfrm>
              <a:off x="1612" y="2514"/>
              <a:ext cx="4536" cy="1953"/>
            </a:xfrm>
            <a:prstGeom prst="ellipse">
              <a:avLst/>
            </a:prstGeom>
            <a:solidFill>
              <a:srgbClr val="FF8D41"/>
            </a:solidFill>
            <a:ln w="38100" cap="flat" cmpd="sng" algn="ctr">
              <a:solidFill>
                <a:sysClr val="window" lastClr="FFFFFF"/>
              </a:solidFill>
              <a:prstDash val="solid"/>
              <a:miter lim="800000"/>
            </a:ln>
            <a:effectLst/>
          </p:spPr>
          <p:txBody>
            <a:bodyPr lIns="0" tIns="0" rIns="0" bIns="0" anchor="ctr"/>
            <a:lstStyle/>
            <a:p>
              <a:pPr algn="ctr" defTabSz="685165" eaLnBrk="1" fontAlgn="auto" hangingPunct="1">
                <a:spcBef>
                  <a:spcPts val="0"/>
                </a:spcBef>
                <a:spcAft>
                  <a:spcPts val="0"/>
                </a:spcAft>
                <a:defRPr/>
              </a:pPr>
              <a:r>
                <a:rPr lang="zh-CN" altLang="en-US" sz="1600" b="1" kern="0" dirty="0">
                  <a:solidFill>
                    <a:prstClr val="white"/>
                  </a:solidFill>
                  <a:latin typeface="微软雅黑" panose="020B0503020204020204" charset="-122"/>
                  <a:ea typeface="微软雅黑" panose="020B0503020204020204" charset="-122"/>
                </a:rPr>
                <a:t>任人唯贤，唯才是举</a:t>
              </a:r>
              <a:endParaRPr lang="zh-CN" altLang="en-US" sz="1600" b="1" kern="0" dirty="0">
                <a:solidFill>
                  <a:prstClr val="white"/>
                </a:solidFill>
                <a:latin typeface="微软雅黑" panose="020B0503020204020204" charset="-122"/>
                <a:ea typeface="微软雅黑" panose="020B0503020204020204" charset="-122"/>
              </a:endParaRPr>
            </a:p>
          </p:txBody>
        </p:sp>
        <p:sp>
          <p:nvSpPr>
            <p:cNvPr id="23" name="椭圆 22"/>
            <p:cNvSpPr/>
            <p:nvPr/>
          </p:nvSpPr>
          <p:spPr>
            <a:xfrm>
              <a:off x="7062" y="2512"/>
              <a:ext cx="4381" cy="1952"/>
            </a:xfrm>
            <a:prstGeom prst="ellipse">
              <a:avLst/>
            </a:prstGeom>
            <a:solidFill>
              <a:srgbClr val="FF3300"/>
            </a:solidFill>
            <a:ln w="38100" cap="flat" cmpd="sng" algn="ctr">
              <a:solidFill>
                <a:sysClr val="window" lastClr="FFFFFF"/>
              </a:solidFill>
              <a:prstDash val="solid"/>
              <a:miter lim="800000"/>
            </a:ln>
            <a:effectLst/>
          </p:spPr>
          <p:txBody>
            <a:bodyPr lIns="0" tIns="0" rIns="0" bIns="0" anchor="ctr"/>
            <a:lstStyle/>
            <a:p>
              <a:pPr algn="ctr" defTabSz="685165" eaLnBrk="1" fontAlgn="auto" hangingPunct="1">
                <a:spcBef>
                  <a:spcPts val="0"/>
                </a:spcBef>
                <a:spcAft>
                  <a:spcPts val="0"/>
                </a:spcAft>
                <a:defRPr/>
              </a:pPr>
              <a:r>
                <a:rPr lang="zh-CN" altLang="en-US" sz="1600" b="1" kern="0" dirty="0">
                  <a:solidFill>
                    <a:prstClr val="white"/>
                  </a:solidFill>
                  <a:latin typeface="微软雅黑" panose="020B0503020204020204" charset="-122"/>
                  <a:ea typeface="微软雅黑" panose="020B0503020204020204" charset="-122"/>
                </a:rPr>
                <a:t>合理流动，最佳组合</a:t>
              </a:r>
              <a:endParaRPr lang="zh-CN" altLang="en-US" sz="1600" b="1" kern="0" dirty="0">
                <a:solidFill>
                  <a:prstClr val="white"/>
                </a:solidFill>
                <a:latin typeface="微软雅黑" panose="020B0503020204020204" charset="-122"/>
                <a:ea typeface="微软雅黑" panose="020B0503020204020204" charset="-122"/>
              </a:endParaRPr>
            </a:p>
          </p:txBody>
        </p:sp>
        <p:sp>
          <p:nvSpPr>
            <p:cNvPr id="29" name="椭圆 28"/>
            <p:cNvSpPr/>
            <p:nvPr/>
          </p:nvSpPr>
          <p:spPr>
            <a:xfrm>
              <a:off x="12102" y="2512"/>
              <a:ext cx="4746" cy="1954"/>
            </a:xfrm>
            <a:prstGeom prst="ellipse">
              <a:avLst/>
            </a:prstGeom>
            <a:solidFill>
              <a:schemeClr val="accent2">
                <a:lumMod val="50000"/>
              </a:schemeClr>
            </a:solidFill>
            <a:ln w="38100" cap="flat" cmpd="sng" algn="ctr">
              <a:solidFill>
                <a:sysClr val="window" lastClr="FFFFFF"/>
              </a:solidFill>
              <a:prstDash val="solid"/>
              <a:miter lim="800000"/>
            </a:ln>
            <a:effectLst/>
          </p:spPr>
          <p:txBody>
            <a:bodyPr lIns="0" tIns="0" rIns="0" bIns="0" anchor="ctr"/>
            <a:lstStyle/>
            <a:p>
              <a:pPr algn="ctr" defTabSz="685165" eaLnBrk="1" fontAlgn="auto" hangingPunct="1">
                <a:spcBef>
                  <a:spcPts val="0"/>
                </a:spcBef>
                <a:spcAft>
                  <a:spcPts val="0"/>
                </a:spcAft>
                <a:defRPr/>
              </a:pPr>
              <a:r>
                <a:rPr lang="zh-CN" altLang="en-US" sz="1600" b="1" kern="0" dirty="0">
                  <a:solidFill>
                    <a:prstClr val="white"/>
                  </a:solidFill>
                  <a:latin typeface="微软雅黑" panose="020B0503020204020204" charset="-122"/>
                  <a:ea typeface="微软雅黑" panose="020B0503020204020204" charset="-122"/>
                </a:rPr>
                <a:t>注重实绩，有效激励</a:t>
              </a:r>
              <a:endParaRPr lang="zh-CN" altLang="en-US" sz="1600" b="1" kern="0" dirty="0">
                <a:solidFill>
                  <a:prstClr val="white"/>
                </a:solidFill>
                <a:latin typeface="微软雅黑" panose="020B0503020204020204" charset="-122"/>
                <a:ea typeface="微软雅黑" panose="020B0503020204020204" charset="-122"/>
              </a:endParaRPr>
            </a:p>
          </p:txBody>
        </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四、酒店收益管理绩效的影响因素</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sym typeface="+mn-ea"/>
              </a:rPr>
              <a:t>第三节  </a:t>
            </a:r>
            <a:r>
              <a:rPr lang="zh-CN" altLang="en-US" sz="1600" b="1" dirty="0">
                <a:solidFill>
                  <a:schemeClr val="bg1"/>
                </a:solidFill>
                <a:latin typeface="微软雅黑" panose="020B0503020204020204" charset="-122"/>
                <a:ea typeface="微软雅黑" panose="020B0503020204020204" charset="-122"/>
                <a:sym typeface="+mn-ea"/>
              </a:rPr>
              <a:t>酒店企业收益管理主要内容</a:t>
            </a:r>
            <a:endParaRPr lang="zh-CN" altLang="en-US" sz="1600" b="1" dirty="0">
              <a:solidFill>
                <a:schemeClr val="bg1"/>
              </a:solidFill>
              <a:latin typeface="Arial" panose="020B0604020202020204" pitchFamily="34" charset="0"/>
              <a:ea typeface="微软雅黑" panose="020B0503020204020204" charset="-122"/>
            </a:endParaRPr>
          </a:p>
        </p:txBody>
      </p:sp>
      <p:grpSp>
        <p:nvGrpSpPr>
          <p:cNvPr id="18" name="组合 17"/>
          <p:cNvGrpSpPr/>
          <p:nvPr/>
        </p:nvGrpSpPr>
        <p:grpSpPr>
          <a:xfrm>
            <a:off x="2461260" y="1470660"/>
            <a:ext cx="6478270" cy="4266565"/>
            <a:chOff x="3912" y="2863"/>
            <a:chExt cx="10202" cy="6719"/>
          </a:xfrm>
        </p:grpSpPr>
        <p:sp>
          <p:nvSpPr>
            <p:cNvPr id="20" name="Rectangle 110"/>
            <p:cNvSpPr>
              <a:spLocks noChangeArrowheads="1"/>
            </p:cNvSpPr>
            <p:nvPr>
              <p:custDataLst>
                <p:tags r:id="rId1"/>
              </p:custDataLst>
            </p:nvPr>
          </p:nvSpPr>
          <p:spPr bwMode="auto">
            <a:xfrm>
              <a:off x="3912" y="4861"/>
              <a:ext cx="4282" cy="4182"/>
            </a:xfrm>
            <a:prstGeom prst="rect">
              <a:avLst/>
            </a:prstGeom>
            <a:solidFill>
              <a:srgbClr val="FFFFFF"/>
            </a:solidFill>
            <a:ln w="14288" cap="flat">
              <a:solidFill>
                <a:srgbClr val="E55D27"/>
              </a:solidFill>
              <a:prstDash val="solid"/>
              <a:miter lim="800000"/>
            </a:ln>
          </p:spPr>
          <p:txBody>
            <a:bodyPr vert="horz" wrap="square" lIns="68580" tIns="34290" rIns="68580" bIns="34290" numCol="1" anchor="t" anchorCtr="0" compatLnSpc="1"/>
            <a:lstStyle/>
            <a:p>
              <a:pPr algn="ctr"/>
              <a:endParaRPr lang="zh-CN" altLang="en-US" sz="1350"/>
            </a:p>
          </p:txBody>
        </p:sp>
        <p:sp>
          <p:nvSpPr>
            <p:cNvPr id="23" name="Freeform 113"/>
            <p:cNvSpPr/>
            <p:nvPr>
              <p:custDataLst>
                <p:tags r:id="rId2"/>
              </p:custDataLst>
            </p:nvPr>
          </p:nvSpPr>
          <p:spPr bwMode="auto">
            <a:xfrm>
              <a:off x="3912" y="2863"/>
              <a:ext cx="4282" cy="2338"/>
            </a:xfrm>
            <a:custGeom>
              <a:avLst/>
              <a:gdLst>
                <a:gd name="T0" fmla="*/ 0 w 1313"/>
                <a:gd name="T1" fmla="*/ 0 h 1561"/>
                <a:gd name="T2" fmla="*/ 0 w 1313"/>
                <a:gd name="T3" fmla="*/ 1372 h 1561"/>
                <a:gd name="T4" fmla="*/ 904 w 1313"/>
                <a:gd name="T5" fmla="*/ 1372 h 1561"/>
                <a:gd name="T6" fmla="*/ 985 w 1313"/>
                <a:gd name="T7" fmla="*/ 1561 h 1561"/>
                <a:gd name="T8" fmla="*/ 1068 w 1313"/>
                <a:gd name="T9" fmla="*/ 1372 h 1561"/>
                <a:gd name="T10" fmla="*/ 1313 w 1313"/>
                <a:gd name="T11" fmla="*/ 1372 h 1561"/>
                <a:gd name="T12" fmla="*/ 1313 w 1313"/>
                <a:gd name="T13" fmla="*/ 0 h 1561"/>
                <a:gd name="T14" fmla="*/ 0 w 1313"/>
                <a:gd name="T15" fmla="*/ 0 h 15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3" h="1561">
                  <a:moveTo>
                    <a:pt x="0" y="0"/>
                  </a:moveTo>
                  <a:lnTo>
                    <a:pt x="0" y="1372"/>
                  </a:lnTo>
                  <a:lnTo>
                    <a:pt x="904" y="1372"/>
                  </a:lnTo>
                  <a:lnTo>
                    <a:pt x="985" y="1561"/>
                  </a:lnTo>
                  <a:lnTo>
                    <a:pt x="1068" y="1372"/>
                  </a:lnTo>
                  <a:lnTo>
                    <a:pt x="1313" y="1372"/>
                  </a:lnTo>
                  <a:lnTo>
                    <a:pt x="1313" y="0"/>
                  </a:lnTo>
                  <a:lnTo>
                    <a:pt x="0" y="0"/>
                  </a:lnTo>
                  <a:close/>
                </a:path>
              </a:pathLst>
            </a:custGeom>
            <a:solidFill>
              <a:srgbClr val="E55D27"/>
            </a:solidFill>
            <a:ln>
              <a:noFill/>
            </a:ln>
          </p:spPr>
          <p:txBody>
            <a:bodyPr vert="horz" wrap="square" lIns="68580" tIns="34290" rIns="68580" bIns="34290" numCol="1" anchor="t" anchorCtr="0" compatLnSpc="1"/>
            <a:lstStyle/>
            <a:p>
              <a:pPr algn="ctr"/>
              <a:endParaRPr lang="zh-CN" altLang="en-US" sz="1350"/>
            </a:p>
          </p:txBody>
        </p:sp>
        <p:sp>
          <p:nvSpPr>
            <p:cNvPr id="48" name="矩形 47"/>
            <p:cNvSpPr/>
            <p:nvPr>
              <p:custDataLst>
                <p:tags r:id="rId3"/>
              </p:custDataLst>
            </p:nvPr>
          </p:nvSpPr>
          <p:spPr>
            <a:xfrm>
              <a:off x="4071" y="3520"/>
              <a:ext cx="4124" cy="580"/>
            </a:xfrm>
            <a:prstGeom prst="rect">
              <a:avLst/>
            </a:prstGeom>
          </p:spPr>
          <p:txBody>
            <a:bodyPr wrap="square">
              <a:spAutoFit/>
            </a:bodyPr>
            <a:lstStyle/>
            <a:p>
              <a:pPr algn="ctr"/>
              <a:r>
                <a:rPr lang="zh-CN" altLang="en-US" b="1">
                  <a:solidFill>
                    <a:srgbClr val="FFFFFF"/>
                  </a:solidFill>
                  <a:latin typeface="微软雅黑" panose="020B0503020204020204" charset="-122"/>
                  <a:ea typeface="微软雅黑" panose="020B0503020204020204" charset="-122"/>
                  <a:cs typeface="+mn-ea"/>
                </a:rPr>
                <a:t>外部因素</a:t>
              </a:r>
              <a:endParaRPr lang="zh-CN" altLang="en-US" b="1">
                <a:solidFill>
                  <a:srgbClr val="FFFFFF"/>
                </a:solidFill>
                <a:latin typeface="微软雅黑" panose="020B0503020204020204" charset="-122"/>
                <a:ea typeface="微软雅黑" panose="020B0503020204020204" charset="-122"/>
                <a:cs typeface="+mn-ea"/>
              </a:endParaRPr>
            </a:p>
          </p:txBody>
        </p:sp>
        <p:sp>
          <p:nvSpPr>
            <p:cNvPr id="24" name="Rectangle 114"/>
            <p:cNvSpPr>
              <a:spLocks noChangeArrowheads="1"/>
            </p:cNvSpPr>
            <p:nvPr>
              <p:custDataLst>
                <p:tags r:id="rId4"/>
              </p:custDataLst>
            </p:nvPr>
          </p:nvSpPr>
          <p:spPr bwMode="auto">
            <a:xfrm>
              <a:off x="9763" y="4861"/>
              <a:ext cx="4351" cy="4182"/>
            </a:xfrm>
            <a:prstGeom prst="rect">
              <a:avLst/>
            </a:prstGeom>
            <a:solidFill>
              <a:srgbClr val="FFFFFF"/>
            </a:solidFill>
            <a:ln w="14288" cap="flat">
              <a:solidFill>
                <a:srgbClr val="C7312A"/>
              </a:solidFill>
              <a:prstDash val="solid"/>
              <a:miter lim="800000"/>
            </a:ln>
          </p:spPr>
          <p:txBody>
            <a:bodyPr vert="horz" wrap="square" lIns="68580" tIns="34290" rIns="68580" bIns="34290" numCol="1" anchor="t" anchorCtr="0" compatLnSpc="1"/>
            <a:lstStyle/>
            <a:p>
              <a:pPr algn="ctr"/>
              <a:endParaRPr lang="zh-CN" altLang="en-US" sz="1350"/>
            </a:p>
          </p:txBody>
        </p:sp>
        <p:sp>
          <p:nvSpPr>
            <p:cNvPr id="26" name="Freeform 116"/>
            <p:cNvSpPr/>
            <p:nvPr>
              <p:custDataLst>
                <p:tags r:id="rId5"/>
              </p:custDataLst>
            </p:nvPr>
          </p:nvSpPr>
          <p:spPr bwMode="auto">
            <a:xfrm>
              <a:off x="9762" y="2863"/>
              <a:ext cx="4352" cy="2338"/>
            </a:xfrm>
            <a:custGeom>
              <a:avLst/>
              <a:gdLst>
                <a:gd name="T0" fmla="*/ 0 w 1313"/>
                <a:gd name="T1" fmla="*/ 0 h 1561"/>
                <a:gd name="T2" fmla="*/ 0 w 1313"/>
                <a:gd name="T3" fmla="*/ 1372 h 1561"/>
                <a:gd name="T4" fmla="*/ 904 w 1313"/>
                <a:gd name="T5" fmla="*/ 1372 h 1561"/>
                <a:gd name="T6" fmla="*/ 985 w 1313"/>
                <a:gd name="T7" fmla="*/ 1561 h 1561"/>
                <a:gd name="T8" fmla="*/ 1068 w 1313"/>
                <a:gd name="T9" fmla="*/ 1372 h 1561"/>
                <a:gd name="T10" fmla="*/ 1313 w 1313"/>
                <a:gd name="T11" fmla="*/ 1372 h 1561"/>
                <a:gd name="T12" fmla="*/ 1313 w 1313"/>
                <a:gd name="T13" fmla="*/ 0 h 1561"/>
                <a:gd name="T14" fmla="*/ 0 w 1313"/>
                <a:gd name="T15" fmla="*/ 0 h 15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3" h="1561">
                  <a:moveTo>
                    <a:pt x="0" y="0"/>
                  </a:moveTo>
                  <a:lnTo>
                    <a:pt x="0" y="1372"/>
                  </a:lnTo>
                  <a:lnTo>
                    <a:pt x="904" y="1372"/>
                  </a:lnTo>
                  <a:lnTo>
                    <a:pt x="985" y="1561"/>
                  </a:lnTo>
                  <a:lnTo>
                    <a:pt x="1068" y="1372"/>
                  </a:lnTo>
                  <a:lnTo>
                    <a:pt x="1313" y="1372"/>
                  </a:lnTo>
                  <a:lnTo>
                    <a:pt x="1313" y="0"/>
                  </a:lnTo>
                  <a:lnTo>
                    <a:pt x="0" y="0"/>
                  </a:lnTo>
                  <a:close/>
                </a:path>
              </a:pathLst>
            </a:custGeom>
            <a:solidFill>
              <a:srgbClr val="C7312A"/>
            </a:solidFill>
            <a:ln>
              <a:noFill/>
            </a:ln>
          </p:spPr>
          <p:txBody>
            <a:bodyPr vert="horz" wrap="square" lIns="68580" tIns="34290" rIns="68580" bIns="34290" numCol="1" anchor="t" anchorCtr="0" compatLnSpc="1"/>
            <a:lstStyle/>
            <a:p>
              <a:pPr algn="ctr"/>
              <a:endParaRPr lang="zh-CN" altLang="en-US" sz="1350" dirty="0"/>
            </a:p>
          </p:txBody>
        </p:sp>
        <p:sp>
          <p:nvSpPr>
            <p:cNvPr id="49" name="矩形 48"/>
            <p:cNvSpPr/>
            <p:nvPr>
              <p:custDataLst>
                <p:tags r:id="rId6"/>
              </p:custDataLst>
            </p:nvPr>
          </p:nvSpPr>
          <p:spPr>
            <a:xfrm>
              <a:off x="10343" y="3520"/>
              <a:ext cx="3541" cy="580"/>
            </a:xfrm>
            <a:prstGeom prst="rect">
              <a:avLst/>
            </a:prstGeom>
          </p:spPr>
          <p:txBody>
            <a:bodyPr wrap="square">
              <a:spAutoFit/>
            </a:bodyPr>
            <a:lstStyle/>
            <a:p>
              <a:pPr algn="ctr"/>
              <a:r>
                <a:rPr lang="zh-CN" altLang="en-US" b="1">
                  <a:solidFill>
                    <a:srgbClr val="FFFFFF"/>
                  </a:solidFill>
                  <a:latin typeface="微软雅黑" panose="020B0503020204020204" charset="-122"/>
                  <a:ea typeface="微软雅黑" panose="020B0503020204020204" charset="-122"/>
                  <a:cs typeface="+mn-ea"/>
                </a:rPr>
                <a:t>内部因素</a:t>
              </a:r>
              <a:endParaRPr lang="zh-CN" altLang="en-US" b="1">
                <a:solidFill>
                  <a:srgbClr val="FFFFFF"/>
                </a:solidFill>
                <a:latin typeface="微软雅黑" panose="020B0503020204020204" charset="-122"/>
                <a:ea typeface="微软雅黑" panose="020B0503020204020204" charset="-122"/>
                <a:cs typeface="+mn-ea"/>
              </a:endParaRPr>
            </a:p>
          </p:txBody>
        </p:sp>
        <p:sp>
          <p:nvSpPr>
            <p:cNvPr id="42" name="Rectangle 132"/>
            <p:cNvSpPr>
              <a:spLocks noChangeArrowheads="1"/>
            </p:cNvSpPr>
            <p:nvPr>
              <p:custDataLst>
                <p:tags r:id="rId7"/>
              </p:custDataLst>
            </p:nvPr>
          </p:nvSpPr>
          <p:spPr bwMode="auto">
            <a:xfrm>
              <a:off x="6201" y="8899"/>
              <a:ext cx="5907" cy="222"/>
            </a:xfrm>
            <a:prstGeom prst="rect">
              <a:avLst/>
            </a:prstGeom>
            <a:solidFill>
              <a:srgbClr val="C7312A"/>
            </a:solidFill>
            <a:ln>
              <a:noFill/>
            </a:ln>
          </p:spPr>
          <p:txBody>
            <a:bodyPr vert="horz" wrap="square" lIns="68580" tIns="34290" rIns="68580" bIns="34290" numCol="1" anchor="t" anchorCtr="0" compatLnSpc="1"/>
            <a:lstStyle/>
            <a:p>
              <a:pPr algn="ctr"/>
              <a:endParaRPr lang="zh-CN" altLang="en-US" sz="1350"/>
            </a:p>
          </p:txBody>
        </p:sp>
        <p:grpSp>
          <p:nvGrpSpPr>
            <p:cNvPr id="65" name="组合 64"/>
            <p:cNvGrpSpPr/>
            <p:nvPr>
              <p:custDataLst>
                <p:tags r:id="rId8"/>
              </p:custDataLst>
            </p:nvPr>
          </p:nvGrpSpPr>
          <p:grpSpPr>
            <a:xfrm>
              <a:off x="5673" y="8540"/>
              <a:ext cx="1042" cy="1042"/>
              <a:chOff x="4886510" y="4743869"/>
              <a:chExt cx="566308" cy="566308"/>
            </a:xfrm>
          </p:grpSpPr>
          <p:sp>
            <p:nvSpPr>
              <p:cNvPr id="43" name="Oval 133"/>
              <p:cNvSpPr>
                <a:spLocks noChangeArrowheads="1"/>
              </p:cNvSpPr>
              <p:nvPr>
                <p:custDataLst>
                  <p:tags r:id="rId9"/>
                </p:custDataLst>
              </p:nvPr>
            </p:nvSpPr>
            <p:spPr bwMode="auto">
              <a:xfrm>
                <a:off x="4886510" y="4743869"/>
                <a:ext cx="566308" cy="566308"/>
              </a:xfrm>
              <a:prstGeom prst="ellipse">
                <a:avLst/>
              </a:prstGeom>
              <a:solidFill>
                <a:srgbClr val="E55D2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a:p>
            </p:txBody>
          </p:sp>
          <p:sp>
            <p:nvSpPr>
              <p:cNvPr id="44" name="Oval 134"/>
              <p:cNvSpPr>
                <a:spLocks noChangeArrowheads="1"/>
              </p:cNvSpPr>
              <p:nvPr>
                <p:custDataLst>
                  <p:tags r:id="rId10"/>
                </p:custDataLst>
              </p:nvPr>
            </p:nvSpPr>
            <p:spPr bwMode="auto">
              <a:xfrm>
                <a:off x="4916620" y="4774619"/>
                <a:ext cx="506089" cy="50480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a:p>
            </p:txBody>
          </p:sp>
          <p:sp>
            <p:nvSpPr>
              <p:cNvPr id="19" name="文本框 18"/>
              <p:cNvSpPr txBox="1"/>
              <p:nvPr>
                <p:custDataLst>
                  <p:tags r:id="rId11"/>
                </p:custDataLst>
              </p:nvPr>
            </p:nvSpPr>
            <p:spPr>
              <a:xfrm>
                <a:off x="5031290" y="4847729"/>
                <a:ext cx="276748" cy="275554"/>
              </a:xfrm>
              <a:prstGeom prst="rect">
                <a:avLst/>
              </a:prstGeom>
              <a:noFill/>
            </p:spPr>
            <p:txBody>
              <a:bodyPr wrap="square" rtlCol="0">
                <a:spAutoFit/>
              </a:bodyPr>
              <a:lstStyle/>
              <a:p>
                <a:pPr algn="ctr"/>
                <a:r>
                  <a:rPr lang="en-US" altLang="zh-CN" sz="1500" b="1" dirty="0"/>
                  <a:t>1</a:t>
                </a:r>
                <a:endParaRPr lang="zh-CN" altLang="en-US" sz="1500" b="1" dirty="0"/>
              </a:p>
            </p:txBody>
          </p:sp>
        </p:grpSp>
        <p:grpSp>
          <p:nvGrpSpPr>
            <p:cNvPr id="66" name="组合 65"/>
            <p:cNvGrpSpPr/>
            <p:nvPr>
              <p:custDataLst>
                <p:tags r:id="rId12"/>
              </p:custDataLst>
            </p:nvPr>
          </p:nvGrpSpPr>
          <p:grpSpPr>
            <a:xfrm>
              <a:off x="11594" y="8540"/>
              <a:ext cx="1040" cy="1042"/>
              <a:chOff x="6740464" y="4743869"/>
              <a:chExt cx="565026" cy="566308"/>
            </a:xfrm>
          </p:grpSpPr>
          <p:sp>
            <p:nvSpPr>
              <p:cNvPr id="45" name="Oval 135"/>
              <p:cNvSpPr>
                <a:spLocks noChangeArrowheads="1"/>
              </p:cNvSpPr>
              <p:nvPr>
                <p:custDataLst>
                  <p:tags r:id="rId13"/>
                </p:custDataLst>
              </p:nvPr>
            </p:nvSpPr>
            <p:spPr bwMode="auto">
              <a:xfrm>
                <a:off x="6740464" y="4743869"/>
                <a:ext cx="565026" cy="566308"/>
              </a:xfrm>
              <a:prstGeom prst="ellipse">
                <a:avLst/>
              </a:prstGeom>
              <a:solidFill>
                <a:srgbClr val="C7312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dirty="0"/>
              </a:p>
            </p:txBody>
          </p:sp>
          <p:sp>
            <p:nvSpPr>
              <p:cNvPr id="46" name="Oval 136"/>
              <p:cNvSpPr>
                <a:spLocks noChangeArrowheads="1"/>
              </p:cNvSpPr>
              <p:nvPr>
                <p:custDataLst>
                  <p:tags r:id="rId14"/>
                </p:custDataLst>
              </p:nvPr>
            </p:nvSpPr>
            <p:spPr bwMode="auto">
              <a:xfrm>
                <a:off x="6769933" y="4774619"/>
                <a:ext cx="506089" cy="50480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a:p>
            </p:txBody>
          </p:sp>
          <p:sp>
            <p:nvSpPr>
              <p:cNvPr id="29" name="文本框 28"/>
              <p:cNvSpPr txBox="1"/>
              <p:nvPr>
                <p:custDataLst>
                  <p:tags r:id="rId15"/>
                </p:custDataLst>
              </p:nvPr>
            </p:nvSpPr>
            <p:spPr>
              <a:xfrm>
                <a:off x="6884602" y="4847729"/>
                <a:ext cx="276748" cy="275554"/>
              </a:xfrm>
              <a:prstGeom prst="rect">
                <a:avLst/>
              </a:prstGeom>
              <a:noFill/>
            </p:spPr>
            <p:txBody>
              <a:bodyPr wrap="square" rtlCol="0">
                <a:spAutoFit/>
              </a:bodyPr>
              <a:lstStyle/>
              <a:p>
                <a:pPr algn="ctr"/>
                <a:r>
                  <a:rPr lang="en-US" altLang="zh-CN" sz="1500" b="1" dirty="0"/>
                  <a:t>2</a:t>
                </a:r>
                <a:endParaRPr lang="zh-CN" altLang="en-US" sz="1500" b="1" dirty="0"/>
              </a:p>
            </p:txBody>
          </p:sp>
        </p:grpSp>
        <p:sp>
          <p:nvSpPr>
            <p:cNvPr id="30" name="文本框 29"/>
            <p:cNvSpPr txBox="1"/>
            <p:nvPr/>
          </p:nvSpPr>
          <p:spPr>
            <a:xfrm>
              <a:off x="4096" y="5201"/>
              <a:ext cx="4073" cy="2585"/>
            </a:xfrm>
            <a:prstGeom prst="rect">
              <a:avLst/>
            </a:prstGeom>
            <a:noFill/>
          </p:spPr>
          <p:txBody>
            <a:bodyPr wrap="square" rtlCol="0" anchor="t">
              <a:spAutoFit/>
            </a:bodyPr>
            <a:lstStyle/>
            <a:p>
              <a:pPr indent="0" algn="just">
                <a:lnSpc>
                  <a:spcPct val="120000"/>
                </a:lnSpc>
                <a:buFont typeface="Wingdings" panose="05000000000000000000" charset="0"/>
                <a:buNone/>
              </a:pPr>
              <a:r>
                <a:rPr lang="zh-CN" altLang="en-US" sz="1400" dirty="0">
                  <a:latin typeface="微软雅黑" panose="020B0503020204020204" charset="-122"/>
                  <a:ea typeface="微软雅黑" panose="020B0503020204020204" charset="-122"/>
                </a:rPr>
                <a:t>经济大环境酒店经济环境通常泛指影响酒店生存和发展，影响消费者购买能力和支出模式的社会经济状况及国家经济政策，涉及国家、社会、市场及文化等多个领域。</a:t>
              </a:r>
              <a:endParaRPr lang="zh-CN" altLang="en-US" sz="1400" dirty="0">
                <a:latin typeface="微软雅黑" panose="020B0503020204020204" charset="-122"/>
                <a:ea typeface="微软雅黑" panose="020B0503020204020204" charset="-122"/>
              </a:endParaRPr>
            </a:p>
          </p:txBody>
        </p:sp>
        <p:sp>
          <p:nvSpPr>
            <p:cNvPr id="33" name="文本框 32"/>
            <p:cNvSpPr txBox="1"/>
            <p:nvPr/>
          </p:nvSpPr>
          <p:spPr>
            <a:xfrm>
              <a:off x="9868" y="5469"/>
              <a:ext cx="4246" cy="957"/>
            </a:xfrm>
            <a:prstGeom prst="rect">
              <a:avLst/>
            </a:prstGeom>
            <a:noFill/>
          </p:spPr>
          <p:txBody>
            <a:bodyPr wrap="square" rtlCol="0" anchor="t">
              <a:spAutoFit/>
            </a:bodyPr>
            <a:lstStyle/>
            <a:p>
              <a:pPr marL="285750" indent="-285750">
                <a:lnSpc>
                  <a:spcPct val="120000"/>
                </a:lnSpc>
                <a:buFont typeface="Wingdings" panose="05000000000000000000" charset="0"/>
                <a:buChar char="Ø"/>
              </a:pPr>
              <a:r>
                <a:rPr lang="zh-CN" altLang="en-US" sz="1400" dirty="0">
                  <a:latin typeface="微软雅黑" panose="020B0503020204020204" charset="-122"/>
                  <a:ea typeface="微软雅黑" panose="020B0503020204020204" charset="-122"/>
                </a:rPr>
                <a:t>酒店质量属性因素</a:t>
              </a:r>
              <a:endParaRPr lang="zh-CN" altLang="en-US" sz="1400" dirty="0">
                <a:latin typeface="微软雅黑" panose="020B0503020204020204" charset="-122"/>
                <a:ea typeface="微软雅黑" panose="020B0503020204020204" charset="-122"/>
              </a:endParaRPr>
            </a:p>
            <a:p>
              <a:pPr marL="285750" indent="-285750">
                <a:lnSpc>
                  <a:spcPct val="120000"/>
                </a:lnSpc>
                <a:buFont typeface="Wingdings" panose="05000000000000000000" charset="0"/>
                <a:buChar char="Ø"/>
              </a:pPr>
              <a:r>
                <a:rPr lang="zh-CN" altLang="en-US" sz="1400" dirty="0">
                  <a:latin typeface="微软雅黑" panose="020B0503020204020204" charset="-122"/>
                  <a:ea typeface="微软雅黑" panose="020B0503020204020204" charset="-122"/>
                </a:rPr>
                <a:t>酒店收益管理决策行为因素</a:t>
              </a:r>
              <a:endParaRPr lang="zh-CN" altLang="en-US" sz="1400" dirty="0">
                <a:latin typeface="微软雅黑" panose="020B0503020204020204" charset="-122"/>
                <a:ea typeface="微软雅黑" panose="020B0503020204020204" charset="-122"/>
              </a:endParaRPr>
            </a:p>
          </p:txBody>
        </p: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49730" y="2532380"/>
            <a:ext cx="9583420" cy="1322070"/>
          </a:xfrm>
          <a:prstGeom prst="rect">
            <a:avLst/>
          </a:prstGeom>
          <a:noFill/>
        </p:spPr>
        <p:txBody>
          <a:bodyPr wrap="square" rtlCol="0">
            <a:spAutoFit/>
          </a:bodyPr>
          <a:lstStyle/>
          <a:p>
            <a:pPr indent="0" algn="ctr">
              <a:lnSpc>
                <a:spcPct val="200000"/>
              </a:lnSpc>
              <a:buFont typeface="Wingdings" panose="05000000000000000000" charset="0"/>
              <a:buNone/>
              <a:defRPr/>
            </a:pPr>
            <a:r>
              <a:rPr lang="zh-CN" altLang="en-US" sz="4000" b="1" dirty="0">
                <a:solidFill>
                  <a:srgbClr val="FF0000"/>
                </a:solidFill>
                <a:latin typeface="微软雅黑" panose="020B0503020204020204" charset="-122"/>
                <a:ea typeface="微软雅黑" panose="020B0503020204020204" charset="-122"/>
              </a:rPr>
              <a:t>第四节   </a:t>
            </a:r>
            <a:r>
              <a:rPr lang="zh-CN" altLang="en-US" sz="4000" b="1" dirty="0">
                <a:solidFill>
                  <a:srgbClr val="FF0000"/>
                </a:solidFill>
                <a:latin typeface="微软雅黑" panose="020B0503020204020204" charset="-122"/>
                <a:ea typeface="微软雅黑" panose="020B0503020204020204" charset="-122"/>
                <a:sym typeface="+mn-ea"/>
              </a:rPr>
              <a:t> 酒店企业收益管理的策略与运用</a:t>
            </a:r>
            <a:endParaRPr lang="zh-CN" altLang="en-US" sz="4000" b="1" dirty="0">
              <a:solidFill>
                <a:srgbClr val="FF0000"/>
              </a:solidFill>
              <a:latin typeface="微软雅黑" panose="020B0503020204020204" charset="-122"/>
              <a:ea typeface="微软雅黑" panose="020B0503020204020204" charset="-122"/>
              <a:sym typeface="+mn-ea"/>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一、定价</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988695" y="-96520"/>
            <a:ext cx="4681855" cy="583565"/>
          </a:xfrm>
          <a:prstGeom prst="rect">
            <a:avLst/>
          </a:prstGeom>
          <a:noFill/>
        </p:spPr>
        <p:txBody>
          <a:bodyPr wrap="square" rtlCol="0">
            <a:spAutoFit/>
            <a:scene3d>
              <a:camera prst="orthographicFront"/>
              <a:lightRig rig="threePt" dir="t"/>
            </a:scene3d>
          </a:bodyPr>
          <a:lstStyle/>
          <a:p>
            <a:pPr indent="0" algn="ctr">
              <a:lnSpc>
                <a:spcPct val="200000"/>
              </a:lnSpc>
              <a:buFont typeface="Wingdings" panose="05000000000000000000" charset="0"/>
              <a:buNone/>
              <a:defRPr/>
            </a:pPr>
            <a:r>
              <a:rPr lang="zh-CN" altLang="en-US" sz="1600" b="1" dirty="0">
                <a:solidFill>
                  <a:schemeClr val="bg1"/>
                </a:solidFill>
                <a:latin typeface="Arial" panose="020B0604020202020204" pitchFamily="34" charset="0"/>
                <a:ea typeface="微软雅黑" panose="020B0503020204020204" charset="-122"/>
                <a:sym typeface="+mn-ea"/>
              </a:rPr>
              <a:t>第四节    </a:t>
            </a:r>
            <a:r>
              <a:rPr lang="zh-CN" altLang="en-US" sz="1600" b="1" dirty="0">
                <a:solidFill>
                  <a:schemeClr val="bg1"/>
                </a:solidFill>
                <a:latin typeface="微软雅黑" panose="020B0503020204020204" charset="-122"/>
                <a:ea typeface="微软雅黑" panose="020B0503020204020204" charset="-122"/>
                <a:sym typeface="+mn-ea"/>
              </a:rPr>
              <a:t>酒店企业收益管理的策略与运用</a:t>
            </a:r>
            <a:endParaRPr lang="zh-CN" altLang="en-US" sz="1600" b="1" dirty="0">
              <a:solidFill>
                <a:schemeClr val="bg1"/>
              </a:solidFill>
              <a:latin typeface="微软雅黑" panose="020B0503020204020204" charset="-122"/>
              <a:ea typeface="微软雅黑" panose="020B0503020204020204" charset="-122"/>
              <a:sym typeface="+mn-ea"/>
            </a:endParaRPr>
          </a:p>
        </p:txBody>
      </p:sp>
      <p:sp>
        <p:nvSpPr>
          <p:cNvPr id="3" name="文本框 2"/>
          <p:cNvSpPr txBox="1"/>
          <p:nvPr/>
        </p:nvSpPr>
        <p:spPr>
          <a:xfrm>
            <a:off x="1381125" y="1219835"/>
            <a:ext cx="9587865" cy="2306955"/>
          </a:xfrm>
          <a:prstGeom prst="rect">
            <a:avLst/>
          </a:prstGeom>
          <a:noFill/>
        </p:spPr>
        <p:txBody>
          <a:bodyPr wrap="square" rtlCol="0" anchor="t">
            <a:spAutoFit/>
          </a:bodyPr>
          <a:lstStyle/>
          <a:p>
            <a:pPr indent="431800" algn="just" fontAlgn="auto">
              <a:lnSpc>
                <a:spcPct val="150000"/>
              </a:lnSpc>
            </a:pPr>
            <a:r>
              <a:rPr lang="zh-CN" altLang="en-US" sz="1600"/>
              <a:t>酒店产品的价格是指酒店消费者购买酒店产品所支付的货币量。定价是指酒店如何设定和调整价格，从而最大限度地提高盈利能力。定价常见但复杂，是盈利能力的关键决定因素收益管理的核心问题是要解决酒店产品价格与需求的有效匹配，但酒店产品是一定的，需求却不断在变化，如果以一个不变的价格去应对不断变化的市场和需求，要么是酒店产品价格定高了，卖得不好，或者酒店产品被低估贱卖了，失去了应该获得的价值回报。因此，根据市场需求来定价，是收益管理的核心。公司尽可能通过所有渠道为所有产品、所有客户提供不同的合适价格，是定价和收入优化的目标。</a:t>
            </a:r>
            <a:endParaRPr lang="zh-CN" altLang="en-US" sz="16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一、定价</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988695" y="-96520"/>
            <a:ext cx="4681855" cy="583565"/>
          </a:xfrm>
          <a:prstGeom prst="rect">
            <a:avLst/>
          </a:prstGeom>
          <a:noFill/>
        </p:spPr>
        <p:txBody>
          <a:bodyPr wrap="square" rtlCol="0">
            <a:spAutoFit/>
            <a:scene3d>
              <a:camera prst="orthographicFront"/>
              <a:lightRig rig="threePt" dir="t"/>
            </a:scene3d>
          </a:bodyPr>
          <a:lstStyle/>
          <a:p>
            <a:pPr indent="0" algn="ctr">
              <a:lnSpc>
                <a:spcPct val="200000"/>
              </a:lnSpc>
              <a:buFont typeface="Wingdings" panose="05000000000000000000" charset="0"/>
              <a:buNone/>
              <a:defRPr/>
            </a:pPr>
            <a:r>
              <a:rPr lang="zh-CN" altLang="en-US" sz="1600" b="1" dirty="0">
                <a:solidFill>
                  <a:schemeClr val="bg1"/>
                </a:solidFill>
                <a:latin typeface="Arial" panose="020B0604020202020204" pitchFamily="34" charset="0"/>
                <a:ea typeface="微软雅黑" panose="020B0503020204020204" charset="-122"/>
                <a:sym typeface="+mn-ea"/>
              </a:rPr>
              <a:t>第四节    </a:t>
            </a:r>
            <a:r>
              <a:rPr lang="zh-CN" altLang="en-US" sz="1600" b="1" dirty="0">
                <a:solidFill>
                  <a:schemeClr val="bg1"/>
                </a:solidFill>
                <a:latin typeface="微软雅黑" panose="020B0503020204020204" charset="-122"/>
                <a:ea typeface="微软雅黑" panose="020B0503020204020204" charset="-122"/>
                <a:sym typeface="+mn-ea"/>
              </a:rPr>
              <a:t>酒店企业收益管理的策略与运用</a:t>
            </a:r>
            <a:endParaRPr lang="zh-CN" altLang="en-US" sz="1600" b="1" dirty="0">
              <a:solidFill>
                <a:schemeClr val="bg1"/>
              </a:solidFill>
              <a:latin typeface="微软雅黑" panose="020B0503020204020204" charset="-122"/>
              <a:ea typeface="微软雅黑" panose="020B0503020204020204" charset="-122"/>
              <a:sym typeface="+mn-ea"/>
            </a:endParaRPr>
          </a:p>
        </p:txBody>
      </p:sp>
      <p:sp>
        <p:nvSpPr>
          <p:cNvPr id="3" name="文本框 2"/>
          <p:cNvSpPr txBox="1"/>
          <p:nvPr/>
        </p:nvSpPr>
        <p:spPr>
          <a:xfrm>
            <a:off x="988695" y="1062990"/>
            <a:ext cx="9587865" cy="506730"/>
          </a:xfrm>
          <a:prstGeom prst="rect">
            <a:avLst/>
          </a:prstGeom>
          <a:noFill/>
        </p:spPr>
        <p:txBody>
          <a:bodyPr wrap="square" rtlCol="0" anchor="t">
            <a:spAutoFit/>
          </a:bodyPr>
          <a:lstStyle/>
          <a:p>
            <a:pPr indent="431800" algn="just" fontAlgn="auto">
              <a:lnSpc>
                <a:spcPct val="150000"/>
              </a:lnSpc>
            </a:pPr>
            <a:r>
              <a:rPr lang="zh-CN" altLang="en-US" b="1">
                <a:latin typeface="微软雅黑" panose="020B0503020204020204" charset="-122"/>
                <a:ea typeface="微软雅黑" panose="020B0503020204020204" charset="-122"/>
              </a:rPr>
              <a:t>（一）影响酒店定价的主要因素</a:t>
            </a:r>
            <a:endParaRPr lang="zh-CN" altLang="en-US" b="1">
              <a:latin typeface="微软雅黑" panose="020B0503020204020204" charset="-122"/>
              <a:ea typeface="微软雅黑" panose="020B0503020204020204" charset="-122"/>
            </a:endParaRPr>
          </a:p>
        </p:txBody>
      </p:sp>
      <p:sp>
        <p:nvSpPr>
          <p:cNvPr id="2" name="文本框 1"/>
          <p:cNvSpPr txBox="1"/>
          <p:nvPr/>
        </p:nvSpPr>
        <p:spPr>
          <a:xfrm>
            <a:off x="1492250" y="1499870"/>
            <a:ext cx="9587865" cy="4523105"/>
          </a:xfrm>
          <a:prstGeom prst="rect">
            <a:avLst/>
          </a:prstGeom>
          <a:noFill/>
        </p:spPr>
        <p:txBody>
          <a:bodyPr wrap="square" rtlCol="0" anchor="t">
            <a:spAutoFit/>
          </a:bodyPr>
          <a:lstStyle/>
          <a:p>
            <a:pPr indent="431800" algn="just" fontAlgn="auto">
              <a:lnSpc>
                <a:spcPct val="150000"/>
              </a:lnSpc>
            </a:pPr>
            <a:r>
              <a:rPr lang="zh-CN" altLang="en-US" sz="1600"/>
              <a:t>影响酒店产品价格的因素，既有外部因素也有内部因素。影响酒店产品价格的外部因素主要有市场需求、市场竟争状况、旅游资源差异、政府干预程度、汇率变动和通货膨胀等。</a:t>
            </a:r>
            <a:endParaRPr lang="zh-CN" altLang="en-US" sz="1600"/>
          </a:p>
          <a:p>
            <a:pPr indent="431800" algn="just" fontAlgn="auto">
              <a:lnSpc>
                <a:spcPct val="150000"/>
              </a:lnSpc>
            </a:pPr>
            <a:r>
              <a:rPr lang="zh-CN" altLang="en-US" sz="1600"/>
              <a:t>（1）市场需求</a:t>
            </a:r>
            <a:endParaRPr lang="zh-CN" altLang="en-US" sz="1600"/>
          </a:p>
          <a:p>
            <a:pPr indent="431800" algn="just" fontAlgn="auto">
              <a:lnSpc>
                <a:spcPct val="150000"/>
              </a:lnSpc>
            </a:pPr>
            <a:r>
              <a:rPr lang="zh-CN" altLang="en-US" sz="1600"/>
              <a:t>（2）市场竞争状况</a:t>
            </a:r>
            <a:endParaRPr lang="zh-CN" altLang="en-US" sz="1600"/>
          </a:p>
          <a:p>
            <a:pPr indent="431800" algn="just" fontAlgn="auto">
              <a:lnSpc>
                <a:spcPct val="150000"/>
              </a:lnSpc>
            </a:pPr>
            <a:r>
              <a:rPr lang="zh-CN" altLang="en-US" sz="1600"/>
              <a:t>（3）旅游资源差异</a:t>
            </a:r>
            <a:endParaRPr lang="zh-CN" altLang="en-US" sz="1600"/>
          </a:p>
          <a:p>
            <a:pPr indent="431800" algn="just" fontAlgn="auto">
              <a:lnSpc>
                <a:spcPct val="150000"/>
              </a:lnSpc>
            </a:pPr>
            <a:r>
              <a:rPr lang="zh-CN" altLang="en-US" sz="1600"/>
              <a:t>（4）政府干预程度</a:t>
            </a:r>
            <a:endParaRPr lang="zh-CN" altLang="en-US" sz="1600"/>
          </a:p>
          <a:p>
            <a:pPr indent="431800" algn="just" fontAlgn="auto">
              <a:lnSpc>
                <a:spcPct val="150000"/>
              </a:lnSpc>
            </a:pPr>
            <a:r>
              <a:rPr lang="zh-CN" altLang="en-US" sz="1600"/>
              <a:t>（5）汇率变动</a:t>
            </a:r>
            <a:endParaRPr lang="zh-CN" altLang="en-US" sz="1600"/>
          </a:p>
          <a:p>
            <a:pPr indent="431800" algn="just" fontAlgn="auto">
              <a:lnSpc>
                <a:spcPct val="150000"/>
              </a:lnSpc>
            </a:pPr>
            <a:r>
              <a:rPr lang="zh-CN" altLang="en-US" sz="1600"/>
              <a:t>（6）通货膨胀</a:t>
            </a:r>
            <a:endParaRPr lang="zh-CN" altLang="en-US" sz="1600"/>
          </a:p>
          <a:p>
            <a:pPr indent="431800" algn="just" fontAlgn="auto">
              <a:lnSpc>
                <a:spcPct val="150000"/>
              </a:lnSpc>
            </a:pPr>
            <a:r>
              <a:rPr lang="zh-CN" altLang="en-US" sz="1600"/>
              <a:t>影响酒店产品价格的内部因素主要有酒店产品成本、产品特色和定价目标等。</a:t>
            </a:r>
            <a:endParaRPr lang="zh-CN" altLang="en-US" sz="1600"/>
          </a:p>
          <a:p>
            <a:pPr indent="431800" algn="just" fontAlgn="auto">
              <a:lnSpc>
                <a:spcPct val="150000"/>
              </a:lnSpc>
            </a:pPr>
            <a:r>
              <a:rPr lang="zh-CN" altLang="en-US" sz="1600"/>
              <a:t>（1）酒店产品成本</a:t>
            </a:r>
            <a:endParaRPr lang="zh-CN" altLang="en-US" sz="1600"/>
          </a:p>
          <a:p>
            <a:pPr indent="431800" algn="just" fontAlgn="auto">
              <a:lnSpc>
                <a:spcPct val="150000"/>
              </a:lnSpc>
            </a:pPr>
            <a:r>
              <a:rPr lang="zh-CN" altLang="en-US" sz="1600"/>
              <a:t>（2）酒店产品特色</a:t>
            </a:r>
            <a:endParaRPr lang="zh-CN" altLang="en-US" sz="1600"/>
          </a:p>
          <a:p>
            <a:pPr indent="431800" algn="just" fontAlgn="auto">
              <a:lnSpc>
                <a:spcPct val="150000"/>
              </a:lnSpc>
            </a:pPr>
            <a:r>
              <a:rPr lang="zh-CN" altLang="en-US" sz="1600"/>
              <a:t>（3）定价目标</a:t>
            </a:r>
            <a:endParaRPr lang="zh-CN" altLang="en-US" sz="16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一、定价</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988695" y="-96520"/>
            <a:ext cx="4681855" cy="583565"/>
          </a:xfrm>
          <a:prstGeom prst="rect">
            <a:avLst/>
          </a:prstGeom>
          <a:noFill/>
        </p:spPr>
        <p:txBody>
          <a:bodyPr wrap="square" rtlCol="0">
            <a:spAutoFit/>
            <a:scene3d>
              <a:camera prst="orthographicFront"/>
              <a:lightRig rig="threePt" dir="t"/>
            </a:scene3d>
          </a:bodyPr>
          <a:lstStyle/>
          <a:p>
            <a:pPr indent="0" algn="ctr">
              <a:lnSpc>
                <a:spcPct val="200000"/>
              </a:lnSpc>
              <a:buFont typeface="Wingdings" panose="05000000000000000000" charset="0"/>
              <a:buNone/>
              <a:defRPr/>
            </a:pPr>
            <a:r>
              <a:rPr lang="zh-CN" altLang="en-US" sz="1600" b="1" dirty="0">
                <a:solidFill>
                  <a:schemeClr val="bg1"/>
                </a:solidFill>
                <a:latin typeface="Arial" panose="020B0604020202020204" pitchFamily="34" charset="0"/>
                <a:ea typeface="微软雅黑" panose="020B0503020204020204" charset="-122"/>
                <a:sym typeface="+mn-ea"/>
              </a:rPr>
              <a:t>第四节    </a:t>
            </a:r>
            <a:r>
              <a:rPr lang="zh-CN" altLang="en-US" sz="1600" b="1" dirty="0">
                <a:solidFill>
                  <a:schemeClr val="bg1"/>
                </a:solidFill>
                <a:latin typeface="微软雅黑" panose="020B0503020204020204" charset="-122"/>
                <a:ea typeface="微软雅黑" panose="020B0503020204020204" charset="-122"/>
                <a:sym typeface="+mn-ea"/>
              </a:rPr>
              <a:t>酒店企业收益管理的策略与运用</a:t>
            </a:r>
            <a:endParaRPr lang="zh-CN" altLang="en-US" sz="1600" b="1" dirty="0">
              <a:solidFill>
                <a:schemeClr val="bg1"/>
              </a:solidFill>
              <a:latin typeface="微软雅黑" panose="020B0503020204020204" charset="-122"/>
              <a:ea typeface="微软雅黑" panose="020B0503020204020204" charset="-122"/>
              <a:sym typeface="+mn-ea"/>
            </a:endParaRPr>
          </a:p>
        </p:txBody>
      </p:sp>
      <p:sp>
        <p:nvSpPr>
          <p:cNvPr id="3" name="文本框 2"/>
          <p:cNvSpPr txBox="1"/>
          <p:nvPr/>
        </p:nvSpPr>
        <p:spPr>
          <a:xfrm>
            <a:off x="988695" y="1062990"/>
            <a:ext cx="9587865" cy="506730"/>
          </a:xfrm>
          <a:prstGeom prst="rect">
            <a:avLst/>
          </a:prstGeom>
          <a:noFill/>
        </p:spPr>
        <p:txBody>
          <a:bodyPr wrap="square" rtlCol="0" anchor="t">
            <a:spAutoFit/>
          </a:bodyPr>
          <a:lstStyle/>
          <a:p>
            <a:pPr indent="431800" algn="just" fontAlgn="auto">
              <a:lnSpc>
                <a:spcPct val="150000"/>
              </a:lnSpc>
            </a:pPr>
            <a:r>
              <a:rPr lang="zh-CN" altLang="en-US" b="1">
                <a:latin typeface="微软雅黑" panose="020B0503020204020204" charset="-122"/>
                <a:ea typeface="微软雅黑" panose="020B0503020204020204" charset="-122"/>
              </a:rPr>
              <a:t>（二）常用的酒店定价方法</a:t>
            </a:r>
            <a:endParaRPr lang="zh-CN" altLang="en-US" b="1">
              <a:latin typeface="微软雅黑" panose="020B0503020204020204" charset="-122"/>
              <a:ea typeface="微软雅黑" panose="020B0503020204020204" charset="-122"/>
            </a:endParaRPr>
          </a:p>
        </p:txBody>
      </p:sp>
      <p:sp>
        <p:nvSpPr>
          <p:cNvPr id="2" name="文本框 1"/>
          <p:cNvSpPr txBox="1"/>
          <p:nvPr/>
        </p:nvSpPr>
        <p:spPr>
          <a:xfrm>
            <a:off x="1470025" y="1569720"/>
            <a:ext cx="9587865" cy="3046095"/>
          </a:xfrm>
          <a:prstGeom prst="rect">
            <a:avLst/>
          </a:prstGeom>
          <a:noFill/>
        </p:spPr>
        <p:txBody>
          <a:bodyPr wrap="square" rtlCol="0" anchor="t">
            <a:spAutoFit/>
          </a:bodyPr>
          <a:lstStyle/>
          <a:p>
            <a:pPr indent="431800" algn="just" fontAlgn="auto">
              <a:lnSpc>
                <a:spcPct val="150000"/>
              </a:lnSpc>
            </a:pPr>
            <a:r>
              <a:rPr lang="en-US" altLang="zh-CN" sz="1600" b="1"/>
              <a:t>1.</a:t>
            </a:r>
            <a:r>
              <a:rPr lang="zh-CN" altLang="en-US" sz="1600" b="1"/>
              <a:t>需求导向定价法</a:t>
            </a:r>
            <a:endParaRPr lang="zh-CN" altLang="en-US" sz="1600"/>
          </a:p>
          <a:p>
            <a:pPr indent="431800" algn="just" fontAlgn="auto">
              <a:lnSpc>
                <a:spcPct val="150000"/>
              </a:lnSpc>
            </a:pPr>
            <a:r>
              <a:rPr lang="zh-CN" altLang="en-US" sz="1600"/>
              <a:t>需求导向定价法是指根据国内外市场需求强度和顾客对产品价值的理解来制定产品销售价格，可以分为理解价值定价法和需求差异定价法。理解价值定价法，也称觉察价值定价法是以消费者对商品价值的感受及理解程度作为定价的基本依据。把顾客的价值判断与酒店的成本费用相比较，定价时更应侧重考虑前者。需求差异定价法则以不同时间、地点、商品及不同消费者的消费需求强度差异为定价的基本依据，针对每种差异决定其在基础价格上是加价还是减价。</a:t>
            </a:r>
            <a:endParaRPr lang="zh-CN" altLang="en-US" sz="1600"/>
          </a:p>
          <a:p>
            <a:pPr indent="431800" algn="just" fontAlgn="auto">
              <a:lnSpc>
                <a:spcPct val="150000"/>
              </a:lnSpc>
            </a:pPr>
            <a:r>
              <a:rPr lang="zh-CN" altLang="en-US" sz="1600"/>
              <a:t>实行差异定价要具备以下条件：市场能够根据需求强度的不同进行细分；细分后的市场在定时期内相对独立，互不干扰；高价市场中不能有低价竞争者；价格差异适度，不会引起消费者的反感。</a:t>
            </a:r>
            <a:endParaRPr lang="zh-CN" altLang="en-US" sz="160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一、定价</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988695" y="-96520"/>
            <a:ext cx="4681855" cy="583565"/>
          </a:xfrm>
          <a:prstGeom prst="rect">
            <a:avLst/>
          </a:prstGeom>
          <a:noFill/>
        </p:spPr>
        <p:txBody>
          <a:bodyPr wrap="square" rtlCol="0">
            <a:spAutoFit/>
            <a:scene3d>
              <a:camera prst="orthographicFront"/>
              <a:lightRig rig="threePt" dir="t"/>
            </a:scene3d>
          </a:bodyPr>
          <a:lstStyle/>
          <a:p>
            <a:pPr indent="0" algn="ctr">
              <a:lnSpc>
                <a:spcPct val="200000"/>
              </a:lnSpc>
              <a:buFont typeface="Wingdings" panose="05000000000000000000" charset="0"/>
              <a:buNone/>
              <a:defRPr/>
            </a:pPr>
            <a:r>
              <a:rPr lang="zh-CN" altLang="en-US" sz="1600" b="1" dirty="0">
                <a:solidFill>
                  <a:schemeClr val="bg1"/>
                </a:solidFill>
                <a:latin typeface="Arial" panose="020B0604020202020204" pitchFamily="34" charset="0"/>
                <a:ea typeface="微软雅黑" panose="020B0503020204020204" charset="-122"/>
                <a:sym typeface="+mn-ea"/>
              </a:rPr>
              <a:t>第四节    </a:t>
            </a:r>
            <a:r>
              <a:rPr lang="zh-CN" altLang="en-US" sz="1600" b="1" dirty="0">
                <a:solidFill>
                  <a:schemeClr val="bg1"/>
                </a:solidFill>
                <a:latin typeface="微软雅黑" panose="020B0503020204020204" charset="-122"/>
                <a:ea typeface="微软雅黑" panose="020B0503020204020204" charset="-122"/>
                <a:sym typeface="+mn-ea"/>
              </a:rPr>
              <a:t>酒店企业收益管理的策略与运用</a:t>
            </a:r>
            <a:endParaRPr lang="zh-CN" altLang="en-US" sz="1600" b="1" dirty="0">
              <a:solidFill>
                <a:schemeClr val="bg1"/>
              </a:solidFill>
              <a:latin typeface="微软雅黑" panose="020B0503020204020204" charset="-122"/>
              <a:ea typeface="微软雅黑" panose="020B0503020204020204" charset="-122"/>
              <a:sym typeface="+mn-ea"/>
            </a:endParaRPr>
          </a:p>
        </p:txBody>
      </p:sp>
      <p:sp>
        <p:nvSpPr>
          <p:cNvPr id="3" name="文本框 2"/>
          <p:cNvSpPr txBox="1"/>
          <p:nvPr/>
        </p:nvSpPr>
        <p:spPr>
          <a:xfrm>
            <a:off x="988695" y="1062990"/>
            <a:ext cx="9587865" cy="506730"/>
          </a:xfrm>
          <a:prstGeom prst="rect">
            <a:avLst/>
          </a:prstGeom>
          <a:noFill/>
        </p:spPr>
        <p:txBody>
          <a:bodyPr wrap="square" rtlCol="0" anchor="t">
            <a:spAutoFit/>
          </a:bodyPr>
          <a:lstStyle/>
          <a:p>
            <a:pPr indent="431800" algn="just" fontAlgn="auto">
              <a:lnSpc>
                <a:spcPct val="150000"/>
              </a:lnSpc>
            </a:pPr>
            <a:r>
              <a:rPr lang="zh-CN" altLang="en-US" b="1">
                <a:latin typeface="微软雅黑" panose="020B0503020204020204" charset="-122"/>
                <a:ea typeface="微软雅黑" panose="020B0503020204020204" charset="-122"/>
              </a:rPr>
              <a:t>（二）常用的酒店定价方法</a:t>
            </a:r>
            <a:endParaRPr lang="zh-CN" altLang="en-US" b="1">
              <a:latin typeface="微软雅黑" panose="020B0503020204020204" charset="-122"/>
              <a:ea typeface="微软雅黑" panose="020B0503020204020204" charset="-122"/>
            </a:endParaRPr>
          </a:p>
        </p:txBody>
      </p:sp>
      <p:sp>
        <p:nvSpPr>
          <p:cNvPr id="2" name="文本框 1"/>
          <p:cNvSpPr txBox="1"/>
          <p:nvPr/>
        </p:nvSpPr>
        <p:spPr>
          <a:xfrm>
            <a:off x="1470025" y="1569720"/>
            <a:ext cx="9587865" cy="1938020"/>
          </a:xfrm>
          <a:prstGeom prst="rect">
            <a:avLst/>
          </a:prstGeom>
          <a:noFill/>
        </p:spPr>
        <p:txBody>
          <a:bodyPr wrap="square" rtlCol="0" anchor="t">
            <a:spAutoFit/>
          </a:bodyPr>
          <a:lstStyle/>
          <a:p>
            <a:pPr indent="431800" algn="just" fontAlgn="auto">
              <a:lnSpc>
                <a:spcPct val="150000"/>
              </a:lnSpc>
            </a:pPr>
            <a:r>
              <a:rPr sz="1600" b="1"/>
              <a:t>2.动态定价</a:t>
            </a:r>
            <a:endParaRPr sz="1600" b="1"/>
          </a:p>
          <a:p>
            <a:pPr indent="431800" algn="just" fontAlgn="auto">
              <a:lnSpc>
                <a:spcPct val="150000"/>
              </a:lnSpc>
            </a:pPr>
            <a:r>
              <a:rPr sz="1600"/>
              <a:t>动态定价是指酒店企业根据市场需求和自身供应能力，以不同的价格将同一产品适时地销售给不同的消费者或不同的细分市场，从而实现收益最大化的策略。动态定价是酒店基于收益管理理念的一种最常用的定价方法。一般来说，酒店可以根据时机、市场细分与限量配给、动态推销等方式来对客房进行动态定价我们借助表8-3来进一步说明根据市场需求的预测对客房进行动态定价的运用。</a:t>
            </a:r>
            <a:endParaRPr sz="1600"/>
          </a:p>
        </p:txBody>
      </p:sp>
      <p:pic>
        <p:nvPicPr>
          <p:cNvPr id="4" name="图片 3"/>
          <p:cNvPicPr>
            <a:picLocks noChangeAspect="1"/>
          </p:cNvPicPr>
          <p:nvPr/>
        </p:nvPicPr>
        <p:blipFill>
          <a:blip r:embed="rId1"/>
          <a:srcRect t="3647"/>
          <a:stretch>
            <a:fillRect/>
          </a:stretch>
        </p:blipFill>
        <p:spPr>
          <a:xfrm>
            <a:off x="2221230" y="3439795"/>
            <a:ext cx="7122795" cy="1761490"/>
          </a:xfrm>
          <a:prstGeom prst="rect">
            <a:avLst/>
          </a:prstGeom>
        </p:spPr>
      </p:pic>
      <p:sp>
        <p:nvSpPr>
          <p:cNvPr id="5" name="文本框 4"/>
          <p:cNvSpPr txBox="1"/>
          <p:nvPr/>
        </p:nvSpPr>
        <p:spPr>
          <a:xfrm>
            <a:off x="1302385" y="5133975"/>
            <a:ext cx="9587865" cy="1198880"/>
          </a:xfrm>
          <a:prstGeom prst="rect">
            <a:avLst/>
          </a:prstGeom>
          <a:noFill/>
        </p:spPr>
        <p:txBody>
          <a:bodyPr wrap="square" rtlCol="0" anchor="t">
            <a:spAutoFit/>
          </a:bodyPr>
          <a:lstStyle/>
          <a:p>
            <a:pPr indent="431800" algn="just" fontAlgn="auto">
              <a:lnSpc>
                <a:spcPct val="150000"/>
              </a:lnSpc>
            </a:pPr>
            <a:r>
              <a:rPr sz="1600"/>
              <a:t>表8-3显示了“动态定价"的简化示例。当房间需求较低时，提供较低的房价以增加入住率；而房间需求高的时候，取消折扣。这两种策略的成功取决于管理团队预测房间需求的能力。经理必须能够对房间的需求进行足够的预测，以便酒店实行收益管理</a:t>
            </a:r>
            <a:r>
              <a:rPr lang="zh-CN" sz="1600">
                <a:ea typeface="宋体" panose="02010600030101010101" pitchFamily="2" charset="-122"/>
              </a:rPr>
              <a:t>。</a:t>
            </a:r>
            <a:endParaRPr lang="zh-CN" sz="1600">
              <a:ea typeface="宋体" panose="02010600030101010101" pitchFamily="2" charset="-122"/>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一、定价</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988695" y="-96520"/>
            <a:ext cx="4681855" cy="583565"/>
          </a:xfrm>
          <a:prstGeom prst="rect">
            <a:avLst/>
          </a:prstGeom>
          <a:noFill/>
        </p:spPr>
        <p:txBody>
          <a:bodyPr wrap="square" rtlCol="0">
            <a:spAutoFit/>
            <a:scene3d>
              <a:camera prst="orthographicFront"/>
              <a:lightRig rig="threePt" dir="t"/>
            </a:scene3d>
          </a:bodyPr>
          <a:lstStyle/>
          <a:p>
            <a:pPr indent="0" algn="ctr">
              <a:lnSpc>
                <a:spcPct val="200000"/>
              </a:lnSpc>
              <a:buFont typeface="Wingdings" panose="05000000000000000000" charset="0"/>
              <a:buNone/>
              <a:defRPr/>
            </a:pPr>
            <a:r>
              <a:rPr lang="zh-CN" altLang="en-US" sz="1600" b="1" dirty="0">
                <a:solidFill>
                  <a:schemeClr val="bg1"/>
                </a:solidFill>
                <a:latin typeface="Arial" panose="020B0604020202020204" pitchFamily="34" charset="0"/>
                <a:ea typeface="微软雅黑" panose="020B0503020204020204" charset="-122"/>
                <a:sym typeface="+mn-ea"/>
              </a:rPr>
              <a:t>第四节    </a:t>
            </a:r>
            <a:r>
              <a:rPr lang="zh-CN" altLang="en-US" sz="1600" b="1" dirty="0">
                <a:solidFill>
                  <a:schemeClr val="bg1"/>
                </a:solidFill>
                <a:latin typeface="微软雅黑" panose="020B0503020204020204" charset="-122"/>
                <a:ea typeface="微软雅黑" panose="020B0503020204020204" charset="-122"/>
                <a:sym typeface="+mn-ea"/>
              </a:rPr>
              <a:t>酒店企业收益管理的策略与运用</a:t>
            </a:r>
            <a:endParaRPr lang="zh-CN" altLang="en-US" sz="1600" b="1" dirty="0">
              <a:solidFill>
                <a:schemeClr val="bg1"/>
              </a:solidFill>
              <a:latin typeface="微软雅黑" panose="020B0503020204020204" charset="-122"/>
              <a:ea typeface="微软雅黑" panose="020B0503020204020204" charset="-122"/>
              <a:sym typeface="+mn-ea"/>
            </a:endParaRPr>
          </a:p>
        </p:txBody>
      </p:sp>
      <p:sp>
        <p:nvSpPr>
          <p:cNvPr id="3" name="文本框 2"/>
          <p:cNvSpPr txBox="1"/>
          <p:nvPr/>
        </p:nvSpPr>
        <p:spPr>
          <a:xfrm>
            <a:off x="988695" y="1062990"/>
            <a:ext cx="9587865" cy="506730"/>
          </a:xfrm>
          <a:prstGeom prst="rect">
            <a:avLst/>
          </a:prstGeom>
          <a:noFill/>
        </p:spPr>
        <p:txBody>
          <a:bodyPr wrap="square" rtlCol="0" anchor="t">
            <a:spAutoFit/>
          </a:bodyPr>
          <a:lstStyle/>
          <a:p>
            <a:pPr indent="431800" algn="just" fontAlgn="auto">
              <a:lnSpc>
                <a:spcPct val="150000"/>
              </a:lnSpc>
            </a:pPr>
            <a:r>
              <a:rPr lang="zh-CN" altLang="en-US" b="1">
                <a:latin typeface="微软雅黑" panose="020B0503020204020204" charset="-122"/>
                <a:ea typeface="微软雅黑" panose="020B0503020204020204" charset="-122"/>
              </a:rPr>
              <a:t>（二）常用的酒店定价方法</a:t>
            </a:r>
            <a:endParaRPr lang="zh-CN" altLang="en-US" b="1">
              <a:latin typeface="微软雅黑" panose="020B0503020204020204" charset="-122"/>
              <a:ea typeface="微软雅黑" panose="020B0503020204020204" charset="-122"/>
            </a:endParaRPr>
          </a:p>
        </p:txBody>
      </p:sp>
      <p:sp>
        <p:nvSpPr>
          <p:cNvPr id="2" name="文本框 1"/>
          <p:cNvSpPr txBox="1"/>
          <p:nvPr/>
        </p:nvSpPr>
        <p:spPr>
          <a:xfrm>
            <a:off x="1470025" y="1569720"/>
            <a:ext cx="9587865" cy="1198880"/>
          </a:xfrm>
          <a:prstGeom prst="rect">
            <a:avLst/>
          </a:prstGeom>
          <a:noFill/>
        </p:spPr>
        <p:txBody>
          <a:bodyPr wrap="square" rtlCol="0" anchor="t">
            <a:spAutoFit/>
          </a:bodyPr>
          <a:lstStyle/>
          <a:p>
            <a:pPr indent="431800" algn="just" fontAlgn="auto">
              <a:lnSpc>
                <a:spcPct val="150000"/>
              </a:lnSpc>
            </a:pPr>
            <a:r>
              <a:rPr sz="1600" b="1"/>
              <a:t>3.成本导向定价法</a:t>
            </a:r>
            <a:endParaRPr sz="1600" b="1"/>
          </a:p>
          <a:p>
            <a:pPr indent="431800" algn="just" fontAlgn="auto">
              <a:lnSpc>
                <a:spcPct val="150000"/>
              </a:lnSpc>
            </a:pPr>
            <a:r>
              <a:rPr sz="1600"/>
              <a:t>成本导向定价法是指依据产品的成本决定其销售价格的定价方法，可以分为成本加成定做本的标准米有，本线以分与均价法和吃波本定</a:t>
            </a:r>
            <a:r>
              <a:rPr lang="zh-CN" sz="1600">
                <a:ea typeface="宋体" panose="02010600030101010101" pitchFamily="2" charset="-122"/>
              </a:rPr>
              <a:t>价。</a:t>
            </a:r>
            <a:endParaRPr lang="zh-CN" sz="1600">
              <a:ea typeface="宋体" panose="02010600030101010101" pitchFamily="2" charset="-122"/>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二、需求预测</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988695" y="-96520"/>
            <a:ext cx="4681855" cy="583565"/>
          </a:xfrm>
          <a:prstGeom prst="rect">
            <a:avLst/>
          </a:prstGeom>
          <a:noFill/>
        </p:spPr>
        <p:txBody>
          <a:bodyPr wrap="square" rtlCol="0">
            <a:spAutoFit/>
            <a:scene3d>
              <a:camera prst="orthographicFront"/>
              <a:lightRig rig="threePt" dir="t"/>
            </a:scene3d>
          </a:bodyPr>
          <a:lstStyle/>
          <a:p>
            <a:pPr indent="0" algn="ctr">
              <a:lnSpc>
                <a:spcPct val="200000"/>
              </a:lnSpc>
              <a:buFont typeface="Wingdings" panose="05000000000000000000" charset="0"/>
              <a:buNone/>
              <a:defRPr/>
            </a:pPr>
            <a:r>
              <a:rPr lang="zh-CN" altLang="en-US" sz="1600" b="1" dirty="0">
                <a:solidFill>
                  <a:schemeClr val="bg1"/>
                </a:solidFill>
                <a:latin typeface="Arial" panose="020B0604020202020204" pitchFamily="34" charset="0"/>
                <a:ea typeface="微软雅黑" panose="020B0503020204020204" charset="-122"/>
                <a:sym typeface="+mn-ea"/>
              </a:rPr>
              <a:t>第四节    </a:t>
            </a:r>
            <a:r>
              <a:rPr lang="zh-CN" altLang="en-US" sz="1600" b="1" dirty="0">
                <a:solidFill>
                  <a:schemeClr val="bg1"/>
                </a:solidFill>
                <a:latin typeface="微软雅黑" panose="020B0503020204020204" charset="-122"/>
                <a:ea typeface="微软雅黑" panose="020B0503020204020204" charset="-122"/>
                <a:sym typeface="+mn-ea"/>
              </a:rPr>
              <a:t>酒店企业收益管理的策略与运用</a:t>
            </a:r>
            <a:endParaRPr lang="zh-CN" altLang="en-US" sz="1600" b="1" dirty="0">
              <a:solidFill>
                <a:schemeClr val="bg1"/>
              </a:solidFill>
              <a:latin typeface="微软雅黑" panose="020B0503020204020204" charset="-122"/>
              <a:ea typeface="微软雅黑" panose="020B0503020204020204" charset="-122"/>
              <a:sym typeface="+mn-ea"/>
            </a:endParaRPr>
          </a:p>
        </p:txBody>
      </p:sp>
      <p:sp>
        <p:nvSpPr>
          <p:cNvPr id="2" name="文本框 1"/>
          <p:cNvSpPr txBox="1"/>
          <p:nvPr/>
        </p:nvSpPr>
        <p:spPr>
          <a:xfrm>
            <a:off x="1302385" y="1141095"/>
            <a:ext cx="9587865" cy="5262245"/>
          </a:xfrm>
          <a:prstGeom prst="rect">
            <a:avLst/>
          </a:prstGeom>
          <a:noFill/>
        </p:spPr>
        <p:txBody>
          <a:bodyPr wrap="square" rtlCol="0" anchor="t">
            <a:spAutoFit/>
          </a:bodyPr>
          <a:lstStyle/>
          <a:p>
            <a:pPr indent="431800" algn="just" fontAlgn="auto">
              <a:lnSpc>
                <a:spcPct val="150000"/>
              </a:lnSpc>
            </a:pPr>
            <a:r>
              <a:rPr sz="1600"/>
              <a:t>收益管理的本质是基于预期需求的动态定价。管理层试图通过价格控制和库存控制来优化收入。准确的需求预测是成功实施收益管理策略的关键。酒店一般根据历史、经济和市场趋势以及对未来的展望建立预测，预測的主要目的在于两个方面：第一，帮助确定价格。第二，帮助酒店各运营部门更好地服务宾客。掌握酒店即将出售多少客房，可以让各服务部门更有效地分配员工</a:t>
            </a:r>
            <a:r>
              <a:rPr lang="zh-CN" sz="1600">
                <a:ea typeface="宋体" panose="02010600030101010101" pitchFamily="2" charset="-122"/>
              </a:rPr>
              <a:t>。</a:t>
            </a:r>
            <a:endParaRPr lang="zh-CN" sz="1600">
              <a:ea typeface="宋体" panose="02010600030101010101" pitchFamily="2" charset="-122"/>
            </a:endParaRPr>
          </a:p>
          <a:p>
            <a:pPr indent="431800" algn="just" fontAlgn="auto">
              <a:lnSpc>
                <a:spcPct val="150000"/>
              </a:lnSpc>
            </a:pPr>
            <a:r>
              <a:rPr lang="zh-CN" sz="1600">
                <a:ea typeface="宋体" panose="02010600030101010101" pitchFamily="2" charset="-122"/>
              </a:rPr>
              <a:t>因此，预测是根据过去的需求信息来预测未来需求的工具。预测也是收益管理的基石之有助于管理层预期约東和无约束的需求期，并确定预期的单位销售和收人。这些信息将帮助管理层做出与定价、运营管理、资源分配、员工调度、供应链管理等相关的决策，为了创建准确有用的需求预測，收益管理人员通常会查看三个数据来源：历史数据、当前数据和未来数据。了解酒店的历史表现是对未来表现做出良好决定的最佳方式之一。因此，应当每天分析当天数据例如入住率、房间收入和非房间收入报告对历史和当前数据的仔细和持续监控有助于管理人员更好地了解酒店客房以前和现在的需求。他们还需要了解影响未来需求的因素。这些因素包括需求来源、需求流失、地方和国民经济、新的竞争、季节性以及其他可预测和不可预测的因素。在需求预测非常高的时期，实行适当的住宿控制是一个比收取高房价更好的收入最大化策略。住宿控制的应用意味着，酒店不是以“先到先得”的方式提供房间，而是附加条件到房间的报价上。不满足这些条件的预订即使有空客房也会被拒绝预订。</a:t>
            </a:r>
            <a:endParaRPr lang="zh-CN" sz="1600">
              <a:ea typeface="宋体" panose="02010600030101010101" pitchFamily="2" charset="-122"/>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三、客房控制</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988695" y="-96520"/>
            <a:ext cx="4681855" cy="583565"/>
          </a:xfrm>
          <a:prstGeom prst="rect">
            <a:avLst/>
          </a:prstGeom>
          <a:noFill/>
        </p:spPr>
        <p:txBody>
          <a:bodyPr wrap="square" rtlCol="0">
            <a:spAutoFit/>
            <a:scene3d>
              <a:camera prst="orthographicFront"/>
              <a:lightRig rig="threePt" dir="t"/>
            </a:scene3d>
          </a:bodyPr>
          <a:lstStyle/>
          <a:p>
            <a:pPr indent="0" algn="ctr">
              <a:lnSpc>
                <a:spcPct val="200000"/>
              </a:lnSpc>
              <a:buFont typeface="Wingdings" panose="05000000000000000000" charset="0"/>
              <a:buNone/>
              <a:defRPr/>
            </a:pPr>
            <a:r>
              <a:rPr lang="zh-CN" altLang="en-US" sz="1600" b="1" dirty="0">
                <a:solidFill>
                  <a:schemeClr val="bg1"/>
                </a:solidFill>
                <a:latin typeface="Arial" panose="020B0604020202020204" pitchFamily="34" charset="0"/>
                <a:ea typeface="微软雅黑" panose="020B0503020204020204" charset="-122"/>
                <a:sym typeface="+mn-ea"/>
              </a:rPr>
              <a:t>第四节    </a:t>
            </a:r>
            <a:r>
              <a:rPr lang="zh-CN" altLang="en-US" sz="1600" b="1" dirty="0">
                <a:solidFill>
                  <a:schemeClr val="bg1"/>
                </a:solidFill>
                <a:latin typeface="微软雅黑" panose="020B0503020204020204" charset="-122"/>
                <a:ea typeface="微软雅黑" panose="020B0503020204020204" charset="-122"/>
                <a:sym typeface="+mn-ea"/>
              </a:rPr>
              <a:t>酒店企业收益管理的策略与运用</a:t>
            </a:r>
            <a:endParaRPr lang="zh-CN" altLang="en-US" sz="1600" b="1" dirty="0">
              <a:solidFill>
                <a:schemeClr val="bg1"/>
              </a:solidFill>
              <a:latin typeface="微软雅黑" panose="020B0503020204020204" charset="-122"/>
              <a:ea typeface="微软雅黑" panose="020B0503020204020204" charset="-122"/>
              <a:sym typeface="+mn-ea"/>
            </a:endParaRPr>
          </a:p>
        </p:txBody>
      </p:sp>
      <p:sp>
        <p:nvSpPr>
          <p:cNvPr id="2" name="文本框 1"/>
          <p:cNvSpPr txBox="1"/>
          <p:nvPr/>
        </p:nvSpPr>
        <p:spPr>
          <a:xfrm>
            <a:off x="1302385" y="1141095"/>
            <a:ext cx="9587865" cy="2676525"/>
          </a:xfrm>
          <a:prstGeom prst="rect">
            <a:avLst/>
          </a:prstGeom>
          <a:noFill/>
        </p:spPr>
        <p:txBody>
          <a:bodyPr wrap="square" rtlCol="0" anchor="t">
            <a:spAutoFit/>
          </a:bodyPr>
          <a:lstStyle/>
          <a:p>
            <a:pPr indent="431800" algn="just" fontAlgn="auto">
              <a:lnSpc>
                <a:spcPct val="150000"/>
              </a:lnSpc>
            </a:pPr>
            <a:r>
              <a:rPr sz="1600"/>
              <a:t>收益管理的客房控制主要是根据需求分配团体房及预留散客房，根据宾客停留时间长短及房型的需求做好销售渠道管理，适当运用超量预订确保满房率。容量管理是必不可少的收管理策略。其目标是通过最大化入住率来最大限度地提高收入如果顾客能够在酒店停留多日，给酒店带来的收益显然远远高于只停留一天的顾客。因此，为了提高酒店收益，在销售和预订的时候尽量能够延长顾客停留的时间为了尽可能实现最大化的客房销售收入，还必须重视客房的容量控制。容量控制就是更好地把有限的客房资源合理分配，根据预测结果决定多少客房通过预订销售，多少客房留给未预订的顾客，尽量限制打折房间的数量，并缩短折扣价顾客停留的时间</a:t>
            </a:r>
            <a:r>
              <a:rPr lang="zh-CN" sz="1600">
                <a:ea typeface="宋体" panose="02010600030101010101" pitchFamily="2" charset="-122"/>
              </a:rPr>
              <a:t>。</a:t>
            </a:r>
            <a:endParaRPr lang="zh-CN" sz="1600">
              <a:ea typeface="宋体" panose="02010600030101010101" pitchFamily="2" charset="-122"/>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四、收益管理的应用</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988695" y="-96520"/>
            <a:ext cx="4681855" cy="583565"/>
          </a:xfrm>
          <a:prstGeom prst="rect">
            <a:avLst/>
          </a:prstGeom>
          <a:noFill/>
        </p:spPr>
        <p:txBody>
          <a:bodyPr wrap="square" rtlCol="0">
            <a:spAutoFit/>
            <a:scene3d>
              <a:camera prst="orthographicFront"/>
              <a:lightRig rig="threePt" dir="t"/>
            </a:scene3d>
          </a:bodyPr>
          <a:lstStyle/>
          <a:p>
            <a:pPr indent="0" algn="ctr">
              <a:lnSpc>
                <a:spcPct val="200000"/>
              </a:lnSpc>
              <a:buFont typeface="Wingdings" panose="05000000000000000000" charset="0"/>
              <a:buNone/>
              <a:defRPr/>
            </a:pPr>
            <a:r>
              <a:rPr lang="zh-CN" altLang="en-US" sz="1600" b="1" dirty="0">
                <a:solidFill>
                  <a:schemeClr val="bg1"/>
                </a:solidFill>
                <a:latin typeface="Arial" panose="020B0604020202020204" pitchFamily="34" charset="0"/>
                <a:ea typeface="微软雅黑" panose="020B0503020204020204" charset="-122"/>
                <a:sym typeface="+mn-ea"/>
              </a:rPr>
              <a:t>第四节    </a:t>
            </a:r>
            <a:r>
              <a:rPr lang="zh-CN" altLang="en-US" sz="1600" b="1" dirty="0">
                <a:solidFill>
                  <a:schemeClr val="bg1"/>
                </a:solidFill>
                <a:latin typeface="微软雅黑" panose="020B0503020204020204" charset="-122"/>
                <a:ea typeface="微软雅黑" panose="020B0503020204020204" charset="-122"/>
                <a:sym typeface="+mn-ea"/>
              </a:rPr>
              <a:t>酒店企业收益管理的策略与运用</a:t>
            </a:r>
            <a:endParaRPr lang="zh-CN" altLang="en-US" sz="1600" b="1" dirty="0">
              <a:solidFill>
                <a:schemeClr val="bg1"/>
              </a:solidFill>
              <a:latin typeface="微软雅黑" panose="020B0503020204020204" charset="-122"/>
              <a:ea typeface="微软雅黑" panose="020B0503020204020204" charset="-122"/>
              <a:sym typeface="+mn-ea"/>
            </a:endParaRPr>
          </a:p>
        </p:txBody>
      </p:sp>
      <p:sp>
        <p:nvSpPr>
          <p:cNvPr id="2" name="文本框 1"/>
          <p:cNvSpPr txBox="1"/>
          <p:nvPr/>
        </p:nvSpPr>
        <p:spPr>
          <a:xfrm>
            <a:off x="1419225" y="1713230"/>
            <a:ext cx="9587865" cy="1938020"/>
          </a:xfrm>
          <a:prstGeom prst="rect">
            <a:avLst/>
          </a:prstGeom>
          <a:noFill/>
        </p:spPr>
        <p:txBody>
          <a:bodyPr wrap="square" rtlCol="0" anchor="t">
            <a:spAutoFit/>
          </a:bodyPr>
          <a:lstStyle/>
          <a:p>
            <a:pPr indent="431800" algn="just" fontAlgn="auto">
              <a:lnSpc>
                <a:spcPct val="150000"/>
              </a:lnSpc>
            </a:pPr>
            <a:r>
              <a:rPr sz="1600"/>
              <a:t>升级销售就是酒店通过恰到好处的推销，尽量引导顾客购买酒店中价格较高的客房，以实现收益最大化的一种策略。升级销售的技巧之一是只对价位较低的客房实行超额预订，一旦客房数量不够时，尽量动员顾客由价位较低的房间改住价格较高的客房。技巧之二是鼓励前台尽量推销高价客房。升级销售应注意销售的对象和时机，其对象主要是价格敏感度较低的商务顾客，而升档销售的最佳时机一般为客房紧缺的时候。</a:t>
            </a:r>
            <a:endParaRPr sz="1600"/>
          </a:p>
        </p:txBody>
      </p:sp>
      <p:sp>
        <p:nvSpPr>
          <p:cNvPr id="3" name="文本框 2"/>
          <p:cNvSpPr txBox="1"/>
          <p:nvPr/>
        </p:nvSpPr>
        <p:spPr>
          <a:xfrm>
            <a:off x="1419225" y="1238885"/>
            <a:ext cx="2540000" cy="368300"/>
          </a:xfrm>
          <a:prstGeom prst="rect">
            <a:avLst/>
          </a:prstGeom>
          <a:noFill/>
        </p:spPr>
        <p:txBody>
          <a:bodyPr wrap="square" rtlCol="0" anchor="t">
            <a:spAutoFit/>
          </a:bodyPr>
          <a:lstStyle/>
          <a:p>
            <a:r>
              <a:rPr lang="zh-CN" altLang="en-US" b="1">
                <a:latin typeface="微软雅黑" panose="020B0503020204020204" charset="-122"/>
                <a:ea typeface="微软雅黑" panose="020B0503020204020204" charset="-122"/>
              </a:rPr>
              <a:t>（一）客房升级销售</a:t>
            </a:r>
            <a:endParaRPr lang="zh-CN" altLang="en-US" b="1">
              <a:latin typeface="微软雅黑" panose="020B0503020204020204" charset="-122"/>
              <a:ea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一、酒店人力资源管理内容</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rPr>
              <a:t>第二节   酒店人力资源管理内容</a:t>
            </a:r>
            <a:endParaRPr lang="zh-CN" altLang="en-US" sz="1600" b="1" dirty="0">
              <a:solidFill>
                <a:schemeClr val="bg1"/>
              </a:solidFill>
              <a:latin typeface="Arial" panose="020B0604020202020204" pitchFamily="34" charset="0"/>
              <a:ea typeface="微软雅黑" panose="020B0503020204020204" charset="-122"/>
            </a:endParaRPr>
          </a:p>
        </p:txBody>
      </p:sp>
      <p:sp>
        <p:nvSpPr>
          <p:cNvPr id="3" name="文本框 2"/>
          <p:cNvSpPr txBox="1"/>
          <p:nvPr/>
        </p:nvSpPr>
        <p:spPr>
          <a:xfrm>
            <a:off x="1274445" y="1598930"/>
            <a:ext cx="9643110" cy="4154170"/>
          </a:xfrm>
          <a:prstGeom prst="rect">
            <a:avLst/>
          </a:prstGeom>
          <a:noFill/>
        </p:spPr>
        <p:txBody>
          <a:bodyPr wrap="square" rtlCol="0" anchor="t">
            <a:spAutoFit/>
          </a:bodyPr>
          <a:lstStyle/>
          <a:p>
            <a:pPr indent="431800" algn="just" fontAlgn="auto">
              <a:lnSpc>
                <a:spcPct val="150000"/>
              </a:lnSpc>
            </a:pPr>
            <a:r>
              <a:rPr lang="en-US" sz="1600" b="1">
                <a:sym typeface="+mn-ea"/>
              </a:rPr>
              <a:t>1</a:t>
            </a:r>
            <a:r>
              <a:rPr sz="1600" b="1">
                <a:sym typeface="+mn-ea"/>
              </a:rPr>
              <a:t>.酒店人力资源计划的主要内容</a:t>
            </a:r>
            <a:endParaRPr sz="1600" b="1">
              <a:sym typeface="+mn-ea"/>
            </a:endParaRPr>
          </a:p>
          <a:p>
            <a:pPr indent="431800" algn="just" fontAlgn="auto">
              <a:lnSpc>
                <a:spcPct val="150000"/>
              </a:lnSpc>
            </a:pPr>
            <a:r>
              <a:rPr lang="zh-CN" sz="1600">
                <a:ea typeface="宋体" panose="02010600030101010101" pitchFamily="2" charset="-122"/>
                <a:sym typeface="+mn-ea"/>
              </a:rPr>
              <a:t>（</a:t>
            </a:r>
            <a:r>
              <a:rPr sz="1600">
                <a:sym typeface="+mn-ea"/>
              </a:rPr>
              <a:t>1）总计划。</a:t>
            </a:r>
            <a:endParaRPr sz="1600">
              <a:sym typeface="+mn-ea"/>
            </a:endParaRPr>
          </a:p>
          <a:p>
            <a:pPr indent="431800" algn="just" fontAlgn="auto">
              <a:lnSpc>
                <a:spcPct val="150000"/>
              </a:lnSpc>
            </a:pPr>
            <a:r>
              <a:rPr sz="1600">
                <a:sym typeface="+mn-ea"/>
              </a:rPr>
              <a:t>（2）职位编制计划。</a:t>
            </a:r>
            <a:endParaRPr sz="1600">
              <a:sym typeface="+mn-ea"/>
            </a:endParaRPr>
          </a:p>
          <a:p>
            <a:pPr indent="431800" algn="just" fontAlgn="auto">
              <a:lnSpc>
                <a:spcPct val="150000"/>
              </a:lnSpc>
            </a:pPr>
            <a:r>
              <a:rPr lang="zh-CN" sz="1600">
                <a:ea typeface="宋体" panose="02010600030101010101" pitchFamily="2" charset="-122"/>
                <a:sym typeface="+mn-ea"/>
              </a:rPr>
              <a:t>（</a:t>
            </a:r>
            <a:r>
              <a:rPr lang="en-US" altLang="zh-CN" sz="1600">
                <a:ea typeface="宋体" panose="02010600030101010101" pitchFamily="2" charset="-122"/>
                <a:sym typeface="+mn-ea"/>
              </a:rPr>
              <a:t>3</a:t>
            </a:r>
            <a:r>
              <a:rPr lang="zh-CN" sz="1600">
                <a:ea typeface="宋体" panose="02010600030101010101" pitchFamily="2" charset="-122"/>
                <a:sym typeface="+mn-ea"/>
              </a:rPr>
              <a:t>）员工配置计划。</a:t>
            </a:r>
            <a:endParaRPr lang="zh-CN" sz="1600">
              <a:ea typeface="宋体" panose="02010600030101010101" pitchFamily="2" charset="-122"/>
              <a:sym typeface="+mn-ea"/>
            </a:endParaRPr>
          </a:p>
          <a:p>
            <a:pPr indent="431800" algn="just" fontAlgn="auto">
              <a:lnSpc>
                <a:spcPct val="150000"/>
              </a:lnSpc>
            </a:pPr>
            <a:r>
              <a:rPr lang="zh-CN" sz="1600">
                <a:ea typeface="宋体" panose="02010600030101010101" pitchFamily="2" charset="-122"/>
                <a:sym typeface="+mn-ea"/>
              </a:rPr>
              <a:t>（4）员工晋升计划。</a:t>
            </a:r>
            <a:endParaRPr lang="zh-CN" sz="1600">
              <a:ea typeface="宋体" panose="02010600030101010101" pitchFamily="2" charset="-122"/>
              <a:sym typeface="+mn-ea"/>
            </a:endParaRPr>
          </a:p>
          <a:p>
            <a:pPr indent="431800" algn="just" fontAlgn="auto">
              <a:lnSpc>
                <a:spcPct val="150000"/>
              </a:lnSpc>
            </a:pPr>
            <a:r>
              <a:rPr lang="zh-CN" sz="1600">
                <a:ea typeface="宋体" panose="02010600030101010101" pitchFamily="2" charset="-122"/>
                <a:sym typeface="+mn-ea"/>
              </a:rPr>
              <a:t>（5）员工需求计划。</a:t>
            </a:r>
            <a:endParaRPr lang="zh-CN" sz="1600">
              <a:ea typeface="宋体" panose="02010600030101010101" pitchFamily="2" charset="-122"/>
              <a:sym typeface="+mn-ea"/>
            </a:endParaRPr>
          </a:p>
          <a:p>
            <a:pPr indent="431800" algn="just" fontAlgn="auto">
              <a:lnSpc>
                <a:spcPct val="150000"/>
              </a:lnSpc>
            </a:pPr>
            <a:r>
              <a:rPr lang="zh-CN" sz="1600">
                <a:ea typeface="宋体" panose="02010600030101010101" pitchFamily="2" charset="-122"/>
                <a:sym typeface="+mn-ea"/>
              </a:rPr>
              <a:t>（6）员工招聘计划。</a:t>
            </a:r>
            <a:endParaRPr lang="zh-CN" sz="1600">
              <a:ea typeface="宋体" panose="02010600030101010101" pitchFamily="2" charset="-122"/>
              <a:sym typeface="+mn-ea"/>
            </a:endParaRPr>
          </a:p>
          <a:p>
            <a:pPr indent="431800" algn="just" fontAlgn="auto">
              <a:lnSpc>
                <a:spcPct val="150000"/>
              </a:lnSpc>
            </a:pPr>
            <a:r>
              <a:rPr lang="zh-CN" sz="1600">
                <a:ea typeface="宋体" panose="02010600030101010101" pitchFamily="2" charset="-122"/>
                <a:sym typeface="+mn-ea"/>
              </a:rPr>
              <a:t>（</a:t>
            </a:r>
            <a:r>
              <a:rPr lang="en-US" altLang="zh-CN" sz="1600">
                <a:ea typeface="宋体" panose="02010600030101010101" pitchFamily="2" charset="-122"/>
                <a:sym typeface="+mn-ea"/>
              </a:rPr>
              <a:t>7</a:t>
            </a:r>
            <a:r>
              <a:rPr lang="zh-CN" sz="1600">
                <a:ea typeface="宋体" panose="02010600030101010101" pitchFamily="2" charset="-122"/>
                <a:sym typeface="+mn-ea"/>
              </a:rPr>
              <a:t>）员工培训计划。</a:t>
            </a:r>
            <a:endParaRPr lang="zh-CN" sz="1600">
              <a:ea typeface="宋体" panose="02010600030101010101" pitchFamily="2" charset="-122"/>
              <a:sym typeface="+mn-ea"/>
            </a:endParaRPr>
          </a:p>
          <a:p>
            <a:pPr indent="431800" algn="just" fontAlgn="auto">
              <a:lnSpc>
                <a:spcPct val="150000"/>
              </a:lnSpc>
            </a:pPr>
            <a:r>
              <a:rPr lang="zh-CN" sz="1600">
                <a:ea typeface="宋体" panose="02010600030101010101" pitchFamily="2" charset="-122"/>
                <a:sym typeface="+mn-ea"/>
              </a:rPr>
              <a:t>〔8）人力资源管理政策调整计划。</a:t>
            </a:r>
            <a:endParaRPr lang="zh-CN" sz="1600">
              <a:ea typeface="宋体" panose="02010600030101010101" pitchFamily="2" charset="-122"/>
              <a:sym typeface="+mn-ea"/>
            </a:endParaRPr>
          </a:p>
          <a:p>
            <a:pPr indent="431800" algn="just" fontAlgn="auto">
              <a:lnSpc>
                <a:spcPct val="150000"/>
              </a:lnSpc>
            </a:pPr>
            <a:r>
              <a:rPr lang="zh-CN" sz="1600">
                <a:ea typeface="宋体" panose="02010600030101010101" pitchFamily="2" charset="-122"/>
                <a:sym typeface="+mn-ea"/>
              </a:rPr>
              <a:t>（9）薪酬及福利计划。</a:t>
            </a:r>
            <a:endParaRPr lang="zh-CN" sz="1600">
              <a:ea typeface="宋体" panose="02010600030101010101" pitchFamily="2" charset="-122"/>
              <a:sym typeface="+mn-ea"/>
            </a:endParaRPr>
          </a:p>
          <a:p>
            <a:pPr indent="431800" algn="just" fontAlgn="auto">
              <a:lnSpc>
                <a:spcPct val="150000"/>
              </a:lnSpc>
            </a:pPr>
            <a:r>
              <a:rPr lang="zh-CN" sz="1600">
                <a:ea typeface="宋体" panose="02010600030101010101" pitchFamily="2" charset="-122"/>
                <a:sym typeface="+mn-ea"/>
              </a:rPr>
              <a:t>（10）人力资源投资预算。</a:t>
            </a:r>
            <a:endParaRPr lang="zh-CN" sz="1600">
              <a:ea typeface="宋体" panose="02010600030101010101" pitchFamily="2" charset="-122"/>
              <a:sym typeface="+mn-ea"/>
            </a:endParaRPr>
          </a:p>
        </p:txBody>
      </p:sp>
      <p:sp>
        <p:nvSpPr>
          <p:cNvPr id="4" name="文本框 3"/>
          <p:cNvSpPr txBox="1"/>
          <p:nvPr/>
        </p:nvSpPr>
        <p:spPr>
          <a:xfrm>
            <a:off x="1274445" y="1230630"/>
            <a:ext cx="3648710" cy="368300"/>
          </a:xfrm>
          <a:prstGeom prst="rect">
            <a:avLst/>
          </a:prstGeom>
          <a:noFill/>
        </p:spPr>
        <p:txBody>
          <a:bodyPr wrap="square" rtlCol="0" anchor="t">
            <a:spAutoFit/>
          </a:bodyPr>
          <a:lstStyle/>
          <a:p>
            <a:r>
              <a:rPr lang="zh-CN" altLang="en-US" b="1">
                <a:latin typeface="微软雅黑" panose="020B0503020204020204" charset="-122"/>
                <a:ea typeface="微软雅黑" panose="020B0503020204020204" charset="-122"/>
              </a:rPr>
              <a:t>（一）酒店人力资源规划</a:t>
            </a:r>
            <a:endParaRPr lang="zh-CN" altLang="en-US" b="1">
              <a:latin typeface="微软雅黑" panose="020B0503020204020204" charset="-122"/>
              <a:ea typeface="微软雅黑" panose="020B0503020204020204" charset="-122"/>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四、收益管理的应用</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988695" y="-96520"/>
            <a:ext cx="4681855" cy="583565"/>
          </a:xfrm>
          <a:prstGeom prst="rect">
            <a:avLst/>
          </a:prstGeom>
          <a:noFill/>
        </p:spPr>
        <p:txBody>
          <a:bodyPr wrap="square" rtlCol="0">
            <a:spAutoFit/>
            <a:scene3d>
              <a:camera prst="orthographicFront"/>
              <a:lightRig rig="threePt" dir="t"/>
            </a:scene3d>
          </a:bodyPr>
          <a:lstStyle/>
          <a:p>
            <a:pPr indent="0" algn="ctr">
              <a:lnSpc>
                <a:spcPct val="200000"/>
              </a:lnSpc>
              <a:buFont typeface="Wingdings" panose="05000000000000000000" charset="0"/>
              <a:buNone/>
              <a:defRPr/>
            </a:pPr>
            <a:r>
              <a:rPr lang="zh-CN" altLang="en-US" sz="1600" b="1" dirty="0">
                <a:solidFill>
                  <a:schemeClr val="bg1"/>
                </a:solidFill>
                <a:latin typeface="Arial" panose="020B0604020202020204" pitchFamily="34" charset="0"/>
                <a:ea typeface="微软雅黑" panose="020B0503020204020204" charset="-122"/>
                <a:sym typeface="+mn-ea"/>
              </a:rPr>
              <a:t>第四节    </a:t>
            </a:r>
            <a:r>
              <a:rPr lang="zh-CN" altLang="en-US" sz="1600" b="1" dirty="0">
                <a:solidFill>
                  <a:schemeClr val="bg1"/>
                </a:solidFill>
                <a:latin typeface="微软雅黑" panose="020B0503020204020204" charset="-122"/>
                <a:ea typeface="微软雅黑" panose="020B0503020204020204" charset="-122"/>
                <a:sym typeface="+mn-ea"/>
              </a:rPr>
              <a:t>酒店企业收益管理的策略与运用</a:t>
            </a:r>
            <a:endParaRPr lang="zh-CN" altLang="en-US" sz="1600" b="1" dirty="0">
              <a:solidFill>
                <a:schemeClr val="bg1"/>
              </a:solidFill>
              <a:latin typeface="微软雅黑" panose="020B0503020204020204" charset="-122"/>
              <a:ea typeface="微软雅黑" panose="020B0503020204020204" charset="-122"/>
              <a:sym typeface="+mn-ea"/>
            </a:endParaRPr>
          </a:p>
        </p:txBody>
      </p:sp>
      <p:sp>
        <p:nvSpPr>
          <p:cNvPr id="2" name="文本框 1"/>
          <p:cNvSpPr txBox="1"/>
          <p:nvPr/>
        </p:nvSpPr>
        <p:spPr>
          <a:xfrm>
            <a:off x="1419225" y="1713230"/>
            <a:ext cx="9587865" cy="3415030"/>
          </a:xfrm>
          <a:prstGeom prst="rect">
            <a:avLst/>
          </a:prstGeom>
          <a:noFill/>
        </p:spPr>
        <p:txBody>
          <a:bodyPr wrap="square" rtlCol="0" anchor="t">
            <a:spAutoFit/>
          </a:bodyPr>
          <a:lstStyle/>
          <a:p>
            <a:pPr indent="431800" algn="just" fontAlgn="auto">
              <a:lnSpc>
                <a:spcPct val="150000"/>
              </a:lnSpc>
            </a:pPr>
            <a:r>
              <a:rPr sz="1600"/>
              <a:t>在酒店的经营实际中，由于完美的预測是很难达成的，客人们是缺乏可靠性的，经常会遇到顾客预订了房间却不能如约前来的情况，这就要求酒店经理们出售更多的房间，这就是酒店超额预订。超额预订就是在订房已满的情况下，再适当增加订房数量</a:t>
            </a:r>
            <a:r>
              <a:rPr lang="zh-CN" sz="1600">
                <a:ea typeface="宋体" panose="02010600030101010101" pitchFamily="2" charset="-122"/>
              </a:rPr>
              <a:t>。</a:t>
            </a:r>
            <a:endParaRPr lang="zh-CN" sz="1600">
              <a:ea typeface="宋体" panose="02010600030101010101" pitchFamily="2" charset="-122"/>
            </a:endParaRPr>
          </a:p>
          <a:p>
            <a:pPr indent="431800" algn="just" fontAlgn="auto">
              <a:lnSpc>
                <a:spcPct val="150000"/>
              </a:lnSpc>
            </a:pPr>
            <a:r>
              <a:rPr lang="zh-CN" sz="1600">
                <a:ea typeface="宋体" panose="02010600030101010101" pitchFamily="2" charset="-122"/>
              </a:rPr>
              <a:t>根据不完全统计，在一些城市，预订但没出现的客人大约有8%，临时取消的预订会占到8%-10%，在某些城市，这一比例最高可达25%。这种情况下，顾客不会有履行预订而承担经济责任，却会直接导致酒店损失。目前超额预订已成为住宿和航空业的标准做法超额预订意味着，酒店的接受预订数比可供房数要多。为了有效地使用这一策略，预测的准确性是关键。当酒店超额预订时，酒店将承担超额预订的客人数多于续住、取消或预订但没出现客人数的风险。</a:t>
            </a:r>
            <a:endParaRPr lang="zh-CN" sz="1600">
              <a:ea typeface="宋体" panose="02010600030101010101" pitchFamily="2" charset="-122"/>
            </a:endParaRPr>
          </a:p>
          <a:p>
            <a:pPr indent="431800" algn="just" fontAlgn="auto">
              <a:lnSpc>
                <a:spcPct val="150000"/>
              </a:lnSpc>
            </a:pPr>
            <a:endParaRPr lang="zh-CN" sz="1600">
              <a:ea typeface="宋体" panose="02010600030101010101" pitchFamily="2" charset="-122"/>
            </a:endParaRPr>
          </a:p>
        </p:txBody>
      </p:sp>
      <p:sp>
        <p:nvSpPr>
          <p:cNvPr id="3" name="文本框 2"/>
          <p:cNvSpPr txBox="1"/>
          <p:nvPr/>
        </p:nvSpPr>
        <p:spPr>
          <a:xfrm>
            <a:off x="1419225" y="1238885"/>
            <a:ext cx="2540000" cy="368300"/>
          </a:xfrm>
          <a:prstGeom prst="rect">
            <a:avLst/>
          </a:prstGeom>
          <a:noFill/>
        </p:spPr>
        <p:txBody>
          <a:bodyPr wrap="square" rtlCol="0" anchor="t">
            <a:spAutoFit/>
          </a:bodyPr>
          <a:lstStyle/>
          <a:p>
            <a:r>
              <a:rPr lang="zh-CN" altLang="en-US" b="1">
                <a:latin typeface="微软雅黑" panose="020B0503020204020204" charset="-122"/>
                <a:ea typeface="微软雅黑" panose="020B0503020204020204" charset="-122"/>
              </a:rPr>
              <a:t>（二）客房超额预订</a:t>
            </a:r>
            <a:endParaRPr lang="zh-CN" altLang="en-US" b="1">
              <a:latin typeface="微软雅黑" panose="020B0503020204020204" charset="-122"/>
              <a:ea typeface="微软雅黑" panose="020B0503020204020204" charset="-122"/>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四、收益管理的应用</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988695" y="-96520"/>
            <a:ext cx="4681855" cy="583565"/>
          </a:xfrm>
          <a:prstGeom prst="rect">
            <a:avLst/>
          </a:prstGeom>
          <a:noFill/>
        </p:spPr>
        <p:txBody>
          <a:bodyPr wrap="square" rtlCol="0">
            <a:spAutoFit/>
            <a:scene3d>
              <a:camera prst="orthographicFront"/>
              <a:lightRig rig="threePt" dir="t"/>
            </a:scene3d>
          </a:bodyPr>
          <a:lstStyle/>
          <a:p>
            <a:pPr indent="0" algn="ctr">
              <a:lnSpc>
                <a:spcPct val="200000"/>
              </a:lnSpc>
              <a:buFont typeface="Wingdings" panose="05000000000000000000" charset="0"/>
              <a:buNone/>
              <a:defRPr/>
            </a:pPr>
            <a:r>
              <a:rPr lang="zh-CN" altLang="en-US" sz="1600" b="1" dirty="0">
                <a:solidFill>
                  <a:schemeClr val="bg1"/>
                </a:solidFill>
                <a:latin typeface="Arial" panose="020B0604020202020204" pitchFamily="34" charset="0"/>
                <a:ea typeface="微软雅黑" panose="020B0503020204020204" charset="-122"/>
                <a:sym typeface="+mn-ea"/>
              </a:rPr>
              <a:t>第四节    </a:t>
            </a:r>
            <a:r>
              <a:rPr lang="zh-CN" altLang="en-US" sz="1600" b="1" dirty="0">
                <a:solidFill>
                  <a:schemeClr val="bg1"/>
                </a:solidFill>
                <a:latin typeface="微软雅黑" panose="020B0503020204020204" charset="-122"/>
                <a:ea typeface="微软雅黑" panose="020B0503020204020204" charset="-122"/>
                <a:sym typeface="+mn-ea"/>
              </a:rPr>
              <a:t>酒店企业收益管理的策略与运用</a:t>
            </a:r>
            <a:endParaRPr lang="zh-CN" altLang="en-US" sz="1600" b="1" dirty="0">
              <a:solidFill>
                <a:schemeClr val="bg1"/>
              </a:solidFill>
              <a:latin typeface="微软雅黑" panose="020B0503020204020204" charset="-122"/>
              <a:ea typeface="微软雅黑" panose="020B0503020204020204" charset="-122"/>
              <a:sym typeface="+mn-ea"/>
            </a:endParaRPr>
          </a:p>
        </p:txBody>
      </p:sp>
      <p:sp>
        <p:nvSpPr>
          <p:cNvPr id="2" name="文本框 1"/>
          <p:cNvSpPr txBox="1"/>
          <p:nvPr/>
        </p:nvSpPr>
        <p:spPr>
          <a:xfrm>
            <a:off x="1419225" y="1713230"/>
            <a:ext cx="9587865" cy="3784600"/>
          </a:xfrm>
          <a:prstGeom prst="rect">
            <a:avLst/>
          </a:prstGeom>
          <a:noFill/>
        </p:spPr>
        <p:txBody>
          <a:bodyPr wrap="square" rtlCol="0" anchor="t">
            <a:spAutoFit/>
          </a:bodyPr>
          <a:lstStyle/>
          <a:p>
            <a:pPr indent="431800" algn="just" fontAlgn="auto">
              <a:lnSpc>
                <a:spcPct val="150000"/>
              </a:lnSpc>
            </a:pPr>
            <a:r>
              <a:rPr lang="zh-CN" altLang="en-US" sz="1600">
                <a:sym typeface="+mn-ea"/>
              </a:rPr>
              <a:t>保守的超额预订策略很少会使酒店陷人这种尴尬的境地。然而，更积极的超量预订可能会迫使酒店和不幸的客人陷入不愉快的境地。送走客人的负担就落在了酒店前台员工身上职员们需要接受培训才能处理这种情况。员工需要为客人在其他地方安排可替代的住宿。同时，将超额预订客人送走时酒店需花费额外成本，包括酒店要支付客人到另一个酒店的交通费、电话费以及房间费。为表示对这些客人的歉意以及挽回这些客人，有些酒店还会给客人份礼物或下次人住时提供一间免费的房间由于超额预订也会给酒店带来一定的凤险与损失，因此，酒店需要根据自身实际情况，合理掌握超额预订的比例，其主要依据有三点：</a:t>
            </a:r>
            <a:endParaRPr lang="zh-CN" altLang="en-US" sz="1600">
              <a:sym typeface="+mn-ea"/>
            </a:endParaRPr>
          </a:p>
          <a:p>
            <a:pPr indent="431800" algn="just" fontAlgn="auto">
              <a:lnSpc>
                <a:spcPct val="150000"/>
              </a:lnSpc>
            </a:pPr>
            <a:r>
              <a:rPr lang="zh-CN" altLang="en-US" sz="1600"/>
              <a:t>1.根据团队订房和散客订房比例调整。</a:t>
            </a:r>
            <a:endParaRPr lang="zh-CN" altLang="en-US" sz="1600"/>
          </a:p>
          <a:p>
            <a:pPr indent="431800" algn="just" fontAlgn="auto">
              <a:lnSpc>
                <a:spcPct val="150000"/>
              </a:lnSpc>
            </a:pPr>
            <a:r>
              <a:rPr lang="zh-CN" altLang="en-US" sz="1600"/>
              <a:t>2.根据临时预订与担保预订的比例。</a:t>
            </a:r>
            <a:endParaRPr lang="zh-CN" altLang="en-US" sz="1600"/>
          </a:p>
          <a:p>
            <a:pPr indent="431800" algn="just" fontAlgn="auto">
              <a:lnSpc>
                <a:spcPct val="150000"/>
              </a:lnSpc>
            </a:pPr>
            <a:r>
              <a:rPr lang="zh-CN" altLang="en-US" sz="1600"/>
              <a:t>3.根据预订资料分析订房动态。</a:t>
            </a:r>
            <a:endParaRPr lang="zh-CN" altLang="en-US" sz="1600"/>
          </a:p>
          <a:p>
            <a:pPr indent="431800" algn="just" fontAlgn="auto">
              <a:lnSpc>
                <a:spcPct val="150000"/>
              </a:lnSpc>
            </a:pPr>
            <a:endParaRPr lang="zh-CN" sz="1600">
              <a:ea typeface="宋体" panose="02010600030101010101" pitchFamily="2" charset="-122"/>
            </a:endParaRPr>
          </a:p>
        </p:txBody>
      </p:sp>
      <p:sp>
        <p:nvSpPr>
          <p:cNvPr id="3" name="文本框 2"/>
          <p:cNvSpPr txBox="1"/>
          <p:nvPr/>
        </p:nvSpPr>
        <p:spPr>
          <a:xfrm>
            <a:off x="1419225" y="1238885"/>
            <a:ext cx="2540000" cy="368300"/>
          </a:xfrm>
          <a:prstGeom prst="rect">
            <a:avLst/>
          </a:prstGeom>
          <a:noFill/>
        </p:spPr>
        <p:txBody>
          <a:bodyPr wrap="square" rtlCol="0" anchor="t">
            <a:spAutoFit/>
          </a:bodyPr>
          <a:lstStyle/>
          <a:p>
            <a:r>
              <a:rPr lang="zh-CN" altLang="en-US" b="1">
                <a:latin typeface="微软雅黑" panose="020B0503020204020204" charset="-122"/>
                <a:ea typeface="微软雅黑" panose="020B0503020204020204" charset="-122"/>
              </a:rPr>
              <a:t>（二）客房超额预订</a:t>
            </a:r>
            <a:endParaRPr lang="zh-CN" altLang="en-US" b="1">
              <a:latin typeface="微软雅黑" panose="020B0503020204020204" charset="-122"/>
              <a:ea typeface="微软雅黑" panose="020B0503020204020204" charset="-122"/>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四、收益管理的应用</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988695" y="-96520"/>
            <a:ext cx="4681855" cy="583565"/>
          </a:xfrm>
          <a:prstGeom prst="rect">
            <a:avLst/>
          </a:prstGeom>
          <a:noFill/>
        </p:spPr>
        <p:txBody>
          <a:bodyPr wrap="square" rtlCol="0">
            <a:spAutoFit/>
            <a:scene3d>
              <a:camera prst="orthographicFront"/>
              <a:lightRig rig="threePt" dir="t"/>
            </a:scene3d>
          </a:bodyPr>
          <a:lstStyle/>
          <a:p>
            <a:pPr indent="0" algn="ctr">
              <a:lnSpc>
                <a:spcPct val="200000"/>
              </a:lnSpc>
              <a:buFont typeface="Wingdings" panose="05000000000000000000" charset="0"/>
              <a:buNone/>
              <a:defRPr/>
            </a:pPr>
            <a:r>
              <a:rPr lang="zh-CN" altLang="en-US" sz="1600" b="1" dirty="0">
                <a:solidFill>
                  <a:schemeClr val="bg1"/>
                </a:solidFill>
                <a:latin typeface="Arial" panose="020B0604020202020204" pitchFamily="34" charset="0"/>
                <a:ea typeface="微软雅黑" panose="020B0503020204020204" charset="-122"/>
                <a:sym typeface="+mn-ea"/>
              </a:rPr>
              <a:t>第四节    </a:t>
            </a:r>
            <a:r>
              <a:rPr lang="zh-CN" altLang="en-US" sz="1600" b="1" dirty="0">
                <a:solidFill>
                  <a:schemeClr val="bg1"/>
                </a:solidFill>
                <a:latin typeface="微软雅黑" panose="020B0503020204020204" charset="-122"/>
                <a:ea typeface="微软雅黑" panose="020B0503020204020204" charset="-122"/>
                <a:sym typeface="+mn-ea"/>
              </a:rPr>
              <a:t>酒店企业收益管理的策略与运用</a:t>
            </a:r>
            <a:endParaRPr lang="zh-CN" altLang="en-US" sz="1600" b="1" dirty="0">
              <a:solidFill>
                <a:schemeClr val="bg1"/>
              </a:solidFill>
              <a:latin typeface="微软雅黑" panose="020B0503020204020204" charset="-122"/>
              <a:ea typeface="微软雅黑" panose="020B0503020204020204" charset="-122"/>
              <a:sym typeface="+mn-ea"/>
            </a:endParaRPr>
          </a:p>
        </p:txBody>
      </p:sp>
      <p:sp>
        <p:nvSpPr>
          <p:cNvPr id="2" name="文本框 1"/>
          <p:cNvSpPr txBox="1"/>
          <p:nvPr/>
        </p:nvSpPr>
        <p:spPr>
          <a:xfrm>
            <a:off x="1419225" y="1713230"/>
            <a:ext cx="9587865" cy="2306955"/>
          </a:xfrm>
          <a:prstGeom prst="rect">
            <a:avLst/>
          </a:prstGeom>
          <a:noFill/>
        </p:spPr>
        <p:txBody>
          <a:bodyPr wrap="square" rtlCol="0" anchor="t">
            <a:spAutoFit/>
          </a:bodyPr>
          <a:lstStyle/>
          <a:p>
            <a:pPr indent="431800" algn="just" fontAlgn="auto">
              <a:lnSpc>
                <a:spcPct val="150000"/>
              </a:lnSpc>
            </a:pPr>
            <a:r>
              <a:rPr lang="zh-CN" altLang="en-US" sz="1600">
                <a:sym typeface="+mn-ea"/>
              </a:rPr>
              <a:t>总体来看，要做好酒店收益管理，需要在充分掌握本酒店市场销售特征的基础上做好准确的预測，把握好客房存量控制，必要时候还需要做一定的超额预订。酒店收益管理总的原则是在市场不景气时，及时调低房价，尽量尽快卖房；市场需求旺盛的时候，适当保留客房，调高房价，提升酒店收益，即5R原则：把最佳的酒店产品或服务（ Right Product），在最佳的时间（ Right Time），以最佳的价格（ Right Price），通过最佳的销售渠道（ Right Channel），出售给最佳的客人/市场（ Right People），以下我们将用一个综合案例来说明收益管理的有效运用，可以帮助酒店显著提升经济效益。</a:t>
            </a:r>
            <a:endParaRPr lang="zh-CN" altLang="en-US" sz="1600">
              <a:sym typeface="+mn-ea"/>
            </a:endParaRPr>
          </a:p>
        </p:txBody>
      </p:sp>
      <p:sp>
        <p:nvSpPr>
          <p:cNvPr id="3" name="文本框 2"/>
          <p:cNvSpPr txBox="1"/>
          <p:nvPr/>
        </p:nvSpPr>
        <p:spPr>
          <a:xfrm>
            <a:off x="1419225" y="1238885"/>
            <a:ext cx="2540000" cy="368300"/>
          </a:xfrm>
          <a:prstGeom prst="rect">
            <a:avLst/>
          </a:prstGeom>
          <a:noFill/>
        </p:spPr>
        <p:txBody>
          <a:bodyPr wrap="square" rtlCol="0" anchor="t">
            <a:spAutoFit/>
          </a:bodyPr>
          <a:lstStyle/>
          <a:p>
            <a:r>
              <a:rPr lang="zh-CN" altLang="en-US" b="1">
                <a:latin typeface="微软雅黑" panose="020B0503020204020204" charset="-122"/>
                <a:ea typeface="微软雅黑" panose="020B0503020204020204" charset="-122"/>
              </a:rPr>
              <a:t>（二）客房超额预订</a:t>
            </a:r>
            <a:endParaRPr lang="zh-CN" altLang="en-US" b="1">
              <a:latin typeface="微软雅黑" panose="020B0503020204020204" charset="-122"/>
              <a:ea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latin typeface="微软雅黑" panose="020B0503020204020204" charset="-122"/>
                <a:ea typeface="微软雅黑" panose="020B0503020204020204" charset="-122"/>
                <a:sym typeface="+mn-ea"/>
              </a:rPr>
              <a:t>二、酒店员工招聘</a:t>
            </a:r>
            <a:endParaRPr lang="zh-CN" altLang="en-US" sz="2000" b="1" dirty="0">
              <a:latin typeface="微软雅黑" panose="020B0503020204020204" charset="-122"/>
              <a:ea typeface="微软雅黑" panose="020B0503020204020204" charset="-122"/>
              <a:sym typeface="+mn-ea"/>
            </a:endParaRP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pPr algn="l"/>
            <a:r>
              <a:rPr lang="zh-CN" altLang="en-US" sz="1600" b="1" dirty="0">
                <a:solidFill>
                  <a:schemeClr val="bg1"/>
                </a:solidFill>
                <a:latin typeface="Arial" panose="020B0604020202020204" pitchFamily="34" charset="0"/>
                <a:ea typeface="微软雅黑" panose="020B0503020204020204" charset="-122"/>
              </a:rPr>
              <a:t>第二节   酒店人力资源管理内容</a:t>
            </a:r>
            <a:endParaRPr lang="zh-CN" altLang="en-US" sz="1600" b="1" dirty="0">
              <a:solidFill>
                <a:schemeClr val="bg1"/>
              </a:solidFill>
              <a:latin typeface="Arial" panose="020B0604020202020204" pitchFamily="34" charset="0"/>
              <a:ea typeface="微软雅黑" panose="020B0503020204020204" charset="-122"/>
            </a:endParaRPr>
          </a:p>
        </p:txBody>
      </p:sp>
      <p:sp>
        <p:nvSpPr>
          <p:cNvPr id="3" name="文本框 2"/>
          <p:cNvSpPr txBox="1"/>
          <p:nvPr/>
        </p:nvSpPr>
        <p:spPr>
          <a:xfrm>
            <a:off x="1274445" y="1598930"/>
            <a:ext cx="9643110" cy="4892675"/>
          </a:xfrm>
          <a:prstGeom prst="rect">
            <a:avLst/>
          </a:prstGeom>
          <a:noFill/>
        </p:spPr>
        <p:txBody>
          <a:bodyPr wrap="square" rtlCol="0" anchor="t">
            <a:spAutoFit/>
          </a:bodyPr>
          <a:lstStyle/>
          <a:p>
            <a:pPr indent="431800" algn="just" fontAlgn="auto">
              <a:lnSpc>
                <a:spcPct val="150000"/>
              </a:lnSpc>
            </a:pPr>
            <a:r>
              <a:rPr sz="1600" b="1">
                <a:sym typeface="+mn-ea"/>
              </a:rPr>
              <a:t>1.遵守法规原则</a:t>
            </a:r>
            <a:endParaRPr sz="1600" b="1">
              <a:sym typeface="+mn-ea"/>
            </a:endParaRPr>
          </a:p>
          <a:p>
            <a:pPr indent="431800" algn="just" fontAlgn="auto">
              <a:lnSpc>
                <a:spcPct val="150000"/>
              </a:lnSpc>
            </a:pPr>
            <a:r>
              <a:rPr sz="1600">
                <a:sym typeface="+mn-ea"/>
              </a:rPr>
              <a:t>员工的招聘要符合国家的相关法律、政策，实现平等就业、照顾特殊群体、男女平等</a:t>
            </a:r>
            <a:r>
              <a:rPr lang="zh-CN" sz="1600">
                <a:ea typeface="宋体" panose="02010600030101010101" pitchFamily="2" charset="-122"/>
                <a:sym typeface="+mn-ea"/>
              </a:rPr>
              <a:t>。</a:t>
            </a:r>
            <a:endParaRPr lang="zh-CN" sz="1600">
              <a:ea typeface="宋体" panose="02010600030101010101" pitchFamily="2" charset="-122"/>
              <a:sym typeface="+mn-ea"/>
            </a:endParaRPr>
          </a:p>
          <a:p>
            <a:pPr indent="431800" algn="just" fontAlgn="auto">
              <a:lnSpc>
                <a:spcPct val="150000"/>
              </a:lnSpc>
            </a:pPr>
            <a:r>
              <a:rPr lang="zh-CN" sz="1600" b="1">
                <a:ea typeface="宋体" panose="02010600030101010101" pitchFamily="2" charset="-122"/>
                <a:sym typeface="+mn-ea"/>
              </a:rPr>
              <a:t>2.双向选择原则</a:t>
            </a:r>
            <a:endParaRPr lang="zh-CN" sz="1600" b="1">
              <a:ea typeface="宋体" panose="02010600030101010101" pitchFamily="2" charset="-122"/>
              <a:sym typeface="+mn-ea"/>
            </a:endParaRPr>
          </a:p>
          <a:p>
            <a:pPr indent="431800" algn="just" fontAlgn="auto">
              <a:lnSpc>
                <a:spcPct val="150000"/>
              </a:lnSpc>
            </a:pPr>
            <a:r>
              <a:rPr lang="zh-CN" sz="1600">
                <a:ea typeface="宋体" panose="02010600030101010101" pitchFamily="2" charset="-122"/>
                <a:sym typeface="+mn-ea"/>
              </a:rPr>
              <a:t>在酒店和劳动者之间建立起来的平等选择机制，是劳动力资源配置的基本原则。</a:t>
            </a:r>
            <a:endParaRPr lang="zh-CN" sz="1600">
              <a:ea typeface="宋体" panose="02010600030101010101" pitchFamily="2" charset="-122"/>
              <a:sym typeface="+mn-ea"/>
            </a:endParaRPr>
          </a:p>
          <a:p>
            <a:pPr indent="431800" algn="just" fontAlgn="auto">
              <a:lnSpc>
                <a:spcPct val="150000"/>
              </a:lnSpc>
            </a:pPr>
            <a:r>
              <a:rPr lang="en-US" altLang="zh-CN" sz="1600" b="1">
                <a:ea typeface="宋体" panose="02010600030101010101" pitchFamily="2" charset="-122"/>
                <a:sym typeface="+mn-ea"/>
              </a:rPr>
              <a:t>3.</a:t>
            </a:r>
            <a:r>
              <a:rPr lang="zh-CN" sz="1600" b="1">
                <a:ea typeface="宋体" panose="02010600030101010101" pitchFamily="2" charset="-122"/>
                <a:sym typeface="+mn-ea"/>
              </a:rPr>
              <a:t>公开竟争原则</a:t>
            </a:r>
            <a:endParaRPr lang="zh-CN" sz="1600" b="1">
              <a:ea typeface="宋体" panose="02010600030101010101" pitchFamily="2" charset="-122"/>
              <a:sym typeface="+mn-ea"/>
            </a:endParaRPr>
          </a:p>
          <a:p>
            <a:pPr indent="431800" algn="just" fontAlgn="auto">
              <a:lnSpc>
                <a:spcPct val="150000"/>
              </a:lnSpc>
            </a:pPr>
            <a:r>
              <a:rPr lang="zh-CN" sz="1600">
                <a:ea typeface="宋体" panose="02010600030101010101" pitchFamily="2" charset="-122"/>
                <a:sym typeface="+mn-ea"/>
              </a:rPr>
              <a:t>以广告或其他方式发布招聘公告，造成社会舆论，形成竞争局面，达到广招人才的目的。公开招聘提高了招聘的透明度，体现了机会均等、人人平等的公平竞争原则。</a:t>
            </a:r>
            <a:endParaRPr lang="zh-CN" sz="1600">
              <a:ea typeface="宋体" panose="02010600030101010101" pitchFamily="2" charset="-122"/>
              <a:sym typeface="+mn-ea"/>
            </a:endParaRPr>
          </a:p>
          <a:p>
            <a:pPr indent="431800" algn="just" fontAlgn="auto">
              <a:lnSpc>
                <a:spcPct val="150000"/>
              </a:lnSpc>
            </a:pPr>
            <a:r>
              <a:rPr lang="zh-CN" sz="1600" b="1">
                <a:ea typeface="宋体" panose="02010600030101010101" pitchFamily="2" charset="-122"/>
                <a:sym typeface="+mn-ea"/>
              </a:rPr>
              <a:t>4.考核择优原则</a:t>
            </a:r>
            <a:endParaRPr lang="zh-CN" sz="1600" b="1">
              <a:ea typeface="宋体" panose="02010600030101010101" pitchFamily="2" charset="-122"/>
              <a:sym typeface="+mn-ea"/>
            </a:endParaRPr>
          </a:p>
          <a:p>
            <a:pPr indent="431800" algn="just" fontAlgn="auto">
              <a:lnSpc>
                <a:spcPct val="150000"/>
              </a:lnSpc>
            </a:pPr>
            <a:r>
              <a:rPr lang="zh-CN" sz="1600">
                <a:ea typeface="宋体" panose="02010600030101010101" pitchFamily="2" charset="-122"/>
                <a:sym typeface="+mn-ea"/>
              </a:rPr>
              <a:t>考核是对应聘者业务水平、工作能力和工作态度的考查，考核择优是在对应聘者进行全面考核的基础上选优任用，做到任人唯贤。</a:t>
            </a:r>
            <a:endParaRPr lang="zh-CN" sz="1600">
              <a:ea typeface="宋体" panose="02010600030101010101" pitchFamily="2" charset="-122"/>
              <a:sym typeface="+mn-ea"/>
            </a:endParaRPr>
          </a:p>
          <a:p>
            <a:pPr indent="431800" algn="just" fontAlgn="auto">
              <a:lnSpc>
                <a:spcPct val="150000"/>
              </a:lnSpc>
            </a:pPr>
            <a:r>
              <a:rPr lang="zh-CN" sz="1600" b="1">
                <a:ea typeface="宋体" panose="02010600030101010101" pitchFamily="2" charset="-122"/>
                <a:sym typeface="+mn-ea"/>
              </a:rPr>
              <a:t>5.效率优先原则</a:t>
            </a:r>
            <a:endParaRPr lang="zh-CN" sz="1600" b="1">
              <a:ea typeface="宋体" panose="02010600030101010101" pitchFamily="2" charset="-122"/>
              <a:sym typeface="+mn-ea"/>
            </a:endParaRPr>
          </a:p>
          <a:p>
            <a:pPr indent="431800" algn="just" fontAlgn="auto">
              <a:lnSpc>
                <a:spcPct val="150000"/>
              </a:lnSpc>
            </a:pPr>
            <a:r>
              <a:rPr lang="zh-CN" sz="1600">
                <a:ea typeface="宋体" panose="02010600030101010101" pitchFamily="2" charset="-122"/>
                <a:sym typeface="+mn-ea"/>
              </a:rPr>
              <a:t>力争用尽可能少的成本招聘到适应酒店需求的高素质人才。招聘成本包括招聘费用；因招聘不慎而重新招聘时所花费用，即重置成本；因人员离职给酒店带来的损失，即机会成本。</a:t>
            </a:r>
            <a:endParaRPr lang="zh-CN" sz="1600">
              <a:ea typeface="宋体" panose="02010600030101010101" pitchFamily="2" charset="-122"/>
              <a:sym typeface="+mn-ea"/>
            </a:endParaRPr>
          </a:p>
        </p:txBody>
      </p:sp>
      <p:sp>
        <p:nvSpPr>
          <p:cNvPr id="4" name="文本框 3"/>
          <p:cNvSpPr txBox="1"/>
          <p:nvPr/>
        </p:nvSpPr>
        <p:spPr>
          <a:xfrm>
            <a:off x="1274445" y="1230630"/>
            <a:ext cx="3648710" cy="368300"/>
          </a:xfrm>
          <a:prstGeom prst="rect">
            <a:avLst/>
          </a:prstGeom>
          <a:noFill/>
        </p:spPr>
        <p:txBody>
          <a:bodyPr wrap="square" rtlCol="0" anchor="t">
            <a:spAutoFit/>
          </a:bodyPr>
          <a:lstStyle/>
          <a:p>
            <a:r>
              <a:rPr lang="zh-CN" altLang="en-US" b="1">
                <a:latin typeface="微软雅黑" panose="020B0503020204020204" charset="-122"/>
                <a:ea typeface="微软雅黑" panose="020B0503020204020204" charset="-122"/>
              </a:rPr>
              <a:t>（一）酒店员工招聘的原则</a:t>
            </a:r>
            <a:endParaRPr lang="zh-CN" altLang="en-US" b="1">
              <a:latin typeface="微软雅黑" panose="020B0503020204020204" charset="-122"/>
              <a:ea typeface="微软雅黑" panose="020B0503020204020204" charset="-122"/>
            </a:endParaRPr>
          </a:p>
        </p:txBody>
      </p:sp>
    </p:spTree>
  </p:cSld>
  <p:clrMapOvr>
    <a:masterClrMapping/>
  </p:clrMapOvr>
</p:sld>
</file>

<file path=ppt/tags/tag1.xml><?xml version="1.0" encoding="utf-8"?>
<p:tagLst xmlns:p="http://schemas.openxmlformats.org/presentationml/2006/main">
  <p:tag name="KSO_WM_TEMPLATE_CATEGORY" val="diagram"/>
  <p:tag name="KSO_WM_TEMPLATE_INDEX" val="796"/>
  <p:tag name="KSO_WM_TAG_VERSION" val="1.0"/>
  <p:tag name="KSO_WM_UNIT_ID" val="diagram796_2*l_h_a*1_3_1"/>
  <p:tag name="KSO_WM_UNIT_LAYERLEVEL" val="1_1_1"/>
  <p:tag name="KSO_WM_UNIT_HIGHLIGHT" val="0"/>
  <p:tag name="KSO_WM_UNIT_COMPATIBLE" val="0"/>
  <p:tag name="KSO_WM_BEAUTIFY_FLAG" val="#wm#"/>
  <p:tag name="KSO_WM_UNIT_ISCONTENTSTITLE" val="0"/>
  <p:tag name="KSO_WM_UNIT_NOCLEAR" val="0"/>
  <p:tag name="KSO_WM_UNIT_DIAGRAM_ISNUMVISUAL" val="0"/>
  <p:tag name="KSO_WM_UNIT_DIAGRAM_ISREFERUNIT" val="0"/>
  <p:tag name="KSO_WM_DIAGRAM_GROUP_CODE" val="l1-1"/>
  <p:tag name="KSO_WM_UNIT_TYPE" val="l_h_a"/>
  <p:tag name="KSO_WM_UNIT_INDEX" val="1_3_1"/>
  <p:tag name="KSO_WM_UNIT_PRESET_TEXT" val="添加标题"/>
  <p:tag name="KSO_WM_UNIT_FILL_FORE_SCHEMECOLOR_INDEX" val="7"/>
  <p:tag name="KSO_WM_UNIT_FILL_TYPE" val="1"/>
  <p:tag name="KSO_WM_UNIT_TEXT_FILL_FORE_SCHEMECOLOR_INDEX" val="2"/>
  <p:tag name="KSO_WM_UNIT_TEXT_FILL_TYPE" val="1"/>
  <p:tag name="KSO_WM_UNIT_DIAGRAM_SCHEMECOLOR_ID" val="0"/>
</p:tagLst>
</file>

<file path=ppt/tags/tag10.xml><?xml version="1.0" encoding="utf-8"?>
<p:tagLst xmlns:p="http://schemas.openxmlformats.org/presentationml/2006/main">
  <p:tag name="KSO_WM_TEMPLATE_CATEGORY" val="diagram"/>
  <p:tag name="KSO_WM_TEMPLATE_INDEX" val="796"/>
  <p:tag name="KSO_WM_TAG_VERSION" val="1.0"/>
  <p:tag name="KSO_WM_UNIT_ID" val="diagram796_2*l_h_i*1_3_2"/>
  <p:tag name="KSO_WM_UNIT_LAYERLEVEL" val="1_1_1"/>
  <p:tag name="KSO_WM_BEAUTIFY_FLAG" val="#wm#"/>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FILL_FORE_SCHEMECOLOR_INDEX" val="7"/>
  <p:tag name="KSO_WM_UNIT_FILL_TYPE" val="1"/>
  <p:tag name="KSO_WM_UNIT_TEXT_FILL_FORE_SCHEMECOLOR_INDEX" val="13"/>
  <p:tag name="KSO_WM_UNIT_TEXT_FILL_TYPE" val="1"/>
  <p:tag name="KSO_WM_UNIT_DIAGRAM_SCHEMECOLOR_ID" val="0"/>
</p:tagLst>
</file>

<file path=ppt/tags/tag11.xml><?xml version="1.0" encoding="utf-8"?>
<p:tagLst xmlns:p="http://schemas.openxmlformats.org/presentationml/2006/main">
  <p:tag name="KSO_WM_TEMPLATE_CATEGORY" val="diagram"/>
  <p:tag name="KSO_WM_TEMPLATE_INDEX" val="796"/>
  <p:tag name="KSO_WM_TAG_VERSION" val="1.0"/>
  <p:tag name="KSO_WM_UNIT_ID" val="diagram796_2*l_h_i*1_3_3"/>
  <p:tag name="KSO_WM_UNIT_LAYERLEVEL" val="1_1_1"/>
  <p:tag name="KSO_WM_BEAUTIFY_FLAG" val="#wm#"/>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FILL_FORE_SCHEMECOLOR_INDEX" val="7"/>
  <p:tag name="KSO_WM_UNIT_FILL_TYPE" val="1"/>
  <p:tag name="KSO_WM_UNIT_TEXT_FILL_FORE_SCHEMECOLOR_INDEX" val="13"/>
  <p:tag name="KSO_WM_UNIT_TEXT_FILL_TYPE" val="1"/>
  <p:tag name="KSO_WM_UNIT_DIAGRAM_SCHEMECOLOR_ID" val="0"/>
</p:tagLst>
</file>

<file path=ppt/tags/tag12.xml><?xml version="1.0" encoding="utf-8"?>
<p:tagLst xmlns:p="http://schemas.openxmlformats.org/presentationml/2006/main">
  <p:tag name="KSO_WM_TEMPLATE_CATEGORY" val="diagram"/>
  <p:tag name="KSO_WM_TEMPLATE_INDEX" val="796"/>
  <p:tag name="KSO_WM_TAG_VERSION" val="1.0"/>
  <p:tag name="KSO_WM_UNIT_ID" val="diagram796_2*l_h_i*1_3_1"/>
  <p:tag name="KSO_WM_UNIT_LAYERLEVEL" val="1_1_1"/>
  <p:tag name="KSO_WM_BEAUTIFY_FLAG" val="#wm#"/>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FILL_FORE_SCHEMECOLOR_INDEX" val="7"/>
  <p:tag name="KSO_WM_UNIT_FILL_TYPE" val="1"/>
  <p:tag name="KSO_WM_UNIT_DIAGRAM_SCHEMECOLOR_ID" val="0"/>
</p:tagLst>
</file>

<file path=ppt/tags/tag13.xml><?xml version="1.0" encoding="utf-8"?>
<p:tagLst xmlns:p="http://schemas.openxmlformats.org/presentationml/2006/main">
  <p:tag name="KSO_WM_TEMPLATE_CATEGORY" val="diagram"/>
  <p:tag name="KSO_WM_TEMPLATE_INDEX" val="796"/>
  <p:tag name="KSO_WM_TAG_VERSION" val="1.0"/>
  <p:tag name="KSO_WM_UNIT_ID" val="diagram796_2*l_h_i*1_3_4"/>
  <p:tag name="KSO_WM_UNIT_LAYERLEVEL" val="1_1_1"/>
  <p:tag name="KSO_WM_BEAUTIFY_FLAG" val="#wm#"/>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TEXT_FILL_FORE_SCHEMECOLOR_INDEX" val="14"/>
  <p:tag name="KSO_WM_UNIT_TEXT_FILL_TYPE" val="1"/>
  <p:tag name="KSO_WM_UNIT_DIAGRAM_SCHEMECOLOR_ID" val="0"/>
</p:tagLst>
</file>

<file path=ppt/tags/tag14.xml><?xml version="1.0" encoding="utf-8"?>
<p:tagLst xmlns:p="http://schemas.openxmlformats.org/presentationml/2006/main">
  <p:tag name="KSO_WM_TEMPLATE_CATEGORY" val="diagram"/>
  <p:tag name="KSO_WM_TEMPLATE_INDEX" val="796"/>
  <p:tag name="KSO_WM_TAG_VERSION" val="1.0"/>
  <p:tag name="KSO_WM_UNIT_ID" val="diagram796_2*l_h_i*1_2_4"/>
  <p:tag name="KSO_WM_UNIT_LAYERLEVEL" val="1_1_1"/>
  <p:tag name="KSO_WM_BEAUTIFY_FLAG" val="#wm#"/>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TEXT_FILL_FORE_SCHEMECOLOR_INDEX" val="14"/>
  <p:tag name="KSO_WM_UNIT_TEXT_FILL_TYPE" val="1"/>
  <p:tag name="KSO_WM_UNIT_DIAGRAM_SCHEMECOLOR_ID" val="0"/>
</p:tagLst>
</file>

<file path=ppt/tags/tag15.xml><?xml version="1.0" encoding="utf-8"?>
<p:tagLst xmlns:p="http://schemas.openxmlformats.org/presentationml/2006/main">
  <p:tag name="KSO_WM_TEMPLATE_CATEGORY" val="diagram"/>
  <p:tag name="KSO_WM_TEMPLATE_INDEX" val="796"/>
  <p:tag name="KSO_WM_TAG_VERSION" val="1.0"/>
  <p:tag name="KSO_WM_UNIT_ID" val="diagram796_2*l_h_i*1_1_4"/>
  <p:tag name="KSO_WM_UNIT_LAYERLEVEL" val="1_1_1"/>
  <p:tag name="KSO_WM_BEAUTIFY_FLAG" val="#wm#"/>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TEXT_FILL_FORE_SCHEMECOLOR_INDEX" val="14"/>
  <p:tag name="KSO_WM_UNIT_TEXT_FILL_TYPE" val="1"/>
  <p:tag name="KSO_WM_UNIT_DIAGRAM_SCHEMECOLOR_ID" val="0"/>
</p:tagLst>
</file>

<file path=ppt/tags/tag16.xml><?xml version="1.0" encoding="utf-8"?>
<p:tagLst xmlns:p="http://schemas.openxmlformats.org/presentationml/2006/main">
  <p:tag name="KSO_WM_TEMPLATE_CATEGORY" val="diagram"/>
  <p:tag name="KSO_WM_TEMPLATE_INDEX" val="796"/>
  <p:tag name="KSO_WM_TAG_VERSION" val="1.0"/>
  <p:tag name="KSO_WM_UNIT_ID" val="diagram796_2*l_h_i*1_3_2"/>
  <p:tag name="KSO_WM_UNIT_LAYERLEVEL" val="1_1_1"/>
  <p:tag name="KSO_WM_BEAUTIFY_FLAG" val="#wm#"/>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FILL_FORE_SCHEMECOLOR_INDEX" val="7"/>
  <p:tag name="KSO_WM_UNIT_FILL_TYPE" val="1"/>
  <p:tag name="KSO_WM_UNIT_TEXT_FILL_FORE_SCHEMECOLOR_INDEX" val="13"/>
  <p:tag name="KSO_WM_UNIT_TEXT_FILL_TYPE" val="1"/>
  <p:tag name="KSO_WM_UNIT_DIAGRAM_SCHEMECOLOR_ID" val="0"/>
</p:tagLst>
</file>

<file path=ppt/tags/tag17.xml><?xml version="1.0" encoding="utf-8"?>
<p:tagLst xmlns:p="http://schemas.openxmlformats.org/presentationml/2006/main">
  <p:tag name="KSO_WM_TEMPLATE_CATEGORY" val="diagram"/>
  <p:tag name="KSO_WM_TEMPLATE_INDEX" val="796"/>
  <p:tag name="KSO_WM_TAG_VERSION" val="1.0"/>
  <p:tag name="KSO_WM_UNIT_ID" val="diagram796_2*l_h_i*1_1_4"/>
  <p:tag name="KSO_WM_UNIT_LAYERLEVEL" val="1_1_1"/>
  <p:tag name="KSO_WM_BEAUTIFY_FLAG" val="#wm#"/>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TEXT_FILL_FORE_SCHEMECOLOR_INDEX" val="14"/>
  <p:tag name="KSO_WM_UNIT_TEXT_FILL_TYPE" val="1"/>
  <p:tag name="KSO_WM_UNIT_DIAGRAM_SCHEMECOLOR_ID" val="0"/>
</p:tagLst>
</file>

<file path=ppt/tags/tag18.xml><?xml version="1.0" encoding="utf-8"?>
<p:tagLst xmlns:p="http://schemas.openxmlformats.org/presentationml/2006/main">
  <p:tag name="KSO_WM_TAG_VERSION" val="1.0"/>
  <p:tag name="KSO_WM_BEAUTIFY_FLAG" val="#wm#"/>
  <p:tag name="KSO_WM_TEMPLATE_CATEGORY" val="diagram"/>
  <p:tag name="KSO_WM_TEMPLATE_INDEX" val="160015"/>
  <p:tag name="KSO_WM_UNIT_TYPE" val="m_h_f"/>
  <p:tag name="KSO_WM_UNIT_INDEX" val="1_2_1"/>
  <p:tag name="KSO_WM_UNIT_ID" val="diagram160015_6*m_h_f*1_2_1"/>
  <p:tag name="KSO_WM_UNIT_CLEAR" val="1"/>
  <p:tag name="KSO_WM_UNIT_LAYERLEVEL" val="1_1_1"/>
  <p:tag name="KSO_WM_UNIT_VALUE" val="16"/>
  <p:tag name="KSO_WM_UNIT_HIGHLIGHT" val="0"/>
  <p:tag name="KSO_WM_UNIT_COMPATIBLE" val="0"/>
  <p:tag name="KSO_WM_UNIT_PRESET_TEXT_INDEX" val="2"/>
  <p:tag name="KSO_WM_UNIT_PRESET_TEXT_LEN" val="10"/>
  <p:tag name="KSO_WM_DIAGRAM_GROUP_CODE" val="m1-1"/>
  <p:tag name="KSO_WM_UNIT_FILL_FORE_SCHEMECOLOR_INDEX" val="6"/>
  <p:tag name="KSO_WM_UNIT_FILL_TYPE" val="1"/>
  <p:tag name="KSO_WM_UNIT_LINE_FORE_SCHEMECOLOR_INDEX" val="6"/>
  <p:tag name="KSO_WM_UNIT_LINE_FILL_TYPE" val="2"/>
  <p:tag name="KSO_WM_UNIT_TEXT_FILL_FORE_SCHEMECOLOR_INDEX" val="6"/>
  <p:tag name="KSO_WM_UNIT_TEXT_FILL_TYPE" val="1"/>
</p:tagLst>
</file>

<file path=ppt/tags/tag19.xml><?xml version="1.0" encoding="utf-8"?>
<p:tagLst xmlns:p="http://schemas.openxmlformats.org/presentationml/2006/main">
  <p:tag name="KSO_WM_TAG_VERSION" val="1.0"/>
  <p:tag name="KSO_WM_BEAUTIFY_FLAG" val="#wm#"/>
  <p:tag name="KSO_WM_TEMPLATE_CATEGORY" val="diagram"/>
  <p:tag name="KSO_WM_TEMPLATE_INDEX" val="160015"/>
  <p:tag name="KSO_WM_UNIT_TYPE" val="m_h_f"/>
  <p:tag name="KSO_WM_UNIT_INDEX" val="1_1_1"/>
  <p:tag name="KSO_WM_UNIT_ID" val="diagram160015_6*m_h_f*1_1_1"/>
  <p:tag name="KSO_WM_UNIT_CLEAR" val="1"/>
  <p:tag name="KSO_WM_UNIT_LAYERLEVEL" val="1_1_1"/>
  <p:tag name="KSO_WM_UNIT_VALUE" val="16"/>
  <p:tag name="KSO_WM_UNIT_HIGHLIGHT" val="0"/>
  <p:tag name="KSO_WM_UNIT_COMPATIBLE" val="0"/>
  <p:tag name="KSO_WM_UNIT_PRESET_TEXT_INDEX" val="2"/>
  <p:tag name="KSO_WM_UNIT_PRESET_TEXT_LEN" val="10"/>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5"/>
  <p:tag name="KSO_WM_UNIT_TEXT_FILL_TYPE" val="1"/>
</p:tagLst>
</file>

<file path=ppt/tags/tag2.xml><?xml version="1.0" encoding="utf-8"?>
<p:tagLst xmlns:p="http://schemas.openxmlformats.org/presentationml/2006/main">
  <p:tag name="KSO_WM_TEMPLATE_CATEGORY" val="diagram"/>
  <p:tag name="KSO_WM_TEMPLATE_INDEX" val="796"/>
  <p:tag name="KSO_WM_TAG_VERSION" val="1.0"/>
  <p:tag name="KSO_WM_UNIT_ID" val="diagram796_2*l_h_i*1_3_3"/>
  <p:tag name="KSO_WM_UNIT_LAYERLEVEL" val="1_1_1"/>
  <p:tag name="KSO_WM_BEAUTIFY_FLAG" val="#wm#"/>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FILL_FORE_SCHEMECOLOR_INDEX" val="7"/>
  <p:tag name="KSO_WM_UNIT_FILL_TYPE" val="1"/>
  <p:tag name="KSO_WM_UNIT_TEXT_FILL_FORE_SCHEMECOLOR_INDEX" val="13"/>
  <p:tag name="KSO_WM_UNIT_TEXT_FILL_TYPE" val="1"/>
  <p:tag name="KSO_WM_UNIT_DIAGRAM_SCHEMECOLOR_ID" val="0"/>
</p:tagLst>
</file>

<file path=ppt/tags/tag20.xml><?xml version="1.0" encoding="utf-8"?>
<p:tagLst xmlns:p="http://schemas.openxmlformats.org/presentationml/2006/main">
  <p:tag name="KSO_WM_TAG_VERSION" val="1.0"/>
  <p:tag name="KSO_WM_BEAUTIFY_FLAG" val="#wm#"/>
  <p:tag name="KSO_WM_TEMPLATE_CATEGORY" val="diagram"/>
  <p:tag name="KSO_WM_TEMPLATE_INDEX" val="160015"/>
  <p:tag name="KSO_WM_UNIT_TYPE" val="m_h_f"/>
  <p:tag name="KSO_WM_UNIT_INDEX" val="1_3_1"/>
  <p:tag name="KSO_WM_UNIT_ID" val="diagram160015_6*m_h_f*1_3_1"/>
  <p:tag name="KSO_WM_UNIT_CLEAR" val="1"/>
  <p:tag name="KSO_WM_UNIT_LAYERLEVEL" val="1_1_1"/>
  <p:tag name="KSO_WM_UNIT_VALUE" val="16"/>
  <p:tag name="KSO_WM_UNIT_HIGHLIGHT" val="0"/>
  <p:tag name="KSO_WM_UNIT_COMPATIBLE" val="0"/>
  <p:tag name="KSO_WM_UNIT_PRESET_TEXT_INDEX" val="2"/>
  <p:tag name="KSO_WM_UNIT_PRESET_TEXT_LEN" val="10"/>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5"/>
  <p:tag name="KSO_WM_UNIT_TEXT_FILL_TYPE" val="1"/>
</p:tagLst>
</file>

<file path=ppt/tags/tag21.xml><?xml version="1.0" encoding="utf-8"?>
<p:tagLst xmlns:p="http://schemas.openxmlformats.org/presentationml/2006/main">
  <p:tag name="KSO_WM_TAG_VERSION" val="1.0"/>
  <p:tag name="KSO_WM_BEAUTIFY_FLAG" val="#wm#"/>
  <p:tag name="KSO_WM_TEMPLATE_CATEGORY" val="diagram"/>
  <p:tag name="KSO_WM_TEMPLATE_INDEX" val="160015"/>
  <p:tag name="KSO_WM_UNIT_TYPE" val="m_i"/>
  <p:tag name="KSO_WM_UNIT_INDEX" val="1_1"/>
  <p:tag name="KSO_WM_UNIT_ID" val="diagram160015_6*m_i*1_1"/>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Lst>
</file>

<file path=ppt/tags/tag22.xml><?xml version="1.0" encoding="utf-8"?>
<p:tagLst xmlns:p="http://schemas.openxmlformats.org/presentationml/2006/main">
  <p:tag name="KSO_WM_TAG_VERSION" val="1.0"/>
  <p:tag name="KSO_WM_BEAUTIFY_FLAG" val="#wm#"/>
  <p:tag name="KSO_WM_TEMPLATE_CATEGORY" val="diagram"/>
  <p:tag name="KSO_WM_TEMPLATE_INDEX" val="160015"/>
  <p:tag name="KSO_WM_UNIT_TYPE" val="m_i"/>
  <p:tag name="KSO_WM_UNIT_INDEX" val="1_2"/>
  <p:tag name="KSO_WM_UNIT_ID" val="diagram160015_6*m_i*1_2"/>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Lst>
</file>

<file path=ppt/tags/tag23.xml><?xml version="1.0" encoding="utf-8"?>
<p:tagLst xmlns:p="http://schemas.openxmlformats.org/presentationml/2006/main">
  <p:tag name="KSO_WM_TAG_VERSION" val="1.0"/>
  <p:tag name="KSO_WM_BEAUTIFY_FLAG" val="#wm#"/>
  <p:tag name="KSO_WM_TEMPLATE_CATEGORY" val="diagram"/>
  <p:tag name="KSO_WM_TEMPLATE_INDEX" val="160015"/>
  <p:tag name="KSO_WM_UNIT_TYPE" val="m_h_f"/>
  <p:tag name="KSO_WM_UNIT_INDEX" val="1_4_1"/>
  <p:tag name="KSO_WM_UNIT_ID" val="diagram160015_6*m_h_f*1_4_1"/>
  <p:tag name="KSO_WM_UNIT_CLEAR" val="1"/>
  <p:tag name="KSO_WM_UNIT_LAYERLEVEL" val="1_1_1"/>
  <p:tag name="KSO_WM_UNIT_VALUE" val="16"/>
  <p:tag name="KSO_WM_UNIT_HIGHLIGHT" val="0"/>
  <p:tag name="KSO_WM_UNIT_COMPATIBLE" val="0"/>
  <p:tag name="KSO_WM_UNIT_PRESET_TEXT_INDEX" val="2"/>
  <p:tag name="KSO_WM_UNIT_PRESET_TEXT_LEN" val="10"/>
  <p:tag name="KSO_WM_DIAGRAM_GROUP_CODE" val="m1-1"/>
  <p:tag name="KSO_WM_UNIT_FILL_FORE_SCHEMECOLOR_INDEX" val="6"/>
  <p:tag name="KSO_WM_UNIT_FILL_TYPE" val="1"/>
  <p:tag name="KSO_WM_UNIT_LINE_FORE_SCHEMECOLOR_INDEX" val="6"/>
  <p:tag name="KSO_WM_UNIT_LINE_FILL_TYPE" val="2"/>
  <p:tag name="KSO_WM_UNIT_TEXT_FILL_FORE_SCHEMECOLOR_INDEX" val="6"/>
  <p:tag name="KSO_WM_UNIT_TEXT_FILL_TYPE" val="1"/>
</p:tagLst>
</file>

<file path=ppt/tags/tag24.xml><?xml version="1.0" encoding="utf-8"?>
<p:tagLst xmlns:p="http://schemas.openxmlformats.org/presentationml/2006/main">
  <p:tag name="KSO_WM_TAG_VERSION" val="1.0"/>
  <p:tag name="KSO_WM_BEAUTIFY_FLAG" val="#wm#"/>
  <p:tag name="KSO_WM_TEMPLATE_CATEGORY" val="diagram"/>
  <p:tag name="KSO_WM_TEMPLATE_INDEX" val="160015"/>
  <p:tag name="KSO_WM_UNIT_TYPE" val="m_i"/>
  <p:tag name="KSO_WM_UNIT_INDEX" val="1_3"/>
  <p:tag name="KSO_WM_UNIT_ID" val="diagram160015_6*m_i*1_3"/>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Lst>
</file>

<file path=ppt/tags/tag25.xml><?xml version="1.0" encoding="utf-8"?>
<p:tagLst xmlns:p="http://schemas.openxmlformats.org/presentationml/2006/main">
  <p:tag name="KSO_WM_TAG_VERSION" val="1.0"/>
  <p:tag name="KSO_WM_BEAUTIFY_FLAG" val="#wm#"/>
  <p:tag name="KSO_WM_TEMPLATE_CATEGORY" val="diagram"/>
  <p:tag name="KSO_WM_TEMPLATE_INDEX" val="160015"/>
  <p:tag name="KSO_WM_UNIT_TYPE" val="m_h_f"/>
  <p:tag name="KSO_WM_UNIT_INDEX" val="1_5_1"/>
  <p:tag name="KSO_WM_UNIT_ID" val="diagram160015_6*m_h_f*1_5_1"/>
  <p:tag name="KSO_WM_UNIT_CLEAR" val="1"/>
  <p:tag name="KSO_WM_UNIT_LAYERLEVEL" val="1_1_1"/>
  <p:tag name="KSO_WM_UNIT_VALUE" val="16"/>
  <p:tag name="KSO_WM_UNIT_HIGHLIGHT" val="0"/>
  <p:tag name="KSO_WM_UNIT_COMPATIBLE" val="0"/>
  <p:tag name="KSO_WM_UNIT_PRESET_TEXT_INDEX" val="2"/>
  <p:tag name="KSO_WM_UNIT_PRESET_TEXT_LEN" val="10"/>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5"/>
  <p:tag name="KSO_WM_UNIT_TEXT_FILL_TYPE" val="1"/>
</p:tagLst>
</file>

<file path=ppt/tags/tag26.xml><?xml version="1.0" encoding="utf-8"?>
<p:tagLst xmlns:p="http://schemas.openxmlformats.org/presentationml/2006/main">
  <p:tag name="KSO_WM_TAG_VERSION" val="1.0"/>
  <p:tag name="KSO_WM_BEAUTIFY_FLAG" val="#wm#"/>
  <p:tag name="KSO_WM_TEMPLATE_CATEGORY" val="diagram"/>
  <p:tag name="KSO_WM_TEMPLATE_INDEX" val="160015"/>
  <p:tag name="KSO_WM_UNIT_TYPE" val="m_i"/>
  <p:tag name="KSO_WM_UNIT_INDEX" val="1_4"/>
  <p:tag name="KSO_WM_UNIT_ID" val="diagram160015_6*m_i*1_4"/>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Lst>
</file>

<file path=ppt/tags/tag27.xml><?xml version="1.0" encoding="utf-8"?>
<p:tagLst xmlns:p="http://schemas.openxmlformats.org/presentationml/2006/main">
  <p:tag name="KSO_WM_TAG_VERSION" val="1.0"/>
  <p:tag name="KSO_WM_BEAUTIFY_FLAG" val="#wm#"/>
  <p:tag name="KSO_WM_TEMPLATE_CATEGORY" val="diagram"/>
  <p:tag name="KSO_WM_TEMPLATE_INDEX" val="160015"/>
  <p:tag name="KSO_WM_UNIT_TYPE" val="m_i"/>
  <p:tag name="KSO_WM_UNIT_INDEX" val="1_5"/>
  <p:tag name="KSO_WM_UNIT_ID" val="diagram160015_6*m_i*1_5"/>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Lst>
</file>

<file path=ppt/tags/tag28.xml><?xml version="1.0" encoding="utf-8"?>
<p:tagLst xmlns:p="http://schemas.openxmlformats.org/presentationml/2006/main">
  <p:tag name="KSO_WM_SLIDE_MODEL_TYPE" val="cover"/>
</p:tagLst>
</file>

<file path=ppt/tags/tag29.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h_a*1_1_1"/>
  <p:tag name="KSO_WM_UNIT_TYPE" val="l_h_a"/>
  <p:tag name="KSO_WM_UNIT_INDEX" val="1_1_1"/>
  <p:tag name="KSO_WM_UNIT_CLEAR" val="1"/>
  <p:tag name="KSO_WM_UNIT_LAYERLEVEL" val="1_1_1"/>
  <p:tag name="KSO_WM_UNIT_VALUE" val="6"/>
  <p:tag name="KSO_WM_UNIT_HIGHLIGHT" val="0"/>
  <p:tag name="KSO_WM_UNIT_COMPATIBLE" val="0"/>
  <p:tag name="KSO_WM_DIAGRAM_GROUP_CODE" val="l1-1"/>
  <p:tag name="KSO_WM_UNIT_PRESET_TEXT" val="01"/>
  <p:tag name="KSO_WM_UNIT_LINE_FORE_SCHEMECOLOR_INDEX" val="14"/>
  <p:tag name="KSO_WM_UNIT_LINE_FILL_TYPE" val="2"/>
  <p:tag name="KSO_WM_UNIT_TEXT_FILL_FORE_SCHEMECOLOR_INDEX" val="14"/>
  <p:tag name="KSO_WM_UNIT_TEXT_FILL_TYPE" val="1"/>
  <p:tag name="KSO_WM_UNIT_USESOURCEFORMAT_APPLY" val="0"/>
</p:tagLst>
</file>

<file path=ppt/tags/tag3.xml><?xml version="1.0" encoding="utf-8"?>
<p:tagLst xmlns:p="http://schemas.openxmlformats.org/presentationml/2006/main">
  <p:tag name="KSO_WM_TEMPLATE_CATEGORY" val="diagram"/>
  <p:tag name="KSO_WM_TEMPLATE_INDEX" val="796"/>
  <p:tag name="KSO_WM_TAG_VERSION" val="1.0"/>
  <p:tag name="KSO_WM_UNIT_ID" val="diagram796_2*l_h_a*1_1_1"/>
  <p:tag name="KSO_WM_UNIT_LAYERLEVEL" val="1_1_1"/>
  <p:tag name="KSO_WM_UNIT_HIGHLIGHT" val="0"/>
  <p:tag name="KSO_WM_UNIT_COMPATIBLE" val="0"/>
  <p:tag name="KSO_WM_BEAUTIFY_FLAG" val="#wm#"/>
  <p:tag name="KSO_WM_UNIT_ISCONTENTSTITLE" val="0"/>
  <p:tag name="KSO_WM_UNIT_NOCLEAR" val="0"/>
  <p:tag name="KSO_WM_UNIT_DIAGRAM_ISNUMVISUAL" val="0"/>
  <p:tag name="KSO_WM_UNIT_DIAGRAM_ISREFERUNIT" val="0"/>
  <p:tag name="KSO_WM_DIAGRAM_GROUP_CODE" val="l1-1"/>
  <p:tag name="KSO_WM_UNIT_TYPE" val="l_h_a"/>
  <p:tag name="KSO_WM_UNIT_INDEX" val="1_1_1"/>
  <p:tag name="KSO_WM_UNIT_PRESET_TEXT" val="添加标题"/>
  <p:tag name="KSO_WM_UNIT_FILL_FORE_SCHEMECOLOR_INDEX" val="5"/>
  <p:tag name="KSO_WM_UNIT_FILL_TYPE" val="1"/>
  <p:tag name="KSO_WM_UNIT_TEXT_FILL_FORE_SCHEMECOLOR_INDEX" val="2"/>
  <p:tag name="KSO_WM_UNIT_TEXT_FILL_TYPE" val="1"/>
  <p:tag name="KSO_WM_UNIT_DIAGRAM_SCHEMECOLOR_ID" val="0"/>
</p:tagLst>
</file>

<file path=ppt/tags/tag30.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h_f*1_2_1"/>
  <p:tag name="KSO_WM_UNIT_TYPE" val="l_h_f"/>
  <p:tag name="KSO_WM_UNIT_INDEX" val="1_2_1"/>
  <p:tag name="KSO_WM_UNIT_CLEAR" val="1"/>
  <p:tag name="KSO_WM_UNIT_LAYERLEVEL" val="1_1_1"/>
  <p:tag name="KSO_WM_UNIT_VALUE" val="40"/>
  <p:tag name="KSO_WM_UNIT_HIGHLIGHT" val="0"/>
  <p:tag name="KSO_WM_UNIT_COMPATIBLE" val="0"/>
  <p:tag name="KSO_WM_UNIT_PRESET_TEXT_INDEX" val="4"/>
  <p:tag name="KSO_WM_UNIT_PRESET_TEXT_LEN" val="36"/>
  <p:tag name="KSO_WM_DIAGRAM_GROUP_CODE" val="l1-1"/>
  <p:tag name="KSO_WM_UNIT_FILL_FORE_SCHEMECOLOR_INDEX" val="6"/>
  <p:tag name="KSO_WM_UNIT_FILL_TYPE" val="1"/>
  <p:tag name="KSO_WM_UNIT_SHADOW_SCHEMECOLOR_INDEX" val="5"/>
  <p:tag name="KSO_WM_UNIT_TEXT_FILL_FORE_SCHEMECOLOR_INDEX" val="13"/>
  <p:tag name="KSO_WM_UNIT_TEXT_FILL_TYPE" val="1"/>
  <p:tag name="KSO_WM_UNIT_USESOURCEFORMAT_APPLY" val="0"/>
</p:tagLst>
</file>

<file path=ppt/tags/tag31.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i*1_3"/>
  <p:tag name="KSO_WM_UNIT_TYPE" val="l_i"/>
  <p:tag name="KSO_WM_UNIT_INDEX" val="1_3"/>
  <p:tag name="KSO_WM_UNIT_CLEAR" val="1"/>
  <p:tag name="KSO_WM_UNIT_LAYERLEVEL" val="1_1"/>
  <p:tag name="KSO_WM_DIAGRAM_GROUP_CODE" val="l1-1"/>
  <p:tag name="KSO_WM_UNIT_FILL_FORE_SCHEMECOLOR_INDEX" val="6"/>
  <p:tag name="KSO_WM_UNIT_FILL_TYPE" val="1"/>
  <p:tag name="KSO_WM_UNIT_SHADOW_SCHEMECOLOR_INDEX" val="14"/>
  <p:tag name="KSO_WM_UNIT_TEXT_FILL_FORE_SCHEMECOLOR_INDEX" val="2"/>
  <p:tag name="KSO_WM_UNIT_TEXT_FILL_TYPE" val="1"/>
  <p:tag name="KSO_WM_UNIT_USESOURCEFORMAT_APPLY" val="0"/>
</p:tagLst>
</file>

<file path=ppt/tags/tag32.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h_a*1_2_1"/>
  <p:tag name="KSO_WM_UNIT_TYPE" val="l_h_a"/>
  <p:tag name="KSO_WM_UNIT_INDEX" val="1_2_1"/>
  <p:tag name="KSO_WM_UNIT_CLEAR" val="1"/>
  <p:tag name="KSO_WM_UNIT_LAYERLEVEL" val="1_1_1"/>
  <p:tag name="KSO_WM_UNIT_VALUE" val="6"/>
  <p:tag name="KSO_WM_UNIT_HIGHLIGHT" val="0"/>
  <p:tag name="KSO_WM_UNIT_COMPATIBLE" val="0"/>
  <p:tag name="KSO_WM_DIAGRAM_GROUP_CODE" val="l1-1"/>
  <p:tag name="KSO_WM_UNIT_PRESET_TEXT" val="02"/>
  <p:tag name="KSO_WM_UNIT_LINE_FORE_SCHEMECOLOR_INDEX" val="14"/>
  <p:tag name="KSO_WM_UNIT_LINE_FILL_TYPE" val="2"/>
  <p:tag name="KSO_WM_UNIT_TEXT_FILL_FORE_SCHEMECOLOR_INDEX" val="14"/>
  <p:tag name="KSO_WM_UNIT_TEXT_FILL_TYPE" val="1"/>
  <p:tag name="KSO_WM_UNIT_USESOURCEFORMAT_APPLY" val="0"/>
</p:tagLst>
</file>

<file path=ppt/tags/tag33.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h_a*1_4_1"/>
  <p:tag name="KSO_WM_UNIT_TYPE" val="l_h_a"/>
  <p:tag name="KSO_WM_UNIT_INDEX" val="1_4_1"/>
  <p:tag name="KSO_WM_UNIT_CLEAR" val="1"/>
  <p:tag name="KSO_WM_UNIT_LAYERLEVEL" val="1_1_1"/>
  <p:tag name="KSO_WM_UNIT_VALUE" val="6"/>
  <p:tag name="KSO_WM_UNIT_HIGHLIGHT" val="0"/>
  <p:tag name="KSO_WM_UNIT_COMPATIBLE" val="0"/>
  <p:tag name="KSO_WM_DIAGRAM_GROUP_CODE" val="l1-1"/>
  <p:tag name="KSO_WM_UNIT_PRESET_TEXT" val="04"/>
  <p:tag name="KSO_WM_UNIT_LINE_FORE_SCHEMECOLOR_INDEX" val="14"/>
  <p:tag name="KSO_WM_UNIT_LINE_FILL_TYPE" val="2"/>
  <p:tag name="KSO_WM_UNIT_TEXT_FILL_FORE_SCHEMECOLOR_INDEX" val="14"/>
  <p:tag name="KSO_WM_UNIT_TEXT_FILL_TYPE" val="1"/>
  <p:tag name="KSO_WM_UNIT_USESOURCEFORMAT_APPLY" val="0"/>
</p:tagLst>
</file>

<file path=ppt/tags/tag34.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h_a*1_1_1"/>
  <p:tag name="KSO_WM_UNIT_TYPE" val="l_h_a"/>
  <p:tag name="KSO_WM_UNIT_INDEX" val="1_1_1"/>
  <p:tag name="KSO_WM_UNIT_CLEAR" val="1"/>
  <p:tag name="KSO_WM_UNIT_LAYERLEVEL" val="1_1_1"/>
  <p:tag name="KSO_WM_UNIT_VALUE" val="6"/>
  <p:tag name="KSO_WM_UNIT_HIGHLIGHT" val="0"/>
  <p:tag name="KSO_WM_UNIT_COMPATIBLE" val="0"/>
  <p:tag name="KSO_WM_DIAGRAM_GROUP_CODE" val="l1-1"/>
  <p:tag name="KSO_WM_UNIT_PRESET_TEXT" val="01"/>
  <p:tag name="KSO_WM_UNIT_LINE_FORE_SCHEMECOLOR_INDEX" val="14"/>
  <p:tag name="KSO_WM_UNIT_LINE_FILL_TYPE" val="2"/>
  <p:tag name="KSO_WM_UNIT_TEXT_FILL_FORE_SCHEMECOLOR_INDEX" val="14"/>
  <p:tag name="KSO_WM_UNIT_TEXT_FILL_TYPE" val="1"/>
  <p:tag name="KSO_WM_UNIT_USESOURCEFORMAT_APPLY" val="0"/>
</p:tagLst>
</file>

<file path=ppt/tags/tag35.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h_f*1_2_1"/>
  <p:tag name="KSO_WM_UNIT_TYPE" val="l_h_f"/>
  <p:tag name="KSO_WM_UNIT_INDEX" val="1_2_1"/>
  <p:tag name="KSO_WM_UNIT_CLEAR" val="1"/>
  <p:tag name="KSO_WM_UNIT_LAYERLEVEL" val="1_1_1"/>
  <p:tag name="KSO_WM_UNIT_VALUE" val="40"/>
  <p:tag name="KSO_WM_UNIT_HIGHLIGHT" val="0"/>
  <p:tag name="KSO_WM_UNIT_COMPATIBLE" val="0"/>
  <p:tag name="KSO_WM_UNIT_PRESET_TEXT_INDEX" val="4"/>
  <p:tag name="KSO_WM_UNIT_PRESET_TEXT_LEN" val="36"/>
  <p:tag name="KSO_WM_DIAGRAM_GROUP_CODE" val="l1-1"/>
  <p:tag name="KSO_WM_UNIT_FILL_FORE_SCHEMECOLOR_INDEX" val="6"/>
  <p:tag name="KSO_WM_UNIT_FILL_TYPE" val="1"/>
  <p:tag name="KSO_WM_UNIT_SHADOW_SCHEMECOLOR_INDEX" val="5"/>
  <p:tag name="KSO_WM_UNIT_TEXT_FILL_FORE_SCHEMECOLOR_INDEX" val="13"/>
  <p:tag name="KSO_WM_UNIT_TEXT_FILL_TYPE" val="1"/>
  <p:tag name="KSO_WM_UNIT_USESOURCEFORMAT_APPLY" val="0"/>
</p:tagLst>
</file>

<file path=ppt/tags/tag36.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i*1_3"/>
  <p:tag name="KSO_WM_UNIT_TYPE" val="l_i"/>
  <p:tag name="KSO_WM_UNIT_INDEX" val="1_3"/>
  <p:tag name="KSO_WM_UNIT_CLEAR" val="1"/>
  <p:tag name="KSO_WM_UNIT_LAYERLEVEL" val="1_1"/>
  <p:tag name="KSO_WM_DIAGRAM_GROUP_CODE" val="l1-1"/>
  <p:tag name="KSO_WM_UNIT_FILL_FORE_SCHEMECOLOR_INDEX" val="6"/>
  <p:tag name="KSO_WM_UNIT_FILL_TYPE" val="1"/>
  <p:tag name="KSO_WM_UNIT_SHADOW_SCHEMECOLOR_INDEX" val="14"/>
  <p:tag name="KSO_WM_UNIT_TEXT_FILL_FORE_SCHEMECOLOR_INDEX" val="2"/>
  <p:tag name="KSO_WM_UNIT_TEXT_FILL_TYPE" val="1"/>
  <p:tag name="KSO_WM_UNIT_USESOURCEFORMAT_APPLY" val="0"/>
</p:tagLst>
</file>

<file path=ppt/tags/tag37.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h_a*1_2_1"/>
  <p:tag name="KSO_WM_UNIT_TYPE" val="l_h_a"/>
  <p:tag name="KSO_WM_UNIT_INDEX" val="1_2_1"/>
  <p:tag name="KSO_WM_UNIT_CLEAR" val="1"/>
  <p:tag name="KSO_WM_UNIT_LAYERLEVEL" val="1_1_1"/>
  <p:tag name="KSO_WM_UNIT_VALUE" val="6"/>
  <p:tag name="KSO_WM_UNIT_HIGHLIGHT" val="0"/>
  <p:tag name="KSO_WM_UNIT_COMPATIBLE" val="0"/>
  <p:tag name="KSO_WM_DIAGRAM_GROUP_CODE" val="l1-1"/>
  <p:tag name="KSO_WM_UNIT_PRESET_TEXT" val="02"/>
  <p:tag name="KSO_WM_UNIT_LINE_FORE_SCHEMECOLOR_INDEX" val="14"/>
  <p:tag name="KSO_WM_UNIT_LINE_FILL_TYPE" val="2"/>
  <p:tag name="KSO_WM_UNIT_TEXT_FILL_FORE_SCHEMECOLOR_INDEX" val="14"/>
  <p:tag name="KSO_WM_UNIT_TEXT_FILL_TYPE" val="1"/>
  <p:tag name="KSO_WM_UNIT_USESOURCEFORMAT_APPLY" val="0"/>
</p:tagLst>
</file>

<file path=ppt/tags/tag38.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h_a*1_4_1"/>
  <p:tag name="KSO_WM_UNIT_TYPE" val="l_h_a"/>
  <p:tag name="KSO_WM_UNIT_INDEX" val="1_4_1"/>
  <p:tag name="KSO_WM_UNIT_CLEAR" val="1"/>
  <p:tag name="KSO_WM_UNIT_LAYERLEVEL" val="1_1_1"/>
  <p:tag name="KSO_WM_UNIT_VALUE" val="6"/>
  <p:tag name="KSO_WM_UNIT_HIGHLIGHT" val="0"/>
  <p:tag name="KSO_WM_UNIT_COMPATIBLE" val="0"/>
  <p:tag name="KSO_WM_DIAGRAM_GROUP_CODE" val="l1-1"/>
  <p:tag name="KSO_WM_UNIT_PRESET_TEXT" val="04"/>
  <p:tag name="KSO_WM_UNIT_LINE_FORE_SCHEMECOLOR_INDEX" val="14"/>
  <p:tag name="KSO_WM_UNIT_LINE_FILL_TYPE" val="2"/>
  <p:tag name="KSO_WM_UNIT_TEXT_FILL_FORE_SCHEMECOLOR_INDEX" val="14"/>
  <p:tag name="KSO_WM_UNIT_TEXT_FILL_TYPE" val="1"/>
  <p:tag name="KSO_WM_UNIT_USESOURCEFORMAT_APPLY" val="0"/>
</p:tagLst>
</file>

<file path=ppt/tags/tag39.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h_a*1_1_1"/>
  <p:tag name="KSO_WM_UNIT_TYPE" val="l_h_a"/>
  <p:tag name="KSO_WM_UNIT_INDEX" val="1_1_1"/>
  <p:tag name="KSO_WM_UNIT_CLEAR" val="1"/>
  <p:tag name="KSO_WM_UNIT_LAYERLEVEL" val="1_1_1"/>
  <p:tag name="KSO_WM_UNIT_VALUE" val="6"/>
  <p:tag name="KSO_WM_UNIT_HIGHLIGHT" val="0"/>
  <p:tag name="KSO_WM_UNIT_COMPATIBLE" val="0"/>
  <p:tag name="KSO_WM_DIAGRAM_GROUP_CODE" val="l1-1"/>
  <p:tag name="KSO_WM_UNIT_PRESET_TEXT" val="01"/>
  <p:tag name="KSO_WM_UNIT_LINE_FORE_SCHEMECOLOR_INDEX" val="14"/>
  <p:tag name="KSO_WM_UNIT_LINE_FILL_TYPE" val="2"/>
  <p:tag name="KSO_WM_UNIT_TEXT_FILL_FORE_SCHEMECOLOR_INDEX" val="14"/>
  <p:tag name="KSO_WM_UNIT_TEXT_FILL_TYPE" val="1"/>
  <p:tag name="KSO_WM_UNIT_USESOURCEFORMAT_APPLY" val="0"/>
</p:tagLst>
</file>

<file path=ppt/tags/tag4.xml><?xml version="1.0" encoding="utf-8"?>
<p:tagLst xmlns:p="http://schemas.openxmlformats.org/presentationml/2006/main">
  <p:tag name="KSO_WM_TEMPLATE_CATEGORY" val="diagram"/>
  <p:tag name="KSO_WM_TEMPLATE_INDEX" val="796"/>
  <p:tag name="KSO_WM_TAG_VERSION" val="1.0"/>
  <p:tag name="KSO_WM_UNIT_ID" val="diagram796_2*l_h_i*1_1_2"/>
  <p:tag name="KSO_WM_UNIT_LAYERLEVEL" val="1_1_1"/>
  <p:tag name="KSO_WM_BEAUTIFY_FLAG" val="#wm#"/>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FILL_FORE_SCHEMECOLOR_INDEX" val="5"/>
  <p:tag name="KSO_WM_UNIT_FILL_TYPE" val="1"/>
  <p:tag name="KSO_WM_UNIT_TEXT_FILL_FORE_SCHEMECOLOR_INDEX" val="13"/>
  <p:tag name="KSO_WM_UNIT_TEXT_FILL_TYPE" val="1"/>
  <p:tag name="KSO_WM_UNIT_DIAGRAM_SCHEMECOLOR_ID" val="0"/>
</p:tagLst>
</file>

<file path=ppt/tags/tag40.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h_f*1_2_1"/>
  <p:tag name="KSO_WM_UNIT_TYPE" val="l_h_f"/>
  <p:tag name="KSO_WM_UNIT_INDEX" val="1_2_1"/>
  <p:tag name="KSO_WM_UNIT_CLEAR" val="1"/>
  <p:tag name="KSO_WM_UNIT_LAYERLEVEL" val="1_1_1"/>
  <p:tag name="KSO_WM_UNIT_VALUE" val="40"/>
  <p:tag name="KSO_WM_UNIT_HIGHLIGHT" val="0"/>
  <p:tag name="KSO_WM_UNIT_COMPATIBLE" val="0"/>
  <p:tag name="KSO_WM_UNIT_PRESET_TEXT_INDEX" val="4"/>
  <p:tag name="KSO_WM_UNIT_PRESET_TEXT_LEN" val="36"/>
  <p:tag name="KSO_WM_DIAGRAM_GROUP_CODE" val="l1-1"/>
  <p:tag name="KSO_WM_UNIT_FILL_FORE_SCHEMECOLOR_INDEX" val="6"/>
  <p:tag name="KSO_WM_UNIT_FILL_TYPE" val="1"/>
  <p:tag name="KSO_WM_UNIT_SHADOW_SCHEMECOLOR_INDEX" val="5"/>
  <p:tag name="KSO_WM_UNIT_TEXT_FILL_FORE_SCHEMECOLOR_INDEX" val="13"/>
  <p:tag name="KSO_WM_UNIT_TEXT_FILL_TYPE" val="1"/>
  <p:tag name="KSO_WM_UNIT_USESOURCEFORMAT_APPLY" val="0"/>
</p:tagLst>
</file>

<file path=ppt/tags/tag41.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i*1_3"/>
  <p:tag name="KSO_WM_UNIT_TYPE" val="l_i"/>
  <p:tag name="KSO_WM_UNIT_INDEX" val="1_3"/>
  <p:tag name="KSO_WM_UNIT_CLEAR" val="1"/>
  <p:tag name="KSO_WM_UNIT_LAYERLEVEL" val="1_1"/>
  <p:tag name="KSO_WM_DIAGRAM_GROUP_CODE" val="l1-1"/>
  <p:tag name="KSO_WM_UNIT_FILL_FORE_SCHEMECOLOR_INDEX" val="6"/>
  <p:tag name="KSO_WM_UNIT_FILL_TYPE" val="1"/>
  <p:tag name="KSO_WM_UNIT_SHADOW_SCHEMECOLOR_INDEX" val="14"/>
  <p:tag name="KSO_WM_UNIT_TEXT_FILL_FORE_SCHEMECOLOR_INDEX" val="2"/>
  <p:tag name="KSO_WM_UNIT_TEXT_FILL_TYPE" val="1"/>
  <p:tag name="KSO_WM_UNIT_USESOURCEFORMAT_APPLY" val="0"/>
</p:tagLst>
</file>

<file path=ppt/tags/tag42.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h_a*1_2_1"/>
  <p:tag name="KSO_WM_UNIT_TYPE" val="l_h_a"/>
  <p:tag name="KSO_WM_UNIT_INDEX" val="1_2_1"/>
  <p:tag name="KSO_WM_UNIT_CLEAR" val="1"/>
  <p:tag name="KSO_WM_UNIT_LAYERLEVEL" val="1_1_1"/>
  <p:tag name="KSO_WM_UNIT_VALUE" val="6"/>
  <p:tag name="KSO_WM_UNIT_HIGHLIGHT" val="0"/>
  <p:tag name="KSO_WM_UNIT_COMPATIBLE" val="0"/>
  <p:tag name="KSO_WM_DIAGRAM_GROUP_CODE" val="l1-1"/>
  <p:tag name="KSO_WM_UNIT_PRESET_TEXT" val="02"/>
  <p:tag name="KSO_WM_UNIT_LINE_FORE_SCHEMECOLOR_INDEX" val="14"/>
  <p:tag name="KSO_WM_UNIT_LINE_FILL_TYPE" val="2"/>
  <p:tag name="KSO_WM_UNIT_TEXT_FILL_FORE_SCHEMECOLOR_INDEX" val="14"/>
  <p:tag name="KSO_WM_UNIT_TEXT_FILL_TYPE" val="1"/>
  <p:tag name="KSO_WM_UNIT_USESOURCEFORMAT_APPLY" val="0"/>
</p:tagLst>
</file>

<file path=ppt/tags/tag43.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h_a*1_4_1"/>
  <p:tag name="KSO_WM_UNIT_TYPE" val="l_h_a"/>
  <p:tag name="KSO_WM_UNIT_INDEX" val="1_4_1"/>
  <p:tag name="KSO_WM_UNIT_CLEAR" val="1"/>
  <p:tag name="KSO_WM_UNIT_LAYERLEVEL" val="1_1_1"/>
  <p:tag name="KSO_WM_UNIT_VALUE" val="6"/>
  <p:tag name="KSO_WM_UNIT_HIGHLIGHT" val="0"/>
  <p:tag name="KSO_WM_UNIT_COMPATIBLE" val="0"/>
  <p:tag name="KSO_WM_DIAGRAM_GROUP_CODE" val="l1-1"/>
  <p:tag name="KSO_WM_UNIT_PRESET_TEXT" val="04"/>
  <p:tag name="KSO_WM_UNIT_LINE_FORE_SCHEMECOLOR_INDEX" val="14"/>
  <p:tag name="KSO_WM_UNIT_LINE_FILL_TYPE" val="2"/>
  <p:tag name="KSO_WM_UNIT_TEXT_FILL_FORE_SCHEMECOLOR_INDEX" val="14"/>
  <p:tag name="KSO_WM_UNIT_TEXT_FILL_TYPE" val="1"/>
  <p:tag name="KSO_WM_UNIT_USESOURCEFORMAT_APPLY" val="0"/>
</p:tagLst>
</file>

<file path=ppt/tags/tag44.xml><?xml version="1.0" encoding="utf-8"?>
<p:tagLst xmlns:p="http://schemas.openxmlformats.org/presentationml/2006/main">
  <p:tag name="KSO_WM_TAG_VERSION" val="1.0"/>
  <p:tag name="KSO_WM_BEAUTIFY_FLAG" val="#wm#"/>
  <p:tag name="KSO_WM_TEMPLATE_CATEGORY" val="diagram"/>
  <p:tag name="KSO_WM_TEMPLATE_INDEX" val="160015"/>
  <p:tag name="KSO_WM_UNIT_TYPE" val="m_h_f"/>
  <p:tag name="KSO_WM_UNIT_INDEX" val="1_1_1"/>
  <p:tag name="KSO_WM_UNIT_ID" val="diagram160015_6*m_h_f*1_1_1"/>
  <p:tag name="KSO_WM_UNIT_CLEAR" val="1"/>
  <p:tag name="KSO_WM_UNIT_LAYERLEVEL" val="1_1_1"/>
  <p:tag name="KSO_WM_UNIT_VALUE" val="16"/>
  <p:tag name="KSO_WM_UNIT_HIGHLIGHT" val="0"/>
  <p:tag name="KSO_WM_UNIT_COMPATIBLE" val="0"/>
  <p:tag name="KSO_WM_UNIT_PRESET_TEXT_INDEX" val="2"/>
  <p:tag name="KSO_WM_UNIT_PRESET_TEXT_LEN" val="10"/>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5"/>
  <p:tag name="KSO_WM_UNIT_TEXT_FILL_TYPE" val="1"/>
  <p:tag name="KSO_WM_UNIT_USESOURCEFORMAT_APPLY" val="0"/>
  <p:tag name="KSO_WM_UNIT_DIAGRAM_SCHEMECOLOR_ID" val="4"/>
</p:tagLst>
</file>

<file path=ppt/tags/tag45.xml><?xml version="1.0" encoding="utf-8"?>
<p:tagLst xmlns:p="http://schemas.openxmlformats.org/presentationml/2006/main">
  <p:tag name="KSO_WM_TAG_VERSION" val="1.0"/>
  <p:tag name="KSO_WM_BEAUTIFY_FLAG" val="#wm#"/>
  <p:tag name="KSO_WM_TEMPLATE_CATEGORY" val="diagram"/>
  <p:tag name="KSO_WM_TEMPLATE_INDEX" val="160015"/>
  <p:tag name="KSO_WM_UNIT_TYPE" val="m_h_f"/>
  <p:tag name="KSO_WM_UNIT_INDEX" val="1_1_1"/>
  <p:tag name="KSO_WM_UNIT_ID" val="diagram160015_6*m_h_f*1_1_1"/>
  <p:tag name="KSO_WM_UNIT_CLEAR" val="1"/>
  <p:tag name="KSO_WM_UNIT_LAYERLEVEL" val="1_1_1"/>
  <p:tag name="KSO_WM_UNIT_VALUE" val="16"/>
  <p:tag name="KSO_WM_UNIT_HIGHLIGHT" val="0"/>
  <p:tag name="KSO_WM_UNIT_COMPATIBLE" val="0"/>
  <p:tag name="KSO_WM_UNIT_PRESET_TEXT_INDEX" val="2"/>
  <p:tag name="KSO_WM_UNIT_PRESET_TEXT_LEN" val="10"/>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5"/>
  <p:tag name="KSO_WM_UNIT_TEXT_FILL_TYPE" val="1"/>
  <p:tag name="KSO_WM_UNIT_USESOURCEFORMAT_APPLY" val="0"/>
  <p:tag name="KSO_WM_UNIT_DIAGRAM_SCHEMECOLOR_ID" val="4"/>
</p:tagLst>
</file>

<file path=ppt/tags/tag46.xml><?xml version="1.0" encoding="utf-8"?>
<p:tagLst xmlns:p="http://schemas.openxmlformats.org/presentationml/2006/main">
  <p:tag name="KSO_WM_TAG_VERSION" val="1.0"/>
  <p:tag name="KSO_WM_TEMPLATE_CATEGORY" val="diagram"/>
  <p:tag name="KSO_WM_TEMPLATE_INDEX" val="160528"/>
  <p:tag name="KSO_WM_UNIT_TYPE" val="l_h_f"/>
  <p:tag name="KSO_WM_UNIT_INDEX" val="1_2_1"/>
  <p:tag name="KSO_WM_UNIT_ID" val="259*l_h_f*1_2_1"/>
  <p:tag name="KSO_WM_UNIT_CLEAR" val="1"/>
  <p:tag name="KSO_WM_UNIT_LAYERLEVEL" val="1_1_1"/>
  <p:tag name="KSO_WM_UNIT_VALUE" val="28"/>
  <p:tag name="KSO_WM_UNIT_HIGHLIGHT" val="0"/>
  <p:tag name="KSO_WM_UNIT_COMPATIBLE" val="0"/>
  <p:tag name="KSO_WM_UNIT_PRESET_TEXT" val="SED DO EIUSMOD TEMPOR "/>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47.xml><?xml version="1.0" encoding="utf-8"?>
<p:tagLst xmlns:p="http://schemas.openxmlformats.org/presentationml/2006/main">
  <p:tag name="KSO_WM_TAG_VERSION" val="1.0"/>
  <p:tag name="KSO_WM_TEMPLATE_CATEGORY" val="diagram"/>
  <p:tag name="KSO_WM_TEMPLATE_INDEX" val="160528"/>
  <p:tag name="KSO_WM_UNIT_TYPE" val="l_h_f"/>
  <p:tag name="KSO_WM_UNIT_INDEX" val="1_1_1"/>
  <p:tag name="KSO_WM_UNIT_ID" val="259*l_h_f*1_1_1"/>
  <p:tag name="KSO_WM_UNIT_CLEAR" val="1"/>
  <p:tag name="KSO_WM_UNIT_LAYERLEVEL" val="1_1_1"/>
  <p:tag name="KSO_WM_UNIT_VALUE" val="28"/>
  <p:tag name="KSO_WM_UNIT_HIGHLIGHT" val="0"/>
  <p:tag name="KSO_WM_UNIT_COMPATIBLE" val="0"/>
  <p:tag name="KSO_WM_UNIT_PRESET_TEXT" val="SED DO EIUSMOD TEMPOR "/>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48.xml><?xml version="1.0" encoding="utf-8"?>
<p:tagLst xmlns:p="http://schemas.openxmlformats.org/presentationml/2006/main">
  <p:tag name="KSO_WM_TAG_VERSION" val="1.0"/>
  <p:tag name="KSO_WM_TEMPLATE_CATEGORY" val="diagram"/>
  <p:tag name="KSO_WM_TEMPLATE_INDEX" val="160528"/>
  <p:tag name="KSO_WM_UNIT_TYPE" val="l_h_f"/>
  <p:tag name="KSO_WM_UNIT_INDEX" val="1_3_1"/>
  <p:tag name="KSO_WM_UNIT_ID" val="259*l_h_f*1_3_1"/>
  <p:tag name="KSO_WM_UNIT_CLEAR" val="1"/>
  <p:tag name="KSO_WM_UNIT_LAYERLEVEL" val="1_1_1"/>
  <p:tag name="KSO_WM_UNIT_VALUE" val="28"/>
  <p:tag name="KSO_WM_UNIT_HIGHLIGHT" val="0"/>
  <p:tag name="KSO_WM_UNIT_COMPATIBLE" val="0"/>
  <p:tag name="KSO_WM_UNIT_PRESET_TEXT" val="SED DO EIUSMOD TEMPOR "/>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49.xml><?xml version="1.0" encoding="utf-8"?>
<p:tagLst xmlns:p="http://schemas.openxmlformats.org/presentationml/2006/main">
  <p:tag name="KSO_WM_TAG_VERSION" val="1.0"/>
  <p:tag name="KSO_WM_TEMPLATE_CATEGORY" val="diagram"/>
  <p:tag name="KSO_WM_TEMPLATE_INDEX" val="160528"/>
  <p:tag name="KSO_WM_UNIT_TYPE" val="l_h_f"/>
  <p:tag name="KSO_WM_UNIT_INDEX" val="1_3_1"/>
  <p:tag name="KSO_WM_UNIT_ID" val="259*l_h_f*1_3_1"/>
  <p:tag name="KSO_WM_UNIT_CLEAR" val="1"/>
  <p:tag name="KSO_WM_UNIT_LAYERLEVEL" val="1_1_1"/>
  <p:tag name="KSO_WM_UNIT_VALUE" val="28"/>
  <p:tag name="KSO_WM_UNIT_HIGHLIGHT" val="0"/>
  <p:tag name="KSO_WM_UNIT_COMPATIBLE" val="0"/>
  <p:tag name="KSO_WM_UNIT_PRESET_TEXT" val="SED DO EIUSMOD TEMPOR "/>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5.xml><?xml version="1.0" encoding="utf-8"?>
<p:tagLst xmlns:p="http://schemas.openxmlformats.org/presentationml/2006/main">
  <p:tag name="KSO_WM_TEMPLATE_CATEGORY" val="diagram"/>
  <p:tag name="KSO_WM_TEMPLATE_INDEX" val="796"/>
  <p:tag name="KSO_WM_TAG_VERSION" val="1.0"/>
  <p:tag name="KSO_WM_UNIT_ID" val="diagram796_2*l_h_i*1_1_3"/>
  <p:tag name="KSO_WM_UNIT_LAYERLEVEL" val="1_1_1"/>
  <p:tag name="KSO_WM_BEAUTIFY_FLAG" val="#wm#"/>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FILL_FORE_SCHEMECOLOR_INDEX" val="5"/>
  <p:tag name="KSO_WM_UNIT_FILL_TYPE" val="1"/>
  <p:tag name="KSO_WM_UNIT_TEXT_FILL_FORE_SCHEMECOLOR_INDEX" val="13"/>
  <p:tag name="KSO_WM_UNIT_TEXT_FILL_TYPE" val="1"/>
  <p:tag name="KSO_WM_UNIT_DIAGRAM_SCHEMECOLOR_ID" val="0"/>
</p:tagLst>
</file>

<file path=ppt/tags/tag50.xml><?xml version="1.0" encoding="utf-8"?>
<p:tagLst xmlns:p="http://schemas.openxmlformats.org/presentationml/2006/main">
  <p:tag name="KSO_WM_TEMPLATE_CATEGORY" val="diagram"/>
  <p:tag name="KSO_WM_TEMPLATE_INDEX" val="20181209"/>
  <p:tag name="KSO_WM_UNIT_TYPE" val="l_h_i"/>
  <p:tag name="KSO_WM_UNIT_INDEX" val="1_1_1"/>
  <p:tag name="KSO_WM_UNIT_ID" val="diagram20181209_1*l_h_i*1_1_1"/>
  <p:tag name="KSO_WM_UNIT_LAYERLEVEL" val="1_1_1"/>
  <p:tag name="KSO_WM_BEAUTIFY_FLAG" val="#wm#"/>
  <p:tag name="KSO_WM_TAG_VERSION" val="1.0"/>
  <p:tag name="KSO_WM_DIAGRAM_GROUP_CODE" val="l1-1"/>
  <p:tag name="KSO_WM_UNIT_FILL_FORE_SCHEMECOLOR_INDEX" val="10"/>
  <p:tag name="KSO_WM_UNIT_FILL_TYPE" val="1"/>
  <p:tag name="KSO_WM_UNIT_LINE_FORE_SCHEMECOLOR_INDEX" val="5"/>
  <p:tag name="KSO_WM_UNIT_LINE_FILL_TYPE" val="2"/>
  <p:tag name="KSO_WM_UNIT_TEXT_FILL_FORE_SCHEMECOLOR_INDEX" val="13"/>
  <p:tag name="KSO_WM_UNIT_TEXT_FILL_TYPE" val="1"/>
</p:tagLst>
</file>

<file path=ppt/tags/tag51.xml><?xml version="1.0" encoding="utf-8"?>
<p:tagLst xmlns:p="http://schemas.openxmlformats.org/presentationml/2006/main">
  <p:tag name="KSO_WM_TEMPLATE_CATEGORY" val="diagram"/>
  <p:tag name="KSO_WM_TEMPLATE_INDEX" val="20181209"/>
  <p:tag name="KSO_WM_UNIT_TYPE" val="l_h_i"/>
  <p:tag name="KSO_WM_UNIT_INDEX" val="1_1_2"/>
  <p:tag name="KSO_WM_UNIT_ID" val="diagram20181209_1*l_h_i*1_1_2"/>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Lst>
</file>

<file path=ppt/tags/tag52.xml><?xml version="1.0" encoding="utf-8"?>
<p:tagLst xmlns:p="http://schemas.openxmlformats.org/presentationml/2006/main">
  <p:tag name="KSO_WM_TEMPLATE_CATEGORY" val="diagram"/>
  <p:tag name="KSO_WM_TEMPLATE_INDEX" val="20181209"/>
  <p:tag name="KSO_WM_UNIT_TYPE" val="l_h_a"/>
  <p:tag name="KSO_WM_UNIT_INDEX" val="1_1_1"/>
  <p:tag name="KSO_WM_UNIT_ID" val="diagram20181209_1*l_h_a*1_1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PRESET_TEXT" val="内容文字"/>
  <p:tag name="KSO_WM_UNIT_TEXT_FILL_FORE_SCHEMECOLOR_INDEX" val="4"/>
  <p:tag name="KSO_WM_UNIT_TEXT_FILL_TYPE" val="1"/>
</p:tagLst>
</file>

<file path=ppt/tags/tag53.xml><?xml version="1.0" encoding="utf-8"?>
<p:tagLst xmlns:p="http://schemas.openxmlformats.org/presentationml/2006/main">
  <p:tag name="KSO_WM_TEMPLATE_CATEGORY" val="diagram"/>
  <p:tag name="KSO_WM_TEMPLATE_INDEX" val="20181209"/>
  <p:tag name="KSO_WM_UNIT_TYPE" val="l_h_i"/>
  <p:tag name="KSO_WM_UNIT_INDEX" val="1_2_1"/>
  <p:tag name="KSO_WM_UNIT_ID" val="diagram20181209_1*l_h_i*1_2_1"/>
  <p:tag name="KSO_WM_UNIT_LAYERLEVEL" val="1_1_1"/>
  <p:tag name="KSO_WM_BEAUTIFY_FLAG" val="#wm#"/>
  <p:tag name="KSO_WM_TAG_VERSION" val="1.0"/>
  <p:tag name="KSO_WM_DIAGRAM_GROUP_CODE" val="l1-1"/>
  <p:tag name="KSO_WM_UNIT_FILL_FORE_SCHEMECOLOR_INDEX" val="10"/>
  <p:tag name="KSO_WM_UNIT_FILL_TYPE" val="1"/>
  <p:tag name="KSO_WM_UNIT_LINE_FORE_SCHEMECOLOR_INDEX" val="6"/>
  <p:tag name="KSO_WM_UNIT_LINE_FILL_TYPE" val="2"/>
  <p:tag name="KSO_WM_UNIT_TEXT_FILL_FORE_SCHEMECOLOR_INDEX" val="13"/>
  <p:tag name="KSO_WM_UNIT_TEXT_FILL_TYPE" val="1"/>
</p:tagLst>
</file>

<file path=ppt/tags/tag54.xml><?xml version="1.0" encoding="utf-8"?>
<p:tagLst xmlns:p="http://schemas.openxmlformats.org/presentationml/2006/main">
  <p:tag name="KSO_WM_TEMPLATE_CATEGORY" val="diagram"/>
  <p:tag name="KSO_WM_TEMPLATE_INDEX" val="20181209"/>
  <p:tag name="KSO_WM_UNIT_TYPE" val="l_h_i"/>
  <p:tag name="KSO_WM_UNIT_INDEX" val="1_2_2"/>
  <p:tag name="KSO_WM_UNIT_ID" val="diagram20181209_1*l_h_i*1_2_2"/>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13"/>
  <p:tag name="KSO_WM_UNIT_TEXT_FILL_TYPE" val="1"/>
</p:tagLst>
</file>

<file path=ppt/tags/tag55.xml><?xml version="1.0" encoding="utf-8"?>
<p:tagLst xmlns:p="http://schemas.openxmlformats.org/presentationml/2006/main">
  <p:tag name="KSO_WM_TEMPLATE_CATEGORY" val="diagram"/>
  <p:tag name="KSO_WM_TEMPLATE_INDEX" val="20181209"/>
  <p:tag name="KSO_WM_UNIT_TYPE" val="l_h_a"/>
  <p:tag name="KSO_WM_UNIT_INDEX" val="1_2_1"/>
  <p:tag name="KSO_WM_UNIT_ID" val="diagram20181209_1*l_h_a*1_2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PRESET_TEXT" val="内容文字"/>
  <p:tag name="KSO_WM_UNIT_TEXT_FILL_FORE_SCHEMECOLOR_INDEX" val="4"/>
  <p:tag name="KSO_WM_UNIT_TEXT_FILL_TYPE" val="1"/>
</p:tagLst>
</file>

<file path=ppt/tags/tag56.xml><?xml version="1.0" encoding="utf-8"?>
<p:tagLst xmlns:p="http://schemas.openxmlformats.org/presentationml/2006/main">
  <p:tag name="KSO_WM_TEMPLATE_CATEGORY" val="diagram"/>
  <p:tag name="KSO_WM_TEMPLATE_INDEX" val="20181209"/>
  <p:tag name="KSO_WM_UNIT_TYPE" val="l_i"/>
  <p:tag name="KSO_WM_UNIT_INDEX" val="1_8"/>
  <p:tag name="KSO_WM_UNIT_ID" val="diagram20181209_1*l_i*1_8"/>
  <p:tag name="KSO_WM_UNIT_LAYERLEVEL" val="1_1"/>
  <p:tag name="KSO_WM_BEAUTIFY_FLAG" val="#wm#"/>
  <p:tag name="KSO_WM_TAG_VERSION" val="1.0"/>
  <p:tag name="KSO_WM_DIAGRAM_GROUP_CODE" val="l1-1"/>
  <p:tag name="KSO_WM_UNIT_FILL_FORE_SCHEMECOLOR_INDEX" val="6"/>
  <p:tag name="KSO_WM_UNIT_FILL_TYPE" val="1"/>
  <p:tag name="KSO_WM_UNIT_TEXT_FILL_FORE_SCHEMECOLOR_INDEX" val="13"/>
  <p:tag name="KSO_WM_UNIT_TEXT_FILL_TYPE" val="1"/>
</p:tagLst>
</file>

<file path=ppt/tags/tag57.xml><?xml version="1.0" encoding="utf-8"?>
<p:tagLst xmlns:p="http://schemas.openxmlformats.org/presentationml/2006/main">
  <p:tag name="KSO_WM_TAG_VERSION" val="1.0"/>
  <p:tag name="KSO_WM_BEAUTIFY_FLAG" val="#wm#"/>
  <p:tag name="KSO_WM_UNIT_TYPE" val="i"/>
  <p:tag name="KSO_WM_UNIT_ID" val="diagram20181209_1*i*18"/>
  <p:tag name="KSO_WM_TEMPLATE_CATEGORY" val="diagram"/>
  <p:tag name="KSO_WM_TEMPLATE_INDEX" val="20181209"/>
  <p:tag name="KSO_WM_UNIT_INDEX" val="18"/>
</p:tagLst>
</file>

<file path=ppt/tags/tag58.xml><?xml version="1.0" encoding="utf-8"?>
<p:tagLst xmlns:p="http://schemas.openxmlformats.org/presentationml/2006/main">
  <p:tag name="KSO_WM_TEMPLATE_CATEGORY" val="diagram"/>
  <p:tag name="KSO_WM_TEMPLATE_INDEX" val="20181209"/>
  <p:tag name="KSO_WM_UNIT_TYPE" val="l_h_i"/>
  <p:tag name="KSO_WM_UNIT_INDEX" val="1_1_5"/>
  <p:tag name="KSO_WM_UNIT_ID" val="diagram20181209_1*l_h_i*1_1_5"/>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Lst>
</file>

<file path=ppt/tags/tag59.xml><?xml version="1.0" encoding="utf-8"?>
<p:tagLst xmlns:p="http://schemas.openxmlformats.org/presentationml/2006/main">
  <p:tag name="KSO_WM_TEMPLATE_CATEGORY" val="diagram"/>
  <p:tag name="KSO_WM_TEMPLATE_INDEX" val="20181209"/>
  <p:tag name="KSO_WM_UNIT_TYPE" val="l_h_i"/>
  <p:tag name="KSO_WM_UNIT_INDEX" val="1_1_6"/>
  <p:tag name="KSO_WM_UNIT_ID" val="diagram20181209_1*l_h_i*1_1_6"/>
  <p:tag name="KSO_WM_UNIT_LAYERLEVEL" val="1_1_1"/>
  <p:tag name="KSO_WM_BEAUTIFY_FLAG" val="#wm#"/>
  <p:tag name="KSO_WM_TAG_VERSION" val="1.0"/>
  <p:tag name="KSO_WM_DIAGRAM_GROUP_CODE" val="l1-1"/>
  <p:tag name="KSO_WM_UNIT_FILL_FORE_SCHEMECOLOR_INDEX" val="10"/>
  <p:tag name="KSO_WM_UNIT_FILL_TYPE" val="1"/>
  <p:tag name="KSO_WM_UNIT_TEXT_FILL_FORE_SCHEMECOLOR_INDEX" val="13"/>
  <p:tag name="KSO_WM_UNIT_TEXT_FILL_TYPE" val="1"/>
</p:tagLst>
</file>

<file path=ppt/tags/tag6.xml><?xml version="1.0" encoding="utf-8"?>
<p:tagLst xmlns:p="http://schemas.openxmlformats.org/presentationml/2006/main">
  <p:tag name="KSO_WM_TEMPLATE_CATEGORY" val="diagram"/>
  <p:tag name="KSO_WM_TEMPLATE_INDEX" val="796"/>
  <p:tag name="KSO_WM_TAG_VERSION" val="1.0"/>
  <p:tag name="KSO_WM_UNIT_ID" val="diagram796_2*l_h_a*1_2_1"/>
  <p:tag name="KSO_WM_UNIT_LAYERLEVEL" val="1_1_1"/>
  <p:tag name="KSO_WM_UNIT_HIGHLIGHT" val="0"/>
  <p:tag name="KSO_WM_UNIT_COMPATIBLE" val="0"/>
  <p:tag name="KSO_WM_BEAUTIFY_FLAG" val="#wm#"/>
  <p:tag name="KSO_WM_UNIT_ISCONTENTSTITLE" val="0"/>
  <p:tag name="KSO_WM_UNIT_NOCLEAR" val="0"/>
  <p:tag name="KSO_WM_UNIT_DIAGRAM_ISNUMVISUAL" val="0"/>
  <p:tag name="KSO_WM_UNIT_DIAGRAM_ISREFERUNIT" val="0"/>
  <p:tag name="KSO_WM_DIAGRAM_GROUP_CODE" val="l1-1"/>
  <p:tag name="KSO_WM_UNIT_TYPE" val="l_h_a"/>
  <p:tag name="KSO_WM_UNIT_INDEX" val="1_2_1"/>
  <p:tag name="KSO_WM_UNIT_PRESET_TEXT" val="添加标题"/>
  <p:tag name="KSO_WM_UNIT_FILL_FORE_SCHEMECOLOR_INDEX" val="6"/>
  <p:tag name="KSO_WM_UNIT_FILL_TYPE" val="1"/>
  <p:tag name="KSO_WM_UNIT_TEXT_FILL_FORE_SCHEMECOLOR_INDEX" val="2"/>
  <p:tag name="KSO_WM_UNIT_TEXT_FILL_TYPE" val="1"/>
  <p:tag name="KSO_WM_UNIT_DIAGRAM_SCHEMECOLOR_ID" val="0"/>
</p:tagLst>
</file>

<file path=ppt/tags/tag60.xml><?xml version="1.0" encoding="utf-8"?>
<p:tagLst xmlns:p="http://schemas.openxmlformats.org/presentationml/2006/main">
  <p:tag name="KSO_WM_TEMPLATE_CATEGORY" val="diagram"/>
  <p:tag name="KSO_WM_TEMPLATE_INDEX" val="20181209"/>
  <p:tag name="KSO_WM_UNIT_TYPE" val="l_h_i"/>
  <p:tag name="KSO_WM_UNIT_INDEX" val="1_1_7"/>
  <p:tag name="KSO_WM_UNIT_ID" val="diagram20181209_1*l_h_i*1_1_7"/>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61.xml><?xml version="1.0" encoding="utf-8"?>
<p:tagLst xmlns:p="http://schemas.openxmlformats.org/presentationml/2006/main">
  <p:tag name="KSO_WM_TAG_VERSION" val="1.0"/>
  <p:tag name="KSO_WM_BEAUTIFY_FLAG" val="#wm#"/>
  <p:tag name="KSO_WM_UNIT_TYPE" val="i"/>
  <p:tag name="KSO_WM_UNIT_ID" val="diagram20181209_1*i*25"/>
  <p:tag name="KSO_WM_TEMPLATE_CATEGORY" val="diagram"/>
  <p:tag name="KSO_WM_TEMPLATE_INDEX" val="20181209"/>
  <p:tag name="KSO_WM_UNIT_INDEX" val="25"/>
</p:tagLst>
</file>

<file path=ppt/tags/tag62.xml><?xml version="1.0" encoding="utf-8"?>
<p:tagLst xmlns:p="http://schemas.openxmlformats.org/presentationml/2006/main">
  <p:tag name="KSO_WM_TEMPLATE_CATEGORY" val="diagram"/>
  <p:tag name="KSO_WM_TEMPLATE_INDEX" val="20181209"/>
  <p:tag name="KSO_WM_UNIT_TYPE" val="l_h_i"/>
  <p:tag name="KSO_WM_UNIT_INDEX" val="1_2_4"/>
  <p:tag name="KSO_WM_UNIT_ID" val="diagram20181209_1*l_h_i*1_2_4"/>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13"/>
  <p:tag name="KSO_WM_UNIT_TEXT_FILL_TYPE" val="1"/>
</p:tagLst>
</file>

<file path=ppt/tags/tag63.xml><?xml version="1.0" encoding="utf-8"?>
<p:tagLst xmlns:p="http://schemas.openxmlformats.org/presentationml/2006/main">
  <p:tag name="KSO_WM_TEMPLATE_CATEGORY" val="diagram"/>
  <p:tag name="KSO_WM_TEMPLATE_INDEX" val="20181209"/>
  <p:tag name="KSO_WM_UNIT_TYPE" val="l_h_i"/>
  <p:tag name="KSO_WM_UNIT_INDEX" val="1_2_5"/>
  <p:tag name="KSO_WM_UNIT_ID" val="diagram20181209_1*l_h_i*1_2_5"/>
  <p:tag name="KSO_WM_UNIT_LAYERLEVEL" val="1_1_1"/>
  <p:tag name="KSO_WM_BEAUTIFY_FLAG" val="#wm#"/>
  <p:tag name="KSO_WM_TAG_VERSION" val="1.0"/>
  <p:tag name="KSO_WM_DIAGRAM_GROUP_CODE" val="l1-1"/>
  <p:tag name="KSO_WM_UNIT_FILL_FORE_SCHEMECOLOR_INDEX" val="10"/>
  <p:tag name="KSO_WM_UNIT_FILL_TYPE" val="1"/>
  <p:tag name="KSO_WM_UNIT_TEXT_FILL_FORE_SCHEMECOLOR_INDEX" val="13"/>
  <p:tag name="KSO_WM_UNIT_TEXT_FILL_TYPE" val="1"/>
</p:tagLst>
</file>

<file path=ppt/tags/tag64.xml><?xml version="1.0" encoding="utf-8"?>
<p:tagLst xmlns:p="http://schemas.openxmlformats.org/presentationml/2006/main">
  <p:tag name="KSO_WM_TEMPLATE_CATEGORY" val="diagram"/>
  <p:tag name="KSO_WM_TEMPLATE_INDEX" val="20181209"/>
  <p:tag name="KSO_WM_UNIT_TYPE" val="l_h_i"/>
  <p:tag name="KSO_WM_UNIT_INDEX" val="1_2_6"/>
  <p:tag name="KSO_WM_UNIT_ID" val="diagram20181209_1*l_h_i*1_2_6"/>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7.xml><?xml version="1.0" encoding="utf-8"?>
<p:tagLst xmlns:p="http://schemas.openxmlformats.org/presentationml/2006/main">
  <p:tag name="KSO_WM_TEMPLATE_CATEGORY" val="diagram"/>
  <p:tag name="KSO_WM_TEMPLATE_INDEX" val="796"/>
  <p:tag name="KSO_WM_TAG_VERSION" val="1.0"/>
  <p:tag name="KSO_WM_UNIT_ID" val="diagram796_2*l_h_i*1_2_2"/>
  <p:tag name="KSO_WM_UNIT_LAYERLEVEL" val="1_1_1"/>
  <p:tag name="KSO_WM_BEAUTIFY_FLAG" val="#wm#"/>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FILL_FORE_SCHEMECOLOR_INDEX" val="6"/>
  <p:tag name="KSO_WM_UNIT_FILL_TYPE" val="1"/>
  <p:tag name="KSO_WM_UNIT_TEXT_FILL_FORE_SCHEMECOLOR_INDEX" val="13"/>
  <p:tag name="KSO_WM_UNIT_TEXT_FILL_TYPE" val="1"/>
  <p:tag name="KSO_WM_UNIT_DIAGRAM_SCHEMECOLOR_ID" val="0"/>
</p:tagLst>
</file>

<file path=ppt/tags/tag8.xml><?xml version="1.0" encoding="utf-8"?>
<p:tagLst xmlns:p="http://schemas.openxmlformats.org/presentationml/2006/main">
  <p:tag name="KSO_WM_TEMPLATE_CATEGORY" val="diagram"/>
  <p:tag name="KSO_WM_TEMPLATE_INDEX" val="796"/>
  <p:tag name="KSO_WM_TAG_VERSION" val="1.0"/>
  <p:tag name="KSO_WM_UNIT_ID" val="diagram796_2*l_h_i*1_2_3"/>
  <p:tag name="KSO_WM_UNIT_LAYERLEVEL" val="1_1_1"/>
  <p:tag name="KSO_WM_BEAUTIFY_FLAG" val="#wm#"/>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FILL_FORE_SCHEMECOLOR_INDEX" val="6"/>
  <p:tag name="KSO_WM_UNIT_FILL_TYPE" val="1"/>
  <p:tag name="KSO_WM_UNIT_TEXT_FILL_FORE_SCHEMECOLOR_INDEX" val="13"/>
  <p:tag name="KSO_WM_UNIT_TEXT_FILL_TYPE" val="1"/>
  <p:tag name="KSO_WM_UNIT_DIAGRAM_SCHEMECOLOR_ID" val="0"/>
</p:tagLst>
</file>

<file path=ppt/tags/tag9.xml><?xml version="1.0" encoding="utf-8"?>
<p:tagLst xmlns:p="http://schemas.openxmlformats.org/presentationml/2006/main">
  <p:tag name="KSO_WM_TEMPLATE_CATEGORY" val="diagram"/>
  <p:tag name="KSO_WM_TEMPLATE_INDEX" val="796"/>
  <p:tag name="KSO_WM_TAG_VERSION" val="1.0"/>
  <p:tag name="KSO_WM_UNIT_ID" val="diagram796_2*l_h_a*1_3_1"/>
  <p:tag name="KSO_WM_UNIT_LAYERLEVEL" val="1_1_1"/>
  <p:tag name="KSO_WM_UNIT_HIGHLIGHT" val="0"/>
  <p:tag name="KSO_WM_UNIT_COMPATIBLE" val="0"/>
  <p:tag name="KSO_WM_BEAUTIFY_FLAG" val="#wm#"/>
  <p:tag name="KSO_WM_UNIT_ISCONTENTSTITLE" val="0"/>
  <p:tag name="KSO_WM_UNIT_NOCLEAR" val="0"/>
  <p:tag name="KSO_WM_UNIT_DIAGRAM_ISNUMVISUAL" val="0"/>
  <p:tag name="KSO_WM_UNIT_DIAGRAM_ISREFERUNIT" val="0"/>
  <p:tag name="KSO_WM_DIAGRAM_GROUP_CODE" val="l1-1"/>
  <p:tag name="KSO_WM_UNIT_TYPE" val="l_h_a"/>
  <p:tag name="KSO_WM_UNIT_INDEX" val="1_3_1"/>
  <p:tag name="KSO_WM_UNIT_PRESET_TEXT" val="添加标题"/>
  <p:tag name="KSO_WM_UNIT_FILL_FORE_SCHEMECOLOR_INDEX" val="7"/>
  <p:tag name="KSO_WM_UNIT_FILL_TYPE" val="1"/>
  <p:tag name="KSO_WM_UNIT_TEXT_FILL_FORE_SCHEMECOLOR_INDEX" val="2"/>
  <p:tag name="KSO_WM_UNIT_TEXT_FILL_TYPE" val="1"/>
  <p:tag name="KSO_WM_UNIT_DIAGRAM_SCHEMECOLOR_ID"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ixel">
  <a:themeElements>
    <a:clrScheme name="自定义 3">
      <a:dk1>
        <a:srgbClr val="000000"/>
      </a:dk1>
      <a:lt1>
        <a:srgbClr val="FFFFFF"/>
      </a:lt1>
      <a:dk2>
        <a:srgbClr val="C00000"/>
      </a:dk2>
      <a:lt2>
        <a:srgbClr val="C00000"/>
      </a:lt2>
      <a:accent1>
        <a:srgbClr val="FF5050"/>
      </a:accent1>
      <a:accent2>
        <a:srgbClr val="DF9C87"/>
      </a:accent2>
      <a:accent3>
        <a:srgbClr val="FFFFFF"/>
      </a:accent3>
      <a:accent4>
        <a:srgbClr val="000000"/>
      </a:accent4>
      <a:accent5>
        <a:srgbClr val="DF9C87"/>
      </a:accent5>
      <a:accent6>
        <a:srgbClr val="DF9C87"/>
      </a:accent6>
      <a:hlink>
        <a:srgbClr val="DF9C87"/>
      </a:hlink>
      <a:folHlink>
        <a:srgbClr val="CC6140"/>
      </a:folHlink>
    </a:clrScheme>
    <a:fontScheme name="Office 主题​​">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ffice 主题​​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Office 主题​​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Office 主题​​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ffice 主题​​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Office 主题​​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Office 主题​​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Office 主题​​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Office 主题​​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Office 主题​​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Office 主题​​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Office 主题​​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Office 主题​​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20482</Words>
  <Application>WPS 演示</Application>
  <PresentationFormat>宽屏</PresentationFormat>
  <Paragraphs>786</Paragraphs>
  <Slides>82</Slides>
  <Notes>0</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82</vt:i4>
      </vt:variant>
    </vt:vector>
  </HeadingPairs>
  <TitlesOfParts>
    <vt:vector size="99" baseType="lpstr">
      <vt:lpstr>Arial</vt:lpstr>
      <vt:lpstr>宋体</vt:lpstr>
      <vt:lpstr>Wingdings</vt:lpstr>
      <vt:lpstr>Arial Black</vt:lpstr>
      <vt:lpstr>Times New Roman</vt:lpstr>
      <vt:lpstr>微软雅黑</vt:lpstr>
      <vt:lpstr>黑体</vt:lpstr>
      <vt:lpstr>Mangal</vt:lpstr>
      <vt:lpstr>Gulim</vt:lpstr>
      <vt:lpstr>Calibri</vt:lpstr>
      <vt:lpstr>Agency FB</vt:lpstr>
      <vt:lpstr>Trebuchet MS</vt:lpstr>
      <vt:lpstr>Wingdings</vt:lpstr>
      <vt:lpstr>Calibri Light</vt:lpstr>
      <vt:lpstr>Arial Unicode MS</vt:lpstr>
      <vt:lpstr>Office 主题​​</vt:lpstr>
      <vt:lpstr>Pixel</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cherry8180</cp:lastModifiedBy>
  <cp:revision>4</cp:revision>
  <dcterms:created xsi:type="dcterms:W3CDTF">2019-09-19T02:01:00Z</dcterms:created>
  <dcterms:modified xsi:type="dcterms:W3CDTF">2022-12-07T05:55:52Z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2052-11.8.6.8810</vt:lpwstr>
  </property>
</Properties>
</file>