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D43410-FCA5-4776-809D-F92277388AA0}" type="datetimeFigureOut">
              <a:rPr lang="zh-CN" altLang="en-US" smtClean="0"/>
              <a:t>2022/12/2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A536D-18E6-4FFD-8713-112001D850B2}" type="slidenum">
              <a:rPr lang="zh-CN" altLang="en-US" smtClean="0"/>
              <a:t>‹#›</a:t>
            </a:fld>
            <a:endParaRPr lang="zh-CN" altLang="en-US"/>
          </a:p>
        </p:txBody>
      </p:sp>
    </p:spTree>
    <p:extLst>
      <p:ext uri="{BB962C8B-B14F-4D97-AF65-F5344CB8AC3E}">
        <p14:creationId xmlns:p14="http://schemas.microsoft.com/office/powerpoint/2010/main" val="2381041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17665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28713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198259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34184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70208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458002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640652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714881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00971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809574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77723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866942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189802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91724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35773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4881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93459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25212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1604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316480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310787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17447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39960" name="Group 24"/>
          <p:cNvGrpSpPr/>
          <p:nvPr/>
        </p:nvGrpSpPr>
        <p:grpSpPr bwMode="auto">
          <a:xfrm>
            <a:off x="6" y="0"/>
            <a:ext cx="12192000" cy="6858000"/>
            <a:chOff x="0" y="0"/>
            <a:chExt cx="5760" cy="4320"/>
          </a:xfrm>
        </p:grpSpPr>
        <p:sp>
          <p:nvSpPr>
            <p:cNvPr id="39938"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2" name="Rectangle 6"/>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grpSp>
          <p:nvGrpSpPr>
            <p:cNvPr id="39958" name="Group 22"/>
            <p:cNvGrpSpPr/>
            <p:nvPr/>
          </p:nvGrpSpPr>
          <p:grpSpPr bwMode="auto">
            <a:xfrm>
              <a:off x="0" y="672"/>
              <a:ext cx="1806" cy="1989"/>
              <a:chOff x="0" y="672"/>
              <a:chExt cx="1806" cy="1989"/>
            </a:xfrm>
          </p:grpSpPr>
          <p:sp>
            <p:nvSpPr>
              <p:cNvPr id="39943" name="Rectangle 7"/>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4" name="Rectangle 8"/>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5" name="Rectangle 9"/>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6" name="Rectangle 10"/>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7" name="Rectangle 11"/>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8" name="Rectangle 12"/>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49" name="Rectangle 13"/>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0" name="Rectangle 14"/>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1" name="Rectangle 15"/>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9952" name="Rectangle 16"/>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grpSp>
      </p:grpSp>
      <p:sp>
        <p:nvSpPr>
          <p:cNvPr id="39939" name="Rectangle 3"/>
          <p:cNvSpPr>
            <a:spLocks noGrp="1" noChangeArrowheads="1"/>
          </p:cNvSpPr>
          <p:nvPr>
            <p:ph type="dt" sz="half" idx="2"/>
          </p:nvPr>
        </p:nvSpPr>
        <p:spPr>
          <a:xfrm>
            <a:off x="609599" y="6248400"/>
            <a:ext cx="2844800" cy="457200"/>
          </a:xfrm>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
        <p:nvSpPr>
          <p:cNvPr id="39940" name="Rectangle 4"/>
          <p:cNvSpPr>
            <a:spLocks noGrp="1" noChangeArrowheads="1"/>
          </p:cNvSpPr>
          <p:nvPr>
            <p:ph type="ftr" sz="quarter" idx="3"/>
          </p:nvPr>
        </p:nvSpPr>
        <p:spPr/>
        <p:txBody>
          <a:bodyPr/>
          <a:lstStyle>
            <a:lvl1pPr>
              <a:defRPr/>
            </a:lvl1pPr>
          </a:lstStyle>
          <a:p>
            <a:endParaRPr lang="zh-CN" altLang="en-US">
              <a:solidFill>
                <a:srgbClr val="000000"/>
              </a:solidFill>
            </a:endParaRPr>
          </a:p>
        </p:txBody>
      </p:sp>
      <p:sp>
        <p:nvSpPr>
          <p:cNvPr id="39941" name="Rectangle 5"/>
          <p:cNvSpPr>
            <a:spLocks noGrp="1" noChangeArrowheads="1"/>
          </p:cNvSpPr>
          <p:nvPr>
            <p:ph type="sldNum" sz="quarter" idx="4"/>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39953" name="Rectangle 17"/>
          <p:cNvSpPr>
            <a:spLocks noGrp="1" noChangeArrowheads="1"/>
          </p:cNvSpPr>
          <p:nvPr>
            <p:ph type="ctrTitle"/>
          </p:nvPr>
        </p:nvSpPr>
        <p:spPr>
          <a:xfrm>
            <a:off x="3962400" y="1828800"/>
            <a:ext cx="8026400" cy="2209800"/>
          </a:xfrm>
        </p:spPr>
        <p:txBody>
          <a:bodyPr/>
          <a:lstStyle>
            <a:lvl1pPr>
              <a:defRPr sz="6700">
                <a:solidFill>
                  <a:srgbClr val="FFFFFF"/>
                </a:solidFill>
              </a:defRPr>
            </a:lvl1pPr>
          </a:lstStyle>
          <a:p>
            <a:pPr lvl="0"/>
            <a:r>
              <a:rPr lang="zh-CN" altLang="en-US" noProof="0"/>
              <a:t>单击此处编辑母版标题样式</a:t>
            </a:r>
          </a:p>
        </p:txBody>
      </p:sp>
      <p:sp>
        <p:nvSpPr>
          <p:cNvPr id="39954" name="Rectangle 18"/>
          <p:cNvSpPr>
            <a:spLocks noGrp="1" noChangeArrowheads="1"/>
          </p:cNvSpPr>
          <p:nvPr>
            <p:ph type="subTitle" idx="1"/>
          </p:nvPr>
        </p:nvSpPr>
        <p:spPr>
          <a:xfrm>
            <a:off x="3962400" y="4267200"/>
            <a:ext cx="8026400" cy="1752600"/>
          </a:xfrm>
        </p:spPr>
        <p:txBody>
          <a:bodyPr/>
          <a:lstStyle>
            <a:lvl1pPr marL="0" indent="0">
              <a:buFont typeface="Wingdings" panose="05000000000000000000" pitchFamily="2" charset="2"/>
              <a:buNone/>
              <a:defRPr sz="4500"/>
            </a:lvl1pPr>
          </a:lstStyle>
          <a:p>
            <a:pPr lvl="0"/>
            <a:r>
              <a:rPr lang="zh-CN" altLang="en-US" noProof="0"/>
              <a:t>单击此处编辑母版副标题样式</a:t>
            </a:r>
          </a:p>
        </p:txBody>
      </p:sp>
      <p:pic>
        <p:nvPicPr>
          <p:cNvPr id="21" name="图片 1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907" t="53430" r="23102" b="25371"/>
          <a:stretch>
            <a:fillRect/>
          </a:stretch>
        </p:blipFill>
        <p:spPr bwMode="auto">
          <a:xfrm>
            <a:off x="8152603" y="358513"/>
            <a:ext cx="3613959" cy="721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81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endParaRPr lang="zh-CN" altLang="en-US" dirty="0">
              <a:solidFill>
                <a:srgbClr val="000000"/>
              </a:solidFill>
            </a:endParaRPr>
          </a:p>
        </p:txBody>
      </p:sp>
      <p:sp>
        <p:nvSpPr>
          <p:cNvPr id="6" name="日期占位符 5"/>
          <p:cNvSpPr>
            <a:spLocks noGrp="1"/>
          </p:cNvSpPr>
          <p:nvPr>
            <p:ph type="dt" sz="half" idx="12"/>
          </p:nvPr>
        </p:nvSpPr>
        <p:spPr/>
        <p:txBody>
          <a:bodyPr/>
          <a:lstStyle>
            <a:lvl1pPr>
              <a:defRPr/>
            </a:lvl1pPr>
          </a:lstStyle>
          <a:p>
            <a:endParaRPr lang="zh-CN" altLang="en-US" dirty="0">
              <a:solidFill>
                <a:srgbClr val="000000"/>
              </a:solidFill>
            </a:endParaRPr>
          </a:p>
        </p:txBody>
      </p:sp>
      <p:cxnSp>
        <p:nvCxnSpPr>
          <p:cNvPr id="8" name="直接连接符 7"/>
          <p:cNvCxnSpPr/>
          <p:nvPr userDrawn="1"/>
        </p:nvCxnSpPr>
        <p:spPr bwMode="auto">
          <a:xfrm>
            <a:off x="672" y="6501342"/>
            <a:ext cx="12144000" cy="0"/>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28454" y="-8878"/>
            <a:ext cx="1686777" cy="553263"/>
          </a:xfrm>
          <a:prstGeom prst="rect">
            <a:avLst/>
          </a:prstGeom>
        </p:spPr>
      </p:pic>
    </p:spTree>
    <p:extLst>
      <p:ext uri="{BB962C8B-B14F-4D97-AF65-F5344CB8AC3E}">
        <p14:creationId xmlns:p14="http://schemas.microsoft.com/office/powerpoint/2010/main" val="2787458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90" y="4406901"/>
            <a:ext cx="10363200" cy="1362075"/>
          </a:xfrm>
        </p:spPr>
        <p:txBody>
          <a:bodyPr anchor="t"/>
          <a:lstStyle>
            <a:lvl1pPr algn="l">
              <a:defRPr sz="5300" b="1" cap="all"/>
            </a:lvl1pPr>
          </a:lstStyle>
          <a:p>
            <a:r>
              <a:rPr lang="zh-CN" altLang="en-US"/>
              <a:t>单击此处编辑母版标题样式</a:t>
            </a:r>
          </a:p>
        </p:txBody>
      </p:sp>
      <p:sp>
        <p:nvSpPr>
          <p:cNvPr id="3" name="文本占位符 2"/>
          <p:cNvSpPr>
            <a:spLocks noGrp="1"/>
          </p:cNvSpPr>
          <p:nvPr>
            <p:ph type="body" idx="1"/>
          </p:nvPr>
        </p:nvSpPr>
        <p:spPr>
          <a:xfrm>
            <a:off x="963090" y="2906718"/>
            <a:ext cx="10363200" cy="1500187"/>
          </a:xfrm>
        </p:spPr>
        <p:txBody>
          <a:bodyPr anchor="b"/>
          <a:lstStyle>
            <a:lvl1pPr marL="0" indent="0">
              <a:buNone/>
              <a:defRPr sz="2700"/>
            </a:lvl1pPr>
            <a:lvl2pPr marL="609600" indent="0">
              <a:buNone/>
              <a:defRPr sz="2400"/>
            </a:lvl2pPr>
            <a:lvl3pPr marL="1219200" indent="0">
              <a:buNone/>
              <a:defRPr sz="2100"/>
            </a:lvl3pPr>
            <a:lvl4pPr marL="1828165" indent="0">
              <a:buNone/>
              <a:defRPr sz="1900"/>
            </a:lvl4pPr>
            <a:lvl5pPr marL="2437765" indent="0">
              <a:buNone/>
              <a:defRPr sz="1900"/>
            </a:lvl5pPr>
            <a:lvl6pPr marL="3047365" indent="0">
              <a:buNone/>
              <a:defRPr sz="1900"/>
            </a:lvl6pPr>
            <a:lvl7pPr marL="3656330" indent="0">
              <a:buNone/>
              <a:defRPr sz="1900"/>
            </a:lvl7pPr>
            <a:lvl8pPr marL="4265930" indent="0">
              <a:buNone/>
              <a:defRPr sz="1900"/>
            </a:lvl8pPr>
            <a:lvl9pPr marL="4874895" indent="0">
              <a:buNone/>
              <a:defRPr sz="1900"/>
            </a:lvl9pPr>
          </a:lstStyle>
          <a:p>
            <a:pPr lvl="0"/>
            <a:r>
              <a:rPr lang="zh-CN" altLang="en-US"/>
              <a:t>单击此处编辑母版文本样式</a:t>
            </a:r>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597007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6"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981200"/>
            <a:ext cx="5384800" cy="38862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1499730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1"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9"/>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330" indent="0">
              <a:buNone/>
              <a:defRPr sz="2100" b="1"/>
            </a:lvl7pPr>
            <a:lvl8pPr marL="4265930" indent="0">
              <a:buNone/>
              <a:defRPr sz="2100" b="1"/>
            </a:lvl8pPr>
            <a:lvl9pPr marL="4874895" indent="0">
              <a:buNone/>
              <a:defRPr sz="2100" b="1"/>
            </a:lvl9pPr>
          </a:lstStyle>
          <a:p>
            <a:pPr lvl="0"/>
            <a:r>
              <a:rPr lang="zh-CN" altLang="en-US"/>
              <a:t>单击此处编辑母版文本样式</a:t>
            </a:r>
          </a:p>
        </p:txBody>
      </p:sp>
      <p:sp>
        <p:nvSpPr>
          <p:cNvPr id="4" name="内容占位符 3"/>
          <p:cNvSpPr>
            <a:spLocks noGrp="1"/>
          </p:cNvSpPr>
          <p:nvPr>
            <p:ph sz="half" idx="2"/>
          </p:nvPr>
        </p:nvSpPr>
        <p:spPr>
          <a:xfrm>
            <a:off x="609600" y="2174880"/>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2" y="1535119"/>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330" indent="0">
              <a:buNone/>
              <a:defRPr sz="2100" b="1"/>
            </a:lvl7pPr>
            <a:lvl8pPr marL="4265930" indent="0">
              <a:buNone/>
              <a:defRPr sz="2100" b="1"/>
            </a:lvl8pPr>
            <a:lvl9pPr marL="4874895" indent="0">
              <a:buNone/>
              <a:defRPr sz="2100" b="1"/>
            </a:lvl9pPr>
          </a:lstStyle>
          <a:p>
            <a:pPr lvl="0"/>
            <a:r>
              <a:rPr lang="zh-CN" altLang="en-US"/>
              <a:t>单击此处编辑母版文本样式</a:t>
            </a:r>
          </a:p>
        </p:txBody>
      </p:sp>
      <p:sp>
        <p:nvSpPr>
          <p:cNvPr id="6" name="内容占位符 5"/>
          <p:cNvSpPr>
            <a:spLocks noGrp="1"/>
          </p:cNvSpPr>
          <p:nvPr>
            <p:ph sz="quarter" idx="4"/>
          </p:nvPr>
        </p:nvSpPr>
        <p:spPr>
          <a:xfrm>
            <a:off x="6193372" y="2174880"/>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页脚占位符 6"/>
          <p:cNvSpPr>
            <a:spLocks noGrp="1"/>
          </p:cNvSpPr>
          <p:nvPr>
            <p:ph type="ftr" sz="quarter" idx="10"/>
          </p:nvPr>
        </p:nvSpPr>
        <p:spPr/>
        <p:txBody>
          <a:bodyPr/>
          <a:lstStyle>
            <a:lvl1pPr>
              <a:defRPr/>
            </a:lvl1pPr>
          </a:lstStyle>
          <a:p>
            <a:endParaRPr lang="zh-CN" altLang="en-US">
              <a:solidFill>
                <a:srgbClr val="000000"/>
              </a:solidFill>
            </a:endParaRPr>
          </a:p>
        </p:txBody>
      </p:sp>
      <p:sp>
        <p:nvSpPr>
          <p:cNvPr id="8" name="灯片编号占位符 7"/>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9" name="日期占位符 8"/>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1055749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页脚占位符 2"/>
          <p:cNvSpPr>
            <a:spLocks noGrp="1"/>
          </p:cNvSpPr>
          <p:nvPr>
            <p:ph type="ftr" sz="quarter" idx="10"/>
          </p:nvPr>
        </p:nvSpPr>
        <p:spPr/>
        <p:txBody>
          <a:bodyPr/>
          <a:lstStyle>
            <a:lvl1pPr>
              <a:defRPr/>
            </a:lvl1pPr>
          </a:lstStyle>
          <a:p>
            <a:endParaRPr lang="zh-CN" altLang="en-US">
              <a:solidFill>
                <a:srgbClr val="000000"/>
              </a:solidFill>
            </a:endParaRPr>
          </a:p>
        </p:txBody>
      </p:sp>
      <p:sp>
        <p:nvSpPr>
          <p:cNvPr id="4" name="灯片编号占位符 3"/>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5" name="日期占位符 4"/>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7402064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endParaRPr lang="zh-CN" altLang="en-US">
              <a:solidFill>
                <a:srgbClr val="000000"/>
              </a:solidFill>
            </a:endParaRPr>
          </a:p>
        </p:txBody>
      </p:sp>
      <p:sp>
        <p:nvSpPr>
          <p:cNvPr id="3" name="灯片编号占位符 2"/>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4" name="日期占位符 3"/>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2898035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54"/>
            <a:ext cx="4011084" cy="1162051"/>
          </a:xfrm>
        </p:spPr>
        <p:txBody>
          <a:bodyPr anchor="b"/>
          <a:lstStyle>
            <a:lvl1pPr algn="l">
              <a:defRPr sz="2700" b="1"/>
            </a:lvl1pPr>
          </a:lstStyle>
          <a:p>
            <a:r>
              <a:rPr lang="zh-CN" altLang="en-US"/>
              <a:t>单击此处编辑母版标题样式</a:t>
            </a:r>
          </a:p>
        </p:txBody>
      </p:sp>
      <p:sp>
        <p:nvSpPr>
          <p:cNvPr id="3" name="内容占位符 2"/>
          <p:cNvSpPr>
            <a:spLocks noGrp="1"/>
          </p:cNvSpPr>
          <p:nvPr>
            <p:ph idx="1"/>
          </p:nvPr>
        </p:nvSpPr>
        <p:spPr>
          <a:xfrm>
            <a:off x="4766734" y="273055"/>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10"/>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330" indent="0">
              <a:buNone/>
              <a:defRPr sz="1200"/>
            </a:lvl7pPr>
            <a:lvl8pPr marL="4265930" indent="0">
              <a:buNone/>
              <a:defRPr sz="1200"/>
            </a:lvl8pPr>
            <a:lvl9pPr marL="4874895" indent="0">
              <a:buNone/>
              <a:defRPr sz="12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164222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2025634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700" b="1"/>
            </a:lvl1pPr>
          </a:lstStyle>
          <a:p>
            <a:r>
              <a:rPr lang="zh-CN" altLang="en-US"/>
              <a:t>单击此处编辑母版标题样式</a:t>
            </a:r>
          </a:p>
        </p:txBody>
      </p:sp>
      <p:sp>
        <p:nvSpPr>
          <p:cNvPr id="3" name="图片占位符 2"/>
          <p:cNvSpPr>
            <a:spLocks noGrp="1"/>
          </p:cNvSpPr>
          <p:nvPr>
            <p:ph type="pic" idx="1"/>
          </p:nvPr>
        </p:nvSpPr>
        <p:spPr>
          <a:xfrm>
            <a:off x="2389717" y="612780"/>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330" indent="0">
              <a:buNone/>
              <a:defRPr sz="2700"/>
            </a:lvl7pPr>
            <a:lvl8pPr marL="4265930" indent="0">
              <a:buNone/>
              <a:defRPr sz="2700"/>
            </a:lvl8pPr>
            <a:lvl9pPr marL="4874895" indent="0">
              <a:buNone/>
              <a:defRPr sz="2700"/>
            </a:lvl9pPr>
          </a:lstStyle>
          <a:p>
            <a:r>
              <a:rPr lang="zh-CN" altLang="en-US"/>
              <a:t>单击图标添加图片</a:t>
            </a:r>
          </a:p>
        </p:txBody>
      </p:sp>
      <p:sp>
        <p:nvSpPr>
          <p:cNvPr id="4" name="文本占位符 3"/>
          <p:cNvSpPr>
            <a:spLocks noGrp="1"/>
          </p:cNvSpPr>
          <p:nvPr>
            <p:ph type="body" sz="half" idx="2"/>
          </p:nvPr>
        </p:nvSpPr>
        <p:spPr>
          <a:xfrm>
            <a:off x="2389717" y="5367347"/>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330" indent="0">
              <a:buNone/>
              <a:defRPr sz="1200"/>
            </a:lvl7pPr>
            <a:lvl8pPr marL="4265930" indent="0">
              <a:buNone/>
              <a:defRPr sz="1200"/>
            </a:lvl8pPr>
            <a:lvl9pPr marL="4874895" indent="0">
              <a:buNone/>
              <a:defRPr sz="12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endParaRPr lang="zh-CN" altLang="en-US">
              <a:solidFill>
                <a:srgbClr val="000000"/>
              </a:solidFill>
            </a:endParaRPr>
          </a:p>
        </p:txBody>
      </p:sp>
      <p:sp>
        <p:nvSpPr>
          <p:cNvPr id="6" name="灯片编号占位符 5"/>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7" name="日期占位符 6"/>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445424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20266339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457206"/>
            <a:ext cx="2743200" cy="54102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6" y="457206"/>
            <a:ext cx="80264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endParaRPr lang="zh-CN" altLang="en-US">
              <a:solidFill>
                <a:srgbClr val="000000"/>
              </a:solidFill>
            </a:endParaRPr>
          </a:p>
        </p:txBody>
      </p:sp>
      <p:sp>
        <p:nvSpPr>
          <p:cNvPr id="5" name="灯片编号占位符 4"/>
          <p:cNvSpPr>
            <a:spLocks noGrp="1"/>
          </p:cNvSpPr>
          <p:nvPr>
            <p:ph type="sldNum" sz="quarter" idx="11"/>
          </p:nvPr>
        </p:nvSpPr>
        <p:spPr/>
        <p:txBody>
          <a:bodyPr/>
          <a:lstStyle>
            <a:lvl1pPr>
              <a:defRPr/>
            </a:lvl1pPr>
          </a:lstStyle>
          <a:p>
            <a:fld id="{D24CA0EA-283E-4B3B-A5E5-3978CD40DD10}" type="slidenum">
              <a:rPr lang="zh-CN" altLang="en-US" smtClean="0">
                <a:solidFill>
                  <a:srgbClr val="000000"/>
                </a:solidFill>
              </a:rPr>
              <a:pPr/>
              <a:t>‹#›</a:t>
            </a:fld>
            <a:endParaRPr lang="zh-CN" altLang="en-US">
              <a:solidFill>
                <a:srgbClr val="000000"/>
              </a:solidFill>
            </a:endParaRPr>
          </a:p>
        </p:txBody>
      </p:sp>
      <p:sp>
        <p:nvSpPr>
          <p:cNvPr id="6" name="日期占位符 5"/>
          <p:cNvSpPr>
            <a:spLocks noGrp="1"/>
          </p:cNvSpPr>
          <p:nvPr>
            <p:ph type="dt" sz="half" idx="12"/>
          </p:nvPr>
        </p:nvSpPr>
        <p:spPr/>
        <p:txBody>
          <a:bodyPr/>
          <a:lstStyle>
            <a:lvl1pPr>
              <a:defRPr/>
            </a:lvl1pPr>
          </a:lstStyle>
          <a:p>
            <a:fld id="{2CC3CACF-6271-4A54-B29B-A6485F057857}" type="datetimeFigureOut">
              <a:rPr lang="zh-CN" altLang="en-US" smtClean="0">
                <a:solidFill>
                  <a:srgbClr val="000000"/>
                </a:solidFill>
              </a:rPr>
              <a:pPr/>
              <a:t>2022/12/2</a:t>
            </a:fld>
            <a:endParaRPr lang="zh-CN" altLang="en-US">
              <a:solidFill>
                <a:srgbClr val="000000"/>
              </a:solidFill>
            </a:endParaRPr>
          </a:p>
        </p:txBody>
      </p:sp>
    </p:spTree>
    <p:extLst>
      <p:ext uri="{BB962C8B-B14F-4D97-AF65-F5344CB8AC3E}">
        <p14:creationId xmlns:p14="http://schemas.microsoft.com/office/powerpoint/2010/main" val="3398221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2797384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3858241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1271797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109711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122711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40620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4B40744-054A-4E4E-A499-6598F19489D6}" type="datetimeFigureOut">
              <a:rPr lang="zh-CN" altLang="en-US" smtClean="0"/>
              <a:t>2022/12/2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217640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40744-054A-4E4E-A499-6598F19489D6}" type="datetimeFigureOut">
              <a:rPr lang="zh-CN" altLang="en-US" smtClean="0"/>
              <a:t>2022/12/2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74660-9571-46C8-8F86-BE7843E48A0B}" type="slidenum">
              <a:rPr lang="zh-CN" altLang="en-US" smtClean="0"/>
              <a:t>‹#›</a:t>
            </a:fld>
            <a:endParaRPr lang="zh-CN" altLang="en-US"/>
          </a:p>
        </p:txBody>
      </p:sp>
    </p:spTree>
    <p:extLst>
      <p:ext uri="{BB962C8B-B14F-4D97-AF65-F5344CB8AC3E}">
        <p14:creationId xmlns:p14="http://schemas.microsoft.com/office/powerpoint/2010/main" val="926098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4165606"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algn="ctr" eaLnBrk="1" hangingPunct="1">
              <a:defRPr sz="1600">
                <a:ea typeface="宋体" panose="02010600030101010101" pitchFamily="2" charset="-122"/>
              </a:defRPr>
            </a:lvl1pPr>
          </a:lstStyle>
          <a:p>
            <a:pPr defTabSz="1217930"/>
            <a:endParaRPr lang="zh-CN" altLang="en-US">
              <a:solidFill>
                <a:srgbClr val="000000"/>
              </a:solidFill>
            </a:endParaRPr>
          </a:p>
        </p:txBody>
      </p:sp>
      <p:sp>
        <p:nvSpPr>
          <p:cNvPr id="38916" name="Rectangle 4"/>
          <p:cNvSpPr>
            <a:spLocks noGrp="1" noChangeArrowheads="1"/>
          </p:cNvSpPr>
          <p:nvPr>
            <p:ph type="sldNum" sz="quarter" idx="4"/>
          </p:nvPr>
        </p:nvSpPr>
        <p:spPr bwMode="auto">
          <a:xfrm>
            <a:off x="8737601"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algn="r" eaLnBrk="1" hangingPunct="1">
              <a:defRPr sz="1600">
                <a:latin typeface="Arial Black" panose="020B0A04020102020204" pitchFamily="34" charset="0"/>
                <a:ea typeface="宋体" panose="02010600030101010101" pitchFamily="2" charset="-122"/>
              </a:defRPr>
            </a:lvl1pPr>
          </a:lstStyle>
          <a:p>
            <a:pPr defTabSz="1217930"/>
            <a:fld id="{D24CA0EA-283E-4B3B-A5E5-3978CD40DD10}" type="slidenum">
              <a:rPr lang="zh-CN" altLang="en-US" smtClean="0">
                <a:solidFill>
                  <a:srgbClr val="000000"/>
                </a:solidFill>
              </a:rPr>
              <a:pPr defTabSz="1217930"/>
              <a:t>‹#›</a:t>
            </a:fld>
            <a:endParaRPr lang="zh-CN" altLang="en-US">
              <a:solidFill>
                <a:srgbClr val="000000"/>
              </a:solidFill>
            </a:endParaRPr>
          </a:p>
        </p:txBody>
      </p:sp>
      <p:grpSp>
        <p:nvGrpSpPr>
          <p:cNvPr id="38947" name="Group 35"/>
          <p:cNvGrpSpPr/>
          <p:nvPr/>
        </p:nvGrpSpPr>
        <p:grpSpPr bwMode="auto">
          <a:xfrm>
            <a:off x="6" y="4"/>
            <a:ext cx="12192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19"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0"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1"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2"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3"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3200">
                <a:solidFill>
                  <a:srgbClr val="000000"/>
                </a:solidFill>
                <a:latin typeface="Times New Roman" panose="02020603050405020304" pitchFamily="18" charset="0"/>
                <a:ea typeface="微软雅黑" panose="020B0503020204020204" pitchFamily="34" charset="-122"/>
              </a:endParaRPr>
            </a:p>
          </p:txBody>
        </p:sp>
        <p:sp>
          <p:nvSpPr>
            <p:cNvPr id="38924"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sp>
          <p:nvSpPr>
            <p:cNvPr id="38925"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defTabSz="1217930"/>
              <a:endParaRPr lang="zh-CN" altLang="zh-CN" sz="2400">
                <a:solidFill>
                  <a:srgbClr val="DF9C87"/>
                </a:solidFill>
                <a:ea typeface="微软雅黑" panose="020B0503020204020204" pitchFamily="34" charset="-122"/>
              </a:endParaRPr>
            </a:p>
          </p:txBody>
        </p:sp>
      </p:grpSp>
      <p:sp>
        <p:nvSpPr>
          <p:cNvPr id="38926" name="Rectangle 14"/>
          <p:cNvSpPr>
            <a:spLocks noGrp="1" noChangeArrowheads="1"/>
          </p:cNvSpPr>
          <p:nvPr>
            <p:ph type="title"/>
          </p:nvPr>
        </p:nvSpPr>
        <p:spPr bwMode="auto">
          <a:xfrm>
            <a:off x="609601" y="4572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ctr" anchorCtr="0" compatLnSpc="1"/>
          <a:lstStyle/>
          <a:p>
            <a:pPr lvl="0"/>
            <a:r>
              <a:rPr lang="zh-CN" altLang="en-US"/>
              <a:t>单击此处编辑母版标题样式</a:t>
            </a:r>
          </a:p>
        </p:txBody>
      </p:sp>
      <p:sp>
        <p:nvSpPr>
          <p:cNvPr id="38927" name="Rectangle 15"/>
          <p:cNvSpPr>
            <a:spLocks noGrp="1" noChangeArrowheads="1"/>
          </p:cNvSpPr>
          <p:nvPr>
            <p:ph type="body" idx="1"/>
          </p:nvPr>
        </p:nvSpPr>
        <p:spPr bwMode="auto">
          <a:xfrm>
            <a:off x="609601" y="1981200"/>
            <a:ext cx="109728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8929" name="Rectangle 17"/>
          <p:cNvSpPr>
            <a:spLocks noGrp="1" noChangeArrowheads="1"/>
          </p:cNvSpPr>
          <p:nvPr>
            <p:ph type="dt" sz="half" idx="2"/>
          </p:nvPr>
        </p:nvSpPr>
        <p:spPr bwMode="auto">
          <a:xfrm>
            <a:off x="609599" y="6245230"/>
            <a:ext cx="28448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09" tIns="60954" rIns="121909" bIns="60954" numCol="1" anchor="b" anchorCtr="0" compatLnSpc="1"/>
          <a:lstStyle>
            <a:lvl1pPr eaLnBrk="1" hangingPunct="1">
              <a:defRPr sz="1600">
                <a:ea typeface="宋体" panose="02010600030101010101" pitchFamily="2" charset="-122"/>
              </a:defRPr>
            </a:lvl1pPr>
          </a:lstStyle>
          <a:p>
            <a:pPr defTabSz="1217930"/>
            <a:fld id="{2CC3CACF-6271-4A54-B29B-A6485F057857}" type="datetimeFigureOut">
              <a:rPr lang="zh-CN" altLang="en-US" smtClean="0">
                <a:solidFill>
                  <a:srgbClr val="000000"/>
                </a:solidFill>
              </a:rPr>
              <a:pPr defTabSz="1217930"/>
              <a:t>2022/12/2</a:t>
            </a:fld>
            <a:endParaRPr lang="zh-CN" altLang="en-US">
              <a:solidFill>
                <a:srgbClr val="000000"/>
              </a:solidFill>
            </a:endParaRPr>
          </a:p>
        </p:txBody>
      </p:sp>
    </p:spTree>
    <p:extLst>
      <p:ext uri="{BB962C8B-B14F-4D97-AF65-F5344CB8AC3E}">
        <p14:creationId xmlns:p14="http://schemas.microsoft.com/office/powerpoint/2010/main" val="743736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5900">
          <a:solidFill>
            <a:schemeClr val="tx1"/>
          </a:solidFill>
          <a:latin typeface="+mj-lt"/>
          <a:ea typeface="+mj-ea"/>
          <a:cs typeface="+mj-cs"/>
        </a:defRPr>
      </a:lvl1pPr>
      <a:lvl2pPr algn="l" rtl="0" eaLnBrk="1" fontAlgn="base" hangingPunct="1">
        <a:spcBef>
          <a:spcPct val="0"/>
        </a:spcBef>
        <a:spcAft>
          <a:spcPct val="0"/>
        </a:spcAft>
        <a:defRPr sz="5900">
          <a:solidFill>
            <a:schemeClr val="tx1"/>
          </a:solidFill>
          <a:latin typeface="Arial" panose="020B0604020202020204" pitchFamily="34" charset="0"/>
        </a:defRPr>
      </a:lvl2pPr>
      <a:lvl3pPr algn="l" rtl="0" eaLnBrk="1" fontAlgn="base" hangingPunct="1">
        <a:spcBef>
          <a:spcPct val="0"/>
        </a:spcBef>
        <a:spcAft>
          <a:spcPct val="0"/>
        </a:spcAft>
        <a:defRPr sz="5900">
          <a:solidFill>
            <a:schemeClr val="tx1"/>
          </a:solidFill>
          <a:latin typeface="Arial" panose="020B0604020202020204" pitchFamily="34" charset="0"/>
        </a:defRPr>
      </a:lvl3pPr>
      <a:lvl4pPr algn="l" rtl="0" eaLnBrk="1" fontAlgn="base" hangingPunct="1">
        <a:spcBef>
          <a:spcPct val="0"/>
        </a:spcBef>
        <a:spcAft>
          <a:spcPct val="0"/>
        </a:spcAft>
        <a:defRPr sz="5900">
          <a:solidFill>
            <a:schemeClr val="tx1"/>
          </a:solidFill>
          <a:latin typeface="Arial" panose="020B0604020202020204" pitchFamily="34" charset="0"/>
        </a:defRPr>
      </a:lvl4pPr>
      <a:lvl5pPr algn="l" rtl="0" eaLnBrk="1" fontAlgn="base" hangingPunct="1">
        <a:spcBef>
          <a:spcPct val="0"/>
        </a:spcBef>
        <a:spcAft>
          <a:spcPct val="0"/>
        </a:spcAft>
        <a:defRPr sz="5900">
          <a:solidFill>
            <a:schemeClr val="tx1"/>
          </a:solidFill>
          <a:latin typeface="Arial" panose="020B0604020202020204" pitchFamily="34" charset="0"/>
        </a:defRPr>
      </a:lvl5pPr>
      <a:lvl6pPr marL="609600" algn="l" rtl="0" eaLnBrk="1" fontAlgn="base" hangingPunct="1">
        <a:spcBef>
          <a:spcPct val="0"/>
        </a:spcBef>
        <a:spcAft>
          <a:spcPct val="0"/>
        </a:spcAft>
        <a:defRPr sz="5900">
          <a:solidFill>
            <a:schemeClr val="tx1"/>
          </a:solidFill>
          <a:latin typeface="Arial" panose="020B0604020202020204" pitchFamily="34" charset="0"/>
        </a:defRPr>
      </a:lvl6pPr>
      <a:lvl7pPr marL="1219200" algn="l" rtl="0" eaLnBrk="1" fontAlgn="base" hangingPunct="1">
        <a:spcBef>
          <a:spcPct val="0"/>
        </a:spcBef>
        <a:spcAft>
          <a:spcPct val="0"/>
        </a:spcAft>
        <a:defRPr sz="5900">
          <a:solidFill>
            <a:schemeClr val="tx1"/>
          </a:solidFill>
          <a:latin typeface="Arial" panose="020B0604020202020204" pitchFamily="34" charset="0"/>
        </a:defRPr>
      </a:lvl7pPr>
      <a:lvl8pPr marL="1828165" algn="l" rtl="0" eaLnBrk="1" fontAlgn="base" hangingPunct="1">
        <a:spcBef>
          <a:spcPct val="0"/>
        </a:spcBef>
        <a:spcAft>
          <a:spcPct val="0"/>
        </a:spcAft>
        <a:defRPr sz="5900">
          <a:solidFill>
            <a:schemeClr val="tx1"/>
          </a:solidFill>
          <a:latin typeface="Arial" panose="020B0604020202020204" pitchFamily="34" charset="0"/>
        </a:defRPr>
      </a:lvl8pPr>
      <a:lvl9pPr marL="2437765" algn="l" rtl="0" eaLnBrk="1" fontAlgn="base" hangingPunct="1">
        <a:spcBef>
          <a:spcPct val="0"/>
        </a:spcBef>
        <a:spcAft>
          <a:spcPct val="0"/>
        </a:spcAft>
        <a:defRPr sz="5900">
          <a:solidFill>
            <a:schemeClr val="tx1"/>
          </a:solidFill>
          <a:latin typeface="Arial" panose="020B0604020202020204" pitchFamily="34" charset="0"/>
        </a:defRPr>
      </a:lvl9pPr>
    </p:titleStyle>
    <p:bodyStyle>
      <a:lvl1pPr marL="457200" indent="-457200" algn="l" rtl="0" eaLnBrk="1" fontAlgn="base" hangingPunct="1">
        <a:spcBef>
          <a:spcPct val="20000"/>
        </a:spcBef>
        <a:spcAft>
          <a:spcPct val="0"/>
        </a:spcAft>
        <a:buClr>
          <a:schemeClr val="bg2"/>
        </a:buClr>
        <a:buSzPct val="75000"/>
        <a:buFont typeface="Wingdings" panose="05000000000000000000" pitchFamily="2" charset="2"/>
        <a:buChar char="n"/>
        <a:defRPr sz="4300">
          <a:solidFill>
            <a:schemeClr val="tx1"/>
          </a:solidFill>
          <a:latin typeface="+mn-lt"/>
          <a:ea typeface="+mn-ea"/>
          <a:cs typeface="+mn-cs"/>
        </a:defRPr>
      </a:lvl1pPr>
      <a:lvl2pPr marL="990600" indent="-381000" algn="l" rtl="0" eaLnBrk="1" fontAlgn="base" hangingPunct="1">
        <a:spcBef>
          <a:spcPct val="20000"/>
        </a:spcBef>
        <a:spcAft>
          <a:spcPct val="0"/>
        </a:spcAft>
        <a:buClr>
          <a:schemeClr val="accent2"/>
        </a:buClr>
        <a:buSzPct val="80000"/>
        <a:buFont typeface="Wingdings" panose="05000000000000000000" pitchFamily="2" charset="2"/>
        <a:buChar char="¨"/>
        <a:defRPr sz="3700">
          <a:solidFill>
            <a:schemeClr val="tx1"/>
          </a:solidFill>
          <a:latin typeface="+mn-lt"/>
        </a:defRPr>
      </a:lvl2pPr>
      <a:lvl3pPr marL="1524000" indent="-304800" algn="l" rtl="0" eaLnBrk="1" fontAlgn="base" hangingPunct="1">
        <a:spcBef>
          <a:spcPct val="20000"/>
        </a:spcBef>
        <a:spcAft>
          <a:spcPct val="0"/>
        </a:spcAft>
        <a:buClr>
          <a:schemeClr val="bg2"/>
        </a:buClr>
        <a:buSzPct val="65000"/>
        <a:buFont typeface="Wingdings" panose="05000000000000000000" pitchFamily="2" charset="2"/>
        <a:buChar char="n"/>
        <a:defRPr sz="3200">
          <a:solidFill>
            <a:schemeClr val="tx1"/>
          </a:solidFill>
          <a:latin typeface="+mn-lt"/>
        </a:defRPr>
      </a:lvl3pPr>
      <a:lvl4pPr marL="2132965" indent="-304800" algn="l" rtl="0" eaLnBrk="1" fontAlgn="base" hangingPunct="1">
        <a:spcBef>
          <a:spcPct val="20000"/>
        </a:spcBef>
        <a:spcAft>
          <a:spcPct val="0"/>
        </a:spcAft>
        <a:buClr>
          <a:schemeClr val="accent2"/>
        </a:buClr>
        <a:buSzPct val="70000"/>
        <a:buFont typeface="Wingdings" panose="05000000000000000000" pitchFamily="2" charset="2"/>
        <a:buChar char="¨"/>
        <a:defRPr sz="2700">
          <a:solidFill>
            <a:schemeClr val="tx1"/>
          </a:solidFill>
          <a:latin typeface="+mn-lt"/>
        </a:defRPr>
      </a:lvl4pPr>
      <a:lvl5pPr marL="2742565"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5pPr>
      <a:lvl6pPr marL="33515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6pPr>
      <a:lvl7pPr marL="39611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7pPr>
      <a:lvl8pPr marL="4570730"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8pPr>
      <a:lvl9pPr marL="5179695" indent="-304800" algn="l" rtl="0" eaLnBrk="1" fontAlgn="base" hangingPunct="1">
        <a:spcBef>
          <a:spcPct val="20000"/>
        </a:spcBef>
        <a:spcAft>
          <a:spcPct val="0"/>
        </a:spcAft>
        <a:buClr>
          <a:schemeClr val="bg2"/>
        </a:buClr>
        <a:buFont typeface="Wingdings" panose="05000000000000000000" pitchFamily="2" charset="2"/>
        <a:buChar char="§"/>
        <a:defRPr sz="2700">
          <a:solidFill>
            <a:schemeClr val="tx1"/>
          </a:solidFill>
          <a:latin typeface="+mn-lt"/>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330" algn="l" defTabSz="1217930" rtl="0" eaLnBrk="1" latinLnBrk="0" hangingPunct="1">
        <a:defRPr sz="2400" kern="1200">
          <a:solidFill>
            <a:schemeClr val="tx1"/>
          </a:solidFill>
          <a:latin typeface="+mn-lt"/>
          <a:ea typeface="+mn-ea"/>
          <a:cs typeface="+mn-cs"/>
        </a:defRPr>
      </a:lvl7pPr>
      <a:lvl8pPr marL="4265930" algn="l" defTabSz="1217930" rtl="0" eaLnBrk="1" latinLnBrk="0" hangingPunct="1">
        <a:defRPr sz="2400" kern="1200">
          <a:solidFill>
            <a:schemeClr val="tx1"/>
          </a:solidFill>
          <a:latin typeface="+mn-lt"/>
          <a:ea typeface="+mn-ea"/>
          <a:cs typeface="+mn-cs"/>
        </a:defRPr>
      </a:lvl8pPr>
      <a:lvl9pPr marL="4874895" algn="l" defTabSz="121793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859317" y="2443966"/>
            <a:ext cx="8625205" cy="1322070"/>
          </a:xfrm>
          <a:prstGeom prst="rect">
            <a:avLst/>
          </a:prstGeom>
          <a:noFill/>
        </p:spPr>
        <p:txBody>
          <a:bodyPr wrap="square" rtlCol="0">
            <a:spAutoFit/>
          </a:bodyPr>
          <a:lstStyle/>
          <a:p>
            <a:pPr>
              <a:lnSpc>
                <a:spcPct val="200000"/>
              </a:lnSpc>
              <a:buFont typeface="Wingdings" panose="05000000000000000000" charset="0"/>
              <a:buNone/>
              <a:defRPr/>
            </a:pPr>
            <a:r>
              <a:rPr lang="zh-CN" altLang="en-US" sz="4000" b="1" dirty="0">
                <a:solidFill>
                  <a:srgbClr val="FF0000"/>
                </a:solidFill>
                <a:latin typeface="微软雅黑" panose="020B0503020204020204" pitchFamily="34" charset="-122"/>
                <a:ea typeface="微软雅黑" panose="020B0503020204020204" pitchFamily="34" charset="-122"/>
              </a:rPr>
              <a:t>第四节   </a:t>
            </a:r>
            <a:r>
              <a:rPr lang="zh-CN" altLang="en-US" sz="4000" b="1" dirty="0">
                <a:solidFill>
                  <a:srgbClr val="FF0000"/>
                </a:solidFill>
                <a:latin typeface="微软雅黑" panose="020B0503020204020204" pitchFamily="34" charset="-122"/>
                <a:ea typeface="微软雅黑" panose="020B0503020204020204" pitchFamily="34" charset="-122"/>
                <a:sym typeface="+mn-ea"/>
              </a:rPr>
              <a:t>酒店品牌资产与品牌价值</a:t>
            </a:r>
            <a:endParaRPr lang="zh-CN" altLang="en-US" sz="40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70204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三、酒店品牌价值的衡量</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 Brand finance酒店最具品牌价值榜</a:t>
            </a:r>
          </a:p>
        </p:txBody>
      </p:sp>
      <p:sp>
        <p:nvSpPr>
          <p:cNvPr id="3" name="文本框 2"/>
          <p:cNvSpPr txBox="1"/>
          <p:nvPr/>
        </p:nvSpPr>
        <p:spPr>
          <a:xfrm>
            <a:off x="1543050" y="1617345"/>
            <a:ext cx="9643110" cy="3784600"/>
          </a:xfrm>
          <a:prstGeom prst="rect">
            <a:avLst/>
          </a:prstGeom>
          <a:noFill/>
        </p:spPr>
        <p:txBody>
          <a:bodyPr wrap="square" rtlCol="0" anchor="t">
            <a:spAutoFit/>
          </a:bodyPr>
          <a:lstStyle/>
          <a:p>
            <a:pPr indent="431800" algn="just">
              <a:lnSpc>
                <a:spcPct val="150000"/>
              </a:lnSpc>
            </a:pPr>
            <a:r>
              <a:rPr sz="1600" b="1">
                <a:solidFill>
                  <a:srgbClr val="000000"/>
                </a:solidFill>
                <a:sym typeface="+mn-ea"/>
              </a:rPr>
              <a:t>3.数据来源</a:t>
            </a:r>
          </a:p>
          <a:p>
            <a:pPr indent="431800" algn="just">
              <a:lnSpc>
                <a:spcPct val="150000"/>
              </a:lnSpc>
            </a:pPr>
            <a:r>
              <a:rPr sz="1600">
                <a:solidFill>
                  <a:srgbClr val="000000"/>
                </a:solidFill>
                <a:sym typeface="+mn-ea"/>
              </a:rPr>
              <a:t>Brand finance有四大数据来源，分别是：通过上市公司官网以及相关金融机构的公开信息获取上市公司的财务表现；通过专业的数据咨询公司购买市场表现数据；与营销机构合作进行消费者印象问卷调查；从在线许可协议数据库中获取许可相关数据。</a:t>
            </a:r>
          </a:p>
          <a:p>
            <a:pPr indent="431800" algn="just">
              <a:lnSpc>
                <a:spcPct val="150000"/>
              </a:lnSpc>
            </a:pPr>
            <a:r>
              <a:rPr sz="1600" b="1">
                <a:solidFill>
                  <a:srgbClr val="000000"/>
                </a:solidFill>
                <a:sym typeface="+mn-ea"/>
              </a:rPr>
              <a:t>4.主要评估报告</a:t>
            </a:r>
          </a:p>
          <a:p>
            <a:pPr indent="431800" algn="just">
              <a:lnSpc>
                <a:spcPct val="150000"/>
              </a:lnSpc>
            </a:pPr>
            <a:r>
              <a:rPr sz="1600">
                <a:solidFill>
                  <a:srgbClr val="000000"/>
                </a:solidFill>
                <a:sym typeface="+mn-ea"/>
              </a:rPr>
              <a:t>Brand finance最重要的报告为每年出具的《全球品牌价值500强排名》（ Brand finance </a:t>
            </a:r>
            <a:r>
              <a:rPr lang="en-US" sz="1600">
                <a:solidFill>
                  <a:srgbClr val="000000"/>
                </a:solidFill>
                <a:sym typeface="+mn-ea"/>
              </a:rPr>
              <a:t>5</a:t>
            </a:r>
            <a:r>
              <a:rPr sz="1600">
                <a:solidFill>
                  <a:srgbClr val="000000"/>
                </a:solidFill>
                <a:sym typeface="+mn-ea"/>
              </a:rPr>
              <a:t>00）。酒店板块每年出具一份全球最具价值酒店品牌50强， Brand finance平均每周出具份聚焦某一主题的评估报告或研究报告，内容涵盖互联网、金融、娱乐、电子、消费品、军工等全所有现有商业板块品牌，其结果主要发布在公司官方网站上供市场参考。《金融时报》</a:t>
            </a:r>
            <a:r>
              <a:rPr lang="en-US" altLang="zh-CN" sz="1600">
                <a:solidFill>
                  <a:srgbClr val="000000"/>
                </a:solidFill>
                <a:ea typeface="宋体" panose="02010600030101010101" pitchFamily="2" charset="-122"/>
                <a:sym typeface="+mn-ea"/>
              </a:rPr>
              <a:t>《</a:t>
            </a:r>
            <a:r>
              <a:rPr sz="1600">
                <a:solidFill>
                  <a:srgbClr val="000000"/>
                </a:solidFill>
                <a:sym typeface="+mn-ea"/>
              </a:rPr>
              <a:t>银行家《经济学人》等全球主流媒体以及专业金融平台会根据需求进行数据引用。</a:t>
            </a:r>
          </a:p>
        </p:txBody>
      </p:sp>
    </p:spTree>
    <p:extLst>
      <p:ext uri="{BB962C8B-B14F-4D97-AF65-F5344CB8AC3E}">
        <p14:creationId xmlns:p14="http://schemas.microsoft.com/office/powerpoint/2010/main" val="420254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三、酒店品牌价值的衡量</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（二）迈点品牌指数</a:t>
            </a:r>
          </a:p>
        </p:txBody>
      </p:sp>
      <p:sp>
        <p:nvSpPr>
          <p:cNvPr id="3" name="文本框 2"/>
          <p:cNvSpPr txBox="1"/>
          <p:nvPr/>
        </p:nvSpPr>
        <p:spPr>
          <a:xfrm>
            <a:off x="1543050" y="1617345"/>
            <a:ext cx="9643110" cy="4199890"/>
          </a:xfrm>
          <a:prstGeom prst="rect">
            <a:avLst/>
          </a:prstGeom>
          <a:noFill/>
        </p:spPr>
        <p:txBody>
          <a:bodyPr wrap="square" rtlCol="0" anchor="t">
            <a:spAutoFit/>
          </a:bodyPr>
          <a:lstStyle/>
          <a:p>
            <a:pPr indent="431800" algn="just">
              <a:lnSpc>
                <a:spcPct val="150000"/>
              </a:lnSpc>
            </a:pPr>
            <a:r>
              <a:rPr sz="1600" b="1">
                <a:solidFill>
                  <a:srgbClr val="000000"/>
                </a:solidFill>
                <a:sym typeface="+mn-ea"/>
              </a:rPr>
              <a:t>1.迈点品牌指数</a:t>
            </a:r>
          </a:p>
          <a:p>
            <a:pPr indent="431800" algn="just">
              <a:lnSpc>
                <a:spcPct val="150000"/>
              </a:lnSpc>
            </a:pPr>
            <a:r>
              <a:rPr sz="1600">
                <a:solidFill>
                  <a:srgbClr val="000000"/>
                </a:solidFill>
                <a:sym typeface="+mn-ea"/>
              </a:rPr>
              <a:t>MBI监测对象迈点品牌监测对象广泛，涉及目前大住宿业业态，包括国际高端酒店、国内高端酒店、精品酒店、全服务中档酒店、有限服务中档酒店、经济型酒店、平价酒店、客栈民宿、服务式公寓、短租公寓</a:t>
            </a:r>
            <a:r>
              <a:rPr lang="zh-CN" altLang="en-US" sz="1600">
                <a:solidFill>
                  <a:srgbClr val="000000"/>
                </a:solidFill>
                <a:ea typeface="宋体" panose="02010600030101010101" pitchFamily="2" charset="-122"/>
                <a:sym typeface="+mn-ea"/>
              </a:rPr>
              <a:t>。</a:t>
            </a:r>
            <a:endParaRPr sz="1600">
              <a:solidFill>
                <a:srgbClr val="000000"/>
              </a:solidFill>
              <a:sym typeface="+mn-ea"/>
            </a:endParaRPr>
          </a:p>
          <a:p>
            <a:pPr indent="431800" algn="just">
              <a:lnSpc>
                <a:spcPct val="150000"/>
              </a:lnSpc>
            </a:pPr>
            <a:r>
              <a:rPr sz="1600" b="1">
                <a:solidFill>
                  <a:srgbClr val="000000"/>
                </a:solidFill>
                <a:sym typeface="+mn-ea"/>
              </a:rPr>
              <a:t>2.旅游住宿业品牌MBl指数计算方式</a:t>
            </a:r>
          </a:p>
          <a:p>
            <a:pPr indent="431800" algn="just">
              <a:lnSpc>
                <a:spcPct val="150000"/>
              </a:lnSpc>
            </a:pPr>
            <a:r>
              <a:rPr sz="1600">
                <a:solidFill>
                  <a:srgbClr val="000000"/>
                </a:solidFill>
                <a:sym typeface="+mn-ea"/>
              </a:rPr>
              <a:t>迈点品牌指数MBI（旅游住宿业品牌部分）主要从搜索指数、舆情指数、运营指数、媒体指数4个维度分析品牌在互联网和移动互联网的影响力。</a:t>
            </a:r>
          </a:p>
          <a:p>
            <a:pPr indent="431800" algn="just">
              <a:lnSpc>
                <a:spcPct val="150000"/>
              </a:lnSpc>
            </a:pPr>
            <a:r>
              <a:rPr b="1">
                <a:solidFill>
                  <a:srgbClr val="000000"/>
                </a:solidFill>
                <a:sym typeface="+mn-ea"/>
              </a:rPr>
              <a:t>计算公式：MBl=a×S</a:t>
            </a:r>
            <a:r>
              <a:rPr lang="en-US" b="1">
                <a:solidFill>
                  <a:srgbClr val="000000"/>
                </a:solidFill>
                <a:sym typeface="+mn-ea"/>
              </a:rPr>
              <a:t>I</a:t>
            </a:r>
            <a:r>
              <a:rPr b="1">
                <a:solidFill>
                  <a:srgbClr val="000000"/>
                </a:solidFill>
                <a:sym typeface="+mn-ea"/>
              </a:rPr>
              <a:t>+b×P</a:t>
            </a:r>
            <a:r>
              <a:rPr lang="en-US" b="1">
                <a:solidFill>
                  <a:srgbClr val="000000"/>
                </a:solidFill>
                <a:sym typeface="+mn-ea"/>
              </a:rPr>
              <a:t>I</a:t>
            </a:r>
            <a:r>
              <a:rPr b="1">
                <a:solidFill>
                  <a:srgbClr val="000000"/>
                </a:solidFill>
                <a:sym typeface="+mn-ea"/>
              </a:rPr>
              <a:t>+c×O</a:t>
            </a:r>
            <a:r>
              <a:rPr lang="en-US" b="1">
                <a:solidFill>
                  <a:srgbClr val="000000"/>
                </a:solidFill>
                <a:sym typeface="+mn-ea"/>
              </a:rPr>
              <a:t>I</a:t>
            </a:r>
            <a:r>
              <a:rPr b="1">
                <a:solidFill>
                  <a:srgbClr val="000000"/>
                </a:solidFill>
                <a:sym typeface="+mn-ea"/>
              </a:rPr>
              <a:t>+d×MI</a:t>
            </a:r>
          </a:p>
          <a:p>
            <a:pPr indent="431800" algn="just">
              <a:lnSpc>
                <a:spcPct val="150000"/>
              </a:lnSpc>
            </a:pPr>
            <a:r>
              <a:rPr lang="en-US" sz="1600">
                <a:solidFill>
                  <a:srgbClr val="000000"/>
                </a:solidFill>
                <a:sym typeface="+mn-ea"/>
              </a:rPr>
              <a:t>M</a:t>
            </a:r>
            <a:r>
              <a:rPr sz="1600">
                <a:solidFill>
                  <a:srgbClr val="000000"/>
                </a:solidFill>
                <a:sym typeface="+mn-ea"/>
              </a:rPr>
              <a:t>BI，指某品牌的迈点品牌指数数据；SI（ Search index），指搜索指数；PI（ Public Sentiment index），指舆情指数；Ol（ Operation Index），指运营指数；Ml（ Media index），指媒体指数。a、b、c、d是迈点指数各个子维度的加权系数</a:t>
            </a:r>
            <a:r>
              <a:rPr lang="zh-CN" altLang="en-US" sz="1600">
                <a:solidFill>
                  <a:srgbClr val="000000"/>
                </a:solidFill>
                <a:ea typeface="宋体" panose="02010600030101010101" pitchFamily="2" charset="-122"/>
                <a:sym typeface="+mn-ea"/>
              </a:rPr>
              <a:t>。</a:t>
            </a:r>
          </a:p>
        </p:txBody>
      </p:sp>
    </p:spTree>
    <p:extLst>
      <p:ext uri="{BB962C8B-B14F-4D97-AF65-F5344CB8AC3E}">
        <p14:creationId xmlns:p14="http://schemas.microsoft.com/office/powerpoint/2010/main" val="4189374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一、我国酒店品牌发展现状</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（一）知名品牌逐步出现</a:t>
            </a:r>
          </a:p>
        </p:txBody>
      </p:sp>
      <p:sp>
        <p:nvSpPr>
          <p:cNvPr id="3" name="文本框 2"/>
          <p:cNvSpPr txBox="1"/>
          <p:nvPr/>
        </p:nvSpPr>
        <p:spPr>
          <a:xfrm>
            <a:off x="1543050" y="1617345"/>
            <a:ext cx="9643110" cy="4246245"/>
          </a:xfrm>
          <a:prstGeom prst="rect">
            <a:avLst/>
          </a:prstGeom>
          <a:noFill/>
        </p:spPr>
        <p:txBody>
          <a:bodyPr wrap="square" rtlCol="0" anchor="t">
            <a:spAutoFit/>
          </a:bodyPr>
          <a:lstStyle/>
          <a:p>
            <a:pPr indent="431800" algn="just">
              <a:lnSpc>
                <a:spcPct val="150000"/>
              </a:lnSpc>
            </a:pPr>
            <a:r>
              <a:rPr sz="2000">
                <a:solidFill>
                  <a:srgbClr val="000000"/>
                </a:solidFill>
                <a:sym typeface="+mn-ea"/>
              </a:rPr>
              <a:t>中国现代酒店业走过了近四十年的发展历程：1980年至1982年为起步阶段，一批中外合资酒店开始出现；1983年至1993年为高速发展阶段，国内外各渠道资金涌入酒店业；1994年至1998年为回落阶段，供需失衡导致行业陷入停滞；1999年至2014年为恢复上升阶段，旅游业的发展成为主要推动力，同时行业竞争愈发激烈；2015年至今为整合转型阶段，酒店并购频频，集团化、连锁化、品质化成为新趋势。经过近四十年的积淀发展，在连锁中端酒店中，出现了维也纳、全季、亚朵、麗枫和星程等知名品牌，在经济型酒店出现了如家、汉庭、7天、锦江之星和格林豪泰等品牌。在高端酒店市场也岀现了万达文华、瑞华、嘉华、锦江国际等知名品牌。</a:t>
            </a:r>
          </a:p>
          <a:p>
            <a:pPr indent="431800" algn="just">
              <a:lnSpc>
                <a:spcPct val="150000"/>
              </a:lnSpc>
            </a:pPr>
            <a:endParaRPr sz="2000">
              <a:solidFill>
                <a:srgbClr val="000000"/>
              </a:solidFill>
              <a:sym typeface="+mn-ea"/>
            </a:endParaRPr>
          </a:p>
        </p:txBody>
      </p:sp>
    </p:spTree>
    <p:extLst>
      <p:ext uri="{BB962C8B-B14F-4D97-AF65-F5344CB8AC3E}">
        <p14:creationId xmlns:p14="http://schemas.microsoft.com/office/powerpoint/2010/main" val="2651339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一、我国酒店品牌发展现状</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（二）海外市场扩张起步</a:t>
            </a:r>
          </a:p>
        </p:txBody>
      </p:sp>
      <p:sp>
        <p:nvSpPr>
          <p:cNvPr id="3" name="文本框 2"/>
          <p:cNvSpPr txBox="1"/>
          <p:nvPr/>
        </p:nvSpPr>
        <p:spPr>
          <a:xfrm>
            <a:off x="1543050" y="1617345"/>
            <a:ext cx="9643110" cy="4523105"/>
          </a:xfrm>
          <a:prstGeom prst="rect">
            <a:avLst/>
          </a:prstGeom>
          <a:noFill/>
        </p:spPr>
        <p:txBody>
          <a:bodyPr wrap="square" rtlCol="0" anchor="t">
            <a:spAutoFit/>
          </a:bodyPr>
          <a:lstStyle/>
          <a:p>
            <a:pPr indent="431800" algn="just">
              <a:lnSpc>
                <a:spcPct val="150000"/>
              </a:lnSpc>
            </a:pPr>
            <a:r>
              <a:rPr sz="1600">
                <a:solidFill>
                  <a:srgbClr val="000000"/>
                </a:solidFill>
                <a:sym typeface="+mn-ea"/>
              </a:rPr>
              <a:t>我国本土酒店集团在巩固国内市场的同时也开始逐步向国际市场扩张，在拓展国际市场的过程中不同酒店集团海外扩张的措施也各有不同。有采用海外直接投资、合资或合作、跨国并购等方式，也有直接收购海外酒店物业或酒店管理集团的，前有安邦保险收购了纽约的华尔道夫酒店，后有锦江国际收购喜达屋资本旗下的卢浮酒店集团；有内部建立相关事业部的，如铂涛集团就建立了海外事业部直接与东南亚的开发商签约；也有通过授权代理进行海外扩张的，如东呈酒店集团将旗下酒店品牌的海外代理权授予给安达瑞酒店管理公司。海外的巨大市场考验着每个酒店集团对海外市场的把控和开发能力</a:t>
            </a:r>
            <a:r>
              <a:rPr lang="zh-CN" altLang="en-US" sz="1600">
                <a:solidFill>
                  <a:srgbClr val="000000"/>
                </a:solidFill>
                <a:ea typeface="宋体" panose="02010600030101010101" pitchFamily="2" charset="-122"/>
                <a:sym typeface="+mn-ea"/>
              </a:rPr>
              <a:t>。</a:t>
            </a:r>
          </a:p>
          <a:p>
            <a:pPr indent="431800" algn="just">
              <a:lnSpc>
                <a:spcPct val="150000"/>
              </a:lnSpc>
            </a:pPr>
            <a:endParaRPr lang="zh-CN" altLang="en-US" sz="1600">
              <a:solidFill>
                <a:srgbClr val="000000"/>
              </a:solidFill>
              <a:ea typeface="宋体" panose="02010600030101010101" pitchFamily="2" charset="-122"/>
              <a:sym typeface="+mn-ea"/>
            </a:endParaRPr>
          </a:p>
          <a:p>
            <a:pPr indent="431800" algn="just">
              <a:lnSpc>
                <a:spcPct val="150000"/>
              </a:lnSpc>
            </a:pPr>
            <a:endParaRPr lang="zh-CN" altLang="en-US" sz="1600">
              <a:solidFill>
                <a:srgbClr val="000000"/>
              </a:solidFill>
              <a:ea typeface="宋体" panose="02010600030101010101" pitchFamily="2" charset="-122"/>
              <a:sym typeface="+mn-ea"/>
            </a:endParaRPr>
          </a:p>
          <a:p>
            <a:pPr indent="431800" algn="just">
              <a:lnSpc>
                <a:spcPct val="150000"/>
              </a:lnSpc>
            </a:pPr>
            <a:r>
              <a:rPr lang="zh-CN" altLang="en-US" sz="1600">
                <a:solidFill>
                  <a:srgbClr val="000000"/>
                </a:solidFill>
                <a:ea typeface="宋体" panose="02010600030101010101" pitchFamily="2" charset="-122"/>
                <a:sym typeface="+mn-ea"/>
              </a:rPr>
              <a:t>经过近</a:t>
            </a:r>
            <a:r>
              <a:rPr lang="en-US" altLang="zh-CN" sz="1600">
                <a:solidFill>
                  <a:srgbClr val="000000"/>
                </a:solidFill>
                <a:ea typeface="宋体" panose="02010600030101010101" pitchFamily="2" charset="-122"/>
                <a:sym typeface="+mn-ea"/>
              </a:rPr>
              <a:t>40</a:t>
            </a:r>
            <a:r>
              <a:rPr lang="zh-CN" altLang="en-US" sz="1600">
                <a:solidFill>
                  <a:srgbClr val="000000"/>
                </a:solidFill>
                <a:ea typeface="宋体" panose="02010600030101010101" pitchFamily="2" charset="-122"/>
                <a:sym typeface="+mn-ea"/>
              </a:rPr>
              <a:t>年的市场经验积累，国内酒店集团摸索出以品牌为纽带慢慢形成了一定的品牌延伸方式，将旅行社、旅游景区、旅游车船公司等加以整合，以获得利益最大化。例如锦江酒店集团通过新建或购买、控股、参股等方式收购、兼并酒店关联企业，同时，多元化品牌延伸策略也使我国酒店企业逐步向其他行业滲透，例如开元旅业集团向房地产业实行的品牌延伸。</a:t>
            </a:r>
          </a:p>
        </p:txBody>
      </p:sp>
      <p:sp>
        <p:nvSpPr>
          <p:cNvPr id="5" name="文本框 4"/>
          <p:cNvSpPr txBox="1"/>
          <p:nvPr/>
        </p:nvSpPr>
        <p:spPr>
          <a:xfrm>
            <a:off x="1543050" y="4175125"/>
            <a:ext cx="2697480" cy="368300"/>
          </a:xfrm>
          <a:prstGeom prst="rect">
            <a:avLst/>
          </a:prstGeom>
          <a:noFill/>
        </p:spPr>
        <p:txBody>
          <a:bodyPr wrap="non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sym typeface="+mn-ea"/>
              </a:rPr>
              <a:t>（三）多元品牌延伸形成</a:t>
            </a:r>
            <a:endParaRPr lang="zh-CN" altLang="en-US" b="1">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4560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一、我国酒店品牌发展现状</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（四）多品牌酒店谱系出现</a:t>
            </a:r>
          </a:p>
        </p:txBody>
      </p:sp>
      <p:sp>
        <p:nvSpPr>
          <p:cNvPr id="3" name="文本框 2"/>
          <p:cNvSpPr txBox="1"/>
          <p:nvPr/>
        </p:nvSpPr>
        <p:spPr>
          <a:xfrm>
            <a:off x="1543050" y="1617345"/>
            <a:ext cx="9643110" cy="2676525"/>
          </a:xfrm>
          <a:prstGeom prst="rect">
            <a:avLst/>
          </a:prstGeom>
          <a:noFill/>
        </p:spPr>
        <p:txBody>
          <a:bodyPr wrap="square" rtlCol="0" anchor="t">
            <a:spAutoFit/>
          </a:bodyPr>
          <a:lstStyle/>
          <a:p>
            <a:pPr indent="431800" algn="just">
              <a:lnSpc>
                <a:spcPct val="150000"/>
              </a:lnSpc>
            </a:pPr>
            <a:r>
              <a:rPr sz="1600">
                <a:solidFill>
                  <a:srgbClr val="000000"/>
                </a:solidFill>
                <a:sym typeface="+mn-ea"/>
              </a:rPr>
              <a:t>通过兼并收购以及同海外酒店集团的合作，中国品牌靠前的几大酒店集团品牌谱系日益完整，形成高端、中端、经济型全面布局比较丰满的酒店谱系，例如华住酒店集团发展成拥有美爵、禧玥、漫心、诺富特、美居、全季、星程、宜必思尚品、宜必思、汉庭、怡莱、海友、桔子等18个酒店品牌；首旅酒店与如家酒店合并后创造了我国的又一酒店巨头，全新的首旅如家酒店集团已经拥有了以住宿为核心的建国、京伦、和颐、如家精选、如家、莫泰和云上四季等20多个酒店品牌，锦江酒店集团也不例外，旗下拥有高端奢华型品牌：.Hote、锦江、铂涛菲诺以及金郁金香系列等；中端商务型品牌：锦江都城、品乐优选等；经济型品牌：锦江之星、7天等</a:t>
            </a:r>
            <a:r>
              <a:rPr lang="zh-CN" altLang="en-US" sz="1600">
                <a:solidFill>
                  <a:srgbClr val="000000"/>
                </a:solidFill>
                <a:ea typeface="宋体" panose="02010600030101010101" pitchFamily="2" charset="-122"/>
                <a:sym typeface="+mn-ea"/>
              </a:rPr>
              <a:t>。</a:t>
            </a:r>
          </a:p>
        </p:txBody>
      </p:sp>
    </p:spTree>
    <p:extLst>
      <p:ext uri="{BB962C8B-B14F-4D97-AF65-F5344CB8AC3E}">
        <p14:creationId xmlns:p14="http://schemas.microsoft.com/office/powerpoint/2010/main" val="1016637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一、我国酒店品牌发展现状</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（五）品牌国际化运作能力不高</a:t>
            </a:r>
          </a:p>
        </p:txBody>
      </p:sp>
      <p:sp>
        <p:nvSpPr>
          <p:cNvPr id="3" name="文本框 2"/>
          <p:cNvSpPr txBox="1"/>
          <p:nvPr/>
        </p:nvSpPr>
        <p:spPr>
          <a:xfrm>
            <a:off x="1543050" y="1617345"/>
            <a:ext cx="9643110" cy="1938020"/>
          </a:xfrm>
          <a:prstGeom prst="rect">
            <a:avLst/>
          </a:prstGeom>
          <a:noFill/>
        </p:spPr>
        <p:txBody>
          <a:bodyPr wrap="square" rtlCol="0" anchor="t">
            <a:spAutoFit/>
          </a:bodyPr>
          <a:lstStyle/>
          <a:p>
            <a:pPr indent="431800" algn="just">
              <a:lnSpc>
                <a:spcPct val="150000"/>
              </a:lnSpc>
            </a:pPr>
            <a:r>
              <a:rPr sz="1600">
                <a:solidFill>
                  <a:srgbClr val="000000"/>
                </a:solidFill>
                <a:sym typeface="+mn-ea"/>
              </a:rPr>
              <a:t>随着世界经济一体化的加剧，酒店品牌国际化已成为一种运作模式的潮流，这种运作模式可以使本土酒店品牌的核心竞争力得以全面提升。但是目前我国的酒店品牌自身建设速度还较为缓慢，品牌也缺乏很高的知名度和影响力。在对外扩张和发展的过程中，由于国际化运营水平不高，品牌文化的严重冲突，以及品牌经营人才的缺乏，我国本土酒店集团的品牌国际化运作能力普遍不高。</a:t>
            </a:r>
          </a:p>
          <a:p>
            <a:pPr indent="431800" algn="just">
              <a:lnSpc>
                <a:spcPct val="150000"/>
              </a:lnSpc>
            </a:pPr>
            <a:endParaRPr sz="1600">
              <a:solidFill>
                <a:srgbClr val="000000"/>
              </a:solidFill>
              <a:sym typeface="+mn-ea"/>
            </a:endParaRPr>
          </a:p>
        </p:txBody>
      </p:sp>
      <p:sp>
        <p:nvSpPr>
          <p:cNvPr id="4" name="文本框 3"/>
          <p:cNvSpPr txBox="1"/>
          <p:nvPr/>
        </p:nvSpPr>
        <p:spPr>
          <a:xfrm>
            <a:off x="1397000" y="318706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（六）品牌竟争力不强</a:t>
            </a:r>
          </a:p>
        </p:txBody>
      </p:sp>
      <p:sp>
        <p:nvSpPr>
          <p:cNvPr id="6" name="文本框 5"/>
          <p:cNvSpPr txBox="1"/>
          <p:nvPr/>
        </p:nvSpPr>
        <p:spPr>
          <a:xfrm>
            <a:off x="1543050" y="3555365"/>
            <a:ext cx="9643110" cy="1568450"/>
          </a:xfrm>
          <a:prstGeom prst="rect">
            <a:avLst/>
          </a:prstGeom>
          <a:noFill/>
        </p:spPr>
        <p:txBody>
          <a:bodyPr wrap="square" rtlCol="0" anchor="t">
            <a:spAutoFit/>
          </a:bodyPr>
          <a:lstStyle/>
          <a:p>
            <a:pPr indent="431800" algn="just">
              <a:lnSpc>
                <a:spcPct val="150000"/>
              </a:lnSpc>
            </a:pPr>
            <a:r>
              <a:rPr sz="1600">
                <a:solidFill>
                  <a:srgbClr val="000000"/>
                </a:solidFill>
                <a:sym typeface="+mn-ea"/>
              </a:rPr>
              <a:t>我国尽管已形成一批知名的本土品牌如锦江、凯莱、建国等，但总的来说这些酒店集团的品牌开发力度还不够，与一些知名的酒店品牌相比，本土酒店品牌内容较单一，而且品牌的知名度和美誉度还不高。例如万豪国际集团旗下的品牌众多，仅我国内地就有万豪、万怡、万丽等多个品牌，分别占领不同市场领域。而我国的一些酒店集团也在致力于加速品牌建设，但总体上与国际酒店品牌还有相当大的差距。</a:t>
            </a:r>
          </a:p>
        </p:txBody>
      </p:sp>
    </p:spTree>
    <p:extLst>
      <p:ext uri="{BB962C8B-B14F-4D97-AF65-F5344CB8AC3E}">
        <p14:creationId xmlns:p14="http://schemas.microsoft.com/office/powerpoint/2010/main" val="169271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二、我国酒店品牌核心竞争力提升途经</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（一）明确品牌定位且突出个性化</a:t>
            </a:r>
          </a:p>
        </p:txBody>
      </p:sp>
      <p:sp>
        <p:nvSpPr>
          <p:cNvPr id="3" name="文本框 2"/>
          <p:cNvSpPr txBox="1"/>
          <p:nvPr/>
        </p:nvSpPr>
        <p:spPr>
          <a:xfrm>
            <a:off x="1543050" y="1617345"/>
            <a:ext cx="9643110" cy="2306955"/>
          </a:xfrm>
          <a:prstGeom prst="rect">
            <a:avLst/>
          </a:prstGeom>
          <a:noFill/>
        </p:spPr>
        <p:txBody>
          <a:bodyPr wrap="square" rtlCol="0" anchor="t">
            <a:spAutoFit/>
          </a:bodyPr>
          <a:lstStyle/>
          <a:p>
            <a:pPr indent="431800" algn="just">
              <a:lnSpc>
                <a:spcPct val="150000"/>
              </a:lnSpc>
            </a:pPr>
            <a:r>
              <a:rPr sz="1600">
                <a:solidFill>
                  <a:srgbClr val="000000"/>
                </a:solidFill>
                <a:sym typeface="+mn-ea"/>
              </a:rPr>
              <a:t>国际酒店管理集团通常针对不同消费群体，提供不同酒店品牌以满足其特殊需求。从经济型酒店品牌到豪华型酒店品牌，集团依靠明确的品牌价值内涵和市场定位，在各个细分市场为消费者提供极具个性化的服务，从而在我国酒店市场占据了较大份额。如雅高集团旗下的品牌，每个品牌都有明确的定位，这些品牌涵盖了各个档次的酒店，其中“索菲特”是五星级豪华型高档酒店品牌，“诺富特”定位于休闲商务四星级中档品牌.“宜必思”是经济型酒店品牌“1号汽车旅馆”品牌以便宜、舒适著称。在消费者需求越来越个性化的时代，明确品牌定位实行特色鲜明的专业化管理与服务，必将成为酒店管理集团实现可持续发展的关键</a:t>
            </a:r>
            <a:r>
              <a:rPr lang="zh-CN" altLang="en-US" sz="1600">
                <a:solidFill>
                  <a:srgbClr val="000000"/>
                </a:solidFill>
                <a:ea typeface="宋体" panose="02010600030101010101" pitchFamily="2" charset="-122"/>
                <a:sym typeface="+mn-ea"/>
              </a:rPr>
              <a:t>。</a:t>
            </a:r>
          </a:p>
        </p:txBody>
      </p:sp>
    </p:spTree>
    <p:extLst>
      <p:ext uri="{BB962C8B-B14F-4D97-AF65-F5344CB8AC3E}">
        <p14:creationId xmlns:p14="http://schemas.microsoft.com/office/powerpoint/2010/main" val="3037384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二、我国酒店品牌核心竞争力提升途经</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（二）创造多元化品牌以增强扩张力</a:t>
            </a:r>
          </a:p>
        </p:txBody>
      </p:sp>
      <p:sp>
        <p:nvSpPr>
          <p:cNvPr id="3" name="文本框 2"/>
          <p:cNvSpPr txBox="1"/>
          <p:nvPr/>
        </p:nvSpPr>
        <p:spPr>
          <a:xfrm>
            <a:off x="1543050" y="1617345"/>
            <a:ext cx="9643110" cy="2306955"/>
          </a:xfrm>
          <a:prstGeom prst="rect">
            <a:avLst/>
          </a:prstGeom>
          <a:noFill/>
        </p:spPr>
        <p:txBody>
          <a:bodyPr wrap="square" rtlCol="0" anchor="t">
            <a:spAutoFit/>
          </a:bodyPr>
          <a:lstStyle/>
          <a:p>
            <a:pPr indent="431800" algn="just">
              <a:lnSpc>
                <a:spcPct val="150000"/>
              </a:lnSpc>
            </a:pPr>
            <a:r>
              <a:rPr sz="1600">
                <a:solidFill>
                  <a:srgbClr val="000000"/>
                </a:solidFill>
                <a:sym typeface="+mn-ea"/>
              </a:rPr>
              <a:t>国际酒店管理集团在发展时并不仅仅局限于自身原有的品牌，而会通过收购、兼并、战略联盟等方式，将其他酒店品牌收到自己旗下，将单一品牌扩展为多元化品牌。我国本土酒店管理集团由于起步较晚，加上硬件设施更新速度缓慢，绝大多数酒店集团没有形成完善的品牌体系，仅依靠一两个品牌难以在全球范围产生影响，而且在同档次酒店市场中，品牌竞争激烈，有些市场却无人问津。但若将单一品牌结构拓展为多元化品牌结构，将能分散单一市场风险，并在品牌规模上获取一定优势，扩大品牌市场覆盖广度，从而扩大市场份额。提高集团品牌影</a:t>
            </a:r>
            <a:r>
              <a:rPr lang="zh-CN" altLang="en-US" sz="1600">
                <a:solidFill>
                  <a:srgbClr val="000000"/>
                </a:solidFill>
                <a:ea typeface="宋体" panose="02010600030101010101" pitchFamily="2" charset="-122"/>
                <a:sym typeface="+mn-ea"/>
              </a:rPr>
              <a:t>响力。</a:t>
            </a:r>
          </a:p>
        </p:txBody>
      </p:sp>
    </p:spTree>
    <p:extLst>
      <p:ext uri="{BB962C8B-B14F-4D97-AF65-F5344CB8AC3E}">
        <p14:creationId xmlns:p14="http://schemas.microsoft.com/office/powerpoint/2010/main" val="199848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二、我国酒店品牌核心竞争力提升途经</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（三）注重品牌内涵的延伸与创新</a:t>
            </a:r>
          </a:p>
        </p:txBody>
      </p:sp>
      <p:sp>
        <p:nvSpPr>
          <p:cNvPr id="3" name="文本框 2"/>
          <p:cNvSpPr txBox="1"/>
          <p:nvPr/>
        </p:nvSpPr>
        <p:spPr>
          <a:xfrm>
            <a:off x="1543050" y="1617345"/>
            <a:ext cx="9643110" cy="2306955"/>
          </a:xfrm>
          <a:prstGeom prst="rect">
            <a:avLst/>
          </a:prstGeom>
          <a:noFill/>
        </p:spPr>
        <p:txBody>
          <a:bodyPr wrap="square" rtlCol="0" anchor="t">
            <a:spAutoFit/>
          </a:bodyPr>
          <a:lstStyle/>
          <a:p>
            <a:pPr indent="431800" algn="just">
              <a:lnSpc>
                <a:spcPct val="150000"/>
              </a:lnSpc>
            </a:pPr>
            <a:r>
              <a:rPr sz="1600">
                <a:solidFill>
                  <a:srgbClr val="000000"/>
                </a:solidFill>
                <a:sym typeface="+mn-ea"/>
              </a:rPr>
              <a:t>国际酒店管理集团的发展实践证明，品牌运营与集团发展是一体的，密不可分。为给集团不断创造新的发展空间，必须坚持品牌内涵的延伸与创新。如万豪集团酒店品牌为全球消费者所熟知，随着集团规模的不断增长以及不同类型酒店的岀现，万豪为保持继续在全球各地发展连锁酒店，依然不断推出新型酒店产品，完善各酒店品牌的最佳定位。面对激烈的市场竞争，我国本土酒店管理集团也迫切需要在原有发展基础上持续创新，如大力发展主题型、经济型酒店，努力打造高品位、个性化服务产品等，以适应不断变化的多元市场需求。</a:t>
            </a:r>
          </a:p>
        </p:txBody>
      </p:sp>
    </p:spTree>
    <p:extLst>
      <p:ext uri="{BB962C8B-B14F-4D97-AF65-F5344CB8AC3E}">
        <p14:creationId xmlns:p14="http://schemas.microsoft.com/office/powerpoint/2010/main" val="1706559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二、我国酒店品牌核心竞争力提升途经</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（四）高效配置品牌经营所雩资源</a:t>
            </a:r>
          </a:p>
        </p:txBody>
      </p:sp>
      <p:sp>
        <p:nvSpPr>
          <p:cNvPr id="3" name="文本框 2"/>
          <p:cNvSpPr txBox="1"/>
          <p:nvPr/>
        </p:nvSpPr>
        <p:spPr>
          <a:xfrm>
            <a:off x="1543050" y="1617345"/>
            <a:ext cx="9643110" cy="2676525"/>
          </a:xfrm>
          <a:prstGeom prst="rect">
            <a:avLst/>
          </a:prstGeom>
          <a:noFill/>
        </p:spPr>
        <p:txBody>
          <a:bodyPr wrap="square" rtlCol="0" anchor="t">
            <a:spAutoFit/>
          </a:bodyPr>
          <a:lstStyle/>
          <a:p>
            <a:pPr indent="431800" algn="just">
              <a:lnSpc>
                <a:spcPct val="150000"/>
              </a:lnSpc>
            </a:pPr>
            <a:r>
              <a:rPr sz="1600">
                <a:solidFill>
                  <a:srgbClr val="000000"/>
                </a:solidFill>
                <a:sym typeface="+mn-ea"/>
              </a:rPr>
              <a:t>国际酒店管理集团通常在充分资源聚集与优化配置的基础上进行品牌扩张，借鉴其经验我国本土酒店管理集团解决品牌经营资源稀缺的途径主要有两种，一是进行外部引入，二是实施内部开发。从国际酒店品牌运营的成功经验来看，拥有资源越多并不意味着品牌竞争力越强，而关键在于是否拥有核心资源和高效配置资源的能力。许多国际酒店管理集团只掌握着能够获得比较竞争优势的核心资源与能力，如品牌资产、核心技术等，而对非核心资源则通过外包的方式获取，便能以低成本、高效率的优势获取巨大的市场份额。目前，尽管我国本土酒店管理集团已在人力资源与信息技术外包方面作了有益尝试，但在资本运营、资金管理、物质积累等方面仍需因势利导，进一步扩充聚集与配置方式，以提高品牌运营能力</a:t>
            </a:r>
            <a:r>
              <a:rPr lang="zh-CN" altLang="en-US" sz="1600">
                <a:solidFill>
                  <a:srgbClr val="000000"/>
                </a:solidFill>
                <a:ea typeface="宋体" panose="02010600030101010101" pitchFamily="2" charset="-122"/>
                <a:sym typeface="+mn-ea"/>
              </a:rPr>
              <a:t>。</a:t>
            </a:r>
          </a:p>
        </p:txBody>
      </p:sp>
    </p:spTree>
    <p:extLst>
      <p:ext uri="{BB962C8B-B14F-4D97-AF65-F5344CB8AC3E}">
        <p14:creationId xmlns:p14="http://schemas.microsoft.com/office/powerpoint/2010/main" val="330667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一、品牌资产概念</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（一）财务会计概念模型</a:t>
            </a:r>
          </a:p>
        </p:txBody>
      </p:sp>
      <p:sp>
        <p:nvSpPr>
          <p:cNvPr id="3" name="文本框 2"/>
          <p:cNvSpPr txBox="1"/>
          <p:nvPr/>
        </p:nvSpPr>
        <p:spPr>
          <a:xfrm>
            <a:off x="1543050" y="1617345"/>
            <a:ext cx="9643110" cy="1938020"/>
          </a:xfrm>
          <a:prstGeom prst="rect">
            <a:avLst/>
          </a:prstGeom>
          <a:noFill/>
        </p:spPr>
        <p:txBody>
          <a:bodyPr wrap="square" rtlCol="0" anchor="t">
            <a:spAutoFit/>
          </a:bodyPr>
          <a:lstStyle/>
          <a:p>
            <a:pPr indent="431800">
              <a:lnSpc>
                <a:spcPct val="150000"/>
              </a:lnSpc>
            </a:pPr>
            <a:r>
              <a:rPr lang="zh-CN" altLang="en-US" sz="1600">
                <a:solidFill>
                  <a:srgbClr val="000000"/>
                </a:solidFill>
                <a:ea typeface="宋体" panose="02010600030101010101" pitchFamily="2" charset="-122"/>
              </a:rPr>
              <a:t>财</a:t>
            </a:r>
            <a:r>
              <a:rPr sz="1600">
                <a:solidFill>
                  <a:srgbClr val="000000"/>
                </a:solidFill>
              </a:rPr>
              <a:t>务会计穊念模型主要着眼于对公司品牌提供一个可衡量的价值指标。这种概念模型认为品牌资产本质上是一种无形资产，因此必须为这种无形资产提供一个财务价值。这种概念模型认为一个强势品牌是非常有价值的，应该被视为具有巨大价值的可交易资产。英国Interbrand公司的执行董事 Paul stobart是该概念模型的典型代表，他曾认为：“关于品牌的个重要问题不是如何创建、营销，而是如何使人看到它们的成功以及在财务上的价值。”</a:t>
            </a:r>
          </a:p>
        </p:txBody>
      </p:sp>
      <p:sp>
        <p:nvSpPr>
          <p:cNvPr id="4" name="文本框 3"/>
          <p:cNvSpPr txBox="1"/>
          <p:nvPr/>
        </p:nvSpPr>
        <p:spPr>
          <a:xfrm>
            <a:off x="1397000" y="355536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（二）基于市场的品牌力概念模型</a:t>
            </a:r>
          </a:p>
        </p:txBody>
      </p:sp>
      <p:sp>
        <p:nvSpPr>
          <p:cNvPr id="5" name="文本框 4"/>
          <p:cNvSpPr txBox="1"/>
          <p:nvPr/>
        </p:nvSpPr>
        <p:spPr>
          <a:xfrm>
            <a:off x="1543050" y="3923665"/>
            <a:ext cx="9643110" cy="1568450"/>
          </a:xfrm>
          <a:prstGeom prst="rect">
            <a:avLst/>
          </a:prstGeom>
          <a:noFill/>
        </p:spPr>
        <p:txBody>
          <a:bodyPr wrap="square" rtlCol="0" anchor="t">
            <a:spAutoFit/>
          </a:bodyPr>
          <a:lstStyle/>
          <a:p>
            <a:pPr indent="431800">
              <a:lnSpc>
                <a:spcPct val="150000"/>
              </a:lnSpc>
            </a:pPr>
            <a:r>
              <a:rPr sz="1600">
                <a:solidFill>
                  <a:srgbClr val="000000"/>
                </a:solidFill>
              </a:rPr>
              <a:t>基于市场的品牌力概念模型是顺应品牌的不断扩张和成长而提出的，该模型与财务会计概念模型最大的不同在于，财务会计概念模型着眼于品牌的短期利益，而基于市场的品牌力概念模型硏究的重心则转移到品牌的长远发展潜力。该模型中的学者开始比较深人地研究品牌与消费者之间的关系，并第一次把品牌资产与消费者态度、品牌忠诚度、消费者行为等指标联系起来。</a:t>
            </a:r>
          </a:p>
        </p:txBody>
      </p:sp>
    </p:spTree>
    <p:extLst>
      <p:ext uri="{BB962C8B-B14F-4D97-AF65-F5344CB8AC3E}">
        <p14:creationId xmlns:p14="http://schemas.microsoft.com/office/powerpoint/2010/main" val="3943261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二、我国酒店品牌核心竞争力提升途经</a:t>
            </a:r>
          </a:p>
        </p:txBody>
      </p:sp>
      <p:sp>
        <p:nvSpPr>
          <p:cNvPr id="12" name="文本框 11"/>
          <p:cNvSpPr txBox="1"/>
          <p:nvPr/>
        </p:nvSpPr>
        <p:spPr>
          <a:xfrm>
            <a:off x="1235710" y="104140"/>
            <a:ext cx="468185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第五节   我国酒店品牌核心竞争力的发展</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（五）培养酒店品牌管理专业人才</a:t>
            </a:r>
          </a:p>
        </p:txBody>
      </p:sp>
      <p:sp>
        <p:nvSpPr>
          <p:cNvPr id="3" name="文本框 2"/>
          <p:cNvSpPr txBox="1"/>
          <p:nvPr/>
        </p:nvSpPr>
        <p:spPr>
          <a:xfrm>
            <a:off x="1543050" y="1617345"/>
            <a:ext cx="9643110" cy="2676525"/>
          </a:xfrm>
          <a:prstGeom prst="rect">
            <a:avLst/>
          </a:prstGeom>
          <a:noFill/>
        </p:spPr>
        <p:txBody>
          <a:bodyPr wrap="square" rtlCol="0" anchor="t">
            <a:spAutoFit/>
          </a:bodyPr>
          <a:lstStyle/>
          <a:p>
            <a:pPr indent="431800" algn="just">
              <a:lnSpc>
                <a:spcPct val="150000"/>
              </a:lnSpc>
            </a:pPr>
            <a:r>
              <a:rPr sz="1600">
                <a:solidFill>
                  <a:srgbClr val="000000"/>
                </a:solidFill>
                <a:sym typeface="+mn-ea"/>
              </a:rPr>
              <a:t>国际酒店集团非常注重人才的培养和建设。“万豪国际集团人才培养发展中心”是万豪国际集团在中国合作培养紧密型高规格人才之地，在资源共享、学生实践教学及实习就业、教师挂职培养和酒店管理实务培训等诸多方面和高校全方位合作。洲际集团与中国高校紧密合作开设洲际英才班等为企业的发展储备人才。在共同研究制定人才培养方案，共建综合素质高实践经验丰富的师资队伍和人才培养基地等方面开展产教融合深度合作，共同打造具有国际水平的现代高等教育体系，培养更多具有良好专业知识、高素质的应用型人才。“订单式”人才养模式使学校和酒店集团供需对接、资源互补、合作双赢，是我国酒店集团和高校之间最紧密、最直接、最有效的人才共同培养模式</a:t>
            </a:r>
            <a:r>
              <a:rPr lang="zh-CN" altLang="en-US" sz="1600">
                <a:solidFill>
                  <a:srgbClr val="000000"/>
                </a:solidFill>
                <a:ea typeface="宋体" panose="02010600030101010101" pitchFamily="2" charset="-122"/>
                <a:sym typeface="+mn-ea"/>
              </a:rPr>
              <a:t>。</a:t>
            </a:r>
          </a:p>
        </p:txBody>
      </p:sp>
    </p:spTree>
    <p:extLst>
      <p:ext uri="{BB962C8B-B14F-4D97-AF65-F5344CB8AC3E}">
        <p14:creationId xmlns:p14="http://schemas.microsoft.com/office/powerpoint/2010/main" val="399096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一、品牌资产概念</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（三）基于品牌消费者关系的概念模型</a:t>
            </a:r>
          </a:p>
        </p:txBody>
      </p:sp>
      <p:sp>
        <p:nvSpPr>
          <p:cNvPr id="3" name="文本框 2"/>
          <p:cNvSpPr txBox="1"/>
          <p:nvPr/>
        </p:nvSpPr>
        <p:spPr>
          <a:xfrm>
            <a:off x="1543050" y="1617345"/>
            <a:ext cx="9643110" cy="1938020"/>
          </a:xfrm>
          <a:prstGeom prst="rect">
            <a:avLst/>
          </a:prstGeom>
          <a:noFill/>
        </p:spPr>
        <p:txBody>
          <a:bodyPr wrap="square" rtlCol="0" anchor="t">
            <a:spAutoFit/>
          </a:bodyPr>
          <a:lstStyle/>
          <a:p>
            <a:pPr indent="431800">
              <a:lnSpc>
                <a:spcPct val="150000"/>
              </a:lnSpc>
            </a:pPr>
            <a:r>
              <a:rPr lang="zh-CN" altLang="en-US" sz="1600">
                <a:solidFill>
                  <a:srgbClr val="000000"/>
                </a:solidFill>
                <a:ea typeface="宋体" panose="02010600030101010101" pitchFamily="2" charset="-122"/>
              </a:rPr>
              <a:t>一般</a:t>
            </a:r>
            <a:r>
              <a:rPr sz="1600">
                <a:solidFill>
                  <a:srgbClr val="000000"/>
                </a:solidFill>
              </a:rPr>
              <a:t>情况下，品牌资产常被定义为品牌给产品带来的超越其功能效用的附加价值或附加利益，这种附加价值或附加利益表现为品牌给企业和宾客提供超越产品或服务本身利益之外的价值。如果某种品牌给宾客提供的超过商品或服务本身利益之外的附加利益越多，则该品牌的吸引力就越大，宾客就越喜欢这一品牌，从而品牌资产价值也就越高。如果该品牌的名称或标志发生变更，那么附加在品牌上的资产也将部分或全部消失</a:t>
            </a:r>
            <a:r>
              <a:rPr lang="zh-CN" altLang="en-US" sz="1600">
                <a:solidFill>
                  <a:srgbClr val="000000"/>
                </a:solidFill>
                <a:ea typeface="宋体" panose="02010600030101010101" pitchFamily="2" charset="-122"/>
              </a:rPr>
              <a:t>。</a:t>
            </a:r>
          </a:p>
        </p:txBody>
      </p:sp>
    </p:spTree>
    <p:extLst>
      <p:ext uri="{BB962C8B-B14F-4D97-AF65-F5344CB8AC3E}">
        <p14:creationId xmlns:p14="http://schemas.microsoft.com/office/powerpoint/2010/main" val="157244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二、酒店品牌资产</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（一）酒店品牌资产界定</a:t>
            </a:r>
          </a:p>
        </p:txBody>
      </p:sp>
      <p:sp>
        <p:nvSpPr>
          <p:cNvPr id="3" name="文本框 2"/>
          <p:cNvSpPr txBox="1"/>
          <p:nvPr/>
        </p:nvSpPr>
        <p:spPr>
          <a:xfrm>
            <a:off x="1543050" y="1617345"/>
            <a:ext cx="9643110" cy="1938020"/>
          </a:xfrm>
          <a:prstGeom prst="rect">
            <a:avLst/>
          </a:prstGeom>
          <a:noFill/>
        </p:spPr>
        <p:txBody>
          <a:bodyPr wrap="square" rtlCol="0" anchor="t">
            <a:spAutoFit/>
          </a:bodyPr>
          <a:lstStyle/>
          <a:p>
            <a:pPr indent="431800">
              <a:lnSpc>
                <a:spcPct val="150000"/>
              </a:lnSpc>
            </a:pPr>
            <a:r>
              <a:rPr sz="1600">
                <a:solidFill>
                  <a:srgbClr val="000000"/>
                </a:solidFill>
              </a:rPr>
              <a:t>酒店品牌资产是指酒店营销者在完善酒店软硬件环境，系统地进行酒店品牌策划与传播的基础上，通过宾客与酒店品牌的互动沟通，使宾客因对酒店形象和核心价值产生某种心理认同与情感共鸣而购买酒店品牌所创造的附加值。</a:t>
            </a:r>
          </a:p>
          <a:p>
            <a:pPr indent="431800">
              <a:lnSpc>
                <a:spcPct val="150000"/>
              </a:lnSpc>
            </a:pPr>
            <a:r>
              <a:rPr sz="1600">
                <a:solidFill>
                  <a:srgbClr val="000000"/>
                </a:solidFill>
              </a:rPr>
              <a:t>酒店品牌资产是以品牌名字为核心的联想网络，也即消费者心中品牌的意义。品牌的意义首先来自品牌名字的字意，并在品牌名字同意的基础上，通过营销活动和产品购买，使用这两种途径学习积累而</a:t>
            </a:r>
            <a:r>
              <a:rPr lang="zh-CN" altLang="en-US" sz="1600">
                <a:solidFill>
                  <a:srgbClr val="000000"/>
                </a:solidFill>
                <a:ea typeface="宋体" panose="02010600030101010101" pitchFamily="2" charset="-122"/>
              </a:rPr>
              <a:t>成。</a:t>
            </a:r>
          </a:p>
        </p:txBody>
      </p:sp>
    </p:spTree>
    <p:extLst>
      <p:ext uri="{BB962C8B-B14F-4D97-AF65-F5344CB8AC3E}">
        <p14:creationId xmlns:p14="http://schemas.microsoft.com/office/powerpoint/2010/main" val="2232464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二、酒店品牌资产</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（二）酒店品牌资产的特征</a:t>
            </a:r>
          </a:p>
        </p:txBody>
      </p:sp>
      <p:sp>
        <p:nvSpPr>
          <p:cNvPr id="3" name="文本框 2"/>
          <p:cNvSpPr txBox="1"/>
          <p:nvPr/>
        </p:nvSpPr>
        <p:spPr>
          <a:xfrm>
            <a:off x="1543050" y="1617345"/>
            <a:ext cx="9643110" cy="4154170"/>
          </a:xfrm>
          <a:prstGeom prst="rect">
            <a:avLst/>
          </a:prstGeom>
          <a:noFill/>
        </p:spPr>
        <p:txBody>
          <a:bodyPr wrap="square" rtlCol="0" anchor="t">
            <a:spAutoFit/>
          </a:bodyPr>
          <a:lstStyle/>
          <a:p>
            <a:pPr indent="431800">
              <a:lnSpc>
                <a:spcPct val="150000"/>
              </a:lnSpc>
            </a:pPr>
            <a:r>
              <a:rPr sz="1600" b="1">
                <a:solidFill>
                  <a:srgbClr val="000000"/>
                </a:solidFill>
              </a:rPr>
              <a:t>1.品牌资产的无形性与依附性</a:t>
            </a:r>
          </a:p>
          <a:p>
            <a:pPr indent="431800">
              <a:lnSpc>
                <a:spcPct val="150000"/>
              </a:lnSpc>
            </a:pPr>
            <a:r>
              <a:rPr lang="zh-CN" altLang="en-US" sz="1600">
                <a:solidFill>
                  <a:srgbClr val="000000"/>
                </a:solidFill>
                <a:ea typeface="宋体" panose="02010600030101010101" pitchFamily="2" charset="-122"/>
              </a:rPr>
              <a:t>酒</a:t>
            </a:r>
            <a:r>
              <a:rPr sz="1600">
                <a:solidFill>
                  <a:srgbClr val="000000"/>
                </a:solidFill>
              </a:rPr>
              <a:t>店品牌资产是一种无形资产，不具有实物形态，并依附于酒店品牌名称、标志、产品、服务等载体。</a:t>
            </a:r>
          </a:p>
          <a:p>
            <a:pPr indent="431800">
              <a:lnSpc>
                <a:spcPct val="150000"/>
              </a:lnSpc>
            </a:pPr>
            <a:r>
              <a:rPr sz="1600" b="1">
                <a:solidFill>
                  <a:srgbClr val="000000"/>
                </a:solidFill>
              </a:rPr>
              <a:t>2.品牌资产形成的长期性</a:t>
            </a:r>
          </a:p>
          <a:p>
            <a:pPr indent="431800">
              <a:lnSpc>
                <a:spcPct val="150000"/>
              </a:lnSpc>
            </a:pPr>
            <a:r>
              <a:rPr lang="zh-CN" altLang="en-US" sz="1600">
                <a:solidFill>
                  <a:srgbClr val="000000"/>
                </a:solidFill>
                <a:ea typeface="宋体" panose="02010600030101010101" pitchFamily="2" charset="-122"/>
              </a:rPr>
              <a:t>一</a:t>
            </a:r>
            <a:r>
              <a:rPr sz="1600">
                <a:solidFill>
                  <a:srgbClr val="000000"/>
                </a:solidFill>
              </a:rPr>
              <a:t>个良好的酒店品牌资产并不是一朝一夕就能形成的，需要酒店长期不懈的努力与持的投入。在品牌资产形成后，只要对它进行正确的经营与管理，就可以长期存在</a:t>
            </a:r>
            <a:r>
              <a:rPr lang="zh-CN" altLang="en-US" sz="1600">
                <a:solidFill>
                  <a:srgbClr val="000000"/>
                </a:solidFill>
                <a:ea typeface="宋体" panose="02010600030101010101" pitchFamily="2" charset="-122"/>
              </a:rPr>
              <a:t>。</a:t>
            </a:r>
          </a:p>
          <a:p>
            <a:pPr indent="431800">
              <a:lnSpc>
                <a:spcPct val="150000"/>
              </a:lnSpc>
            </a:pPr>
            <a:r>
              <a:rPr lang="en-US" altLang="zh-CN" sz="1600" b="1">
                <a:solidFill>
                  <a:srgbClr val="000000"/>
                </a:solidFill>
                <a:ea typeface="宋体" panose="02010600030101010101" pitchFamily="2" charset="-122"/>
              </a:rPr>
              <a:t>3.</a:t>
            </a:r>
            <a:r>
              <a:rPr lang="zh-CN" altLang="en-US" sz="1600" b="1">
                <a:solidFill>
                  <a:srgbClr val="000000"/>
                </a:solidFill>
                <a:ea typeface="宋体" panose="02010600030101010101" pitchFamily="2" charset="-122"/>
              </a:rPr>
              <a:t>品牌资产的可量化</a:t>
            </a:r>
          </a:p>
          <a:p>
            <a:pPr indent="431800">
              <a:lnSpc>
                <a:spcPct val="150000"/>
              </a:lnSpc>
            </a:pPr>
            <a:r>
              <a:rPr lang="zh-CN" altLang="en-US" sz="1600">
                <a:solidFill>
                  <a:srgbClr val="000000"/>
                </a:solidFill>
                <a:ea typeface="宋体" panose="02010600030101010101" pitchFamily="2" charset="-122"/>
              </a:rPr>
              <a:t>品牌资产是能够采用一定的方法进行评估的，是能够用数字将其价值大小表示出来的。</a:t>
            </a:r>
          </a:p>
          <a:p>
            <a:pPr indent="431800">
              <a:lnSpc>
                <a:spcPct val="150000"/>
              </a:lnSpc>
            </a:pPr>
            <a:r>
              <a:rPr lang="en-US" altLang="zh-CN" sz="1600" b="1">
                <a:solidFill>
                  <a:srgbClr val="000000"/>
                </a:solidFill>
                <a:ea typeface="宋体" panose="02010600030101010101" pitchFamily="2" charset="-122"/>
              </a:rPr>
              <a:t>4.</a:t>
            </a:r>
            <a:r>
              <a:rPr lang="zh-CN" altLang="en-US" sz="1600" b="1">
                <a:solidFill>
                  <a:srgbClr val="000000"/>
                </a:solidFill>
                <a:ea typeface="宋体" panose="02010600030101010101" pitchFamily="2" charset="-122"/>
              </a:rPr>
              <a:t>品牌资产的波动性</a:t>
            </a:r>
          </a:p>
          <a:p>
            <a:pPr indent="431800">
              <a:lnSpc>
                <a:spcPct val="150000"/>
              </a:lnSpc>
            </a:pPr>
            <a:r>
              <a:rPr lang="zh-CN" altLang="en-US" sz="1600">
                <a:solidFill>
                  <a:srgbClr val="000000"/>
                </a:solidFill>
                <a:ea typeface="宋体" panose="02010600030101010101" pitchFamily="2" charset="-122"/>
              </a:rPr>
              <a:t>品牌资产的波动性主要是指其价值不是固定不变的，而是会受到多种因素的影响而发生变化。任何一个酒店的品牌资产价值都处于变化的状态。这种波动的形成与市场环境的波动性密切相关，但根本上是由于品牌相互竞争所造成的。</a:t>
            </a:r>
          </a:p>
        </p:txBody>
      </p:sp>
    </p:spTree>
    <p:extLst>
      <p:ext uri="{BB962C8B-B14F-4D97-AF65-F5344CB8AC3E}">
        <p14:creationId xmlns:p14="http://schemas.microsoft.com/office/powerpoint/2010/main" val="1747580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二、酒店品牌资产</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4210050"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（三）酒店品牌资产的作用</a:t>
            </a:r>
          </a:p>
        </p:txBody>
      </p:sp>
      <p:sp>
        <p:nvSpPr>
          <p:cNvPr id="3" name="文本框 2"/>
          <p:cNvSpPr txBox="1"/>
          <p:nvPr/>
        </p:nvSpPr>
        <p:spPr>
          <a:xfrm>
            <a:off x="1543050" y="1617345"/>
            <a:ext cx="9643110" cy="2399665"/>
          </a:xfrm>
          <a:prstGeom prst="rect">
            <a:avLst/>
          </a:prstGeom>
          <a:noFill/>
        </p:spPr>
        <p:txBody>
          <a:bodyPr wrap="square" rtlCol="0" anchor="t">
            <a:spAutoFit/>
          </a:bodyPr>
          <a:lstStyle/>
          <a:p>
            <a:pPr indent="431800">
              <a:lnSpc>
                <a:spcPct val="150000"/>
              </a:lnSpc>
            </a:pPr>
            <a:r>
              <a:rPr sz="1600">
                <a:solidFill>
                  <a:srgbClr val="000000"/>
                </a:solidFill>
              </a:rPr>
              <a:t>酒店品牌资产的作用主要体现在两大方面：</a:t>
            </a:r>
          </a:p>
          <a:p>
            <a:pPr indent="431800">
              <a:lnSpc>
                <a:spcPct val="150000"/>
              </a:lnSpc>
            </a:pPr>
            <a:r>
              <a:rPr b="1">
                <a:solidFill>
                  <a:srgbClr val="000000"/>
                </a:solidFill>
                <a:sym typeface="+mn-ea"/>
              </a:rPr>
              <a:t>一是对顾客的作用</a:t>
            </a:r>
            <a:r>
              <a:rPr lang="zh-CN" altLang="en-US" b="1">
                <a:solidFill>
                  <a:srgbClr val="000000"/>
                </a:solidFill>
                <a:ea typeface="宋体" panose="02010600030101010101" pitchFamily="2" charset="-122"/>
                <a:sym typeface="+mn-ea"/>
              </a:rPr>
              <a:t>，</a:t>
            </a:r>
            <a:r>
              <a:rPr sz="1600">
                <a:solidFill>
                  <a:srgbClr val="000000"/>
                </a:solidFill>
              </a:rPr>
              <a:t>品牌资产对顾客的作用主要是有利于顾客处理与品牌有关的信息，提升顾客的购买信心，从而缩短购买决策过程。</a:t>
            </a:r>
          </a:p>
          <a:p>
            <a:pPr indent="431800">
              <a:lnSpc>
                <a:spcPct val="150000"/>
              </a:lnSpc>
            </a:pPr>
            <a:r>
              <a:rPr b="1">
                <a:solidFill>
                  <a:srgbClr val="000000"/>
                </a:solidFill>
                <a:sym typeface="+mn-ea"/>
              </a:rPr>
              <a:t>二是对企业的作用</a:t>
            </a:r>
            <a:r>
              <a:rPr lang="zh-CN" altLang="en-US" b="1">
                <a:solidFill>
                  <a:srgbClr val="000000"/>
                </a:solidFill>
                <a:ea typeface="宋体" panose="02010600030101010101" pitchFamily="2" charset="-122"/>
                <a:sym typeface="+mn-ea"/>
              </a:rPr>
              <a:t>，</a:t>
            </a:r>
            <a:r>
              <a:rPr sz="1600">
                <a:solidFill>
                  <a:srgbClr val="000000"/>
                </a:solidFill>
              </a:rPr>
              <a:t>品牌资产对企业的作用主要在于：有利于培养与提高顾客对品牌的忠诚度；可以帮助企业获得超额利润；为品牌的延伸创造条件；构筑进入壁垒，阻碍潜在竞争对手进入行业，为企业建立竞争优势；减少价格变动或竞争对手的营销活动带来的不利影响</a:t>
            </a:r>
            <a:r>
              <a:rPr lang="zh-CN" altLang="en-US" sz="1600">
                <a:solidFill>
                  <a:srgbClr val="000000"/>
                </a:solidFill>
                <a:ea typeface="宋体" panose="02010600030101010101" pitchFamily="2" charset="-122"/>
              </a:rPr>
              <a:t>。</a:t>
            </a:r>
          </a:p>
        </p:txBody>
      </p:sp>
    </p:spTree>
    <p:extLst>
      <p:ext uri="{BB962C8B-B14F-4D97-AF65-F5344CB8AC3E}">
        <p14:creationId xmlns:p14="http://schemas.microsoft.com/office/powerpoint/2010/main" val="142887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三、酒店品牌价值的衡量</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 Brand finance酒店最具品牌价值榜</a:t>
            </a:r>
          </a:p>
        </p:txBody>
      </p:sp>
      <p:sp>
        <p:nvSpPr>
          <p:cNvPr id="3" name="文本框 2"/>
          <p:cNvSpPr txBox="1"/>
          <p:nvPr/>
        </p:nvSpPr>
        <p:spPr>
          <a:xfrm>
            <a:off x="1543050" y="1617345"/>
            <a:ext cx="9643110" cy="3415030"/>
          </a:xfrm>
          <a:prstGeom prst="rect">
            <a:avLst/>
          </a:prstGeom>
          <a:noFill/>
        </p:spPr>
        <p:txBody>
          <a:bodyPr wrap="square" rtlCol="0" anchor="t">
            <a:spAutoFit/>
          </a:bodyPr>
          <a:lstStyle/>
          <a:p>
            <a:pPr indent="431800">
              <a:lnSpc>
                <a:spcPct val="150000"/>
              </a:lnSpc>
            </a:pPr>
            <a:r>
              <a:rPr sz="1600">
                <a:solidFill>
                  <a:srgbClr val="000000"/>
                </a:solidFill>
              </a:rPr>
              <a:t>Brand finance（英国品牌金融咨询公司）是全球性的独立第三方品牌价值评估和咨询机构，总部位于英国伦敦金融城中心。该公司通过提供品牌估值、分析、战略及交易等服务，帮助客户进一步了解其业务和无形资产的价值。</a:t>
            </a:r>
          </a:p>
          <a:p>
            <a:pPr indent="431800">
              <a:lnSpc>
                <a:spcPct val="150000"/>
              </a:lnSpc>
            </a:pPr>
            <a:r>
              <a:rPr sz="1600" b="1">
                <a:solidFill>
                  <a:srgbClr val="000000"/>
                </a:solidFill>
              </a:rPr>
              <a:t>1.对品牌及品牌价值的描述和定义</a:t>
            </a:r>
          </a:p>
          <a:p>
            <a:pPr indent="431800">
              <a:lnSpc>
                <a:spcPct val="150000"/>
              </a:lnSpc>
            </a:pPr>
            <a:r>
              <a:rPr sz="1600">
                <a:solidFill>
                  <a:srgbClr val="000000"/>
                </a:solidFill>
              </a:rPr>
              <a:t>从广度来看，一个品牌包含所有来自消费者、员工和其他相关利益方对一个组织及其产品或服务的期待和观点。</a:t>
            </a:r>
          </a:p>
          <a:p>
            <a:pPr indent="431800">
              <a:lnSpc>
                <a:spcPct val="150000"/>
              </a:lnSpc>
            </a:pPr>
            <a:r>
              <a:rPr sz="1600">
                <a:solidFill>
                  <a:srgbClr val="000000"/>
                </a:solidFill>
              </a:rPr>
              <a:t>Brand finance认为，整个企业的品牌价值是由其所统辖的数个品牌化业务构成的；品牌化业务价值是从属于子品牌的单个品牌化业务所带来的价值；品牌贡献是由品牌的业务所创总体经济获益。最终品牌价值是品牌化业务内商标的价值。</a:t>
            </a:r>
          </a:p>
        </p:txBody>
      </p:sp>
    </p:spTree>
    <p:extLst>
      <p:ext uri="{BB962C8B-B14F-4D97-AF65-F5344CB8AC3E}">
        <p14:creationId xmlns:p14="http://schemas.microsoft.com/office/powerpoint/2010/main" val="2513494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三、酒店品牌价值的衡量</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 Brand finance酒店最具品牌价值榜</a:t>
            </a:r>
          </a:p>
        </p:txBody>
      </p:sp>
      <p:sp>
        <p:nvSpPr>
          <p:cNvPr id="3" name="文本框 2"/>
          <p:cNvSpPr txBox="1"/>
          <p:nvPr/>
        </p:nvSpPr>
        <p:spPr>
          <a:xfrm>
            <a:off x="1543050" y="1617345"/>
            <a:ext cx="9643110" cy="4523105"/>
          </a:xfrm>
          <a:prstGeom prst="rect">
            <a:avLst/>
          </a:prstGeom>
          <a:noFill/>
        </p:spPr>
        <p:txBody>
          <a:bodyPr wrap="square" rtlCol="0" anchor="t">
            <a:spAutoFit/>
          </a:bodyPr>
          <a:lstStyle/>
          <a:p>
            <a:pPr indent="431800">
              <a:lnSpc>
                <a:spcPct val="150000"/>
              </a:lnSpc>
            </a:pPr>
            <a:r>
              <a:rPr lang="en-US" sz="1600" b="1">
                <a:solidFill>
                  <a:srgbClr val="000000"/>
                </a:solidFill>
              </a:rPr>
              <a:t>2.</a:t>
            </a:r>
            <a:r>
              <a:rPr sz="1600" b="1">
                <a:solidFill>
                  <a:srgbClr val="000000"/>
                </a:solidFill>
              </a:rPr>
              <a:t>理论模型与评价方法</a:t>
            </a:r>
          </a:p>
          <a:p>
            <a:pPr indent="431800">
              <a:lnSpc>
                <a:spcPct val="150000"/>
              </a:lnSpc>
            </a:pPr>
            <a:r>
              <a:rPr sz="1600">
                <a:solidFill>
                  <a:srgbClr val="000000"/>
                </a:solidFill>
              </a:rPr>
              <a:t>Brand finance在其品牌价值排行榜中使用“特许费率法”来计算品牌价值。这种方法包含估计由品牌所带来的预期未来销售以及计算特许费率，该费率以品牌使用来收费，即假设品牌在并未被使用者所拥有的情况下，品牌使用者所需支付的款项。换一个角度而言，即公司拥有该品牌，实际上就是节省下这笔费用，这也是品牌价值所在。“特许费率法”通常被税务机构和法庭所青睐，因为品牌价值是基于参考有记录的第三方交易而计算得出的。该计算可以通过公开可用的财务信息来完成。同时，该方法符合国际评价标准机构和ISO10668的要求可有效确定公正合理的品牌市场价值。</a:t>
            </a:r>
          </a:p>
          <a:p>
            <a:pPr indent="431800">
              <a:lnSpc>
                <a:spcPct val="150000"/>
              </a:lnSpc>
            </a:pPr>
            <a:r>
              <a:rPr lang="en-US" altLang="zh-CN" sz="1600">
                <a:solidFill>
                  <a:srgbClr val="000000"/>
                </a:solidFill>
                <a:ea typeface="宋体" panose="02010600030101010101" pitchFamily="2" charset="-122"/>
              </a:rPr>
              <a:t>Brand finance</a:t>
            </a:r>
            <a:r>
              <a:rPr lang="zh-CN" altLang="en-US" sz="1600">
                <a:solidFill>
                  <a:srgbClr val="000000"/>
                </a:solidFill>
                <a:ea typeface="宋体" panose="02010600030101010101" pitchFamily="2" charset="-122"/>
              </a:rPr>
              <a:t>的方法论所衍生出的最大特色是品牌评级，这一评级类似于信用评级。品牌评级由品牌强度指数（</a:t>
            </a:r>
            <a:r>
              <a:rPr lang="en-US" altLang="zh-CN" sz="1600">
                <a:solidFill>
                  <a:srgbClr val="000000"/>
                </a:solidFill>
                <a:ea typeface="宋体" panose="02010600030101010101" pitchFamily="2" charset="-122"/>
              </a:rPr>
              <a:t>BSⅠ</a:t>
            </a:r>
            <a:r>
              <a:rPr lang="zh-CN" altLang="en-US" sz="1600">
                <a:solidFill>
                  <a:srgbClr val="000000"/>
                </a:solidFill>
                <a:ea typeface="宋体" panose="02010600030101010101" pitchFamily="2" charset="-122"/>
              </a:rPr>
              <a:t>）推导而来，</a:t>
            </a:r>
            <a:r>
              <a:rPr lang="en-US" altLang="zh-CN" sz="1600">
                <a:solidFill>
                  <a:srgbClr val="000000"/>
                </a:solidFill>
                <a:ea typeface="宋体" panose="02010600030101010101" pitchFamily="2" charset="-122"/>
              </a:rPr>
              <a:t>BSI</a:t>
            </a:r>
            <a:r>
              <a:rPr lang="zh-CN" altLang="en-US" sz="1600">
                <a:solidFill>
                  <a:srgbClr val="000000"/>
                </a:solidFill>
                <a:ea typeface="宋体" panose="02010600030101010101" pitchFamily="2" charset="-122"/>
              </a:rPr>
              <a:t>可体现对比其竞争对手的品牌投人、资产累计和未来潜力，并由</a:t>
            </a:r>
            <a:r>
              <a:rPr lang="en-US" altLang="zh-CN" sz="1600">
                <a:solidFill>
                  <a:srgbClr val="000000"/>
                </a:solidFill>
                <a:ea typeface="宋体" panose="02010600030101010101" pitchFamily="2" charset="-122"/>
              </a:rPr>
              <a:t>D</a:t>
            </a:r>
            <a:r>
              <a:rPr lang="zh-CN" altLang="en-US" sz="1600">
                <a:solidFill>
                  <a:srgbClr val="000000"/>
                </a:solidFill>
                <a:ea typeface="宋体" panose="02010600030101010101" pitchFamily="2" charset="-122"/>
              </a:rPr>
              <a:t>到</a:t>
            </a:r>
            <a:r>
              <a:rPr lang="en-US" altLang="zh-CN" sz="1600">
                <a:solidFill>
                  <a:srgbClr val="000000"/>
                </a:solidFill>
                <a:ea typeface="宋体" panose="02010600030101010101" pitchFamily="2" charset="-122"/>
              </a:rPr>
              <a:t>A</a:t>
            </a:r>
            <a:r>
              <a:rPr lang="zh-CN" altLang="en-US" sz="1600">
                <a:solidFill>
                  <a:srgbClr val="000000"/>
                </a:solidFill>
                <a:ea typeface="宋体" panose="02010600030101010101" pitchFamily="2" charset="-122"/>
              </a:rPr>
              <a:t>进行评级</a:t>
            </a:r>
            <a:r>
              <a:rPr lang="en-US" altLang="zh-CN" sz="1600">
                <a:solidFill>
                  <a:srgbClr val="000000"/>
                </a:solidFill>
                <a:ea typeface="宋体" panose="02010600030101010101" pitchFamily="2" charset="-122"/>
              </a:rPr>
              <a:t>Brand finance</a:t>
            </a:r>
            <a:r>
              <a:rPr lang="zh-CN" altLang="en-US" sz="1600">
                <a:solidFill>
                  <a:srgbClr val="000000"/>
                </a:solidFill>
                <a:ea typeface="宋体" panose="02010600030101010101" pitchFamily="2" charset="-122"/>
              </a:rPr>
              <a:t>最核心的评价标准为品牌强度，由三部分构成，分别是现有表现、顾客评价和未来预期。其中，现有表现包括利润、销售额、市场占有率、定价支持；顾客评价包括知名度、联想度和美誉度；未来预期可以用重复购买、竞争者策略等指标衡量。</a:t>
            </a:r>
          </a:p>
        </p:txBody>
      </p:sp>
    </p:spTree>
    <p:extLst>
      <p:ext uri="{BB962C8B-B14F-4D97-AF65-F5344CB8AC3E}">
        <p14:creationId xmlns:p14="http://schemas.microsoft.com/office/powerpoint/2010/main" val="2136209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3" name="文本框 3"/>
          <p:cNvSpPr txBox="1">
            <a:spLocks noChangeArrowheads="1"/>
          </p:cNvSpPr>
          <p:nvPr/>
        </p:nvSpPr>
        <p:spPr bwMode="auto">
          <a:xfrm>
            <a:off x="1160145" y="743585"/>
            <a:ext cx="5333365" cy="397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2000" b="1" dirty="0">
                <a:solidFill>
                  <a:srgbClr val="000000"/>
                </a:solidFill>
                <a:latin typeface="微软雅黑" panose="020B0503020204020204" pitchFamily="34" charset="-122"/>
                <a:ea typeface="微软雅黑" panose="020B0503020204020204" pitchFamily="34" charset="-122"/>
                <a:sym typeface="+mn-ea"/>
              </a:rPr>
              <a:t>三、酒店品牌价值的衡量</a:t>
            </a:r>
          </a:p>
        </p:txBody>
      </p:sp>
      <p:sp>
        <p:nvSpPr>
          <p:cNvPr id="12" name="文本框 11"/>
          <p:cNvSpPr txBox="1"/>
          <p:nvPr/>
        </p:nvSpPr>
        <p:spPr>
          <a:xfrm>
            <a:off x="1235710" y="104140"/>
            <a:ext cx="3461385" cy="337185"/>
          </a:xfrm>
          <a:prstGeom prst="rect">
            <a:avLst/>
          </a:prstGeom>
          <a:noFill/>
        </p:spPr>
        <p:txBody>
          <a:bodyPr wrap="square" rtlCol="0">
            <a:spAutoFit/>
            <a:scene3d>
              <a:camera prst="orthographicFront"/>
              <a:lightRig rig="threePt" dir="t"/>
            </a:scene3d>
          </a:bodyPr>
          <a:lstStyle/>
          <a:p>
            <a:r>
              <a:rPr lang="zh-CN" altLang="en-US" sz="1600" b="1" dirty="0">
                <a:solidFill>
                  <a:srgbClr val="FFFFFF"/>
                </a:solidFill>
                <a:ea typeface="微软雅黑" panose="020B0503020204020204" pitchFamily="34" charset="-122"/>
              </a:rPr>
              <a:t>第四节    酒店品牌资产与品牌价值</a:t>
            </a:r>
          </a:p>
        </p:txBody>
      </p:sp>
      <p:sp>
        <p:nvSpPr>
          <p:cNvPr id="2" name="文本框 1"/>
          <p:cNvSpPr txBox="1"/>
          <p:nvPr/>
        </p:nvSpPr>
        <p:spPr>
          <a:xfrm>
            <a:off x="1397000" y="1249045"/>
            <a:ext cx="6014085" cy="368300"/>
          </a:xfrm>
          <a:prstGeom prst="rect">
            <a:avLst/>
          </a:prstGeom>
          <a:noFill/>
        </p:spPr>
        <p:txBody>
          <a:bodyPr wrap="square" rtlCol="0" anchor="t">
            <a:spAutoFit/>
          </a:bodyPr>
          <a:lstStyle/>
          <a:p>
            <a:r>
              <a:rPr lang="zh-CN" altLang="en-US" b="1">
                <a:solidFill>
                  <a:srgbClr val="000000"/>
                </a:solidFill>
                <a:latin typeface="微软雅黑" panose="020B0503020204020204" pitchFamily="34" charset="-122"/>
                <a:ea typeface="微软雅黑" panose="020B0503020204020204" pitchFamily="34" charset="-122"/>
              </a:rPr>
              <a:t>（一） Brand finance酒店最具品牌价值榜</a:t>
            </a:r>
          </a:p>
        </p:txBody>
      </p:sp>
      <p:sp>
        <p:nvSpPr>
          <p:cNvPr id="3" name="文本框 2"/>
          <p:cNvSpPr txBox="1"/>
          <p:nvPr/>
        </p:nvSpPr>
        <p:spPr>
          <a:xfrm>
            <a:off x="1543050" y="1617345"/>
            <a:ext cx="9643110" cy="4523105"/>
          </a:xfrm>
          <a:prstGeom prst="rect">
            <a:avLst/>
          </a:prstGeom>
          <a:noFill/>
        </p:spPr>
        <p:txBody>
          <a:bodyPr wrap="square" rtlCol="0" anchor="t">
            <a:spAutoFit/>
          </a:bodyPr>
          <a:lstStyle/>
          <a:p>
            <a:pPr indent="431800" algn="just">
              <a:lnSpc>
                <a:spcPct val="150000"/>
              </a:lnSpc>
            </a:pPr>
            <a:r>
              <a:rPr lang="en-US" sz="1600" b="1">
                <a:solidFill>
                  <a:srgbClr val="000000"/>
                </a:solidFill>
                <a:sym typeface="+mn-ea"/>
              </a:rPr>
              <a:t>2.</a:t>
            </a:r>
            <a:r>
              <a:rPr sz="1600" b="1">
                <a:solidFill>
                  <a:srgbClr val="000000"/>
                </a:solidFill>
                <a:sym typeface="+mn-ea"/>
              </a:rPr>
              <a:t>理论模型与评价方法</a:t>
            </a:r>
            <a:endParaRPr lang="zh-CN" altLang="en-US" sz="1600" b="1">
              <a:solidFill>
                <a:srgbClr val="000000"/>
              </a:solidFill>
              <a:sym typeface="+mn-ea"/>
            </a:endParaRPr>
          </a:p>
          <a:p>
            <a:pPr indent="431800" algn="just">
              <a:lnSpc>
                <a:spcPct val="150000"/>
              </a:lnSpc>
            </a:pPr>
            <a:r>
              <a:rPr lang="zh-CN" altLang="en-US" sz="1600">
                <a:solidFill>
                  <a:srgbClr val="000000"/>
                </a:solidFill>
                <a:sym typeface="+mn-ea"/>
              </a:rPr>
              <a:t>（1）在1—100分范围内基于一系列属性诸如情感联结、财务绩效、可持续性指数及其他指标来计算品牌强度。该得分即品牌强度指数。</a:t>
            </a:r>
            <a:endParaRPr lang="zh-CN" altLang="en-US" sz="1600">
              <a:solidFill>
                <a:srgbClr val="000000"/>
              </a:solidFill>
            </a:endParaRPr>
          </a:p>
          <a:p>
            <a:pPr indent="431800" algn="just">
              <a:lnSpc>
                <a:spcPct val="150000"/>
              </a:lnSpc>
            </a:pPr>
            <a:r>
              <a:rPr lang="zh-CN" altLang="en-US" sz="1600">
                <a:solidFill>
                  <a:srgbClr val="000000"/>
                </a:solidFill>
                <a:sym typeface="+mn-ea"/>
              </a:rPr>
              <a:t>（2）确定各品牌行业的特许費率范围。这一步通过审核来自 Brand finance的许可协议数据库及其他在线数据库中的可比较许可协议来完成。</a:t>
            </a:r>
            <a:endParaRPr lang="zh-CN" altLang="en-US" sz="1600">
              <a:solidFill>
                <a:srgbClr val="000000"/>
              </a:solidFill>
            </a:endParaRPr>
          </a:p>
          <a:p>
            <a:pPr indent="431800" algn="just">
              <a:lnSpc>
                <a:spcPct val="150000"/>
              </a:lnSpc>
            </a:pPr>
            <a:r>
              <a:rPr lang="zh-CN" altLang="en-US" sz="1600">
                <a:solidFill>
                  <a:srgbClr val="000000"/>
                </a:solidFill>
                <a:sym typeface="+mn-ea"/>
              </a:rPr>
              <a:t>（3）计算特许费率。将品牌强度得分应用于特许费率范围，得出特许费率。例如，如果某品牌行业的特许费率范围为1%-5%，同时一个品牌的品牌实力得分是80分，那么其在该行业里使用品牌的适当的特许费率为4.2%。</a:t>
            </a:r>
            <a:endParaRPr lang="zh-CN" altLang="en-US" sz="1600">
              <a:solidFill>
                <a:srgbClr val="000000"/>
              </a:solidFill>
            </a:endParaRPr>
          </a:p>
          <a:p>
            <a:pPr indent="431800" algn="just">
              <a:lnSpc>
                <a:spcPct val="150000"/>
              </a:lnSpc>
            </a:pPr>
            <a:r>
              <a:rPr lang="zh-CN" altLang="en-US" sz="1600">
                <a:solidFill>
                  <a:srgbClr val="000000"/>
                </a:solidFill>
                <a:sym typeface="+mn-ea"/>
              </a:rPr>
              <a:t>（4）通过估计母公司由某个特定品牌带来的收益来确定品牌特定收益。</a:t>
            </a:r>
            <a:endParaRPr lang="zh-CN" altLang="en-US" sz="1600">
              <a:solidFill>
                <a:srgbClr val="000000"/>
              </a:solidFill>
            </a:endParaRPr>
          </a:p>
          <a:p>
            <a:pPr indent="431800" algn="just">
              <a:lnSpc>
                <a:spcPct val="150000"/>
              </a:lnSpc>
            </a:pPr>
            <a:r>
              <a:rPr lang="zh-CN" altLang="en-US" sz="1600">
                <a:solidFill>
                  <a:srgbClr val="000000"/>
                </a:solidFill>
                <a:sym typeface="+mn-ea"/>
              </a:rPr>
              <a:t>（5）通过历史收益、预期资产分析和经济成长率来确定预期品牌特定收益。</a:t>
            </a:r>
            <a:endParaRPr lang="zh-CN" altLang="en-US" sz="1600">
              <a:solidFill>
                <a:srgbClr val="000000"/>
              </a:solidFill>
            </a:endParaRPr>
          </a:p>
          <a:p>
            <a:pPr indent="431800" algn="just">
              <a:lnSpc>
                <a:spcPct val="150000"/>
              </a:lnSpc>
            </a:pPr>
            <a:r>
              <a:rPr lang="zh-CN" altLang="en-US" sz="1600">
                <a:solidFill>
                  <a:srgbClr val="000000"/>
                </a:solidFill>
                <a:sym typeface="+mn-ea"/>
              </a:rPr>
              <a:t>（6）将特许费率应用至预期收益来导出品牌收益。</a:t>
            </a:r>
          </a:p>
          <a:p>
            <a:pPr indent="431800" algn="just">
              <a:lnSpc>
                <a:spcPct val="150000"/>
              </a:lnSpc>
            </a:pPr>
            <a:r>
              <a:rPr lang="zh-CN" altLang="en-US" sz="1600">
                <a:solidFill>
                  <a:srgbClr val="000000"/>
                </a:solidFill>
                <a:sym typeface="+mn-ea"/>
              </a:rPr>
              <a:t>（7）税后贴现的品牌收益即净现值，也就是品牌价值。</a:t>
            </a:r>
            <a:endParaRPr lang="zh-CN" altLang="en-US" sz="1600">
              <a:solidFill>
                <a:srgbClr val="000000"/>
              </a:solidFill>
              <a:ea typeface="宋体" panose="02010600030101010101" pitchFamily="2" charset="-122"/>
            </a:endParaRPr>
          </a:p>
        </p:txBody>
      </p:sp>
    </p:spTree>
    <p:extLst>
      <p:ext uri="{BB962C8B-B14F-4D97-AF65-F5344CB8AC3E}">
        <p14:creationId xmlns:p14="http://schemas.microsoft.com/office/powerpoint/2010/main" val="256713890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ixel">
  <a:themeElements>
    <a:clrScheme name="自定义 3">
      <a:dk1>
        <a:srgbClr val="000000"/>
      </a:dk1>
      <a:lt1>
        <a:srgbClr val="FFFFFF"/>
      </a:lt1>
      <a:dk2>
        <a:srgbClr val="C00000"/>
      </a:dk2>
      <a:lt2>
        <a:srgbClr val="C00000"/>
      </a:lt2>
      <a:accent1>
        <a:srgbClr val="FF5050"/>
      </a:accent1>
      <a:accent2>
        <a:srgbClr val="DF9C87"/>
      </a:accent2>
      <a:accent3>
        <a:srgbClr val="FFFFFF"/>
      </a:accent3>
      <a:accent4>
        <a:srgbClr val="000000"/>
      </a:accent4>
      <a:accent5>
        <a:srgbClr val="DF9C87"/>
      </a:accent5>
      <a:accent6>
        <a:srgbClr val="DF9C87"/>
      </a:accent6>
      <a:hlink>
        <a:srgbClr val="DF9C87"/>
      </a:hlink>
      <a:folHlink>
        <a:srgbClr val="CC6140"/>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主题​​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Office 主题​​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Office 主题​​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ffice 主题​​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Office 主题​​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Office 主题​​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Office 主题​​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1829</Words>
  <Application>Microsoft Office PowerPoint</Application>
  <PresentationFormat>宽屏</PresentationFormat>
  <Paragraphs>115</Paragraphs>
  <Slides>20</Slides>
  <Notes>19</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20</vt:i4>
      </vt:variant>
    </vt:vector>
  </HeadingPairs>
  <TitlesOfParts>
    <vt:vector size="30" baseType="lpstr">
      <vt:lpstr>宋体</vt:lpstr>
      <vt:lpstr>微软雅黑</vt:lpstr>
      <vt:lpstr>Arial</vt:lpstr>
      <vt:lpstr>Arial Black</vt:lpstr>
      <vt:lpstr>Calibri</vt:lpstr>
      <vt:lpstr>Calibri Light</vt:lpstr>
      <vt:lpstr>Times New Roman</vt:lpstr>
      <vt:lpstr>Wingdings</vt:lpstr>
      <vt:lpstr>Office 主题</vt:lpstr>
      <vt:lpstr>Pixel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PC</cp:lastModifiedBy>
  <cp:revision>1</cp:revision>
  <dcterms:created xsi:type="dcterms:W3CDTF">2022-12-02T05:22:00Z</dcterms:created>
  <dcterms:modified xsi:type="dcterms:W3CDTF">2022-12-02T05:22:07Z</dcterms:modified>
</cp:coreProperties>
</file>