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8.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51"/>
  </p:notesMasterIdLst>
  <p:sldIdLst>
    <p:sldId id="256" r:id="rId3"/>
    <p:sldId id="297" r:id="rId4"/>
    <p:sldId id="305" r:id="rId5"/>
    <p:sldId id="302" r:id="rId6"/>
    <p:sldId id="303" r:id="rId7"/>
    <p:sldId id="304" r:id="rId8"/>
    <p:sldId id="298" r:id="rId9"/>
    <p:sldId id="300" r:id="rId10"/>
    <p:sldId id="257" r:id="rId11"/>
    <p:sldId id="258" r:id="rId12"/>
    <p:sldId id="259" r:id="rId13"/>
    <p:sldId id="260" r:id="rId14"/>
    <p:sldId id="261" r:id="rId15"/>
    <p:sldId id="301" r:id="rId16"/>
    <p:sldId id="262" r:id="rId17"/>
    <p:sldId id="264" r:id="rId18"/>
    <p:sldId id="265" r:id="rId19"/>
    <p:sldId id="266" r:id="rId20"/>
    <p:sldId id="267" r:id="rId21"/>
    <p:sldId id="268" r:id="rId22"/>
    <p:sldId id="269" r:id="rId23"/>
    <p:sldId id="306"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8" r:id="rId42"/>
    <p:sldId id="289" r:id="rId43"/>
    <p:sldId id="290" r:id="rId44"/>
    <p:sldId id="291" r:id="rId45"/>
    <p:sldId id="292" r:id="rId46"/>
    <p:sldId id="293" r:id="rId47"/>
    <p:sldId id="294" r:id="rId48"/>
    <p:sldId id="295" r:id="rId49"/>
    <p:sldId id="296" r:id="rId5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63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2D916A-95C6-4E0E-91F0-3C23303F2BC1}" type="datetimeFigureOut">
              <a:rPr lang="zh-CN" altLang="en-US" smtClean="0"/>
              <a:t>2022/11/2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8C8D7B-23BD-44C1-8035-9E674A5FC555}" type="slidenum">
              <a:rPr lang="zh-CN" altLang="en-US" smtClean="0"/>
              <a:t>‹#›</a:t>
            </a:fld>
            <a:endParaRPr lang="zh-CN" altLang="en-US"/>
          </a:p>
        </p:txBody>
      </p:sp>
    </p:spTree>
    <p:extLst>
      <p:ext uri="{BB962C8B-B14F-4D97-AF65-F5344CB8AC3E}">
        <p14:creationId xmlns:p14="http://schemas.microsoft.com/office/powerpoint/2010/main" val="110324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932833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190687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150177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484597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266455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755151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887864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364458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025640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187934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497017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6826490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269546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264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9563564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5082801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7001785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992358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6145213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326511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880826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599882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628585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123890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0942452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2802256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5683830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6424155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1146604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671142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711973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991719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759127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604368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423107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622416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4CBA174-E123-4D36-B754-A10A4B27372C}" type="datetimeFigureOut">
              <a:rPr lang="zh-CN" altLang="en-US" smtClean="0"/>
              <a:t>2022/11/2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8168AF-C525-4726-8F53-0CA6638AA18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4CBA174-E123-4D36-B754-A10A4B27372C}" type="datetimeFigureOut">
              <a:rPr lang="zh-CN" altLang="en-US" smtClean="0"/>
              <a:t>2022/11/2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8168AF-C525-4726-8F53-0CA6638AA18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4CBA174-E123-4D36-B754-A10A4B27372C}" type="datetimeFigureOut">
              <a:rPr lang="zh-CN" altLang="en-US" smtClean="0"/>
              <a:t>2022/11/2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8168AF-C525-4726-8F53-0CA6638AA18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39960" name="Group 24"/>
          <p:cNvGrpSpPr/>
          <p:nvPr/>
        </p:nvGrpSpPr>
        <p:grpSpPr bwMode="auto">
          <a:xfrm>
            <a:off x="6" y="0"/>
            <a:ext cx="12192000" cy="6858000"/>
            <a:chOff x="0" y="0"/>
            <a:chExt cx="5760" cy="4320"/>
          </a:xfrm>
        </p:grpSpPr>
        <p:sp>
          <p:nvSpPr>
            <p:cNvPr id="39938" name="Rectangle 2"/>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42" name="Rectangle 6"/>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grpSp>
          <p:nvGrpSpPr>
            <p:cNvPr id="39958" name="Group 22"/>
            <p:cNvGrpSpPr/>
            <p:nvPr/>
          </p:nvGrpSpPr>
          <p:grpSpPr bwMode="auto">
            <a:xfrm>
              <a:off x="0" y="672"/>
              <a:ext cx="1806" cy="1989"/>
              <a:chOff x="0" y="672"/>
              <a:chExt cx="1806" cy="1989"/>
            </a:xfrm>
          </p:grpSpPr>
          <p:sp>
            <p:nvSpPr>
              <p:cNvPr id="39943" name="Rectangle 7"/>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44" name="Rectangle 8"/>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45" name="Rectangle 9"/>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46" name="Rectangle 10"/>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47" name="Rectangle 11"/>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48" name="Rectangle 12"/>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49" name="Rectangle 13"/>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50" name="Rectangle 14"/>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51" name="Rectangle 15"/>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9952" name="Rectangle 16"/>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grpSp>
      </p:grpSp>
      <p:sp>
        <p:nvSpPr>
          <p:cNvPr id="39939" name="Rectangle 3"/>
          <p:cNvSpPr>
            <a:spLocks noGrp="1" noChangeArrowheads="1"/>
          </p:cNvSpPr>
          <p:nvPr>
            <p:ph type="dt" sz="half" idx="2"/>
          </p:nvPr>
        </p:nvSpPr>
        <p:spPr>
          <a:xfrm>
            <a:off x="609599" y="6248400"/>
            <a:ext cx="2844800" cy="457200"/>
          </a:xfrm>
        </p:spPr>
        <p:txBody>
          <a:bodyPr/>
          <a:lstStyle>
            <a:lvl1pPr>
              <a:defRPr/>
            </a:lvl1pPr>
          </a:lstStyle>
          <a:p>
            <a:fld id="{2CC3CACF-6271-4A54-B29B-A6485F057857}" type="datetimeFigureOut">
              <a:rPr lang="zh-CN" altLang="en-US" smtClean="0">
                <a:solidFill>
                  <a:srgbClr val="000000"/>
                </a:solidFill>
              </a:rPr>
              <a:t>2022/11/2</a:t>
            </a:fld>
            <a:endParaRPr lang="zh-CN" altLang="en-US">
              <a:solidFill>
                <a:srgbClr val="000000"/>
              </a:solidFill>
            </a:endParaRPr>
          </a:p>
        </p:txBody>
      </p:sp>
      <p:sp>
        <p:nvSpPr>
          <p:cNvPr id="39940" name="Rectangle 4"/>
          <p:cNvSpPr>
            <a:spLocks noGrp="1" noChangeArrowheads="1"/>
          </p:cNvSpPr>
          <p:nvPr>
            <p:ph type="ftr" sz="quarter" idx="3"/>
          </p:nvPr>
        </p:nvSpPr>
        <p:spPr/>
        <p:txBody>
          <a:bodyPr/>
          <a:lstStyle>
            <a:lvl1pPr>
              <a:defRPr/>
            </a:lvl1pPr>
          </a:lstStyle>
          <a:p>
            <a:endParaRPr lang="zh-CN" altLang="en-US">
              <a:solidFill>
                <a:srgbClr val="000000"/>
              </a:solidFill>
            </a:endParaRPr>
          </a:p>
        </p:txBody>
      </p:sp>
      <p:sp>
        <p:nvSpPr>
          <p:cNvPr id="39941" name="Rectangle 5"/>
          <p:cNvSpPr>
            <a:spLocks noGrp="1" noChangeArrowheads="1"/>
          </p:cNvSpPr>
          <p:nvPr>
            <p:ph type="sldNum" sz="quarter" idx="4"/>
          </p:nvPr>
        </p:nvSpPr>
        <p:spPr/>
        <p:txBody>
          <a:bodyPr/>
          <a:lstStyle>
            <a:lvl1pPr>
              <a:defRPr/>
            </a:lvl1pPr>
          </a:lstStyle>
          <a:p>
            <a:fld id="{D24CA0EA-283E-4B3B-A5E5-3978CD40DD10}" type="slidenum">
              <a:rPr lang="zh-CN" altLang="en-US" smtClean="0">
                <a:solidFill>
                  <a:srgbClr val="000000"/>
                </a:solidFill>
              </a:rPr>
              <a:t>‹#›</a:t>
            </a:fld>
            <a:endParaRPr lang="zh-CN" altLang="en-US">
              <a:solidFill>
                <a:srgbClr val="000000"/>
              </a:solidFill>
            </a:endParaRPr>
          </a:p>
        </p:txBody>
      </p:sp>
      <p:sp>
        <p:nvSpPr>
          <p:cNvPr id="39953" name="Rectangle 17"/>
          <p:cNvSpPr>
            <a:spLocks noGrp="1" noChangeArrowheads="1"/>
          </p:cNvSpPr>
          <p:nvPr>
            <p:ph type="ctrTitle"/>
          </p:nvPr>
        </p:nvSpPr>
        <p:spPr>
          <a:xfrm>
            <a:off x="3962400" y="1828800"/>
            <a:ext cx="8026400" cy="2209800"/>
          </a:xfrm>
        </p:spPr>
        <p:txBody>
          <a:bodyPr/>
          <a:lstStyle>
            <a:lvl1pPr>
              <a:defRPr sz="6700">
                <a:solidFill>
                  <a:srgbClr val="FFFFFF"/>
                </a:solidFill>
              </a:defRPr>
            </a:lvl1pPr>
          </a:lstStyle>
          <a:p>
            <a:pPr lvl="0"/>
            <a:r>
              <a:rPr lang="zh-CN" altLang="en-US" noProof="0"/>
              <a:t>单击此处编辑母版标题样式</a:t>
            </a:r>
          </a:p>
        </p:txBody>
      </p:sp>
      <p:sp>
        <p:nvSpPr>
          <p:cNvPr id="39954" name="Rectangle 18"/>
          <p:cNvSpPr>
            <a:spLocks noGrp="1" noChangeArrowheads="1"/>
          </p:cNvSpPr>
          <p:nvPr>
            <p:ph type="subTitle" idx="1"/>
          </p:nvPr>
        </p:nvSpPr>
        <p:spPr>
          <a:xfrm>
            <a:off x="3962400" y="4267200"/>
            <a:ext cx="8026400" cy="1752600"/>
          </a:xfrm>
        </p:spPr>
        <p:txBody>
          <a:bodyPr/>
          <a:lstStyle>
            <a:lvl1pPr marL="0" indent="0">
              <a:buFont typeface="Wingdings" panose="05000000000000000000" pitchFamily="2" charset="2"/>
              <a:buNone/>
              <a:defRPr sz="4500"/>
            </a:lvl1pPr>
          </a:lstStyle>
          <a:p>
            <a:pPr lvl="0"/>
            <a:r>
              <a:rPr lang="zh-CN" altLang="en-US" noProof="0"/>
              <a:t>单击此处编辑母版副标题样式</a:t>
            </a:r>
          </a:p>
        </p:txBody>
      </p:sp>
      <p:pic>
        <p:nvPicPr>
          <p:cNvPr id="21" name="图片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907" t="53430" r="23102" b="25371"/>
          <a:stretch>
            <a:fillRect/>
          </a:stretch>
        </p:blipFill>
        <p:spPr bwMode="auto">
          <a:xfrm>
            <a:off x="8152603" y="358513"/>
            <a:ext cx="3613959" cy="72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endParaRPr lang="zh-CN" altLang="en-US" dirty="0">
              <a:solidFill>
                <a:srgbClr val="000000"/>
              </a:solidFill>
            </a:endParaRPr>
          </a:p>
        </p:txBody>
      </p:sp>
      <p:sp>
        <p:nvSpPr>
          <p:cNvPr id="6" name="日期占位符 5"/>
          <p:cNvSpPr>
            <a:spLocks noGrp="1"/>
          </p:cNvSpPr>
          <p:nvPr>
            <p:ph type="dt" sz="half" idx="12"/>
          </p:nvPr>
        </p:nvSpPr>
        <p:spPr/>
        <p:txBody>
          <a:bodyPr/>
          <a:lstStyle>
            <a:lvl1pPr>
              <a:defRPr/>
            </a:lvl1pPr>
          </a:lstStyle>
          <a:p>
            <a:endParaRPr lang="zh-CN" altLang="en-US" dirty="0">
              <a:solidFill>
                <a:srgbClr val="000000"/>
              </a:solidFill>
            </a:endParaRPr>
          </a:p>
        </p:txBody>
      </p:sp>
      <p:cxnSp>
        <p:nvCxnSpPr>
          <p:cNvPr id="8" name="直接连接符 7"/>
          <p:cNvCxnSpPr/>
          <p:nvPr userDrawn="1"/>
        </p:nvCxnSpPr>
        <p:spPr bwMode="auto">
          <a:xfrm>
            <a:off x="672" y="6501342"/>
            <a:ext cx="12144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28454" y="-8878"/>
            <a:ext cx="1686777" cy="553263"/>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90" y="4406901"/>
            <a:ext cx="10363200" cy="1362075"/>
          </a:xfrm>
        </p:spPr>
        <p:txBody>
          <a:bodyPr anchor="t"/>
          <a:lstStyle>
            <a:lvl1pPr algn="l">
              <a:defRPr sz="5300" b="1" cap="all"/>
            </a:lvl1pPr>
          </a:lstStyle>
          <a:p>
            <a:r>
              <a:rPr lang="zh-CN" altLang="en-US"/>
              <a:t>单击此处编辑母版标题样式</a:t>
            </a:r>
          </a:p>
        </p:txBody>
      </p:sp>
      <p:sp>
        <p:nvSpPr>
          <p:cNvPr id="3" name="文本占位符 2"/>
          <p:cNvSpPr>
            <a:spLocks noGrp="1"/>
          </p:cNvSpPr>
          <p:nvPr>
            <p:ph type="body" idx="1"/>
          </p:nvPr>
        </p:nvSpPr>
        <p:spPr>
          <a:xfrm>
            <a:off x="963090" y="2906718"/>
            <a:ext cx="10363200" cy="1500187"/>
          </a:xfrm>
        </p:spPr>
        <p:txBody>
          <a:bodyPr anchor="b"/>
          <a:lstStyle>
            <a:lvl1pPr marL="0" indent="0">
              <a:buNone/>
              <a:defRPr sz="2700"/>
            </a:lvl1pPr>
            <a:lvl2pPr marL="609600" indent="0">
              <a:buNone/>
              <a:defRPr sz="2400"/>
            </a:lvl2pPr>
            <a:lvl3pPr marL="1219200" indent="0">
              <a:buNone/>
              <a:defRPr sz="2100"/>
            </a:lvl3pPr>
            <a:lvl4pPr marL="1828165" indent="0">
              <a:buNone/>
              <a:defRPr sz="1900"/>
            </a:lvl4pPr>
            <a:lvl5pPr marL="2437765" indent="0">
              <a:buNone/>
              <a:defRPr sz="1900"/>
            </a:lvl5pPr>
            <a:lvl6pPr marL="3047365" indent="0">
              <a:buNone/>
              <a:defRPr sz="1900"/>
            </a:lvl6pPr>
            <a:lvl7pPr marL="3656330" indent="0">
              <a:buNone/>
              <a:defRPr sz="1900"/>
            </a:lvl7pPr>
            <a:lvl8pPr marL="4265930" indent="0">
              <a:buNone/>
              <a:defRPr sz="1900"/>
            </a:lvl8pPr>
            <a:lvl9pPr marL="4874895" indent="0">
              <a:buNone/>
              <a:defRPr sz="19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endParaRPr lang="zh-CN" altLang="en-US">
              <a:solidFill>
                <a:srgbClr val="000000"/>
              </a:solidFill>
            </a:endParaRPr>
          </a:p>
        </p:txBody>
      </p:sp>
      <p:sp>
        <p:nvSpPr>
          <p:cNvPr id="5" name="灯片编号占位符 4"/>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t>‹#›</a:t>
            </a:fld>
            <a:endParaRPr lang="zh-CN" altLang="en-US">
              <a:solidFill>
                <a:srgbClr val="000000"/>
              </a:solidFill>
            </a:endParaRPr>
          </a:p>
        </p:txBody>
      </p:sp>
      <p:sp>
        <p:nvSpPr>
          <p:cNvPr id="6" name="日期占位符 5"/>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t>2022/11/2</a:t>
            </a:fld>
            <a:endParaRPr lang="zh-CN" alt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6" y="1981200"/>
            <a:ext cx="5384800" cy="3886200"/>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981200"/>
            <a:ext cx="5384800" cy="3886200"/>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endParaRPr lang="zh-CN" altLang="en-US">
              <a:solidFill>
                <a:srgbClr val="000000"/>
              </a:solidFill>
            </a:endParaRPr>
          </a:p>
        </p:txBody>
      </p:sp>
      <p:sp>
        <p:nvSpPr>
          <p:cNvPr id="6" name="灯片编号占位符 5"/>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t>‹#›</a:t>
            </a:fld>
            <a:endParaRPr lang="zh-CN" altLang="en-US">
              <a:solidFill>
                <a:srgbClr val="000000"/>
              </a:solidFill>
            </a:endParaRPr>
          </a:p>
        </p:txBody>
      </p:sp>
      <p:sp>
        <p:nvSpPr>
          <p:cNvPr id="7" name="日期占位符 6"/>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t>2022/11/2</a:t>
            </a:fld>
            <a:endParaRPr lang="zh-CN" alt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9"/>
            <a:ext cx="5386917"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100" b="1"/>
            </a:lvl4pPr>
            <a:lvl5pPr marL="2437765" indent="0">
              <a:buNone/>
              <a:defRPr sz="2100" b="1"/>
            </a:lvl5pPr>
            <a:lvl6pPr marL="3047365" indent="0">
              <a:buNone/>
              <a:defRPr sz="2100" b="1"/>
            </a:lvl6pPr>
            <a:lvl7pPr marL="3656330" indent="0">
              <a:buNone/>
              <a:defRPr sz="2100" b="1"/>
            </a:lvl7pPr>
            <a:lvl8pPr marL="4265930" indent="0">
              <a:buNone/>
              <a:defRPr sz="2100" b="1"/>
            </a:lvl8pPr>
            <a:lvl9pPr marL="4874895" indent="0">
              <a:buNone/>
              <a:defRPr sz="2100" b="1"/>
            </a:lvl9pPr>
          </a:lstStyle>
          <a:p>
            <a:pPr lvl="0"/>
            <a:r>
              <a:rPr lang="zh-CN" altLang="en-US"/>
              <a:t>单击此处编辑母版文本样式</a:t>
            </a:r>
          </a:p>
        </p:txBody>
      </p:sp>
      <p:sp>
        <p:nvSpPr>
          <p:cNvPr id="4" name="内容占位符 3"/>
          <p:cNvSpPr>
            <a:spLocks noGrp="1"/>
          </p:cNvSpPr>
          <p:nvPr>
            <p:ph sz="half" idx="2"/>
          </p:nvPr>
        </p:nvSpPr>
        <p:spPr>
          <a:xfrm>
            <a:off x="609600" y="2174880"/>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9"/>
            <a:ext cx="5389033"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100" b="1"/>
            </a:lvl4pPr>
            <a:lvl5pPr marL="2437765" indent="0">
              <a:buNone/>
              <a:defRPr sz="2100" b="1"/>
            </a:lvl5pPr>
            <a:lvl6pPr marL="3047365" indent="0">
              <a:buNone/>
              <a:defRPr sz="2100" b="1"/>
            </a:lvl6pPr>
            <a:lvl7pPr marL="3656330" indent="0">
              <a:buNone/>
              <a:defRPr sz="2100" b="1"/>
            </a:lvl7pPr>
            <a:lvl8pPr marL="4265930" indent="0">
              <a:buNone/>
              <a:defRPr sz="2100" b="1"/>
            </a:lvl8pPr>
            <a:lvl9pPr marL="4874895" indent="0">
              <a:buNone/>
              <a:defRPr sz="2100" b="1"/>
            </a:lvl9pPr>
          </a:lstStyle>
          <a:p>
            <a:pPr lvl="0"/>
            <a:r>
              <a:rPr lang="zh-CN" altLang="en-US"/>
              <a:t>单击此处编辑母版文本样式</a:t>
            </a:r>
          </a:p>
        </p:txBody>
      </p:sp>
      <p:sp>
        <p:nvSpPr>
          <p:cNvPr id="6" name="内容占位符 5"/>
          <p:cNvSpPr>
            <a:spLocks noGrp="1"/>
          </p:cNvSpPr>
          <p:nvPr>
            <p:ph sz="quarter" idx="4"/>
          </p:nvPr>
        </p:nvSpPr>
        <p:spPr>
          <a:xfrm>
            <a:off x="6193372" y="2174880"/>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endParaRPr lang="zh-CN" altLang="en-US">
              <a:solidFill>
                <a:srgbClr val="000000"/>
              </a:solidFill>
            </a:endParaRPr>
          </a:p>
        </p:txBody>
      </p:sp>
      <p:sp>
        <p:nvSpPr>
          <p:cNvPr id="8" name="灯片编号占位符 7"/>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t>‹#›</a:t>
            </a:fld>
            <a:endParaRPr lang="zh-CN" altLang="en-US">
              <a:solidFill>
                <a:srgbClr val="000000"/>
              </a:solidFill>
            </a:endParaRPr>
          </a:p>
        </p:txBody>
      </p:sp>
      <p:sp>
        <p:nvSpPr>
          <p:cNvPr id="9" name="日期占位符 8"/>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t>2022/11/2</a:t>
            </a:fld>
            <a:endParaRPr lang="zh-CN" alt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endParaRPr lang="zh-CN" altLang="en-US">
              <a:solidFill>
                <a:srgbClr val="000000"/>
              </a:solidFill>
            </a:endParaRPr>
          </a:p>
        </p:txBody>
      </p:sp>
      <p:sp>
        <p:nvSpPr>
          <p:cNvPr id="4" name="灯片编号占位符 3"/>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t>‹#›</a:t>
            </a:fld>
            <a:endParaRPr lang="zh-CN" altLang="en-US">
              <a:solidFill>
                <a:srgbClr val="000000"/>
              </a:solidFill>
            </a:endParaRPr>
          </a:p>
        </p:txBody>
      </p:sp>
      <p:sp>
        <p:nvSpPr>
          <p:cNvPr id="5" name="日期占位符 4"/>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t>2022/11/2</a:t>
            </a:fld>
            <a:endParaRPr lang="zh-CN" alt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endParaRPr lang="zh-CN" altLang="en-US">
              <a:solidFill>
                <a:srgbClr val="000000"/>
              </a:solidFill>
            </a:endParaRPr>
          </a:p>
        </p:txBody>
      </p:sp>
      <p:sp>
        <p:nvSpPr>
          <p:cNvPr id="3" name="灯片编号占位符 2"/>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t>‹#›</a:t>
            </a:fld>
            <a:endParaRPr lang="zh-CN" altLang="en-US">
              <a:solidFill>
                <a:srgbClr val="000000"/>
              </a:solidFill>
            </a:endParaRPr>
          </a:p>
        </p:txBody>
      </p:sp>
      <p:sp>
        <p:nvSpPr>
          <p:cNvPr id="4" name="日期占位符 3"/>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t>2022/11/2</a:t>
            </a:fld>
            <a:endParaRPr lang="zh-CN" alt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4"/>
            <a:ext cx="4011084" cy="1162051"/>
          </a:xfrm>
        </p:spPr>
        <p:txBody>
          <a:bodyPr anchor="b"/>
          <a:lstStyle>
            <a:lvl1pPr algn="l">
              <a:defRPr sz="2700" b="1"/>
            </a:lvl1pPr>
          </a:lstStyle>
          <a:p>
            <a:r>
              <a:rPr lang="zh-CN" altLang="en-US"/>
              <a:t>单击此处编辑母版标题样式</a:t>
            </a:r>
          </a:p>
        </p:txBody>
      </p:sp>
      <p:sp>
        <p:nvSpPr>
          <p:cNvPr id="3" name="内容占位符 2"/>
          <p:cNvSpPr>
            <a:spLocks noGrp="1"/>
          </p:cNvSpPr>
          <p:nvPr>
            <p:ph idx="1"/>
          </p:nvPr>
        </p:nvSpPr>
        <p:spPr>
          <a:xfrm>
            <a:off x="4766734" y="273055"/>
            <a:ext cx="6815666" cy="5853114"/>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10"/>
            <a:ext cx="4011084" cy="4691063"/>
          </a:xfrm>
        </p:spPr>
        <p:txBody>
          <a:bodyPr/>
          <a:lstStyle>
            <a:lvl1pPr marL="0" indent="0">
              <a:buNone/>
              <a:defRPr sz="1900"/>
            </a:lvl1pPr>
            <a:lvl2pPr marL="609600" indent="0">
              <a:buNone/>
              <a:defRPr sz="1600"/>
            </a:lvl2pPr>
            <a:lvl3pPr marL="1219200" indent="0">
              <a:buNone/>
              <a:defRPr sz="1300"/>
            </a:lvl3pPr>
            <a:lvl4pPr marL="1828165" indent="0">
              <a:buNone/>
              <a:defRPr sz="1200"/>
            </a:lvl4pPr>
            <a:lvl5pPr marL="2437765" indent="0">
              <a:buNone/>
              <a:defRPr sz="1200"/>
            </a:lvl5pPr>
            <a:lvl6pPr marL="3047365" indent="0">
              <a:buNone/>
              <a:defRPr sz="1200"/>
            </a:lvl6pPr>
            <a:lvl7pPr marL="3656330" indent="0">
              <a:buNone/>
              <a:defRPr sz="1200"/>
            </a:lvl7pPr>
            <a:lvl8pPr marL="4265930" indent="0">
              <a:buNone/>
              <a:defRPr sz="1200"/>
            </a:lvl8pPr>
            <a:lvl9pPr marL="4874895" indent="0">
              <a:buNone/>
              <a:defRPr sz="12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endParaRPr lang="zh-CN" altLang="en-US">
              <a:solidFill>
                <a:srgbClr val="000000"/>
              </a:solidFill>
            </a:endParaRPr>
          </a:p>
        </p:txBody>
      </p:sp>
      <p:sp>
        <p:nvSpPr>
          <p:cNvPr id="6" name="灯片编号占位符 5"/>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t>‹#›</a:t>
            </a:fld>
            <a:endParaRPr lang="zh-CN" altLang="en-US">
              <a:solidFill>
                <a:srgbClr val="000000"/>
              </a:solidFill>
            </a:endParaRPr>
          </a:p>
        </p:txBody>
      </p:sp>
      <p:sp>
        <p:nvSpPr>
          <p:cNvPr id="7" name="日期占位符 6"/>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t>2022/11/2</a:t>
            </a:fld>
            <a:endParaRPr lang="zh-CN" alt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4CBA174-E123-4D36-B754-A10A4B27372C}" type="datetimeFigureOut">
              <a:rPr lang="zh-CN" altLang="en-US" smtClean="0"/>
              <a:t>2022/11/2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8168AF-C525-4726-8F53-0CA6638AA18D}"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9"/>
          </a:xfrm>
        </p:spPr>
        <p:txBody>
          <a:bodyPr anchor="b"/>
          <a:lstStyle>
            <a:lvl1pPr algn="l">
              <a:defRPr sz="2700" b="1"/>
            </a:lvl1pPr>
          </a:lstStyle>
          <a:p>
            <a:r>
              <a:rPr lang="zh-CN" altLang="en-US"/>
              <a:t>单击此处编辑母版标题样式</a:t>
            </a:r>
          </a:p>
        </p:txBody>
      </p:sp>
      <p:sp>
        <p:nvSpPr>
          <p:cNvPr id="3" name="图片占位符 2"/>
          <p:cNvSpPr>
            <a:spLocks noGrp="1"/>
          </p:cNvSpPr>
          <p:nvPr>
            <p:ph type="pic" idx="1"/>
          </p:nvPr>
        </p:nvSpPr>
        <p:spPr>
          <a:xfrm>
            <a:off x="2389717" y="612780"/>
            <a:ext cx="7315200" cy="4114800"/>
          </a:xfrm>
        </p:spPr>
        <p:txBody>
          <a:bodyPr/>
          <a:lstStyle>
            <a:lvl1pPr marL="0" indent="0">
              <a:buNone/>
              <a:defRPr sz="4300"/>
            </a:lvl1pPr>
            <a:lvl2pPr marL="609600" indent="0">
              <a:buNone/>
              <a:defRPr sz="3700"/>
            </a:lvl2pPr>
            <a:lvl3pPr marL="1219200" indent="0">
              <a:buNone/>
              <a:defRPr sz="3200"/>
            </a:lvl3pPr>
            <a:lvl4pPr marL="1828165" indent="0">
              <a:buNone/>
              <a:defRPr sz="2700"/>
            </a:lvl4pPr>
            <a:lvl5pPr marL="2437765" indent="0">
              <a:buNone/>
              <a:defRPr sz="2700"/>
            </a:lvl5pPr>
            <a:lvl6pPr marL="3047365" indent="0">
              <a:buNone/>
              <a:defRPr sz="2700"/>
            </a:lvl6pPr>
            <a:lvl7pPr marL="3656330" indent="0">
              <a:buNone/>
              <a:defRPr sz="2700"/>
            </a:lvl7pPr>
            <a:lvl8pPr marL="4265930" indent="0">
              <a:buNone/>
              <a:defRPr sz="2700"/>
            </a:lvl8pPr>
            <a:lvl9pPr marL="4874895" indent="0">
              <a:buNone/>
              <a:defRPr sz="2700"/>
            </a:lvl9pPr>
          </a:lstStyle>
          <a:p>
            <a:r>
              <a:rPr lang="zh-CN" altLang="en-US"/>
              <a:t>单击图标添加图片</a:t>
            </a:r>
          </a:p>
        </p:txBody>
      </p:sp>
      <p:sp>
        <p:nvSpPr>
          <p:cNvPr id="4" name="文本占位符 3"/>
          <p:cNvSpPr>
            <a:spLocks noGrp="1"/>
          </p:cNvSpPr>
          <p:nvPr>
            <p:ph type="body" sz="half" idx="2"/>
          </p:nvPr>
        </p:nvSpPr>
        <p:spPr>
          <a:xfrm>
            <a:off x="2389717" y="5367347"/>
            <a:ext cx="7315200" cy="804863"/>
          </a:xfrm>
        </p:spPr>
        <p:txBody>
          <a:bodyPr/>
          <a:lstStyle>
            <a:lvl1pPr marL="0" indent="0">
              <a:buNone/>
              <a:defRPr sz="1900"/>
            </a:lvl1pPr>
            <a:lvl2pPr marL="609600" indent="0">
              <a:buNone/>
              <a:defRPr sz="1600"/>
            </a:lvl2pPr>
            <a:lvl3pPr marL="1219200" indent="0">
              <a:buNone/>
              <a:defRPr sz="1300"/>
            </a:lvl3pPr>
            <a:lvl4pPr marL="1828165" indent="0">
              <a:buNone/>
              <a:defRPr sz="1200"/>
            </a:lvl4pPr>
            <a:lvl5pPr marL="2437765" indent="0">
              <a:buNone/>
              <a:defRPr sz="1200"/>
            </a:lvl5pPr>
            <a:lvl6pPr marL="3047365" indent="0">
              <a:buNone/>
              <a:defRPr sz="1200"/>
            </a:lvl6pPr>
            <a:lvl7pPr marL="3656330" indent="0">
              <a:buNone/>
              <a:defRPr sz="1200"/>
            </a:lvl7pPr>
            <a:lvl8pPr marL="4265930" indent="0">
              <a:buNone/>
              <a:defRPr sz="1200"/>
            </a:lvl8pPr>
            <a:lvl9pPr marL="4874895" indent="0">
              <a:buNone/>
              <a:defRPr sz="12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endParaRPr lang="zh-CN" altLang="en-US">
              <a:solidFill>
                <a:srgbClr val="000000"/>
              </a:solidFill>
            </a:endParaRPr>
          </a:p>
        </p:txBody>
      </p:sp>
      <p:sp>
        <p:nvSpPr>
          <p:cNvPr id="6" name="灯片编号占位符 5"/>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t>‹#›</a:t>
            </a:fld>
            <a:endParaRPr lang="zh-CN" altLang="en-US">
              <a:solidFill>
                <a:srgbClr val="000000"/>
              </a:solidFill>
            </a:endParaRPr>
          </a:p>
        </p:txBody>
      </p:sp>
      <p:sp>
        <p:nvSpPr>
          <p:cNvPr id="7" name="日期占位符 6"/>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t>2022/11/2</a:t>
            </a:fld>
            <a:endParaRPr lang="zh-CN" alt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endParaRPr lang="zh-CN" altLang="en-US">
              <a:solidFill>
                <a:srgbClr val="000000"/>
              </a:solidFill>
            </a:endParaRPr>
          </a:p>
        </p:txBody>
      </p:sp>
      <p:sp>
        <p:nvSpPr>
          <p:cNvPr id="5" name="灯片编号占位符 4"/>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t>‹#›</a:t>
            </a:fld>
            <a:endParaRPr lang="zh-CN" altLang="en-US">
              <a:solidFill>
                <a:srgbClr val="000000"/>
              </a:solidFill>
            </a:endParaRPr>
          </a:p>
        </p:txBody>
      </p:sp>
      <p:sp>
        <p:nvSpPr>
          <p:cNvPr id="6" name="日期占位符 5"/>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t>2022/11/2</a:t>
            </a:fld>
            <a:endParaRPr lang="zh-CN" alt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457206"/>
            <a:ext cx="2743200" cy="54102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6" y="457206"/>
            <a:ext cx="8026400" cy="54102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endParaRPr lang="zh-CN" altLang="en-US">
              <a:solidFill>
                <a:srgbClr val="000000"/>
              </a:solidFill>
            </a:endParaRPr>
          </a:p>
        </p:txBody>
      </p:sp>
      <p:sp>
        <p:nvSpPr>
          <p:cNvPr id="5" name="灯片编号占位符 4"/>
          <p:cNvSpPr>
            <a:spLocks noGrp="1"/>
          </p:cNvSpPr>
          <p:nvPr>
            <p:ph type="sldNum" sz="quarter" idx="11"/>
          </p:nvPr>
        </p:nvSpPr>
        <p:spPr/>
        <p:txBody>
          <a:bodyPr/>
          <a:lstStyle>
            <a:lvl1pPr>
              <a:defRPr/>
            </a:lvl1pPr>
          </a:lstStyle>
          <a:p>
            <a:fld id="{D24CA0EA-283E-4B3B-A5E5-3978CD40DD10}" type="slidenum">
              <a:rPr lang="zh-CN" altLang="en-US" smtClean="0">
                <a:solidFill>
                  <a:srgbClr val="000000"/>
                </a:solidFill>
              </a:rPr>
              <a:t>‹#›</a:t>
            </a:fld>
            <a:endParaRPr lang="zh-CN" altLang="en-US">
              <a:solidFill>
                <a:srgbClr val="000000"/>
              </a:solidFill>
            </a:endParaRPr>
          </a:p>
        </p:txBody>
      </p:sp>
      <p:sp>
        <p:nvSpPr>
          <p:cNvPr id="6" name="日期占位符 5"/>
          <p:cNvSpPr>
            <a:spLocks noGrp="1"/>
          </p:cNvSpPr>
          <p:nvPr>
            <p:ph type="dt" sz="half" idx="12"/>
          </p:nvPr>
        </p:nvSpPr>
        <p:spPr/>
        <p:txBody>
          <a:bodyPr/>
          <a:lstStyle>
            <a:lvl1pPr>
              <a:defRPr/>
            </a:lvl1pPr>
          </a:lstStyle>
          <a:p>
            <a:fld id="{2CC3CACF-6271-4A54-B29B-A6485F057857}" type="datetimeFigureOut">
              <a:rPr lang="zh-CN" altLang="en-US" smtClean="0">
                <a:solidFill>
                  <a:srgbClr val="000000"/>
                </a:solidFill>
              </a:rPr>
              <a:t>2022/11/2</a:t>
            </a:fld>
            <a:endParaRPr lang="zh-CN" alt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4CBA174-E123-4D36-B754-A10A4B27372C}" type="datetimeFigureOut">
              <a:rPr lang="zh-CN" altLang="en-US" smtClean="0"/>
              <a:t>2022/11/2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8168AF-C525-4726-8F53-0CA6638AA18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4CBA174-E123-4D36-B754-A10A4B27372C}" type="datetimeFigureOut">
              <a:rPr lang="zh-CN" altLang="en-US" smtClean="0"/>
              <a:t>2022/11/2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8168AF-C525-4726-8F53-0CA6638AA18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4CBA174-E123-4D36-B754-A10A4B27372C}" type="datetimeFigureOut">
              <a:rPr lang="zh-CN" altLang="en-US" smtClean="0"/>
              <a:t>2022/11/2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08168AF-C525-4726-8F53-0CA6638AA18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4CBA174-E123-4D36-B754-A10A4B27372C}" type="datetimeFigureOut">
              <a:rPr lang="zh-CN" altLang="en-US" smtClean="0"/>
              <a:t>2022/11/2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08168AF-C525-4726-8F53-0CA6638AA18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4CBA174-E123-4D36-B754-A10A4B27372C}" type="datetimeFigureOut">
              <a:rPr lang="zh-CN" altLang="en-US" smtClean="0"/>
              <a:t>2022/11/2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08168AF-C525-4726-8F53-0CA6638AA18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4CBA174-E123-4D36-B754-A10A4B27372C}" type="datetimeFigureOut">
              <a:rPr lang="zh-CN" altLang="en-US" smtClean="0"/>
              <a:t>2022/11/2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8168AF-C525-4726-8F53-0CA6638AA18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4CBA174-E123-4D36-B754-A10A4B27372C}" type="datetimeFigureOut">
              <a:rPr lang="zh-CN" altLang="en-US" smtClean="0"/>
              <a:t>2022/11/2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8168AF-C525-4726-8F53-0CA6638AA18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BA174-E123-4D36-B754-A10A4B27372C}" type="datetimeFigureOut">
              <a:rPr lang="zh-CN" altLang="en-US" smtClean="0"/>
              <a:t>2022/11/2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168AF-C525-4726-8F53-0CA6638AA18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5" name="Rectangle 3"/>
          <p:cNvSpPr>
            <a:spLocks noGrp="1" noChangeArrowheads="1"/>
          </p:cNvSpPr>
          <p:nvPr>
            <p:ph type="ftr" sz="quarter" idx="3"/>
          </p:nvPr>
        </p:nvSpPr>
        <p:spPr bwMode="auto">
          <a:xfrm>
            <a:off x="4165606"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09" tIns="60954" rIns="121909" bIns="60954" numCol="1" anchor="b" anchorCtr="0" compatLnSpc="1"/>
          <a:lstStyle>
            <a:lvl1pPr algn="ctr" eaLnBrk="1" hangingPunct="1">
              <a:defRPr sz="1600">
                <a:ea typeface="宋体" panose="02010600030101010101" pitchFamily="2" charset="-122"/>
              </a:defRPr>
            </a:lvl1pPr>
          </a:lstStyle>
          <a:p>
            <a:pPr defTabSz="1217930"/>
            <a:endParaRPr lang="zh-CN" altLang="en-US">
              <a:solidFill>
                <a:srgbClr val="000000"/>
              </a:solidFill>
            </a:endParaRPr>
          </a:p>
        </p:txBody>
      </p:sp>
      <p:sp>
        <p:nvSpPr>
          <p:cNvPr id="38916" name="Rectangle 4"/>
          <p:cNvSpPr>
            <a:spLocks noGrp="1" noChangeArrowheads="1"/>
          </p:cNvSpPr>
          <p:nvPr>
            <p:ph type="sldNum" sz="quarter" idx="4"/>
          </p:nvPr>
        </p:nvSpPr>
        <p:spPr bwMode="auto">
          <a:xfrm>
            <a:off x="8737601"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09" tIns="60954" rIns="121909" bIns="60954" numCol="1" anchor="b" anchorCtr="0" compatLnSpc="1"/>
          <a:lstStyle>
            <a:lvl1pPr algn="r" eaLnBrk="1" hangingPunct="1">
              <a:defRPr sz="1600">
                <a:latin typeface="Arial Black" panose="020B0A04020102020204" pitchFamily="34" charset="0"/>
                <a:ea typeface="宋体" panose="02010600030101010101" pitchFamily="2" charset="-122"/>
              </a:defRPr>
            </a:lvl1pPr>
          </a:lstStyle>
          <a:p>
            <a:pPr defTabSz="1217930"/>
            <a:fld id="{D24CA0EA-283E-4B3B-A5E5-3978CD40DD10}" type="slidenum">
              <a:rPr lang="zh-CN" altLang="en-US" smtClean="0">
                <a:solidFill>
                  <a:srgbClr val="000000"/>
                </a:solidFill>
              </a:rPr>
              <a:t>‹#›</a:t>
            </a:fld>
            <a:endParaRPr lang="zh-CN" altLang="en-US">
              <a:solidFill>
                <a:srgbClr val="000000"/>
              </a:solidFill>
            </a:endParaRPr>
          </a:p>
        </p:txBody>
      </p:sp>
      <p:grpSp>
        <p:nvGrpSpPr>
          <p:cNvPr id="38947" name="Group 35"/>
          <p:cNvGrpSpPr/>
          <p:nvPr/>
        </p:nvGrpSpPr>
        <p:grpSpPr bwMode="auto">
          <a:xfrm>
            <a:off x="6" y="4"/>
            <a:ext cx="12192000" cy="546100"/>
            <a:chOff x="0" y="0"/>
            <a:chExt cx="5760" cy="344"/>
          </a:xfrm>
        </p:grpSpPr>
        <p:sp>
          <p:nvSpPr>
            <p:cNvPr id="3891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891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8919"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2400">
                <a:solidFill>
                  <a:srgbClr val="DF9C87"/>
                </a:solidFill>
                <a:ea typeface="微软雅黑" panose="020B0503020204020204" pitchFamily="34" charset="-122"/>
              </a:endParaRPr>
            </a:p>
          </p:txBody>
        </p:sp>
        <p:sp>
          <p:nvSpPr>
            <p:cNvPr id="38920"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2400">
                <a:solidFill>
                  <a:srgbClr val="DF9C87"/>
                </a:solidFill>
                <a:ea typeface="微软雅黑" panose="020B0503020204020204" pitchFamily="34" charset="-122"/>
              </a:endParaRPr>
            </a:p>
          </p:txBody>
        </p:sp>
        <p:sp>
          <p:nvSpPr>
            <p:cNvPr id="38921"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2400">
                <a:solidFill>
                  <a:srgbClr val="DF9C87"/>
                </a:solidFill>
                <a:ea typeface="微软雅黑" panose="020B0503020204020204" pitchFamily="34" charset="-122"/>
              </a:endParaRPr>
            </a:p>
          </p:txBody>
        </p:sp>
        <p:sp>
          <p:nvSpPr>
            <p:cNvPr id="38922"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2400">
                <a:solidFill>
                  <a:srgbClr val="DF9C87"/>
                </a:solidFill>
                <a:ea typeface="微软雅黑" panose="020B0503020204020204" pitchFamily="34" charset="-122"/>
              </a:endParaRPr>
            </a:p>
          </p:txBody>
        </p:sp>
        <p:sp>
          <p:nvSpPr>
            <p:cNvPr id="38923"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3200">
                <a:solidFill>
                  <a:srgbClr val="000000"/>
                </a:solidFill>
                <a:latin typeface="Times New Roman" panose="02020603050405020304" pitchFamily="18" charset="0"/>
                <a:ea typeface="微软雅黑" panose="020B0503020204020204" pitchFamily="34" charset="-122"/>
              </a:endParaRPr>
            </a:p>
          </p:txBody>
        </p:sp>
        <p:sp>
          <p:nvSpPr>
            <p:cNvPr id="38924"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2400">
                <a:solidFill>
                  <a:srgbClr val="DF9C87"/>
                </a:solidFill>
                <a:ea typeface="微软雅黑" panose="020B0503020204020204" pitchFamily="34" charset="-122"/>
              </a:endParaRPr>
            </a:p>
          </p:txBody>
        </p:sp>
        <p:sp>
          <p:nvSpPr>
            <p:cNvPr id="38925"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endParaRPr lang="zh-CN" altLang="zh-CN" sz="2400">
                <a:solidFill>
                  <a:srgbClr val="DF9C87"/>
                </a:solidFill>
                <a:ea typeface="微软雅黑" panose="020B0503020204020204" pitchFamily="34" charset="-122"/>
              </a:endParaRPr>
            </a:p>
          </p:txBody>
        </p:sp>
      </p:grpSp>
      <p:sp>
        <p:nvSpPr>
          <p:cNvPr id="38926" name="Rectangle 14"/>
          <p:cNvSpPr>
            <a:spLocks noGrp="1" noChangeArrowheads="1"/>
          </p:cNvSpPr>
          <p:nvPr>
            <p:ph type="title"/>
          </p:nvPr>
        </p:nvSpPr>
        <p:spPr bwMode="auto">
          <a:xfrm>
            <a:off x="609601" y="457200"/>
            <a:ext cx="1097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09" tIns="60954" rIns="121909" bIns="60954" numCol="1" anchor="ctr" anchorCtr="0" compatLnSpc="1"/>
          <a:lstStyle/>
          <a:p>
            <a:pPr lvl="0"/>
            <a:r>
              <a:rPr lang="zh-CN" altLang="en-US"/>
              <a:t>单击此处编辑母版标题样式</a:t>
            </a:r>
          </a:p>
        </p:txBody>
      </p:sp>
      <p:sp>
        <p:nvSpPr>
          <p:cNvPr id="38927" name="Rectangle 15"/>
          <p:cNvSpPr>
            <a:spLocks noGrp="1" noChangeArrowheads="1"/>
          </p:cNvSpPr>
          <p:nvPr>
            <p:ph type="body" idx="1"/>
          </p:nvPr>
        </p:nvSpPr>
        <p:spPr bwMode="auto">
          <a:xfrm>
            <a:off x="609601" y="1981200"/>
            <a:ext cx="10972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09" tIns="60954" rIns="121909" bIns="60954"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8929" name="Rectangle 17"/>
          <p:cNvSpPr>
            <a:spLocks noGrp="1" noChangeArrowheads="1"/>
          </p:cNvSpPr>
          <p:nvPr>
            <p:ph type="dt" sz="half" idx="2"/>
          </p:nvPr>
        </p:nvSpPr>
        <p:spPr bwMode="auto">
          <a:xfrm>
            <a:off x="609599" y="6245230"/>
            <a:ext cx="2844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09" tIns="60954" rIns="121909" bIns="60954" numCol="1" anchor="b" anchorCtr="0" compatLnSpc="1"/>
          <a:lstStyle>
            <a:lvl1pPr eaLnBrk="1" hangingPunct="1">
              <a:defRPr sz="1600">
                <a:ea typeface="宋体" panose="02010600030101010101" pitchFamily="2" charset="-122"/>
              </a:defRPr>
            </a:lvl1pPr>
          </a:lstStyle>
          <a:p>
            <a:pPr defTabSz="1217930"/>
            <a:fld id="{2CC3CACF-6271-4A54-B29B-A6485F057857}" type="datetimeFigureOut">
              <a:rPr lang="zh-CN" altLang="en-US" smtClean="0">
                <a:solidFill>
                  <a:srgbClr val="000000"/>
                </a:solidFill>
              </a:rPr>
              <a:t>2022/11/2</a:t>
            </a:fld>
            <a:endParaRPr lang="zh-CN"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5900">
          <a:solidFill>
            <a:schemeClr val="tx1"/>
          </a:solidFill>
          <a:latin typeface="+mj-lt"/>
          <a:ea typeface="+mj-ea"/>
          <a:cs typeface="+mj-cs"/>
        </a:defRPr>
      </a:lvl1pPr>
      <a:lvl2pPr algn="l" rtl="0" eaLnBrk="1" fontAlgn="base" hangingPunct="1">
        <a:spcBef>
          <a:spcPct val="0"/>
        </a:spcBef>
        <a:spcAft>
          <a:spcPct val="0"/>
        </a:spcAft>
        <a:defRPr sz="5900">
          <a:solidFill>
            <a:schemeClr val="tx1"/>
          </a:solidFill>
          <a:latin typeface="Arial" panose="020B0604020202020204" pitchFamily="34" charset="0"/>
        </a:defRPr>
      </a:lvl2pPr>
      <a:lvl3pPr algn="l" rtl="0" eaLnBrk="1" fontAlgn="base" hangingPunct="1">
        <a:spcBef>
          <a:spcPct val="0"/>
        </a:spcBef>
        <a:spcAft>
          <a:spcPct val="0"/>
        </a:spcAft>
        <a:defRPr sz="5900">
          <a:solidFill>
            <a:schemeClr val="tx1"/>
          </a:solidFill>
          <a:latin typeface="Arial" panose="020B0604020202020204" pitchFamily="34" charset="0"/>
        </a:defRPr>
      </a:lvl3pPr>
      <a:lvl4pPr algn="l" rtl="0" eaLnBrk="1" fontAlgn="base" hangingPunct="1">
        <a:spcBef>
          <a:spcPct val="0"/>
        </a:spcBef>
        <a:spcAft>
          <a:spcPct val="0"/>
        </a:spcAft>
        <a:defRPr sz="5900">
          <a:solidFill>
            <a:schemeClr val="tx1"/>
          </a:solidFill>
          <a:latin typeface="Arial" panose="020B0604020202020204" pitchFamily="34" charset="0"/>
        </a:defRPr>
      </a:lvl4pPr>
      <a:lvl5pPr algn="l" rtl="0" eaLnBrk="1" fontAlgn="base" hangingPunct="1">
        <a:spcBef>
          <a:spcPct val="0"/>
        </a:spcBef>
        <a:spcAft>
          <a:spcPct val="0"/>
        </a:spcAft>
        <a:defRPr sz="5900">
          <a:solidFill>
            <a:schemeClr val="tx1"/>
          </a:solidFill>
          <a:latin typeface="Arial" panose="020B0604020202020204" pitchFamily="34" charset="0"/>
        </a:defRPr>
      </a:lvl5pPr>
      <a:lvl6pPr marL="609600" algn="l" rtl="0" eaLnBrk="1" fontAlgn="base" hangingPunct="1">
        <a:spcBef>
          <a:spcPct val="0"/>
        </a:spcBef>
        <a:spcAft>
          <a:spcPct val="0"/>
        </a:spcAft>
        <a:defRPr sz="5900">
          <a:solidFill>
            <a:schemeClr val="tx1"/>
          </a:solidFill>
          <a:latin typeface="Arial" panose="020B0604020202020204" pitchFamily="34" charset="0"/>
        </a:defRPr>
      </a:lvl6pPr>
      <a:lvl7pPr marL="1219200" algn="l" rtl="0" eaLnBrk="1" fontAlgn="base" hangingPunct="1">
        <a:spcBef>
          <a:spcPct val="0"/>
        </a:spcBef>
        <a:spcAft>
          <a:spcPct val="0"/>
        </a:spcAft>
        <a:defRPr sz="5900">
          <a:solidFill>
            <a:schemeClr val="tx1"/>
          </a:solidFill>
          <a:latin typeface="Arial" panose="020B0604020202020204" pitchFamily="34" charset="0"/>
        </a:defRPr>
      </a:lvl7pPr>
      <a:lvl8pPr marL="1828165" algn="l" rtl="0" eaLnBrk="1" fontAlgn="base" hangingPunct="1">
        <a:spcBef>
          <a:spcPct val="0"/>
        </a:spcBef>
        <a:spcAft>
          <a:spcPct val="0"/>
        </a:spcAft>
        <a:defRPr sz="5900">
          <a:solidFill>
            <a:schemeClr val="tx1"/>
          </a:solidFill>
          <a:latin typeface="Arial" panose="020B0604020202020204" pitchFamily="34" charset="0"/>
        </a:defRPr>
      </a:lvl8pPr>
      <a:lvl9pPr marL="2437765" algn="l" rtl="0" eaLnBrk="1" fontAlgn="base" hangingPunct="1">
        <a:spcBef>
          <a:spcPct val="0"/>
        </a:spcBef>
        <a:spcAft>
          <a:spcPct val="0"/>
        </a:spcAft>
        <a:defRPr sz="5900">
          <a:solidFill>
            <a:schemeClr val="tx1"/>
          </a:solidFill>
          <a:latin typeface="Arial" panose="020B0604020202020204" pitchFamily="34" charset="0"/>
        </a:defRPr>
      </a:lvl9pPr>
    </p:titleStyle>
    <p:bodyStyle>
      <a:lvl1pPr marL="457200" indent="-457200" algn="l" rtl="0" eaLnBrk="1" fontAlgn="base" hangingPunct="1">
        <a:spcBef>
          <a:spcPct val="20000"/>
        </a:spcBef>
        <a:spcAft>
          <a:spcPct val="0"/>
        </a:spcAft>
        <a:buClr>
          <a:schemeClr val="bg2"/>
        </a:buClr>
        <a:buSzPct val="75000"/>
        <a:buFont typeface="Wingdings" panose="05000000000000000000" pitchFamily="2" charset="2"/>
        <a:buChar char="n"/>
        <a:defRPr sz="4300">
          <a:solidFill>
            <a:schemeClr val="tx1"/>
          </a:solidFill>
          <a:latin typeface="+mn-lt"/>
          <a:ea typeface="+mn-ea"/>
          <a:cs typeface="+mn-cs"/>
        </a:defRPr>
      </a:lvl1pPr>
      <a:lvl2pPr marL="990600" indent="-381000" algn="l" rtl="0" eaLnBrk="1" fontAlgn="base" hangingPunct="1">
        <a:spcBef>
          <a:spcPct val="20000"/>
        </a:spcBef>
        <a:spcAft>
          <a:spcPct val="0"/>
        </a:spcAft>
        <a:buClr>
          <a:schemeClr val="accent2"/>
        </a:buClr>
        <a:buSzPct val="80000"/>
        <a:buFont typeface="Wingdings" panose="05000000000000000000" pitchFamily="2" charset="2"/>
        <a:buChar char="¨"/>
        <a:defRPr sz="3700">
          <a:solidFill>
            <a:schemeClr val="tx1"/>
          </a:solidFill>
          <a:latin typeface="+mn-lt"/>
        </a:defRPr>
      </a:lvl2pPr>
      <a:lvl3pPr marL="1524000" indent="-304800" algn="l" rtl="0" eaLnBrk="1" fontAlgn="base" hangingPunct="1">
        <a:spcBef>
          <a:spcPct val="20000"/>
        </a:spcBef>
        <a:spcAft>
          <a:spcPct val="0"/>
        </a:spcAft>
        <a:buClr>
          <a:schemeClr val="bg2"/>
        </a:buClr>
        <a:buSzPct val="65000"/>
        <a:buFont typeface="Wingdings" panose="05000000000000000000" pitchFamily="2" charset="2"/>
        <a:buChar char="n"/>
        <a:defRPr sz="3200">
          <a:solidFill>
            <a:schemeClr val="tx1"/>
          </a:solidFill>
          <a:latin typeface="+mn-lt"/>
        </a:defRPr>
      </a:lvl3pPr>
      <a:lvl4pPr marL="2132965" indent="-304800" algn="l" rtl="0" eaLnBrk="1" fontAlgn="base" hangingPunct="1">
        <a:spcBef>
          <a:spcPct val="20000"/>
        </a:spcBef>
        <a:spcAft>
          <a:spcPct val="0"/>
        </a:spcAft>
        <a:buClr>
          <a:schemeClr val="accent2"/>
        </a:buClr>
        <a:buSzPct val="70000"/>
        <a:buFont typeface="Wingdings" panose="05000000000000000000" pitchFamily="2" charset="2"/>
        <a:buChar char="¨"/>
        <a:defRPr sz="2700">
          <a:solidFill>
            <a:schemeClr val="tx1"/>
          </a:solidFill>
          <a:latin typeface="+mn-lt"/>
        </a:defRPr>
      </a:lvl4pPr>
      <a:lvl5pPr marL="2742565" indent="-304800" algn="l" rtl="0" eaLnBrk="1" fontAlgn="base" hangingPunct="1">
        <a:spcBef>
          <a:spcPct val="20000"/>
        </a:spcBef>
        <a:spcAft>
          <a:spcPct val="0"/>
        </a:spcAft>
        <a:buClr>
          <a:schemeClr val="bg2"/>
        </a:buClr>
        <a:buFont typeface="Wingdings" panose="05000000000000000000" pitchFamily="2" charset="2"/>
        <a:buChar char="§"/>
        <a:defRPr sz="2700">
          <a:solidFill>
            <a:schemeClr val="tx1"/>
          </a:solidFill>
          <a:latin typeface="+mn-lt"/>
        </a:defRPr>
      </a:lvl5pPr>
      <a:lvl6pPr marL="3351530" indent="-304800" algn="l" rtl="0" eaLnBrk="1" fontAlgn="base" hangingPunct="1">
        <a:spcBef>
          <a:spcPct val="20000"/>
        </a:spcBef>
        <a:spcAft>
          <a:spcPct val="0"/>
        </a:spcAft>
        <a:buClr>
          <a:schemeClr val="bg2"/>
        </a:buClr>
        <a:buFont typeface="Wingdings" panose="05000000000000000000" pitchFamily="2" charset="2"/>
        <a:buChar char="§"/>
        <a:defRPr sz="2700">
          <a:solidFill>
            <a:schemeClr val="tx1"/>
          </a:solidFill>
          <a:latin typeface="+mn-lt"/>
        </a:defRPr>
      </a:lvl6pPr>
      <a:lvl7pPr marL="3961130" indent="-304800" algn="l" rtl="0" eaLnBrk="1" fontAlgn="base" hangingPunct="1">
        <a:spcBef>
          <a:spcPct val="20000"/>
        </a:spcBef>
        <a:spcAft>
          <a:spcPct val="0"/>
        </a:spcAft>
        <a:buClr>
          <a:schemeClr val="bg2"/>
        </a:buClr>
        <a:buFont typeface="Wingdings" panose="05000000000000000000" pitchFamily="2" charset="2"/>
        <a:buChar char="§"/>
        <a:defRPr sz="2700">
          <a:solidFill>
            <a:schemeClr val="tx1"/>
          </a:solidFill>
          <a:latin typeface="+mn-lt"/>
        </a:defRPr>
      </a:lvl7pPr>
      <a:lvl8pPr marL="4570730" indent="-304800" algn="l" rtl="0" eaLnBrk="1" fontAlgn="base" hangingPunct="1">
        <a:spcBef>
          <a:spcPct val="20000"/>
        </a:spcBef>
        <a:spcAft>
          <a:spcPct val="0"/>
        </a:spcAft>
        <a:buClr>
          <a:schemeClr val="bg2"/>
        </a:buClr>
        <a:buFont typeface="Wingdings" panose="05000000000000000000" pitchFamily="2" charset="2"/>
        <a:buChar char="§"/>
        <a:defRPr sz="2700">
          <a:solidFill>
            <a:schemeClr val="tx1"/>
          </a:solidFill>
          <a:latin typeface="+mn-lt"/>
        </a:defRPr>
      </a:lvl8pPr>
      <a:lvl9pPr marL="5179695" indent="-304800" algn="l" rtl="0" eaLnBrk="1" fontAlgn="base" hangingPunct="1">
        <a:spcBef>
          <a:spcPct val="20000"/>
        </a:spcBef>
        <a:spcAft>
          <a:spcPct val="0"/>
        </a:spcAft>
        <a:buClr>
          <a:schemeClr val="bg2"/>
        </a:buClr>
        <a:buFont typeface="Wingdings" panose="05000000000000000000" pitchFamily="2" charset="2"/>
        <a:buChar char="§"/>
        <a:defRPr sz="2700">
          <a:solidFill>
            <a:schemeClr val="tx1"/>
          </a:solidFill>
          <a:latin typeface="+mn-lt"/>
        </a:defRPr>
      </a:lvl9pPr>
    </p:bodyStyle>
    <p:otherStyle>
      <a:defPPr>
        <a:defRPr lang="zh-CN"/>
      </a:defPPr>
      <a:lvl1pPr marL="0" algn="l" defTabSz="1217930" rtl="0" eaLnBrk="1" latinLnBrk="0" hangingPunct="1">
        <a:defRPr sz="2400" kern="1200">
          <a:solidFill>
            <a:schemeClr val="tx1"/>
          </a:solidFill>
          <a:latin typeface="+mn-lt"/>
          <a:ea typeface="+mn-ea"/>
          <a:cs typeface="+mn-cs"/>
        </a:defRPr>
      </a:lvl1pPr>
      <a:lvl2pPr marL="609600" algn="l" defTabSz="1217930" rtl="0" eaLnBrk="1" latinLnBrk="0" hangingPunct="1">
        <a:defRPr sz="2400" kern="1200">
          <a:solidFill>
            <a:schemeClr val="tx1"/>
          </a:solidFill>
          <a:latin typeface="+mn-lt"/>
          <a:ea typeface="+mn-ea"/>
          <a:cs typeface="+mn-cs"/>
        </a:defRPr>
      </a:lvl2pPr>
      <a:lvl3pPr marL="1219200" algn="l" defTabSz="1217930" rtl="0" eaLnBrk="1" latinLnBrk="0" hangingPunct="1">
        <a:defRPr sz="2400" kern="1200">
          <a:solidFill>
            <a:schemeClr val="tx1"/>
          </a:solidFill>
          <a:latin typeface="+mn-lt"/>
          <a:ea typeface="+mn-ea"/>
          <a:cs typeface="+mn-cs"/>
        </a:defRPr>
      </a:lvl3pPr>
      <a:lvl4pPr marL="1828165" algn="l" defTabSz="1217930" rtl="0" eaLnBrk="1" latinLnBrk="0" hangingPunct="1">
        <a:defRPr sz="2400" kern="1200">
          <a:solidFill>
            <a:schemeClr val="tx1"/>
          </a:solidFill>
          <a:latin typeface="+mn-lt"/>
          <a:ea typeface="+mn-ea"/>
          <a:cs typeface="+mn-cs"/>
        </a:defRPr>
      </a:lvl4pPr>
      <a:lvl5pPr marL="2437765" algn="l" defTabSz="1217930" rtl="0" eaLnBrk="1" latinLnBrk="0" hangingPunct="1">
        <a:defRPr sz="2400" kern="1200">
          <a:solidFill>
            <a:schemeClr val="tx1"/>
          </a:solidFill>
          <a:latin typeface="+mn-lt"/>
          <a:ea typeface="+mn-ea"/>
          <a:cs typeface="+mn-cs"/>
        </a:defRPr>
      </a:lvl5pPr>
      <a:lvl6pPr marL="3047365" algn="l" defTabSz="1217930" rtl="0" eaLnBrk="1" latinLnBrk="0" hangingPunct="1">
        <a:defRPr sz="2400" kern="1200">
          <a:solidFill>
            <a:schemeClr val="tx1"/>
          </a:solidFill>
          <a:latin typeface="+mn-lt"/>
          <a:ea typeface="+mn-ea"/>
          <a:cs typeface="+mn-cs"/>
        </a:defRPr>
      </a:lvl6pPr>
      <a:lvl7pPr marL="3656330" algn="l" defTabSz="1217930" rtl="0" eaLnBrk="1" latinLnBrk="0" hangingPunct="1">
        <a:defRPr sz="2400" kern="1200">
          <a:solidFill>
            <a:schemeClr val="tx1"/>
          </a:solidFill>
          <a:latin typeface="+mn-lt"/>
          <a:ea typeface="+mn-ea"/>
          <a:cs typeface="+mn-cs"/>
        </a:defRPr>
      </a:lvl7pPr>
      <a:lvl8pPr marL="4265930" algn="l" defTabSz="1217930" rtl="0" eaLnBrk="1" latinLnBrk="0" hangingPunct="1">
        <a:defRPr sz="2400" kern="1200">
          <a:solidFill>
            <a:schemeClr val="tx1"/>
          </a:solidFill>
          <a:latin typeface="+mn-lt"/>
          <a:ea typeface="+mn-ea"/>
          <a:cs typeface="+mn-cs"/>
        </a:defRPr>
      </a:lvl8pPr>
      <a:lvl9pPr marL="4874895" algn="l" defTabSz="121793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notesSlide" Target="../notesSlides/notesSlide4.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Layout" Target="../slideLayouts/slideLayout13.xml"/><Relationship Id="rId2" Type="http://schemas.openxmlformats.org/officeDocument/2006/relationships/tags" Target="../tags/tag2.xml"/><Relationship Id="rId16" Type="http://schemas.openxmlformats.org/officeDocument/2006/relationships/tags" Target="../tags/tag1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19.xml"/><Relationship Id="rId7" Type="http://schemas.openxmlformats.org/officeDocument/2006/relationships/tags" Target="../tags/tag2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notesSlide" Target="../notesSlides/notesSlide9.xml"/><Relationship Id="rId4"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组合 3"/>
          <p:cNvGrpSpPr/>
          <p:nvPr/>
        </p:nvGrpSpPr>
        <p:grpSpPr bwMode="auto">
          <a:xfrm>
            <a:off x="1157288" y="1522413"/>
            <a:ext cx="9640887" cy="1836800"/>
            <a:chOff x="1821" y="3520"/>
            <a:chExt cx="15182" cy="2892"/>
          </a:xfrm>
        </p:grpSpPr>
        <p:sp>
          <p:nvSpPr>
            <p:cNvPr id="15364" name="Freeform 5"/>
            <p:cNvSpPr>
              <a:spLocks noChangeArrowheads="1"/>
            </p:cNvSpPr>
            <p:nvPr/>
          </p:nvSpPr>
          <p:spPr bwMode="auto">
            <a:xfrm>
              <a:off x="1821" y="3520"/>
              <a:ext cx="1925" cy="2892"/>
            </a:xfrm>
            <a:custGeom>
              <a:avLst/>
              <a:gdLst>
                <a:gd name="T0" fmla="*/ 2147483647 w 842"/>
                <a:gd name="T1" fmla="*/ 2147483647 h 1265"/>
                <a:gd name="T2" fmla="*/ 2147483647 w 842"/>
                <a:gd name="T3" fmla="*/ 2147483647 h 1265"/>
                <a:gd name="T4" fmla="*/ 0 w 842"/>
                <a:gd name="T5" fmla="*/ 2147483647 h 1265"/>
                <a:gd name="T6" fmla="*/ 0 w 842"/>
                <a:gd name="T7" fmla="*/ 0 h 1265"/>
                <a:gd name="T8" fmla="*/ 0 w 842"/>
                <a:gd name="T9" fmla="*/ 0 h 1265"/>
                <a:gd name="T10" fmla="*/ 2147483647 w 842"/>
                <a:gd name="T11" fmla="*/ 0 h 1265"/>
                <a:gd name="T12" fmla="*/ 2147483647 w 842"/>
                <a:gd name="T13" fmla="*/ 2147483647 h 1265"/>
                <a:gd name="T14" fmla="*/ 0 60000 65536"/>
                <a:gd name="T15" fmla="*/ 0 60000 65536"/>
                <a:gd name="T16" fmla="*/ 0 60000 65536"/>
                <a:gd name="T17" fmla="*/ 0 60000 65536"/>
                <a:gd name="T18" fmla="*/ 0 60000 65536"/>
                <a:gd name="T19" fmla="*/ 0 60000 65536"/>
                <a:gd name="T20" fmla="*/ 0 60000 65536"/>
                <a:gd name="T21" fmla="*/ 0 w 842"/>
                <a:gd name="T22" fmla="*/ 0 h 1265"/>
                <a:gd name="T23" fmla="*/ 842 w 842"/>
                <a:gd name="T24" fmla="*/ 1265 h 12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2" h="1265">
                  <a:moveTo>
                    <a:pt x="842" y="971"/>
                  </a:moveTo>
                  <a:lnTo>
                    <a:pt x="842" y="1265"/>
                  </a:lnTo>
                  <a:lnTo>
                    <a:pt x="0" y="1265"/>
                  </a:lnTo>
                  <a:lnTo>
                    <a:pt x="0" y="0"/>
                  </a:lnTo>
                  <a:lnTo>
                    <a:pt x="842" y="0"/>
                  </a:lnTo>
                  <a:lnTo>
                    <a:pt x="842" y="209"/>
                  </a:lnTo>
                </a:path>
              </a:pathLst>
            </a:custGeom>
            <a:noFill/>
            <a:ln w="38100">
              <a:solidFill>
                <a:srgbClr val="BC121A"/>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000000"/>
                </a:solidFill>
              </a:endParaRPr>
            </a:p>
          </p:txBody>
        </p:sp>
        <p:sp>
          <p:nvSpPr>
            <p:cNvPr id="15365" name="文本框 1"/>
            <p:cNvSpPr txBox="1">
              <a:spLocks noChangeArrowheads="1"/>
            </p:cNvSpPr>
            <p:nvPr/>
          </p:nvSpPr>
          <p:spPr bwMode="auto">
            <a:xfrm>
              <a:off x="2616" y="3926"/>
              <a:ext cx="1790" cy="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en-US" altLang="zh-CN" sz="8000" b="1" dirty="0">
                  <a:solidFill>
                    <a:srgbClr val="FF0000"/>
                  </a:solidFill>
                  <a:latin typeface="Agency FB" panose="020B0503020202020204" pitchFamily="34" charset="0"/>
                  <a:ea typeface="微软雅黑" panose="020B0503020204020204" pitchFamily="34" charset="-122"/>
                </a:rPr>
                <a:t>06</a:t>
              </a:r>
            </a:p>
          </p:txBody>
        </p:sp>
        <p:grpSp>
          <p:nvGrpSpPr>
            <p:cNvPr id="15366" name="组合 10"/>
            <p:cNvGrpSpPr/>
            <p:nvPr/>
          </p:nvGrpSpPr>
          <p:grpSpPr bwMode="auto">
            <a:xfrm>
              <a:off x="5273" y="4347"/>
              <a:ext cx="11730" cy="1329"/>
              <a:chOff x="4134106" y="3386052"/>
              <a:chExt cx="2648569" cy="263807"/>
            </a:xfrm>
          </p:grpSpPr>
          <p:sp>
            <p:nvSpPr>
              <p:cNvPr id="10" name="矩形 9"/>
              <p:cNvSpPr/>
              <p:nvPr/>
            </p:nvSpPr>
            <p:spPr>
              <a:xfrm>
                <a:off x="4134106" y="3386052"/>
                <a:ext cx="2648569" cy="263807"/>
              </a:xfrm>
              <a:prstGeom prst="rect">
                <a:avLst/>
              </a:prstGeom>
              <a:solidFill>
                <a:srgbClr val="BC12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solidFill>
                    <a:srgbClr val="FFFFFF"/>
                  </a:solidFill>
                </a:endParaRPr>
              </a:p>
            </p:txBody>
          </p:sp>
          <p:sp>
            <p:nvSpPr>
              <p:cNvPr id="15368" name="矩形 4"/>
              <p:cNvSpPr>
                <a:spLocks noChangeArrowheads="1"/>
              </p:cNvSpPr>
              <p:nvPr/>
            </p:nvSpPr>
            <p:spPr bwMode="auto">
              <a:xfrm>
                <a:off x="4330272" y="3421659"/>
                <a:ext cx="2256964" cy="20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zh-CN" altLang="en-US" sz="3600" b="1" dirty="0">
                    <a:solidFill>
                      <a:srgbClr val="FFFFFF"/>
                    </a:solidFill>
                    <a:latin typeface="Arial" panose="020B0604020202020204" pitchFamily="34" charset="0"/>
                    <a:ea typeface="微软雅黑" panose="020B0503020204020204" pitchFamily="34" charset="-122"/>
                    <a:sym typeface="Arial" panose="020B0604020202020204" pitchFamily="34" charset="0"/>
                  </a:rPr>
                  <a:t>酒店品牌管理</a:t>
                </a:r>
              </a:p>
            </p:txBody>
          </p:sp>
        </p:grpSp>
      </p:grpSp>
      <p:sp>
        <p:nvSpPr>
          <p:cNvPr id="100" name="文本框 99"/>
          <p:cNvSpPr txBox="1"/>
          <p:nvPr/>
        </p:nvSpPr>
        <p:spPr>
          <a:xfrm>
            <a:off x="4505877" y="2947647"/>
            <a:ext cx="6000750" cy="3785650"/>
          </a:xfrm>
          <a:prstGeom prst="rect">
            <a:avLst/>
          </a:prstGeom>
          <a:noFill/>
          <a:ln w="9525">
            <a:noFill/>
          </a:ln>
        </p:spPr>
        <p:txBody>
          <a:bodyPr wrap="square" lIns="91438" tIns="45719" rIns="91438" bIns="45719">
            <a:spAutoFit/>
          </a:bodyPr>
          <a:lstStyle/>
          <a:p>
            <a:pPr marL="285750" indent="-285750">
              <a:lnSpc>
                <a:spcPct val="200000"/>
              </a:lnSpc>
              <a:buFont typeface="Wingdings" panose="05000000000000000000" charset="0"/>
              <a:buChar char="Ø"/>
              <a:defRPr/>
            </a:pPr>
            <a:r>
              <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第一节          </a:t>
            </a:r>
            <a:r>
              <a:rPr lang="zh-CN" altLang="en-US" sz="2000" b="1" dirty="0">
                <a:solidFill>
                  <a:srgbClr val="FF0000"/>
                </a:solidFill>
                <a:latin typeface="微软雅黑" panose="020B0503020204020204" pitchFamily="34" charset="-122"/>
                <a:ea typeface="微软雅黑" panose="020B0503020204020204" pitchFamily="34" charset="-122"/>
              </a:rPr>
              <a:t>酒店品牌定义、作用和特征</a:t>
            </a:r>
            <a:endParaRPr lang="en-US" altLang="zh-CN" sz="2000" b="1" dirty="0">
              <a:solidFill>
                <a:srgbClr val="FF0000"/>
              </a:solidFill>
              <a:latin typeface="微软雅黑" panose="020B0503020204020204" pitchFamily="34" charset="-122"/>
              <a:ea typeface="微软雅黑" panose="020B0503020204020204" pitchFamily="34" charset="-122"/>
            </a:endParaRPr>
          </a:p>
          <a:p>
            <a:pPr marL="285750" indent="-285750">
              <a:lnSpc>
                <a:spcPct val="200000"/>
              </a:lnSpc>
              <a:buFont typeface="Wingdings" panose="05000000000000000000" charset="0"/>
              <a:buChar char="Ø"/>
              <a:defRPr/>
            </a:pPr>
            <a:r>
              <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第二节          </a:t>
            </a:r>
            <a:r>
              <a:rPr lang="zh-CN" altLang="en-US" sz="2000" b="1" dirty="0">
                <a:solidFill>
                  <a:srgbClr val="FF0000"/>
                </a:solidFill>
                <a:latin typeface="微软雅黑" panose="020B0503020204020204" pitchFamily="34" charset="-122"/>
                <a:ea typeface="微软雅黑" panose="020B0503020204020204" pitchFamily="34" charset="-122"/>
              </a:rPr>
              <a:t>酒店品牌的创建</a:t>
            </a:r>
            <a:endParaRPr lang="en-US" altLang="zh-CN" sz="2000" b="1" dirty="0">
              <a:solidFill>
                <a:srgbClr val="FF0000"/>
              </a:solidFill>
              <a:latin typeface="微软雅黑" panose="020B0503020204020204" pitchFamily="34" charset="-122"/>
              <a:ea typeface="微软雅黑" panose="020B0503020204020204" pitchFamily="34" charset="-122"/>
            </a:endParaRPr>
          </a:p>
          <a:p>
            <a:pPr marL="285750" indent="-285750">
              <a:lnSpc>
                <a:spcPct val="200000"/>
              </a:lnSpc>
              <a:buFont typeface="Wingdings" panose="05000000000000000000" charset="0"/>
              <a:buChar char="Ø"/>
              <a:defRPr/>
            </a:pPr>
            <a:r>
              <a:rPr lang="zh-CN" altLang="en-US" sz="2000" b="1" dirty="0">
                <a:solidFill>
                  <a:srgbClr val="FF0000"/>
                </a:solidFill>
                <a:latin typeface="微软雅黑" panose="020B0503020204020204" pitchFamily="34" charset="-122"/>
                <a:ea typeface="微软雅黑" panose="020B0503020204020204" pitchFamily="34" charset="-122"/>
              </a:rPr>
              <a:t>第三节          酒店品牌维护、推广和提升</a:t>
            </a:r>
            <a:endParaRPr lang="en-US" altLang="zh-CN" sz="2000" b="1" dirty="0">
              <a:solidFill>
                <a:srgbClr val="FF0000"/>
              </a:solidFill>
              <a:latin typeface="微软雅黑" panose="020B0503020204020204" pitchFamily="34" charset="-122"/>
              <a:ea typeface="微软雅黑" panose="020B0503020204020204" pitchFamily="34" charset="-122"/>
            </a:endParaRPr>
          </a:p>
          <a:p>
            <a:pPr marL="285750" indent="-285750">
              <a:lnSpc>
                <a:spcPct val="200000"/>
              </a:lnSpc>
              <a:buFont typeface="Wingdings" panose="05000000000000000000" charset="0"/>
              <a:buChar char="Ø"/>
              <a:defRPr/>
            </a:pPr>
            <a:r>
              <a:rPr lang="zh-CN" altLang="en-US" sz="2000" b="1" dirty="0">
                <a:solidFill>
                  <a:srgbClr val="FF0000"/>
                </a:solidFill>
                <a:latin typeface="微软雅黑" panose="020B0503020204020204" pitchFamily="34" charset="-122"/>
                <a:ea typeface="微软雅黑" panose="020B0503020204020204" pitchFamily="34" charset="-122"/>
              </a:rPr>
              <a:t>第四节          酒店品牌资产与品牌价值</a:t>
            </a:r>
            <a:endParaRPr lang="en-US" altLang="zh-CN" sz="2000" b="1" dirty="0">
              <a:solidFill>
                <a:srgbClr val="FF0000"/>
              </a:solidFill>
              <a:latin typeface="微软雅黑" panose="020B0503020204020204" pitchFamily="34" charset="-122"/>
              <a:ea typeface="微软雅黑" panose="020B0503020204020204" pitchFamily="34" charset="-122"/>
            </a:endParaRPr>
          </a:p>
          <a:p>
            <a:pPr marL="285750" indent="-285750">
              <a:lnSpc>
                <a:spcPct val="200000"/>
              </a:lnSpc>
              <a:buFont typeface="Wingdings" panose="05000000000000000000" charset="0"/>
              <a:buChar char="Ø"/>
              <a:defRPr/>
            </a:pPr>
            <a:r>
              <a:rPr lang="zh-CN" altLang="en-US" sz="2000" b="1" dirty="0">
                <a:solidFill>
                  <a:srgbClr val="FF0000"/>
                </a:solidFill>
                <a:latin typeface="微软雅黑" panose="020B0503020204020204" pitchFamily="34" charset="-122"/>
                <a:ea typeface="微软雅黑" panose="020B0503020204020204" pitchFamily="34" charset="-122"/>
              </a:rPr>
              <a:t>第五节          我国酒店品牌核心竞争力的发展</a:t>
            </a:r>
            <a:endParaRPr lang="en-US" altLang="zh-CN" sz="2000" b="1" dirty="0">
              <a:solidFill>
                <a:srgbClr val="FF0000"/>
              </a:solidFill>
              <a:latin typeface="微软雅黑" panose="020B0503020204020204" pitchFamily="34" charset="-122"/>
              <a:ea typeface="微软雅黑" panose="020B0503020204020204" pitchFamily="34" charset="-122"/>
            </a:endParaRPr>
          </a:p>
          <a:p>
            <a:pPr>
              <a:lnSpc>
                <a:spcPct val="200000"/>
              </a:lnSpc>
              <a:defRPr/>
            </a:pPr>
            <a:endParaRPr lang="zh-CN" altLang="en-US" sz="20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sym typeface="+mn-ea"/>
              </a:rPr>
              <a:t>一、品牌和酒店品牌</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第一节    酒店品牌定义、作用和特征</a:t>
            </a:r>
          </a:p>
        </p:txBody>
      </p:sp>
      <p:sp>
        <p:nvSpPr>
          <p:cNvPr id="2" name="文本框 1"/>
          <p:cNvSpPr txBox="1"/>
          <p:nvPr/>
        </p:nvSpPr>
        <p:spPr>
          <a:xfrm>
            <a:off x="1397000" y="1249045"/>
            <a:ext cx="4210050"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（一）品牌的定义</a:t>
            </a:r>
          </a:p>
        </p:txBody>
      </p:sp>
      <p:sp>
        <p:nvSpPr>
          <p:cNvPr id="5" name="文本框 4"/>
          <p:cNvSpPr txBox="1"/>
          <p:nvPr/>
        </p:nvSpPr>
        <p:spPr>
          <a:xfrm>
            <a:off x="1296670" y="1695450"/>
            <a:ext cx="9598025" cy="3784600"/>
          </a:xfrm>
          <a:prstGeom prst="rect">
            <a:avLst/>
          </a:prstGeom>
          <a:noFill/>
        </p:spPr>
        <p:txBody>
          <a:bodyPr wrap="square" rtlCol="0" anchor="t">
            <a:spAutoFit/>
          </a:bodyPr>
          <a:lstStyle/>
          <a:p>
            <a:pPr indent="431800">
              <a:lnSpc>
                <a:spcPct val="150000"/>
              </a:lnSpc>
            </a:pPr>
            <a:r>
              <a:rPr lang="en-US" altLang="zh-CN" sz="1600">
                <a:solidFill>
                  <a:srgbClr val="000000"/>
                </a:solidFill>
              </a:rPr>
              <a:t>“</a:t>
            </a:r>
            <a:r>
              <a:rPr lang="zh-CN" altLang="en-US" sz="1600">
                <a:solidFill>
                  <a:srgbClr val="000000"/>
                </a:solidFill>
              </a:rPr>
              <a:t>品牌”一词最早来源于古挪威文字 brandr，意思是“烙印”，它非常形象地表达出了品牌含义——“如何在消费者心中留下烙印？”如同众多的管理学概念一样，不同时期的品牌管理者从不同角度给出了品牌的定义。到目前主要有如下三种观点：</a:t>
            </a:r>
          </a:p>
          <a:p>
            <a:pPr marL="285750" indent="-285750">
              <a:lnSpc>
                <a:spcPct val="150000"/>
              </a:lnSpc>
              <a:buFont typeface="Wingdings" panose="05000000000000000000" charset="0"/>
              <a:buChar char="Ø"/>
            </a:pPr>
            <a:r>
              <a:rPr lang="zh-CN" altLang="en-US" sz="1600">
                <a:solidFill>
                  <a:srgbClr val="FF0000"/>
                </a:solidFill>
              </a:rPr>
              <a:t>符号论</a:t>
            </a:r>
            <a:r>
              <a:rPr lang="zh-CN" altLang="en-US" sz="1600">
                <a:solidFill>
                  <a:srgbClr val="000000"/>
                </a:solidFill>
              </a:rPr>
              <a:t>：用以识别一个或一群产品或劳务的名称、术语、象征、记号或设计及其组合，以和其他竞争者的产品或劳务相区别。</a:t>
            </a:r>
          </a:p>
          <a:p>
            <a:pPr marL="285750" indent="-285750">
              <a:lnSpc>
                <a:spcPct val="150000"/>
              </a:lnSpc>
              <a:buFont typeface="Wingdings" panose="05000000000000000000" charset="0"/>
              <a:buChar char="Ø"/>
            </a:pPr>
            <a:r>
              <a:rPr lang="zh-CN" altLang="en-US" sz="1600">
                <a:solidFill>
                  <a:srgbClr val="FF0000"/>
                </a:solidFill>
              </a:rPr>
              <a:t>形象论</a:t>
            </a:r>
            <a:r>
              <a:rPr lang="zh-CN" altLang="en-US" sz="1600">
                <a:solidFill>
                  <a:srgbClr val="000000"/>
                </a:solidFill>
              </a:rPr>
              <a:t>：品牌是一种错综复杂的象征，它是品牌的属性、名称、包装、价格、历史、声誉、广告风格的无形组合。</a:t>
            </a:r>
          </a:p>
          <a:p>
            <a:pPr marL="285750" indent="-285750">
              <a:lnSpc>
                <a:spcPct val="150000"/>
              </a:lnSpc>
              <a:buFont typeface="Wingdings" panose="05000000000000000000" charset="0"/>
              <a:buChar char="Ø"/>
            </a:pPr>
            <a:r>
              <a:rPr lang="zh-CN" altLang="en-US" sz="1600">
                <a:solidFill>
                  <a:srgbClr val="FF0000"/>
                </a:solidFill>
              </a:rPr>
              <a:t>关系论</a:t>
            </a:r>
            <a:r>
              <a:rPr lang="zh-CN" altLang="en-US" sz="1600">
                <a:solidFill>
                  <a:srgbClr val="000000"/>
                </a:solidFill>
              </a:rPr>
              <a:t>：品牌就是某个品类的代表或者说是代表某个品类的名字。建立品牌就是要实现品牌对某个品类的主导，成为某个品类的第一。当消者一想到要消费某个品类时，立即想到这个品牌，我们就说你真的建立了品牌。</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sym typeface="+mn-ea"/>
              </a:rPr>
              <a:t>一、品牌和酒店品牌</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第一节    酒店品牌定义、作用和特征</a:t>
            </a:r>
          </a:p>
        </p:txBody>
      </p:sp>
      <p:sp>
        <p:nvSpPr>
          <p:cNvPr id="2" name="文本框 1"/>
          <p:cNvSpPr txBox="1"/>
          <p:nvPr/>
        </p:nvSpPr>
        <p:spPr>
          <a:xfrm>
            <a:off x="1397000" y="1249045"/>
            <a:ext cx="4210050"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（一）品牌的定义</a:t>
            </a:r>
          </a:p>
        </p:txBody>
      </p:sp>
      <p:sp>
        <p:nvSpPr>
          <p:cNvPr id="5" name="文本框 4"/>
          <p:cNvSpPr txBox="1"/>
          <p:nvPr/>
        </p:nvSpPr>
        <p:spPr>
          <a:xfrm>
            <a:off x="1296670" y="1695450"/>
            <a:ext cx="9598025" cy="2676525"/>
          </a:xfrm>
          <a:prstGeom prst="rect">
            <a:avLst/>
          </a:prstGeom>
          <a:noFill/>
        </p:spPr>
        <p:txBody>
          <a:bodyPr wrap="square" rtlCol="0" anchor="t">
            <a:spAutoFit/>
          </a:bodyPr>
          <a:lstStyle/>
          <a:p>
            <a:pPr indent="431800">
              <a:lnSpc>
                <a:spcPct val="150000"/>
              </a:lnSpc>
            </a:pPr>
            <a:r>
              <a:rPr sz="2800" dirty="0">
                <a:solidFill>
                  <a:srgbClr val="000000"/>
                </a:solidFill>
              </a:rPr>
              <a:t>品牌就是企业在目标人群心目中的印象及借此建立起的互动关系。品牌建设的径就是在目标人群心目中植入强烈、独特、美好的品牌知识，进而建立品牌关系。品牌知识主要来源于</a:t>
            </a:r>
            <a:r>
              <a:rPr sz="2800" dirty="0">
                <a:solidFill>
                  <a:srgbClr val="FF0000"/>
                </a:solidFill>
              </a:rPr>
              <a:t>品牌认知</a:t>
            </a:r>
            <a:r>
              <a:rPr sz="2800" dirty="0">
                <a:solidFill>
                  <a:srgbClr val="000000"/>
                </a:solidFill>
              </a:rPr>
              <a:t>和</a:t>
            </a:r>
            <a:r>
              <a:rPr sz="2800" dirty="0">
                <a:solidFill>
                  <a:srgbClr val="FF0000"/>
                </a:solidFill>
              </a:rPr>
              <a:t>品牌联想</a:t>
            </a:r>
            <a:r>
              <a:rPr sz="2800" dirty="0">
                <a:solidFill>
                  <a:srgbClr val="000000"/>
                </a:solidFill>
              </a:rPr>
              <a:t>两大部分</a:t>
            </a:r>
            <a:r>
              <a:rPr lang="zh-CN" altLang="en-US" sz="2800" dirty="0">
                <a:solidFill>
                  <a:srgbClr val="000000"/>
                </a:solidFill>
                <a:ea typeface="宋体" panose="02010600030101010101" pitchFamily="2" charset="-122"/>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sym typeface="+mn-ea"/>
              </a:rPr>
              <a:t>一、品牌和酒店品牌</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第一节    酒店品牌定义、作用和特征</a:t>
            </a:r>
          </a:p>
        </p:txBody>
      </p:sp>
      <p:sp>
        <p:nvSpPr>
          <p:cNvPr id="2" name="文本框 1"/>
          <p:cNvSpPr txBox="1"/>
          <p:nvPr/>
        </p:nvSpPr>
        <p:spPr>
          <a:xfrm>
            <a:off x="1397000" y="1249045"/>
            <a:ext cx="4210050"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（二）酒店品牌的内涵及构成</a:t>
            </a:r>
          </a:p>
        </p:txBody>
      </p:sp>
      <p:sp>
        <p:nvSpPr>
          <p:cNvPr id="5" name="文本框 4"/>
          <p:cNvSpPr txBox="1"/>
          <p:nvPr/>
        </p:nvSpPr>
        <p:spPr>
          <a:xfrm>
            <a:off x="1296670" y="1695450"/>
            <a:ext cx="9598025" cy="4523105"/>
          </a:xfrm>
          <a:prstGeom prst="rect">
            <a:avLst/>
          </a:prstGeom>
          <a:noFill/>
        </p:spPr>
        <p:txBody>
          <a:bodyPr wrap="square" rtlCol="0" anchor="t">
            <a:spAutoFit/>
          </a:bodyPr>
          <a:lstStyle/>
          <a:p>
            <a:pPr indent="431800">
              <a:lnSpc>
                <a:spcPct val="150000"/>
              </a:lnSpc>
            </a:pPr>
            <a:r>
              <a:rPr sz="1600">
                <a:solidFill>
                  <a:srgbClr val="000000"/>
                </a:solidFill>
              </a:rPr>
              <a:t>酒店品牌是酒店为了使消费者识别其产品和服务，并区别于其他酒店，而所用的具有显著特征的标记，任何一个酒店品牌都必须有名称，通常也称商号，这是合法经营所必须具备的酒店品牌由三个要素构成，即酒店品牌名称、酒店品牌标志和商标</a:t>
            </a:r>
            <a:r>
              <a:rPr lang="zh-CN" altLang="en-US" sz="1600">
                <a:solidFill>
                  <a:srgbClr val="000000"/>
                </a:solidFill>
                <a:ea typeface="宋体" panose="02010600030101010101" pitchFamily="2" charset="-122"/>
              </a:rPr>
              <a:t>。</a:t>
            </a:r>
          </a:p>
          <a:p>
            <a:pPr indent="431800">
              <a:lnSpc>
                <a:spcPct val="150000"/>
              </a:lnSpc>
            </a:pPr>
            <a:r>
              <a:rPr lang="zh-CN" altLang="en-US" sz="1600" b="1">
                <a:solidFill>
                  <a:srgbClr val="FF0000"/>
                </a:solidFill>
                <a:ea typeface="宋体" panose="02010600030101010101" pitchFamily="2" charset="-122"/>
              </a:rPr>
              <a:t>（</a:t>
            </a:r>
            <a:r>
              <a:rPr lang="en-US" altLang="zh-CN" sz="1600" b="1">
                <a:solidFill>
                  <a:srgbClr val="FF0000"/>
                </a:solidFill>
                <a:ea typeface="宋体" panose="02010600030101010101" pitchFamily="2" charset="-122"/>
              </a:rPr>
              <a:t>1</a:t>
            </a:r>
            <a:r>
              <a:rPr lang="zh-CN" altLang="en-US" sz="1600" b="1">
                <a:solidFill>
                  <a:srgbClr val="FF0000"/>
                </a:solidFill>
                <a:ea typeface="宋体" panose="02010600030101010101" pitchFamily="2" charset="-122"/>
              </a:rPr>
              <a:t>）酒店品牌名称</a:t>
            </a:r>
            <a:r>
              <a:rPr lang="zh-CN" altLang="en-US" sz="1600" b="1">
                <a:solidFill>
                  <a:srgbClr val="000000"/>
                </a:solidFill>
                <a:ea typeface="宋体" panose="02010600030101010101" pitchFamily="2" charset="-122"/>
              </a:rPr>
              <a:t>。</a:t>
            </a:r>
            <a:r>
              <a:rPr lang="zh-CN" altLang="en-US" sz="1600">
                <a:solidFill>
                  <a:srgbClr val="000000"/>
                </a:solidFill>
                <a:ea typeface="宋体" panose="02010600030101010101" pitchFamily="2" charset="-122"/>
              </a:rPr>
              <a:t>酒店品牌名称是酒店产品及其他特质的识别标志。能使人联想起该品牌的产品、服务、价格、文化理念等。酒店品牌名称涵盖了酒店产品和文化属性的内容，好酒店品牌名称为酒店树立产品的品牌形象建立了良好的传播基础，有利于品牌的宣传和产品的销售。</a:t>
            </a:r>
          </a:p>
          <a:p>
            <a:pPr indent="431800">
              <a:lnSpc>
                <a:spcPct val="150000"/>
              </a:lnSpc>
            </a:pPr>
            <a:r>
              <a:rPr lang="zh-CN" altLang="en-US" sz="1600" b="1">
                <a:solidFill>
                  <a:srgbClr val="FF0000"/>
                </a:solidFill>
                <a:ea typeface="宋体" panose="02010600030101010101" pitchFamily="2" charset="-122"/>
              </a:rPr>
              <a:t>（</a:t>
            </a:r>
            <a:r>
              <a:rPr lang="en-US" altLang="zh-CN" sz="1600" b="1">
                <a:solidFill>
                  <a:srgbClr val="FF0000"/>
                </a:solidFill>
                <a:ea typeface="宋体" panose="02010600030101010101" pitchFamily="2" charset="-122"/>
              </a:rPr>
              <a:t>2</a:t>
            </a:r>
            <a:r>
              <a:rPr lang="zh-CN" altLang="en-US" sz="1600" b="1">
                <a:solidFill>
                  <a:srgbClr val="FF0000"/>
                </a:solidFill>
                <a:ea typeface="宋体" panose="02010600030101010101" pitchFamily="2" charset="-122"/>
              </a:rPr>
              <a:t>）酒店品牌标志</a:t>
            </a:r>
            <a:r>
              <a:rPr lang="zh-CN" altLang="en-US" sz="1600" b="1">
                <a:solidFill>
                  <a:srgbClr val="000000"/>
                </a:solidFill>
                <a:ea typeface="宋体" panose="02010600030101010101" pitchFamily="2" charset="-122"/>
              </a:rPr>
              <a:t>。</a:t>
            </a:r>
            <a:r>
              <a:rPr lang="zh-CN" altLang="en-US" sz="1600">
                <a:solidFill>
                  <a:srgbClr val="000000"/>
                </a:solidFill>
                <a:ea typeface="宋体" panose="02010600030101010101" pitchFamily="2" charset="-122"/>
              </a:rPr>
              <a:t>酒店品牌标志即酒店品牌的形象符号，是品牌形象化的标识符号，可以形成内容丰富又高度抽象的概念，主要起速记、识别和传播的作用。形象符号可以唤起人们对该品牌的联想，有利于形成品牌的个性，便于识别和记忆。</a:t>
            </a:r>
          </a:p>
          <a:p>
            <a:pPr indent="431800">
              <a:lnSpc>
                <a:spcPct val="150000"/>
              </a:lnSpc>
            </a:pPr>
            <a:r>
              <a:rPr lang="zh-CN" altLang="en-US" sz="1600" b="1">
                <a:solidFill>
                  <a:srgbClr val="FF0000"/>
                </a:solidFill>
                <a:ea typeface="宋体" panose="02010600030101010101" pitchFamily="2" charset="-122"/>
              </a:rPr>
              <a:t>（</a:t>
            </a:r>
            <a:r>
              <a:rPr lang="en-US" altLang="zh-CN" sz="1600" b="1">
                <a:solidFill>
                  <a:srgbClr val="FF0000"/>
                </a:solidFill>
                <a:ea typeface="宋体" panose="02010600030101010101" pitchFamily="2" charset="-122"/>
              </a:rPr>
              <a:t>3</a:t>
            </a:r>
            <a:r>
              <a:rPr lang="zh-CN" altLang="en-US" sz="1600" b="1">
                <a:solidFill>
                  <a:srgbClr val="FF0000"/>
                </a:solidFill>
                <a:ea typeface="宋体" panose="02010600030101010101" pitchFamily="2" charset="-122"/>
              </a:rPr>
              <a:t>）商标。</a:t>
            </a:r>
            <a:r>
              <a:rPr lang="zh-CN" altLang="en-US" sz="1600">
                <a:solidFill>
                  <a:srgbClr val="000000"/>
                </a:solidFill>
                <a:ea typeface="宋体" panose="02010600030101010101" pitchFamily="2" charset="-122"/>
              </a:rPr>
              <a:t>商标是从法律上来保护酒店品牌的。商标作为品牌的法定标记，可区分经营者的身份，涉及酒店品牌在什么区域及什么样的产品范围内受到保护。商标的设计要符合</a:t>
            </a:r>
            <a:r>
              <a:rPr lang="en-US" altLang="zh-CN" sz="1600">
                <a:solidFill>
                  <a:srgbClr val="000000"/>
                </a:solidFill>
                <a:ea typeface="宋体" panose="02010600030101010101" pitchFamily="2" charset="-122"/>
              </a:rPr>
              <a:t>《</a:t>
            </a:r>
            <a:r>
              <a:rPr lang="zh-CN" altLang="en-US" sz="1600">
                <a:solidFill>
                  <a:srgbClr val="000000"/>
                </a:solidFill>
                <a:ea typeface="宋体" panose="02010600030101010101" pitchFamily="2" charset="-122"/>
              </a:rPr>
              <a:t>商标法</a:t>
            </a:r>
            <a:r>
              <a:rPr lang="en-US" altLang="zh-CN" sz="1600">
                <a:solidFill>
                  <a:srgbClr val="000000"/>
                </a:solidFill>
                <a:ea typeface="宋体" panose="02010600030101010101" pitchFamily="2" charset="-122"/>
              </a:rPr>
              <a:t>》</a:t>
            </a:r>
            <a:r>
              <a:rPr lang="zh-CN" altLang="en-US" sz="1600">
                <a:solidFill>
                  <a:srgbClr val="000000"/>
                </a:solidFill>
                <a:ea typeface="宋体" panose="02010600030101010101" pitchFamily="2" charset="-122"/>
              </a:rPr>
              <a:t>，注册后受</a:t>
            </a:r>
            <a:r>
              <a:rPr lang="en-US" altLang="zh-CN" sz="1600">
                <a:solidFill>
                  <a:srgbClr val="000000"/>
                </a:solidFill>
                <a:ea typeface="宋体" panose="02010600030101010101" pitchFamily="2" charset="-122"/>
              </a:rPr>
              <a:t>《</a:t>
            </a:r>
            <a:r>
              <a:rPr lang="zh-CN" altLang="en-US" sz="1600">
                <a:solidFill>
                  <a:srgbClr val="000000"/>
                </a:solidFill>
                <a:ea typeface="宋体" panose="02010600030101010101" pitchFamily="2" charset="-122"/>
              </a:rPr>
              <a:t>商标法</a:t>
            </a:r>
            <a:r>
              <a:rPr lang="en-US" altLang="zh-CN" sz="1600">
                <a:solidFill>
                  <a:srgbClr val="000000"/>
                </a:solidFill>
                <a:ea typeface="宋体" panose="02010600030101010101" pitchFamily="2" charset="-122"/>
              </a:rPr>
              <a:t>》</a:t>
            </a:r>
            <a:r>
              <a:rPr lang="zh-CN" altLang="en-US" sz="1600">
                <a:solidFill>
                  <a:srgbClr val="000000"/>
                </a:solidFill>
                <a:ea typeface="宋体" panose="02010600030101010101" pitchFamily="2" charset="-122"/>
              </a:rPr>
              <a:t>保护，是知识产权中的一个类别，在市场上是区别和验证商品和服务的标志。</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sym typeface="+mn-ea"/>
              </a:rPr>
              <a:t>二、酒店品牌作用</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第一节    酒店品牌定义、作用和特征</a:t>
            </a:r>
          </a:p>
        </p:txBody>
      </p:sp>
      <p:grpSp>
        <p:nvGrpSpPr>
          <p:cNvPr id="9" name="组合 8"/>
          <p:cNvGrpSpPr/>
          <p:nvPr/>
        </p:nvGrpSpPr>
        <p:grpSpPr>
          <a:xfrm>
            <a:off x="3307715" y="1560195"/>
            <a:ext cx="5810250" cy="3503930"/>
            <a:chOff x="2015" y="2756"/>
            <a:chExt cx="9150" cy="5518"/>
          </a:xfrm>
        </p:grpSpPr>
        <p:grpSp>
          <p:nvGrpSpPr>
            <p:cNvPr id="6" name="组合 5"/>
            <p:cNvGrpSpPr/>
            <p:nvPr>
              <p:custDataLst>
                <p:tags r:id="rId1"/>
              </p:custDataLst>
            </p:nvPr>
          </p:nvGrpSpPr>
          <p:grpSpPr>
            <a:xfrm>
              <a:off x="2027" y="7301"/>
              <a:ext cx="9137" cy="973"/>
              <a:chOff x="1578388" y="4144061"/>
              <a:chExt cx="5802560" cy="726559"/>
            </a:xfrm>
          </p:grpSpPr>
          <p:sp>
            <p:nvSpPr>
              <p:cNvPr id="23" name="任意多边形 22"/>
              <p:cNvSpPr/>
              <p:nvPr>
                <p:custDataLst>
                  <p:tags r:id="rId15"/>
                </p:custDataLst>
              </p:nvPr>
            </p:nvSpPr>
            <p:spPr>
              <a:xfrm>
                <a:off x="1578388" y="4144061"/>
                <a:ext cx="5802560" cy="726559"/>
              </a:xfrm>
              <a:custGeom>
                <a:avLst/>
                <a:gdLst>
                  <a:gd name="connsiteX0" fmla="*/ 0 w 2844442"/>
                  <a:gd name="connsiteY0" fmla="*/ 0 h 726559"/>
                  <a:gd name="connsiteX1" fmla="*/ 2618878 w 2844442"/>
                  <a:gd name="connsiteY1" fmla="*/ 0 h 726559"/>
                  <a:gd name="connsiteX2" fmla="*/ 2618878 w 2844442"/>
                  <a:gd name="connsiteY2" fmla="*/ 232452 h 726559"/>
                  <a:gd name="connsiteX3" fmla="*/ 2844442 w 2844442"/>
                  <a:gd name="connsiteY3" fmla="*/ 363279 h 726559"/>
                  <a:gd name="connsiteX4" fmla="*/ 2618878 w 2844442"/>
                  <a:gd name="connsiteY4" fmla="*/ 494106 h 726559"/>
                  <a:gd name="connsiteX5" fmla="*/ 2618878 w 2844442"/>
                  <a:gd name="connsiteY5" fmla="*/ 726559 h 726559"/>
                  <a:gd name="connsiteX6" fmla="*/ 0 w 2844442"/>
                  <a:gd name="connsiteY6" fmla="*/ 726559 h 72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4442" h="726559">
                    <a:moveTo>
                      <a:pt x="0" y="0"/>
                    </a:moveTo>
                    <a:lnTo>
                      <a:pt x="2618878" y="0"/>
                    </a:lnTo>
                    <a:lnTo>
                      <a:pt x="2618878" y="232452"/>
                    </a:lnTo>
                    <a:lnTo>
                      <a:pt x="2844442" y="363279"/>
                    </a:lnTo>
                    <a:lnTo>
                      <a:pt x="2618878" y="494106"/>
                    </a:lnTo>
                    <a:lnTo>
                      <a:pt x="2618878" y="726559"/>
                    </a:lnTo>
                    <a:lnTo>
                      <a:pt x="0" y="726559"/>
                    </a:lnTo>
                    <a:close/>
                  </a:path>
                </a:pathLst>
              </a:custGeom>
              <a:solidFill>
                <a:srgbClr val="FF5050"/>
              </a:solidFill>
              <a:ln w="12700" cap="flat" cmpd="sng" algn="ctr">
                <a:noFill/>
                <a:prstDash val="solid"/>
                <a:miter lim="800000"/>
              </a:ln>
              <a:effectLst/>
            </p:spPr>
            <p:txBody>
              <a:bodyPr wrap="square" rIns="144000" rtlCol="0" anchor="ctr">
                <a:normAutofit/>
              </a:bodyPr>
              <a:lstStyle/>
              <a:p>
                <a:pPr algn="ctr"/>
                <a:endParaRPr lang="en-US" altLang="zh-CN" dirty="0">
                  <a:solidFill>
                    <a:sysClr val="window" lastClr="FFFFFF"/>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6" name="文本框 15"/>
              <p:cNvSpPr txBox="1"/>
              <p:nvPr>
                <p:custDataLst>
                  <p:tags r:id="rId16"/>
                </p:custDataLst>
              </p:nvPr>
            </p:nvSpPr>
            <p:spPr>
              <a:xfrm>
                <a:off x="1578388" y="4154515"/>
                <a:ext cx="5326899" cy="716105"/>
              </a:xfrm>
              <a:prstGeom prst="rect">
                <a:avLst/>
              </a:prstGeom>
              <a:noFill/>
            </p:spPr>
            <p:txBody>
              <a:bodyPr wrap="square" rtlCol="0" anchor="ctr" anchorCtr="0">
                <a:normAutofit/>
              </a:bodyPr>
              <a:lstStyle/>
              <a:p>
                <a:pPr algn="ctr">
                  <a:lnSpc>
                    <a:spcPct val="120000"/>
                  </a:lnSpc>
                </a:pPr>
                <a:r>
                  <a:rPr lang="zh-CN" altLang="en-US" b="1" kern="0" spc="300">
                    <a:solidFill>
                      <a:sysClr val="window" lastClr="FFFFFF"/>
                    </a:solidFill>
                    <a:latin typeface="微软雅黑" panose="020B0503020204020204" pitchFamily="34" charset="-122"/>
                    <a:ea typeface="微软雅黑" panose="020B0503020204020204" pitchFamily="34" charset="-122"/>
                  </a:rPr>
                  <a:t>增强员工凝聚力，提升酒店文化</a:t>
                </a:r>
              </a:p>
            </p:txBody>
          </p:sp>
        </p:grpSp>
        <p:grpSp>
          <p:nvGrpSpPr>
            <p:cNvPr id="10" name="组合 9"/>
            <p:cNvGrpSpPr/>
            <p:nvPr>
              <p:custDataLst>
                <p:tags r:id="rId2"/>
              </p:custDataLst>
            </p:nvPr>
          </p:nvGrpSpPr>
          <p:grpSpPr>
            <a:xfrm>
              <a:off x="2027" y="6156"/>
              <a:ext cx="9138" cy="969"/>
              <a:chOff x="1578388" y="3417502"/>
              <a:chExt cx="5803195" cy="731670"/>
            </a:xfrm>
          </p:grpSpPr>
          <p:sp>
            <p:nvSpPr>
              <p:cNvPr id="22" name="任意多边形 21"/>
              <p:cNvSpPr/>
              <p:nvPr>
                <p:custDataLst>
                  <p:tags r:id="rId13"/>
                </p:custDataLst>
              </p:nvPr>
            </p:nvSpPr>
            <p:spPr>
              <a:xfrm>
                <a:off x="1578388" y="3422788"/>
                <a:ext cx="5803195" cy="726384"/>
              </a:xfrm>
              <a:custGeom>
                <a:avLst/>
                <a:gdLst>
                  <a:gd name="connsiteX0" fmla="*/ 0 w 2844442"/>
                  <a:gd name="connsiteY0" fmla="*/ 0 h 726559"/>
                  <a:gd name="connsiteX1" fmla="*/ 2618878 w 2844442"/>
                  <a:gd name="connsiteY1" fmla="*/ 0 h 726559"/>
                  <a:gd name="connsiteX2" fmla="*/ 2618878 w 2844442"/>
                  <a:gd name="connsiteY2" fmla="*/ 232452 h 726559"/>
                  <a:gd name="connsiteX3" fmla="*/ 2844442 w 2844442"/>
                  <a:gd name="connsiteY3" fmla="*/ 363279 h 726559"/>
                  <a:gd name="connsiteX4" fmla="*/ 2618878 w 2844442"/>
                  <a:gd name="connsiteY4" fmla="*/ 494106 h 726559"/>
                  <a:gd name="connsiteX5" fmla="*/ 2618878 w 2844442"/>
                  <a:gd name="connsiteY5" fmla="*/ 726559 h 726559"/>
                  <a:gd name="connsiteX6" fmla="*/ 0 w 2844442"/>
                  <a:gd name="connsiteY6" fmla="*/ 726559 h 72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4442" h="726559">
                    <a:moveTo>
                      <a:pt x="0" y="0"/>
                    </a:moveTo>
                    <a:lnTo>
                      <a:pt x="2618878" y="0"/>
                    </a:lnTo>
                    <a:lnTo>
                      <a:pt x="2618878" y="232452"/>
                    </a:lnTo>
                    <a:lnTo>
                      <a:pt x="2844442" y="363279"/>
                    </a:lnTo>
                    <a:lnTo>
                      <a:pt x="2618878" y="494106"/>
                    </a:lnTo>
                    <a:lnTo>
                      <a:pt x="2618878" y="726559"/>
                    </a:lnTo>
                    <a:lnTo>
                      <a:pt x="0" y="726559"/>
                    </a:lnTo>
                    <a:close/>
                  </a:path>
                </a:pathLst>
              </a:custGeom>
              <a:solidFill>
                <a:srgbClr val="DF9C87"/>
              </a:solidFill>
              <a:ln w="12700" cap="flat" cmpd="sng" algn="ctr">
                <a:noFill/>
                <a:prstDash val="solid"/>
                <a:miter lim="800000"/>
              </a:ln>
              <a:effectLst/>
            </p:spPr>
            <p:txBody>
              <a:bodyPr wrap="square" rIns="144000" rtlCol="0" anchor="ctr">
                <a:normAutofit/>
              </a:bodyPr>
              <a:lstStyle/>
              <a:p>
                <a:pPr algn="ctr"/>
                <a:endParaRPr lang="en-US" altLang="zh-CN" dirty="0">
                  <a:solidFill>
                    <a:sysClr val="window" lastClr="FFFFFF"/>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8" name="文本框 17"/>
              <p:cNvSpPr txBox="1"/>
              <p:nvPr>
                <p:custDataLst>
                  <p:tags r:id="rId14"/>
                </p:custDataLst>
              </p:nvPr>
            </p:nvSpPr>
            <p:spPr>
              <a:xfrm>
                <a:off x="1578388" y="3417502"/>
                <a:ext cx="5326899" cy="721099"/>
              </a:xfrm>
              <a:prstGeom prst="rect">
                <a:avLst/>
              </a:prstGeom>
              <a:noFill/>
            </p:spPr>
            <p:txBody>
              <a:bodyPr wrap="square" rtlCol="0" anchor="ctr" anchorCtr="0">
                <a:normAutofit/>
              </a:bodyPr>
              <a:lstStyle/>
              <a:p>
                <a:pPr algn="ctr">
                  <a:lnSpc>
                    <a:spcPct val="120000"/>
                  </a:lnSpc>
                </a:pPr>
                <a:r>
                  <a:rPr lang="zh-CN" altLang="en-US" b="1" kern="0" spc="300">
                    <a:solidFill>
                      <a:sysClr val="window" lastClr="FFFFFF"/>
                    </a:solidFill>
                    <a:latin typeface="微软雅黑" panose="020B0503020204020204" pitchFamily="34" charset="-122"/>
                    <a:ea typeface="微软雅黑" panose="020B0503020204020204" pitchFamily="34" charset="-122"/>
                  </a:rPr>
                  <a:t>提高企业知名度，促进酒店宣传</a:t>
                </a:r>
              </a:p>
            </p:txBody>
          </p:sp>
        </p:grpSp>
        <p:grpSp>
          <p:nvGrpSpPr>
            <p:cNvPr id="11" name="组合 10"/>
            <p:cNvGrpSpPr/>
            <p:nvPr>
              <p:custDataLst>
                <p:tags r:id="rId3"/>
              </p:custDataLst>
            </p:nvPr>
          </p:nvGrpSpPr>
          <p:grpSpPr>
            <a:xfrm>
              <a:off x="2027" y="5020"/>
              <a:ext cx="9138" cy="932"/>
              <a:chOff x="1578388" y="2696054"/>
              <a:chExt cx="5803195" cy="731670"/>
            </a:xfrm>
          </p:grpSpPr>
          <p:sp>
            <p:nvSpPr>
              <p:cNvPr id="21" name="任意多边形 20"/>
              <p:cNvSpPr/>
              <p:nvPr>
                <p:custDataLst>
                  <p:tags r:id="rId11"/>
                </p:custDataLst>
              </p:nvPr>
            </p:nvSpPr>
            <p:spPr>
              <a:xfrm>
                <a:off x="1578388" y="2701549"/>
                <a:ext cx="5803195" cy="726175"/>
              </a:xfrm>
              <a:custGeom>
                <a:avLst/>
                <a:gdLst>
                  <a:gd name="connsiteX0" fmla="*/ 0 w 2844442"/>
                  <a:gd name="connsiteY0" fmla="*/ 0 h 726559"/>
                  <a:gd name="connsiteX1" fmla="*/ 2618878 w 2844442"/>
                  <a:gd name="connsiteY1" fmla="*/ 0 h 726559"/>
                  <a:gd name="connsiteX2" fmla="*/ 2618878 w 2844442"/>
                  <a:gd name="connsiteY2" fmla="*/ 232452 h 726559"/>
                  <a:gd name="connsiteX3" fmla="*/ 2844442 w 2844442"/>
                  <a:gd name="connsiteY3" fmla="*/ 363279 h 726559"/>
                  <a:gd name="connsiteX4" fmla="*/ 2618878 w 2844442"/>
                  <a:gd name="connsiteY4" fmla="*/ 494106 h 726559"/>
                  <a:gd name="connsiteX5" fmla="*/ 2618878 w 2844442"/>
                  <a:gd name="connsiteY5" fmla="*/ 726559 h 726559"/>
                  <a:gd name="connsiteX6" fmla="*/ 0 w 2844442"/>
                  <a:gd name="connsiteY6" fmla="*/ 726559 h 72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4442" h="726559">
                    <a:moveTo>
                      <a:pt x="0" y="0"/>
                    </a:moveTo>
                    <a:lnTo>
                      <a:pt x="2618878" y="0"/>
                    </a:lnTo>
                    <a:lnTo>
                      <a:pt x="2618878" y="232452"/>
                    </a:lnTo>
                    <a:lnTo>
                      <a:pt x="2844442" y="363279"/>
                    </a:lnTo>
                    <a:lnTo>
                      <a:pt x="2618878" y="494106"/>
                    </a:lnTo>
                    <a:lnTo>
                      <a:pt x="2618878" y="726559"/>
                    </a:lnTo>
                    <a:lnTo>
                      <a:pt x="0" y="726559"/>
                    </a:lnTo>
                    <a:close/>
                  </a:path>
                </a:pathLst>
              </a:custGeom>
              <a:solidFill>
                <a:srgbClr val="FF5050"/>
              </a:solidFill>
              <a:ln w="12700" cap="flat" cmpd="sng" algn="ctr">
                <a:noFill/>
                <a:prstDash val="solid"/>
                <a:miter lim="800000"/>
              </a:ln>
              <a:effectLst/>
            </p:spPr>
            <p:txBody>
              <a:bodyPr wrap="square" rIns="144000" rtlCol="0" anchor="ctr">
                <a:normAutofit/>
              </a:bodyPr>
              <a:lstStyle/>
              <a:p>
                <a:pPr algn="ctr"/>
                <a:endParaRPr lang="en-US" altLang="zh-CN" dirty="0">
                  <a:solidFill>
                    <a:sysClr val="window" lastClr="FFFFFF"/>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5" name="文本框 24"/>
              <p:cNvSpPr txBox="1"/>
              <p:nvPr>
                <p:custDataLst>
                  <p:tags r:id="rId12"/>
                </p:custDataLst>
              </p:nvPr>
            </p:nvSpPr>
            <p:spPr>
              <a:xfrm>
                <a:off x="1578388" y="2696054"/>
                <a:ext cx="5328169" cy="721464"/>
              </a:xfrm>
              <a:prstGeom prst="rect">
                <a:avLst/>
              </a:prstGeom>
              <a:noFill/>
            </p:spPr>
            <p:txBody>
              <a:bodyPr wrap="square" rtlCol="0" anchor="ctr" anchorCtr="0">
                <a:normAutofit/>
              </a:bodyPr>
              <a:lstStyle/>
              <a:p>
                <a:pPr algn="ctr">
                  <a:lnSpc>
                    <a:spcPct val="120000"/>
                  </a:lnSpc>
                </a:pPr>
                <a:r>
                  <a:rPr lang="zh-CN" altLang="en-US" b="1" kern="0" spc="300">
                    <a:solidFill>
                      <a:sysClr val="window" lastClr="FFFFFF"/>
                    </a:solidFill>
                    <a:latin typeface="微软雅黑" panose="020B0503020204020204" pitchFamily="34" charset="-122"/>
                    <a:ea typeface="微软雅黑" panose="020B0503020204020204" pitchFamily="34" charset="-122"/>
                  </a:rPr>
                  <a:t>沉淀无形资产，促使酒店增值</a:t>
                </a:r>
              </a:p>
            </p:txBody>
          </p:sp>
        </p:grpSp>
        <p:grpSp>
          <p:nvGrpSpPr>
            <p:cNvPr id="13" name="组合 12"/>
            <p:cNvGrpSpPr/>
            <p:nvPr>
              <p:custDataLst>
                <p:tags r:id="rId4"/>
              </p:custDataLst>
            </p:nvPr>
          </p:nvGrpSpPr>
          <p:grpSpPr>
            <a:xfrm>
              <a:off x="2027" y="3888"/>
              <a:ext cx="9137" cy="977"/>
              <a:chOff x="1578388" y="1977162"/>
              <a:chExt cx="5802560" cy="729114"/>
            </a:xfrm>
          </p:grpSpPr>
          <p:sp>
            <p:nvSpPr>
              <p:cNvPr id="20" name="任意多边形 19"/>
              <p:cNvSpPr/>
              <p:nvPr>
                <p:custDataLst>
                  <p:tags r:id="rId9"/>
                </p:custDataLst>
              </p:nvPr>
            </p:nvSpPr>
            <p:spPr>
              <a:xfrm>
                <a:off x="1578388" y="1979401"/>
                <a:ext cx="5802560" cy="726875"/>
              </a:xfrm>
              <a:custGeom>
                <a:avLst/>
                <a:gdLst>
                  <a:gd name="connsiteX0" fmla="*/ 0 w 2844442"/>
                  <a:gd name="connsiteY0" fmla="*/ 0 h 726559"/>
                  <a:gd name="connsiteX1" fmla="*/ 2618878 w 2844442"/>
                  <a:gd name="connsiteY1" fmla="*/ 0 h 726559"/>
                  <a:gd name="connsiteX2" fmla="*/ 2618878 w 2844442"/>
                  <a:gd name="connsiteY2" fmla="*/ 232452 h 726559"/>
                  <a:gd name="connsiteX3" fmla="*/ 2844442 w 2844442"/>
                  <a:gd name="connsiteY3" fmla="*/ 363279 h 726559"/>
                  <a:gd name="connsiteX4" fmla="*/ 2618878 w 2844442"/>
                  <a:gd name="connsiteY4" fmla="*/ 494106 h 726559"/>
                  <a:gd name="connsiteX5" fmla="*/ 2618878 w 2844442"/>
                  <a:gd name="connsiteY5" fmla="*/ 726559 h 726559"/>
                  <a:gd name="connsiteX6" fmla="*/ 0 w 2844442"/>
                  <a:gd name="connsiteY6" fmla="*/ 726559 h 72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4442" h="726559">
                    <a:moveTo>
                      <a:pt x="0" y="0"/>
                    </a:moveTo>
                    <a:lnTo>
                      <a:pt x="2618878" y="0"/>
                    </a:lnTo>
                    <a:lnTo>
                      <a:pt x="2618878" y="232452"/>
                    </a:lnTo>
                    <a:lnTo>
                      <a:pt x="2844442" y="363279"/>
                    </a:lnTo>
                    <a:lnTo>
                      <a:pt x="2618878" y="494106"/>
                    </a:lnTo>
                    <a:lnTo>
                      <a:pt x="2618878" y="726559"/>
                    </a:lnTo>
                    <a:lnTo>
                      <a:pt x="0" y="726559"/>
                    </a:lnTo>
                    <a:close/>
                  </a:path>
                </a:pathLst>
              </a:custGeom>
              <a:solidFill>
                <a:srgbClr val="DF9C87"/>
              </a:solidFill>
              <a:ln w="12700" cap="flat" cmpd="sng" algn="ctr">
                <a:noFill/>
                <a:prstDash val="solid"/>
                <a:miter lim="800000"/>
              </a:ln>
              <a:effectLst/>
            </p:spPr>
            <p:txBody>
              <a:bodyPr wrap="square" rIns="144000" rtlCol="0" anchor="ctr">
                <a:normAutofit/>
              </a:bodyPr>
              <a:lstStyle/>
              <a:p>
                <a:pPr algn="ctr"/>
                <a:endParaRPr lang="en-US" altLang="zh-CN" dirty="0">
                  <a:solidFill>
                    <a:sysClr val="window" lastClr="FFFFFF"/>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2" name="文本框 31"/>
              <p:cNvSpPr txBox="1"/>
              <p:nvPr>
                <p:custDataLst>
                  <p:tags r:id="rId10"/>
                </p:custDataLst>
              </p:nvPr>
            </p:nvSpPr>
            <p:spPr>
              <a:xfrm>
                <a:off x="1578388" y="1977162"/>
                <a:ext cx="5328169" cy="721651"/>
              </a:xfrm>
              <a:prstGeom prst="rect">
                <a:avLst/>
              </a:prstGeom>
              <a:noFill/>
            </p:spPr>
            <p:txBody>
              <a:bodyPr wrap="square" rtlCol="0" anchor="ctr" anchorCtr="0">
                <a:normAutofit/>
              </a:bodyPr>
              <a:lstStyle/>
              <a:p>
                <a:pPr algn="ctr">
                  <a:lnSpc>
                    <a:spcPct val="120000"/>
                  </a:lnSpc>
                </a:pPr>
                <a:r>
                  <a:rPr lang="zh-CN" altLang="en-US" b="1" kern="0" spc="300">
                    <a:solidFill>
                      <a:sysClr val="window" lastClr="FFFFFF"/>
                    </a:solidFill>
                    <a:latin typeface="微软雅黑" panose="020B0503020204020204" pitchFamily="34" charset="-122"/>
                    <a:ea typeface="微软雅黑" panose="020B0503020204020204" pitchFamily="34" charset="-122"/>
                  </a:rPr>
                  <a:t>引起消费者注意，扩大酒店销售</a:t>
                </a:r>
              </a:p>
            </p:txBody>
          </p:sp>
        </p:grpSp>
        <p:grpSp>
          <p:nvGrpSpPr>
            <p:cNvPr id="14" name="组合 13"/>
            <p:cNvGrpSpPr/>
            <p:nvPr>
              <p:custDataLst>
                <p:tags r:id="rId5"/>
              </p:custDataLst>
            </p:nvPr>
          </p:nvGrpSpPr>
          <p:grpSpPr>
            <a:xfrm>
              <a:off x="2027" y="2756"/>
              <a:ext cx="9137" cy="962"/>
              <a:chOff x="1578388" y="1258268"/>
              <a:chExt cx="5801995" cy="610870"/>
            </a:xfrm>
          </p:grpSpPr>
          <p:sp>
            <p:nvSpPr>
              <p:cNvPr id="19" name="任意多边形 18"/>
              <p:cNvSpPr/>
              <p:nvPr>
                <p:custDataLst>
                  <p:tags r:id="rId7"/>
                </p:custDataLst>
              </p:nvPr>
            </p:nvSpPr>
            <p:spPr>
              <a:xfrm>
                <a:off x="1578388" y="1258268"/>
                <a:ext cx="5801995" cy="610235"/>
              </a:xfrm>
              <a:custGeom>
                <a:avLst/>
                <a:gdLst>
                  <a:gd name="connsiteX0" fmla="*/ 0 w 2844442"/>
                  <a:gd name="connsiteY0" fmla="*/ 0 h 726559"/>
                  <a:gd name="connsiteX1" fmla="*/ 2618878 w 2844442"/>
                  <a:gd name="connsiteY1" fmla="*/ 0 h 726559"/>
                  <a:gd name="connsiteX2" fmla="*/ 2618878 w 2844442"/>
                  <a:gd name="connsiteY2" fmla="*/ 232452 h 726559"/>
                  <a:gd name="connsiteX3" fmla="*/ 2844442 w 2844442"/>
                  <a:gd name="connsiteY3" fmla="*/ 363279 h 726559"/>
                  <a:gd name="connsiteX4" fmla="*/ 2618878 w 2844442"/>
                  <a:gd name="connsiteY4" fmla="*/ 494106 h 726559"/>
                  <a:gd name="connsiteX5" fmla="*/ 2618878 w 2844442"/>
                  <a:gd name="connsiteY5" fmla="*/ 726559 h 726559"/>
                  <a:gd name="connsiteX6" fmla="*/ 0 w 2844442"/>
                  <a:gd name="connsiteY6" fmla="*/ 726559 h 72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4442" h="726559">
                    <a:moveTo>
                      <a:pt x="0" y="0"/>
                    </a:moveTo>
                    <a:lnTo>
                      <a:pt x="2618878" y="0"/>
                    </a:lnTo>
                    <a:lnTo>
                      <a:pt x="2618878" y="232452"/>
                    </a:lnTo>
                    <a:lnTo>
                      <a:pt x="2844442" y="363279"/>
                    </a:lnTo>
                    <a:lnTo>
                      <a:pt x="2618878" y="494106"/>
                    </a:lnTo>
                    <a:lnTo>
                      <a:pt x="2618878" y="726559"/>
                    </a:lnTo>
                    <a:lnTo>
                      <a:pt x="0" y="726559"/>
                    </a:lnTo>
                    <a:close/>
                  </a:path>
                </a:pathLst>
              </a:custGeom>
              <a:solidFill>
                <a:srgbClr val="FF5050"/>
              </a:solidFill>
              <a:ln w="12700" cap="flat" cmpd="sng" algn="ctr">
                <a:noFill/>
                <a:prstDash val="solid"/>
                <a:miter lim="800000"/>
              </a:ln>
              <a:effectLst/>
            </p:spPr>
            <p:txBody>
              <a:bodyPr wrap="square" rIns="144000" rtlCol="0" anchor="ctr">
                <a:normAutofit/>
              </a:bodyPr>
              <a:lstStyle/>
              <a:p>
                <a:pPr algn="ctr"/>
                <a:endParaRPr lang="en-US" altLang="zh-CN" dirty="0">
                  <a:solidFill>
                    <a:sysClr val="window" lastClr="FFFFFF"/>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3" name="文本框 32"/>
              <p:cNvSpPr txBox="1"/>
              <p:nvPr>
                <p:custDataLst>
                  <p:tags r:id="rId8"/>
                </p:custDataLst>
              </p:nvPr>
            </p:nvSpPr>
            <p:spPr>
              <a:xfrm>
                <a:off x="1578388" y="1258268"/>
                <a:ext cx="5327015" cy="610870"/>
              </a:xfrm>
              <a:prstGeom prst="rect">
                <a:avLst/>
              </a:prstGeom>
              <a:noFill/>
            </p:spPr>
            <p:txBody>
              <a:bodyPr wrap="square" rtlCol="0" anchor="ctr" anchorCtr="0">
                <a:normAutofit/>
              </a:bodyPr>
              <a:lstStyle/>
              <a:p>
                <a:pPr algn="ctr">
                  <a:lnSpc>
                    <a:spcPct val="120000"/>
                  </a:lnSpc>
                </a:pPr>
                <a:r>
                  <a:rPr lang="zh-CN" altLang="en-US" b="1" kern="0" spc="300">
                    <a:solidFill>
                      <a:sysClr val="window" lastClr="FFFFFF"/>
                    </a:solidFill>
                    <a:latin typeface="微软雅黑" panose="020B0503020204020204" pitchFamily="34" charset="-122"/>
                    <a:ea typeface="微软雅黑" panose="020B0503020204020204" pitchFamily="34" charset="-122"/>
                  </a:rPr>
                  <a:t>识别要素特性，区别同类产品</a:t>
                </a:r>
              </a:p>
            </p:txBody>
          </p:sp>
        </p:grpSp>
        <p:sp>
          <p:nvSpPr>
            <p:cNvPr id="15" name="矩形 14"/>
            <p:cNvSpPr/>
            <p:nvPr>
              <p:custDataLst>
                <p:tags r:id="rId6"/>
              </p:custDataLst>
            </p:nvPr>
          </p:nvSpPr>
          <p:spPr>
            <a:xfrm>
              <a:off x="2015" y="2756"/>
              <a:ext cx="824" cy="5518"/>
            </a:xfrm>
            <a:prstGeom prst="rect">
              <a:avLst/>
            </a:prstGeom>
            <a:gradFill>
              <a:gsLst>
                <a:gs pos="0">
                  <a:sysClr val="window" lastClr="FFFFFF">
                    <a:alpha val="0"/>
                  </a:sysClr>
                </a:gs>
                <a:gs pos="100000">
                  <a:srgbClr val="000000">
                    <a:alpha val="37000"/>
                  </a:srgbClr>
                </a:gs>
              </a:gsLst>
              <a:lin ang="10800000" scaled="0"/>
            </a:gradFill>
            <a:ln w="12700" cap="flat" cmpd="sng" algn="ctr">
              <a:noFill/>
              <a:prstDash val="solid"/>
              <a:miter lim="800000"/>
            </a:ln>
            <a:effectLst/>
          </p:spPr>
          <p:txBody>
            <a:bodyPr wrap="square" rIns="144000" rtlCol="0" anchor="ctr">
              <a:normAutofit/>
            </a:bodyPr>
            <a:lstStyle/>
            <a:p>
              <a:pPr algn="ctr"/>
              <a:endParaRPr lang="zh-CN" altLang="en-US">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p:cNvPicPr>
            <a:picLocks noGrp="1" noChangeAspect="1"/>
          </p:cNvPicPr>
          <p:nvPr>
            <p:ph idx="1"/>
          </p:nvPr>
        </p:nvPicPr>
        <p:blipFill>
          <a:blip r:embed="rId2"/>
          <a:stretch>
            <a:fillRect/>
          </a:stretch>
        </p:blipFill>
        <p:spPr>
          <a:xfrm>
            <a:off x="6985" y="863600"/>
            <a:ext cx="11956415" cy="44005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sym typeface="+mn-ea"/>
              </a:rPr>
              <a:t>三、酒店品牌特征</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第一节    酒店品牌定义、作用和特征</a:t>
            </a:r>
          </a:p>
        </p:txBody>
      </p:sp>
      <p:grpSp>
        <p:nvGrpSpPr>
          <p:cNvPr id="3" name="组合 2"/>
          <p:cNvGrpSpPr/>
          <p:nvPr/>
        </p:nvGrpSpPr>
        <p:grpSpPr>
          <a:xfrm>
            <a:off x="1504315" y="2808605"/>
            <a:ext cx="9026525" cy="1240790"/>
            <a:chOff x="1946" y="2512"/>
            <a:chExt cx="14215" cy="1954"/>
          </a:xfrm>
        </p:grpSpPr>
        <p:sp>
          <p:nvSpPr>
            <p:cNvPr id="10" name="椭圆 9"/>
            <p:cNvSpPr/>
            <p:nvPr/>
          </p:nvSpPr>
          <p:spPr>
            <a:xfrm>
              <a:off x="1946" y="2514"/>
              <a:ext cx="3373" cy="1953"/>
            </a:xfrm>
            <a:prstGeom prst="ellipse">
              <a:avLst/>
            </a:prstGeom>
            <a:solidFill>
              <a:srgbClr val="FF8D41"/>
            </a:solidFill>
            <a:ln w="38100" cap="flat" cmpd="sng" algn="ctr">
              <a:solidFill>
                <a:sysClr val="window" lastClr="FFFFFF"/>
              </a:solidFill>
              <a:prstDash val="solid"/>
              <a:miter lim="800000"/>
            </a:ln>
            <a:effectLst/>
          </p:spPr>
          <p:txBody>
            <a:bodyPr lIns="0" tIns="0" rIns="0" bIns="0" anchor="ctr"/>
            <a:lstStyle/>
            <a:p>
              <a:pPr algn="ctr" defTabSz="685165">
                <a:defRPr/>
              </a:pPr>
              <a:r>
                <a:rPr lang="zh-CN" altLang="en-US" sz="1600" b="1" kern="0" dirty="0">
                  <a:solidFill>
                    <a:prstClr val="white"/>
                  </a:solidFill>
                  <a:latin typeface="微软雅黑" panose="020B0503020204020204" pitchFamily="34" charset="-122"/>
                  <a:ea typeface="微软雅黑" panose="020B0503020204020204" pitchFamily="34" charset="-122"/>
                </a:rPr>
                <a:t>文化性</a:t>
              </a:r>
            </a:p>
          </p:txBody>
        </p:sp>
        <p:sp>
          <p:nvSpPr>
            <p:cNvPr id="23" name="椭圆 22"/>
            <p:cNvSpPr/>
            <p:nvPr/>
          </p:nvSpPr>
          <p:spPr>
            <a:xfrm>
              <a:off x="7397" y="2514"/>
              <a:ext cx="3323" cy="1952"/>
            </a:xfrm>
            <a:prstGeom prst="ellipse">
              <a:avLst/>
            </a:prstGeom>
            <a:solidFill>
              <a:srgbClr val="FF3300"/>
            </a:solidFill>
            <a:ln w="38100" cap="flat" cmpd="sng" algn="ctr">
              <a:solidFill>
                <a:sysClr val="window" lastClr="FFFFFF"/>
              </a:solidFill>
              <a:prstDash val="solid"/>
              <a:miter lim="800000"/>
            </a:ln>
            <a:effectLst/>
          </p:spPr>
          <p:txBody>
            <a:bodyPr lIns="0" tIns="0" rIns="0" bIns="0" anchor="ctr"/>
            <a:lstStyle/>
            <a:p>
              <a:pPr algn="ctr" defTabSz="685165">
                <a:defRPr/>
              </a:pPr>
              <a:r>
                <a:rPr lang="zh-CN" altLang="en-US" sz="1600" b="1" kern="0" dirty="0">
                  <a:solidFill>
                    <a:prstClr val="white"/>
                  </a:solidFill>
                  <a:latin typeface="微软雅黑" panose="020B0503020204020204" pitchFamily="34" charset="-122"/>
                  <a:ea typeface="微软雅黑" panose="020B0503020204020204" pitchFamily="34" charset="-122"/>
                </a:rPr>
                <a:t>情感性</a:t>
              </a:r>
            </a:p>
          </p:txBody>
        </p:sp>
        <p:sp>
          <p:nvSpPr>
            <p:cNvPr id="29" name="椭圆 28"/>
            <p:cNvSpPr/>
            <p:nvPr/>
          </p:nvSpPr>
          <p:spPr>
            <a:xfrm>
              <a:off x="13001" y="2512"/>
              <a:ext cx="3160" cy="1954"/>
            </a:xfrm>
            <a:prstGeom prst="ellipse">
              <a:avLst/>
            </a:prstGeom>
            <a:solidFill>
              <a:schemeClr val="accent2">
                <a:lumMod val="50000"/>
              </a:schemeClr>
            </a:solidFill>
            <a:ln w="38100" cap="flat" cmpd="sng" algn="ctr">
              <a:solidFill>
                <a:sysClr val="window" lastClr="FFFFFF"/>
              </a:solidFill>
              <a:prstDash val="solid"/>
              <a:miter lim="800000"/>
            </a:ln>
            <a:effectLst/>
          </p:spPr>
          <p:txBody>
            <a:bodyPr lIns="0" tIns="0" rIns="0" bIns="0" anchor="ctr"/>
            <a:lstStyle/>
            <a:p>
              <a:pPr algn="ctr" defTabSz="685165">
                <a:defRPr/>
              </a:pPr>
              <a:r>
                <a:rPr lang="zh-CN" altLang="en-US" sz="1600" b="1" kern="0" dirty="0">
                  <a:solidFill>
                    <a:prstClr val="white"/>
                  </a:solidFill>
                  <a:latin typeface="微软雅黑" panose="020B0503020204020204" pitchFamily="34" charset="-122"/>
                  <a:ea typeface="微软雅黑" panose="020B0503020204020204" pitchFamily="34" charset="-122"/>
                </a:rPr>
                <a:t>排他性</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sym typeface="+mn-ea"/>
              </a:rPr>
              <a:t>一、进行准确的品牌定位</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第二节    酒店品牌的创建</a:t>
            </a:r>
          </a:p>
        </p:txBody>
      </p:sp>
      <p:sp>
        <p:nvSpPr>
          <p:cNvPr id="2" name="文本框 1"/>
          <p:cNvSpPr txBox="1"/>
          <p:nvPr/>
        </p:nvSpPr>
        <p:spPr>
          <a:xfrm>
            <a:off x="1397000" y="1249045"/>
            <a:ext cx="4210050"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（一）酒店品牌定位的关键</a:t>
            </a:r>
          </a:p>
        </p:txBody>
      </p:sp>
      <p:sp>
        <p:nvSpPr>
          <p:cNvPr id="5" name="文本框 4"/>
          <p:cNvSpPr txBox="1"/>
          <p:nvPr/>
        </p:nvSpPr>
        <p:spPr>
          <a:xfrm>
            <a:off x="1296670" y="1695450"/>
            <a:ext cx="9598025" cy="4154170"/>
          </a:xfrm>
          <a:prstGeom prst="rect">
            <a:avLst/>
          </a:prstGeom>
          <a:noFill/>
        </p:spPr>
        <p:txBody>
          <a:bodyPr wrap="square" rtlCol="0" anchor="t">
            <a:spAutoFit/>
          </a:bodyPr>
          <a:lstStyle/>
          <a:p>
            <a:pPr indent="431800">
              <a:lnSpc>
                <a:spcPct val="150000"/>
              </a:lnSpc>
            </a:pPr>
            <a:r>
              <a:rPr sz="1600" b="1">
                <a:solidFill>
                  <a:srgbClr val="000000"/>
                </a:solidFill>
              </a:rPr>
              <a:t>1.把握顾客心理</a:t>
            </a:r>
          </a:p>
          <a:p>
            <a:pPr indent="431800">
              <a:lnSpc>
                <a:spcPct val="150000"/>
              </a:lnSpc>
            </a:pPr>
            <a:r>
              <a:rPr sz="1600">
                <a:solidFill>
                  <a:srgbClr val="000000"/>
                </a:solidFill>
              </a:rPr>
              <a:t>酒店品牌定位的基础是建立在顾客心理基础上的，其着眼点是目标顾客群的心理感受，在目标客户心中确立酒店产品品牌与众不同的价值地位，这是一个基于心理认知的过程。</a:t>
            </a:r>
          </a:p>
          <a:p>
            <a:pPr indent="431800">
              <a:lnSpc>
                <a:spcPct val="150000"/>
              </a:lnSpc>
            </a:pPr>
            <a:r>
              <a:rPr sz="1600" b="1">
                <a:solidFill>
                  <a:srgbClr val="000000"/>
                </a:solidFill>
              </a:rPr>
              <a:t>2.确定市场细分</a:t>
            </a:r>
          </a:p>
          <a:p>
            <a:pPr indent="431800">
              <a:lnSpc>
                <a:spcPct val="150000"/>
              </a:lnSpc>
            </a:pPr>
            <a:r>
              <a:rPr sz="1600">
                <a:solidFill>
                  <a:srgbClr val="000000"/>
                </a:solidFill>
              </a:rPr>
              <a:t>品牌定位不是盲目的，而是针对目标市场的，其前提就是市场细分。通过市场细分，能使酒店明确产品的消费对象，进一步了解其需求，发现市场商机，从而设计、塑造出独特的酒店产品和品牌个性。酒店的品牌定位就是酒店与某一消费群体在不断的双向沟通过程中，彼此的认可与承诺，对于酒店来说是“量身定做”，对于客户来说是“物有所值”</a:t>
            </a:r>
          </a:p>
          <a:p>
            <a:pPr indent="431800">
              <a:lnSpc>
                <a:spcPct val="150000"/>
              </a:lnSpc>
            </a:pPr>
            <a:r>
              <a:rPr sz="1600" b="1">
                <a:solidFill>
                  <a:srgbClr val="000000"/>
                </a:solidFill>
              </a:rPr>
              <a:t>3.创造产品价值</a:t>
            </a:r>
          </a:p>
          <a:p>
            <a:pPr indent="431800">
              <a:lnSpc>
                <a:spcPct val="150000"/>
              </a:lnSpc>
            </a:pPr>
            <a:r>
              <a:rPr sz="1600">
                <a:solidFill>
                  <a:srgbClr val="000000"/>
                </a:solidFill>
              </a:rPr>
              <a:t>酒店的品牌定位是否成功，取决于是否抓住了酒店产品的优点，是否能引起客户的消费兴，同时必须让顾客切身感到产品的品质，创造能吸引顾客忠诚的产品价值。</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sym typeface="+mn-ea"/>
              </a:rPr>
              <a:t>一、进行准确的品牌定位</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第二节    酒店品牌的创建</a:t>
            </a:r>
          </a:p>
        </p:txBody>
      </p:sp>
      <p:sp>
        <p:nvSpPr>
          <p:cNvPr id="2" name="文本框 1"/>
          <p:cNvSpPr txBox="1"/>
          <p:nvPr/>
        </p:nvSpPr>
        <p:spPr>
          <a:xfrm>
            <a:off x="1397000" y="1249045"/>
            <a:ext cx="4210050"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（二）酒店品牌定位的步骤</a:t>
            </a:r>
          </a:p>
        </p:txBody>
      </p:sp>
      <p:grpSp>
        <p:nvGrpSpPr>
          <p:cNvPr id="6" name="组合 5"/>
          <p:cNvGrpSpPr/>
          <p:nvPr/>
        </p:nvGrpSpPr>
        <p:grpSpPr>
          <a:xfrm>
            <a:off x="1396365" y="2204720"/>
            <a:ext cx="8948420" cy="2917190"/>
            <a:chOff x="1868170" y="4264162"/>
            <a:chExt cx="5757929" cy="1320663"/>
          </a:xfrm>
        </p:grpSpPr>
        <p:sp>
          <p:nvSpPr>
            <p:cNvPr id="7" name="Freeform 11"/>
            <p:cNvSpPr/>
            <p:nvPr>
              <p:custDataLst>
                <p:tags r:id="rId1"/>
              </p:custDataLst>
            </p:nvPr>
          </p:nvSpPr>
          <p:spPr bwMode="auto">
            <a:xfrm>
              <a:off x="3347259" y="4264162"/>
              <a:ext cx="1320663" cy="1320663"/>
            </a:xfrm>
            <a:custGeom>
              <a:avLst/>
              <a:gdLst>
                <a:gd name="T0" fmla="*/ 1228 w 1260"/>
                <a:gd name="T1" fmla="*/ 592 h 1260"/>
                <a:gd name="T2" fmla="*/ 1252 w 1260"/>
                <a:gd name="T3" fmla="*/ 514 h 1260"/>
                <a:gd name="T4" fmla="*/ 1260 w 1260"/>
                <a:gd name="T5" fmla="*/ 430 h 1260"/>
                <a:gd name="T6" fmla="*/ 1258 w 1260"/>
                <a:gd name="T7" fmla="*/ 386 h 1260"/>
                <a:gd name="T8" fmla="*/ 1240 w 1260"/>
                <a:gd name="T9" fmla="*/ 302 h 1260"/>
                <a:gd name="T10" fmla="*/ 1208 w 1260"/>
                <a:gd name="T11" fmla="*/ 226 h 1260"/>
                <a:gd name="T12" fmla="*/ 1162 w 1260"/>
                <a:gd name="T13" fmla="*/ 158 h 1260"/>
                <a:gd name="T14" fmla="*/ 1104 w 1260"/>
                <a:gd name="T15" fmla="*/ 98 h 1260"/>
                <a:gd name="T16" fmla="*/ 1034 w 1260"/>
                <a:gd name="T17" fmla="*/ 52 h 1260"/>
                <a:gd name="T18" fmla="*/ 958 w 1260"/>
                <a:gd name="T19" fmla="*/ 20 h 1260"/>
                <a:gd name="T20" fmla="*/ 874 w 1260"/>
                <a:gd name="T21" fmla="*/ 2 h 1260"/>
                <a:gd name="T22" fmla="*/ 830 w 1260"/>
                <a:gd name="T23" fmla="*/ 0 h 1260"/>
                <a:gd name="T24" fmla="*/ 756 w 1260"/>
                <a:gd name="T25" fmla="*/ 8 h 1260"/>
                <a:gd name="T26" fmla="*/ 684 w 1260"/>
                <a:gd name="T27" fmla="*/ 26 h 1260"/>
                <a:gd name="T28" fmla="*/ 576 w 1260"/>
                <a:gd name="T29" fmla="*/ 26 h 1260"/>
                <a:gd name="T30" fmla="*/ 504 w 1260"/>
                <a:gd name="T31" fmla="*/ 8 h 1260"/>
                <a:gd name="T32" fmla="*/ 430 w 1260"/>
                <a:gd name="T33" fmla="*/ 0 h 1260"/>
                <a:gd name="T34" fmla="*/ 386 w 1260"/>
                <a:gd name="T35" fmla="*/ 2 h 1260"/>
                <a:gd name="T36" fmla="*/ 302 w 1260"/>
                <a:gd name="T37" fmla="*/ 20 h 1260"/>
                <a:gd name="T38" fmla="*/ 226 w 1260"/>
                <a:gd name="T39" fmla="*/ 52 h 1260"/>
                <a:gd name="T40" fmla="*/ 156 w 1260"/>
                <a:gd name="T41" fmla="*/ 98 h 1260"/>
                <a:gd name="T42" fmla="*/ 98 w 1260"/>
                <a:gd name="T43" fmla="*/ 158 h 1260"/>
                <a:gd name="T44" fmla="*/ 52 w 1260"/>
                <a:gd name="T45" fmla="*/ 226 h 1260"/>
                <a:gd name="T46" fmla="*/ 20 w 1260"/>
                <a:gd name="T47" fmla="*/ 302 h 1260"/>
                <a:gd name="T48" fmla="*/ 2 w 1260"/>
                <a:gd name="T49" fmla="*/ 386 h 1260"/>
                <a:gd name="T50" fmla="*/ 0 w 1260"/>
                <a:gd name="T51" fmla="*/ 430 h 1260"/>
                <a:gd name="T52" fmla="*/ 8 w 1260"/>
                <a:gd name="T53" fmla="*/ 510 h 1260"/>
                <a:gd name="T54" fmla="*/ 28 w 1260"/>
                <a:gd name="T55" fmla="*/ 584 h 1260"/>
                <a:gd name="T56" fmla="*/ 28 w 1260"/>
                <a:gd name="T57" fmla="*/ 676 h 1260"/>
                <a:gd name="T58" fmla="*/ 8 w 1260"/>
                <a:gd name="T59" fmla="*/ 750 h 1260"/>
                <a:gd name="T60" fmla="*/ 0 w 1260"/>
                <a:gd name="T61" fmla="*/ 830 h 1260"/>
                <a:gd name="T62" fmla="*/ 2 w 1260"/>
                <a:gd name="T63" fmla="*/ 874 h 1260"/>
                <a:gd name="T64" fmla="*/ 20 w 1260"/>
                <a:gd name="T65" fmla="*/ 958 h 1260"/>
                <a:gd name="T66" fmla="*/ 52 w 1260"/>
                <a:gd name="T67" fmla="*/ 1036 h 1260"/>
                <a:gd name="T68" fmla="*/ 98 w 1260"/>
                <a:gd name="T69" fmla="*/ 1104 h 1260"/>
                <a:gd name="T70" fmla="*/ 156 w 1260"/>
                <a:gd name="T71" fmla="*/ 1162 h 1260"/>
                <a:gd name="T72" fmla="*/ 226 w 1260"/>
                <a:gd name="T73" fmla="*/ 1208 h 1260"/>
                <a:gd name="T74" fmla="*/ 302 w 1260"/>
                <a:gd name="T75" fmla="*/ 1240 h 1260"/>
                <a:gd name="T76" fmla="*/ 386 w 1260"/>
                <a:gd name="T77" fmla="*/ 1258 h 1260"/>
                <a:gd name="T78" fmla="*/ 430 w 1260"/>
                <a:gd name="T79" fmla="*/ 1260 h 1260"/>
                <a:gd name="T80" fmla="*/ 504 w 1260"/>
                <a:gd name="T81" fmla="*/ 1254 h 1260"/>
                <a:gd name="T82" fmla="*/ 576 w 1260"/>
                <a:gd name="T83" fmla="*/ 1234 h 1260"/>
                <a:gd name="T84" fmla="*/ 684 w 1260"/>
                <a:gd name="T85" fmla="*/ 1234 h 1260"/>
                <a:gd name="T86" fmla="*/ 754 w 1260"/>
                <a:gd name="T87" fmla="*/ 1254 h 1260"/>
                <a:gd name="T88" fmla="*/ 830 w 1260"/>
                <a:gd name="T89" fmla="*/ 1260 h 1260"/>
                <a:gd name="T90" fmla="*/ 874 w 1260"/>
                <a:gd name="T91" fmla="*/ 1258 h 1260"/>
                <a:gd name="T92" fmla="*/ 958 w 1260"/>
                <a:gd name="T93" fmla="*/ 1240 h 1260"/>
                <a:gd name="T94" fmla="*/ 1034 w 1260"/>
                <a:gd name="T95" fmla="*/ 1208 h 1260"/>
                <a:gd name="T96" fmla="*/ 1104 w 1260"/>
                <a:gd name="T97" fmla="*/ 1162 h 1260"/>
                <a:gd name="T98" fmla="*/ 1162 w 1260"/>
                <a:gd name="T99" fmla="*/ 1104 h 1260"/>
                <a:gd name="T100" fmla="*/ 1208 w 1260"/>
                <a:gd name="T101" fmla="*/ 1036 h 1260"/>
                <a:gd name="T102" fmla="*/ 1240 w 1260"/>
                <a:gd name="T103" fmla="*/ 958 h 1260"/>
                <a:gd name="T104" fmla="*/ 1258 w 1260"/>
                <a:gd name="T105" fmla="*/ 874 h 1260"/>
                <a:gd name="T106" fmla="*/ 1260 w 1260"/>
                <a:gd name="T107" fmla="*/ 830 h 1260"/>
                <a:gd name="T108" fmla="*/ 1252 w 1260"/>
                <a:gd name="T109" fmla="*/ 746 h 1260"/>
                <a:gd name="T110" fmla="*/ 1228 w 1260"/>
                <a:gd name="T111" fmla="*/ 668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60" h="1260">
                  <a:moveTo>
                    <a:pt x="1228" y="592"/>
                  </a:moveTo>
                  <a:lnTo>
                    <a:pt x="1228" y="592"/>
                  </a:lnTo>
                  <a:lnTo>
                    <a:pt x="1242" y="554"/>
                  </a:lnTo>
                  <a:lnTo>
                    <a:pt x="1252" y="514"/>
                  </a:lnTo>
                  <a:lnTo>
                    <a:pt x="1258" y="472"/>
                  </a:lnTo>
                  <a:lnTo>
                    <a:pt x="1260" y="430"/>
                  </a:lnTo>
                  <a:lnTo>
                    <a:pt x="1260" y="430"/>
                  </a:lnTo>
                  <a:lnTo>
                    <a:pt x="1258" y="386"/>
                  </a:lnTo>
                  <a:lnTo>
                    <a:pt x="1250" y="344"/>
                  </a:lnTo>
                  <a:lnTo>
                    <a:pt x="1240" y="302"/>
                  </a:lnTo>
                  <a:lnTo>
                    <a:pt x="1226" y="264"/>
                  </a:lnTo>
                  <a:lnTo>
                    <a:pt x="1208" y="226"/>
                  </a:lnTo>
                  <a:lnTo>
                    <a:pt x="1186" y="190"/>
                  </a:lnTo>
                  <a:lnTo>
                    <a:pt x="1162" y="158"/>
                  </a:lnTo>
                  <a:lnTo>
                    <a:pt x="1134" y="126"/>
                  </a:lnTo>
                  <a:lnTo>
                    <a:pt x="1104" y="98"/>
                  </a:lnTo>
                  <a:lnTo>
                    <a:pt x="1070" y="74"/>
                  </a:lnTo>
                  <a:lnTo>
                    <a:pt x="1034" y="52"/>
                  </a:lnTo>
                  <a:lnTo>
                    <a:pt x="998" y="34"/>
                  </a:lnTo>
                  <a:lnTo>
                    <a:pt x="958" y="20"/>
                  </a:lnTo>
                  <a:lnTo>
                    <a:pt x="916" y="10"/>
                  </a:lnTo>
                  <a:lnTo>
                    <a:pt x="874" y="2"/>
                  </a:lnTo>
                  <a:lnTo>
                    <a:pt x="830" y="0"/>
                  </a:lnTo>
                  <a:lnTo>
                    <a:pt x="830" y="0"/>
                  </a:lnTo>
                  <a:lnTo>
                    <a:pt x="792" y="2"/>
                  </a:lnTo>
                  <a:lnTo>
                    <a:pt x="756" y="8"/>
                  </a:lnTo>
                  <a:lnTo>
                    <a:pt x="720" y="16"/>
                  </a:lnTo>
                  <a:lnTo>
                    <a:pt x="684" y="26"/>
                  </a:lnTo>
                  <a:lnTo>
                    <a:pt x="576" y="26"/>
                  </a:lnTo>
                  <a:lnTo>
                    <a:pt x="576" y="26"/>
                  </a:lnTo>
                  <a:lnTo>
                    <a:pt x="540" y="16"/>
                  </a:lnTo>
                  <a:lnTo>
                    <a:pt x="504" y="8"/>
                  </a:lnTo>
                  <a:lnTo>
                    <a:pt x="468" y="2"/>
                  </a:lnTo>
                  <a:lnTo>
                    <a:pt x="430" y="0"/>
                  </a:lnTo>
                  <a:lnTo>
                    <a:pt x="430" y="0"/>
                  </a:lnTo>
                  <a:lnTo>
                    <a:pt x="386" y="2"/>
                  </a:lnTo>
                  <a:lnTo>
                    <a:pt x="344" y="10"/>
                  </a:lnTo>
                  <a:lnTo>
                    <a:pt x="302" y="20"/>
                  </a:lnTo>
                  <a:lnTo>
                    <a:pt x="262" y="34"/>
                  </a:lnTo>
                  <a:lnTo>
                    <a:pt x="226" y="52"/>
                  </a:lnTo>
                  <a:lnTo>
                    <a:pt x="190" y="74"/>
                  </a:lnTo>
                  <a:lnTo>
                    <a:pt x="156" y="98"/>
                  </a:lnTo>
                  <a:lnTo>
                    <a:pt x="126" y="126"/>
                  </a:lnTo>
                  <a:lnTo>
                    <a:pt x="98" y="158"/>
                  </a:lnTo>
                  <a:lnTo>
                    <a:pt x="74" y="190"/>
                  </a:lnTo>
                  <a:lnTo>
                    <a:pt x="52" y="226"/>
                  </a:lnTo>
                  <a:lnTo>
                    <a:pt x="34" y="264"/>
                  </a:lnTo>
                  <a:lnTo>
                    <a:pt x="20" y="302"/>
                  </a:lnTo>
                  <a:lnTo>
                    <a:pt x="8" y="344"/>
                  </a:lnTo>
                  <a:lnTo>
                    <a:pt x="2" y="386"/>
                  </a:lnTo>
                  <a:lnTo>
                    <a:pt x="0" y="430"/>
                  </a:lnTo>
                  <a:lnTo>
                    <a:pt x="0" y="430"/>
                  </a:lnTo>
                  <a:lnTo>
                    <a:pt x="2" y="470"/>
                  </a:lnTo>
                  <a:lnTo>
                    <a:pt x="8" y="510"/>
                  </a:lnTo>
                  <a:lnTo>
                    <a:pt x="16" y="548"/>
                  </a:lnTo>
                  <a:lnTo>
                    <a:pt x="28" y="584"/>
                  </a:lnTo>
                  <a:lnTo>
                    <a:pt x="28" y="676"/>
                  </a:lnTo>
                  <a:lnTo>
                    <a:pt x="28" y="676"/>
                  </a:lnTo>
                  <a:lnTo>
                    <a:pt x="16" y="712"/>
                  </a:lnTo>
                  <a:lnTo>
                    <a:pt x="8" y="750"/>
                  </a:lnTo>
                  <a:lnTo>
                    <a:pt x="2" y="790"/>
                  </a:lnTo>
                  <a:lnTo>
                    <a:pt x="0" y="830"/>
                  </a:lnTo>
                  <a:lnTo>
                    <a:pt x="0" y="830"/>
                  </a:lnTo>
                  <a:lnTo>
                    <a:pt x="2" y="874"/>
                  </a:lnTo>
                  <a:lnTo>
                    <a:pt x="8" y="916"/>
                  </a:lnTo>
                  <a:lnTo>
                    <a:pt x="20" y="958"/>
                  </a:lnTo>
                  <a:lnTo>
                    <a:pt x="34" y="998"/>
                  </a:lnTo>
                  <a:lnTo>
                    <a:pt x="52" y="1036"/>
                  </a:lnTo>
                  <a:lnTo>
                    <a:pt x="74" y="1070"/>
                  </a:lnTo>
                  <a:lnTo>
                    <a:pt x="98" y="1104"/>
                  </a:lnTo>
                  <a:lnTo>
                    <a:pt x="126" y="1134"/>
                  </a:lnTo>
                  <a:lnTo>
                    <a:pt x="156" y="1162"/>
                  </a:lnTo>
                  <a:lnTo>
                    <a:pt x="190" y="1186"/>
                  </a:lnTo>
                  <a:lnTo>
                    <a:pt x="226" y="1208"/>
                  </a:lnTo>
                  <a:lnTo>
                    <a:pt x="262" y="1226"/>
                  </a:lnTo>
                  <a:lnTo>
                    <a:pt x="302" y="1240"/>
                  </a:lnTo>
                  <a:lnTo>
                    <a:pt x="344" y="1252"/>
                  </a:lnTo>
                  <a:lnTo>
                    <a:pt x="386" y="1258"/>
                  </a:lnTo>
                  <a:lnTo>
                    <a:pt x="430" y="1260"/>
                  </a:lnTo>
                  <a:lnTo>
                    <a:pt x="430" y="1260"/>
                  </a:lnTo>
                  <a:lnTo>
                    <a:pt x="468" y="1258"/>
                  </a:lnTo>
                  <a:lnTo>
                    <a:pt x="504" y="1254"/>
                  </a:lnTo>
                  <a:lnTo>
                    <a:pt x="540" y="1246"/>
                  </a:lnTo>
                  <a:lnTo>
                    <a:pt x="576" y="1234"/>
                  </a:lnTo>
                  <a:lnTo>
                    <a:pt x="684" y="1234"/>
                  </a:lnTo>
                  <a:lnTo>
                    <a:pt x="684" y="1234"/>
                  </a:lnTo>
                  <a:lnTo>
                    <a:pt x="718" y="1246"/>
                  </a:lnTo>
                  <a:lnTo>
                    <a:pt x="754" y="1254"/>
                  </a:lnTo>
                  <a:lnTo>
                    <a:pt x="792" y="1258"/>
                  </a:lnTo>
                  <a:lnTo>
                    <a:pt x="830" y="1260"/>
                  </a:lnTo>
                  <a:lnTo>
                    <a:pt x="830" y="1260"/>
                  </a:lnTo>
                  <a:lnTo>
                    <a:pt x="874" y="1258"/>
                  </a:lnTo>
                  <a:lnTo>
                    <a:pt x="916" y="1252"/>
                  </a:lnTo>
                  <a:lnTo>
                    <a:pt x="958" y="1240"/>
                  </a:lnTo>
                  <a:lnTo>
                    <a:pt x="998" y="1226"/>
                  </a:lnTo>
                  <a:lnTo>
                    <a:pt x="1034" y="1208"/>
                  </a:lnTo>
                  <a:lnTo>
                    <a:pt x="1070" y="1186"/>
                  </a:lnTo>
                  <a:lnTo>
                    <a:pt x="1104" y="1162"/>
                  </a:lnTo>
                  <a:lnTo>
                    <a:pt x="1134" y="1134"/>
                  </a:lnTo>
                  <a:lnTo>
                    <a:pt x="1162" y="1104"/>
                  </a:lnTo>
                  <a:lnTo>
                    <a:pt x="1186" y="1070"/>
                  </a:lnTo>
                  <a:lnTo>
                    <a:pt x="1208" y="1036"/>
                  </a:lnTo>
                  <a:lnTo>
                    <a:pt x="1226" y="998"/>
                  </a:lnTo>
                  <a:lnTo>
                    <a:pt x="1240" y="958"/>
                  </a:lnTo>
                  <a:lnTo>
                    <a:pt x="1250" y="916"/>
                  </a:lnTo>
                  <a:lnTo>
                    <a:pt x="1258" y="874"/>
                  </a:lnTo>
                  <a:lnTo>
                    <a:pt x="1260" y="830"/>
                  </a:lnTo>
                  <a:lnTo>
                    <a:pt x="1260" y="830"/>
                  </a:lnTo>
                  <a:lnTo>
                    <a:pt x="1258" y="788"/>
                  </a:lnTo>
                  <a:lnTo>
                    <a:pt x="1252" y="746"/>
                  </a:lnTo>
                  <a:lnTo>
                    <a:pt x="1242" y="706"/>
                  </a:lnTo>
                  <a:lnTo>
                    <a:pt x="1228" y="668"/>
                  </a:lnTo>
                  <a:lnTo>
                    <a:pt x="1228" y="592"/>
                  </a:lnTo>
                  <a:close/>
                </a:path>
              </a:pathLst>
            </a:custGeom>
            <a:solidFill>
              <a:srgbClr val="DECC00">
                <a:lumMod val="40000"/>
                <a:lumOff val="60000"/>
              </a:srgbClr>
            </a:solidFill>
            <a:ln w="19050" cap="rnd" cmpd="sng">
              <a:solidFill>
                <a:srgbClr val="DECC00"/>
              </a:solidFill>
              <a:prstDash val="sysDot"/>
              <a:round/>
              <a:headEnd type="none" w="med" len="med"/>
              <a:tailEnd type="none" w="med" len="med"/>
            </a:ln>
            <a:effectLst/>
          </p:spPr>
          <p:txBody>
            <a:bodyPr wrap="square" anchor="ctr">
              <a:normAutofit/>
            </a:bodyPr>
            <a:lstStyle/>
            <a:p>
              <a:pPr algn="ctr"/>
              <a:r>
                <a:rPr lang="zh-CN" altLang="en-US" b="1" dirty="0">
                  <a:solidFill>
                    <a:srgbClr val="DECC00">
                      <a:lumMod val="50000"/>
                    </a:srgbClr>
                  </a:solidFill>
                  <a:latin typeface="微软雅黑" panose="020B0503020204020204" pitchFamily="34" charset="-122"/>
                  <a:ea typeface="微软雅黑" panose="020B0503020204020204" pitchFamily="34" charset="-122"/>
                  <a:sym typeface="Arial" panose="020B0604020202020204" pitchFamily="34" charset="0"/>
                </a:rPr>
                <a:t>提升酒店</a:t>
              </a:r>
            </a:p>
            <a:p>
              <a:pPr algn="ctr"/>
              <a:r>
                <a:rPr lang="zh-CN" altLang="en-US" b="1" dirty="0">
                  <a:solidFill>
                    <a:srgbClr val="DECC00">
                      <a:lumMod val="50000"/>
                    </a:srgbClr>
                  </a:solidFill>
                  <a:latin typeface="微软雅黑" panose="020B0503020204020204" pitchFamily="34" charset="-122"/>
                  <a:ea typeface="微软雅黑" panose="020B0503020204020204" pitchFamily="34" charset="-122"/>
                  <a:sym typeface="Arial" panose="020B0604020202020204" pitchFamily="34" charset="0"/>
                </a:rPr>
                <a:t>产品服务</a:t>
              </a:r>
            </a:p>
          </p:txBody>
        </p:sp>
        <p:sp>
          <p:nvSpPr>
            <p:cNvPr id="8" name="Freeform 14"/>
            <p:cNvSpPr/>
            <p:nvPr>
              <p:custDataLst>
                <p:tags r:id="rId2"/>
              </p:custDataLst>
            </p:nvPr>
          </p:nvSpPr>
          <p:spPr bwMode="auto">
            <a:xfrm>
              <a:off x="1868170" y="4264162"/>
              <a:ext cx="1320663" cy="1320663"/>
            </a:xfrm>
            <a:custGeom>
              <a:avLst/>
              <a:gdLst>
                <a:gd name="T0" fmla="*/ 1228 w 1260"/>
                <a:gd name="T1" fmla="*/ 592 h 1260"/>
                <a:gd name="T2" fmla="*/ 1252 w 1260"/>
                <a:gd name="T3" fmla="*/ 514 h 1260"/>
                <a:gd name="T4" fmla="*/ 1260 w 1260"/>
                <a:gd name="T5" fmla="*/ 430 h 1260"/>
                <a:gd name="T6" fmla="*/ 1258 w 1260"/>
                <a:gd name="T7" fmla="*/ 386 h 1260"/>
                <a:gd name="T8" fmla="*/ 1240 w 1260"/>
                <a:gd name="T9" fmla="*/ 302 h 1260"/>
                <a:gd name="T10" fmla="*/ 1208 w 1260"/>
                <a:gd name="T11" fmla="*/ 226 h 1260"/>
                <a:gd name="T12" fmla="*/ 1162 w 1260"/>
                <a:gd name="T13" fmla="*/ 158 h 1260"/>
                <a:gd name="T14" fmla="*/ 1104 w 1260"/>
                <a:gd name="T15" fmla="*/ 98 h 1260"/>
                <a:gd name="T16" fmla="*/ 1034 w 1260"/>
                <a:gd name="T17" fmla="*/ 52 h 1260"/>
                <a:gd name="T18" fmla="*/ 958 w 1260"/>
                <a:gd name="T19" fmla="*/ 20 h 1260"/>
                <a:gd name="T20" fmla="*/ 874 w 1260"/>
                <a:gd name="T21" fmla="*/ 2 h 1260"/>
                <a:gd name="T22" fmla="*/ 830 w 1260"/>
                <a:gd name="T23" fmla="*/ 0 h 1260"/>
                <a:gd name="T24" fmla="*/ 756 w 1260"/>
                <a:gd name="T25" fmla="*/ 8 h 1260"/>
                <a:gd name="T26" fmla="*/ 684 w 1260"/>
                <a:gd name="T27" fmla="*/ 26 h 1260"/>
                <a:gd name="T28" fmla="*/ 576 w 1260"/>
                <a:gd name="T29" fmla="*/ 26 h 1260"/>
                <a:gd name="T30" fmla="*/ 504 w 1260"/>
                <a:gd name="T31" fmla="*/ 8 h 1260"/>
                <a:gd name="T32" fmla="*/ 430 w 1260"/>
                <a:gd name="T33" fmla="*/ 0 h 1260"/>
                <a:gd name="T34" fmla="*/ 386 w 1260"/>
                <a:gd name="T35" fmla="*/ 2 h 1260"/>
                <a:gd name="T36" fmla="*/ 302 w 1260"/>
                <a:gd name="T37" fmla="*/ 20 h 1260"/>
                <a:gd name="T38" fmla="*/ 226 w 1260"/>
                <a:gd name="T39" fmla="*/ 52 h 1260"/>
                <a:gd name="T40" fmla="*/ 156 w 1260"/>
                <a:gd name="T41" fmla="*/ 98 h 1260"/>
                <a:gd name="T42" fmla="*/ 98 w 1260"/>
                <a:gd name="T43" fmla="*/ 158 h 1260"/>
                <a:gd name="T44" fmla="*/ 52 w 1260"/>
                <a:gd name="T45" fmla="*/ 226 h 1260"/>
                <a:gd name="T46" fmla="*/ 20 w 1260"/>
                <a:gd name="T47" fmla="*/ 302 h 1260"/>
                <a:gd name="T48" fmla="*/ 2 w 1260"/>
                <a:gd name="T49" fmla="*/ 386 h 1260"/>
                <a:gd name="T50" fmla="*/ 0 w 1260"/>
                <a:gd name="T51" fmla="*/ 430 h 1260"/>
                <a:gd name="T52" fmla="*/ 8 w 1260"/>
                <a:gd name="T53" fmla="*/ 510 h 1260"/>
                <a:gd name="T54" fmla="*/ 28 w 1260"/>
                <a:gd name="T55" fmla="*/ 584 h 1260"/>
                <a:gd name="T56" fmla="*/ 28 w 1260"/>
                <a:gd name="T57" fmla="*/ 676 h 1260"/>
                <a:gd name="T58" fmla="*/ 8 w 1260"/>
                <a:gd name="T59" fmla="*/ 750 h 1260"/>
                <a:gd name="T60" fmla="*/ 0 w 1260"/>
                <a:gd name="T61" fmla="*/ 830 h 1260"/>
                <a:gd name="T62" fmla="*/ 2 w 1260"/>
                <a:gd name="T63" fmla="*/ 874 h 1260"/>
                <a:gd name="T64" fmla="*/ 20 w 1260"/>
                <a:gd name="T65" fmla="*/ 958 h 1260"/>
                <a:gd name="T66" fmla="*/ 52 w 1260"/>
                <a:gd name="T67" fmla="*/ 1036 h 1260"/>
                <a:gd name="T68" fmla="*/ 98 w 1260"/>
                <a:gd name="T69" fmla="*/ 1104 h 1260"/>
                <a:gd name="T70" fmla="*/ 156 w 1260"/>
                <a:gd name="T71" fmla="*/ 1162 h 1260"/>
                <a:gd name="T72" fmla="*/ 226 w 1260"/>
                <a:gd name="T73" fmla="*/ 1208 h 1260"/>
                <a:gd name="T74" fmla="*/ 302 w 1260"/>
                <a:gd name="T75" fmla="*/ 1240 h 1260"/>
                <a:gd name="T76" fmla="*/ 386 w 1260"/>
                <a:gd name="T77" fmla="*/ 1258 h 1260"/>
                <a:gd name="T78" fmla="*/ 430 w 1260"/>
                <a:gd name="T79" fmla="*/ 1260 h 1260"/>
                <a:gd name="T80" fmla="*/ 504 w 1260"/>
                <a:gd name="T81" fmla="*/ 1254 h 1260"/>
                <a:gd name="T82" fmla="*/ 576 w 1260"/>
                <a:gd name="T83" fmla="*/ 1234 h 1260"/>
                <a:gd name="T84" fmla="*/ 684 w 1260"/>
                <a:gd name="T85" fmla="*/ 1234 h 1260"/>
                <a:gd name="T86" fmla="*/ 754 w 1260"/>
                <a:gd name="T87" fmla="*/ 1254 h 1260"/>
                <a:gd name="T88" fmla="*/ 830 w 1260"/>
                <a:gd name="T89" fmla="*/ 1260 h 1260"/>
                <a:gd name="T90" fmla="*/ 874 w 1260"/>
                <a:gd name="T91" fmla="*/ 1258 h 1260"/>
                <a:gd name="T92" fmla="*/ 958 w 1260"/>
                <a:gd name="T93" fmla="*/ 1240 h 1260"/>
                <a:gd name="T94" fmla="*/ 1034 w 1260"/>
                <a:gd name="T95" fmla="*/ 1208 h 1260"/>
                <a:gd name="T96" fmla="*/ 1104 w 1260"/>
                <a:gd name="T97" fmla="*/ 1162 h 1260"/>
                <a:gd name="T98" fmla="*/ 1162 w 1260"/>
                <a:gd name="T99" fmla="*/ 1104 h 1260"/>
                <a:gd name="T100" fmla="*/ 1208 w 1260"/>
                <a:gd name="T101" fmla="*/ 1036 h 1260"/>
                <a:gd name="T102" fmla="*/ 1240 w 1260"/>
                <a:gd name="T103" fmla="*/ 958 h 1260"/>
                <a:gd name="T104" fmla="*/ 1258 w 1260"/>
                <a:gd name="T105" fmla="*/ 874 h 1260"/>
                <a:gd name="T106" fmla="*/ 1260 w 1260"/>
                <a:gd name="T107" fmla="*/ 830 h 1260"/>
                <a:gd name="T108" fmla="*/ 1252 w 1260"/>
                <a:gd name="T109" fmla="*/ 746 h 1260"/>
                <a:gd name="T110" fmla="*/ 1228 w 1260"/>
                <a:gd name="T111" fmla="*/ 668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60" h="1260">
                  <a:moveTo>
                    <a:pt x="1228" y="592"/>
                  </a:moveTo>
                  <a:lnTo>
                    <a:pt x="1228" y="592"/>
                  </a:lnTo>
                  <a:lnTo>
                    <a:pt x="1242" y="554"/>
                  </a:lnTo>
                  <a:lnTo>
                    <a:pt x="1252" y="514"/>
                  </a:lnTo>
                  <a:lnTo>
                    <a:pt x="1258" y="472"/>
                  </a:lnTo>
                  <a:lnTo>
                    <a:pt x="1260" y="430"/>
                  </a:lnTo>
                  <a:lnTo>
                    <a:pt x="1260" y="430"/>
                  </a:lnTo>
                  <a:lnTo>
                    <a:pt x="1258" y="386"/>
                  </a:lnTo>
                  <a:lnTo>
                    <a:pt x="1250" y="344"/>
                  </a:lnTo>
                  <a:lnTo>
                    <a:pt x="1240" y="302"/>
                  </a:lnTo>
                  <a:lnTo>
                    <a:pt x="1226" y="264"/>
                  </a:lnTo>
                  <a:lnTo>
                    <a:pt x="1208" y="226"/>
                  </a:lnTo>
                  <a:lnTo>
                    <a:pt x="1186" y="190"/>
                  </a:lnTo>
                  <a:lnTo>
                    <a:pt x="1162" y="158"/>
                  </a:lnTo>
                  <a:lnTo>
                    <a:pt x="1134" y="126"/>
                  </a:lnTo>
                  <a:lnTo>
                    <a:pt x="1104" y="98"/>
                  </a:lnTo>
                  <a:lnTo>
                    <a:pt x="1070" y="74"/>
                  </a:lnTo>
                  <a:lnTo>
                    <a:pt x="1034" y="52"/>
                  </a:lnTo>
                  <a:lnTo>
                    <a:pt x="998" y="34"/>
                  </a:lnTo>
                  <a:lnTo>
                    <a:pt x="958" y="20"/>
                  </a:lnTo>
                  <a:lnTo>
                    <a:pt x="916" y="10"/>
                  </a:lnTo>
                  <a:lnTo>
                    <a:pt x="874" y="2"/>
                  </a:lnTo>
                  <a:lnTo>
                    <a:pt x="830" y="0"/>
                  </a:lnTo>
                  <a:lnTo>
                    <a:pt x="830" y="0"/>
                  </a:lnTo>
                  <a:lnTo>
                    <a:pt x="792" y="2"/>
                  </a:lnTo>
                  <a:lnTo>
                    <a:pt x="756" y="8"/>
                  </a:lnTo>
                  <a:lnTo>
                    <a:pt x="720" y="16"/>
                  </a:lnTo>
                  <a:lnTo>
                    <a:pt x="684" y="26"/>
                  </a:lnTo>
                  <a:lnTo>
                    <a:pt x="576" y="26"/>
                  </a:lnTo>
                  <a:lnTo>
                    <a:pt x="576" y="26"/>
                  </a:lnTo>
                  <a:lnTo>
                    <a:pt x="540" y="16"/>
                  </a:lnTo>
                  <a:lnTo>
                    <a:pt x="504" y="8"/>
                  </a:lnTo>
                  <a:lnTo>
                    <a:pt x="468" y="2"/>
                  </a:lnTo>
                  <a:lnTo>
                    <a:pt x="430" y="0"/>
                  </a:lnTo>
                  <a:lnTo>
                    <a:pt x="430" y="0"/>
                  </a:lnTo>
                  <a:lnTo>
                    <a:pt x="386" y="2"/>
                  </a:lnTo>
                  <a:lnTo>
                    <a:pt x="344" y="10"/>
                  </a:lnTo>
                  <a:lnTo>
                    <a:pt x="302" y="20"/>
                  </a:lnTo>
                  <a:lnTo>
                    <a:pt x="262" y="34"/>
                  </a:lnTo>
                  <a:lnTo>
                    <a:pt x="226" y="52"/>
                  </a:lnTo>
                  <a:lnTo>
                    <a:pt x="190" y="74"/>
                  </a:lnTo>
                  <a:lnTo>
                    <a:pt x="156" y="98"/>
                  </a:lnTo>
                  <a:lnTo>
                    <a:pt x="126" y="126"/>
                  </a:lnTo>
                  <a:lnTo>
                    <a:pt x="98" y="158"/>
                  </a:lnTo>
                  <a:lnTo>
                    <a:pt x="74" y="190"/>
                  </a:lnTo>
                  <a:lnTo>
                    <a:pt x="52" y="226"/>
                  </a:lnTo>
                  <a:lnTo>
                    <a:pt x="34" y="264"/>
                  </a:lnTo>
                  <a:lnTo>
                    <a:pt x="20" y="302"/>
                  </a:lnTo>
                  <a:lnTo>
                    <a:pt x="8" y="344"/>
                  </a:lnTo>
                  <a:lnTo>
                    <a:pt x="2" y="386"/>
                  </a:lnTo>
                  <a:lnTo>
                    <a:pt x="0" y="430"/>
                  </a:lnTo>
                  <a:lnTo>
                    <a:pt x="0" y="430"/>
                  </a:lnTo>
                  <a:lnTo>
                    <a:pt x="2" y="470"/>
                  </a:lnTo>
                  <a:lnTo>
                    <a:pt x="8" y="510"/>
                  </a:lnTo>
                  <a:lnTo>
                    <a:pt x="16" y="548"/>
                  </a:lnTo>
                  <a:lnTo>
                    <a:pt x="28" y="584"/>
                  </a:lnTo>
                  <a:lnTo>
                    <a:pt x="28" y="676"/>
                  </a:lnTo>
                  <a:lnTo>
                    <a:pt x="28" y="676"/>
                  </a:lnTo>
                  <a:lnTo>
                    <a:pt x="16" y="712"/>
                  </a:lnTo>
                  <a:lnTo>
                    <a:pt x="8" y="750"/>
                  </a:lnTo>
                  <a:lnTo>
                    <a:pt x="2" y="790"/>
                  </a:lnTo>
                  <a:lnTo>
                    <a:pt x="0" y="830"/>
                  </a:lnTo>
                  <a:lnTo>
                    <a:pt x="0" y="830"/>
                  </a:lnTo>
                  <a:lnTo>
                    <a:pt x="2" y="874"/>
                  </a:lnTo>
                  <a:lnTo>
                    <a:pt x="8" y="916"/>
                  </a:lnTo>
                  <a:lnTo>
                    <a:pt x="20" y="958"/>
                  </a:lnTo>
                  <a:lnTo>
                    <a:pt x="34" y="998"/>
                  </a:lnTo>
                  <a:lnTo>
                    <a:pt x="52" y="1036"/>
                  </a:lnTo>
                  <a:lnTo>
                    <a:pt x="74" y="1070"/>
                  </a:lnTo>
                  <a:lnTo>
                    <a:pt x="98" y="1104"/>
                  </a:lnTo>
                  <a:lnTo>
                    <a:pt x="126" y="1134"/>
                  </a:lnTo>
                  <a:lnTo>
                    <a:pt x="156" y="1162"/>
                  </a:lnTo>
                  <a:lnTo>
                    <a:pt x="190" y="1186"/>
                  </a:lnTo>
                  <a:lnTo>
                    <a:pt x="226" y="1208"/>
                  </a:lnTo>
                  <a:lnTo>
                    <a:pt x="262" y="1226"/>
                  </a:lnTo>
                  <a:lnTo>
                    <a:pt x="302" y="1240"/>
                  </a:lnTo>
                  <a:lnTo>
                    <a:pt x="344" y="1252"/>
                  </a:lnTo>
                  <a:lnTo>
                    <a:pt x="386" y="1258"/>
                  </a:lnTo>
                  <a:lnTo>
                    <a:pt x="430" y="1260"/>
                  </a:lnTo>
                  <a:lnTo>
                    <a:pt x="430" y="1260"/>
                  </a:lnTo>
                  <a:lnTo>
                    <a:pt x="468" y="1258"/>
                  </a:lnTo>
                  <a:lnTo>
                    <a:pt x="504" y="1254"/>
                  </a:lnTo>
                  <a:lnTo>
                    <a:pt x="540" y="1246"/>
                  </a:lnTo>
                  <a:lnTo>
                    <a:pt x="576" y="1234"/>
                  </a:lnTo>
                  <a:lnTo>
                    <a:pt x="684" y="1234"/>
                  </a:lnTo>
                  <a:lnTo>
                    <a:pt x="684" y="1234"/>
                  </a:lnTo>
                  <a:lnTo>
                    <a:pt x="718" y="1246"/>
                  </a:lnTo>
                  <a:lnTo>
                    <a:pt x="754" y="1254"/>
                  </a:lnTo>
                  <a:lnTo>
                    <a:pt x="792" y="1258"/>
                  </a:lnTo>
                  <a:lnTo>
                    <a:pt x="830" y="1260"/>
                  </a:lnTo>
                  <a:lnTo>
                    <a:pt x="830" y="1260"/>
                  </a:lnTo>
                  <a:lnTo>
                    <a:pt x="874" y="1258"/>
                  </a:lnTo>
                  <a:lnTo>
                    <a:pt x="916" y="1252"/>
                  </a:lnTo>
                  <a:lnTo>
                    <a:pt x="958" y="1240"/>
                  </a:lnTo>
                  <a:lnTo>
                    <a:pt x="998" y="1226"/>
                  </a:lnTo>
                  <a:lnTo>
                    <a:pt x="1034" y="1208"/>
                  </a:lnTo>
                  <a:lnTo>
                    <a:pt x="1070" y="1186"/>
                  </a:lnTo>
                  <a:lnTo>
                    <a:pt x="1104" y="1162"/>
                  </a:lnTo>
                  <a:lnTo>
                    <a:pt x="1134" y="1134"/>
                  </a:lnTo>
                  <a:lnTo>
                    <a:pt x="1162" y="1104"/>
                  </a:lnTo>
                  <a:lnTo>
                    <a:pt x="1186" y="1070"/>
                  </a:lnTo>
                  <a:lnTo>
                    <a:pt x="1208" y="1036"/>
                  </a:lnTo>
                  <a:lnTo>
                    <a:pt x="1226" y="998"/>
                  </a:lnTo>
                  <a:lnTo>
                    <a:pt x="1240" y="958"/>
                  </a:lnTo>
                  <a:lnTo>
                    <a:pt x="1250" y="916"/>
                  </a:lnTo>
                  <a:lnTo>
                    <a:pt x="1258" y="874"/>
                  </a:lnTo>
                  <a:lnTo>
                    <a:pt x="1260" y="830"/>
                  </a:lnTo>
                  <a:lnTo>
                    <a:pt x="1260" y="830"/>
                  </a:lnTo>
                  <a:lnTo>
                    <a:pt x="1258" y="788"/>
                  </a:lnTo>
                  <a:lnTo>
                    <a:pt x="1252" y="746"/>
                  </a:lnTo>
                  <a:lnTo>
                    <a:pt x="1242" y="706"/>
                  </a:lnTo>
                  <a:lnTo>
                    <a:pt x="1228" y="668"/>
                  </a:lnTo>
                  <a:lnTo>
                    <a:pt x="1228" y="592"/>
                  </a:lnTo>
                  <a:close/>
                </a:path>
              </a:pathLst>
            </a:custGeom>
            <a:solidFill>
              <a:srgbClr val="FFCC00">
                <a:lumMod val="40000"/>
                <a:lumOff val="60000"/>
              </a:srgbClr>
            </a:solidFill>
            <a:ln w="19050" cap="rnd" cmpd="sng">
              <a:solidFill>
                <a:srgbClr val="FFCC00"/>
              </a:solidFill>
              <a:prstDash val="sysDot"/>
              <a:round/>
              <a:headEnd type="none" w="med" len="med"/>
              <a:tailEnd type="none" w="med" len="med"/>
            </a:ln>
            <a:effectLst/>
          </p:spPr>
          <p:txBody>
            <a:bodyPr wrap="square" anchor="ctr">
              <a:normAutofit/>
            </a:bodyPr>
            <a:lstStyle/>
            <a:p>
              <a:pPr algn="ctr"/>
              <a:r>
                <a:rPr lang="zh-CN" altLang="en-US" b="1" dirty="0">
                  <a:solidFill>
                    <a:srgbClr val="FFCC00">
                      <a:lumMod val="50000"/>
                    </a:srgbClr>
                  </a:solidFill>
                  <a:latin typeface="微软雅黑" panose="020B0503020204020204" pitchFamily="34" charset="-122"/>
                  <a:ea typeface="微软雅黑" panose="020B0503020204020204" pitchFamily="34" charset="-122"/>
                  <a:sym typeface="Arial" panose="020B0604020202020204" pitchFamily="34" charset="0"/>
                </a:rPr>
                <a:t>菅造酒店</a:t>
              </a:r>
            </a:p>
            <a:p>
              <a:pPr algn="ctr"/>
              <a:r>
                <a:rPr lang="zh-CN" altLang="en-US" b="1" dirty="0">
                  <a:solidFill>
                    <a:srgbClr val="FFCC00">
                      <a:lumMod val="50000"/>
                    </a:srgbClr>
                  </a:solidFill>
                  <a:latin typeface="微软雅黑" panose="020B0503020204020204" pitchFamily="34" charset="-122"/>
                  <a:ea typeface="微软雅黑" panose="020B0503020204020204" pitchFamily="34" charset="-122"/>
                  <a:sym typeface="Arial" panose="020B0604020202020204" pitchFamily="34" charset="0"/>
                </a:rPr>
                <a:t>文化氛围</a:t>
              </a:r>
            </a:p>
          </p:txBody>
        </p:sp>
        <p:sp>
          <p:nvSpPr>
            <p:cNvPr id="9" name="Freeform 17"/>
            <p:cNvSpPr/>
            <p:nvPr>
              <p:custDataLst>
                <p:tags r:id="rId3"/>
              </p:custDataLst>
            </p:nvPr>
          </p:nvSpPr>
          <p:spPr bwMode="auto">
            <a:xfrm>
              <a:off x="4874665" y="4264162"/>
              <a:ext cx="1320663" cy="1320663"/>
            </a:xfrm>
            <a:custGeom>
              <a:avLst/>
              <a:gdLst>
                <a:gd name="T0" fmla="*/ 1228 w 1260"/>
                <a:gd name="T1" fmla="*/ 592 h 1260"/>
                <a:gd name="T2" fmla="*/ 1252 w 1260"/>
                <a:gd name="T3" fmla="*/ 514 h 1260"/>
                <a:gd name="T4" fmla="*/ 1260 w 1260"/>
                <a:gd name="T5" fmla="*/ 430 h 1260"/>
                <a:gd name="T6" fmla="*/ 1258 w 1260"/>
                <a:gd name="T7" fmla="*/ 386 h 1260"/>
                <a:gd name="T8" fmla="*/ 1240 w 1260"/>
                <a:gd name="T9" fmla="*/ 302 h 1260"/>
                <a:gd name="T10" fmla="*/ 1208 w 1260"/>
                <a:gd name="T11" fmla="*/ 226 h 1260"/>
                <a:gd name="T12" fmla="*/ 1162 w 1260"/>
                <a:gd name="T13" fmla="*/ 158 h 1260"/>
                <a:gd name="T14" fmla="*/ 1104 w 1260"/>
                <a:gd name="T15" fmla="*/ 98 h 1260"/>
                <a:gd name="T16" fmla="*/ 1034 w 1260"/>
                <a:gd name="T17" fmla="*/ 52 h 1260"/>
                <a:gd name="T18" fmla="*/ 958 w 1260"/>
                <a:gd name="T19" fmla="*/ 20 h 1260"/>
                <a:gd name="T20" fmla="*/ 874 w 1260"/>
                <a:gd name="T21" fmla="*/ 2 h 1260"/>
                <a:gd name="T22" fmla="*/ 830 w 1260"/>
                <a:gd name="T23" fmla="*/ 0 h 1260"/>
                <a:gd name="T24" fmla="*/ 756 w 1260"/>
                <a:gd name="T25" fmla="*/ 8 h 1260"/>
                <a:gd name="T26" fmla="*/ 684 w 1260"/>
                <a:gd name="T27" fmla="*/ 26 h 1260"/>
                <a:gd name="T28" fmla="*/ 576 w 1260"/>
                <a:gd name="T29" fmla="*/ 26 h 1260"/>
                <a:gd name="T30" fmla="*/ 504 w 1260"/>
                <a:gd name="T31" fmla="*/ 8 h 1260"/>
                <a:gd name="T32" fmla="*/ 430 w 1260"/>
                <a:gd name="T33" fmla="*/ 0 h 1260"/>
                <a:gd name="T34" fmla="*/ 386 w 1260"/>
                <a:gd name="T35" fmla="*/ 2 h 1260"/>
                <a:gd name="T36" fmla="*/ 302 w 1260"/>
                <a:gd name="T37" fmla="*/ 20 h 1260"/>
                <a:gd name="T38" fmla="*/ 226 w 1260"/>
                <a:gd name="T39" fmla="*/ 52 h 1260"/>
                <a:gd name="T40" fmla="*/ 156 w 1260"/>
                <a:gd name="T41" fmla="*/ 98 h 1260"/>
                <a:gd name="T42" fmla="*/ 98 w 1260"/>
                <a:gd name="T43" fmla="*/ 158 h 1260"/>
                <a:gd name="T44" fmla="*/ 52 w 1260"/>
                <a:gd name="T45" fmla="*/ 226 h 1260"/>
                <a:gd name="T46" fmla="*/ 20 w 1260"/>
                <a:gd name="T47" fmla="*/ 302 h 1260"/>
                <a:gd name="T48" fmla="*/ 2 w 1260"/>
                <a:gd name="T49" fmla="*/ 386 h 1260"/>
                <a:gd name="T50" fmla="*/ 0 w 1260"/>
                <a:gd name="T51" fmla="*/ 430 h 1260"/>
                <a:gd name="T52" fmla="*/ 8 w 1260"/>
                <a:gd name="T53" fmla="*/ 510 h 1260"/>
                <a:gd name="T54" fmla="*/ 28 w 1260"/>
                <a:gd name="T55" fmla="*/ 584 h 1260"/>
                <a:gd name="T56" fmla="*/ 28 w 1260"/>
                <a:gd name="T57" fmla="*/ 676 h 1260"/>
                <a:gd name="T58" fmla="*/ 8 w 1260"/>
                <a:gd name="T59" fmla="*/ 750 h 1260"/>
                <a:gd name="T60" fmla="*/ 0 w 1260"/>
                <a:gd name="T61" fmla="*/ 830 h 1260"/>
                <a:gd name="T62" fmla="*/ 2 w 1260"/>
                <a:gd name="T63" fmla="*/ 874 h 1260"/>
                <a:gd name="T64" fmla="*/ 20 w 1260"/>
                <a:gd name="T65" fmla="*/ 958 h 1260"/>
                <a:gd name="T66" fmla="*/ 52 w 1260"/>
                <a:gd name="T67" fmla="*/ 1036 h 1260"/>
                <a:gd name="T68" fmla="*/ 98 w 1260"/>
                <a:gd name="T69" fmla="*/ 1104 h 1260"/>
                <a:gd name="T70" fmla="*/ 156 w 1260"/>
                <a:gd name="T71" fmla="*/ 1162 h 1260"/>
                <a:gd name="T72" fmla="*/ 226 w 1260"/>
                <a:gd name="T73" fmla="*/ 1208 h 1260"/>
                <a:gd name="T74" fmla="*/ 302 w 1260"/>
                <a:gd name="T75" fmla="*/ 1240 h 1260"/>
                <a:gd name="T76" fmla="*/ 386 w 1260"/>
                <a:gd name="T77" fmla="*/ 1258 h 1260"/>
                <a:gd name="T78" fmla="*/ 430 w 1260"/>
                <a:gd name="T79" fmla="*/ 1260 h 1260"/>
                <a:gd name="T80" fmla="*/ 504 w 1260"/>
                <a:gd name="T81" fmla="*/ 1254 h 1260"/>
                <a:gd name="T82" fmla="*/ 576 w 1260"/>
                <a:gd name="T83" fmla="*/ 1234 h 1260"/>
                <a:gd name="T84" fmla="*/ 684 w 1260"/>
                <a:gd name="T85" fmla="*/ 1234 h 1260"/>
                <a:gd name="T86" fmla="*/ 754 w 1260"/>
                <a:gd name="T87" fmla="*/ 1254 h 1260"/>
                <a:gd name="T88" fmla="*/ 830 w 1260"/>
                <a:gd name="T89" fmla="*/ 1260 h 1260"/>
                <a:gd name="T90" fmla="*/ 874 w 1260"/>
                <a:gd name="T91" fmla="*/ 1258 h 1260"/>
                <a:gd name="T92" fmla="*/ 958 w 1260"/>
                <a:gd name="T93" fmla="*/ 1240 h 1260"/>
                <a:gd name="T94" fmla="*/ 1034 w 1260"/>
                <a:gd name="T95" fmla="*/ 1208 h 1260"/>
                <a:gd name="T96" fmla="*/ 1104 w 1260"/>
                <a:gd name="T97" fmla="*/ 1162 h 1260"/>
                <a:gd name="T98" fmla="*/ 1162 w 1260"/>
                <a:gd name="T99" fmla="*/ 1104 h 1260"/>
                <a:gd name="T100" fmla="*/ 1208 w 1260"/>
                <a:gd name="T101" fmla="*/ 1036 h 1260"/>
                <a:gd name="T102" fmla="*/ 1240 w 1260"/>
                <a:gd name="T103" fmla="*/ 958 h 1260"/>
                <a:gd name="T104" fmla="*/ 1258 w 1260"/>
                <a:gd name="T105" fmla="*/ 874 h 1260"/>
                <a:gd name="T106" fmla="*/ 1260 w 1260"/>
                <a:gd name="T107" fmla="*/ 830 h 1260"/>
                <a:gd name="T108" fmla="*/ 1252 w 1260"/>
                <a:gd name="T109" fmla="*/ 746 h 1260"/>
                <a:gd name="T110" fmla="*/ 1228 w 1260"/>
                <a:gd name="T111" fmla="*/ 668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60" h="1260">
                  <a:moveTo>
                    <a:pt x="1228" y="592"/>
                  </a:moveTo>
                  <a:lnTo>
                    <a:pt x="1228" y="592"/>
                  </a:lnTo>
                  <a:lnTo>
                    <a:pt x="1242" y="554"/>
                  </a:lnTo>
                  <a:lnTo>
                    <a:pt x="1252" y="514"/>
                  </a:lnTo>
                  <a:lnTo>
                    <a:pt x="1258" y="472"/>
                  </a:lnTo>
                  <a:lnTo>
                    <a:pt x="1260" y="430"/>
                  </a:lnTo>
                  <a:lnTo>
                    <a:pt x="1260" y="430"/>
                  </a:lnTo>
                  <a:lnTo>
                    <a:pt x="1258" y="386"/>
                  </a:lnTo>
                  <a:lnTo>
                    <a:pt x="1250" y="344"/>
                  </a:lnTo>
                  <a:lnTo>
                    <a:pt x="1240" y="302"/>
                  </a:lnTo>
                  <a:lnTo>
                    <a:pt x="1226" y="264"/>
                  </a:lnTo>
                  <a:lnTo>
                    <a:pt x="1208" y="226"/>
                  </a:lnTo>
                  <a:lnTo>
                    <a:pt x="1186" y="190"/>
                  </a:lnTo>
                  <a:lnTo>
                    <a:pt x="1162" y="158"/>
                  </a:lnTo>
                  <a:lnTo>
                    <a:pt x="1134" y="126"/>
                  </a:lnTo>
                  <a:lnTo>
                    <a:pt x="1104" y="98"/>
                  </a:lnTo>
                  <a:lnTo>
                    <a:pt x="1070" y="74"/>
                  </a:lnTo>
                  <a:lnTo>
                    <a:pt x="1034" y="52"/>
                  </a:lnTo>
                  <a:lnTo>
                    <a:pt x="998" y="34"/>
                  </a:lnTo>
                  <a:lnTo>
                    <a:pt x="958" y="20"/>
                  </a:lnTo>
                  <a:lnTo>
                    <a:pt x="916" y="10"/>
                  </a:lnTo>
                  <a:lnTo>
                    <a:pt x="874" y="2"/>
                  </a:lnTo>
                  <a:lnTo>
                    <a:pt x="830" y="0"/>
                  </a:lnTo>
                  <a:lnTo>
                    <a:pt x="830" y="0"/>
                  </a:lnTo>
                  <a:lnTo>
                    <a:pt x="792" y="2"/>
                  </a:lnTo>
                  <a:lnTo>
                    <a:pt x="756" y="8"/>
                  </a:lnTo>
                  <a:lnTo>
                    <a:pt x="720" y="16"/>
                  </a:lnTo>
                  <a:lnTo>
                    <a:pt x="684" y="26"/>
                  </a:lnTo>
                  <a:lnTo>
                    <a:pt x="576" y="26"/>
                  </a:lnTo>
                  <a:lnTo>
                    <a:pt x="576" y="26"/>
                  </a:lnTo>
                  <a:lnTo>
                    <a:pt x="540" y="16"/>
                  </a:lnTo>
                  <a:lnTo>
                    <a:pt x="504" y="8"/>
                  </a:lnTo>
                  <a:lnTo>
                    <a:pt x="468" y="2"/>
                  </a:lnTo>
                  <a:lnTo>
                    <a:pt x="430" y="0"/>
                  </a:lnTo>
                  <a:lnTo>
                    <a:pt x="430" y="0"/>
                  </a:lnTo>
                  <a:lnTo>
                    <a:pt x="386" y="2"/>
                  </a:lnTo>
                  <a:lnTo>
                    <a:pt x="344" y="10"/>
                  </a:lnTo>
                  <a:lnTo>
                    <a:pt x="302" y="20"/>
                  </a:lnTo>
                  <a:lnTo>
                    <a:pt x="262" y="34"/>
                  </a:lnTo>
                  <a:lnTo>
                    <a:pt x="226" y="52"/>
                  </a:lnTo>
                  <a:lnTo>
                    <a:pt x="190" y="74"/>
                  </a:lnTo>
                  <a:lnTo>
                    <a:pt x="156" y="98"/>
                  </a:lnTo>
                  <a:lnTo>
                    <a:pt x="126" y="126"/>
                  </a:lnTo>
                  <a:lnTo>
                    <a:pt x="98" y="158"/>
                  </a:lnTo>
                  <a:lnTo>
                    <a:pt x="74" y="190"/>
                  </a:lnTo>
                  <a:lnTo>
                    <a:pt x="52" y="226"/>
                  </a:lnTo>
                  <a:lnTo>
                    <a:pt x="34" y="264"/>
                  </a:lnTo>
                  <a:lnTo>
                    <a:pt x="20" y="302"/>
                  </a:lnTo>
                  <a:lnTo>
                    <a:pt x="8" y="344"/>
                  </a:lnTo>
                  <a:lnTo>
                    <a:pt x="2" y="386"/>
                  </a:lnTo>
                  <a:lnTo>
                    <a:pt x="0" y="430"/>
                  </a:lnTo>
                  <a:lnTo>
                    <a:pt x="0" y="430"/>
                  </a:lnTo>
                  <a:lnTo>
                    <a:pt x="2" y="470"/>
                  </a:lnTo>
                  <a:lnTo>
                    <a:pt x="8" y="510"/>
                  </a:lnTo>
                  <a:lnTo>
                    <a:pt x="16" y="548"/>
                  </a:lnTo>
                  <a:lnTo>
                    <a:pt x="28" y="584"/>
                  </a:lnTo>
                  <a:lnTo>
                    <a:pt x="28" y="676"/>
                  </a:lnTo>
                  <a:lnTo>
                    <a:pt x="28" y="676"/>
                  </a:lnTo>
                  <a:lnTo>
                    <a:pt x="16" y="712"/>
                  </a:lnTo>
                  <a:lnTo>
                    <a:pt x="8" y="750"/>
                  </a:lnTo>
                  <a:lnTo>
                    <a:pt x="2" y="790"/>
                  </a:lnTo>
                  <a:lnTo>
                    <a:pt x="0" y="830"/>
                  </a:lnTo>
                  <a:lnTo>
                    <a:pt x="0" y="830"/>
                  </a:lnTo>
                  <a:lnTo>
                    <a:pt x="2" y="874"/>
                  </a:lnTo>
                  <a:lnTo>
                    <a:pt x="8" y="916"/>
                  </a:lnTo>
                  <a:lnTo>
                    <a:pt x="20" y="958"/>
                  </a:lnTo>
                  <a:lnTo>
                    <a:pt x="34" y="998"/>
                  </a:lnTo>
                  <a:lnTo>
                    <a:pt x="52" y="1036"/>
                  </a:lnTo>
                  <a:lnTo>
                    <a:pt x="74" y="1070"/>
                  </a:lnTo>
                  <a:lnTo>
                    <a:pt x="98" y="1104"/>
                  </a:lnTo>
                  <a:lnTo>
                    <a:pt x="126" y="1134"/>
                  </a:lnTo>
                  <a:lnTo>
                    <a:pt x="156" y="1162"/>
                  </a:lnTo>
                  <a:lnTo>
                    <a:pt x="190" y="1186"/>
                  </a:lnTo>
                  <a:lnTo>
                    <a:pt x="226" y="1208"/>
                  </a:lnTo>
                  <a:lnTo>
                    <a:pt x="262" y="1226"/>
                  </a:lnTo>
                  <a:lnTo>
                    <a:pt x="302" y="1240"/>
                  </a:lnTo>
                  <a:lnTo>
                    <a:pt x="344" y="1252"/>
                  </a:lnTo>
                  <a:lnTo>
                    <a:pt x="386" y="1258"/>
                  </a:lnTo>
                  <a:lnTo>
                    <a:pt x="430" y="1260"/>
                  </a:lnTo>
                  <a:lnTo>
                    <a:pt x="430" y="1260"/>
                  </a:lnTo>
                  <a:lnTo>
                    <a:pt x="468" y="1258"/>
                  </a:lnTo>
                  <a:lnTo>
                    <a:pt x="504" y="1254"/>
                  </a:lnTo>
                  <a:lnTo>
                    <a:pt x="540" y="1246"/>
                  </a:lnTo>
                  <a:lnTo>
                    <a:pt x="576" y="1234"/>
                  </a:lnTo>
                  <a:lnTo>
                    <a:pt x="684" y="1234"/>
                  </a:lnTo>
                  <a:lnTo>
                    <a:pt x="684" y="1234"/>
                  </a:lnTo>
                  <a:lnTo>
                    <a:pt x="718" y="1246"/>
                  </a:lnTo>
                  <a:lnTo>
                    <a:pt x="754" y="1254"/>
                  </a:lnTo>
                  <a:lnTo>
                    <a:pt x="792" y="1258"/>
                  </a:lnTo>
                  <a:lnTo>
                    <a:pt x="830" y="1260"/>
                  </a:lnTo>
                  <a:lnTo>
                    <a:pt x="830" y="1260"/>
                  </a:lnTo>
                  <a:lnTo>
                    <a:pt x="874" y="1258"/>
                  </a:lnTo>
                  <a:lnTo>
                    <a:pt x="916" y="1252"/>
                  </a:lnTo>
                  <a:lnTo>
                    <a:pt x="958" y="1240"/>
                  </a:lnTo>
                  <a:lnTo>
                    <a:pt x="998" y="1226"/>
                  </a:lnTo>
                  <a:lnTo>
                    <a:pt x="1034" y="1208"/>
                  </a:lnTo>
                  <a:lnTo>
                    <a:pt x="1070" y="1186"/>
                  </a:lnTo>
                  <a:lnTo>
                    <a:pt x="1104" y="1162"/>
                  </a:lnTo>
                  <a:lnTo>
                    <a:pt x="1134" y="1134"/>
                  </a:lnTo>
                  <a:lnTo>
                    <a:pt x="1162" y="1104"/>
                  </a:lnTo>
                  <a:lnTo>
                    <a:pt x="1186" y="1070"/>
                  </a:lnTo>
                  <a:lnTo>
                    <a:pt x="1208" y="1036"/>
                  </a:lnTo>
                  <a:lnTo>
                    <a:pt x="1226" y="998"/>
                  </a:lnTo>
                  <a:lnTo>
                    <a:pt x="1240" y="958"/>
                  </a:lnTo>
                  <a:lnTo>
                    <a:pt x="1250" y="916"/>
                  </a:lnTo>
                  <a:lnTo>
                    <a:pt x="1258" y="874"/>
                  </a:lnTo>
                  <a:lnTo>
                    <a:pt x="1260" y="830"/>
                  </a:lnTo>
                  <a:lnTo>
                    <a:pt x="1260" y="830"/>
                  </a:lnTo>
                  <a:lnTo>
                    <a:pt x="1258" y="788"/>
                  </a:lnTo>
                  <a:lnTo>
                    <a:pt x="1252" y="746"/>
                  </a:lnTo>
                  <a:lnTo>
                    <a:pt x="1242" y="706"/>
                  </a:lnTo>
                  <a:lnTo>
                    <a:pt x="1228" y="668"/>
                  </a:lnTo>
                  <a:lnTo>
                    <a:pt x="1228" y="592"/>
                  </a:lnTo>
                  <a:close/>
                </a:path>
              </a:pathLst>
            </a:custGeom>
            <a:solidFill>
              <a:srgbClr val="FFCC00">
                <a:lumMod val="40000"/>
                <a:lumOff val="60000"/>
              </a:srgbClr>
            </a:solidFill>
            <a:ln w="19050" cap="rnd" cmpd="sng">
              <a:solidFill>
                <a:srgbClr val="FFCC00"/>
              </a:solidFill>
              <a:prstDash val="sysDot"/>
              <a:round/>
              <a:headEnd type="none" w="med" len="med"/>
              <a:tailEnd type="none" w="med" len="med"/>
            </a:ln>
            <a:effectLst/>
          </p:spPr>
          <p:txBody>
            <a:bodyPr wrap="square" anchor="ctr">
              <a:normAutofit/>
            </a:bodyPr>
            <a:lstStyle/>
            <a:p>
              <a:pPr algn="ctr"/>
              <a:r>
                <a:rPr lang="zh-CN" altLang="en-US" b="1" dirty="0">
                  <a:solidFill>
                    <a:srgbClr val="FFCC00">
                      <a:lumMod val="50000"/>
                    </a:srgbClr>
                  </a:solidFill>
                  <a:latin typeface="微软雅黑" panose="020B0503020204020204" pitchFamily="34" charset="-122"/>
                  <a:ea typeface="微软雅黑" panose="020B0503020204020204" pitchFamily="34" charset="-122"/>
                  <a:sym typeface="Arial" panose="020B0604020202020204" pitchFamily="34" charset="0"/>
                </a:rPr>
                <a:t>挖掘酒店</a:t>
              </a:r>
            </a:p>
            <a:p>
              <a:pPr algn="ctr"/>
              <a:r>
                <a:rPr lang="zh-CN" altLang="en-US" b="1" dirty="0">
                  <a:solidFill>
                    <a:srgbClr val="FFCC00">
                      <a:lumMod val="50000"/>
                    </a:srgbClr>
                  </a:solidFill>
                  <a:latin typeface="微软雅黑" panose="020B0503020204020204" pitchFamily="34" charset="-122"/>
                  <a:ea typeface="微软雅黑" panose="020B0503020204020204" pitchFamily="34" charset="-122"/>
                  <a:sym typeface="Arial" panose="020B0604020202020204" pitchFamily="34" charset="0"/>
                </a:rPr>
                <a:t>品牌价值</a:t>
              </a:r>
            </a:p>
          </p:txBody>
        </p:sp>
        <p:sp>
          <p:nvSpPr>
            <p:cNvPr id="10" name="AutoShape 47"/>
            <p:cNvSpPr>
              <a:spLocks noChangeArrowheads="1"/>
            </p:cNvSpPr>
            <p:nvPr>
              <p:custDataLst>
                <p:tags r:id="rId4"/>
              </p:custDataLst>
            </p:nvPr>
          </p:nvSpPr>
          <p:spPr bwMode="auto">
            <a:xfrm>
              <a:off x="3237372" y="4866179"/>
              <a:ext cx="71460" cy="148987"/>
            </a:xfrm>
            <a:prstGeom prst="rightArrow">
              <a:avLst>
                <a:gd name="adj1" fmla="val 15907"/>
                <a:gd name="adj2" fmla="val 100000"/>
              </a:avLst>
            </a:prstGeom>
            <a:solidFill>
              <a:srgbClr val="FFCC00"/>
            </a:solidFill>
            <a:ln>
              <a:noFill/>
            </a:ln>
            <a:effectLst/>
          </p:spPr>
          <p:txBody>
            <a:bodyPr wrap="square">
              <a:normAutofit fontScale="25000" lnSpcReduction="20000"/>
            </a:bodyPr>
            <a:lstStyle/>
            <a:p>
              <a:endParaRPr lang="zh-CN" altLang="en-US" sz="2000">
                <a:solidFill>
                  <a:srgbClr val="000000"/>
                </a:solidFill>
              </a:endParaRPr>
            </a:p>
          </p:txBody>
        </p:sp>
        <p:sp>
          <p:nvSpPr>
            <p:cNvPr id="11" name="AutoShape 48"/>
            <p:cNvSpPr>
              <a:spLocks noChangeArrowheads="1"/>
            </p:cNvSpPr>
            <p:nvPr>
              <p:custDataLst>
                <p:tags r:id="rId5"/>
              </p:custDataLst>
            </p:nvPr>
          </p:nvSpPr>
          <p:spPr bwMode="auto">
            <a:xfrm>
              <a:off x="4716460" y="4866179"/>
              <a:ext cx="71460" cy="148987"/>
            </a:xfrm>
            <a:prstGeom prst="rightArrow">
              <a:avLst>
                <a:gd name="adj1" fmla="val 15907"/>
                <a:gd name="adj2" fmla="val 100000"/>
              </a:avLst>
            </a:prstGeom>
            <a:solidFill>
              <a:srgbClr val="FFCC00"/>
            </a:solidFill>
            <a:ln>
              <a:noFill/>
            </a:ln>
            <a:effectLst/>
          </p:spPr>
          <p:txBody>
            <a:bodyPr wrap="square">
              <a:normAutofit fontScale="25000" lnSpcReduction="20000"/>
            </a:bodyPr>
            <a:lstStyle/>
            <a:p>
              <a:endParaRPr lang="zh-CN" altLang="en-US" sz="2000">
                <a:solidFill>
                  <a:srgbClr val="000000"/>
                </a:solidFill>
              </a:endParaRPr>
            </a:p>
          </p:txBody>
        </p:sp>
        <p:sp>
          <p:nvSpPr>
            <p:cNvPr id="4" name="Freeform 17"/>
            <p:cNvSpPr/>
            <p:nvPr>
              <p:custDataLst>
                <p:tags r:id="rId6"/>
              </p:custDataLst>
            </p:nvPr>
          </p:nvSpPr>
          <p:spPr bwMode="auto">
            <a:xfrm>
              <a:off x="6305436" y="4264162"/>
              <a:ext cx="1320663" cy="1320663"/>
            </a:xfrm>
            <a:custGeom>
              <a:avLst/>
              <a:gdLst>
                <a:gd name="T0" fmla="*/ 1228 w 1260"/>
                <a:gd name="T1" fmla="*/ 592 h 1260"/>
                <a:gd name="T2" fmla="*/ 1252 w 1260"/>
                <a:gd name="T3" fmla="*/ 514 h 1260"/>
                <a:gd name="T4" fmla="*/ 1260 w 1260"/>
                <a:gd name="T5" fmla="*/ 430 h 1260"/>
                <a:gd name="T6" fmla="*/ 1258 w 1260"/>
                <a:gd name="T7" fmla="*/ 386 h 1260"/>
                <a:gd name="T8" fmla="*/ 1240 w 1260"/>
                <a:gd name="T9" fmla="*/ 302 h 1260"/>
                <a:gd name="T10" fmla="*/ 1208 w 1260"/>
                <a:gd name="T11" fmla="*/ 226 h 1260"/>
                <a:gd name="T12" fmla="*/ 1162 w 1260"/>
                <a:gd name="T13" fmla="*/ 158 h 1260"/>
                <a:gd name="T14" fmla="*/ 1104 w 1260"/>
                <a:gd name="T15" fmla="*/ 98 h 1260"/>
                <a:gd name="T16" fmla="*/ 1034 w 1260"/>
                <a:gd name="T17" fmla="*/ 52 h 1260"/>
                <a:gd name="T18" fmla="*/ 958 w 1260"/>
                <a:gd name="T19" fmla="*/ 20 h 1260"/>
                <a:gd name="T20" fmla="*/ 874 w 1260"/>
                <a:gd name="T21" fmla="*/ 2 h 1260"/>
                <a:gd name="T22" fmla="*/ 830 w 1260"/>
                <a:gd name="T23" fmla="*/ 0 h 1260"/>
                <a:gd name="T24" fmla="*/ 756 w 1260"/>
                <a:gd name="T25" fmla="*/ 8 h 1260"/>
                <a:gd name="T26" fmla="*/ 684 w 1260"/>
                <a:gd name="T27" fmla="*/ 26 h 1260"/>
                <a:gd name="T28" fmla="*/ 576 w 1260"/>
                <a:gd name="T29" fmla="*/ 26 h 1260"/>
                <a:gd name="T30" fmla="*/ 504 w 1260"/>
                <a:gd name="T31" fmla="*/ 8 h 1260"/>
                <a:gd name="T32" fmla="*/ 430 w 1260"/>
                <a:gd name="T33" fmla="*/ 0 h 1260"/>
                <a:gd name="T34" fmla="*/ 386 w 1260"/>
                <a:gd name="T35" fmla="*/ 2 h 1260"/>
                <a:gd name="T36" fmla="*/ 302 w 1260"/>
                <a:gd name="T37" fmla="*/ 20 h 1260"/>
                <a:gd name="T38" fmla="*/ 226 w 1260"/>
                <a:gd name="T39" fmla="*/ 52 h 1260"/>
                <a:gd name="T40" fmla="*/ 156 w 1260"/>
                <a:gd name="T41" fmla="*/ 98 h 1260"/>
                <a:gd name="T42" fmla="*/ 98 w 1260"/>
                <a:gd name="T43" fmla="*/ 158 h 1260"/>
                <a:gd name="T44" fmla="*/ 52 w 1260"/>
                <a:gd name="T45" fmla="*/ 226 h 1260"/>
                <a:gd name="T46" fmla="*/ 20 w 1260"/>
                <a:gd name="T47" fmla="*/ 302 h 1260"/>
                <a:gd name="T48" fmla="*/ 2 w 1260"/>
                <a:gd name="T49" fmla="*/ 386 h 1260"/>
                <a:gd name="T50" fmla="*/ 0 w 1260"/>
                <a:gd name="T51" fmla="*/ 430 h 1260"/>
                <a:gd name="T52" fmla="*/ 8 w 1260"/>
                <a:gd name="T53" fmla="*/ 510 h 1260"/>
                <a:gd name="T54" fmla="*/ 28 w 1260"/>
                <a:gd name="T55" fmla="*/ 584 h 1260"/>
                <a:gd name="T56" fmla="*/ 28 w 1260"/>
                <a:gd name="T57" fmla="*/ 676 h 1260"/>
                <a:gd name="T58" fmla="*/ 8 w 1260"/>
                <a:gd name="T59" fmla="*/ 750 h 1260"/>
                <a:gd name="T60" fmla="*/ 0 w 1260"/>
                <a:gd name="T61" fmla="*/ 830 h 1260"/>
                <a:gd name="T62" fmla="*/ 2 w 1260"/>
                <a:gd name="T63" fmla="*/ 874 h 1260"/>
                <a:gd name="T64" fmla="*/ 20 w 1260"/>
                <a:gd name="T65" fmla="*/ 958 h 1260"/>
                <a:gd name="T66" fmla="*/ 52 w 1260"/>
                <a:gd name="T67" fmla="*/ 1036 h 1260"/>
                <a:gd name="T68" fmla="*/ 98 w 1260"/>
                <a:gd name="T69" fmla="*/ 1104 h 1260"/>
                <a:gd name="T70" fmla="*/ 156 w 1260"/>
                <a:gd name="T71" fmla="*/ 1162 h 1260"/>
                <a:gd name="T72" fmla="*/ 226 w 1260"/>
                <a:gd name="T73" fmla="*/ 1208 h 1260"/>
                <a:gd name="T74" fmla="*/ 302 w 1260"/>
                <a:gd name="T75" fmla="*/ 1240 h 1260"/>
                <a:gd name="T76" fmla="*/ 386 w 1260"/>
                <a:gd name="T77" fmla="*/ 1258 h 1260"/>
                <a:gd name="T78" fmla="*/ 430 w 1260"/>
                <a:gd name="T79" fmla="*/ 1260 h 1260"/>
                <a:gd name="T80" fmla="*/ 504 w 1260"/>
                <a:gd name="T81" fmla="*/ 1254 h 1260"/>
                <a:gd name="T82" fmla="*/ 576 w 1260"/>
                <a:gd name="T83" fmla="*/ 1234 h 1260"/>
                <a:gd name="T84" fmla="*/ 684 w 1260"/>
                <a:gd name="T85" fmla="*/ 1234 h 1260"/>
                <a:gd name="T86" fmla="*/ 754 w 1260"/>
                <a:gd name="T87" fmla="*/ 1254 h 1260"/>
                <a:gd name="T88" fmla="*/ 830 w 1260"/>
                <a:gd name="T89" fmla="*/ 1260 h 1260"/>
                <a:gd name="T90" fmla="*/ 874 w 1260"/>
                <a:gd name="T91" fmla="*/ 1258 h 1260"/>
                <a:gd name="T92" fmla="*/ 958 w 1260"/>
                <a:gd name="T93" fmla="*/ 1240 h 1260"/>
                <a:gd name="T94" fmla="*/ 1034 w 1260"/>
                <a:gd name="T95" fmla="*/ 1208 h 1260"/>
                <a:gd name="T96" fmla="*/ 1104 w 1260"/>
                <a:gd name="T97" fmla="*/ 1162 h 1260"/>
                <a:gd name="T98" fmla="*/ 1162 w 1260"/>
                <a:gd name="T99" fmla="*/ 1104 h 1260"/>
                <a:gd name="T100" fmla="*/ 1208 w 1260"/>
                <a:gd name="T101" fmla="*/ 1036 h 1260"/>
                <a:gd name="T102" fmla="*/ 1240 w 1260"/>
                <a:gd name="T103" fmla="*/ 958 h 1260"/>
                <a:gd name="T104" fmla="*/ 1258 w 1260"/>
                <a:gd name="T105" fmla="*/ 874 h 1260"/>
                <a:gd name="T106" fmla="*/ 1260 w 1260"/>
                <a:gd name="T107" fmla="*/ 830 h 1260"/>
                <a:gd name="T108" fmla="*/ 1252 w 1260"/>
                <a:gd name="T109" fmla="*/ 746 h 1260"/>
                <a:gd name="T110" fmla="*/ 1228 w 1260"/>
                <a:gd name="T111" fmla="*/ 668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60" h="1260">
                  <a:moveTo>
                    <a:pt x="1228" y="592"/>
                  </a:moveTo>
                  <a:lnTo>
                    <a:pt x="1228" y="592"/>
                  </a:lnTo>
                  <a:lnTo>
                    <a:pt x="1242" y="554"/>
                  </a:lnTo>
                  <a:lnTo>
                    <a:pt x="1252" y="514"/>
                  </a:lnTo>
                  <a:lnTo>
                    <a:pt x="1258" y="472"/>
                  </a:lnTo>
                  <a:lnTo>
                    <a:pt x="1260" y="430"/>
                  </a:lnTo>
                  <a:lnTo>
                    <a:pt x="1260" y="430"/>
                  </a:lnTo>
                  <a:lnTo>
                    <a:pt x="1258" y="386"/>
                  </a:lnTo>
                  <a:lnTo>
                    <a:pt x="1250" y="344"/>
                  </a:lnTo>
                  <a:lnTo>
                    <a:pt x="1240" y="302"/>
                  </a:lnTo>
                  <a:lnTo>
                    <a:pt x="1226" y="264"/>
                  </a:lnTo>
                  <a:lnTo>
                    <a:pt x="1208" y="226"/>
                  </a:lnTo>
                  <a:lnTo>
                    <a:pt x="1186" y="190"/>
                  </a:lnTo>
                  <a:lnTo>
                    <a:pt x="1162" y="158"/>
                  </a:lnTo>
                  <a:lnTo>
                    <a:pt x="1134" y="126"/>
                  </a:lnTo>
                  <a:lnTo>
                    <a:pt x="1104" y="98"/>
                  </a:lnTo>
                  <a:lnTo>
                    <a:pt x="1070" y="74"/>
                  </a:lnTo>
                  <a:lnTo>
                    <a:pt x="1034" y="52"/>
                  </a:lnTo>
                  <a:lnTo>
                    <a:pt x="998" y="34"/>
                  </a:lnTo>
                  <a:lnTo>
                    <a:pt x="958" y="20"/>
                  </a:lnTo>
                  <a:lnTo>
                    <a:pt x="916" y="10"/>
                  </a:lnTo>
                  <a:lnTo>
                    <a:pt x="874" y="2"/>
                  </a:lnTo>
                  <a:lnTo>
                    <a:pt x="830" y="0"/>
                  </a:lnTo>
                  <a:lnTo>
                    <a:pt x="830" y="0"/>
                  </a:lnTo>
                  <a:lnTo>
                    <a:pt x="792" y="2"/>
                  </a:lnTo>
                  <a:lnTo>
                    <a:pt x="756" y="8"/>
                  </a:lnTo>
                  <a:lnTo>
                    <a:pt x="720" y="16"/>
                  </a:lnTo>
                  <a:lnTo>
                    <a:pt x="684" y="26"/>
                  </a:lnTo>
                  <a:lnTo>
                    <a:pt x="576" y="26"/>
                  </a:lnTo>
                  <a:lnTo>
                    <a:pt x="576" y="26"/>
                  </a:lnTo>
                  <a:lnTo>
                    <a:pt x="540" y="16"/>
                  </a:lnTo>
                  <a:lnTo>
                    <a:pt x="504" y="8"/>
                  </a:lnTo>
                  <a:lnTo>
                    <a:pt x="468" y="2"/>
                  </a:lnTo>
                  <a:lnTo>
                    <a:pt x="430" y="0"/>
                  </a:lnTo>
                  <a:lnTo>
                    <a:pt x="430" y="0"/>
                  </a:lnTo>
                  <a:lnTo>
                    <a:pt x="386" y="2"/>
                  </a:lnTo>
                  <a:lnTo>
                    <a:pt x="344" y="10"/>
                  </a:lnTo>
                  <a:lnTo>
                    <a:pt x="302" y="20"/>
                  </a:lnTo>
                  <a:lnTo>
                    <a:pt x="262" y="34"/>
                  </a:lnTo>
                  <a:lnTo>
                    <a:pt x="226" y="52"/>
                  </a:lnTo>
                  <a:lnTo>
                    <a:pt x="190" y="74"/>
                  </a:lnTo>
                  <a:lnTo>
                    <a:pt x="156" y="98"/>
                  </a:lnTo>
                  <a:lnTo>
                    <a:pt x="126" y="126"/>
                  </a:lnTo>
                  <a:lnTo>
                    <a:pt x="98" y="158"/>
                  </a:lnTo>
                  <a:lnTo>
                    <a:pt x="74" y="190"/>
                  </a:lnTo>
                  <a:lnTo>
                    <a:pt x="52" y="226"/>
                  </a:lnTo>
                  <a:lnTo>
                    <a:pt x="34" y="264"/>
                  </a:lnTo>
                  <a:lnTo>
                    <a:pt x="20" y="302"/>
                  </a:lnTo>
                  <a:lnTo>
                    <a:pt x="8" y="344"/>
                  </a:lnTo>
                  <a:lnTo>
                    <a:pt x="2" y="386"/>
                  </a:lnTo>
                  <a:lnTo>
                    <a:pt x="0" y="430"/>
                  </a:lnTo>
                  <a:lnTo>
                    <a:pt x="0" y="430"/>
                  </a:lnTo>
                  <a:lnTo>
                    <a:pt x="2" y="470"/>
                  </a:lnTo>
                  <a:lnTo>
                    <a:pt x="8" y="510"/>
                  </a:lnTo>
                  <a:lnTo>
                    <a:pt x="16" y="548"/>
                  </a:lnTo>
                  <a:lnTo>
                    <a:pt x="28" y="584"/>
                  </a:lnTo>
                  <a:lnTo>
                    <a:pt x="28" y="676"/>
                  </a:lnTo>
                  <a:lnTo>
                    <a:pt x="28" y="676"/>
                  </a:lnTo>
                  <a:lnTo>
                    <a:pt x="16" y="712"/>
                  </a:lnTo>
                  <a:lnTo>
                    <a:pt x="8" y="750"/>
                  </a:lnTo>
                  <a:lnTo>
                    <a:pt x="2" y="790"/>
                  </a:lnTo>
                  <a:lnTo>
                    <a:pt x="0" y="830"/>
                  </a:lnTo>
                  <a:lnTo>
                    <a:pt x="0" y="830"/>
                  </a:lnTo>
                  <a:lnTo>
                    <a:pt x="2" y="874"/>
                  </a:lnTo>
                  <a:lnTo>
                    <a:pt x="8" y="916"/>
                  </a:lnTo>
                  <a:lnTo>
                    <a:pt x="20" y="958"/>
                  </a:lnTo>
                  <a:lnTo>
                    <a:pt x="34" y="998"/>
                  </a:lnTo>
                  <a:lnTo>
                    <a:pt x="52" y="1036"/>
                  </a:lnTo>
                  <a:lnTo>
                    <a:pt x="74" y="1070"/>
                  </a:lnTo>
                  <a:lnTo>
                    <a:pt x="98" y="1104"/>
                  </a:lnTo>
                  <a:lnTo>
                    <a:pt x="126" y="1134"/>
                  </a:lnTo>
                  <a:lnTo>
                    <a:pt x="156" y="1162"/>
                  </a:lnTo>
                  <a:lnTo>
                    <a:pt x="190" y="1186"/>
                  </a:lnTo>
                  <a:lnTo>
                    <a:pt x="226" y="1208"/>
                  </a:lnTo>
                  <a:lnTo>
                    <a:pt x="262" y="1226"/>
                  </a:lnTo>
                  <a:lnTo>
                    <a:pt x="302" y="1240"/>
                  </a:lnTo>
                  <a:lnTo>
                    <a:pt x="344" y="1252"/>
                  </a:lnTo>
                  <a:lnTo>
                    <a:pt x="386" y="1258"/>
                  </a:lnTo>
                  <a:lnTo>
                    <a:pt x="430" y="1260"/>
                  </a:lnTo>
                  <a:lnTo>
                    <a:pt x="430" y="1260"/>
                  </a:lnTo>
                  <a:lnTo>
                    <a:pt x="468" y="1258"/>
                  </a:lnTo>
                  <a:lnTo>
                    <a:pt x="504" y="1254"/>
                  </a:lnTo>
                  <a:lnTo>
                    <a:pt x="540" y="1246"/>
                  </a:lnTo>
                  <a:lnTo>
                    <a:pt x="576" y="1234"/>
                  </a:lnTo>
                  <a:lnTo>
                    <a:pt x="684" y="1234"/>
                  </a:lnTo>
                  <a:lnTo>
                    <a:pt x="684" y="1234"/>
                  </a:lnTo>
                  <a:lnTo>
                    <a:pt x="718" y="1246"/>
                  </a:lnTo>
                  <a:lnTo>
                    <a:pt x="754" y="1254"/>
                  </a:lnTo>
                  <a:lnTo>
                    <a:pt x="792" y="1258"/>
                  </a:lnTo>
                  <a:lnTo>
                    <a:pt x="830" y="1260"/>
                  </a:lnTo>
                  <a:lnTo>
                    <a:pt x="830" y="1260"/>
                  </a:lnTo>
                  <a:lnTo>
                    <a:pt x="874" y="1258"/>
                  </a:lnTo>
                  <a:lnTo>
                    <a:pt x="916" y="1252"/>
                  </a:lnTo>
                  <a:lnTo>
                    <a:pt x="958" y="1240"/>
                  </a:lnTo>
                  <a:lnTo>
                    <a:pt x="998" y="1226"/>
                  </a:lnTo>
                  <a:lnTo>
                    <a:pt x="1034" y="1208"/>
                  </a:lnTo>
                  <a:lnTo>
                    <a:pt x="1070" y="1186"/>
                  </a:lnTo>
                  <a:lnTo>
                    <a:pt x="1104" y="1162"/>
                  </a:lnTo>
                  <a:lnTo>
                    <a:pt x="1134" y="1134"/>
                  </a:lnTo>
                  <a:lnTo>
                    <a:pt x="1162" y="1104"/>
                  </a:lnTo>
                  <a:lnTo>
                    <a:pt x="1186" y="1070"/>
                  </a:lnTo>
                  <a:lnTo>
                    <a:pt x="1208" y="1036"/>
                  </a:lnTo>
                  <a:lnTo>
                    <a:pt x="1226" y="998"/>
                  </a:lnTo>
                  <a:lnTo>
                    <a:pt x="1240" y="958"/>
                  </a:lnTo>
                  <a:lnTo>
                    <a:pt x="1250" y="916"/>
                  </a:lnTo>
                  <a:lnTo>
                    <a:pt x="1258" y="874"/>
                  </a:lnTo>
                  <a:lnTo>
                    <a:pt x="1260" y="830"/>
                  </a:lnTo>
                  <a:lnTo>
                    <a:pt x="1260" y="830"/>
                  </a:lnTo>
                  <a:lnTo>
                    <a:pt x="1258" y="788"/>
                  </a:lnTo>
                  <a:lnTo>
                    <a:pt x="1252" y="746"/>
                  </a:lnTo>
                  <a:lnTo>
                    <a:pt x="1242" y="706"/>
                  </a:lnTo>
                  <a:lnTo>
                    <a:pt x="1228" y="668"/>
                  </a:lnTo>
                  <a:lnTo>
                    <a:pt x="1228" y="592"/>
                  </a:lnTo>
                  <a:close/>
                </a:path>
              </a:pathLst>
            </a:custGeom>
            <a:solidFill>
              <a:srgbClr val="DECC00">
                <a:lumMod val="40000"/>
                <a:lumOff val="60000"/>
              </a:srgbClr>
            </a:solidFill>
            <a:ln w="19050" cap="rnd" cmpd="sng">
              <a:solidFill>
                <a:srgbClr val="DECC00"/>
              </a:solidFill>
              <a:prstDash val="sysDot"/>
              <a:round/>
              <a:headEnd type="none" w="med" len="med"/>
              <a:tailEnd type="none" w="med" len="med"/>
            </a:ln>
            <a:effectLst/>
          </p:spPr>
          <p:txBody>
            <a:bodyPr wrap="square" anchor="ctr">
              <a:normAutofit/>
            </a:bodyPr>
            <a:lstStyle/>
            <a:p>
              <a:pPr algn="ctr"/>
              <a:r>
                <a:rPr lang="zh-CN" altLang="en-US" b="1" dirty="0">
                  <a:solidFill>
                    <a:srgbClr val="DECC00">
                      <a:lumMod val="50000"/>
                    </a:srgbClr>
                  </a:solidFill>
                  <a:latin typeface="微软雅黑" panose="020B0503020204020204" pitchFamily="34" charset="-122"/>
                  <a:ea typeface="微软雅黑" panose="020B0503020204020204" pitchFamily="34" charset="-122"/>
                  <a:sym typeface="Arial" panose="020B0604020202020204" pitchFamily="34" charset="0"/>
                </a:rPr>
                <a:t>确定酒店</a:t>
              </a:r>
            </a:p>
            <a:p>
              <a:pPr algn="ctr"/>
              <a:r>
                <a:rPr lang="zh-CN" altLang="en-US" b="1" dirty="0">
                  <a:solidFill>
                    <a:srgbClr val="DECC00">
                      <a:lumMod val="50000"/>
                    </a:srgbClr>
                  </a:solidFill>
                  <a:latin typeface="微软雅黑" panose="020B0503020204020204" pitchFamily="34" charset="-122"/>
                  <a:ea typeface="微软雅黑" panose="020B0503020204020204" pitchFamily="34" charset="-122"/>
                  <a:sym typeface="Arial" panose="020B0604020202020204" pitchFamily="34" charset="0"/>
                </a:rPr>
                <a:t>品牌定位</a:t>
              </a:r>
            </a:p>
          </p:txBody>
        </p:sp>
        <p:sp>
          <p:nvSpPr>
            <p:cNvPr id="13" name="AutoShape 48"/>
            <p:cNvSpPr>
              <a:spLocks noChangeArrowheads="1"/>
            </p:cNvSpPr>
            <p:nvPr>
              <p:custDataLst>
                <p:tags r:id="rId7"/>
              </p:custDataLst>
            </p:nvPr>
          </p:nvSpPr>
          <p:spPr bwMode="auto">
            <a:xfrm>
              <a:off x="6195549" y="4866179"/>
              <a:ext cx="71460" cy="148987"/>
            </a:xfrm>
            <a:prstGeom prst="rightArrow">
              <a:avLst>
                <a:gd name="adj1" fmla="val 15907"/>
                <a:gd name="adj2" fmla="val 100000"/>
              </a:avLst>
            </a:prstGeom>
            <a:solidFill>
              <a:srgbClr val="FFCC00"/>
            </a:solidFill>
            <a:ln>
              <a:noFill/>
            </a:ln>
            <a:effectLst/>
          </p:spPr>
          <p:txBody>
            <a:bodyPr wrap="square">
              <a:normAutofit fontScale="25000" lnSpcReduction="20000"/>
            </a:bodyPr>
            <a:lstStyle/>
            <a:p>
              <a:endParaRPr lang="zh-CN" altLang="en-US" sz="2000">
                <a:solidFill>
                  <a:srgbClr val="000000"/>
                </a:solidFil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sym typeface="+mn-ea"/>
              </a:rPr>
              <a:t>二、酒店品牌命名与标志设计</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第二节    酒店品牌的创建</a:t>
            </a:r>
          </a:p>
        </p:txBody>
      </p:sp>
      <p:sp>
        <p:nvSpPr>
          <p:cNvPr id="2" name="文本框 1"/>
          <p:cNvSpPr txBox="1"/>
          <p:nvPr/>
        </p:nvSpPr>
        <p:spPr>
          <a:xfrm>
            <a:off x="1397000" y="1249045"/>
            <a:ext cx="4210050"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（一）酒店品牌名称</a:t>
            </a:r>
          </a:p>
        </p:txBody>
      </p:sp>
      <p:sp>
        <p:nvSpPr>
          <p:cNvPr id="3" name="文本框 2"/>
          <p:cNvSpPr txBox="1"/>
          <p:nvPr/>
        </p:nvSpPr>
        <p:spPr>
          <a:xfrm>
            <a:off x="1543050" y="1617345"/>
            <a:ext cx="9643110" cy="1568450"/>
          </a:xfrm>
          <a:prstGeom prst="rect">
            <a:avLst/>
          </a:prstGeom>
          <a:noFill/>
        </p:spPr>
        <p:txBody>
          <a:bodyPr wrap="square" rtlCol="0" anchor="t">
            <a:spAutoFit/>
          </a:bodyPr>
          <a:lstStyle/>
          <a:p>
            <a:pPr>
              <a:lnSpc>
                <a:spcPct val="150000"/>
              </a:lnSpc>
            </a:pPr>
            <a:r>
              <a:rPr lang="en-US" altLang="zh-CN" sz="1600" dirty="0">
                <a:solidFill>
                  <a:srgbClr val="000000"/>
                </a:solidFill>
              </a:rPr>
              <a:t>       </a:t>
            </a:r>
            <a:r>
              <a:rPr lang="zh-CN" altLang="en-US" sz="1600" dirty="0">
                <a:solidFill>
                  <a:srgbClr val="000000"/>
                </a:solidFill>
              </a:rPr>
              <a:t>品牌名称是品牌的核心要素，是形成品牌概念的基础。它是指品牌中能够读出声音的部分，它有可能是商标名称。对于一个品牌来说，</a:t>
            </a:r>
            <a:r>
              <a:rPr lang="zh-CN" altLang="en-US" sz="1600" dirty="0">
                <a:solidFill>
                  <a:srgbClr val="FF0000"/>
                </a:solidFill>
              </a:rPr>
              <a:t>最重要的是名字</a:t>
            </a:r>
            <a:r>
              <a:rPr lang="zh-CN" altLang="en-US" sz="1600" dirty="0">
                <a:solidFill>
                  <a:srgbClr val="000000"/>
                </a:solidFill>
              </a:rPr>
              <a:t>。</a:t>
            </a:r>
            <a:r>
              <a:rPr lang="zh-CN" altLang="en-US" sz="1600" dirty="0">
                <a:solidFill>
                  <a:srgbClr val="FF0000"/>
                </a:solidFill>
              </a:rPr>
              <a:t>酒店命名也是一种文化</a:t>
            </a:r>
            <a:r>
              <a:rPr lang="zh-CN" altLang="en-US" sz="1600" dirty="0">
                <a:solidFill>
                  <a:srgbClr val="000000"/>
                </a:solidFill>
              </a:rPr>
              <a:t>，是酒店文化氛围营造的重要组成部分，酒店命名有潜在的心理功能，能使消费者引发记忆，唤起联想，产生消费欲望。</a:t>
            </a:r>
          </a:p>
          <a:p>
            <a:pPr>
              <a:lnSpc>
                <a:spcPct val="150000"/>
              </a:lnSpc>
            </a:pPr>
            <a:endParaRPr lang="zh-CN" altLang="en-US" sz="1600" dirty="0">
              <a:solidFill>
                <a:srgbClr val="000000"/>
              </a:solidFill>
            </a:endParaRPr>
          </a:p>
        </p:txBody>
      </p:sp>
      <p:grpSp>
        <p:nvGrpSpPr>
          <p:cNvPr id="4" name="组合 3"/>
          <p:cNvGrpSpPr/>
          <p:nvPr/>
        </p:nvGrpSpPr>
        <p:grpSpPr>
          <a:xfrm>
            <a:off x="2722245" y="2921635"/>
            <a:ext cx="7550785" cy="2604770"/>
            <a:chOff x="4287" y="4601"/>
            <a:chExt cx="11891" cy="4102"/>
          </a:xfrm>
        </p:grpSpPr>
        <p:sp>
          <p:nvSpPr>
            <p:cNvPr id="16" name="Freeform 14"/>
            <p:cNvSpPr/>
            <p:nvPr>
              <p:custDataLst>
                <p:tags r:id="rId1"/>
              </p:custDataLst>
            </p:nvPr>
          </p:nvSpPr>
          <p:spPr bwMode="auto">
            <a:xfrm>
              <a:off x="4287" y="4601"/>
              <a:ext cx="5605" cy="4103"/>
            </a:xfrm>
            <a:custGeom>
              <a:avLst/>
              <a:gdLst>
                <a:gd name="T0" fmla="*/ 1228 w 1260"/>
                <a:gd name="T1" fmla="*/ 592 h 1260"/>
                <a:gd name="T2" fmla="*/ 1252 w 1260"/>
                <a:gd name="T3" fmla="*/ 514 h 1260"/>
                <a:gd name="T4" fmla="*/ 1260 w 1260"/>
                <a:gd name="T5" fmla="*/ 430 h 1260"/>
                <a:gd name="T6" fmla="*/ 1258 w 1260"/>
                <a:gd name="T7" fmla="*/ 386 h 1260"/>
                <a:gd name="T8" fmla="*/ 1240 w 1260"/>
                <a:gd name="T9" fmla="*/ 302 h 1260"/>
                <a:gd name="T10" fmla="*/ 1208 w 1260"/>
                <a:gd name="T11" fmla="*/ 226 h 1260"/>
                <a:gd name="T12" fmla="*/ 1162 w 1260"/>
                <a:gd name="T13" fmla="*/ 158 h 1260"/>
                <a:gd name="T14" fmla="*/ 1104 w 1260"/>
                <a:gd name="T15" fmla="*/ 98 h 1260"/>
                <a:gd name="T16" fmla="*/ 1034 w 1260"/>
                <a:gd name="T17" fmla="*/ 52 h 1260"/>
                <a:gd name="T18" fmla="*/ 958 w 1260"/>
                <a:gd name="T19" fmla="*/ 20 h 1260"/>
                <a:gd name="T20" fmla="*/ 874 w 1260"/>
                <a:gd name="T21" fmla="*/ 2 h 1260"/>
                <a:gd name="T22" fmla="*/ 830 w 1260"/>
                <a:gd name="T23" fmla="*/ 0 h 1260"/>
                <a:gd name="T24" fmla="*/ 756 w 1260"/>
                <a:gd name="T25" fmla="*/ 8 h 1260"/>
                <a:gd name="T26" fmla="*/ 684 w 1260"/>
                <a:gd name="T27" fmla="*/ 26 h 1260"/>
                <a:gd name="T28" fmla="*/ 576 w 1260"/>
                <a:gd name="T29" fmla="*/ 26 h 1260"/>
                <a:gd name="T30" fmla="*/ 504 w 1260"/>
                <a:gd name="T31" fmla="*/ 8 h 1260"/>
                <a:gd name="T32" fmla="*/ 430 w 1260"/>
                <a:gd name="T33" fmla="*/ 0 h 1260"/>
                <a:gd name="T34" fmla="*/ 386 w 1260"/>
                <a:gd name="T35" fmla="*/ 2 h 1260"/>
                <a:gd name="T36" fmla="*/ 302 w 1260"/>
                <a:gd name="T37" fmla="*/ 20 h 1260"/>
                <a:gd name="T38" fmla="*/ 226 w 1260"/>
                <a:gd name="T39" fmla="*/ 52 h 1260"/>
                <a:gd name="T40" fmla="*/ 156 w 1260"/>
                <a:gd name="T41" fmla="*/ 98 h 1260"/>
                <a:gd name="T42" fmla="*/ 98 w 1260"/>
                <a:gd name="T43" fmla="*/ 158 h 1260"/>
                <a:gd name="T44" fmla="*/ 52 w 1260"/>
                <a:gd name="T45" fmla="*/ 226 h 1260"/>
                <a:gd name="T46" fmla="*/ 20 w 1260"/>
                <a:gd name="T47" fmla="*/ 302 h 1260"/>
                <a:gd name="T48" fmla="*/ 2 w 1260"/>
                <a:gd name="T49" fmla="*/ 386 h 1260"/>
                <a:gd name="T50" fmla="*/ 0 w 1260"/>
                <a:gd name="T51" fmla="*/ 430 h 1260"/>
                <a:gd name="T52" fmla="*/ 8 w 1260"/>
                <a:gd name="T53" fmla="*/ 510 h 1260"/>
                <a:gd name="T54" fmla="*/ 28 w 1260"/>
                <a:gd name="T55" fmla="*/ 584 h 1260"/>
                <a:gd name="T56" fmla="*/ 28 w 1260"/>
                <a:gd name="T57" fmla="*/ 676 h 1260"/>
                <a:gd name="T58" fmla="*/ 8 w 1260"/>
                <a:gd name="T59" fmla="*/ 750 h 1260"/>
                <a:gd name="T60" fmla="*/ 0 w 1260"/>
                <a:gd name="T61" fmla="*/ 830 h 1260"/>
                <a:gd name="T62" fmla="*/ 2 w 1260"/>
                <a:gd name="T63" fmla="*/ 874 h 1260"/>
                <a:gd name="T64" fmla="*/ 20 w 1260"/>
                <a:gd name="T65" fmla="*/ 958 h 1260"/>
                <a:gd name="T66" fmla="*/ 52 w 1260"/>
                <a:gd name="T67" fmla="*/ 1036 h 1260"/>
                <a:gd name="T68" fmla="*/ 98 w 1260"/>
                <a:gd name="T69" fmla="*/ 1104 h 1260"/>
                <a:gd name="T70" fmla="*/ 156 w 1260"/>
                <a:gd name="T71" fmla="*/ 1162 h 1260"/>
                <a:gd name="T72" fmla="*/ 226 w 1260"/>
                <a:gd name="T73" fmla="*/ 1208 h 1260"/>
                <a:gd name="T74" fmla="*/ 302 w 1260"/>
                <a:gd name="T75" fmla="*/ 1240 h 1260"/>
                <a:gd name="T76" fmla="*/ 386 w 1260"/>
                <a:gd name="T77" fmla="*/ 1258 h 1260"/>
                <a:gd name="T78" fmla="*/ 430 w 1260"/>
                <a:gd name="T79" fmla="*/ 1260 h 1260"/>
                <a:gd name="T80" fmla="*/ 504 w 1260"/>
                <a:gd name="T81" fmla="*/ 1254 h 1260"/>
                <a:gd name="T82" fmla="*/ 576 w 1260"/>
                <a:gd name="T83" fmla="*/ 1234 h 1260"/>
                <a:gd name="T84" fmla="*/ 684 w 1260"/>
                <a:gd name="T85" fmla="*/ 1234 h 1260"/>
                <a:gd name="T86" fmla="*/ 754 w 1260"/>
                <a:gd name="T87" fmla="*/ 1254 h 1260"/>
                <a:gd name="T88" fmla="*/ 830 w 1260"/>
                <a:gd name="T89" fmla="*/ 1260 h 1260"/>
                <a:gd name="T90" fmla="*/ 874 w 1260"/>
                <a:gd name="T91" fmla="*/ 1258 h 1260"/>
                <a:gd name="T92" fmla="*/ 958 w 1260"/>
                <a:gd name="T93" fmla="*/ 1240 h 1260"/>
                <a:gd name="T94" fmla="*/ 1034 w 1260"/>
                <a:gd name="T95" fmla="*/ 1208 h 1260"/>
                <a:gd name="T96" fmla="*/ 1104 w 1260"/>
                <a:gd name="T97" fmla="*/ 1162 h 1260"/>
                <a:gd name="T98" fmla="*/ 1162 w 1260"/>
                <a:gd name="T99" fmla="*/ 1104 h 1260"/>
                <a:gd name="T100" fmla="*/ 1208 w 1260"/>
                <a:gd name="T101" fmla="*/ 1036 h 1260"/>
                <a:gd name="T102" fmla="*/ 1240 w 1260"/>
                <a:gd name="T103" fmla="*/ 958 h 1260"/>
                <a:gd name="T104" fmla="*/ 1258 w 1260"/>
                <a:gd name="T105" fmla="*/ 874 h 1260"/>
                <a:gd name="T106" fmla="*/ 1260 w 1260"/>
                <a:gd name="T107" fmla="*/ 830 h 1260"/>
                <a:gd name="T108" fmla="*/ 1252 w 1260"/>
                <a:gd name="T109" fmla="*/ 746 h 1260"/>
                <a:gd name="T110" fmla="*/ 1228 w 1260"/>
                <a:gd name="T111" fmla="*/ 668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60" h="1260">
                  <a:moveTo>
                    <a:pt x="1228" y="592"/>
                  </a:moveTo>
                  <a:lnTo>
                    <a:pt x="1228" y="592"/>
                  </a:lnTo>
                  <a:lnTo>
                    <a:pt x="1242" y="554"/>
                  </a:lnTo>
                  <a:lnTo>
                    <a:pt x="1252" y="514"/>
                  </a:lnTo>
                  <a:lnTo>
                    <a:pt x="1258" y="472"/>
                  </a:lnTo>
                  <a:lnTo>
                    <a:pt x="1260" y="430"/>
                  </a:lnTo>
                  <a:lnTo>
                    <a:pt x="1260" y="430"/>
                  </a:lnTo>
                  <a:lnTo>
                    <a:pt x="1258" y="386"/>
                  </a:lnTo>
                  <a:lnTo>
                    <a:pt x="1250" y="344"/>
                  </a:lnTo>
                  <a:lnTo>
                    <a:pt x="1240" y="302"/>
                  </a:lnTo>
                  <a:lnTo>
                    <a:pt x="1226" y="264"/>
                  </a:lnTo>
                  <a:lnTo>
                    <a:pt x="1208" y="226"/>
                  </a:lnTo>
                  <a:lnTo>
                    <a:pt x="1186" y="190"/>
                  </a:lnTo>
                  <a:lnTo>
                    <a:pt x="1162" y="158"/>
                  </a:lnTo>
                  <a:lnTo>
                    <a:pt x="1134" y="126"/>
                  </a:lnTo>
                  <a:lnTo>
                    <a:pt x="1104" y="98"/>
                  </a:lnTo>
                  <a:lnTo>
                    <a:pt x="1070" y="74"/>
                  </a:lnTo>
                  <a:lnTo>
                    <a:pt x="1034" y="52"/>
                  </a:lnTo>
                  <a:lnTo>
                    <a:pt x="998" y="34"/>
                  </a:lnTo>
                  <a:lnTo>
                    <a:pt x="958" y="20"/>
                  </a:lnTo>
                  <a:lnTo>
                    <a:pt x="916" y="10"/>
                  </a:lnTo>
                  <a:lnTo>
                    <a:pt x="874" y="2"/>
                  </a:lnTo>
                  <a:lnTo>
                    <a:pt x="830" y="0"/>
                  </a:lnTo>
                  <a:lnTo>
                    <a:pt x="830" y="0"/>
                  </a:lnTo>
                  <a:lnTo>
                    <a:pt x="792" y="2"/>
                  </a:lnTo>
                  <a:lnTo>
                    <a:pt x="756" y="8"/>
                  </a:lnTo>
                  <a:lnTo>
                    <a:pt x="720" y="16"/>
                  </a:lnTo>
                  <a:lnTo>
                    <a:pt x="684" y="26"/>
                  </a:lnTo>
                  <a:lnTo>
                    <a:pt x="576" y="26"/>
                  </a:lnTo>
                  <a:lnTo>
                    <a:pt x="576" y="26"/>
                  </a:lnTo>
                  <a:lnTo>
                    <a:pt x="540" y="16"/>
                  </a:lnTo>
                  <a:lnTo>
                    <a:pt x="504" y="8"/>
                  </a:lnTo>
                  <a:lnTo>
                    <a:pt x="468" y="2"/>
                  </a:lnTo>
                  <a:lnTo>
                    <a:pt x="430" y="0"/>
                  </a:lnTo>
                  <a:lnTo>
                    <a:pt x="430" y="0"/>
                  </a:lnTo>
                  <a:lnTo>
                    <a:pt x="386" y="2"/>
                  </a:lnTo>
                  <a:lnTo>
                    <a:pt x="344" y="10"/>
                  </a:lnTo>
                  <a:lnTo>
                    <a:pt x="302" y="20"/>
                  </a:lnTo>
                  <a:lnTo>
                    <a:pt x="262" y="34"/>
                  </a:lnTo>
                  <a:lnTo>
                    <a:pt x="226" y="52"/>
                  </a:lnTo>
                  <a:lnTo>
                    <a:pt x="190" y="74"/>
                  </a:lnTo>
                  <a:lnTo>
                    <a:pt x="156" y="98"/>
                  </a:lnTo>
                  <a:lnTo>
                    <a:pt x="126" y="126"/>
                  </a:lnTo>
                  <a:lnTo>
                    <a:pt x="98" y="158"/>
                  </a:lnTo>
                  <a:lnTo>
                    <a:pt x="74" y="190"/>
                  </a:lnTo>
                  <a:lnTo>
                    <a:pt x="52" y="226"/>
                  </a:lnTo>
                  <a:lnTo>
                    <a:pt x="34" y="264"/>
                  </a:lnTo>
                  <a:lnTo>
                    <a:pt x="20" y="302"/>
                  </a:lnTo>
                  <a:lnTo>
                    <a:pt x="8" y="344"/>
                  </a:lnTo>
                  <a:lnTo>
                    <a:pt x="2" y="386"/>
                  </a:lnTo>
                  <a:lnTo>
                    <a:pt x="0" y="430"/>
                  </a:lnTo>
                  <a:lnTo>
                    <a:pt x="0" y="430"/>
                  </a:lnTo>
                  <a:lnTo>
                    <a:pt x="2" y="470"/>
                  </a:lnTo>
                  <a:lnTo>
                    <a:pt x="8" y="510"/>
                  </a:lnTo>
                  <a:lnTo>
                    <a:pt x="16" y="548"/>
                  </a:lnTo>
                  <a:lnTo>
                    <a:pt x="28" y="584"/>
                  </a:lnTo>
                  <a:lnTo>
                    <a:pt x="28" y="676"/>
                  </a:lnTo>
                  <a:lnTo>
                    <a:pt x="28" y="676"/>
                  </a:lnTo>
                  <a:lnTo>
                    <a:pt x="16" y="712"/>
                  </a:lnTo>
                  <a:lnTo>
                    <a:pt x="8" y="750"/>
                  </a:lnTo>
                  <a:lnTo>
                    <a:pt x="2" y="790"/>
                  </a:lnTo>
                  <a:lnTo>
                    <a:pt x="0" y="830"/>
                  </a:lnTo>
                  <a:lnTo>
                    <a:pt x="0" y="830"/>
                  </a:lnTo>
                  <a:lnTo>
                    <a:pt x="2" y="874"/>
                  </a:lnTo>
                  <a:lnTo>
                    <a:pt x="8" y="916"/>
                  </a:lnTo>
                  <a:lnTo>
                    <a:pt x="20" y="958"/>
                  </a:lnTo>
                  <a:lnTo>
                    <a:pt x="34" y="998"/>
                  </a:lnTo>
                  <a:lnTo>
                    <a:pt x="52" y="1036"/>
                  </a:lnTo>
                  <a:lnTo>
                    <a:pt x="74" y="1070"/>
                  </a:lnTo>
                  <a:lnTo>
                    <a:pt x="98" y="1104"/>
                  </a:lnTo>
                  <a:lnTo>
                    <a:pt x="126" y="1134"/>
                  </a:lnTo>
                  <a:lnTo>
                    <a:pt x="156" y="1162"/>
                  </a:lnTo>
                  <a:lnTo>
                    <a:pt x="190" y="1186"/>
                  </a:lnTo>
                  <a:lnTo>
                    <a:pt x="226" y="1208"/>
                  </a:lnTo>
                  <a:lnTo>
                    <a:pt x="262" y="1226"/>
                  </a:lnTo>
                  <a:lnTo>
                    <a:pt x="302" y="1240"/>
                  </a:lnTo>
                  <a:lnTo>
                    <a:pt x="344" y="1252"/>
                  </a:lnTo>
                  <a:lnTo>
                    <a:pt x="386" y="1258"/>
                  </a:lnTo>
                  <a:lnTo>
                    <a:pt x="430" y="1260"/>
                  </a:lnTo>
                  <a:lnTo>
                    <a:pt x="430" y="1260"/>
                  </a:lnTo>
                  <a:lnTo>
                    <a:pt x="468" y="1258"/>
                  </a:lnTo>
                  <a:lnTo>
                    <a:pt x="504" y="1254"/>
                  </a:lnTo>
                  <a:lnTo>
                    <a:pt x="540" y="1246"/>
                  </a:lnTo>
                  <a:lnTo>
                    <a:pt x="576" y="1234"/>
                  </a:lnTo>
                  <a:lnTo>
                    <a:pt x="684" y="1234"/>
                  </a:lnTo>
                  <a:lnTo>
                    <a:pt x="684" y="1234"/>
                  </a:lnTo>
                  <a:lnTo>
                    <a:pt x="718" y="1246"/>
                  </a:lnTo>
                  <a:lnTo>
                    <a:pt x="754" y="1254"/>
                  </a:lnTo>
                  <a:lnTo>
                    <a:pt x="792" y="1258"/>
                  </a:lnTo>
                  <a:lnTo>
                    <a:pt x="830" y="1260"/>
                  </a:lnTo>
                  <a:lnTo>
                    <a:pt x="830" y="1260"/>
                  </a:lnTo>
                  <a:lnTo>
                    <a:pt x="874" y="1258"/>
                  </a:lnTo>
                  <a:lnTo>
                    <a:pt x="916" y="1252"/>
                  </a:lnTo>
                  <a:lnTo>
                    <a:pt x="958" y="1240"/>
                  </a:lnTo>
                  <a:lnTo>
                    <a:pt x="998" y="1226"/>
                  </a:lnTo>
                  <a:lnTo>
                    <a:pt x="1034" y="1208"/>
                  </a:lnTo>
                  <a:lnTo>
                    <a:pt x="1070" y="1186"/>
                  </a:lnTo>
                  <a:lnTo>
                    <a:pt x="1104" y="1162"/>
                  </a:lnTo>
                  <a:lnTo>
                    <a:pt x="1134" y="1134"/>
                  </a:lnTo>
                  <a:lnTo>
                    <a:pt x="1162" y="1104"/>
                  </a:lnTo>
                  <a:lnTo>
                    <a:pt x="1186" y="1070"/>
                  </a:lnTo>
                  <a:lnTo>
                    <a:pt x="1208" y="1036"/>
                  </a:lnTo>
                  <a:lnTo>
                    <a:pt x="1226" y="998"/>
                  </a:lnTo>
                  <a:lnTo>
                    <a:pt x="1240" y="958"/>
                  </a:lnTo>
                  <a:lnTo>
                    <a:pt x="1250" y="916"/>
                  </a:lnTo>
                  <a:lnTo>
                    <a:pt x="1258" y="874"/>
                  </a:lnTo>
                  <a:lnTo>
                    <a:pt x="1260" y="830"/>
                  </a:lnTo>
                  <a:lnTo>
                    <a:pt x="1260" y="830"/>
                  </a:lnTo>
                  <a:lnTo>
                    <a:pt x="1258" y="788"/>
                  </a:lnTo>
                  <a:lnTo>
                    <a:pt x="1252" y="746"/>
                  </a:lnTo>
                  <a:lnTo>
                    <a:pt x="1242" y="706"/>
                  </a:lnTo>
                  <a:lnTo>
                    <a:pt x="1228" y="668"/>
                  </a:lnTo>
                  <a:lnTo>
                    <a:pt x="1228" y="592"/>
                  </a:lnTo>
                  <a:close/>
                </a:path>
              </a:pathLst>
            </a:custGeom>
            <a:solidFill>
              <a:srgbClr val="FFCC00">
                <a:lumMod val="40000"/>
                <a:lumOff val="60000"/>
              </a:srgbClr>
            </a:solidFill>
            <a:ln w="19050" cap="rnd" cmpd="sng">
              <a:solidFill>
                <a:srgbClr val="FFCC00"/>
              </a:solidFill>
              <a:prstDash val="sysDot"/>
              <a:round/>
              <a:headEnd type="none" w="med" len="med"/>
              <a:tailEnd type="none" w="med" len="med"/>
            </a:ln>
            <a:effectLst/>
          </p:spPr>
          <p:txBody>
            <a:bodyPr wrap="square" anchor="ctr">
              <a:normAutofit lnSpcReduction="10000"/>
            </a:bodyPr>
            <a:lstStyle/>
            <a:p>
              <a:pPr>
                <a:lnSpc>
                  <a:spcPct val="150000"/>
                </a:lnSpc>
              </a:pPr>
              <a:endParaRPr lang="zh-CN" altLang="en-US" sz="1600">
                <a:solidFill>
                  <a:srgbClr val="000000"/>
                </a:solidFill>
                <a:sym typeface="+mn-ea"/>
              </a:endParaRPr>
            </a:p>
            <a:p>
              <a:pPr algn="ctr">
                <a:lnSpc>
                  <a:spcPct val="150000"/>
                </a:lnSpc>
              </a:pP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1.酒店品牌命名原则：</a:t>
              </a:r>
            </a:p>
            <a:p>
              <a:pPr marL="285750" indent="-285750" algn="ctr">
                <a:lnSpc>
                  <a:spcPct val="150000"/>
                </a:lnSpc>
                <a:buFont typeface="Arial" panose="020B0604020202020204" pitchFamily="34" charset="0"/>
                <a:buChar char="•"/>
              </a:pP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简单明了、朗朗上口</a:t>
              </a:r>
            </a:p>
            <a:p>
              <a:pPr marL="285750" indent="-285750" algn="ctr">
                <a:lnSpc>
                  <a:spcPct val="150000"/>
                </a:lnSpc>
                <a:buFont typeface="Arial" panose="020B0604020202020204" pitchFamily="34" charset="0"/>
                <a:buChar char="•"/>
              </a:pP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寓意美好、富于联想</a:t>
              </a:r>
            </a:p>
            <a:p>
              <a:pPr marL="285750" indent="-285750" algn="ctr">
                <a:lnSpc>
                  <a:spcPct val="150000"/>
                </a:lnSpc>
                <a:buFont typeface="Arial" panose="020B0604020202020204" pitchFamily="34" charset="0"/>
                <a:buChar char="•"/>
              </a:pP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构思奇巧、新颖别致</a:t>
              </a:r>
            </a:p>
            <a:p>
              <a:pPr marL="285750" indent="-285750" algn="ctr">
                <a:lnSpc>
                  <a:spcPct val="150000"/>
                </a:lnSpc>
                <a:buFont typeface="Arial" panose="020B0604020202020204" pitchFamily="34" charset="0"/>
                <a:buChar char="•"/>
              </a:pP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彰显理念、气势恢宏</a:t>
              </a:r>
            </a:p>
            <a:p>
              <a:pPr marL="285750" indent="-285750" algn="ctr">
                <a:lnSpc>
                  <a:spcPct val="150000"/>
                </a:lnSpc>
                <a:buFont typeface="Arial" panose="020B0604020202020204" pitchFamily="34" charset="0"/>
                <a:buChar char="•"/>
              </a:pP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国际通用、利于传播</a:t>
              </a:r>
            </a:p>
            <a:p>
              <a:pPr>
                <a:lnSpc>
                  <a:spcPct val="150000"/>
                </a:lnSpc>
              </a:pPr>
              <a:endParaRPr lang="zh-CN" altLang="en-US" sz="1600" dirty="0">
                <a:solidFill>
                  <a:srgbClr val="FFCC00">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7" name="Freeform 14"/>
            <p:cNvSpPr/>
            <p:nvPr>
              <p:custDataLst>
                <p:tags r:id="rId2"/>
              </p:custDataLst>
            </p:nvPr>
          </p:nvSpPr>
          <p:spPr bwMode="auto">
            <a:xfrm>
              <a:off x="10574" y="4601"/>
              <a:ext cx="5605" cy="4103"/>
            </a:xfrm>
            <a:custGeom>
              <a:avLst/>
              <a:gdLst>
                <a:gd name="T0" fmla="*/ 1228 w 1260"/>
                <a:gd name="T1" fmla="*/ 592 h 1260"/>
                <a:gd name="T2" fmla="*/ 1252 w 1260"/>
                <a:gd name="T3" fmla="*/ 514 h 1260"/>
                <a:gd name="T4" fmla="*/ 1260 w 1260"/>
                <a:gd name="T5" fmla="*/ 430 h 1260"/>
                <a:gd name="T6" fmla="*/ 1258 w 1260"/>
                <a:gd name="T7" fmla="*/ 386 h 1260"/>
                <a:gd name="T8" fmla="*/ 1240 w 1260"/>
                <a:gd name="T9" fmla="*/ 302 h 1260"/>
                <a:gd name="T10" fmla="*/ 1208 w 1260"/>
                <a:gd name="T11" fmla="*/ 226 h 1260"/>
                <a:gd name="T12" fmla="*/ 1162 w 1260"/>
                <a:gd name="T13" fmla="*/ 158 h 1260"/>
                <a:gd name="T14" fmla="*/ 1104 w 1260"/>
                <a:gd name="T15" fmla="*/ 98 h 1260"/>
                <a:gd name="T16" fmla="*/ 1034 w 1260"/>
                <a:gd name="T17" fmla="*/ 52 h 1260"/>
                <a:gd name="T18" fmla="*/ 958 w 1260"/>
                <a:gd name="T19" fmla="*/ 20 h 1260"/>
                <a:gd name="T20" fmla="*/ 874 w 1260"/>
                <a:gd name="T21" fmla="*/ 2 h 1260"/>
                <a:gd name="T22" fmla="*/ 830 w 1260"/>
                <a:gd name="T23" fmla="*/ 0 h 1260"/>
                <a:gd name="T24" fmla="*/ 756 w 1260"/>
                <a:gd name="T25" fmla="*/ 8 h 1260"/>
                <a:gd name="T26" fmla="*/ 684 w 1260"/>
                <a:gd name="T27" fmla="*/ 26 h 1260"/>
                <a:gd name="T28" fmla="*/ 576 w 1260"/>
                <a:gd name="T29" fmla="*/ 26 h 1260"/>
                <a:gd name="T30" fmla="*/ 504 w 1260"/>
                <a:gd name="T31" fmla="*/ 8 h 1260"/>
                <a:gd name="T32" fmla="*/ 430 w 1260"/>
                <a:gd name="T33" fmla="*/ 0 h 1260"/>
                <a:gd name="T34" fmla="*/ 386 w 1260"/>
                <a:gd name="T35" fmla="*/ 2 h 1260"/>
                <a:gd name="T36" fmla="*/ 302 w 1260"/>
                <a:gd name="T37" fmla="*/ 20 h 1260"/>
                <a:gd name="T38" fmla="*/ 226 w 1260"/>
                <a:gd name="T39" fmla="*/ 52 h 1260"/>
                <a:gd name="T40" fmla="*/ 156 w 1260"/>
                <a:gd name="T41" fmla="*/ 98 h 1260"/>
                <a:gd name="T42" fmla="*/ 98 w 1260"/>
                <a:gd name="T43" fmla="*/ 158 h 1260"/>
                <a:gd name="T44" fmla="*/ 52 w 1260"/>
                <a:gd name="T45" fmla="*/ 226 h 1260"/>
                <a:gd name="T46" fmla="*/ 20 w 1260"/>
                <a:gd name="T47" fmla="*/ 302 h 1260"/>
                <a:gd name="T48" fmla="*/ 2 w 1260"/>
                <a:gd name="T49" fmla="*/ 386 h 1260"/>
                <a:gd name="T50" fmla="*/ 0 w 1260"/>
                <a:gd name="T51" fmla="*/ 430 h 1260"/>
                <a:gd name="T52" fmla="*/ 8 w 1260"/>
                <a:gd name="T53" fmla="*/ 510 h 1260"/>
                <a:gd name="T54" fmla="*/ 28 w 1260"/>
                <a:gd name="T55" fmla="*/ 584 h 1260"/>
                <a:gd name="T56" fmla="*/ 28 w 1260"/>
                <a:gd name="T57" fmla="*/ 676 h 1260"/>
                <a:gd name="T58" fmla="*/ 8 w 1260"/>
                <a:gd name="T59" fmla="*/ 750 h 1260"/>
                <a:gd name="T60" fmla="*/ 0 w 1260"/>
                <a:gd name="T61" fmla="*/ 830 h 1260"/>
                <a:gd name="T62" fmla="*/ 2 w 1260"/>
                <a:gd name="T63" fmla="*/ 874 h 1260"/>
                <a:gd name="T64" fmla="*/ 20 w 1260"/>
                <a:gd name="T65" fmla="*/ 958 h 1260"/>
                <a:gd name="T66" fmla="*/ 52 w 1260"/>
                <a:gd name="T67" fmla="*/ 1036 h 1260"/>
                <a:gd name="T68" fmla="*/ 98 w 1260"/>
                <a:gd name="T69" fmla="*/ 1104 h 1260"/>
                <a:gd name="T70" fmla="*/ 156 w 1260"/>
                <a:gd name="T71" fmla="*/ 1162 h 1260"/>
                <a:gd name="T72" fmla="*/ 226 w 1260"/>
                <a:gd name="T73" fmla="*/ 1208 h 1260"/>
                <a:gd name="T74" fmla="*/ 302 w 1260"/>
                <a:gd name="T75" fmla="*/ 1240 h 1260"/>
                <a:gd name="T76" fmla="*/ 386 w 1260"/>
                <a:gd name="T77" fmla="*/ 1258 h 1260"/>
                <a:gd name="T78" fmla="*/ 430 w 1260"/>
                <a:gd name="T79" fmla="*/ 1260 h 1260"/>
                <a:gd name="T80" fmla="*/ 504 w 1260"/>
                <a:gd name="T81" fmla="*/ 1254 h 1260"/>
                <a:gd name="T82" fmla="*/ 576 w 1260"/>
                <a:gd name="T83" fmla="*/ 1234 h 1260"/>
                <a:gd name="T84" fmla="*/ 684 w 1260"/>
                <a:gd name="T85" fmla="*/ 1234 h 1260"/>
                <a:gd name="T86" fmla="*/ 754 w 1260"/>
                <a:gd name="T87" fmla="*/ 1254 h 1260"/>
                <a:gd name="T88" fmla="*/ 830 w 1260"/>
                <a:gd name="T89" fmla="*/ 1260 h 1260"/>
                <a:gd name="T90" fmla="*/ 874 w 1260"/>
                <a:gd name="T91" fmla="*/ 1258 h 1260"/>
                <a:gd name="T92" fmla="*/ 958 w 1260"/>
                <a:gd name="T93" fmla="*/ 1240 h 1260"/>
                <a:gd name="T94" fmla="*/ 1034 w 1260"/>
                <a:gd name="T95" fmla="*/ 1208 h 1260"/>
                <a:gd name="T96" fmla="*/ 1104 w 1260"/>
                <a:gd name="T97" fmla="*/ 1162 h 1260"/>
                <a:gd name="T98" fmla="*/ 1162 w 1260"/>
                <a:gd name="T99" fmla="*/ 1104 h 1260"/>
                <a:gd name="T100" fmla="*/ 1208 w 1260"/>
                <a:gd name="T101" fmla="*/ 1036 h 1260"/>
                <a:gd name="T102" fmla="*/ 1240 w 1260"/>
                <a:gd name="T103" fmla="*/ 958 h 1260"/>
                <a:gd name="T104" fmla="*/ 1258 w 1260"/>
                <a:gd name="T105" fmla="*/ 874 h 1260"/>
                <a:gd name="T106" fmla="*/ 1260 w 1260"/>
                <a:gd name="T107" fmla="*/ 830 h 1260"/>
                <a:gd name="T108" fmla="*/ 1252 w 1260"/>
                <a:gd name="T109" fmla="*/ 746 h 1260"/>
                <a:gd name="T110" fmla="*/ 1228 w 1260"/>
                <a:gd name="T111" fmla="*/ 668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60" h="1260">
                  <a:moveTo>
                    <a:pt x="1228" y="592"/>
                  </a:moveTo>
                  <a:lnTo>
                    <a:pt x="1228" y="592"/>
                  </a:lnTo>
                  <a:lnTo>
                    <a:pt x="1242" y="554"/>
                  </a:lnTo>
                  <a:lnTo>
                    <a:pt x="1252" y="514"/>
                  </a:lnTo>
                  <a:lnTo>
                    <a:pt x="1258" y="472"/>
                  </a:lnTo>
                  <a:lnTo>
                    <a:pt x="1260" y="430"/>
                  </a:lnTo>
                  <a:lnTo>
                    <a:pt x="1260" y="430"/>
                  </a:lnTo>
                  <a:lnTo>
                    <a:pt x="1258" y="386"/>
                  </a:lnTo>
                  <a:lnTo>
                    <a:pt x="1250" y="344"/>
                  </a:lnTo>
                  <a:lnTo>
                    <a:pt x="1240" y="302"/>
                  </a:lnTo>
                  <a:lnTo>
                    <a:pt x="1226" y="264"/>
                  </a:lnTo>
                  <a:lnTo>
                    <a:pt x="1208" y="226"/>
                  </a:lnTo>
                  <a:lnTo>
                    <a:pt x="1186" y="190"/>
                  </a:lnTo>
                  <a:lnTo>
                    <a:pt x="1162" y="158"/>
                  </a:lnTo>
                  <a:lnTo>
                    <a:pt x="1134" y="126"/>
                  </a:lnTo>
                  <a:lnTo>
                    <a:pt x="1104" y="98"/>
                  </a:lnTo>
                  <a:lnTo>
                    <a:pt x="1070" y="74"/>
                  </a:lnTo>
                  <a:lnTo>
                    <a:pt x="1034" y="52"/>
                  </a:lnTo>
                  <a:lnTo>
                    <a:pt x="998" y="34"/>
                  </a:lnTo>
                  <a:lnTo>
                    <a:pt x="958" y="20"/>
                  </a:lnTo>
                  <a:lnTo>
                    <a:pt x="916" y="10"/>
                  </a:lnTo>
                  <a:lnTo>
                    <a:pt x="874" y="2"/>
                  </a:lnTo>
                  <a:lnTo>
                    <a:pt x="830" y="0"/>
                  </a:lnTo>
                  <a:lnTo>
                    <a:pt x="830" y="0"/>
                  </a:lnTo>
                  <a:lnTo>
                    <a:pt x="792" y="2"/>
                  </a:lnTo>
                  <a:lnTo>
                    <a:pt x="756" y="8"/>
                  </a:lnTo>
                  <a:lnTo>
                    <a:pt x="720" y="16"/>
                  </a:lnTo>
                  <a:lnTo>
                    <a:pt x="684" y="26"/>
                  </a:lnTo>
                  <a:lnTo>
                    <a:pt x="576" y="26"/>
                  </a:lnTo>
                  <a:lnTo>
                    <a:pt x="576" y="26"/>
                  </a:lnTo>
                  <a:lnTo>
                    <a:pt x="540" y="16"/>
                  </a:lnTo>
                  <a:lnTo>
                    <a:pt x="504" y="8"/>
                  </a:lnTo>
                  <a:lnTo>
                    <a:pt x="468" y="2"/>
                  </a:lnTo>
                  <a:lnTo>
                    <a:pt x="430" y="0"/>
                  </a:lnTo>
                  <a:lnTo>
                    <a:pt x="430" y="0"/>
                  </a:lnTo>
                  <a:lnTo>
                    <a:pt x="386" y="2"/>
                  </a:lnTo>
                  <a:lnTo>
                    <a:pt x="344" y="10"/>
                  </a:lnTo>
                  <a:lnTo>
                    <a:pt x="302" y="20"/>
                  </a:lnTo>
                  <a:lnTo>
                    <a:pt x="262" y="34"/>
                  </a:lnTo>
                  <a:lnTo>
                    <a:pt x="226" y="52"/>
                  </a:lnTo>
                  <a:lnTo>
                    <a:pt x="190" y="74"/>
                  </a:lnTo>
                  <a:lnTo>
                    <a:pt x="156" y="98"/>
                  </a:lnTo>
                  <a:lnTo>
                    <a:pt x="126" y="126"/>
                  </a:lnTo>
                  <a:lnTo>
                    <a:pt x="98" y="158"/>
                  </a:lnTo>
                  <a:lnTo>
                    <a:pt x="74" y="190"/>
                  </a:lnTo>
                  <a:lnTo>
                    <a:pt x="52" y="226"/>
                  </a:lnTo>
                  <a:lnTo>
                    <a:pt x="34" y="264"/>
                  </a:lnTo>
                  <a:lnTo>
                    <a:pt x="20" y="302"/>
                  </a:lnTo>
                  <a:lnTo>
                    <a:pt x="8" y="344"/>
                  </a:lnTo>
                  <a:lnTo>
                    <a:pt x="2" y="386"/>
                  </a:lnTo>
                  <a:lnTo>
                    <a:pt x="0" y="430"/>
                  </a:lnTo>
                  <a:lnTo>
                    <a:pt x="0" y="430"/>
                  </a:lnTo>
                  <a:lnTo>
                    <a:pt x="2" y="470"/>
                  </a:lnTo>
                  <a:lnTo>
                    <a:pt x="8" y="510"/>
                  </a:lnTo>
                  <a:lnTo>
                    <a:pt x="16" y="548"/>
                  </a:lnTo>
                  <a:lnTo>
                    <a:pt x="28" y="584"/>
                  </a:lnTo>
                  <a:lnTo>
                    <a:pt x="28" y="676"/>
                  </a:lnTo>
                  <a:lnTo>
                    <a:pt x="28" y="676"/>
                  </a:lnTo>
                  <a:lnTo>
                    <a:pt x="16" y="712"/>
                  </a:lnTo>
                  <a:lnTo>
                    <a:pt x="8" y="750"/>
                  </a:lnTo>
                  <a:lnTo>
                    <a:pt x="2" y="790"/>
                  </a:lnTo>
                  <a:lnTo>
                    <a:pt x="0" y="830"/>
                  </a:lnTo>
                  <a:lnTo>
                    <a:pt x="0" y="830"/>
                  </a:lnTo>
                  <a:lnTo>
                    <a:pt x="2" y="874"/>
                  </a:lnTo>
                  <a:lnTo>
                    <a:pt x="8" y="916"/>
                  </a:lnTo>
                  <a:lnTo>
                    <a:pt x="20" y="958"/>
                  </a:lnTo>
                  <a:lnTo>
                    <a:pt x="34" y="998"/>
                  </a:lnTo>
                  <a:lnTo>
                    <a:pt x="52" y="1036"/>
                  </a:lnTo>
                  <a:lnTo>
                    <a:pt x="74" y="1070"/>
                  </a:lnTo>
                  <a:lnTo>
                    <a:pt x="98" y="1104"/>
                  </a:lnTo>
                  <a:lnTo>
                    <a:pt x="126" y="1134"/>
                  </a:lnTo>
                  <a:lnTo>
                    <a:pt x="156" y="1162"/>
                  </a:lnTo>
                  <a:lnTo>
                    <a:pt x="190" y="1186"/>
                  </a:lnTo>
                  <a:lnTo>
                    <a:pt x="226" y="1208"/>
                  </a:lnTo>
                  <a:lnTo>
                    <a:pt x="262" y="1226"/>
                  </a:lnTo>
                  <a:lnTo>
                    <a:pt x="302" y="1240"/>
                  </a:lnTo>
                  <a:lnTo>
                    <a:pt x="344" y="1252"/>
                  </a:lnTo>
                  <a:lnTo>
                    <a:pt x="386" y="1258"/>
                  </a:lnTo>
                  <a:lnTo>
                    <a:pt x="430" y="1260"/>
                  </a:lnTo>
                  <a:lnTo>
                    <a:pt x="430" y="1260"/>
                  </a:lnTo>
                  <a:lnTo>
                    <a:pt x="468" y="1258"/>
                  </a:lnTo>
                  <a:lnTo>
                    <a:pt x="504" y="1254"/>
                  </a:lnTo>
                  <a:lnTo>
                    <a:pt x="540" y="1246"/>
                  </a:lnTo>
                  <a:lnTo>
                    <a:pt x="576" y="1234"/>
                  </a:lnTo>
                  <a:lnTo>
                    <a:pt x="684" y="1234"/>
                  </a:lnTo>
                  <a:lnTo>
                    <a:pt x="684" y="1234"/>
                  </a:lnTo>
                  <a:lnTo>
                    <a:pt x="718" y="1246"/>
                  </a:lnTo>
                  <a:lnTo>
                    <a:pt x="754" y="1254"/>
                  </a:lnTo>
                  <a:lnTo>
                    <a:pt x="792" y="1258"/>
                  </a:lnTo>
                  <a:lnTo>
                    <a:pt x="830" y="1260"/>
                  </a:lnTo>
                  <a:lnTo>
                    <a:pt x="830" y="1260"/>
                  </a:lnTo>
                  <a:lnTo>
                    <a:pt x="874" y="1258"/>
                  </a:lnTo>
                  <a:lnTo>
                    <a:pt x="916" y="1252"/>
                  </a:lnTo>
                  <a:lnTo>
                    <a:pt x="958" y="1240"/>
                  </a:lnTo>
                  <a:lnTo>
                    <a:pt x="998" y="1226"/>
                  </a:lnTo>
                  <a:lnTo>
                    <a:pt x="1034" y="1208"/>
                  </a:lnTo>
                  <a:lnTo>
                    <a:pt x="1070" y="1186"/>
                  </a:lnTo>
                  <a:lnTo>
                    <a:pt x="1104" y="1162"/>
                  </a:lnTo>
                  <a:lnTo>
                    <a:pt x="1134" y="1134"/>
                  </a:lnTo>
                  <a:lnTo>
                    <a:pt x="1162" y="1104"/>
                  </a:lnTo>
                  <a:lnTo>
                    <a:pt x="1186" y="1070"/>
                  </a:lnTo>
                  <a:lnTo>
                    <a:pt x="1208" y="1036"/>
                  </a:lnTo>
                  <a:lnTo>
                    <a:pt x="1226" y="998"/>
                  </a:lnTo>
                  <a:lnTo>
                    <a:pt x="1240" y="958"/>
                  </a:lnTo>
                  <a:lnTo>
                    <a:pt x="1250" y="916"/>
                  </a:lnTo>
                  <a:lnTo>
                    <a:pt x="1258" y="874"/>
                  </a:lnTo>
                  <a:lnTo>
                    <a:pt x="1260" y="830"/>
                  </a:lnTo>
                  <a:lnTo>
                    <a:pt x="1260" y="830"/>
                  </a:lnTo>
                  <a:lnTo>
                    <a:pt x="1258" y="788"/>
                  </a:lnTo>
                  <a:lnTo>
                    <a:pt x="1252" y="746"/>
                  </a:lnTo>
                  <a:lnTo>
                    <a:pt x="1242" y="706"/>
                  </a:lnTo>
                  <a:lnTo>
                    <a:pt x="1228" y="668"/>
                  </a:lnTo>
                  <a:lnTo>
                    <a:pt x="1228" y="592"/>
                  </a:lnTo>
                  <a:close/>
                </a:path>
              </a:pathLst>
            </a:custGeom>
            <a:solidFill>
              <a:srgbClr val="FFCC00">
                <a:lumMod val="40000"/>
                <a:lumOff val="60000"/>
              </a:srgbClr>
            </a:solidFill>
            <a:ln w="19050" cap="rnd" cmpd="sng">
              <a:solidFill>
                <a:srgbClr val="FFCC00"/>
              </a:solidFill>
              <a:prstDash val="sysDot"/>
              <a:round/>
              <a:headEnd type="none" w="med" len="med"/>
              <a:tailEnd type="none" w="med" len="med"/>
            </a:ln>
            <a:effectLst/>
          </p:spPr>
          <p:txBody>
            <a:bodyPr wrap="square" anchor="ctr">
              <a:normAutofit/>
            </a:bodyPr>
            <a:lstStyle/>
            <a:p>
              <a:pPr>
                <a:lnSpc>
                  <a:spcPct val="150000"/>
                </a:lnSpc>
              </a:pPr>
              <a:endParaRPr lang="zh-CN" altLang="en-US" sz="1600">
                <a:solidFill>
                  <a:srgbClr val="000000"/>
                </a:solidFill>
                <a:sym typeface="+mn-ea"/>
              </a:endParaRPr>
            </a:p>
            <a:p>
              <a:pPr algn="ctr">
                <a:lnSpc>
                  <a:spcPct val="150000"/>
                </a:lnSpc>
              </a:pP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2.酒店品牌命名的文化思考：</a:t>
              </a:r>
            </a:p>
            <a:p>
              <a:pPr marL="285750" indent="-285750" algn="ctr">
                <a:lnSpc>
                  <a:spcPct val="150000"/>
                </a:lnSpc>
                <a:buFont typeface="Arial" panose="020B0604020202020204" pitchFamily="34" charset="0"/>
                <a:buChar char="•"/>
              </a:pP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定位性思考</a:t>
              </a:r>
            </a:p>
            <a:p>
              <a:pPr marL="285750" indent="-285750" algn="ctr">
                <a:lnSpc>
                  <a:spcPct val="150000"/>
                </a:lnSpc>
                <a:buFont typeface="Arial" panose="020B0604020202020204" pitchFamily="34" charset="0"/>
                <a:buChar char="•"/>
              </a:pP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恒久性思考</a:t>
              </a:r>
            </a:p>
            <a:p>
              <a:pPr marL="285750" indent="-285750" algn="ctr">
                <a:lnSpc>
                  <a:spcPct val="150000"/>
                </a:lnSpc>
                <a:buFont typeface="Arial" panose="020B0604020202020204" pitchFamily="34" charset="0"/>
                <a:buChar char="•"/>
              </a:pP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发展性思考</a:t>
              </a:r>
            </a:p>
            <a:p>
              <a:pPr algn="ctr">
                <a:lnSpc>
                  <a:spcPct val="150000"/>
                </a:lnSpc>
                <a:buFont typeface="Arial" panose="020B0604020202020204" pitchFamily="34" charset="0"/>
                <a:buNone/>
              </a:pPr>
              <a:endPar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endParaRPr lang="zh-CN" altLang="en-US" sz="1600" dirty="0">
                <a:solidFill>
                  <a:srgbClr val="FFCC00">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sym typeface="+mn-ea"/>
              </a:rPr>
              <a:t>二、酒店品牌命名与标志设计</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第二节    酒店品牌的创建</a:t>
            </a:r>
          </a:p>
        </p:txBody>
      </p:sp>
      <p:sp>
        <p:nvSpPr>
          <p:cNvPr id="2" name="文本框 1"/>
          <p:cNvSpPr txBox="1"/>
          <p:nvPr/>
        </p:nvSpPr>
        <p:spPr>
          <a:xfrm>
            <a:off x="1397000" y="1249045"/>
            <a:ext cx="4210050"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（一）酒店品牌的标志</a:t>
            </a:r>
          </a:p>
        </p:txBody>
      </p:sp>
      <p:sp>
        <p:nvSpPr>
          <p:cNvPr id="3" name="文本框 2"/>
          <p:cNvSpPr txBox="1"/>
          <p:nvPr/>
        </p:nvSpPr>
        <p:spPr>
          <a:xfrm>
            <a:off x="1543050" y="1617345"/>
            <a:ext cx="9643110" cy="1568450"/>
          </a:xfrm>
          <a:prstGeom prst="rect">
            <a:avLst/>
          </a:prstGeom>
          <a:noFill/>
        </p:spPr>
        <p:txBody>
          <a:bodyPr wrap="square" rtlCol="0" anchor="t">
            <a:spAutoFit/>
          </a:bodyPr>
          <a:lstStyle/>
          <a:p>
            <a:pPr>
              <a:lnSpc>
                <a:spcPct val="150000"/>
              </a:lnSpc>
            </a:pPr>
            <a:r>
              <a:rPr lang="en-US" altLang="zh-CN" sz="1600">
                <a:solidFill>
                  <a:srgbClr val="000000"/>
                </a:solidFill>
              </a:rPr>
              <a:t>       </a:t>
            </a:r>
            <a:r>
              <a:rPr lang="zh-CN" altLang="en-US" sz="1600">
                <a:solidFill>
                  <a:srgbClr val="000000"/>
                </a:solidFill>
              </a:rPr>
              <a:t>酒店品牌标志是酒店品牌中能被识别但不能用语言直接读出的那部分文字、图形或者两者的结合，它代表酒店的形象、特征乃至酒店的信誉和文化，是宾客心目中酒店的另一个重要的识别工具，酒店品牌标志自身能够创造宾客认知、宾客联想和宾客对企业的偏好，进而影响品牌标志体现的酒店产品质量与宾客的品牌忠诚度。</a:t>
            </a:r>
          </a:p>
        </p:txBody>
      </p:sp>
      <p:sp>
        <p:nvSpPr>
          <p:cNvPr id="16" name="Freeform 14"/>
          <p:cNvSpPr/>
          <p:nvPr>
            <p:custDataLst>
              <p:tags r:id="rId1"/>
            </p:custDataLst>
          </p:nvPr>
        </p:nvSpPr>
        <p:spPr bwMode="auto">
          <a:xfrm>
            <a:off x="414020" y="3369310"/>
            <a:ext cx="3559159" cy="2605405"/>
          </a:xfrm>
          <a:custGeom>
            <a:avLst/>
            <a:gdLst>
              <a:gd name="T0" fmla="*/ 1228 w 1260"/>
              <a:gd name="T1" fmla="*/ 592 h 1260"/>
              <a:gd name="T2" fmla="*/ 1252 w 1260"/>
              <a:gd name="T3" fmla="*/ 514 h 1260"/>
              <a:gd name="T4" fmla="*/ 1260 w 1260"/>
              <a:gd name="T5" fmla="*/ 430 h 1260"/>
              <a:gd name="T6" fmla="*/ 1258 w 1260"/>
              <a:gd name="T7" fmla="*/ 386 h 1260"/>
              <a:gd name="T8" fmla="*/ 1240 w 1260"/>
              <a:gd name="T9" fmla="*/ 302 h 1260"/>
              <a:gd name="T10" fmla="*/ 1208 w 1260"/>
              <a:gd name="T11" fmla="*/ 226 h 1260"/>
              <a:gd name="T12" fmla="*/ 1162 w 1260"/>
              <a:gd name="T13" fmla="*/ 158 h 1260"/>
              <a:gd name="T14" fmla="*/ 1104 w 1260"/>
              <a:gd name="T15" fmla="*/ 98 h 1260"/>
              <a:gd name="T16" fmla="*/ 1034 w 1260"/>
              <a:gd name="T17" fmla="*/ 52 h 1260"/>
              <a:gd name="T18" fmla="*/ 958 w 1260"/>
              <a:gd name="T19" fmla="*/ 20 h 1260"/>
              <a:gd name="T20" fmla="*/ 874 w 1260"/>
              <a:gd name="T21" fmla="*/ 2 h 1260"/>
              <a:gd name="T22" fmla="*/ 830 w 1260"/>
              <a:gd name="T23" fmla="*/ 0 h 1260"/>
              <a:gd name="T24" fmla="*/ 756 w 1260"/>
              <a:gd name="T25" fmla="*/ 8 h 1260"/>
              <a:gd name="T26" fmla="*/ 684 w 1260"/>
              <a:gd name="T27" fmla="*/ 26 h 1260"/>
              <a:gd name="T28" fmla="*/ 576 w 1260"/>
              <a:gd name="T29" fmla="*/ 26 h 1260"/>
              <a:gd name="T30" fmla="*/ 504 w 1260"/>
              <a:gd name="T31" fmla="*/ 8 h 1260"/>
              <a:gd name="T32" fmla="*/ 430 w 1260"/>
              <a:gd name="T33" fmla="*/ 0 h 1260"/>
              <a:gd name="T34" fmla="*/ 386 w 1260"/>
              <a:gd name="T35" fmla="*/ 2 h 1260"/>
              <a:gd name="T36" fmla="*/ 302 w 1260"/>
              <a:gd name="T37" fmla="*/ 20 h 1260"/>
              <a:gd name="T38" fmla="*/ 226 w 1260"/>
              <a:gd name="T39" fmla="*/ 52 h 1260"/>
              <a:gd name="T40" fmla="*/ 156 w 1260"/>
              <a:gd name="T41" fmla="*/ 98 h 1260"/>
              <a:gd name="T42" fmla="*/ 98 w 1260"/>
              <a:gd name="T43" fmla="*/ 158 h 1260"/>
              <a:gd name="T44" fmla="*/ 52 w 1260"/>
              <a:gd name="T45" fmla="*/ 226 h 1260"/>
              <a:gd name="T46" fmla="*/ 20 w 1260"/>
              <a:gd name="T47" fmla="*/ 302 h 1260"/>
              <a:gd name="T48" fmla="*/ 2 w 1260"/>
              <a:gd name="T49" fmla="*/ 386 h 1260"/>
              <a:gd name="T50" fmla="*/ 0 w 1260"/>
              <a:gd name="T51" fmla="*/ 430 h 1260"/>
              <a:gd name="T52" fmla="*/ 8 w 1260"/>
              <a:gd name="T53" fmla="*/ 510 h 1260"/>
              <a:gd name="T54" fmla="*/ 28 w 1260"/>
              <a:gd name="T55" fmla="*/ 584 h 1260"/>
              <a:gd name="T56" fmla="*/ 28 w 1260"/>
              <a:gd name="T57" fmla="*/ 676 h 1260"/>
              <a:gd name="T58" fmla="*/ 8 w 1260"/>
              <a:gd name="T59" fmla="*/ 750 h 1260"/>
              <a:gd name="T60" fmla="*/ 0 w 1260"/>
              <a:gd name="T61" fmla="*/ 830 h 1260"/>
              <a:gd name="T62" fmla="*/ 2 w 1260"/>
              <a:gd name="T63" fmla="*/ 874 h 1260"/>
              <a:gd name="T64" fmla="*/ 20 w 1260"/>
              <a:gd name="T65" fmla="*/ 958 h 1260"/>
              <a:gd name="T66" fmla="*/ 52 w 1260"/>
              <a:gd name="T67" fmla="*/ 1036 h 1260"/>
              <a:gd name="T68" fmla="*/ 98 w 1260"/>
              <a:gd name="T69" fmla="*/ 1104 h 1260"/>
              <a:gd name="T70" fmla="*/ 156 w 1260"/>
              <a:gd name="T71" fmla="*/ 1162 h 1260"/>
              <a:gd name="T72" fmla="*/ 226 w 1260"/>
              <a:gd name="T73" fmla="*/ 1208 h 1260"/>
              <a:gd name="T74" fmla="*/ 302 w 1260"/>
              <a:gd name="T75" fmla="*/ 1240 h 1260"/>
              <a:gd name="T76" fmla="*/ 386 w 1260"/>
              <a:gd name="T77" fmla="*/ 1258 h 1260"/>
              <a:gd name="T78" fmla="*/ 430 w 1260"/>
              <a:gd name="T79" fmla="*/ 1260 h 1260"/>
              <a:gd name="T80" fmla="*/ 504 w 1260"/>
              <a:gd name="T81" fmla="*/ 1254 h 1260"/>
              <a:gd name="T82" fmla="*/ 576 w 1260"/>
              <a:gd name="T83" fmla="*/ 1234 h 1260"/>
              <a:gd name="T84" fmla="*/ 684 w 1260"/>
              <a:gd name="T85" fmla="*/ 1234 h 1260"/>
              <a:gd name="T86" fmla="*/ 754 w 1260"/>
              <a:gd name="T87" fmla="*/ 1254 h 1260"/>
              <a:gd name="T88" fmla="*/ 830 w 1260"/>
              <a:gd name="T89" fmla="*/ 1260 h 1260"/>
              <a:gd name="T90" fmla="*/ 874 w 1260"/>
              <a:gd name="T91" fmla="*/ 1258 h 1260"/>
              <a:gd name="T92" fmla="*/ 958 w 1260"/>
              <a:gd name="T93" fmla="*/ 1240 h 1260"/>
              <a:gd name="T94" fmla="*/ 1034 w 1260"/>
              <a:gd name="T95" fmla="*/ 1208 h 1260"/>
              <a:gd name="T96" fmla="*/ 1104 w 1260"/>
              <a:gd name="T97" fmla="*/ 1162 h 1260"/>
              <a:gd name="T98" fmla="*/ 1162 w 1260"/>
              <a:gd name="T99" fmla="*/ 1104 h 1260"/>
              <a:gd name="T100" fmla="*/ 1208 w 1260"/>
              <a:gd name="T101" fmla="*/ 1036 h 1260"/>
              <a:gd name="T102" fmla="*/ 1240 w 1260"/>
              <a:gd name="T103" fmla="*/ 958 h 1260"/>
              <a:gd name="T104" fmla="*/ 1258 w 1260"/>
              <a:gd name="T105" fmla="*/ 874 h 1260"/>
              <a:gd name="T106" fmla="*/ 1260 w 1260"/>
              <a:gd name="T107" fmla="*/ 830 h 1260"/>
              <a:gd name="T108" fmla="*/ 1252 w 1260"/>
              <a:gd name="T109" fmla="*/ 746 h 1260"/>
              <a:gd name="T110" fmla="*/ 1228 w 1260"/>
              <a:gd name="T111" fmla="*/ 668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60" h="1260">
                <a:moveTo>
                  <a:pt x="1228" y="592"/>
                </a:moveTo>
                <a:lnTo>
                  <a:pt x="1228" y="592"/>
                </a:lnTo>
                <a:lnTo>
                  <a:pt x="1242" y="554"/>
                </a:lnTo>
                <a:lnTo>
                  <a:pt x="1252" y="514"/>
                </a:lnTo>
                <a:lnTo>
                  <a:pt x="1258" y="472"/>
                </a:lnTo>
                <a:lnTo>
                  <a:pt x="1260" y="430"/>
                </a:lnTo>
                <a:lnTo>
                  <a:pt x="1260" y="430"/>
                </a:lnTo>
                <a:lnTo>
                  <a:pt x="1258" y="386"/>
                </a:lnTo>
                <a:lnTo>
                  <a:pt x="1250" y="344"/>
                </a:lnTo>
                <a:lnTo>
                  <a:pt x="1240" y="302"/>
                </a:lnTo>
                <a:lnTo>
                  <a:pt x="1226" y="264"/>
                </a:lnTo>
                <a:lnTo>
                  <a:pt x="1208" y="226"/>
                </a:lnTo>
                <a:lnTo>
                  <a:pt x="1186" y="190"/>
                </a:lnTo>
                <a:lnTo>
                  <a:pt x="1162" y="158"/>
                </a:lnTo>
                <a:lnTo>
                  <a:pt x="1134" y="126"/>
                </a:lnTo>
                <a:lnTo>
                  <a:pt x="1104" y="98"/>
                </a:lnTo>
                <a:lnTo>
                  <a:pt x="1070" y="74"/>
                </a:lnTo>
                <a:lnTo>
                  <a:pt x="1034" y="52"/>
                </a:lnTo>
                <a:lnTo>
                  <a:pt x="998" y="34"/>
                </a:lnTo>
                <a:lnTo>
                  <a:pt x="958" y="20"/>
                </a:lnTo>
                <a:lnTo>
                  <a:pt x="916" y="10"/>
                </a:lnTo>
                <a:lnTo>
                  <a:pt x="874" y="2"/>
                </a:lnTo>
                <a:lnTo>
                  <a:pt x="830" y="0"/>
                </a:lnTo>
                <a:lnTo>
                  <a:pt x="830" y="0"/>
                </a:lnTo>
                <a:lnTo>
                  <a:pt x="792" y="2"/>
                </a:lnTo>
                <a:lnTo>
                  <a:pt x="756" y="8"/>
                </a:lnTo>
                <a:lnTo>
                  <a:pt x="720" y="16"/>
                </a:lnTo>
                <a:lnTo>
                  <a:pt x="684" y="26"/>
                </a:lnTo>
                <a:lnTo>
                  <a:pt x="576" y="26"/>
                </a:lnTo>
                <a:lnTo>
                  <a:pt x="576" y="26"/>
                </a:lnTo>
                <a:lnTo>
                  <a:pt x="540" y="16"/>
                </a:lnTo>
                <a:lnTo>
                  <a:pt x="504" y="8"/>
                </a:lnTo>
                <a:lnTo>
                  <a:pt x="468" y="2"/>
                </a:lnTo>
                <a:lnTo>
                  <a:pt x="430" y="0"/>
                </a:lnTo>
                <a:lnTo>
                  <a:pt x="430" y="0"/>
                </a:lnTo>
                <a:lnTo>
                  <a:pt x="386" y="2"/>
                </a:lnTo>
                <a:lnTo>
                  <a:pt x="344" y="10"/>
                </a:lnTo>
                <a:lnTo>
                  <a:pt x="302" y="20"/>
                </a:lnTo>
                <a:lnTo>
                  <a:pt x="262" y="34"/>
                </a:lnTo>
                <a:lnTo>
                  <a:pt x="226" y="52"/>
                </a:lnTo>
                <a:lnTo>
                  <a:pt x="190" y="74"/>
                </a:lnTo>
                <a:lnTo>
                  <a:pt x="156" y="98"/>
                </a:lnTo>
                <a:lnTo>
                  <a:pt x="126" y="126"/>
                </a:lnTo>
                <a:lnTo>
                  <a:pt x="98" y="158"/>
                </a:lnTo>
                <a:lnTo>
                  <a:pt x="74" y="190"/>
                </a:lnTo>
                <a:lnTo>
                  <a:pt x="52" y="226"/>
                </a:lnTo>
                <a:lnTo>
                  <a:pt x="34" y="264"/>
                </a:lnTo>
                <a:lnTo>
                  <a:pt x="20" y="302"/>
                </a:lnTo>
                <a:lnTo>
                  <a:pt x="8" y="344"/>
                </a:lnTo>
                <a:lnTo>
                  <a:pt x="2" y="386"/>
                </a:lnTo>
                <a:lnTo>
                  <a:pt x="0" y="430"/>
                </a:lnTo>
                <a:lnTo>
                  <a:pt x="0" y="430"/>
                </a:lnTo>
                <a:lnTo>
                  <a:pt x="2" y="470"/>
                </a:lnTo>
                <a:lnTo>
                  <a:pt x="8" y="510"/>
                </a:lnTo>
                <a:lnTo>
                  <a:pt x="16" y="548"/>
                </a:lnTo>
                <a:lnTo>
                  <a:pt x="28" y="584"/>
                </a:lnTo>
                <a:lnTo>
                  <a:pt x="28" y="676"/>
                </a:lnTo>
                <a:lnTo>
                  <a:pt x="28" y="676"/>
                </a:lnTo>
                <a:lnTo>
                  <a:pt x="16" y="712"/>
                </a:lnTo>
                <a:lnTo>
                  <a:pt x="8" y="750"/>
                </a:lnTo>
                <a:lnTo>
                  <a:pt x="2" y="790"/>
                </a:lnTo>
                <a:lnTo>
                  <a:pt x="0" y="830"/>
                </a:lnTo>
                <a:lnTo>
                  <a:pt x="0" y="830"/>
                </a:lnTo>
                <a:lnTo>
                  <a:pt x="2" y="874"/>
                </a:lnTo>
                <a:lnTo>
                  <a:pt x="8" y="916"/>
                </a:lnTo>
                <a:lnTo>
                  <a:pt x="20" y="958"/>
                </a:lnTo>
                <a:lnTo>
                  <a:pt x="34" y="998"/>
                </a:lnTo>
                <a:lnTo>
                  <a:pt x="52" y="1036"/>
                </a:lnTo>
                <a:lnTo>
                  <a:pt x="74" y="1070"/>
                </a:lnTo>
                <a:lnTo>
                  <a:pt x="98" y="1104"/>
                </a:lnTo>
                <a:lnTo>
                  <a:pt x="126" y="1134"/>
                </a:lnTo>
                <a:lnTo>
                  <a:pt x="156" y="1162"/>
                </a:lnTo>
                <a:lnTo>
                  <a:pt x="190" y="1186"/>
                </a:lnTo>
                <a:lnTo>
                  <a:pt x="226" y="1208"/>
                </a:lnTo>
                <a:lnTo>
                  <a:pt x="262" y="1226"/>
                </a:lnTo>
                <a:lnTo>
                  <a:pt x="302" y="1240"/>
                </a:lnTo>
                <a:lnTo>
                  <a:pt x="344" y="1252"/>
                </a:lnTo>
                <a:lnTo>
                  <a:pt x="386" y="1258"/>
                </a:lnTo>
                <a:lnTo>
                  <a:pt x="430" y="1260"/>
                </a:lnTo>
                <a:lnTo>
                  <a:pt x="430" y="1260"/>
                </a:lnTo>
                <a:lnTo>
                  <a:pt x="468" y="1258"/>
                </a:lnTo>
                <a:lnTo>
                  <a:pt x="504" y="1254"/>
                </a:lnTo>
                <a:lnTo>
                  <a:pt x="540" y="1246"/>
                </a:lnTo>
                <a:lnTo>
                  <a:pt x="576" y="1234"/>
                </a:lnTo>
                <a:lnTo>
                  <a:pt x="684" y="1234"/>
                </a:lnTo>
                <a:lnTo>
                  <a:pt x="684" y="1234"/>
                </a:lnTo>
                <a:lnTo>
                  <a:pt x="718" y="1246"/>
                </a:lnTo>
                <a:lnTo>
                  <a:pt x="754" y="1254"/>
                </a:lnTo>
                <a:lnTo>
                  <a:pt x="792" y="1258"/>
                </a:lnTo>
                <a:lnTo>
                  <a:pt x="830" y="1260"/>
                </a:lnTo>
                <a:lnTo>
                  <a:pt x="830" y="1260"/>
                </a:lnTo>
                <a:lnTo>
                  <a:pt x="874" y="1258"/>
                </a:lnTo>
                <a:lnTo>
                  <a:pt x="916" y="1252"/>
                </a:lnTo>
                <a:lnTo>
                  <a:pt x="958" y="1240"/>
                </a:lnTo>
                <a:lnTo>
                  <a:pt x="998" y="1226"/>
                </a:lnTo>
                <a:lnTo>
                  <a:pt x="1034" y="1208"/>
                </a:lnTo>
                <a:lnTo>
                  <a:pt x="1070" y="1186"/>
                </a:lnTo>
                <a:lnTo>
                  <a:pt x="1104" y="1162"/>
                </a:lnTo>
                <a:lnTo>
                  <a:pt x="1134" y="1134"/>
                </a:lnTo>
                <a:lnTo>
                  <a:pt x="1162" y="1104"/>
                </a:lnTo>
                <a:lnTo>
                  <a:pt x="1186" y="1070"/>
                </a:lnTo>
                <a:lnTo>
                  <a:pt x="1208" y="1036"/>
                </a:lnTo>
                <a:lnTo>
                  <a:pt x="1226" y="998"/>
                </a:lnTo>
                <a:lnTo>
                  <a:pt x="1240" y="958"/>
                </a:lnTo>
                <a:lnTo>
                  <a:pt x="1250" y="916"/>
                </a:lnTo>
                <a:lnTo>
                  <a:pt x="1258" y="874"/>
                </a:lnTo>
                <a:lnTo>
                  <a:pt x="1260" y="830"/>
                </a:lnTo>
                <a:lnTo>
                  <a:pt x="1260" y="830"/>
                </a:lnTo>
                <a:lnTo>
                  <a:pt x="1258" y="788"/>
                </a:lnTo>
                <a:lnTo>
                  <a:pt x="1252" y="746"/>
                </a:lnTo>
                <a:lnTo>
                  <a:pt x="1242" y="706"/>
                </a:lnTo>
                <a:lnTo>
                  <a:pt x="1228" y="668"/>
                </a:lnTo>
                <a:lnTo>
                  <a:pt x="1228" y="592"/>
                </a:lnTo>
                <a:close/>
              </a:path>
            </a:pathLst>
          </a:custGeom>
          <a:solidFill>
            <a:srgbClr val="FFCC00">
              <a:lumMod val="40000"/>
              <a:lumOff val="60000"/>
            </a:srgbClr>
          </a:solidFill>
          <a:ln w="19050" cap="rnd" cmpd="sng">
            <a:solidFill>
              <a:srgbClr val="FFCC00"/>
            </a:solidFill>
            <a:prstDash val="sysDot"/>
            <a:round/>
            <a:headEnd type="none" w="med" len="med"/>
            <a:tailEnd type="none" w="med" len="med"/>
          </a:ln>
          <a:effectLst/>
        </p:spPr>
        <p:txBody>
          <a:bodyPr wrap="square" anchor="ctr">
            <a:normAutofit/>
          </a:bodyPr>
          <a:lstStyle/>
          <a:p>
            <a:pPr>
              <a:lnSpc>
                <a:spcPct val="150000"/>
              </a:lnSpc>
            </a:pPr>
            <a:endParaRPr lang="zh-CN" altLang="en-US" sz="1600">
              <a:solidFill>
                <a:srgbClr val="000000"/>
              </a:solidFill>
              <a:sym typeface="+mn-ea"/>
            </a:endParaRPr>
          </a:p>
          <a:p>
            <a:pPr algn="ctr">
              <a:lnSpc>
                <a:spcPct val="150000"/>
              </a:lnSpc>
            </a:pP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1.酒店品牌标志的种类：</a:t>
            </a:r>
          </a:p>
          <a:p>
            <a:pPr marL="285750" indent="-285750" algn="ctr">
              <a:lnSpc>
                <a:spcPct val="150000"/>
              </a:lnSpc>
              <a:buFont typeface="Arial" panose="020B0604020202020204" pitchFamily="34" charset="0"/>
              <a:buChar char="•"/>
            </a:pP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图形标志</a:t>
            </a:r>
          </a:p>
          <a:p>
            <a:pPr marL="285750" indent="-285750" algn="ctr">
              <a:lnSpc>
                <a:spcPct val="150000"/>
              </a:lnSpc>
              <a:buFont typeface="Arial" panose="020B0604020202020204" pitchFamily="34" charset="0"/>
              <a:buChar char="•"/>
            </a:pP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文字标志</a:t>
            </a:r>
          </a:p>
          <a:p>
            <a:pPr marL="285750" indent="-285750" algn="ctr">
              <a:lnSpc>
                <a:spcPct val="150000"/>
              </a:lnSpc>
              <a:buFont typeface="Arial" panose="020B0604020202020204" pitchFamily="34" charset="0"/>
              <a:buChar char="•"/>
            </a:pP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图文标志</a:t>
            </a:r>
          </a:p>
          <a:p>
            <a:pPr>
              <a:lnSpc>
                <a:spcPct val="150000"/>
              </a:lnSpc>
            </a:pPr>
            <a:endParaRPr lang="zh-CN" altLang="en-US" sz="1600" dirty="0">
              <a:solidFill>
                <a:srgbClr val="FFCC00">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7" name="Freeform 14"/>
          <p:cNvSpPr/>
          <p:nvPr>
            <p:custDataLst>
              <p:tags r:id="rId2"/>
            </p:custDataLst>
          </p:nvPr>
        </p:nvSpPr>
        <p:spPr bwMode="auto">
          <a:xfrm>
            <a:off x="4406265" y="3369310"/>
            <a:ext cx="3559159" cy="2605405"/>
          </a:xfrm>
          <a:custGeom>
            <a:avLst/>
            <a:gdLst>
              <a:gd name="T0" fmla="*/ 1228 w 1260"/>
              <a:gd name="T1" fmla="*/ 592 h 1260"/>
              <a:gd name="T2" fmla="*/ 1252 w 1260"/>
              <a:gd name="T3" fmla="*/ 514 h 1260"/>
              <a:gd name="T4" fmla="*/ 1260 w 1260"/>
              <a:gd name="T5" fmla="*/ 430 h 1260"/>
              <a:gd name="T6" fmla="*/ 1258 w 1260"/>
              <a:gd name="T7" fmla="*/ 386 h 1260"/>
              <a:gd name="T8" fmla="*/ 1240 w 1260"/>
              <a:gd name="T9" fmla="*/ 302 h 1260"/>
              <a:gd name="T10" fmla="*/ 1208 w 1260"/>
              <a:gd name="T11" fmla="*/ 226 h 1260"/>
              <a:gd name="T12" fmla="*/ 1162 w 1260"/>
              <a:gd name="T13" fmla="*/ 158 h 1260"/>
              <a:gd name="T14" fmla="*/ 1104 w 1260"/>
              <a:gd name="T15" fmla="*/ 98 h 1260"/>
              <a:gd name="T16" fmla="*/ 1034 w 1260"/>
              <a:gd name="T17" fmla="*/ 52 h 1260"/>
              <a:gd name="T18" fmla="*/ 958 w 1260"/>
              <a:gd name="T19" fmla="*/ 20 h 1260"/>
              <a:gd name="T20" fmla="*/ 874 w 1260"/>
              <a:gd name="T21" fmla="*/ 2 h 1260"/>
              <a:gd name="T22" fmla="*/ 830 w 1260"/>
              <a:gd name="T23" fmla="*/ 0 h 1260"/>
              <a:gd name="T24" fmla="*/ 756 w 1260"/>
              <a:gd name="T25" fmla="*/ 8 h 1260"/>
              <a:gd name="T26" fmla="*/ 684 w 1260"/>
              <a:gd name="T27" fmla="*/ 26 h 1260"/>
              <a:gd name="T28" fmla="*/ 576 w 1260"/>
              <a:gd name="T29" fmla="*/ 26 h 1260"/>
              <a:gd name="T30" fmla="*/ 504 w 1260"/>
              <a:gd name="T31" fmla="*/ 8 h 1260"/>
              <a:gd name="T32" fmla="*/ 430 w 1260"/>
              <a:gd name="T33" fmla="*/ 0 h 1260"/>
              <a:gd name="T34" fmla="*/ 386 w 1260"/>
              <a:gd name="T35" fmla="*/ 2 h 1260"/>
              <a:gd name="T36" fmla="*/ 302 w 1260"/>
              <a:gd name="T37" fmla="*/ 20 h 1260"/>
              <a:gd name="T38" fmla="*/ 226 w 1260"/>
              <a:gd name="T39" fmla="*/ 52 h 1260"/>
              <a:gd name="T40" fmla="*/ 156 w 1260"/>
              <a:gd name="T41" fmla="*/ 98 h 1260"/>
              <a:gd name="T42" fmla="*/ 98 w 1260"/>
              <a:gd name="T43" fmla="*/ 158 h 1260"/>
              <a:gd name="T44" fmla="*/ 52 w 1260"/>
              <a:gd name="T45" fmla="*/ 226 h 1260"/>
              <a:gd name="T46" fmla="*/ 20 w 1260"/>
              <a:gd name="T47" fmla="*/ 302 h 1260"/>
              <a:gd name="T48" fmla="*/ 2 w 1260"/>
              <a:gd name="T49" fmla="*/ 386 h 1260"/>
              <a:gd name="T50" fmla="*/ 0 w 1260"/>
              <a:gd name="T51" fmla="*/ 430 h 1260"/>
              <a:gd name="T52" fmla="*/ 8 w 1260"/>
              <a:gd name="T53" fmla="*/ 510 h 1260"/>
              <a:gd name="T54" fmla="*/ 28 w 1260"/>
              <a:gd name="T55" fmla="*/ 584 h 1260"/>
              <a:gd name="T56" fmla="*/ 28 w 1260"/>
              <a:gd name="T57" fmla="*/ 676 h 1260"/>
              <a:gd name="T58" fmla="*/ 8 w 1260"/>
              <a:gd name="T59" fmla="*/ 750 h 1260"/>
              <a:gd name="T60" fmla="*/ 0 w 1260"/>
              <a:gd name="T61" fmla="*/ 830 h 1260"/>
              <a:gd name="T62" fmla="*/ 2 w 1260"/>
              <a:gd name="T63" fmla="*/ 874 h 1260"/>
              <a:gd name="T64" fmla="*/ 20 w 1260"/>
              <a:gd name="T65" fmla="*/ 958 h 1260"/>
              <a:gd name="T66" fmla="*/ 52 w 1260"/>
              <a:gd name="T67" fmla="*/ 1036 h 1260"/>
              <a:gd name="T68" fmla="*/ 98 w 1260"/>
              <a:gd name="T69" fmla="*/ 1104 h 1260"/>
              <a:gd name="T70" fmla="*/ 156 w 1260"/>
              <a:gd name="T71" fmla="*/ 1162 h 1260"/>
              <a:gd name="T72" fmla="*/ 226 w 1260"/>
              <a:gd name="T73" fmla="*/ 1208 h 1260"/>
              <a:gd name="T74" fmla="*/ 302 w 1260"/>
              <a:gd name="T75" fmla="*/ 1240 h 1260"/>
              <a:gd name="T76" fmla="*/ 386 w 1260"/>
              <a:gd name="T77" fmla="*/ 1258 h 1260"/>
              <a:gd name="T78" fmla="*/ 430 w 1260"/>
              <a:gd name="T79" fmla="*/ 1260 h 1260"/>
              <a:gd name="T80" fmla="*/ 504 w 1260"/>
              <a:gd name="T81" fmla="*/ 1254 h 1260"/>
              <a:gd name="T82" fmla="*/ 576 w 1260"/>
              <a:gd name="T83" fmla="*/ 1234 h 1260"/>
              <a:gd name="T84" fmla="*/ 684 w 1260"/>
              <a:gd name="T85" fmla="*/ 1234 h 1260"/>
              <a:gd name="T86" fmla="*/ 754 w 1260"/>
              <a:gd name="T87" fmla="*/ 1254 h 1260"/>
              <a:gd name="T88" fmla="*/ 830 w 1260"/>
              <a:gd name="T89" fmla="*/ 1260 h 1260"/>
              <a:gd name="T90" fmla="*/ 874 w 1260"/>
              <a:gd name="T91" fmla="*/ 1258 h 1260"/>
              <a:gd name="T92" fmla="*/ 958 w 1260"/>
              <a:gd name="T93" fmla="*/ 1240 h 1260"/>
              <a:gd name="T94" fmla="*/ 1034 w 1260"/>
              <a:gd name="T95" fmla="*/ 1208 h 1260"/>
              <a:gd name="T96" fmla="*/ 1104 w 1260"/>
              <a:gd name="T97" fmla="*/ 1162 h 1260"/>
              <a:gd name="T98" fmla="*/ 1162 w 1260"/>
              <a:gd name="T99" fmla="*/ 1104 h 1260"/>
              <a:gd name="T100" fmla="*/ 1208 w 1260"/>
              <a:gd name="T101" fmla="*/ 1036 h 1260"/>
              <a:gd name="T102" fmla="*/ 1240 w 1260"/>
              <a:gd name="T103" fmla="*/ 958 h 1260"/>
              <a:gd name="T104" fmla="*/ 1258 w 1260"/>
              <a:gd name="T105" fmla="*/ 874 h 1260"/>
              <a:gd name="T106" fmla="*/ 1260 w 1260"/>
              <a:gd name="T107" fmla="*/ 830 h 1260"/>
              <a:gd name="T108" fmla="*/ 1252 w 1260"/>
              <a:gd name="T109" fmla="*/ 746 h 1260"/>
              <a:gd name="T110" fmla="*/ 1228 w 1260"/>
              <a:gd name="T111" fmla="*/ 668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60" h="1260">
                <a:moveTo>
                  <a:pt x="1228" y="592"/>
                </a:moveTo>
                <a:lnTo>
                  <a:pt x="1228" y="592"/>
                </a:lnTo>
                <a:lnTo>
                  <a:pt x="1242" y="554"/>
                </a:lnTo>
                <a:lnTo>
                  <a:pt x="1252" y="514"/>
                </a:lnTo>
                <a:lnTo>
                  <a:pt x="1258" y="472"/>
                </a:lnTo>
                <a:lnTo>
                  <a:pt x="1260" y="430"/>
                </a:lnTo>
                <a:lnTo>
                  <a:pt x="1260" y="430"/>
                </a:lnTo>
                <a:lnTo>
                  <a:pt x="1258" y="386"/>
                </a:lnTo>
                <a:lnTo>
                  <a:pt x="1250" y="344"/>
                </a:lnTo>
                <a:lnTo>
                  <a:pt x="1240" y="302"/>
                </a:lnTo>
                <a:lnTo>
                  <a:pt x="1226" y="264"/>
                </a:lnTo>
                <a:lnTo>
                  <a:pt x="1208" y="226"/>
                </a:lnTo>
                <a:lnTo>
                  <a:pt x="1186" y="190"/>
                </a:lnTo>
                <a:lnTo>
                  <a:pt x="1162" y="158"/>
                </a:lnTo>
                <a:lnTo>
                  <a:pt x="1134" y="126"/>
                </a:lnTo>
                <a:lnTo>
                  <a:pt x="1104" y="98"/>
                </a:lnTo>
                <a:lnTo>
                  <a:pt x="1070" y="74"/>
                </a:lnTo>
                <a:lnTo>
                  <a:pt x="1034" y="52"/>
                </a:lnTo>
                <a:lnTo>
                  <a:pt x="998" y="34"/>
                </a:lnTo>
                <a:lnTo>
                  <a:pt x="958" y="20"/>
                </a:lnTo>
                <a:lnTo>
                  <a:pt x="916" y="10"/>
                </a:lnTo>
                <a:lnTo>
                  <a:pt x="874" y="2"/>
                </a:lnTo>
                <a:lnTo>
                  <a:pt x="830" y="0"/>
                </a:lnTo>
                <a:lnTo>
                  <a:pt x="830" y="0"/>
                </a:lnTo>
                <a:lnTo>
                  <a:pt x="792" y="2"/>
                </a:lnTo>
                <a:lnTo>
                  <a:pt x="756" y="8"/>
                </a:lnTo>
                <a:lnTo>
                  <a:pt x="720" y="16"/>
                </a:lnTo>
                <a:lnTo>
                  <a:pt x="684" y="26"/>
                </a:lnTo>
                <a:lnTo>
                  <a:pt x="576" y="26"/>
                </a:lnTo>
                <a:lnTo>
                  <a:pt x="576" y="26"/>
                </a:lnTo>
                <a:lnTo>
                  <a:pt x="540" y="16"/>
                </a:lnTo>
                <a:lnTo>
                  <a:pt x="504" y="8"/>
                </a:lnTo>
                <a:lnTo>
                  <a:pt x="468" y="2"/>
                </a:lnTo>
                <a:lnTo>
                  <a:pt x="430" y="0"/>
                </a:lnTo>
                <a:lnTo>
                  <a:pt x="430" y="0"/>
                </a:lnTo>
                <a:lnTo>
                  <a:pt x="386" y="2"/>
                </a:lnTo>
                <a:lnTo>
                  <a:pt x="344" y="10"/>
                </a:lnTo>
                <a:lnTo>
                  <a:pt x="302" y="20"/>
                </a:lnTo>
                <a:lnTo>
                  <a:pt x="262" y="34"/>
                </a:lnTo>
                <a:lnTo>
                  <a:pt x="226" y="52"/>
                </a:lnTo>
                <a:lnTo>
                  <a:pt x="190" y="74"/>
                </a:lnTo>
                <a:lnTo>
                  <a:pt x="156" y="98"/>
                </a:lnTo>
                <a:lnTo>
                  <a:pt x="126" y="126"/>
                </a:lnTo>
                <a:lnTo>
                  <a:pt x="98" y="158"/>
                </a:lnTo>
                <a:lnTo>
                  <a:pt x="74" y="190"/>
                </a:lnTo>
                <a:lnTo>
                  <a:pt x="52" y="226"/>
                </a:lnTo>
                <a:lnTo>
                  <a:pt x="34" y="264"/>
                </a:lnTo>
                <a:lnTo>
                  <a:pt x="20" y="302"/>
                </a:lnTo>
                <a:lnTo>
                  <a:pt x="8" y="344"/>
                </a:lnTo>
                <a:lnTo>
                  <a:pt x="2" y="386"/>
                </a:lnTo>
                <a:lnTo>
                  <a:pt x="0" y="430"/>
                </a:lnTo>
                <a:lnTo>
                  <a:pt x="0" y="430"/>
                </a:lnTo>
                <a:lnTo>
                  <a:pt x="2" y="470"/>
                </a:lnTo>
                <a:lnTo>
                  <a:pt x="8" y="510"/>
                </a:lnTo>
                <a:lnTo>
                  <a:pt x="16" y="548"/>
                </a:lnTo>
                <a:lnTo>
                  <a:pt x="28" y="584"/>
                </a:lnTo>
                <a:lnTo>
                  <a:pt x="28" y="676"/>
                </a:lnTo>
                <a:lnTo>
                  <a:pt x="28" y="676"/>
                </a:lnTo>
                <a:lnTo>
                  <a:pt x="16" y="712"/>
                </a:lnTo>
                <a:lnTo>
                  <a:pt x="8" y="750"/>
                </a:lnTo>
                <a:lnTo>
                  <a:pt x="2" y="790"/>
                </a:lnTo>
                <a:lnTo>
                  <a:pt x="0" y="830"/>
                </a:lnTo>
                <a:lnTo>
                  <a:pt x="0" y="830"/>
                </a:lnTo>
                <a:lnTo>
                  <a:pt x="2" y="874"/>
                </a:lnTo>
                <a:lnTo>
                  <a:pt x="8" y="916"/>
                </a:lnTo>
                <a:lnTo>
                  <a:pt x="20" y="958"/>
                </a:lnTo>
                <a:lnTo>
                  <a:pt x="34" y="998"/>
                </a:lnTo>
                <a:lnTo>
                  <a:pt x="52" y="1036"/>
                </a:lnTo>
                <a:lnTo>
                  <a:pt x="74" y="1070"/>
                </a:lnTo>
                <a:lnTo>
                  <a:pt x="98" y="1104"/>
                </a:lnTo>
                <a:lnTo>
                  <a:pt x="126" y="1134"/>
                </a:lnTo>
                <a:lnTo>
                  <a:pt x="156" y="1162"/>
                </a:lnTo>
                <a:lnTo>
                  <a:pt x="190" y="1186"/>
                </a:lnTo>
                <a:lnTo>
                  <a:pt x="226" y="1208"/>
                </a:lnTo>
                <a:lnTo>
                  <a:pt x="262" y="1226"/>
                </a:lnTo>
                <a:lnTo>
                  <a:pt x="302" y="1240"/>
                </a:lnTo>
                <a:lnTo>
                  <a:pt x="344" y="1252"/>
                </a:lnTo>
                <a:lnTo>
                  <a:pt x="386" y="1258"/>
                </a:lnTo>
                <a:lnTo>
                  <a:pt x="430" y="1260"/>
                </a:lnTo>
                <a:lnTo>
                  <a:pt x="430" y="1260"/>
                </a:lnTo>
                <a:lnTo>
                  <a:pt x="468" y="1258"/>
                </a:lnTo>
                <a:lnTo>
                  <a:pt x="504" y="1254"/>
                </a:lnTo>
                <a:lnTo>
                  <a:pt x="540" y="1246"/>
                </a:lnTo>
                <a:lnTo>
                  <a:pt x="576" y="1234"/>
                </a:lnTo>
                <a:lnTo>
                  <a:pt x="684" y="1234"/>
                </a:lnTo>
                <a:lnTo>
                  <a:pt x="684" y="1234"/>
                </a:lnTo>
                <a:lnTo>
                  <a:pt x="718" y="1246"/>
                </a:lnTo>
                <a:lnTo>
                  <a:pt x="754" y="1254"/>
                </a:lnTo>
                <a:lnTo>
                  <a:pt x="792" y="1258"/>
                </a:lnTo>
                <a:lnTo>
                  <a:pt x="830" y="1260"/>
                </a:lnTo>
                <a:lnTo>
                  <a:pt x="830" y="1260"/>
                </a:lnTo>
                <a:lnTo>
                  <a:pt x="874" y="1258"/>
                </a:lnTo>
                <a:lnTo>
                  <a:pt x="916" y="1252"/>
                </a:lnTo>
                <a:lnTo>
                  <a:pt x="958" y="1240"/>
                </a:lnTo>
                <a:lnTo>
                  <a:pt x="998" y="1226"/>
                </a:lnTo>
                <a:lnTo>
                  <a:pt x="1034" y="1208"/>
                </a:lnTo>
                <a:lnTo>
                  <a:pt x="1070" y="1186"/>
                </a:lnTo>
                <a:lnTo>
                  <a:pt x="1104" y="1162"/>
                </a:lnTo>
                <a:lnTo>
                  <a:pt x="1134" y="1134"/>
                </a:lnTo>
                <a:lnTo>
                  <a:pt x="1162" y="1104"/>
                </a:lnTo>
                <a:lnTo>
                  <a:pt x="1186" y="1070"/>
                </a:lnTo>
                <a:lnTo>
                  <a:pt x="1208" y="1036"/>
                </a:lnTo>
                <a:lnTo>
                  <a:pt x="1226" y="998"/>
                </a:lnTo>
                <a:lnTo>
                  <a:pt x="1240" y="958"/>
                </a:lnTo>
                <a:lnTo>
                  <a:pt x="1250" y="916"/>
                </a:lnTo>
                <a:lnTo>
                  <a:pt x="1258" y="874"/>
                </a:lnTo>
                <a:lnTo>
                  <a:pt x="1260" y="830"/>
                </a:lnTo>
                <a:lnTo>
                  <a:pt x="1260" y="830"/>
                </a:lnTo>
                <a:lnTo>
                  <a:pt x="1258" y="788"/>
                </a:lnTo>
                <a:lnTo>
                  <a:pt x="1252" y="746"/>
                </a:lnTo>
                <a:lnTo>
                  <a:pt x="1242" y="706"/>
                </a:lnTo>
                <a:lnTo>
                  <a:pt x="1228" y="668"/>
                </a:lnTo>
                <a:lnTo>
                  <a:pt x="1228" y="592"/>
                </a:lnTo>
                <a:close/>
              </a:path>
            </a:pathLst>
          </a:custGeom>
          <a:solidFill>
            <a:srgbClr val="FFCC00">
              <a:lumMod val="40000"/>
              <a:lumOff val="60000"/>
            </a:srgbClr>
          </a:solidFill>
          <a:ln w="19050" cap="rnd" cmpd="sng">
            <a:solidFill>
              <a:srgbClr val="FFCC00"/>
            </a:solidFill>
            <a:prstDash val="sysDot"/>
            <a:round/>
            <a:headEnd type="none" w="med" len="med"/>
            <a:tailEnd type="none" w="med" len="med"/>
          </a:ln>
          <a:effectLst/>
        </p:spPr>
        <p:txBody>
          <a:bodyPr wrap="square" anchor="ctr">
            <a:normAutofit/>
          </a:bodyPr>
          <a:lstStyle/>
          <a:p>
            <a:pPr>
              <a:lnSpc>
                <a:spcPct val="150000"/>
              </a:lnSpc>
            </a:pPr>
            <a:endParaRPr lang="zh-CN" altLang="en-US" sz="1600">
              <a:solidFill>
                <a:srgbClr val="000000"/>
              </a:solidFill>
              <a:sym typeface="+mn-ea"/>
            </a:endParaRPr>
          </a:p>
          <a:p>
            <a:pPr algn="ctr">
              <a:lnSpc>
                <a:spcPct val="150000"/>
              </a:lnSpc>
            </a:pP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2.酒店品牌标志的作用：</a:t>
            </a:r>
          </a:p>
          <a:p>
            <a:pPr marL="285750" indent="-285750" algn="ctr">
              <a:lnSpc>
                <a:spcPct val="150000"/>
              </a:lnSpc>
              <a:buFont typeface="Arial" panose="020B0604020202020204" pitchFamily="34" charset="0"/>
              <a:buChar char="•"/>
            </a:pP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加强品牌识别</a:t>
            </a:r>
          </a:p>
          <a:p>
            <a:pPr marL="285750" indent="-285750" algn="ctr">
              <a:lnSpc>
                <a:spcPct val="150000"/>
              </a:lnSpc>
              <a:buFont typeface="Arial" panose="020B0604020202020204" pitchFamily="34" charset="0"/>
              <a:buChar char="•"/>
            </a:pP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增加品牌联想</a:t>
            </a:r>
          </a:p>
          <a:p>
            <a:pPr marL="285750" indent="-285750" algn="ctr">
              <a:lnSpc>
                <a:spcPct val="150000"/>
              </a:lnSpc>
              <a:buFont typeface="Arial" panose="020B0604020202020204" pitchFamily="34" charset="0"/>
              <a:buChar char="•"/>
            </a:pP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表达品牌身份</a:t>
            </a:r>
          </a:p>
          <a:p>
            <a:pPr algn="ctr">
              <a:lnSpc>
                <a:spcPct val="150000"/>
              </a:lnSpc>
              <a:buFont typeface="Arial" panose="020B0604020202020204" pitchFamily="34" charset="0"/>
              <a:buNone/>
            </a:pPr>
            <a:endPar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endParaRPr lang="zh-CN" altLang="en-US" sz="1600" dirty="0">
              <a:solidFill>
                <a:srgbClr val="FFCC00">
                  <a:lumMod val="50000"/>
                </a:srgb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Freeform 14"/>
          <p:cNvSpPr/>
          <p:nvPr>
            <p:custDataLst>
              <p:tags r:id="rId3"/>
            </p:custDataLst>
          </p:nvPr>
        </p:nvSpPr>
        <p:spPr bwMode="auto">
          <a:xfrm>
            <a:off x="8298815" y="3295015"/>
            <a:ext cx="3581400" cy="2679700"/>
          </a:xfrm>
          <a:custGeom>
            <a:avLst/>
            <a:gdLst>
              <a:gd name="T0" fmla="*/ 1228 w 1260"/>
              <a:gd name="T1" fmla="*/ 592 h 1260"/>
              <a:gd name="T2" fmla="*/ 1252 w 1260"/>
              <a:gd name="T3" fmla="*/ 514 h 1260"/>
              <a:gd name="T4" fmla="*/ 1260 w 1260"/>
              <a:gd name="T5" fmla="*/ 430 h 1260"/>
              <a:gd name="T6" fmla="*/ 1258 w 1260"/>
              <a:gd name="T7" fmla="*/ 386 h 1260"/>
              <a:gd name="T8" fmla="*/ 1240 w 1260"/>
              <a:gd name="T9" fmla="*/ 302 h 1260"/>
              <a:gd name="T10" fmla="*/ 1208 w 1260"/>
              <a:gd name="T11" fmla="*/ 226 h 1260"/>
              <a:gd name="T12" fmla="*/ 1162 w 1260"/>
              <a:gd name="T13" fmla="*/ 158 h 1260"/>
              <a:gd name="T14" fmla="*/ 1104 w 1260"/>
              <a:gd name="T15" fmla="*/ 98 h 1260"/>
              <a:gd name="T16" fmla="*/ 1034 w 1260"/>
              <a:gd name="T17" fmla="*/ 52 h 1260"/>
              <a:gd name="T18" fmla="*/ 958 w 1260"/>
              <a:gd name="T19" fmla="*/ 20 h 1260"/>
              <a:gd name="T20" fmla="*/ 874 w 1260"/>
              <a:gd name="T21" fmla="*/ 2 h 1260"/>
              <a:gd name="T22" fmla="*/ 830 w 1260"/>
              <a:gd name="T23" fmla="*/ 0 h 1260"/>
              <a:gd name="T24" fmla="*/ 756 w 1260"/>
              <a:gd name="T25" fmla="*/ 8 h 1260"/>
              <a:gd name="T26" fmla="*/ 684 w 1260"/>
              <a:gd name="T27" fmla="*/ 26 h 1260"/>
              <a:gd name="T28" fmla="*/ 576 w 1260"/>
              <a:gd name="T29" fmla="*/ 26 h 1260"/>
              <a:gd name="T30" fmla="*/ 504 w 1260"/>
              <a:gd name="T31" fmla="*/ 8 h 1260"/>
              <a:gd name="T32" fmla="*/ 430 w 1260"/>
              <a:gd name="T33" fmla="*/ 0 h 1260"/>
              <a:gd name="T34" fmla="*/ 386 w 1260"/>
              <a:gd name="T35" fmla="*/ 2 h 1260"/>
              <a:gd name="T36" fmla="*/ 302 w 1260"/>
              <a:gd name="T37" fmla="*/ 20 h 1260"/>
              <a:gd name="T38" fmla="*/ 226 w 1260"/>
              <a:gd name="T39" fmla="*/ 52 h 1260"/>
              <a:gd name="T40" fmla="*/ 156 w 1260"/>
              <a:gd name="T41" fmla="*/ 98 h 1260"/>
              <a:gd name="T42" fmla="*/ 98 w 1260"/>
              <a:gd name="T43" fmla="*/ 158 h 1260"/>
              <a:gd name="T44" fmla="*/ 52 w 1260"/>
              <a:gd name="T45" fmla="*/ 226 h 1260"/>
              <a:gd name="T46" fmla="*/ 20 w 1260"/>
              <a:gd name="T47" fmla="*/ 302 h 1260"/>
              <a:gd name="T48" fmla="*/ 2 w 1260"/>
              <a:gd name="T49" fmla="*/ 386 h 1260"/>
              <a:gd name="T50" fmla="*/ 0 w 1260"/>
              <a:gd name="T51" fmla="*/ 430 h 1260"/>
              <a:gd name="T52" fmla="*/ 8 w 1260"/>
              <a:gd name="T53" fmla="*/ 510 h 1260"/>
              <a:gd name="T54" fmla="*/ 28 w 1260"/>
              <a:gd name="T55" fmla="*/ 584 h 1260"/>
              <a:gd name="T56" fmla="*/ 28 w 1260"/>
              <a:gd name="T57" fmla="*/ 676 h 1260"/>
              <a:gd name="T58" fmla="*/ 8 w 1260"/>
              <a:gd name="T59" fmla="*/ 750 h 1260"/>
              <a:gd name="T60" fmla="*/ 0 w 1260"/>
              <a:gd name="T61" fmla="*/ 830 h 1260"/>
              <a:gd name="T62" fmla="*/ 2 w 1260"/>
              <a:gd name="T63" fmla="*/ 874 h 1260"/>
              <a:gd name="T64" fmla="*/ 20 w 1260"/>
              <a:gd name="T65" fmla="*/ 958 h 1260"/>
              <a:gd name="T66" fmla="*/ 52 w 1260"/>
              <a:gd name="T67" fmla="*/ 1036 h 1260"/>
              <a:gd name="T68" fmla="*/ 98 w 1260"/>
              <a:gd name="T69" fmla="*/ 1104 h 1260"/>
              <a:gd name="T70" fmla="*/ 156 w 1260"/>
              <a:gd name="T71" fmla="*/ 1162 h 1260"/>
              <a:gd name="T72" fmla="*/ 226 w 1260"/>
              <a:gd name="T73" fmla="*/ 1208 h 1260"/>
              <a:gd name="T74" fmla="*/ 302 w 1260"/>
              <a:gd name="T75" fmla="*/ 1240 h 1260"/>
              <a:gd name="T76" fmla="*/ 386 w 1260"/>
              <a:gd name="T77" fmla="*/ 1258 h 1260"/>
              <a:gd name="T78" fmla="*/ 430 w 1260"/>
              <a:gd name="T79" fmla="*/ 1260 h 1260"/>
              <a:gd name="T80" fmla="*/ 504 w 1260"/>
              <a:gd name="T81" fmla="*/ 1254 h 1260"/>
              <a:gd name="T82" fmla="*/ 576 w 1260"/>
              <a:gd name="T83" fmla="*/ 1234 h 1260"/>
              <a:gd name="T84" fmla="*/ 684 w 1260"/>
              <a:gd name="T85" fmla="*/ 1234 h 1260"/>
              <a:gd name="T86" fmla="*/ 754 w 1260"/>
              <a:gd name="T87" fmla="*/ 1254 h 1260"/>
              <a:gd name="T88" fmla="*/ 830 w 1260"/>
              <a:gd name="T89" fmla="*/ 1260 h 1260"/>
              <a:gd name="T90" fmla="*/ 874 w 1260"/>
              <a:gd name="T91" fmla="*/ 1258 h 1260"/>
              <a:gd name="T92" fmla="*/ 958 w 1260"/>
              <a:gd name="T93" fmla="*/ 1240 h 1260"/>
              <a:gd name="T94" fmla="*/ 1034 w 1260"/>
              <a:gd name="T95" fmla="*/ 1208 h 1260"/>
              <a:gd name="T96" fmla="*/ 1104 w 1260"/>
              <a:gd name="T97" fmla="*/ 1162 h 1260"/>
              <a:gd name="T98" fmla="*/ 1162 w 1260"/>
              <a:gd name="T99" fmla="*/ 1104 h 1260"/>
              <a:gd name="T100" fmla="*/ 1208 w 1260"/>
              <a:gd name="T101" fmla="*/ 1036 h 1260"/>
              <a:gd name="T102" fmla="*/ 1240 w 1260"/>
              <a:gd name="T103" fmla="*/ 958 h 1260"/>
              <a:gd name="T104" fmla="*/ 1258 w 1260"/>
              <a:gd name="T105" fmla="*/ 874 h 1260"/>
              <a:gd name="T106" fmla="*/ 1260 w 1260"/>
              <a:gd name="T107" fmla="*/ 830 h 1260"/>
              <a:gd name="T108" fmla="*/ 1252 w 1260"/>
              <a:gd name="T109" fmla="*/ 746 h 1260"/>
              <a:gd name="T110" fmla="*/ 1228 w 1260"/>
              <a:gd name="T111" fmla="*/ 668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60" h="1260">
                <a:moveTo>
                  <a:pt x="1228" y="592"/>
                </a:moveTo>
                <a:lnTo>
                  <a:pt x="1228" y="592"/>
                </a:lnTo>
                <a:lnTo>
                  <a:pt x="1242" y="554"/>
                </a:lnTo>
                <a:lnTo>
                  <a:pt x="1252" y="514"/>
                </a:lnTo>
                <a:lnTo>
                  <a:pt x="1258" y="472"/>
                </a:lnTo>
                <a:lnTo>
                  <a:pt x="1260" y="430"/>
                </a:lnTo>
                <a:lnTo>
                  <a:pt x="1260" y="430"/>
                </a:lnTo>
                <a:lnTo>
                  <a:pt x="1258" y="386"/>
                </a:lnTo>
                <a:lnTo>
                  <a:pt x="1250" y="344"/>
                </a:lnTo>
                <a:lnTo>
                  <a:pt x="1240" y="302"/>
                </a:lnTo>
                <a:lnTo>
                  <a:pt x="1226" y="264"/>
                </a:lnTo>
                <a:lnTo>
                  <a:pt x="1208" y="226"/>
                </a:lnTo>
                <a:lnTo>
                  <a:pt x="1186" y="190"/>
                </a:lnTo>
                <a:lnTo>
                  <a:pt x="1162" y="158"/>
                </a:lnTo>
                <a:lnTo>
                  <a:pt x="1134" y="126"/>
                </a:lnTo>
                <a:lnTo>
                  <a:pt x="1104" y="98"/>
                </a:lnTo>
                <a:lnTo>
                  <a:pt x="1070" y="74"/>
                </a:lnTo>
                <a:lnTo>
                  <a:pt x="1034" y="52"/>
                </a:lnTo>
                <a:lnTo>
                  <a:pt x="998" y="34"/>
                </a:lnTo>
                <a:lnTo>
                  <a:pt x="958" y="20"/>
                </a:lnTo>
                <a:lnTo>
                  <a:pt x="916" y="10"/>
                </a:lnTo>
                <a:lnTo>
                  <a:pt x="874" y="2"/>
                </a:lnTo>
                <a:lnTo>
                  <a:pt x="830" y="0"/>
                </a:lnTo>
                <a:lnTo>
                  <a:pt x="830" y="0"/>
                </a:lnTo>
                <a:lnTo>
                  <a:pt x="792" y="2"/>
                </a:lnTo>
                <a:lnTo>
                  <a:pt x="756" y="8"/>
                </a:lnTo>
                <a:lnTo>
                  <a:pt x="720" y="16"/>
                </a:lnTo>
                <a:lnTo>
                  <a:pt x="684" y="26"/>
                </a:lnTo>
                <a:lnTo>
                  <a:pt x="576" y="26"/>
                </a:lnTo>
                <a:lnTo>
                  <a:pt x="576" y="26"/>
                </a:lnTo>
                <a:lnTo>
                  <a:pt x="540" y="16"/>
                </a:lnTo>
                <a:lnTo>
                  <a:pt x="504" y="8"/>
                </a:lnTo>
                <a:lnTo>
                  <a:pt x="468" y="2"/>
                </a:lnTo>
                <a:lnTo>
                  <a:pt x="430" y="0"/>
                </a:lnTo>
                <a:lnTo>
                  <a:pt x="430" y="0"/>
                </a:lnTo>
                <a:lnTo>
                  <a:pt x="386" y="2"/>
                </a:lnTo>
                <a:lnTo>
                  <a:pt x="344" y="10"/>
                </a:lnTo>
                <a:lnTo>
                  <a:pt x="302" y="20"/>
                </a:lnTo>
                <a:lnTo>
                  <a:pt x="262" y="34"/>
                </a:lnTo>
                <a:lnTo>
                  <a:pt x="226" y="52"/>
                </a:lnTo>
                <a:lnTo>
                  <a:pt x="190" y="74"/>
                </a:lnTo>
                <a:lnTo>
                  <a:pt x="156" y="98"/>
                </a:lnTo>
                <a:lnTo>
                  <a:pt x="126" y="126"/>
                </a:lnTo>
                <a:lnTo>
                  <a:pt x="98" y="158"/>
                </a:lnTo>
                <a:lnTo>
                  <a:pt x="74" y="190"/>
                </a:lnTo>
                <a:lnTo>
                  <a:pt x="52" y="226"/>
                </a:lnTo>
                <a:lnTo>
                  <a:pt x="34" y="264"/>
                </a:lnTo>
                <a:lnTo>
                  <a:pt x="20" y="302"/>
                </a:lnTo>
                <a:lnTo>
                  <a:pt x="8" y="344"/>
                </a:lnTo>
                <a:lnTo>
                  <a:pt x="2" y="386"/>
                </a:lnTo>
                <a:lnTo>
                  <a:pt x="0" y="430"/>
                </a:lnTo>
                <a:lnTo>
                  <a:pt x="0" y="430"/>
                </a:lnTo>
                <a:lnTo>
                  <a:pt x="2" y="470"/>
                </a:lnTo>
                <a:lnTo>
                  <a:pt x="8" y="510"/>
                </a:lnTo>
                <a:lnTo>
                  <a:pt x="16" y="548"/>
                </a:lnTo>
                <a:lnTo>
                  <a:pt x="28" y="584"/>
                </a:lnTo>
                <a:lnTo>
                  <a:pt x="28" y="676"/>
                </a:lnTo>
                <a:lnTo>
                  <a:pt x="28" y="676"/>
                </a:lnTo>
                <a:lnTo>
                  <a:pt x="16" y="712"/>
                </a:lnTo>
                <a:lnTo>
                  <a:pt x="8" y="750"/>
                </a:lnTo>
                <a:lnTo>
                  <a:pt x="2" y="790"/>
                </a:lnTo>
                <a:lnTo>
                  <a:pt x="0" y="830"/>
                </a:lnTo>
                <a:lnTo>
                  <a:pt x="0" y="830"/>
                </a:lnTo>
                <a:lnTo>
                  <a:pt x="2" y="874"/>
                </a:lnTo>
                <a:lnTo>
                  <a:pt x="8" y="916"/>
                </a:lnTo>
                <a:lnTo>
                  <a:pt x="20" y="958"/>
                </a:lnTo>
                <a:lnTo>
                  <a:pt x="34" y="998"/>
                </a:lnTo>
                <a:lnTo>
                  <a:pt x="52" y="1036"/>
                </a:lnTo>
                <a:lnTo>
                  <a:pt x="74" y="1070"/>
                </a:lnTo>
                <a:lnTo>
                  <a:pt x="98" y="1104"/>
                </a:lnTo>
                <a:lnTo>
                  <a:pt x="126" y="1134"/>
                </a:lnTo>
                <a:lnTo>
                  <a:pt x="156" y="1162"/>
                </a:lnTo>
                <a:lnTo>
                  <a:pt x="190" y="1186"/>
                </a:lnTo>
                <a:lnTo>
                  <a:pt x="226" y="1208"/>
                </a:lnTo>
                <a:lnTo>
                  <a:pt x="262" y="1226"/>
                </a:lnTo>
                <a:lnTo>
                  <a:pt x="302" y="1240"/>
                </a:lnTo>
                <a:lnTo>
                  <a:pt x="344" y="1252"/>
                </a:lnTo>
                <a:lnTo>
                  <a:pt x="386" y="1258"/>
                </a:lnTo>
                <a:lnTo>
                  <a:pt x="430" y="1260"/>
                </a:lnTo>
                <a:lnTo>
                  <a:pt x="430" y="1260"/>
                </a:lnTo>
                <a:lnTo>
                  <a:pt x="468" y="1258"/>
                </a:lnTo>
                <a:lnTo>
                  <a:pt x="504" y="1254"/>
                </a:lnTo>
                <a:lnTo>
                  <a:pt x="540" y="1246"/>
                </a:lnTo>
                <a:lnTo>
                  <a:pt x="576" y="1234"/>
                </a:lnTo>
                <a:lnTo>
                  <a:pt x="684" y="1234"/>
                </a:lnTo>
                <a:lnTo>
                  <a:pt x="684" y="1234"/>
                </a:lnTo>
                <a:lnTo>
                  <a:pt x="718" y="1246"/>
                </a:lnTo>
                <a:lnTo>
                  <a:pt x="754" y="1254"/>
                </a:lnTo>
                <a:lnTo>
                  <a:pt x="792" y="1258"/>
                </a:lnTo>
                <a:lnTo>
                  <a:pt x="830" y="1260"/>
                </a:lnTo>
                <a:lnTo>
                  <a:pt x="830" y="1260"/>
                </a:lnTo>
                <a:lnTo>
                  <a:pt x="874" y="1258"/>
                </a:lnTo>
                <a:lnTo>
                  <a:pt x="916" y="1252"/>
                </a:lnTo>
                <a:lnTo>
                  <a:pt x="958" y="1240"/>
                </a:lnTo>
                <a:lnTo>
                  <a:pt x="998" y="1226"/>
                </a:lnTo>
                <a:lnTo>
                  <a:pt x="1034" y="1208"/>
                </a:lnTo>
                <a:lnTo>
                  <a:pt x="1070" y="1186"/>
                </a:lnTo>
                <a:lnTo>
                  <a:pt x="1104" y="1162"/>
                </a:lnTo>
                <a:lnTo>
                  <a:pt x="1134" y="1134"/>
                </a:lnTo>
                <a:lnTo>
                  <a:pt x="1162" y="1104"/>
                </a:lnTo>
                <a:lnTo>
                  <a:pt x="1186" y="1070"/>
                </a:lnTo>
                <a:lnTo>
                  <a:pt x="1208" y="1036"/>
                </a:lnTo>
                <a:lnTo>
                  <a:pt x="1226" y="998"/>
                </a:lnTo>
                <a:lnTo>
                  <a:pt x="1240" y="958"/>
                </a:lnTo>
                <a:lnTo>
                  <a:pt x="1250" y="916"/>
                </a:lnTo>
                <a:lnTo>
                  <a:pt x="1258" y="874"/>
                </a:lnTo>
                <a:lnTo>
                  <a:pt x="1260" y="830"/>
                </a:lnTo>
                <a:lnTo>
                  <a:pt x="1260" y="830"/>
                </a:lnTo>
                <a:lnTo>
                  <a:pt x="1258" y="788"/>
                </a:lnTo>
                <a:lnTo>
                  <a:pt x="1252" y="746"/>
                </a:lnTo>
                <a:lnTo>
                  <a:pt x="1242" y="706"/>
                </a:lnTo>
                <a:lnTo>
                  <a:pt x="1228" y="668"/>
                </a:lnTo>
                <a:lnTo>
                  <a:pt x="1228" y="592"/>
                </a:lnTo>
                <a:close/>
              </a:path>
            </a:pathLst>
          </a:custGeom>
          <a:solidFill>
            <a:srgbClr val="FFCC00">
              <a:lumMod val="40000"/>
              <a:lumOff val="60000"/>
            </a:srgbClr>
          </a:solidFill>
          <a:ln w="19050" cap="rnd" cmpd="sng">
            <a:solidFill>
              <a:srgbClr val="FFCC00"/>
            </a:solidFill>
            <a:prstDash val="sysDot"/>
            <a:round/>
            <a:headEnd type="none" w="med" len="med"/>
            <a:tailEnd type="none" w="med" len="med"/>
          </a:ln>
          <a:effectLst/>
        </p:spPr>
        <p:txBody>
          <a:bodyPr wrap="square" anchor="ctr">
            <a:normAutofit fontScale="90000" lnSpcReduction="20000"/>
          </a:bodyPr>
          <a:lstStyle/>
          <a:p>
            <a:pPr>
              <a:lnSpc>
                <a:spcPct val="150000"/>
              </a:lnSpc>
            </a:pPr>
            <a:endParaRPr lang="zh-CN" altLang="en-US" sz="1600">
              <a:solidFill>
                <a:srgbClr val="000000"/>
              </a:solidFill>
              <a:sym typeface="+mn-ea"/>
            </a:endParaRPr>
          </a:p>
          <a:p>
            <a:pPr algn="ctr">
              <a:lnSpc>
                <a:spcPct val="150000"/>
              </a:lnSpc>
            </a:pPr>
            <a:r>
              <a:rPr lang="en-US" altLang="zh-CN"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.酒店品牌标志的设计原则：</a:t>
            </a:r>
          </a:p>
          <a:p>
            <a:pPr marL="285750" indent="-285750" algn="ctr">
              <a:lnSpc>
                <a:spcPct val="150000"/>
              </a:lnSpc>
              <a:buFont typeface="Arial" panose="020B0604020202020204" pitchFamily="34" charset="0"/>
              <a:buChar char="•"/>
            </a:pP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个性原则</a:t>
            </a:r>
          </a:p>
          <a:p>
            <a:pPr marL="285750" indent="-285750" algn="ctr">
              <a:lnSpc>
                <a:spcPct val="150000"/>
              </a:lnSpc>
              <a:buFont typeface="Arial" panose="020B0604020202020204" pitchFamily="34" charset="0"/>
              <a:buChar char="•"/>
            </a:pP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创新原则</a:t>
            </a:r>
          </a:p>
          <a:p>
            <a:pPr marL="285750" indent="-285750" algn="ctr">
              <a:lnSpc>
                <a:spcPct val="150000"/>
              </a:lnSpc>
              <a:buFont typeface="Arial" panose="020B0604020202020204" pitchFamily="34" charset="0"/>
              <a:buChar char="•"/>
            </a:pP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美感原则</a:t>
            </a:r>
          </a:p>
          <a:p>
            <a:pPr marL="285750" indent="-285750" algn="ctr">
              <a:lnSpc>
                <a:spcPct val="150000"/>
              </a:lnSpc>
              <a:buFont typeface="Arial" panose="020B0604020202020204" pitchFamily="34" charset="0"/>
              <a:buChar char="•"/>
            </a:pP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认知原则</a:t>
            </a:r>
          </a:p>
          <a:p>
            <a:pPr marL="285750" indent="-285750" algn="ctr">
              <a:lnSpc>
                <a:spcPct val="150000"/>
              </a:lnSpc>
              <a:buFont typeface="Arial" panose="020B0604020202020204" pitchFamily="34" charset="0"/>
              <a:buChar char="•"/>
            </a:pP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情感原则</a:t>
            </a:r>
          </a:p>
          <a:p>
            <a:pPr marL="285750" indent="-285750" algn="ctr">
              <a:lnSpc>
                <a:spcPct val="150000"/>
              </a:lnSpc>
              <a:buFont typeface="Arial" panose="020B0604020202020204" pitchFamily="34" charset="0"/>
              <a:buChar char="•"/>
            </a:pP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寓意原则</a:t>
            </a:r>
          </a:p>
          <a:p>
            <a:pPr marL="285750" indent="-285750" algn="ctr">
              <a:lnSpc>
                <a:spcPct val="150000"/>
              </a:lnSpc>
              <a:buFont typeface="Arial" panose="020B0604020202020204" pitchFamily="34" charset="0"/>
              <a:buChar char="•"/>
            </a:pPr>
            <a:r>
              <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简洁原则</a:t>
            </a:r>
          </a:p>
          <a:p>
            <a:pPr algn="ctr">
              <a:lnSpc>
                <a:spcPct val="150000"/>
              </a:lnSpc>
              <a:buFont typeface="Arial" panose="020B0604020202020204" pitchFamily="34" charset="0"/>
              <a:buNone/>
            </a:pPr>
            <a:endParaRPr lang="zh-CN" altLang="en-US" sz="1600">
              <a:solidFill>
                <a:srgbClr val="000000"/>
              </a:solidFill>
              <a:sym typeface="+mn-ea"/>
            </a:endParaRPr>
          </a:p>
          <a:p>
            <a:pPr>
              <a:lnSpc>
                <a:spcPct val="150000"/>
              </a:lnSpc>
            </a:pPr>
            <a:endParaRPr lang="zh-CN" altLang="en-US" sz="1600" dirty="0">
              <a:solidFill>
                <a:srgbClr val="FFCC00">
                  <a:lumMod val="50000"/>
                </a:srgbClr>
              </a:solidFill>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197485" y="605790"/>
            <a:ext cx="11651615" cy="655447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sym typeface="+mn-ea"/>
              </a:rPr>
              <a:t>三、塑造高质量的品牌形象</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第二节    酒店品牌的创建</a:t>
            </a:r>
          </a:p>
        </p:txBody>
      </p:sp>
      <p:sp>
        <p:nvSpPr>
          <p:cNvPr id="3" name="文本框 2"/>
          <p:cNvSpPr txBox="1"/>
          <p:nvPr/>
        </p:nvSpPr>
        <p:spPr>
          <a:xfrm>
            <a:off x="747395" y="1242060"/>
            <a:ext cx="6421120" cy="5631180"/>
          </a:xfrm>
          <a:prstGeom prst="rect">
            <a:avLst/>
          </a:prstGeom>
          <a:noFill/>
          <a:ln w="28575">
            <a:noFill/>
            <a:prstDash val="lgDash"/>
          </a:ln>
        </p:spPr>
        <p:txBody>
          <a:bodyPr wrap="square" rtlCol="0" anchor="t">
            <a:spAutoFit/>
          </a:bodyPr>
          <a:lstStyle/>
          <a:p>
            <a:pPr algn="just">
              <a:lnSpc>
                <a:spcPct val="150000"/>
              </a:lnSpc>
            </a:pPr>
            <a:r>
              <a:rPr lang="en-US" altLang="zh-CN" sz="1600">
                <a:solidFill>
                  <a:srgbClr val="000000"/>
                </a:solidFill>
              </a:rPr>
              <a:t>       </a:t>
            </a:r>
            <a:r>
              <a:rPr lang="zh-CN" altLang="en-US" sz="1600">
                <a:solidFill>
                  <a:srgbClr val="000000"/>
                </a:solidFill>
              </a:rPr>
              <a:t>亚朵酒店突破性采用“全员授权服务”，酒店工作人员在为客人解决问题时可自行使用约300元的权限。由此，提高了服务效率和服务质量，顾客满意度不断攀升，由各大</a:t>
            </a:r>
            <a:r>
              <a:rPr lang="en-US" altLang="zh-CN" sz="1600">
                <a:solidFill>
                  <a:srgbClr val="000000"/>
                </a:solidFill>
              </a:rPr>
              <a:t>O</a:t>
            </a:r>
            <a:r>
              <a:rPr lang="zh-CN" altLang="en-US" sz="1600">
                <a:solidFill>
                  <a:srgbClr val="000000"/>
                </a:solidFill>
              </a:rPr>
              <a:t>TA平台呈现的顾客点评综合情况来看，亚朵在同类酒店中获得的评分较高，加速了亚朵酒店品牌的形象塑造。</a:t>
            </a:r>
            <a:r>
              <a:rPr sz="1600">
                <a:solidFill>
                  <a:srgbClr val="000000"/>
                </a:solidFill>
                <a:sym typeface="+mn-ea"/>
              </a:rPr>
              <a:t>亚朵酒店以阅读和摄影人文主题为切人点进入市场，所有店面均配备藏有千余册图书的书吧，客人不仅享受免费借阅，还可异地还书。每个店面根据其所设地理位置的差异，设立具有不同属地文化特色的摄影主题，并持续征集高质量的摄影作品，从而精彩展现人文的个性</a:t>
            </a:r>
            <a:r>
              <a:rPr lang="zh-CN" altLang="en-US" sz="1600">
                <a:solidFill>
                  <a:srgbClr val="000000"/>
                </a:solidFill>
                <a:ea typeface="宋体" panose="02010600030101010101" pitchFamily="2" charset="-122"/>
                <a:sym typeface="+mn-ea"/>
              </a:rPr>
              <a:t>。</a:t>
            </a:r>
            <a:r>
              <a:rPr lang="en-US" altLang="zh-CN" sz="1600">
                <a:solidFill>
                  <a:srgbClr val="000000"/>
                </a:solidFill>
                <a:sym typeface="+mn-ea"/>
              </a:rPr>
              <a:t> </a:t>
            </a:r>
            <a:r>
              <a:rPr sz="1600">
                <a:solidFill>
                  <a:srgbClr val="000000"/>
                </a:solidFill>
                <a:sym typeface="+mn-ea"/>
              </a:rPr>
              <a:t>亚朵酒店定位于以阅读和人文摄影为主题的中高端精品酒店，只提供有限服务，全力打造高品质的设施环境和服务水平，致力于为旅客提供极致的旅途享受</a:t>
            </a:r>
            <a:r>
              <a:rPr lang="zh-CN" altLang="en-US" sz="1600">
                <a:solidFill>
                  <a:srgbClr val="000000"/>
                </a:solidFill>
                <a:ea typeface="宋体" panose="02010600030101010101" pitchFamily="2" charset="-122"/>
                <a:sym typeface="+mn-ea"/>
              </a:rPr>
              <a:t>。</a:t>
            </a:r>
          </a:p>
          <a:p>
            <a:pPr algn="just">
              <a:lnSpc>
                <a:spcPct val="150000"/>
              </a:lnSpc>
            </a:pPr>
            <a:r>
              <a:rPr lang="zh-CN" altLang="en-US" sz="1600">
                <a:solidFill>
                  <a:srgbClr val="000000"/>
                </a:solidFill>
                <a:ea typeface="宋体" panose="02010600030101010101" pitchFamily="2" charset="-122"/>
              </a:rPr>
              <a:t>   酒店应积极推进品牌形象物化方面的建设，按照企业统一的商标、标志和企业标准色作并完善酒店的形象识别系统，在视觉层面塑造一目了然的酒店品牌形象</a:t>
            </a:r>
            <a:r>
              <a:rPr lang="zh-CN" altLang="en-US" sz="1600">
                <a:solidFill>
                  <a:srgbClr val="000000"/>
                </a:solidFill>
                <a:ea typeface="宋体" panose="02010600030101010101" pitchFamily="2" charset="-122"/>
                <a:sym typeface="+mn-ea"/>
              </a:rPr>
              <a:t>。</a:t>
            </a:r>
            <a:endParaRPr lang="zh-CN" altLang="en-US" sz="1600">
              <a:solidFill>
                <a:srgbClr val="000000"/>
              </a:solidFill>
              <a:ea typeface="宋体" panose="02010600030101010101" pitchFamily="2" charset="-122"/>
            </a:endParaRPr>
          </a:p>
          <a:p>
            <a:pPr algn="just">
              <a:lnSpc>
                <a:spcPct val="150000"/>
              </a:lnSpc>
            </a:pPr>
            <a:endParaRPr lang="zh-CN" altLang="en-US" sz="1600">
              <a:solidFill>
                <a:srgbClr val="000000"/>
              </a:solidFill>
            </a:endParaRPr>
          </a:p>
        </p:txBody>
      </p:sp>
      <p:grpSp>
        <p:nvGrpSpPr>
          <p:cNvPr id="13" name="组合 12"/>
          <p:cNvGrpSpPr/>
          <p:nvPr/>
        </p:nvGrpSpPr>
        <p:grpSpPr>
          <a:xfrm>
            <a:off x="7571740" y="1602740"/>
            <a:ext cx="4157980" cy="3653155"/>
            <a:chOff x="11147" y="1797"/>
            <a:chExt cx="7148" cy="5753"/>
          </a:xfrm>
        </p:grpSpPr>
        <p:sp>
          <p:nvSpPr>
            <p:cNvPr id="2" name="文本框 1"/>
            <p:cNvSpPr txBox="1"/>
            <p:nvPr/>
          </p:nvSpPr>
          <p:spPr>
            <a:xfrm>
              <a:off x="11665" y="2611"/>
              <a:ext cx="6630" cy="58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（一）提高酒店服务质量</a:t>
              </a:r>
            </a:p>
          </p:txBody>
        </p:sp>
        <p:sp>
          <p:nvSpPr>
            <p:cNvPr id="6" name="文本框 5"/>
            <p:cNvSpPr txBox="1"/>
            <p:nvPr/>
          </p:nvSpPr>
          <p:spPr>
            <a:xfrm>
              <a:off x="11665" y="3782"/>
              <a:ext cx="6630" cy="58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（二）打造酒店个性特色</a:t>
              </a:r>
            </a:p>
          </p:txBody>
        </p:sp>
        <p:sp>
          <p:nvSpPr>
            <p:cNvPr id="8" name="文本框 7"/>
            <p:cNvSpPr txBox="1"/>
            <p:nvPr/>
          </p:nvSpPr>
          <p:spPr>
            <a:xfrm>
              <a:off x="11665" y="4812"/>
              <a:ext cx="6630" cy="58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（三）加强文化内涵建设</a:t>
              </a:r>
            </a:p>
          </p:txBody>
        </p:sp>
        <p:sp>
          <p:nvSpPr>
            <p:cNvPr id="10" name="文本框 9"/>
            <p:cNvSpPr txBox="1"/>
            <p:nvPr/>
          </p:nvSpPr>
          <p:spPr>
            <a:xfrm>
              <a:off x="11665" y="5842"/>
              <a:ext cx="6630" cy="58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（四）注重品牌标识设计</a:t>
              </a:r>
            </a:p>
          </p:txBody>
        </p:sp>
        <p:sp>
          <p:nvSpPr>
            <p:cNvPr id="11" name="棱台 10"/>
            <p:cNvSpPr/>
            <p:nvPr/>
          </p:nvSpPr>
          <p:spPr>
            <a:xfrm>
              <a:off x="11147" y="1797"/>
              <a:ext cx="5995" cy="5753"/>
            </a:xfrm>
            <a:prstGeom prst="bevel">
              <a:avLst/>
            </a:prstGeom>
            <a:noFill/>
            <a:ln w="9525" cap="flat" cmpd="sng" algn="ctr">
              <a:solidFill>
                <a:srgbClr val="E6B3A3"/>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lstStyle/>
            <a:p>
              <a:pPr eaLnBrk="0" fontAlgn="base" hangingPunct="0">
                <a:spcBef>
                  <a:spcPct val="0"/>
                </a:spcBef>
                <a:spcAft>
                  <a:spcPct val="0"/>
                </a:spcAft>
              </a:pPr>
              <a:endParaRPr lang="en-US" altLang="en-US">
                <a:solidFill>
                  <a:srgbClr val="000000"/>
                </a:solidFil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859317" y="2443966"/>
            <a:ext cx="8625205" cy="1322070"/>
          </a:xfrm>
          <a:prstGeom prst="rect">
            <a:avLst/>
          </a:prstGeom>
          <a:noFill/>
        </p:spPr>
        <p:txBody>
          <a:bodyPr wrap="square" rtlCol="0">
            <a:spAutoFit/>
          </a:bodyPr>
          <a:lstStyle/>
          <a:p>
            <a:pPr algn="ctr">
              <a:lnSpc>
                <a:spcPct val="200000"/>
              </a:lnSpc>
              <a:defRPr/>
            </a:pPr>
            <a:r>
              <a:rPr lang="zh-CN" altLang="en-US" sz="4000" b="1" dirty="0" smtClean="0">
                <a:solidFill>
                  <a:srgbClr val="FF0000"/>
                </a:solidFill>
                <a:latin typeface="微软雅黑" panose="020B0503020204020204" pitchFamily="34" charset="-122"/>
                <a:ea typeface="微软雅黑" panose="020B0503020204020204" pitchFamily="34" charset="-122"/>
              </a:rPr>
              <a:t>第</a:t>
            </a:r>
            <a:r>
              <a:rPr lang="zh-CN" altLang="en-US" sz="4000" b="1" dirty="0">
                <a:solidFill>
                  <a:srgbClr val="FF0000"/>
                </a:solidFill>
                <a:latin typeface="微软雅黑" panose="020B0503020204020204" pitchFamily="34" charset="-122"/>
                <a:ea typeface="微软雅黑" panose="020B0503020204020204" pitchFamily="34" charset="-122"/>
              </a:rPr>
              <a:t>二</a:t>
            </a:r>
            <a:r>
              <a:rPr lang="zh-CN" altLang="en-US" sz="4000" b="1" dirty="0" smtClean="0">
                <a:solidFill>
                  <a:srgbClr val="FF0000"/>
                </a:solidFill>
                <a:latin typeface="微软雅黑" panose="020B0503020204020204" pitchFamily="34" charset="-122"/>
                <a:ea typeface="微软雅黑" panose="020B0503020204020204" pitchFamily="34" charset="-122"/>
              </a:rPr>
              <a:t>节   </a:t>
            </a:r>
            <a:r>
              <a:rPr lang="zh-CN" altLang="en-US" sz="4000" b="1" dirty="0">
                <a:solidFill>
                  <a:srgbClr val="FF0000"/>
                </a:solidFill>
                <a:latin typeface="微软雅黑" panose="020B0503020204020204" pitchFamily="34" charset="-122"/>
                <a:ea typeface="微软雅黑" panose="020B0503020204020204" pitchFamily="34" charset="-122"/>
                <a:sym typeface="+mn-ea"/>
              </a:rPr>
              <a:t>酒店品牌维护、推广和提升</a:t>
            </a:r>
            <a:endParaRPr lang="zh-CN" altLang="en-US" sz="40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sym typeface="+mn-ea"/>
              </a:rPr>
              <a:t>一、酒店品牌维护</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第三节    酒店品牌维护、推广和提升</a:t>
            </a:r>
          </a:p>
        </p:txBody>
      </p:sp>
      <p:sp>
        <p:nvSpPr>
          <p:cNvPr id="2" name="矩形 1"/>
          <p:cNvSpPr/>
          <p:nvPr/>
        </p:nvSpPr>
        <p:spPr bwMode="auto">
          <a:xfrm>
            <a:off x="2447365" y="2330823"/>
            <a:ext cx="1237129" cy="1389529"/>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zh-CN" altLang="en-US" sz="4000" b="0" i="0" u="none" strike="noStrike" cap="none" normalizeH="0" baseline="0" dirty="0" smtClean="0">
                <a:ln>
                  <a:noFill/>
                </a:ln>
                <a:solidFill>
                  <a:schemeClr val="tx1"/>
                </a:solidFill>
                <a:effectLst/>
                <a:latin typeface="Arial" panose="020B0604020202020204" pitchFamily="34" charset="0"/>
              </a:rPr>
              <a:t>酒店品牌</a:t>
            </a:r>
            <a:endParaRPr kumimoji="0" lang="zh-CN" altLang="en-US" sz="4000" b="0" i="0" u="none" strike="noStrike" cap="none" normalizeH="0" baseline="0" dirty="0" smtClean="0">
              <a:ln>
                <a:noFill/>
              </a:ln>
              <a:solidFill>
                <a:schemeClr val="tx1"/>
              </a:solidFill>
              <a:effectLst/>
              <a:latin typeface="Arial" panose="020B0604020202020204" pitchFamily="34" charset="0"/>
            </a:endParaRPr>
          </a:p>
        </p:txBody>
      </p:sp>
      <p:cxnSp>
        <p:nvCxnSpPr>
          <p:cNvPr id="5" name="直接箭头连接符 4"/>
          <p:cNvCxnSpPr/>
          <p:nvPr/>
        </p:nvCxnSpPr>
        <p:spPr bwMode="auto">
          <a:xfrm flipV="1">
            <a:off x="3711388" y="2033356"/>
            <a:ext cx="1577788" cy="763632"/>
          </a:xfrm>
          <a:prstGeom prst="straightConnector1">
            <a:avLst/>
          </a:prstGeom>
          <a:solidFill>
            <a:schemeClr val="accent1"/>
          </a:solidFill>
          <a:ln w="9525" cap="flat" cmpd="sng" algn="ctr">
            <a:solidFill>
              <a:schemeClr val="tx1"/>
            </a:solidFill>
            <a:prstDash val="solid"/>
            <a:round/>
            <a:headEnd type="none" w="med" len="med"/>
            <a:tailEnd type="triangle"/>
          </a:ln>
        </p:spPr>
      </p:cxnSp>
      <p:cxnSp>
        <p:nvCxnSpPr>
          <p:cNvPr id="7" name="直接箭头连接符 6"/>
          <p:cNvCxnSpPr/>
          <p:nvPr/>
        </p:nvCxnSpPr>
        <p:spPr bwMode="auto">
          <a:xfrm>
            <a:off x="3684494" y="2841812"/>
            <a:ext cx="1595718" cy="699247"/>
          </a:xfrm>
          <a:prstGeom prst="straightConnector1">
            <a:avLst/>
          </a:prstGeom>
          <a:solidFill>
            <a:schemeClr val="accent1"/>
          </a:solidFill>
          <a:ln w="9525" cap="flat" cmpd="sng" algn="ctr">
            <a:solidFill>
              <a:schemeClr val="tx1"/>
            </a:solidFill>
            <a:prstDash val="solid"/>
            <a:round/>
            <a:headEnd type="none" w="med" len="med"/>
            <a:tailEnd type="triangle"/>
          </a:ln>
        </p:spPr>
      </p:cxnSp>
      <p:sp>
        <p:nvSpPr>
          <p:cNvPr id="8" name="椭圆 7"/>
          <p:cNvSpPr/>
          <p:nvPr/>
        </p:nvSpPr>
        <p:spPr bwMode="auto">
          <a:xfrm>
            <a:off x="5289176" y="1617345"/>
            <a:ext cx="1658471" cy="713478"/>
          </a:xfrm>
          <a:prstGeom prst="ellipse">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rPr>
              <a:t>对内</a:t>
            </a:r>
            <a:endParaRPr kumimoji="0" lang="zh-CN"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9" name="椭圆 8"/>
          <p:cNvSpPr/>
          <p:nvPr/>
        </p:nvSpPr>
        <p:spPr bwMode="auto">
          <a:xfrm>
            <a:off x="5280212" y="3321422"/>
            <a:ext cx="1658471" cy="797859"/>
          </a:xfrm>
          <a:prstGeom prst="ellipse">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0" fontAlgn="base" latinLnBrk="0" hangingPunct="0">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Arial" panose="020B0604020202020204" pitchFamily="34" charset="0"/>
              </a:rPr>
              <a:t>对外</a:t>
            </a:r>
            <a:endParaRPr kumimoji="0" lang="zh-CN" altLang="en-US" sz="2400" b="0" i="0" u="none" strike="noStrike" cap="none" normalizeH="0" baseline="0" dirty="0" smtClean="0">
              <a:ln>
                <a:noFill/>
              </a:ln>
              <a:solidFill>
                <a:schemeClr val="tx1"/>
              </a:solidFill>
              <a:effectLst/>
              <a:latin typeface="Arial" panose="020B0604020202020204" pitchFamily="34" charset="0"/>
            </a:endParaRPr>
          </a:p>
        </p:txBody>
      </p:sp>
      <p:cxnSp>
        <p:nvCxnSpPr>
          <p:cNvPr id="11" name="直接箭头连接符 10"/>
          <p:cNvCxnSpPr>
            <a:stCxn id="8" idx="6"/>
          </p:cNvCxnSpPr>
          <p:nvPr/>
        </p:nvCxnSpPr>
        <p:spPr bwMode="auto">
          <a:xfrm>
            <a:off x="6947647" y="1974084"/>
            <a:ext cx="1461247" cy="772750"/>
          </a:xfrm>
          <a:prstGeom prst="straightConnector1">
            <a:avLst/>
          </a:prstGeom>
          <a:solidFill>
            <a:schemeClr val="accent1"/>
          </a:solidFill>
          <a:ln w="9525" cap="flat" cmpd="sng" algn="ctr">
            <a:solidFill>
              <a:schemeClr val="tx1"/>
            </a:solidFill>
            <a:prstDash val="solid"/>
            <a:round/>
            <a:headEnd type="none" w="med" len="med"/>
            <a:tailEnd type="triangle"/>
          </a:ln>
        </p:spPr>
      </p:cxnSp>
      <p:cxnSp>
        <p:nvCxnSpPr>
          <p:cNvPr id="14" name="直接箭头连接符 13"/>
          <p:cNvCxnSpPr/>
          <p:nvPr/>
        </p:nvCxnSpPr>
        <p:spPr bwMode="auto">
          <a:xfrm flipV="1">
            <a:off x="6947647" y="2807073"/>
            <a:ext cx="1434353" cy="841562"/>
          </a:xfrm>
          <a:prstGeom prst="straightConnector1">
            <a:avLst/>
          </a:prstGeom>
          <a:solidFill>
            <a:schemeClr val="accent1"/>
          </a:solidFill>
          <a:ln w="9525" cap="flat" cmpd="sng" algn="ctr">
            <a:solidFill>
              <a:schemeClr val="tx1"/>
            </a:solidFill>
            <a:prstDash val="solid"/>
            <a:round/>
            <a:headEnd type="none" w="med" len="med"/>
            <a:tailEnd type="triangle"/>
          </a:ln>
        </p:spPr>
      </p:cxnSp>
      <p:sp>
        <p:nvSpPr>
          <p:cNvPr id="15" name="矩形 14"/>
          <p:cNvSpPr/>
          <p:nvPr/>
        </p:nvSpPr>
        <p:spPr bwMode="auto">
          <a:xfrm>
            <a:off x="8417858" y="2142566"/>
            <a:ext cx="1308847" cy="1506069"/>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0" fontAlgn="base" latinLnBrk="0" hangingPunct="0">
              <a:lnSpc>
                <a:spcPct val="100000"/>
              </a:lnSpc>
              <a:spcBef>
                <a:spcPct val="0"/>
              </a:spcBef>
              <a:spcAft>
                <a:spcPct val="0"/>
              </a:spcAft>
              <a:buClrTx/>
              <a:buSzTx/>
              <a:buFontTx/>
              <a:buNone/>
            </a:pPr>
            <a:r>
              <a:rPr kumimoji="0" lang="en-US" altLang="zh-CN" sz="4400" b="0" i="0" u="none" strike="noStrike" cap="none" normalizeH="0" baseline="0" dirty="0" smtClean="0">
                <a:ln>
                  <a:noFill/>
                </a:ln>
                <a:solidFill>
                  <a:schemeClr val="tx1"/>
                </a:solidFill>
                <a:effectLst/>
                <a:latin typeface="Arial" panose="020B0604020202020204" pitchFamily="34" charset="0"/>
              </a:rPr>
              <a:t>?</a:t>
            </a:r>
            <a:endParaRPr kumimoji="0" lang="zh-CN" altLang="en-US" sz="4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59822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sym typeface="+mn-ea"/>
              </a:rPr>
              <a:t>一、酒店品牌维护</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第三节    酒店品牌维护、推广和提升</a:t>
            </a:r>
          </a:p>
        </p:txBody>
      </p:sp>
      <p:sp>
        <p:nvSpPr>
          <p:cNvPr id="3" name="文本框 2"/>
          <p:cNvSpPr txBox="1"/>
          <p:nvPr/>
        </p:nvSpPr>
        <p:spPr>
          <a:xfrm>
            <a:off x="1543050" y="1617345"/>
            <a:ext cx="9643110" cy="3784600"/>
          </a:xfrm>
          <a:prstGeom prst="rect">
            <a:avLst/>
          </a:prstGeom>
          <a:noFill/>
        </p:spPr>
        <p:txBody>
          <a:bodyPr wrap="square" rtlCol="0" anchor="t">
            <a:spAutoFit/>
          </a:bodyPr>
          <a:lstStyle/>
          <a:p>
            <a:pPr>
              <a:lnSpc>
                <a:spcPct val="150000"/>
              </a:lnSpc>
            </a:pPr>
            <a:r>
              <a:rPr lang="en-US" altLang="zh-CN" sz="1600">
                <a:solidFill>
                  <a:srgbClr val="000000"/>
                </a:solidFill>
              </a:rPr>
              <a:t>       </a:t>
            </a:r>
            <a:r>
              <a:rPr lang="zh-CN" altLang="en-US" sz="1600">
                <a:solidFill>
                  <a:srgbClr val="000000"/>
                </a:solidFill>
              </a:rPr>
              <a:t>为巩固酒店品牌效应，避免酒店品牌效应随着时间的推移而减弱，需要对酒店品牌进行维护。品牌维护一般分为法律上的品牌维护和经营上的品牌维护两种。酒店品牌的法律保护主要包括域名权保护和商标权保护。酒店品牌的经营维护则分为保守性维护和积极性维护。保性维护是指在进行酒店品牌经营时，采取非进攻性、用于加强稳固酒店品牌地位的传播与经营手段；积极性维护则是采取提升品牌形象、增加品牌内涵的传播、经营手段，以及全面质量管理、产品服务创新等方式，积极地追随市场和消费者需求变化，通过不断创新来维护品牌形象、开拓市场，可采取的酒店品牌经营维护措施主要有以下几方面。</a:t>
            </a:r>
          </a:p>
          <a:p>
            <a:pPr marL="285750" indent="-285750">
              <a:lnSpc>
                <a:spcPct val="150000"/>
              </a:lnSpc>
              <a:buFont typeface="Wingdings" panose="05000000000000000000" charset="0"/>
              <a:buChar char="p"/>
            </a:pPr>
            <a:r>
              <a:rPr lang="zh-CN" altLang="en-US" sz="1600" b="1">
                <a:solidFill>
                  <a:srgbClr val="000000"/>
                </a:solidFill>
              </a:rPr>
              <a:t>采取全面质量管理</a:t>
            </a:r>
          </a:p>
          <a:p>
            <a:pPr marL="285750" indent="-285750">
              <a:lnSpc>
                <a:spcPct val="150000"/>
              </a:lnSpc>
              <a:buFont typeface="Wingdings" panose="05000000000000000000" charset="0"/>
              <a:buChar char="p"/>
            </a:pPr>
            <a:r>
              <a:rPr lang="zh-CN" altLang="en-US" sz="1600" b="1">
                <a:solidFill>
                  <a:srgbClr val="000000"/>
                </a:solidFill>
              </a:rPr>
              <a:t>有效处理消费者投诉</a:t>
            </a:r>
          </a:p>
          <a:p>
            <a:pPr marL="285750" indent="-285750">
              <a:lnSpc>
                <a:spcPct val="150000"/>
              </a:lnSpc>
              <a:buFont typeface="Wingdings" panose="05000000000000000000" charset="0"/>
              <a:buChar char="p"/>
            </a:pPr>
            <a:r>
              <a:rPr lang="zh-CN" altLang="en-US" sz="1600" b="1">
                <a:solidFill>
                  <a:srgbClr val="000000"/>
                </a:solidFill>
              </a:rPr>
              <a:t>进行产品与服务创訢</a:t>
            </a:r>
          </a:p>
          <a:p>
            <a:pPr marL="285750" indent="-285750">
              <a:lnSpc>
                <a:spcPct val="150000"/>
              </a:lnSpc>
              <a:buFont typeface="Wingdings" panose="05000000000000000000" charset="0"/>
              <a:buChar char="p"/>
            </a:pPr>
            <a:r>
              <a:rPr lang="zh-CN" altLang="en-US" sz="1600" b="1">
                <a:solidFill>
                  <a:srgbClr val="000000"/>
                </a:solidFill>
              </a:rPr>
              <a:t>妥善防范与处理危机</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sym typeface="+mn-ea"/>
              </a:rPr>
              <a:t>二、酒店品牌推广</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第三节    酒店品牌维护、推广和提升</a:t>
            </a:r>
          </a:p>
        </p:txBody>
      </p:sp>
      <p:sp>
        <p:nvSpPr>
          <p:cNvPr id="2" name="文本框 1"/>
          <p:cNvSpPr txBox="1"/>
          <p:nvPr/>
        </p:nvSpPr>
        <p:spPr>
          <a:xfrm>
            <a:off x="1397000" y="1249045"/>
            <a:ext cx="4210050"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（一）传统广告传播酒店品牌</a:t>
            </a:r>
          </a:p>
        </p:txBody>
      </p:sp>
      <p:sp>
        <p:nvSpPr>
          <p:cNvPr id="3" name="文本框 2"/>
          <p:cNvSpPr txBox="1"/>
          <p:nvPr/>
        </p:nvSpPr>
        <p:spPr>
          <a:xfrm>
            <a:off x="1543050" y="1617345"/>
            <a:ext cx="9643110" cy="1938020"/>
          </a:xfrm>
          <a:prstGeom prst="rect">
            <a:avLst/>
          </a:prstGeom>
          <a:noFill/>
        </p:spPr>
        <p:txBody>
          <a:bodyPr wrap="square" rtlCol="0" anchor="t">
            <a:spAutoFit/>
          </a:bodyPr>
          <a:lstStyle/>
          <a:p>
            <a:pPr>
              <a:lnSpc>
                <a:spcPct val="150000"/>
              </a:lnSpc>
            </a:pPr>
            <a:r>
              <a:rPr lang="en-US" altLang="zh-CN" sz="1600">
                <a:solidFill>
                  <a:srgbClr val="000000"/>
                </a:solidFill>
              </a:rPr>
              <a:t>      </a:t>
            </a:r>
            <a:r>
              <a:rPr sz="1600">
                <a:solidFill>
                  <a:srgbClr val="000000"/>
                </a:solidFill>
              </a:rPr>
              <a:t>广告是品牌传播最常用的手段，具有良好的导向性和可控性。在宣传酒店品牌时，主要承担将酒店品牌内涵信息传播出去的任务。各酒店品牌形象特点与个性内涵有目的、有计划地在报纸、杂志等媒体投放广告来实现良好的品牌传播效果。但由于广告效果通常受到媒体特点及公众对广告内容习惯性抵触的影响，因此酒店管理集团应当十分注意广告媒体的选择容的设定等具体事宜，以免引起公众反感，引发品牌传播的负面效应。</a:t>
            </a:r>
            <a:endParaRPr lang="zh-CN" altLang="en-US" sz="1600" b="1">
              <a:solidFill>
                <a:srgbClr val="000000"/>
              </a:solidFill>
            </a:endParaRPr>
          </a:p>
        </p:txBody>
      </p:sp>
      <p:sp>
        <p:nvSpPr>
          <p:cNvPr id="4" name="文本框 3"/>
          <p:cNvSpPr txBox="1"/>
          <p:nvPr/>
        </p:nvSpPr>
        <p:spPr>
          <a:xfrm>
            <a:off x="1397000" y="3555365"/>
            <a:ext cx="4210050"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（二）公共关系推广酒店品牌</a:t>
            </a:r>
          </a:p>
        </p:txBody>
      </p:sp>
      <p:sp>
        <p:nvSpPr>
          <p:cNvPr id="5" name="文本框 4"/>
          <p:cNvSpPr txBox="1"/>
          <p:nvPr/>
        </p:nvSpPr>
        <p:spPr>
          <a:xfrm>
            <a:off x="1543050" y="4052570"/>
            <a:ext cx="9643110" cy="1938020"/>
          </a:xfrm>
          <a:prstGeom prst="rect">
            <a:avLst/>
          </a:prstGeom>
          <a:noFill/>
        </p:spPr>
        <p:txBody>
          <a:bodyPr wrap="square" rtlCol="0" anchor="t">
            <a:spAutoFit/>
          </a:bodyPr>
          <a:lstStyle/>
          <a:p>
            <a:pPr>
              <a:lnSpc>
                <a:spcPct val="150000"/>
              </a:lnSpc>
            </a:pPr>
            <a:r>
              <a:rPr lang="en-US" altLang="zh-CN" sz="1600">
                <a:solidFill>
                  <a:srgbClr val="000000"/>
                </a:solidFill>
              </a:rPr>
              <a:t>      </a:t>
            </a:r>
            <a:r>
              <a:rPr sz="1600">
                <a:solidFill>
                  <a:srgbClr val="000000"/>
                </a:solidFill>
              </a:rPr>
              <a:t>希尔顿酒店集团负责人曾提出，公关就是通过第三方的支持树立酒店品牌自身的积极形象和培育消费者偏好的过程。对于酒店管理集团而言，则应注意保持与员工、顾客、政府、新闻界、行业协会、学术界的关系，利用集团内部会议、外部新闻发布会、社交活动、各类会展、对危机事件的处理等时机，宣传与推广旗下酒店品牌形象与内涵，争取更多有力支持，并在主流媒体上取得更多正面报道，从而达到提升酒店品牌知名度与美誉度的目的</a:t>
            </a:r>
            <a:r>
              <a:rPr lang="zh-CN" altLang="en-US" sz="1600">
                <a:solidFill>
                  <a:srgbClr val="000000"/>
                </a:solidFill>
                <a:ea typeface="宋体" panose="02010600030101010101" pitchFamily="2" charset="-122"/>
              </a:rP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sym typeface="+mn-ea"/>
              </a:rPr>
              <a:t>二、酒店品牌推广</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第三节    酒店品牌维护、推广和提升</a:t>
            </a:r>
          </a:p>
        </p:txBody>
      </p:sp>
      <p:sp>
        <p:nvSpPr>
          <p:cNvPr id="2" name="文本框 1"/>
          <p:cNvSpPr txBox="1"/>
          <p:nvPr/>
        </p:nvSpPr>
        <p:spPr>
          <a:xfrm>
            <a:off x="1397000" y="1249045"/>
            <a:ext cx="4210050"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（三）新媒体营销宣传酒店品牌</a:t>
            </a:r>
          </a:p>
        </p:txBody>
      </p:sp>
      <p:sp>
        <p:nvSpPr>
          <p:cNvPr id="3" name="文本框 2"/>
          <p:cNvSpPr txBox="1"/>
          <p:nvPr/>
        </p:nvSpPr>
        <p:spPr>
          <a:xfrm>
            <a:off x="1543050" y="1617345"/>
            <a:ext cx="9643110" cy="3415030"/>
          </a:xfrm>
          <a:prstGeom prst="rect">
            <a:avLst/>
          </a:prstGeom>
          <a:noFill/>
        </p:spPr>
        <p:txBody>
          <a:bodyPr wrap="square" rtlCol="0" anchor="t">
            <a:spAutoFit/>
          </a:bodyPr>
          <a:lstStyle/>
          <a:p>
            <a:pPr>
              <a:lnSpc>
                <a:spcPct val="150000"/>
              </a:lnSpc>
            </a:pPr>
            <a:r>
              <a:rPr lang="en-US" altLang="zh-CN" sz="1600">
                <a:solidFill>
                  <a:srgbClr val="000000"/>
                </a:solidFill>
              </a:rPr>
              <a:t>       </a:t>
            </a:r>
            <a:r>
              <a:rPr sz="1600">
                <a:solidFill>
                  <a:srgbClr val="000000"/>
                </a:solidFill>
              </a:rPr>
              <a:t>随着信息技术在酒店业的广泛应用，新媒体营销已成为酒店品牌最便捷、最有效、最经济的传播手段。酒店管理集团应致力于集团网站及预订系统的建设工作，加大散客预订系统的销售力度，将相应的酒店品牌形象、内涵、附加值等信息发布到网上，增强品牌宣传力度，让更多公众了解并选择酒店品牌，扩大知名度与销售额，同时还应设置消费者建议板块，不断改善品牌产品与服务，使其能够更好地满足各细分市场消费者的需求</a:t>
            </a:r>
            <a:r>
              <a:rPr lang="zh-CN" altLang="en-US" sz="1600">
                <a:solidFill>
                  <a:srgbClr val="000000"/>
                </a:solidFill>
                <a:ea typeface="宋体" panose="02010600030101010101" pitchFamily="2" charset="-122"/>
              </a:rPr>
              <a:t>。</a:t>
            </a:r>
          </a:p>
          <a:p>
            <a:pPr>
              <a:lnSpc>
                <a:spcPct val="150000"/>
              </a:lnSpc>
            </a:pPr>
            <a:r>
              <a:rPr lang="zh-CN" altLang="en-US" sz="1600">
                <a:solidFill>
                  <a:srgbClr val="000000"/>
                </a:solidFill>
                <a:ea typeface="宋体" panose="02010600030101010101" pitchFamily="2" charset="-122"/>
              </a:rPr>
              <a:t>       酒店还可以积极利用专业酒店营销平台、团购网站、论坛（社区）、微博、微电影、微信、抖音等新媒体的载体进行酒店品牌推广，更大范围地传达自己的品牌形象。新媒体的多样化还能够让客户更加了解酒店的影响活动，增加自己对客户的吸引力，从而增加消费。而新媒体传播的低成本和全球化更是使得酒店能够以更加低廉的成本达到更加有效果的宣传。</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sym typeface="+mn-ea"/>
              </a:rPr>
              <a:t>三、酒店品牌提升</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第三节    酒店品牌维护、推广和提升</a:t>
            </a:r>
          </a:p>
        </p:txBody>
      </p:sp>
      <p:sp>
        <p:nvSpPr>
          <p:cNvPr id="2" name="文本框 1"/>
          <p:cNvSpPr txBox="1"/>
          <p:nvPr/>
        </p:nvSpPr>
        <p:spPr>
          <a:xfrm>
            <a:off x="1397000" y="1249045"/>
            <a:ext cx="4210050"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（一）提高品牌知名度</a:t>
            </a:r>
          </a:p>
        </p:txBody>
      </p:sp>
      <p:sp>
        <p:nvSpPr>
          <p:cNvPr id="3" name="文本框 2"/>
          <p:cNvSpPr txBox="1"/>
          <p:nvPr/>
        </p:nvSpPr>
        <p:spPr>
          <a:xfrm>
            <a:off x="1543050" y="1617345"/>
            <a:ext cx="9643110" cy="3461385"/>
          </a:xfrm>
          <a:prstGeom prst="rect">
            <a:avLst/>
          </a:prstGeom>
          <a:noFill/>
        </p:spPr>
        <p:txBody>
          <a:bodyPr wrap="square" rtlCol="0" anchor="t">
            <a:spAutoFit/>
          </a:bodyPr>
          <a:lstStyle/>
          <a:p>
            <a:pPr indent="431800">
              <a:lnSpc>
                <a:spcPct val="150000"/>
              </a:lnSpc>
            </a:pPr>
            <a:r>
              <a:rPr lang="en-US" altLang="zh-CN" sz="1600">
                <a:solidFill>
                  <a:srgbClr val="000000"/>
                </a:solidFill>
              </a:rPr>
              <a:t> </a:t>
            </a:r>
            <a:r>
              <a:rPr sz="1600">
                <a:solidFill>
                  <a:srgbClr val="000000"/>
                </a:solidFill>
              </a:rPr>
              <a:t>品牌知名度是指社会公众对品牌的知晓和了解程度，以及这个品牌社会影响的广度和深度。它是衡量酒店品牌现状的一个“量”的指标，衡量的结果揭示了酒店品牌被人知晓的范围的大小以及品牌在市场上的领先能力。</a:t>
            </a:r>
          </a:p>
          <a:p>
            <a:pPr indent="431800">
              <a:lnSpc>
                <a:spcPct val="150000"/>
              </a:lnSpc>
            </a:pPr>
            <a:r>
              <a:rPr sz="1600">
                <a:solidFill>
                  <a:srgbClr val="000000"/>
                </a:solidFill>
              </a:rPr>
              <a:t>酒店品牌可以从</a:t>
            </a:r>
            <a:r>
              <a:rPr b="1">
                <a:solidFill>
                  <a:srgbClr val="000000"/>
                </a:solidFill>
              </a:rPr>
              <a:t>顾客知名度、行业知名度和社会知名度</a:t>
            </a:r>
            <a:r>
              <a:rPr sz="1600">
                <a:solidFill>
                  <a:srgbClr val="000000"/>
                </a:solidFill>
              </a:rPr>
              <a:t>三个方面来提高。</a:t>
            </a:r>
          </a:p>
          <a:p>
            <a:pPr marL="285750" indent="-285750">
              <a:lnSpc>
                <a:spcPct val="150000"/>
              </a:lnSpc>
              <a:buFont typeface="Wingdings" panose="05000000000000000000" charset="0"/>
              <a:buChar char="Ø"/>
            </a:pPr>
            <a:r>
              <a:rPr sz="1600">
                <a:solidFill>
                  <a:srgbClr val="000000"/>
                </a:solidFill>
              </a:rPr>
              <a:t>酒店可以聘请知名酒店管理公司管理、加入一些松散的酒店联盟，加入相关的行业协会，做出对行业有</a:t>
            </a:r>
          </a:p>
          <a:p>
            <a:pPr>
              <a:lnSpc>
                <a:spcPct val="150000"/>
              </a:lnSpc>
              <a:buFont typeface="Wingdings" panose="05000000000000000000" charset="0"/>
              <a:buNone/>
            </a:pPr>
            <a:r>
              <a:rPr sz="1600">
                <a:solidFill>
                  <a:srgbClr val="000000"/>
                </a:solidFill>
              </a:rPr>
              <a:t>重要意义的服务或管理创新等来提高行业知名度</a:t>
            </a:r>
            <a:r>
              <a:rPr lang="zh-CN" altLang="en-US" sz="1600">
                <a:solidFill>
                  <a:srgbClr val="000000"/>
                </a:solidFill>
                <a:ea typeface="宋体" panose="02010600030101010101" pitchFamily="2" charset="-122"/>
              </a:rPr>
              <a:t>。</a:t>
            </a:r>
            <a:endParaRPr sz="1600">
              <a:solidFill>
                <a:srgbClr val="000000"/>
              </a:solidFill>
            </a:endParaRPr>
          </a:p>
          <a:p>
            <a:pPr marL="285750" indent="-285750">
              <a:lnSpc>
                <a:spcPct val="150000"/>
              </a:lnSpc>
              <a:buFont typeface="Wingdings" panose="05000000000000000000" charset="0"/>
              <a:buChar char="Ø"/>
            </a:pPr>
            <a:r>
              <a:rPr sz="1600">
                <a:solidFill>
                  <a:srgbClr val="000000"/>
                </a:solidFill>
              </a:rPr>
              <a:t>在提高社会知名度方面，可以选择参加公益活动，承办当地有影响力的社会活动，以其他方式接近公众。</a:t>
            </a:r>
          </a:p>
          <a:p>
            <a:pPr>
              <a:lnSpc>
                <a:spcPct val="150000"/>
              </a:lnSpc>
              <a:buFont typeface="Wingdings" panose="05000000000000000000" charset="0"/>
              <a:buNone/>
            </a:pPr>
            <a:r>
              <a:rPr sz="1600">
                <a:solidFill>
                  <a:srgbClr val="000000"/>
                </a:solidFill>
              </a:rPr>
              <a:t>       酒店发展的首要问题是提升顾客知名度，顾客知名度可以通过酒店品牌在顾客心目中的形象建立和形象推广来实现。</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sym typeface="+mn-ea"/>
              </a:rPr>
              <a:t>三、酒店品牌提升</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第三节    酒店品牌维护、推广和提升</a:t>
            </a:r>
          </a:p>
        </p:txBody>
      </p:sp>
      <p:sp>
        <p:nvSpPr>
          <p:cNvPr id="2" name="文本框 1"/>
          <p:cNvSpPr txBox="1"/>
          <p:nvPr/>
        </p:nvSpPr>
        <p:spPr>
          <a:xfrm>
            <a:off x="1397000" y="1249045"/>
            <a:ext cx="4210050"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（二）形成品牌美誉度</a:t>
            </a:r>
          </a:p>
        </p:txBody>
      </p:sp>
      <p:sp>
        <p:nvSpPr>
          <p:cNvPr id="3" name="文本框 2"/>
          <p:cNvSpPr txBox="1"/>
          <p:nvPr/>
        </p:nvSpPr>
        <p:spPr>
          <a:xfrm>
            <a:off x="1543050" y="1617345"/>
            <a:ext cx="9643110" cy="3415030"/>
          </a:xfrm>
          <a:prstGeom prst="rect">
            <a:avLst/>
          </a:prstGeom>
          <a:noFill/>
        </p:spPr>
        <p:txBody>
          <a:bodyPr wrap="square" rtlCol="0" anchor="t">
            <a:spAutoFit/>
          </a:bodyPr>
          <a:lstStyle/>
          <a:p>
            <a:pPr indent="431800">
              <a:lnSpc>
                <a:spcPct val="150000"/>
              </a:lnSpc>
            </a:pPr>
            <a:r>
              <a:rPr lang="en-US" altLang="zh-CN" sz="1600">
                <a:solidFill>
                  <a:srgbClr val="000000"/>
                </a:solidFill>
              </a:rPr>
              <a:t> </a:t>
            </a:r>
            <a:r>
              <a:rPr sz="1600">
                <a:solidFill>
                  <a:srgbClr val="000000"/>
                </a:solidFill>
              </a:rPr>
              <a:t>美誉度是指社会公众对品牌的信任和赞美程度，以及这个品牌社会影响的好坏。它是衡酒店品牌现状的一个“质”的指标，衡量的结果揭示了酒店品牌被人评价的性质的好坏酒店众多的知晓品牌中，存在着不同态度的公众，有的对酒店品牌持赞美态度，这些公众就是顺意公众；有的对品牌持反感态度，这些公众是逆意公众。</a:t>
            </a:r>
          </a:p>
          <a:p>
            <a:pPr indent="431800">
              <a:lnSpc>
                <a:spcPct val="150000"/>
              </a:lnSpc>
            </a:pPr>
            <a:r>
              <a:rPr sz="1600">
                <a:solidFill>
                  <a:srgbClr val="000000"/>
                </a:solidFill>
              </a:rPr>
              <a:t>酒店可以从以下几个方面来形成品牌美誉度：</a:t>
            </a:r>
          </a:p>
          <a:p>
            <a:pPr marL="285750" indent="-285750">
              <a:lnSpc>
                <a:spcPct val="150000"/>
              </a:lnSpc>
              <a:buFont typeface="Wingdings" panose="05000000000000000000" charset="0"/>
              <a:buChar char="Ø"/>
            </a:pPr>
            <a:r>
              <a:rPr sz="1600">
                <a:solidFill>
                  <a:srgbClr val="000000"/>
                </a:solidFill>
              </a:rPr>
              <a:t>建立良好的企业信誉，履行品牌承诺；</a:t>
            </a:r>
          </a:p>
          <a:p>
            <a:pPr marL="285750" indent="-285750">
              <a:lnSpc>
                <a:spcPct val="150000"/>
              </a:lnSpc>
              <a:buFont typeface="Wingdings" panose="05000000000000000000" charset="0"/>
              <a:buChar char="Ø"/>
            </a:pPr>
            <a:r>
              <a:rPr sz="1600">
                <a:solidFill>
                  <a:srgbClr val="000000"/>
                </a:solidFill>
              </a:rPr>
              <a:t>酒店将实际的质量通过各种方式转化为顾客可感知的质量，让酒店服务的无形性通过可以看得见、摸得</a:t>
            </a:r>
          </a:p>
          <a:p>
            <a:pPr>
              <a:lnSpc>
                <a:spcPct val="150000"/>
              </a:lnSpc>
              <a:buFont typeface="Wingdings" panose="05000000000000000000" charset="0"/>
              <a:buNone/>
            </a:pPr>
            <a:r>
              <a:rPr sz="1600">
                <a:solidFill>
                  <a:srgbClr val="000000"/>
                </a:solidFill>
              </a:rPr>
              <a:t>着的方式展示出来，例如将厨房改成明档，让顾客亲眼见到食品加工过程，如自己亲自加工一样有信任感。</a:t>
            </a:r>
          </a:p>
          <a:p>
            <a:pPr marL="285750" indent="-285750">
              <a:lnSpc>
                <a:spcPct val="150000"/>
              </a:lnSpc>
              <a:buFont typeface="Wingdings" panose="05000000000000000000" charset="0"/>
              <a:buChar char="Ø"/>
            </a:pPr>
            <a:r>
              <a:rPr sz="1600">
                <a:solidFill>
                  <a:srgbClr val="000000"/>
                </a:solidFill>
              </a:rPr>
              <a:t>酒店也可以通过各种公关活动提高顾客对酒店的了解，更好地与之沟通</a:t>
            </a:r>
            <a:r>
              <a:rPr lang="zh-CN" altLang="en-US" sz="1600">
                <a:solidFill>
                  <a:srgbClr val="000000"/>
                </a:solidFill>
                <a:ea typeface="宋体" panose="02010600030101010101" pitchFamily="2" charset="-122"/>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sym typeface="+mn-ea"/>
              </a:rPr>
              <a:t>三、酒店品牌提升</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第三节    酒店品牌维护、推广和提升</a:t>
            </a:r>
          </a:p>
        </p:txBody>
      </p:sp>
      <p:sp>
        <p:nvSpPr>
          <p:cNvPr id="2" name="文本框 1"/>
          <p:cNvSpPr txBox="1"/>
          <p:nvPr/>
        </p:nvSpPr>
        <p:spPr>
          <a:xfrm>
            <a:off x="1397000" y="1249045"/>
            <a:ext cx="4210050"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（三）建立品牌忠诚度</a:t>
            </a:r>
          </a:p>
        </p:txBody>
      </p:sp>
      <p:sp>
        <p:nvSpPr>
          <p:cNvPr id="3" name="文本框 2"/>
          <p:cNvSpPr txBox="1"/>
          <p:nvPr/>
        </p:nvSpPr>
        <p:spPr>
          <a:xfrm>
            <a:off x="1543050" y="1617345"/>
            <a:ext cx="9643110" cy="3415030"/>
          </a:xfrm>
          <a:prstGeom prst="rect">
            <a:avLst/>
          </a:prstGeom>
          <a:noFill/>
        </p:spPr>
        <p:txBody>
          <a:bodyPr wrap="square" rtlCol="0" anchor="t">
            <a:spAutoFit/>
          </a:bodyPr>
          <a:lstStyle/>
          <a:p>
            <a:pPr indent="431800">
              <a:lnSpc>
                <a:spcPct val="150000"/>
              </a:lnSpc>
            </a:pPr>
            <a:r>
              <a:rPr sz="1600">
                <a:solidFill>
                  <a:srgbClr val="000000"/>
                </a:solidFill>
              </a:rPr>
              <a:t>品牌忠诚度是消费者对某一酒店品牌产生的感情的度量，它反映了一个消費者的偏好由个品牌转向另一个品牌的可能程度。一旦建立品牌忠诚，就可为企业获得更好的营销资本节约促销费用，扩大并延续品牌的宣传效果，让品牌来充当商品或服务的“无形推销员”的角色，在短期内扩大产品的市场份额减少价格弹性，确保竞争优势。</a:t>
            </a:r>
          </a:p>
          <a:p>
            <a:pPr indent="431800">
              <a:lnSpc>
                <a:spcPct val="150000"/>
              </a:lnSpc>
            </a:pPr>
            <a:r>
              <a:rPr lang="zh-CN" altLang="en-US" sz="1600">
                <a:solidFill>
                  <a:srgbClr val="000000"/>
                </a:solidFill>
                <a:ea typeface="宋体" panose="02010600030101010101" pitchFamily="2" charset="-122"/>
                <a:sym typeface="+mn-ea"/>
              </a:rPr>
              <a:t>酒店可以通过以下</a:t>
            </a:r>
            <a:r>
              <a:rPr sz="1600">
                <a:solidFill>
                  <a:srgbClr val="000000"/>
                </a:solidFill>
                <a:sym typeface="+mn-ea"/>
              </a:rPr>
              <a:t>途经来建立品牌忠诚度</a:t>
            </a:r>
            <a:endParaRPr sz="1600">
              <a:solidFill>
                <a:srgbClr val="000000"/>
              </a:solidFill>
            </a:endParaRPr>
          </a:p>
          <a:p>
            <a:pPr marL="285750" indent="-285750">
              <a:lnSpc>
                <a:spcPct val="150000"/>
              </a:lnSpc>
              <a:buFont typeface="Wingdings" panose="05000000000000000000" charset="0"/>
              <a:buChar char="Ø"/>
            </a:pPr>
            <a:r>
              <a:rPr sz="1600">
                <a:solidFill>
                  <a:srgbClr val="000000"/>
                </a:solidFill>
              </a:rPr>
              <a:t>酒店可以通过寻找忠诚顾客</a:t>
            </a:r>
            <a:r>
              <a:rPr lang="zh-CN" altLang="en-US" sz="1600">
                <a:solidFill>
                  <a:srgbClr val="000000"/>
                </a:solidFill>
                <a:ea typeface="宋体" panose="02010600030101010101" pitchFamily="2" charset="-122"/>
              </a:rPr>
              <a:t>。</a:t>
            </a:r>
            <a:endParaRPr sz="1600">
              <a:solidFill>
                <a:srgbClr val="000000"/>
              </a:solidFill>
            </a:endParaRPr>
          </a:p>
          <a:p>
            <a:pPr marL="285750" indent="-285750">
              <a:lnSpc>
                <a:spcPct val="150000"/>
              </a:lnSpc>
              <a:buFont typeface="Wingdings" panose="05000000000000000000" charset="0"/>
              <a:buChar char="Ø"/>
            </a:pPr>
            <a:r>
              <a:rPr sz="1600">
                <a:solidFill>
                  <a:srgbClr val="000000"/>
                </a:solidFill>
              </a:rPr>
              <a:t>精心设计忠诚顾客的奖励计划</a:t>
            </a:r>
            <a:r>
              <a:rPr lang="zh-CN" altLang="en-US" sz="1600">
                <a:solidFill>
                  <a:srgbClr val="000000"/>
                </a:solidFill>
                <a:ea typeface="宋体" panose="02010600030101010101" pitchFamily="2" charset="-122"/>
              </a:rPr>
              <a:t>。</a:t>
            </a:r>
            <a:endParaRPr sz="1600">
              <a:solidFill>
                <a:srgbClr val="000000"/>
              </a:solidFill>
            </a:endParaRPr>
          </a:p>
          <a:p>
            <a:pPr marL="285750" indent="-285750">
              <a:lnSpc>
                <a:spcPct val="150000"/>
              </a:lnSpc>
              <a:buFont typeface="Wingdings" panose="05000000000000000000" charset="0"/>
              <a:buChar char="Ø"/>
            </a:pPr>
            <a:r>
              <a:rPr sz="1600">
                <a:solidFill>
                  <a:srgbClr val="000000"/>
                </a:solidFill>
              </a:rPr>
              <a:t>为忠诚顾客提供个性化的产品和服务</a:t>
            </a:r>
            <a:r>
              <a:rPr lang="zh-CN" altLang="en-US" sz="1600">
                <a:solidFill>
                  <a:srgbClr val="000000"/>
                </a:solidFill>
                <a:ea typeface="宋体" panose="02010600030101010101" pitchFamily="2" charset="-122"/>
              </a:rPr>
              <a:t>。</a:t>
            </a:r>
            <a:endParaRPr sz="1600">
              <a:solidFill>
                <a:srgbClr val="000000"/>
              </a:solidFill>
            </a:endParaRPr>
          </a:p>
          <a:p>
            <a:pPr marL="285750" indent="-285750">
              <a:lnSpc>
                <a:spcPct val="150000"/>
              </a:lnSpc>
              <a:buFont typeface="Wingdings" panose="05000000000000000000" charset="0"/>
              <a:buChar char="Ø"/>
            </a:pPr>
            <a:r>
              <a:rPr sz="1600">
                <a:solidFill>
                  <a:srgbClr val="000000"/>
                </a:solidFill>
              </a:rPr>
              <a:t>培养忠诚员工等</a:t>
            </a:r>
            <a:r>
              <a:rPr lang="zh-CN" altLang="en-US" sz="1600">
                <a:solidFill>
                  <a:srgbClr val="000000"/>
                </a:solidFill>
                <a:ea typeface="宋体" panose="02010600030101010101" pitchFamily="2" charset="-122"/>
              </a:rPr>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859317" y="2443966"/>
            <a:ext cx="8625205" cy="1322070"/>
          </a:xfrm>
          <a:prstGeom prst="rect">
            <a:avLst/>
          </a:prstGeom>
          <a:noFill/>
        </p:spPr>
        <p:txBody>
          <a:bodyPr wrap="square" rtlCol="0">
            <a:spAutoFit/>
          </a:bodyPr>
          <a:lstStyle/>
          <a:p>
            <a:pPr>
              <a:lnSpc>
                <a:spcPct val="200000"/>
              </a:lnSpc>
              <a:buFont typeface="Wingdings" panose="05000000000000000000" charset="0"/>
              <a:buNone/>
              <a:defRPr/>
            </a:pPr>
            <a:r>
              <a:rPr lang="zh-CN" altLang="en-US" sz="4000" b="1" dirty="0">
                <a:solidFill>
                  <a:srgbClr val="FF0000"/>
                </a:solidFill>
                <a:latin typeface="微软雅黑" panose="020B0503020204020204" pitchFamily="34" charset="-122"/>
                <a:ea typeface="微软雅黑" panose="020B0503020204020204" pitchFamily="34" charset="-122"/>
              </a:rPr>
              <a:t>第四节   </a:t>
            </a:r>
            <a:r>
              <a:rPr lang="zh-CN" altLang="en-US" sz="4000" b="1" dirty="0">
                <a:solidFill>
                  <a:srgbClr val="FF0000"/>
                </a:solidFill>
                <a:latin typeface="微软雅黑" panose="020B0503020204020204" pitchFamily="34" charset="-122"/>
                <a:ea typeface="微软雅黑" panose="020B0503020204020204" pitchFamily="34" charset="-122"/>
                <a:sym typeface="+mn-ea"/>
              </a:rPr>
              <a:t>酒店品牌资产与品牌价值</a:t>
            </a:r>
            <a:endParaRPr lang="zh-CN" altLang="en-US" sz="40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12376" y="1066800"/>
            <a:ext cx="11170025" cy="4800600"/>
          </a:xfrm>
        </p:spPr>
        <p:txBody>
          <a:bodyPr/>
          <a:lstStyle/>
          <a:p>
            <a:r>
              <a:rPr lang="zh-CN" altLang="en-US" dirty="0" smtClean="0"/>
              <a:t>比一比：</a:t>
            </a:r>
            <a:endParaRPr lang="en-US" altLang="zh-CN" dirty="0" smtClean="0"/>
          </a:p>
          <a:p>
            <a:endParaRPr lang="en-US" altLang="zh-CN" dirty="0"/>
          </a:p>
          <a:p>
            <a:r>
              <a:rPr lang="zh-CN" altLang="en-US" dirty="0" smtClean="0"/>
              <a:t>分组汇总看看哪个小组写出来的酒店品牌最多。</a:t>
            </a:r>
            <a:endParaRPr lang="en-US" altLang="zh-CN" dirty="0" smtClean="0"/>
          </a:p>
        </p:txBody>
      </p:sp>
    </p:spTree>
    <p:extLst>
      <p:ext uri="{BB962C8B-B14F-4D97-AF65-F5344CB8AC3E}">
        <p14:creationId xmlns:p14="http://schemas.microsoft.com/office/powerpoint/2010/main" val="3911491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sym typeface="+mn-ea"/>
              </a:rPr>
              <a:t>一、品牌资产概念</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第四节    酒店品牌资产与品牌价值</a:t>
            </a:r>
          </a:p>
        </p:txBody>
      </p:sp>
      <p:sp>
        <p:nvSpPr>
          <p:cNvPr id="2" name="文本框 1"/>
          <p:cNvSpPr txBox="1"/>
          <p:nvPr/>
        </p:nvSpPr>
        <p:spPr>
          <a:xfrm>
            <a:off x="1397000" y="1249045"/>
            <a:ext cx="4210050"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（一）财务会计概念模型</a:t>
            </a:r>
          </a:p>
        </p:txBody>
      </p:sp>
      <p:sp>
        <p:nvSpPr>
          <p:cNvPr id="3" name="文本框 2"/>
          <p:cNvSpPr txBox="1"/>
          <p:nvPr/>
        </p:nvSpPr>
        <p:spPr>
          <a:xfrm>
            <a:off x="1543050" y="1617345"/>
            <a:ext cx="9643110" cy="1938020"/>
          </a:xfrm>
          <a:prstGeom prst="rect">
            <a:avLst/>
          </a:prstGeom>
          <a:noFill/>
        </p:spPr>
        <p:txBody>
          <a:bodyPr wrap="square" rtlCol="0" anchor="t">
            <a:spAutoFit/>
          </a:bodyPr>
          <a:lstStyle/>
          <a:p>
            <a:pPr indent="431800">
              <a:lnSpc>
                <a:spcPct val="150000"/>
              </a:lnSpc>
            </a:pPr>
            <a:r>
              <a:rPr lang="zh-CN" altLang="en-US" sz="1600">
                <a:solidFill>
                  <a:srgbClr val="000000"/>
                </a:solidFill>
                <a:ea typeface="宋体" panose="02010600030101010101" pitchFamily="2" charset="-122"/>
              </a:rPr>
              <a:t>财</a:t>
            </a:r>
            <a:r>
              <a:rPr sz="1600">
                <a:solidFill>
                  <a:srgbClr val="000000"/>
                </a:solidFill>
              </a:rPr>
              <a:t>务会计穊念模型主要着眼于对公司品牌提供一个可衡量的价值指标。这种概念模型认为品牌资产本质上是一种无形资产，因此必须为这种无形资产提供一个财务价值。这种概念模型认为一个强势品牌是非常有价值的，应该被视为具有巨大价值的可交易资产。英国Interbrand公司的执行董事 Paul stobart是该概念模型的典型代表，他曾认为：“关于品牌的个重要问题不是如何创建、营销，而是如何使人看到它们的成功以及在财务上的价值。”</a:t>
            </a:r>
          </a:p>
        </p:txBody>
      </p:sp>
      <p:sp>
        <p:nvSpPr>
          <p:cNvPr id="4" name="文本框 3"/>
          <p:cNvSpPr txBox="1"/>
          <p:nvPr/>
        </p:nvSpPr>
        <p:spPr>
          <a:xfrm>
            <a:off x="1397000" y="3555365"/>
            <a:ext cx="4210050"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（二）基于市场的品牌力概念模型</a:t>
            </a:r>
          </a:p>
        </p:txBody>
      </p:sp>
      <p:sp>
        <p:nvSpPr>
          <p:cNvPr id="5" name="文本框 4"/>
          <p:cNvSpPr txBox="1"/>
          <p:nvPr/>
        </p:nvSpPr>
        <p:spPr>
          <a:xfrm>
            <a:off x="1543050" y="3923665"/>
            <a:ext cx="9643110" cy="1568450"/>
          </a:xfrm>
          <a:prstGeom prst="rect">
            <a:avLst/>
          </a:prstGeom>
          <a:noFill/>
        </p:spPr>
        <p:txBody>
          <a:bodyPr wrap="square" rtlCol="0" anchor="t">
            <a:spAutoFit/>
          </a:bodyPr>
          <a:lstStyle/>
          <a:p>
            <a:pPr indent="431800">
              <a:lnSpc>
                <a:spcPct val="150000"/>
              </a:lnSpc>
            </a:pPr>
            <a:r>
              <a:rPr sz="1600">
                <a:solidFill>
                  <a:srgbClr val="000000"/>
                </a:solidFill>
              </a:rPr>
              <a:t>基于市场的品牌力概念模型是顺应品牌的不断扩张和成长而提出的，该模型与财务会计概念模型最大的不同在于，财务会计概念模型着眼于品牌的短期利益，而基于市场的品牌力概念模型硏究的重心则转移到品牌的长远发展潜力。该模型中的学者开始比较深人地研究品牌与消费者之间的关系，并第一次把品牌资产与消费者态度、品牌忠诚度、消费者行为等指标联系起来。</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sym typeface="+mn-ea"/>
              </a:rPr>
              <a:t>一、品牌资产概念</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第四节    酒店品牌资产与品牌价值</a:t>
            </a:r>
          </a:p>
        </p:txBody>
      </p:sp>
      <p:sp>
        <p:nvSpPr>
          <p:cNvPr id="2" name="文本框 1"/>
          <p:cNvSpPr txBox="1"/>
          <p:nvPr/>
        </p:nvSpPr>
        <p:spPr>
          <a:xfrm>
            <a:off x="1397000" y="1249045"/>
            <a:ext cx="4210050"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（三）基于品牌消费者关系的概念模型</a:t>
            </a:r>
          </a:p>
        </p:txBody>
      </p:sp>
      <p:sp>
        <p:nvSpPr>
          <p:cNvPr id="3" name="文本框 2"/>
          <p:cNvSpPr txBox="1"/>
          <p:nvPr/>
        </p:nvSpPr>
        <p:spPr>
          <a:xfrm>
            <a:off x="1543050" y="1617345"/>
            <a:ext cx="9643110" cy="1938020"/>
          </a:xfrm>
          <a:prstGeom prst="rect">
            <a:avLst/>
          </a:prstGeom>
          <a:noFill/>
        </p:spPr>
        <p:txBody>
          <a:bodyPr wrap="square" rtlCol="0" anchor="t">
            <a:spAutoFit/>
          </a:bodyPr>
          <a:lstStyle/>
          <a:p>
            <a:pPr indent="431800">
              <a:lnSpc>
                <a:spcPct val="150000"/>
              </a:lnSpc>
            </a:pPr>
            <a:r>
              <a:rPr lang="zh-CN" altLang="en-US" sz="1600">
                <a:solidFill>
                  <a:srgbClr val="000000"/>
                </a:solidFill>
                <a:ea typeface="宋体" panose="02010600030101010101" pitchFamily="2" charset="-122"/>
              </a:rPr>
              <a:t>一般</a:t>
            </a:r>
            <a:r>
              <a:rPr sz="1600">
                <a:solidFill>
                  <a:srgbClr val="000000"/>
                </a:solidFill>
              </a:rPr>
              <a:t>情况下，品牌资产常被定义为品牌给产品带来的超越其功能效用的附加价值或附加利益，这种附加价值或附加利益表现为品牌给企业和宾客提供超越产品或服务本身利益之外的价值。如果某种品牌给宾客提供的超过商品或服务本身利益之外的附加利益越多，则该品牌的吸引力就越大，宾客就越喜欢这一品牌，从而品牌资产价值也就越高。如果该品牌的名称或标志发生变更，那么附加在品牌上的资产也将部分或全部消失</a:t>
            </a:r>
            <a:r>
              <a:rPr lang="zh-CN" altLang="en-US" sz="1600">
                <a:solidFill>
                  <a:srgbClr val="000000"/>
                </a:solidFill>
                <a:ea typeface="宋体" panose="02010600030101010101" pitchFamily="2" charset="-122"/>
              </a:rPr>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sym typeface="+mn-ea"/>
              </a:rPr>
              <a:t>二、酒店品牌资产</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第四节    酒店品牌资产与品牌价值</a:t>
            </a:r>
          </a:p>
        </p:txBody>
      </p:sp>
      <p:sp>
        <p:nvSpPr>
          <p:cNvPr id="2" name="文本框 1"/>
          <p:cNvSpPr txBox="1"/>
          <p:nvPr/>
        </p:nvSpPr>
        <p:spPr>
          <a:xfrm>
            <a:off x="1397000" y="1249045"/>
            <a:ext cx="4210050"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（一）酒店品牌资产界定</a:t>
            </a:r>
          </a:p>
        </p:txBody>
      </p:sp>
      <p:sp>
        <p:nvSpPr>
          <p:cNvPr id="3" name="文本框 2"/>
          <p:cNvSpPr txBox="1"/>
          <p:nvPr/>
        </p:nvSpPr>
        <p:spPr>
          <a:xfrm>
            <a:off x="1543050" y="1617345"/>
            <a:ext cx="9643110" cy="1938020"/>
          </a:xfrm>
          <a:prstGeom prst="rect">
            <a:avLst/>
          </a:prstGeom>
          <a:noFill/>
        </p:spPr>
        <p:txBody>
          <a:bodyPr wrap="square" rtlCol="0" anchor="t">
            <a:spAutoFit/>
          </a:bodyPr>
          <a:lstStyle/>
          <a:p>
            <a:pPr indent="431800">
              <a:lnSpc>
                <a:spcPct val="150000"/>
              </a:lnSpc>
            </a:pPr>
            <a:r>
              <a:rPr sz="1600">
                <a:solidFill>
                  <a:srgbClr val="000000"/>
                </a:solidFill>
              </a:rPr>
              <a:t>酒店品牌资产是指酒店营销者在完善酒店软硬件环境，系统地进行酒店品牌策划与传播的基础上，通过宾客与酒店品牌的互动沟通，使宾客因对酒店形象和核心价值产生某种心理认同与情感共鸣而购买酒店品牌所创造的附加值。</a:t>
            </a:r>
          </a:p>
          <a:p>
            <a:pPr indent="431800">
              <a:lnSpc>
                <a:spcPct val="150000"/>
              </a:lnSpc>
            </a:pPr>
            <a:r>
              <a:rPr sz="1600">
                <a:solidFill>
                  <a:srgbClr val="000000"/>
                </a:solidFill>
              </a:rPr>
              <a:t>酒店品牌资产是以品牌名字为核心的联想网络，也即消费者心中品牌的意义。品牌的意义首先来自品牌名字的字意，并在品牌名字同意的基础上，通过营销活动和产品购买，使用这两种途径学习积累而</a:t>
            </a:r>
            <a:r>
              <a:rPr lang="zh-CN" altLang="en-US" sz="1600">
                <a:solidFill>
                  <a:srgbClr val="000000"/>
                </a:solidFill>
                <a:ea typeface="宋体" panose="02010600030101010101" pitchFamily="2" charset="-122"/>
              </a:rPr>
              <a:t>成。</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sym typeface="+mn-ea"/>
              </a:rPr>
              <a:t>二、酒店品牌资产</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第四节    酒店品牌资产与品牌价值</a:t>
            </a:r>
          </a:p>
        </p:txBody>
      </p:sp>
      <p:sp>
        <p:nvSpPr>
          <p:cNvPr id="2" name="文本框 1"/>
          <p:cNvSpPr txBox="1"/>
          <p:nvPr/>
        </p:nvSpPr>
        <p:spPr>
          <a:xfrm>
            <a:off x="1397000" y="1249045"/>
            <a:ext cx="4210050"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（二）酒店品牌资产的特征</a:t>
            </a:r>
          </a:p>
        </p:txBody>
      </p:sp>
      <p:sp>
        <p:nvSpPr>
          <p:cNvPr id="3" name="文本框 2"/>
          <p:cNvSpPr txBox="1"/>
          <p:nvPr/>
        </p:nvSpPr>
        <p:spPr>
          <a:xfrm>
            <a:off x="1543050" y="1617345"/>
            <a:ext cx="9643110" cy="4154170"/>
          </a:xfrm>
          <a:prstGeom prst="rect">
            <a:avLst/>
          </a:prstGeom>
          <a:noFill/>
        </p:spPr>
        <p:txBody>
          <a:bodyPr wrap="square" rtlCol="0" anchor="t">
            <a:spAutoFit/>
          </a:bodyPr>
          <a:lstStyle/>
          <a:p>
            <a:pPr indent="431800">
              <a:lnSpc>
                <a:spcPct val="150000"/>
              </a:lnSpc>
            </a:pPr>
            <a:r>
              <a:rPr sz="1600" b="1">
                <a:solidFill>
                  <a:srgbClr val="000000"/>
                </a:solidFill>
              </a:rPr>
              <a:t>1.品牌资产的无形性与依附性</a:t>
            </a:r>
          </a:p>
          <a:p>
            <a:pPr indent="431800">
              <a:lnSpc>
                <a:spcPct val="150000"/>
              </a:lnSpc>
            </a:pPr>
            <a:r>
              <a:rPr lang="zh-CN" altLang="en-US" sz="1600">
                <a:solidFill>
                  <a:srgbClr val="000000"/>
                </a:solidFill>
                <a:ea typeface="宋体" panose="02010600030101010101" pitchFamily="2" charset="-122"/>
              </a:rPr>
              <a:t>酒</a:t>
            </a:r>
            <a:r>
              <a:rPr sz="1600">
                <a:solidFill>
                  <a:srgbClr val="000000"/>
                </a:solidFill>
              </a:rPr>
              <a:t>店品牌资产是一种无形资产，不具有实物形态，并依附于酒店品牌名称、标志、产品、服务等载体。</a:t>
            </a:r>
          </a:p>
          <a:p>
            <a:pPr indent="431800">
              <a:lnSpc>
                <a:spcPct val="150000"/>
              </a:lnSpc>
            </a:pPr>
            <a:r>
              <a:rPr sz="1600" b="1">
                <a:solidFill>
                  <a:srgbClr val="000000"/>
                </a:solidFill>
              </a:rPr>
              <a:t>2.品牌资产形成的长期性</a:t>
            </a:r>
          </a:p>
          <a:p>
            <a:pPr indent="431800">
              <a:lnSpc>
                <a:spcPct val="150000"/>
              </a:lnSpc>
            </a:pPr>
            <a:r>
              <a:rPr lang="zh-CN" altLang="en-US" sz="1600">
                <a:solidFill>
                  <a:srgbClr val="000000"/>
                </a:solidFill>
                <a:ea typeface="宋体" panose="02010600030101010101" pitchFamily="2" charset="-122"/>
              </a:rPr>
              <a:t>一</a:t>
            </a:r>
            <a:r>
              <a:rPr sz="1600">
                <a:solidFill>
                  <a:srgbClr val="000000"/>
                </a:solidFill>
              </a:rPr>
              <a:t>个良好的酒店品牌资产并不是一朝一夕就能形成的，需要酒店长期不懈的努力与持的投入。在品牌资产形成后，只要对它进行正确的经营与管理，就可以长期存在</a:t>
            </a:r>
            <a:r>
              <a:rPr lang="zh-CN" altLang="en-US" sz="1600">
                <a:solidFill>
                  <a:srgbClr val="000000"/>
                </a:solidFill>
                <a:ea typeface="宋体" panose="02010600030101010101" pitchFamily="2" charset="-122"/>
              </a:rPr>
              <a:t>。</a:t>
            </a:r>
          </a:p>
          <a:p>
            <a:pPr indent="431800">
              <a:lnSpc>
                <a:spcPct val="150000"/>
              </a:lnSpc>
            </a:pPr>
            <a:r>
              <a:rPr lang="en-US" altLang="zh-CN" sz="1600" b="1">
                <a:solidFill>
                  <a:srgbClr val="000000"/>
                </a:solidFill>
                <a:ea typeface="宋体" panose="02010600030101010101" pitchFamily="2" charset="-122"/>
              </a:rPr>
              <a:t>3.</a:t>
            </a:r>
            <a:r>
              <a:rPr lang="zh-CN" altLang="en-US" sz="1600" b="1">
                <a:solidFill>
                  <a:srgbClr val="000000"/>
                </a:solidFill>
                <a:ea typeface="宋体" panose="02010600030101010101" pitchFamily="2" charset="-122"/>
              </a:rPr>
              <a:t>品牌资产的可量化</a:t>
            </a:r>
          </a:p>
          <a:p>
            <a:pPr indent="431800">
              <a:lnSpc>
                <a:spcPct val="150000"/>
              </a:lnSpc>
            </a:pPr>
            <a:r>
              <a:rPr lang="zh-CN" altLang="en-US" sz="1600">
                <a:solidFill>
                  <a:srgbClr val="000000"/>
                </a:solidFill>
                <a:ea typeface="宋体" panose="02010600030101010101" pitchFamily="2" charset="-122"/>
              </a:rPr>
              <a:t>品牌资产是能够采用一定的方法进行评估的，是能够用数字将其价值大小表示出来的。</a:t>
            </a:r>
          </a:p>
          <a:p>
            <a:pPr indent="431800">
              <a:lnSpc>
                <a:spcPct val="150000"/>
              </a:lnSpc>
            </a:pPr>
            <a:r>
              <a:rPr lang="en-US" altLang="zh-CN" sz="1600" b="1">
                <a:solidFill>
                  <a:srgbClr val="000000"/>
                </a:solidFill>
                <a:ea typeface="宋体" panose="02010600030101010101" pitchFamily="2" charset="-122"/>
              </a:rPr>
              <a:t>4.</a:t>
            </a:r>
            <a:r>
              <a:rPr lang="zh-CN" altLang="en-US" sz="1600" b="1">
                <a:solidFill>
                  <a:srgbClr val="000000"/>
                </a:solidFill>
                <a:ea typeface="宋体" panose="02010600030101010101" pitchFamily="2" charset="-122"/>
              </a:rPr>
              <a:t>品牌资产的波动性</a:t>
            </a:r>
          </a:p>
          <a:p>
            <a:pPr indent="431800">
              <a:lnSpc>
                <a:spcPct val="150000"/>
              </a:lnSpc>
            </a:pPr>
            <a:r>
              <a:rPr lang="zh-CN" altLang="en-US" sz="1600">
                <a:solidFill>
                  <a:srgbClr val="000000"/>
                </a:solidFill>
                <a:ea typeface="宋体" panose="02010600030101010101" pitchFamily="2" charset="-122"/>
              </a:rPr>
              <a:t>品牌资产的波动性主要是指其价值不是固定不变的，而是会受到多种因素的影响而发生变化。任何一个酒店的品牌资产价值都处于变化的状态。这种波动的形成与市场环境的波动性密切相关，但根本上是由于品牌相互竞争所造成的。</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sym typeface="+mn-ea"/>
              </a:rPr>
              <a:t>二、酒店品牌资产</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第四节    酒店品牌资产与品牌价值</a:t>
            </a:r>
          </a:p>
        </p:txBody>
      </p:sp>
      <p:sp>
        <p:nvSpPr>
          <p:cNvPr id="2" name="文本框 1"/>
          <p:cNvSpPr txBox="1"/>
          <p:nvPr/>
        </p:nvSpPr>
        <p:spPr>
          <a:xfrm>
            <a:off x="1397000" y="1249045"/>
            <a:ext cx="4210050"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（三）酒店品牌资产的作用</a:t>
            </a:r>
          </a:p>
        </p:txBody>
      </p:sp>
      <p:sp>
        <p:nvSpPr>
          <p:cNvPr id="3" name="文本框 2"/>
          <p:cNvSpPr txBox="1"/>
          <p:nvPr/>
        </p:nvSpPr>
        <p:spPr>
          <a:xfrm>
            <a:off x="1543050" y="1617345"/>
            <a:ext cx="9643110" cy="2399665"/>
          </a:xfrm>
          <a:prstGeom prst="rect">
            <a:avLst/>
          </a:prstGeom>
          <a:noFill/>
        </p:spPr>
        <p:txBody>
          <a:bodyPr wrap="square" rtlCol="0" anchor="t">
            <a:spAutoFit/>
          </a:bodyPr>
          <a:lstStyle/>
          <a:p>
            <a:pPr indent="431800">
              <a:lnSpc>
                <a:spcPct val="150000"/>
              </a:lnSpc>
            </a:pPr>
            <a:r>
              <a:rPr sz="1600">
                <a:solidFill>
                  <a:srgbClr val="000000"/>
                </a:solidFill>
              </a:rPr>
              <a:t>酒店品牌资产的作用主要体现在两大方面：</a:t>
            </a:r>
          </a:p>
          <a:p>
            <a:pPr indent="431800">
              <a:lnSpc>
                <a:spcPct val="150000"/>
              </a:lnSpc>
            </a:pPr>
            <a:r>
              <a:rPr b="1">
                <a:solidFill>
                  <a:srgbClr val="000000"/>
                </a:solidFill>
                <a:sym typeface="+mn-ea"/>
              </a:rPr>
              <a:t>一是对顾客的作用</a:t>
            </a:r>
            <a:r>
              <a:rPr lang="zh-CN" altLang="en-US" b="1">
                <a:solidFill>
                  <a:srgbClr val="000000"/>
                </a:solidFill>
                <a:ea typeface="宋体" panose="02010600030101010101" pitchFamily="2" charset="-122"/>
                <a:sym typeface="+mn-ea"/>
              </a:rPr>
              <a:t>，</a:t>
            </a:r>
            <a:r>
              <a:rPr sz="1600">
                <a:solidFill>
                  <a:srgbClr val="000000"/>
                </a:solidFill>
              </a:rPr>
              <a:t>品牌资产对顾客的作用主要是有利于顾客处理与品牌有关的信息，提升顾客的购买信心，从而缩短购买决策过程。</a:t>
            </a:r>
          </a:p>
          <a:p>
            <a:pPr indent="431800">
              <a:lnSpc>
                <a:spcPct val="150000"/>
              </a:lnSpc>
            </a:pPr>
            <a:r>
              <a:rPr b="1">
                <a:solidFill>
                  <a:srgbClr val="000000"/>
                </a:solidFill>
                <a:sym typeface="+mn-ea"/>
              </a:rPr>
              <a:t>二是对企业的作用</a:t>
            </a:r>
            <a:r>
              <a:rPr lang="zh-CN" altLang="en-US" b="1">
                <a:solidFill>
                  <a:srgbClr val="000000"/>
                </a:solidFill>
                <a:ea typeface="宋体" panose="02010600030101010101" pitchFamily="2" charset="-122"/>
                <a:sym typeface="+mn-ea"/>
              </a:rPr>
              <a:t>，</a:t>
            </a:r>
            <a:r>
              <a:rPr sz="1600">
                <a:solidFill>
                  <a:srgbClr val="000000"/>
                </a:solidFill>
              </a:rPr>
              <a:t>品牌资产对企业的作用主要在于：有利于培养与提高顾客对品牌的忠诚度；可以帮助企业获得超额利润；为品牌的延伸创造条件；构筑进入壁垒，阻碍潜在竞争对手进入行业，为企业建立竞争优势；减少价格变动或竞争对手的营销活动带来的不利影响</a:t>
            </a:r>
            <a:r>
              <a:rPr lang="zh-CN" altLang="en-US" sz="1600">
                <a:solidFill>
                  <a:srgbClr val="000000"/>
                </a:solidFill>
                <a:ea typeface="宋体" panose="02010600030101010101" pitchFamily="2" charset="-122"/>
              </a:rPr>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sym typeface="+mn-ea"/>
              </a:rPr>
              <a:t>三、酒店品牌价值的衡量</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第四节    酒店品牌资产与品牌价值</a:t>
            </a:r>
          </a:p>
        </p:txBody>
      </p:sp>
      <p:sp>
        <p:nvSpPr>
          <p:cNvPr id="2" name="文本框 1"/>
          <p:cNvSpPr txBox="1"/>
          <p:nvPr/>
        </p:nvSpPr>
        <p:spPr>
          <a:xfrm>
            <a:off x="1397000" y="1249045"/>
            <a:ext cx="6014085"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（一） Brand finance酒店最具品牌价值榜</a:t>
            </a:r>
          </a:p>
        </p:txBody>
      </p:sp>
      <p:sp>
        <p:nvSpPr>
          <p:cNvPr id="3" name="文本框 2"/>
          <p:cNvSpPr txBox="1"/>
          <p:nvPr/>
        </p:nvSpPr>
        <p:spPr>
          <a:xfrm>
            <a:off x="1543050" y="1617345"/>
            <a:ext cx="9643110" cy="3415030"/>
          </a:xfrm>
          <a:prstGeom prst="rect">
            <a:avLst/>
          </a:prstGeom>
          <a:noFill/>
        </p:spPr>
        <p:txBody>
          <a:bodyPr wrap="square" rtlCol="0" anchor="t">
            <a:spAutoFit/>
          </a:bodyPr>
          <a:lstStyle/>
          <a:p>
            <a:pPr indent="431800">
              <a:lnSpc>
                <a:spcPct val="150000"/>
              </a:lnSpc>
            </a:pPr>
            <a:r>
              <a:rPr sz="1600">
                <a:solidFill>
                  <a:srgbClr val="000000"/>
                </a:solidFill>
              </a:rPr>
              <a:t>Brand finance（英国品牌金融咨询公司）是全球性的独立第三方品牌价值评估和咨询机构，总部位于英国伦敦金融城中心。该公司通过提供品牌估值、分析、战略及交易等服务，帮助客户进一步了解其业务和无形资产的价值。</a:t>
            </a:r>
          </a:p>
          <a:p>
            <a:pPr indent="431800">
              <a:lnSpc>
                <a:spcPct val="150000"/>
              </a:lnSpc>
            </a:pPr>
            <a:r>
              <a:rPr sz="1600" b="1">
                <a:solidFill>
                  <a:srgbClr val="000000"/>
                </a:solidFill>
              </a:rPr>
              <a:t>1.对品牌及品牌价值的描述和定义</a:t>
            </a:r>
          </a:p>
          <a:p>
            <a:pPr indent="431800">
              <a:lnSpc>
                <a:spcPct val="150000"/>
              </a:lnSpc>
            </a:pPr>
            <a:r>
              <a:rPr sz="1600">
                <a:solidFill>
                  <a:srgbClr val="000000"/>
                </a:solidFill>
              </a:rPr>
              <a:t>从广度来看，一个品牌包含所有来自消费者、员工和其他相关利益方对一个组织及其产品或服务的期待和观点。</a:t>
            </a:r>
          </a:p>
          <a:p>
            <a:pPr indent="431800">
              <a:lnSpc>
                <a:spcPct val="150000"/>
              </a:lnSpc>
            </a:pPr>
            <a:r>
              <a:rPr sz="1600">
                <a:solidFill>
                  <a:srgbClr val="000000"/>
                </a:solidFill>
              </a:rPr>
              <a:t>Brand finance认为，整个企业的品牌价值是由其所统辖的数个品牌化业务构成的；品牌化业务价值是从属于子品牌的单个品牌化业务所带来的价值；品牌贡献是由品牌的业务所创总体经济获益。最终品牌价值是品牌化业务内商标的价值。</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sym typeface="+mn-ea"/>
              </a:rPr>
              <a:t>三、酒店品牌价值的衡量</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第四节    酒店品牌资产与品牌价值</a:t>
            </a:r>
          </a:p>
        </p:txBody>
      </p:sp>
      <p:sp>
        <p:nvSpPr>
          <p:cNvPr id="2" name="文本框 1"/>
          <p:cNvSpPr txBox="1"/>
          <p:nvPr/>
        </p:nvSpPr>
        <p:spPr>
          <a:xfrm>
            <a:off x="1397000" y="1249045"/>
            <a:ext cx="6014085"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（一） Brand finance酒店最具品牌价值榜</a:t>
            </a:r>
          </a:p>
        </p:txBody>
      </p:sp>
      <p:sp>
        <p:nvSpPr>
          <p:cNvPr id="3" name="文本框 2"/>
          <p:cNvSpPr txBox="1"/>
          <p:nvPr/>
        </p:nvSpPr>
        <p:spPr>
          <a:xfrm>
            <a:off x="1543050" y="1617345"/>
            <a:ext cx="9643110" cy="4523105"/>
          </a:xfrm>
          <a:prstGeom prst="rect">
            <a:avLst/>
          </a:prstGeom>
          <a:noFill/>
        </p:spPr>
        <p:txBody>
          <a:bodyPr wrap="square" rtlCol="0" anchor="t">
            <a:spAutoFit/>
          </a:bodyPr>
          <a:lstStyle/>
          <a:p>
            <a:pPr indent="431800">
              <a:lnSpc>
                <a:spcPct val="150000"/>
              </a:lnSpc>
            </a:pPr>
            <a:r>
              <a:rPr lang="en-US" sz="1600" b="1">
                <a:solidFill>
                  <a:srgbClr val="000000"/>
                </a:solidFill>
              </a:rPr>
              <a:t>2.</a:t>
            </a:r>
            <a:r>
              <a:rPr sz="1600" b="1">
                <a:solidFill>
                  <a:srgbClr val="000000"/>
                </a:solidFill>
              </a:rPr>
              <a:t>理论模型与评价方法</a:t>
            </a:r>
          </a:p>
          <a:p>
            <a:pPr indent="431800">
              <a:lnSpc>
                <a:spcPct val="150000"/>
              </a:lnSpc>
            </a:pPr>
            <a:r>
              <a:rPr sz="1600">
                <a:solidFill>
                  <a:srgbClr val="000000"/>
                </a:solidFill>
              </a:rPr>
              <a:t>Brand finance在其品牌价值排行榜中使用“特许费率法”来计算品牌价值。这种方法包含估计由品牌所带来的预期未来销售以及计算特许费率，该费率以品牌使用来收费，即假设品牌在并未被使用者所拥有的情况下，品牌使用者所需支付的款项。换一个角度而言，即公司拥有该品牌，实际上就是节省下这笔费用，这也是品牌价值所在。“特许费率法”通常被税务机构和法庭所青睐，因为品牌价值是基于参考有记录的第三方交易而计算得出的。该计算可以通过公开可用的财务信息来完成。同时，该方法符合国际评价标准机构和ISO10668的要求可有效确定公正合理的品牌市场价值。</a:t>
            </a:r>
          </a:p>
          <a:p>
            <a:pPr indent="431800">
              <a:lnSpc>
                <a:spcPct val="150000"/>
              </a:lnSpc>
            </a:pPr>
            <a:r>
              <a:rPr lang="en-US" altLang="zh-CN" sz="1600">
                <a:solidFill>
                  <a:srgbClr val="000000"/>
                </a:solidFill>
                <a:ea typeface="宋体" panose="02010600030101010101" pitchFamily="2" charset="-122"/>
              </a:rPr>
              <a:t>Brand finance</a:t>
            </a:r>
            <a:r>
              <a:rPr lang="zh-CN" altLang="en-US" sz="1600">
                <a:solidFill>
                  <a:srgbClr val="000000"/>
                </a:solidFill>
                <a:ea typeface="宋体" panose="02010600030101010101" pitchFamily="2" charset="-122"/>
              </a:rPr>
              <a:t>的方法论所衍生出的最大特色是品牌评级，这一评级类似于信用评级。品牌评级由品牌强度指数（</a:t>
            </a:r>
            <a:r>
              <a:rPr lang="en-US" altLang="zh-CN" sz="1600">
                <a:solidFill>
                  <a:srgbClr val="000000"/>
                </a:solidFill>
                <a:ea typeface="宋体" panose="02010600030101010101" pitchFamily="2" charset="-122"/>
              </a:rPr>
              <a:t>BSⅠ</a:t>
            </a:r>
            <a:r>
              <a:rPr lang="zh-CN" altLang="en-US" sz="1600">
                <a:solidFill>
                  <a:srgbClr val="000000"/>
                </a:solidFill>
                <a:ea typeface="宋体" panose="02010600030101010101" pitchFamily="2" charset="-122"/>
              </a:rPr>
              <a:t>）推导而来，</a:t>
            </a:r>
            <a:r>
              <a:rPr lang="en-US" altLang="zh-CN" sz="1600">
                <a:solidFill>
                  <a:srgbClr val="000000"/>
                </a:solidFill>
                <a:ea typeface="宋体" panose="02010600030101010101" pitchFamily="2" charset="-122"/>
              </a:rPr>
              <a:t>BSI</a:t>
            </a:r>
            <a:r>
              <a:rPr lang="zh-CN" altLang="en-US" sz="1600">
                <a:solidFill>
                  <a:srgbClr val="000000"/>
                </a:solidFill>
                <a:ea typeface="宋体" panose="02010600030101010101" pitchFamily="2" charset="-122"/>
              </a:rPr>
              <a:t>可体现对比其竞争对手的品牌投人、资产累计和未来潜力，并由</a:t>
            </a:r>
            <a:r>
              <a:rPr lang="en-US" altLang="zh-CN" sz="1600">
                <a:solidFill>
                  <a:srgbClr val="000000"/>
                </a:solidFill>
                <a:ea typeface="宋体" panose="02010600030101010101" pitchFamily="2" charset="-122"/>
              </a:rPr>
              <a:t>D</a:t>
            </a:r>
            <a:r>
              <a:rPr lang="zh-CN" altLang="en-US" sz="1600">
                <a:solidFill>
                  <a:srgbClr val="000000"/>
                </a:solidFill>
                <a:ea typeface="宋体" panose="02010600030101010101" pitchFamily="2" charset="-122"/>
              </a:rPr>
              <a:t>到</a:t>
            </a:r>
            <a:r>
              <a:rPr lang="en-US" altLang="zh-CN" sz="1600">
                <a:solidFill>
                  <a:srgbClr val="000000"/>
                </a:solidFill>
                <a:ea typeface="宋体" panose="02010600030101010101" pitchFamily="2" charset="-122"/>
              </a:rPr>
              <a:t>A</a:t>
            </a:r>
            <a:r>
              <a:rPr lang="zh-CN" altLang="en-US" sz="1600">
                <a:solidFill>
                  <a:srgbClr val="000000"/>
                </a:solidFill>
                <a:ea typeface="宋体" panose="02010600030101010101" pitchFamily="2" charset="-122"/>
              </a:rPr>
              <a:t>进行评级</a:t>
            </a:r>
            <a:r>
              <a:rPr lang="en-US" altLang="zh-CN" sz="1600">
                <a:solidFill>
                  <a:srgbClr val="000000"/>
                </a:solidFill>
                <a:ea typeface="宋体" panose="02010600030101010101" pitchFamily="2" charset="-122"/>
              </a:rPr>
              <a:t>Brand finance</a:t>
            </a:r>
            <a:r>
              <a:rPr lang="zh-CN" altLang="en-US" sz="1600">
                <a:solidFill>
                  <a:srgbClr val="000000"/>
                </a:solidFill>
                <a:ea typeface="宋体" panose="02010600030101010101" pitchFamily="2" charset="-122"/>
              </a:rPr>
              <a:t>最核心的评价标准为品牌强度，由三部分构成，分别是现有表现、顾客评价和未来预期。其中，现有表现包括利润、销售额、市场占有率、定价支持；顾客评价包括知名度、联想度和美誉度；未来预期可以用重复购买、竞争者策略等指标衡量。</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sym typeface="+mn-ea"/>
              </a:rPr>
              <a:t>三、酒店品牌价值的衡量</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第四节    酒店品牌资产与品牌价值</a:t>
            </a:r>
          </a:p>
        </p:txBody>
      </p:sp>
      <p:sp>
        <p:nvSpPr>
          <p:cNvPr id="2" name="文本框 1"/>
          <p:cNvSpPr txBox="1"/>
          <p:nvPr/>
        </p:nvSpPr>
        <p:spPr>
          <a:xfrm>
            <a:off x="1397000" y="1249045"/>
            <a:ext cx="6014085"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（一） Brand finance酒店最具品牌价值榜</a:t>
            </a:r>
          </a:p>
        </p:txBody>
      </p:sp>
      <p:sp>
        <p:nvSpPr>
          <p:cNvPr id="3" name="文本框 2"/>
          <p:cNvSpPr txBox="1"/>
          <p:nvPr/>
        </p:nvSpPr>
        <p:spPr>
          <a:xfrm>
            <a:off x="1543050" y="1617345"/>
            <a:ext cx="9643110" cy="4523105"/>
          </a:xfrm>
          <a:prstGeom prst="rect">
            <a:avLst/>
          </a:prstGeom>
          <a:noFill/>
        </p:spPr>
        <p:txBody>
          <a:bodyPr wrap="square" rtlCol="0" anchor="t">
            <a:spAutoFit/>
          </a:bodyPr>
          <a:lstStyle/>
          <a:p>
            <a:pPr indent="431800" algn="just">
              <a:lnSpc>
                <a:spcPct val="150000"/>
              </a:lnSpc>
            </a:pPr>
            <a:r>
              <a:rPr lang="en-US" sz="1600" b="1">
                <a:solidFill>
                  <a:srgbClr val="000000"/>
                </a:solidFill>
                <a:sym typeface="+mn-ea"/>
              </a:rPr>
              <a:t>2.</a:t>
            </a:r>
            <a:r>
              <a:rPr sz="1600" b="1">
                <a:solidFill>
                  <a:srgbClr val="000000"/>
                </a:solidFill>
                <a:sym typeface="+mn-ea"/>
              </a:rPr>
              <a:t>理论模型与评价方法</a:t>
            </a:r>
            <a:endParaRPr lang="zh-CN" altLang="en-US" sz="1600" b="1">
              <a:solidFill>
                <a:srgbClr val="000000"/>
              </a:solidFill>
              <a:sym typeface="+mn-ea"/>
            </a:endParaRPr>
          </a:p>
          <a:p>
            <a:pPr indent="431800" algn="just">
              <a:lnSpc>
                <a:spcPct val="150000"/>
              </a:lnSpc>
            </a:pPr>
            <a:r>
              <a:rPr lang="zh-CN" altLang="en-US" sz="1600">
                <a:solidFill>
                  <a:srgbClr val="000000"/>
                </a:solidFill>
                <a:sym typeface="+mn-ea"/>
              </a:rPr>
              <a:t>（1）在1—100分范围内基于一系列属性诸如情感联结、财务绩效、可持续性指数及其他指标来计算品牌强度。该得分即品牌强度指数。</a:t>
            </a:r>
            <a:endParaRPr lang="zh-CN" altLang="en-US" sz="1600">
              <a:solidFill>
                <a:srgbClr val="000000"/>
              </a:solidFill>
            </a:endParaRPr>
          </a:p>
          <a:p>
            <a:pPr indent="431800" algn="just">
              <a:lnSpc>
                <a:spcPct val="150000"/>
              </a:lnSpc>
            </a:pPr>
            <a:r>
              <a:rPr lang="zh-CN" altLang="en-US" sz="1600">
                <a:solidFill>
                  <a:srgbClr val="000000"/>
                </a:solidFill>
                <a:sym typeface="+mn-ea"/>
              </a:rPr>
              <a:t>（2）确定各品牌行业的特许費率范围。这一步通过审核来自 Brand finance的许可协议数据库及其他在线数据库中的可比较许可协议来完成。</a:t>
            </a:r>
            <a:endParaRPr lang="zh-CN" altLang="en-US" sz="1600">
              <a:solidFill>
                <a:srgbClr val="000000"/>
              </a:solidFill>
            </a:endParaRPr>
          </a:p>
          <a:p>
            <a:pPr indent="431800" algn="just">
              <a:lnSpc>
                <a:spcPct val="150000"/>
              </a:lnSpc>
            </a:pPr>
            <a:r>
              <a:rPr lang="zh-CN" altLang="en-US" sz="1600">
                <a:solidFill>
                  <a:srgbClr val="000000"/>
                </a:solidFill>
                <a:sym typeface="+mn-ea"/>
              </a:rPr>
              <a:t>（3）计算特许费率。将品牌强度得分应用于特许费率范围，得出特许费率。例如，如果某品牌行业的特许费率范围为1%-5%，同时一个品牌的品牌实力得分是80分，那么其在该行业里使用品牌的适当的特许费率为4.2%。</a:t>
            </a:r>
            <a:endParaRPr lang="zh-CN" altLang="en-US" sz="1600">
              <a:solidFill>
                <a:srgbClr val="000000"/>
              </a:solidFill>
            </a:endParaRPr>
          </a:p>
          <a:p>
            <a:pPr indent="431800" algn="just">
              <a:lnSpc>
                <a:spcPct val="150000"/>
              </a:lnSpc>
            </a:pPr>
            <a:r>
              <a:rPr lang="zh-CN" altLang="en-US" sz="1600">
                <a:solidFill>
                  <a:srgbClr val="000000"/>
                </a:solidFill>
                <a:sym typeface="+mn-ea"/>
              </a:rPr>
              <a:t>（4）通过估计母公司由某个特定品牌带来的收益来确定品牌特定收益。</a:t>
            </a:r>
            <a:endParaRPr lang="zh-CN" altLang="en-US" sz="1600">
              <a:solidFill>
                <a:srgbClr val="000000"/>
              </a:solidFill>
            </a:endParaRPr>
          </a:p>
          <a:p>
            <a:pPr indent="431800" algn="just">
              <a:lnSpc>
                <a:spcPct val="150000"/>
              </a:lnSpc>
            </a:pPr>
            <a:r>
              <a:rPr lang="zh-CN" altLang="en-US" sz="1600">
                <a:solidFill>
                  <a:srgbClr val="000000"/>
                </a:solidFill>
                <a:sym typeface="+mn-ea"/>
              </a:rPr>
              <a:t>（5）通过历史收益、预期资产分析和经济成长率来确定预期品牌特定收益。</a:t>
            </a:r>
            <a:endParaRPr lang="zh-CN" altLang="en-US" sz="1600">
              <a:solidFill>
                <a:srgbClr val="000000"/>
              </a:solidFill>
            </a:endParaRPr>
          </a:p>
          <a:p>
            <a:pPr indent="431800" algn="just">
              <a:lnSpc>
                <a:spcPct val="150000"/>
              </a:lnSpc>
            </a:pPr>
            <a:r>
              <a:rPr lang="zh-CN" altLang="en-US" sz="1600">
                <a:solidFill>
                  <a:srgbClr val="000000"/>
                </a:solidFill>
                <a:sym typeface="+mn-ea"/>
              </a:rPr>
              <a:t>（6）将特许费率应用至预期收益来导出品牌收益。</a:t>
            </a:r>
          </a:p>
          <a:p>
            <a:pPr indent="431800" algn="just">
              <a:lnSpc>
                <a:spcPct val="150000"/>
              </a:lnSpc>
            </a:pPr>
            <a:r>
              <a:rPr lang="zh-CN" altLang="en-US" sz="1600">
                <a:solidFill>
                  <a:srgbClr val="000000"/>
                </a:solidFill>
                <a:sym typeface="+mn-ea"/>
              </a:rPr>
              <a:t>（7）税后贴现的品牌收益即净现值，也就是品牌价值。</a:t>
            </a:r>
            <a:endParaRPr lang="zh-CN" altLang="en-US" sz="1600">
              <a:solidFill>
                <a:srgbClr val="000000"/>
              </a:solidFill>
              <a:ea typeface="宋体" panose="02010600030101010101"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sym typeface="+mn-ea"/>
              </a:rPr>
              <a:t>三、酒店品牌价值的衡量</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第四节    酒店品牌资产与品牌价值</a:t>
            </a:r>
          </a:p>
        </p:txBody>
      </p:sp>
      <p:sp>
        <p:nvSpPr>
          <p:cNvPr id="2" name="文本框 1"/>
          <p:cNvSpPr txBox="1"/>
          <p:nvPr/>
        </p:nvSpPr>
        <p:spPr>
          <a:xfrm>
            <a:off x="1397000" y="1249045"/>
            <a:ext cx="6014085"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（一） Brand finance酒店最具品牌价值榜</a:t>
            </a:r>
          </a:p>
        </p:txBody>
      </p:sp>
      <p:sp>
        <p:nvSpPr>
          <p:cNvPr id="3" name="文本框 2"/>
          <p:cNvSpPr txBox="1"/>
          <p:nvPr/>
        </p:nvSpPr>
        <p:spPr>
          <a:xfrm>
            <a:off x="1543050" y="1617345"/>
            <a:ext cx="9643110" cy="3784600"/>
          </a:xfrm>
          <a:prstGeom prst="rect">
            <a:avLst/>
          </a:prstGeom>
          <a:noFill/>
        </p:spPr>
        <p:txBody>
          <a:bodyPr wrap="square" rtlCol="0" anchor="t">
            <a:spAutoFit/>
          </a:bodyPr>
          <a:lstStyle/>
          <a:p>
            <a:pPr indent="431800" algn="just">
              <a:lnSpc>
                <a:spcPct val="150000"/>
              </a:lnSpc>
            </a:pPr>
            <a:r>
              <a:rPr sz="1600" b="1">
                <a:solidFill>
                  <a:srgbClr val="000000"/>
                </a:solidFill>
                <a:sym typeface="+mn-ea"/>
              </a:rPr>
              <a:t>3.数据来源</a:t>
            </a:r>
          </a:p>
          <a:p>
            <a:pPr indent="431800" algn="just">
              <a:lnSpc>
                <a:spcPct val="150000"/>
              </a:lnSpc>
            </a:pPr>
            <a:r>
              <a:rPr sz="1600">
                <a:solidFill>
                  <a:srgbClr val="000000"/>
                </a:solidFill>
                <a:sym typeface="+mn-ea"/>
              </a:rPr>
              <a:t>Brand finance有四大数据来源，分别是：通过上市公司官网以及相关金融机构的公开信息获取上市公司的财务表现；通过专业的数据咨询公司购买市场表现数据；与营销机构合作进行消费者印象问卷调查；从在线许可协议数据库中获取许可相关数据。</a:t>
            </a:r>
          </a:p>
          <a:p>
            <a:pPr indent="431800" algn="just">
              <a:lnSpc>
                <a:spcPct val="150000"/>
              </a:lnSpc>
            </a:pPr>
            <a:r>
              <a:rPr sz="1600" b="1">
                <a:solidFill>
                  <a:srgbClr val="000000"/>
                </a:solidFill>
                <a:sym typeface="+mn-ea"/>
              </a:rPr>
              <a:t>4.主要评估报告</a:t>
            </a:r>
          </a:p>
          <a:p>
            <a:pPr indent="431800" algn="just">
              <a:lnSpc>
                <a:spcPct val="150000"/>
              </a:lnSpc>
            </a:pPr>
            <a:r>
              <a:rPr sz="1600">
                <a:solidFill>
                  <a:srgbClr val="000000"/>
                </a:solidFill>
                <a:sym typeface="+mn-ea"/>
              </a:rPr>
              <a:t>Brand finance最重要的报告为每年出具的《全球品牌价值500强排名》（ Brand finance </a:t>
            </a:r>
            <a:r>
              <a:rPr lang="en-US" sz="1600">
                <a:solidFill>
                  <a:srgbClr val="000000"/>
                </a:solidFill>
                <a:sym typeface="+mn-ea"/>
              </a:rPr>
              <a:t>5</a:t>
            </a:r>
            <a:r>
              <a:rPr sz="1600">
                <a:solidFill>
                  <a:srgbClr val="000000"/>
                </a:solidFill>
                <a:sym typeface="+mn-ea"/>
              </a:rPr>
              <a:t>00）。酒店板块每年出具一份全球最具价值酒店品牌50强， Brand finance平均每周出具份聚焦某一主题的评估报告或研究报告，内容涵盖互联网、金融、娱乐、电子、消费品、军工等全所有现有商业板块品牌，其结果主要发布在公司官方网站上供市场参考。《金融时报》</a:t>
            </a:r>
            <a:r>
              <a:rPr lang="en-US" altLang="zh-CN" sz="1600">
                <a:solidFill>
                  <a:srgbClr val="000000"/>
                </a:solidFill>
                <a:ea typeface="宋体" panose="02010600030101010101" pitchFamily="2" charset="-122"/>
                <a:sym typeface="+mn-ea"/>
              </a:rPr>
              <a:t>《</a:t>
            </a:r>
            <a:r>
              <a:rPr sz="1600">
                <a:solidFill>
                  <a:srgbClr val="000000"/>
                </a:solidFill>
                <a:sym typeface="+mn-ea"/>
              </a:rPr>
              <a:t>银行家《经济学人》等全球主流媒体以及专业金融平台会根据需求进行数据引用。</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sym typeface="+mn-ea"/>
              </a:rPr>
              <a:t>三、酒店品牌价值的衡量</a:t>
            </a:r>
          </a:p>
        </p:txBody>
      </p:sp>
      <p:sp>
        <p:nvSpPr>
          <p:cNvPr id="12" name="文本框 11"/>
          <p:cNvSpPr txBox="1"/>
          <p:nvPr/>
        </p:nvSpPr>
        <p:spPr>
          <a:xfrm>
            <a:off x="1235710" y="104140"/>
            <a:ext cx="346138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第四节    酒店品牌资产与品牌价值</a:t>
            </a:r>
          </a:p>
        </p:txBody>
      </p:sp>
      <p:sp>
        <p:nvSpPr>
          <p:cNvPr id="2" name="文本框 1"/>
          <p:cNvSpPr txBox="1"/>
          <p:nvPr/>
        </p:nvSpPr>
        <p:spPr>
          <a:xfrm>
            <a:off x="1397000" y="1249045"/>
            <a:ext cx="6014085"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（二）迈点品牌指数</a:t>
            </a:r>
          </a:p>
        </p:txBody>
      </p:sp>
      <p:sp>
        <p:nvSpPr>
          <p:cNvPr id="3" name="文本框 2"/>
          <p:cNvSpPr txBox="1"/>
          <p:nvPr/>
        </p:nvSpPr>
        <p:spPr>
          <a:xfrm>
            <a:off x="1543050" y="1617345"/>
            <a:ext cx="9643110" cy="4199890"/>
          </a:xfrm>
          <a:prstGeom prst="rect">
            <a:avLst/>
          </a:prstGeom>
          <a:noFill/>
        </p:spPr>
        <p:txBody>
          <a:bodyPr wrap="square" rtlCol="0" anchor="t">
            <a:spAutoFit/>
          </a:bodyPr>
          <a:lstStyle/>
          <a:p>
            <a:pPr indent="431800" algn="just">
              <a:lnSpc>
                <a:spcPct val="150000"/>
              </a:lnSpc>
            </a:pPr>
            <a:r>
              <a:rPr sz="1600" b="1">
                <a:solidFill>
                  <a:srgbClr val="000000"/>
                </a:solidFill>
                <a:sym typeface="+mn-ea"/>
              </a:rPr>
              <a:t>1.迈点品牌指数</a:t>
            </a:r>
          </a:p>
          <a:p>
            <a:pPr indent="431800" algn="just">
              <a:lnSpc>
                <a:spcPct val="150000"/>
              </a:lnSpc>
            </a:pPr>
            <a:r>
              <a:rPr sz="1600">
                <a:solidFill>
                  <a:srgbClr val="000000"/>
                </a:solidFill>
                <a:sym typeface="+mn-ea"/>
              </a:rPr>
              <a:t>MBI监测对象迈点品牌监测对象广泛，涉及目前大住宿业业态，包括国际高端酒店、国内高端酒店、精品酒店、全服务中档酒店、有限服务中档酒店、经济型酒店、平价酒店、客栈民宿、服务式公寓、短租公寓</a:t>
            </a:r>
            <a:r>
              <a:rPr lang="zh-CN" altLang="en-US" sz="1600">
                <a:solidFill>
                  <a:srgbClr val="000000"/>
                </a:solidFill>
                <a:ea typeface="宋体" panose="02010600030101010101" pitchFamily="2" charset="-122"/>
                <a:sym typeface="+mn-ea"/>
              </a:rPr>
              <a:t>。</a:t>
            </a:r>
            <a:endParaRPr sz="1600">
              <a:solidFill>
                <a:srgbClr val="000000"/>
              </a:solidFill>
              <a:sym typeface="+mn-ea"/>
            </a:endParaRPr>
          </a:p>
          <a:p>
            <a:pPr indent="431800" algn="just">
              <a:lnSpc>
                <a:spcPct val="150000"/>
              </a:lnSpc>
            </a:pPr>
            <a:r>
              <a:rPr sz="1600" b="1">
                <a:solidFill>
                  <a:srgbClr val="000000"/>
                </a:solidFill>
                <a:sym typeface="+mn-ea"/>
              </a:rPr>
              <a:t>2.旅游住宿业品牌MBl指数计算方式</a:t>
            </a:r>
          </a:p>
          <a:p>
            <a:pPr indent="431800" algn="just">
              <a:lnSpc>
                <a:spcPct val="150000"/>
              </a:lnSpc>
            </a:pPr>
            <a:r>
              <a:rPr sz="1600">
                <a:solidFill>
                  <a:srgbClr val="000000"/>
                </a:solidFill>
                <a:sym typeface="+mn-ea"/>
              </a:rPr>
              <a:t>迈点品牌指数MBI（旅游住宿业品牌部分）主要从搜索指数、舆情指数、运营指数、媒体指数4个维度分析品牌在互联网和移动互联网的影响力。</a:t>
            </a:r>
          </a:p>
          <a:p>
            <a:pPr indent="431800" algn="just">
              <a:lnSpc>
                <a:spcPct val="150000"/>
              </a:lnSpc>
            </a:pPr>
            <a:r>
              <a:rPr b="1">
                <a:solidFill>
                  <a:srgbClr val="000000"/>
                </a:solidFill>
                <a:sym typeface="+mn-ea"/>
              </a:rPr>
              <a:t>计算公式：MBl=a×S</a:t>
            </a:r>
            <a:r>
              <a:rPr lang="en-US" b="1">
                <a:solidFill>
                  <a:srgbClr val="000000"/>
                </a:solidFill>
                <a:sym typeface="+mn-ea"/>
              </a:rPr>
              <a:t>I</a:t>
            </a:r>
            <a:r>
              <a:rPr b="1">
                <a:solidFill>
                  <a:srgbClr val="000000"/>
                </a:solidFill>
                <a:sym typeface="+mn-ea"/>
              </a:rPr>
              <a:t>+b×P</a:t>
            </a:r>
            <a:r>
              <a:rPr lang="en-US" b="1">
                <a:solidFill>
                  <a:srgbClr val="000000"/>
                </a:solidFill>
                <a:sym typeface="+mn-ea"/>
              </a:rPr>
              <a:t>I</a:t>
            </a:r>
            <a:r>
              <a:rPr b="1">
                <a:solidFill>
                  <a:srgbClr val="000000"/>
                </a:solidFill>
                <a:sym typeface="+mn-ea"/>
              </a:rPr>
              <a:t>+c×O</a:t>
            </a:r>
            <a:r>
              <a:rPr lang="en-US" b="1">
                <a:solidFill>
                  <a:srgbClr val="000000"/>
                </a:solidFill>
                <a:sym typeface="+mn-ea"/>
              </a:rPr>
              <a:t>I</a:t>
            </a:r>
            <a:r>
              <a:rPr b="1">
                <a:solidFill>
                  <a:srgbClr val="000000"/>
                </a:solidFill>
                <a:sym typeface="+mn-ea"/>
              </a:rPr>
              <a:t>+d×MI</a:t>
            </a:r>
          </a:p>
          <a:p>
            <a:pPr indent="431800" algn="just">
              <a:lnSpc>
                <a:spcPct val="150000"/>
              </a:lnSpc>
            </a:pPr>
            <a:r>
              <a:rPr lang="en-US" sz="1600">
                <a:solidFill>
                  <a:srgbClr val="000000"/>
                </a:solidFill>
                <a:sym typeface="+mn-ea"/>
              </a:rPr>
              <a:t>M</a:t>
            </a:r>
            <a:r>
              <a:rPr sz="1600">
                <a:solidFill>
                  <a:srgbClr val="000000"/>
                </a:solidFill>
                <a:sym typeface="+mn-ea"/>
              </a:rPr>
              <a:t>BI，指某品牌的迈点品牌指数数据；SI（ Search index），指搜索指数；PI（ Public Sentiment index），指舆情指数；Ol（ Operation Index），指运营指数；Ml（ Media index），指媒体指数。a、b、c、d是迈点指数各个子维度的加权系数</a:t>
            </a:r>
            <a:r>
              <a:rPr lang="zh-CN" altLang="en-US" sz="1600">
                <a:solidFill>
                  <a:srgbClr val="000000"/>
                </a:solidFill>
                <a:ea typeface="宋体" panose="02010600030101010101" pitchFamily="2" charset="-122"/>
                <a:sym typeface="+mn-ea"/>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119" y="215151"/>
            <a:ext cx="11748781" cy="5925671"/>
          </a:xfrm>
        </p:spPr>
      </p:pic>
    </p:spTree>
    <p:extLst>
      <p:ext uri="{BB962C8B-B14F-4D97-AF65-F5344CB8AC3E}">
        <p14:creationId xmlns:p14="http://schemas.microsoft.com/office/powerpoint/2010/main" val="995582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sym typeface="+mn-ea"/>
              </a:rPr>
              <a:t>一、我国酒店品牌发展现状</a:t>
            </a: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第五节   我国酒店品牌核心竞争力的发展</a:t>
            </a:r>
          </a:p>
        </p:txBody>
      </p:sp>
      <p:sp>
        <p:nvSpPr>
          <p:cNvPr id="2" name="文本框 1"/>
          <p:cNvSpPr txBox="1"/>
          <p:nvPr/>
        </p:nvSpPr>
        <p:spPr>
          <a:xfrm>
            <a:off x="1397000" y="1249045"/>
            <a:ext cx="6014085"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（一）知名品牌逐步出现</a:t>
            </a:r>
          </a:p>
        </p:txBody>
      </p:sp>
      <p:sp>
        <p:nvSpPr>
          <p:cNvPr id="3" name="文本框 2"/>
          <p:cNvSpPr txBox="1"/>
          <p:nvPr/>
        </p:nvSpPr>
        <p:spPr>
          <a:xfrm>
            <a:off x="1543050" y="1617345"/>
            <a:ext cx="9643110" cy="4246245"/>
          </a:xfrm>
          <a:prstGeom prst="rect">
            <a:avLst/>
          </a:prstGeom>
          <a:noFill/>
        </p:spPr>
        <p:txBody>
          <a:bodyPr wrap="square" rtlCol="0" anchor="t">
            <a:spAutoFit/>
          </a:bodyPr>
          <a:lstStyle/>
          <a:p>
            <a:pPr indent="431800" algn="just">
              <a:lnSpc>
                <a:spcPct val="150000"/>
              </a:lnSpc>
            </a:pPr>
            <a:r>
              <a:rPr sz="2000">
                <a:solidFill>
                  <a:srgbClr val="000000"/>
                </a:solidFill>
                <a:sym typeface="+mn-ea"/>
              </a:rPr>
              <a:t>中国现代酒店业走过了近四十年的发展历程：1980年至1982年为起步阶段，一批中外合资酒店开始出现；1983年至1993年为高速发展阶段，国内外各渠道资金涌入酒店业；1994年至1998年为回落阶段，供需失衡导致行业陷入停滞；1999年至2014年为恢复上升阶段，旅游业的发展成为主要推动力，同时行业竞争愈发激烈；2015年至今为整合转型阶段，酒店并购频频，集团化、连锁化、品质化成为新趋势。经过近四十年的积淀发展，在连锁中端酒店中，出现了维也纳、全季、亚朵、麗枫和星程等知名品牌，在经济型酒店出现了如家、汉庭、7天、锦江之星和格林豪泰等品牌。在高端酒店市场也岀现了万达文华、瑞华、嘉华、锦江国际等知名品牌。</a:t>
            </a:r>
          </a:p>
          <a:p>
            <a:pPr indent="431800" algn="just">
              <a:lnSpc>
                <a:spcPct val="150000"/>
              </a:lnSpc>
            </a:pPr>
            <a:endParaRPr sz="2000">
              <a:solidFill>
                <a:srgbClr val="000000"/>
              </a:solidFill>
              <a:sym typeface="+mn-e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sym typeface="+mn-ea"/>
              </a:rPr>
              <a:t>一、我国酒店品牌发展现状</a:t>
            </a: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第五节   我国酒店品牌核心竞争力的发展</a:t>
            </a:r>
          </a:p>
        </p:txBody>
      </p:sp>
      <p:sp>
        <p:nvSpPr>
          <p:cNvPr id="2" name="文本框 1"/>
          <p:cNvSpPr txBox="1"/>
          <p:nvPr/>
        </p:nvSpPr>
        <p:spPr>
          <a:xfrm>
            <a:off x="1397000" y="1249045"/>
            <a:ext cx="6014085"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（二）海外市场扩张起步</a:t>
            </a:r>
          </a:p>
        </p:txBody>
      </p:sp>
      <p:sp>
        <p:nvSpPr>
          <p:cNvPr id="3" name="文本框 2"/>
          <p:cNvSpPr txBox="1"/>
          <p:nvPr/>
        </p:nvSpPr>
        <p:spPr>
          <a:xfrm>
            <a:off x="1543050" y="1617345"/>
            <a:ext cx="9643110" cy="4523105"/>
          </a:xfrm>
          <a:prstGeom prst="rect">
            <a:avLst/>
          </a:prstGeom>
          <a:noFill/>
        </p:spPr>
        <p:txBody>
          <a:bodyPr wrap="square" rtlCol="0" anchor="t">
            <a:spAutoFit/>
          </a:bodyPr>
          <a:lstStyle/>
          <a:p>
            <a:pPr indent="431800" algn="just">
              <a:lnSpc>
                <a:spcPct val="150000"/>
              </a:lnSpc>
            </a:pPr>
            <a:r>
              <a:rPr sz="1600">
                <a:solidFill>
                  <a:srgbClr val="000000"/>
                </a:solidFill>
                <a:sym typeface="+mn-ea"/>
              </a:rPr>
              <a:t>我国本土酒店集团在巩固国内市场的同时也开始逐步向国际市场扩张，在拓展国际市场的过程中不同酒店集团海外扩张的措施也各有不同。有采用海外直接投资、合资或合作、跨国并购等方式，也有直接收购海外酒店物业或酒店管理集团的，前有安邦保险收购了纽约的华尔道夫酒店，后有锦江国际收购喜达屋资本旗下的卢浮酒店集团；有内部建立相关事业部的，如铂涛集团就建立了海外事业部直接与东南亚的开发商签约；也有通过授权代理进行海外扩张的，如东呈酒店集团将旗下酒店品牌的海外代理权授予给安达瑞酒店管理公司。海外的巨大市场考验着每个酒店集团对海外市场的把控和开发能力</a:t>
            </a:r>
            <a:r>
              <a:rPr lang="zh-CN" altLang="en-US" sz="1600">
                <a:solidFill>
                  <a:srgbClr val="000000"/>
                </a:solidFill>
                <a:ea typeface="宋体" panose="02010600030101010101" pitchFamily="2" charset="-122"/>
                <a:sym typeface="+mn-ea"/>
              </a:rPr>
              <a:t>。</a:t>
            </a:r>
          </a:p>
          <a:p>
            <a:pPr indent="431800" algn="just">
              <a:lnSpc>
                <a:spcPct val="150000"/>
              </a:lnSpc>
            </a:pPr>
            <a:endParaRPr lang="zh-CN" altLang="en-US" sz="1600">
              <a:solidFill>
                <a:srgbClr val="000000"/>
              </a:solidFill>
              <a:ea typeface="宋体" panose="02010600030101010101" pitchFamily="2" charset="-122"/>
              <a:sym typeface="+mn-ea"/>
            </a:endParaRPr>
          </a:p>
          <a:p>
            <a:pPr indent="431800" algn="just">
              <a:lnSpc>
                <a:spcPct val="150000"/>
              </a:lnSpc>
            </a:pPr>
            <a:endParaRPr lang="zh-CN" altLang="en-US" sz="1600">
              <a:solidFill>
                <a:srgbClr val="000000"/>
              </a:solidFill>
              <a:ea typeface="宋体" panose="02010600030101010101" pitchFamily="2" charset="-122"/>
              <a:sym typeface="+mn-ea"/>
            </a:endParaRPr>
          </a:p>
          <a:p>
            <a:pPr indent="431800" algn="just">
              <a:lnSpc>
                <a:spcPct val="150000"/>
              </a:lnSpc>
            </a:pPr>
            <a:r>
              <a:rPr lang="zh-CN" altLang="en-US" sz="1600">
                <a:solidFill>
                  <a:srgbClr val="000000"/>
                </a:solidFill>
                <a:ea typeface="宋体" panose="02010600030101010101" pitchFamily="2" charset="-122"/>
                <a:sym typeface="+mn-ea"/>
              </a:rPr>
              <a:t>经过近</a:t>
            </a:r>
            <a:r>
              <a:rPr lang="en-US" altLang="zh-CN" sz="1600">
                <a:solidFill>
                  <a:srgbClr val="000000"/>
                </a:solidFill>
                <a:ea typeface="宋体" panose="02010600030101010101" pitchFamily="2" charset="-122"/>
                <a:sym typeface="+mn-ea"/>
              </a:rPr>
              <a:t>40</a:t>
            </a:r>
            <a:r>
              <a:rPr lang="zh-CN" altLang="en-US" sz="1600">
                <a:solidFill>
                  <a:srgbClr val="000000"/>
                </a:solidFill>
                <a:ea typeface="宋体" panose="02010600030101010101" pitchFamily="2" charset="-122"/>
                <a:sym typeface="+mn-ea"/>
              </a:rPr>
              <a:t>年的市场经验积累，国内酒店集团摸索出以品牌为纽带慢慢形成了一定的品牌延伸方式，将旅行社、旅游景区、旅游车船公司等加以整合，以获得利益最大化。例如锦江酒店集团通过新建或购买、控股、参股等方式收购、兼并酒店关联企业，同时，多元化品牌延伸策略也使我国酒店企业逐步向其他行业滲透，例如开元旅业集团向房地产业实行的品牌延伸。</a:t>
            </a:r>
          </a:p>
        </p:txBody>
      </p:sp>
      <p:sp>
        <p:nvSpPr>
          <p:cNvPr id="5" name="文本框 4"/>
          <p:cNvSpPr txBox="1"/>
          <p:nvPr/>
        </p:nvSpPr>
        <p:spPr>
          <a:xfrm>
            <a:off x="1543050" y="4175125"/>
            <a:ext cx="2697480" cy="368300"/>
          </a:xfrm>
          <a:prstGeom prst="rect">
            <a:avLst/>
          </a:prstGeom>
          <a:noFill/>
        </p:spPr>
        <p:txBody>
          <a:bodyPr wrap="non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sym typeface="+mn-ea"/>
              </a:rPr>
              <a:t>（三）多元品牌延伸形成</a:t>
            </a:r>
            <a:endParaRPr lang="zh-CN" altLang="en-US" b="1">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sym typeface="+mn-ea"/>
              </a:rPr>
              <a:t>一、我国酒店品牌发展现状</a:t>
            </a: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第五节   我国酒店品牌核心竞争力的发展</a:t>
            </a:r>
          </a:p>
        </p:txBody>
      </p:sp>
      <p:sp>
        <p:nvSpPr>
          <p:cNvPr id="2" name="文本框 1"/>
          <p:cNvSpPr txBox="1"/>
          <p:nvPr/>
        </p:nvSpPr>
        <p:spPr>
          <a:xfrm>
            <a:off x="1397000" y="1249045"/>
            <a:ext cx="6014085"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（四）多品牌酒店谱系出现</a:t>
            </a:r>
          </a:p>
        </p:txBody>
      </p:sp>
      <p:sp>
        <p:nvSpPr>
          <p:cNvPr id="3" name="文本框 2"/>
          <p:cNvSpPr txBox="1"/>
          <p:nvPr/>
        </p:nvSpPr>
        <p:spPr>
          <a:xfrm>
            <a:off x="1543050" y="1617345"/>
            <a:ext cx="9643110" cy="2676525"/>
          </a:xfrm>
          <a:prstGeom prst="rect">
            <a:avLst/>
          </a:prstGeom>
          <a:noFill/>
        </p:spPr>
        <p:txBody>
          <a:bodyPr wrap="square" rtlCol="0" anchor="t">
            <a:spAutoFit/>
          </a:bodyPr>
          <a:lstStyle/>
          <a:p>
            <a:pPr indent="431800" algn="just">
              <a:lnSpc>
                <a:spcPct val="150000"/>
              </a:lnSpc>
            </a:pPr>
            <a:r>
              <a:rPr sz="1600">
                <a:solidFill>
                  <a:srgbClr val="000000"/>
                </a:solidFill>
                <a:sym typeface="+mn-ea"/>
              </a:rPr>
              <a:t>通过兼并收购以及同海外酒店集团的合作，中国品牌靠前的几大酒店集团品牌谱系日益完整，形成高端、中端、经济型全面布局比较丰满的酒店谱系，例如华住酒店集团发展成拥有美爵、禧玥、漫心、诺富特、美居、全季、星程、宜必思尚品、宜必思、汉庭、怡莱、海友、桔子等18个酒店品牌；首旅酒店与如家酒店合并后创造了我国的又一酒店巨头，全新的首旅如家酒店集团已经拥有了以住宿为核心的建国、京伦、和颐、如家精选、如家、莫泰和云上四季等20多个酒店品牌，锦江酒店集团也不例外，旗下拥有高端奢华型品牌：.Hote、锦江、铂涛菲诺以及金郁金香系列等；中端商务型品牌：锦江都城、品乐优选等；经济型品牌：锦江之星、7天等</a:t>
            </a:r>
            <a:r>
              <a:rPr lang="zh-CN" altLang="en-US" sz="1600">
                <a:solidFill>
                  <a:srgbClr val="000000"/>
                </a:solidFill>
                <a:ea typeface="宋体" panose="02010600030101010101" pitchFamily="2" charset="-122"/>
                <a:sym typeface="+mn-ea"/>
              </a:rPr>
              <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sym typeface="+mn-ea"/>
              </a:rPr>
              <a:t>一、我国酒店品牌发展现状</a:t>
            </a: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第五节   我国酒店品牌核心竞争力的发展</a:t>
            </a:r>
          </a:p>
        </p:txBody>
      </p:sp>
      <p:sp>
        <p:nvSpPr>
          <p:cNvPr id="2" name="文本框 1"/>
          <p:cNvSpPr txBox="1"/>
          <p:nvPr/>
        </p:nvSpPr>
        <p:spPr>
          <a:xfrm>
            <a:off x="1397000" y="1249045"/>
            <a:ext cx="6014085"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（五）品牌国际化运作能力不高</a:t>
            </a:r>
          </a:p>
        </p:txBody>
      </p:sp>
      <p:sp>
        <p:nvSpPr>
          <p:cNvPr id="3" name="文本框 2"/>
          <p:cNvSpPr txBox="1"/>
          <p:nvPr/>
        </p:nvSpPr>
        <p:spPr>
          <a:xfrm>
            <a:off x="1543050" y="1617345"/>
            <a:ext cx="9643110" cy="1938020"/>
          </a:xfrm>
          <a:prstGeom prst="rect">
            <a:avLst/>
          </a:prstGeom>
          <a:noFill/>
        </p:spPr>
        <p:txBody>
          <a:bodyPr wrap="square" rtlCol="0" anchor="t">
            <a:spAutoFit/>
          </a:bodyPr>
          <a:lstStyle/>
          <a:p>
            <a:pPr indent="431800" algn="just">
              <a:lnSpc>
                <a:spcPct val="150000"/>
              </a:lnSpc>
            </a:pPr>
            <a:r>
              <a:rPr sz="1600">
                <a:solidFill>
                  <a:srgbClr val="000000"/>
                </a:solidFill>
                <a:sym typeface="+mn-ea"/>
              </a:rPr>
              <a:t>随着世界经济一体化的加剧，酒店品牌国际化已成为一种运作模式的潮流，这种运作模式可以使本土酒店品牌的核心竞争力得以全面提升。但是目前我国的酒店品牌自身建设速度还较为缓慢，品牌也缺乏很高的知名度和影响力。在对外扩张和发展的过程中，由于国际化运营水平不高，品牌文化的严重冲突，以及品牌经营人才的缺乏，我国本土酒店集团的品牌国际化运作能力普遍不高。</a:t>
            </a:r>
          </a:p>
          <a:p>
            <a:pPr indent="431800" algn="just">
              <a:lnSpc>
                <a:spcPct val="150000"/>
              </a:lnSpc>
            </a:pPr>
            <a:endParaRPr sz="1600">
              <a:solidFill>
                <a:srgbClr val="000000"/>
              </a:solidFill>
              <a:sym typeface="+mn-ea"/>
            </a:endParaRPr>
          </a:p>
        </p:txBody>
      </p:sp>
      <p:sp>
        <p:nvSpPr>
          <p:cNvPr id="4" name="文本框 3"/>
          <p:cNvSpPr txBox="1"/>
          <p:nvPr/>
        </p:nvSpPr>
        <p:spPr>
          <a:xfrm>
            <a:off x="1397000" y="3187065"/>
            <a:ext cx="6014085"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（六）品牌竟争力不强</a:t>
            </a:r>
          </a:p>
        </p:txBody>
      </p:sp>
      <p:sp>
        <p:nvSpPr>
          <p:cNvPr id="6" name="文本框 5"/>
          <p:cNvSpPr txBox="1"/>
          <p:nvPr/>
        </p:nvSpPr>
        <p:spPr>
          <a:xfrm>
            <a:off x="1543050" y="3555365"/>
            <a:ext cx="9643110" cy="1568450"/>
          </a:xfrm>
          <a:prstGeom prst="rect">
            <a:avLst/>
          </a:prstGeom>
          <a:noFill/>
        </p:spPr>
        <p:txBody>
          <a:bodyPr wrap="square" rtlCol="0" anchor="t">
            <a:spAutoFit/>
          </a:bodyPr>
          <a:lstStyle/>
          <a:p>
            <a:pPr indent="431800" algn="just">
              <a:lnSpc>
                <a:spcPct val="150000"/>
              </a:lnSpc>
            </a:pPr>
            <a:r>
              <a:rPr sz="1600">
                <a:solidFill>
                  <a:srgbClr val="000000"/>
                </a:solidFill>
                <a:sym typeface="+mn-ea"/>
              </a:rPr>
              <a:t>我国尽管已形成一批知名的本土品牌如锦江、凯莱、建国等，但总的来说这些酒店集团的品牌开发力度还不够，与一些知名的酒店品牌相比，本土酒店品牌内容较单一，而且品牌的知名度和美誉度还不高。例如万豪国际集团旗下的品牌众多，仅我国内地就有万豪、万怡、万丽等多个品牌，分别占领不同市场领域。而我国的一些酒店集团也在致力于加速品牌建设，但总体上与国际酒店品牌还有相当大的差距。</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sym typeface="+mn-ea"/>
              </a:rPr>
              <a:t>二、我国酒店品牌核心竞争力提升途经</a:t>
            </a: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第五节   我国酒店品牌核心竞争力的发展</a:t>
            </a:r>
          </a:p>
        </p:txBody>
      </p:sp>
      <p:sp>
        <p:nvSpPr>
          <p:cNvPr id="2" name="文本框 1"/>
          <p:cNvSpPr txBox="1"/>
          <p:nvPr/>
        </p:nvSpPr>
        <p:spPr>
          <a:xfrm>
            <a:off x="1397000" y="1249045"/>
            <a:ext cx="6014085"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（一）明确品牌定位且突出个性化</a:t>
            </a:r>
          </a:p>
        </p:txBody>
      </p:sp>
      <p:sp>
        <p:nvSpPr>
          <p:cNvPr id="3" name="文本框 2"/>
          <p:cNvSpPr txBox="1"/>
          <p:nvPr/>
        </p:nvSpPr>
        <p:spPr>
          <a:xfrm>
            <a:off x="1543050" y="1617345"/>
            <a:ext cx="9643110" cy="2306955"/>
          </a:xfrm>
          <a:prstGeom prst="rect">
            <a:avLst/>
          </a:prstGeom>
          <a:noFill/>
        </p:spPr>
        <p:txBody>
          <a:bodyPr wrap="square" rtlCol="0" anchor="t">
            <a:spAutoFit/>
          </a:bodyPr>
          <a:lstStyle/>
          <a:p>
            <a:pPr indent="431800" algn="just">
              <a:lnSpc>
                <a:spcPct val="150000"/>
              </a:lnSpc>
            </a:pPr>
            <a:r>
              <a:rPr sz="1600">
                <a:solidFill>
                  <a:srgbClr val="000000"/>
                </a:solidFill>
                <a:sym typeface="+mn-ea"/>
              </a:rPr>
              <a:t>国际酒店管理集团通常针对不同消费群体，提供不同酒店品牌以满足其特殊需求。从经济型酒店品牌到豪华型酒店品牌，集团依靠明确的品牌价值内涵和市场定位，在各个细分市场为消费者提供极具个性化的服务，从而在我国酒店市场占据了较大份额。如雅高集团旗下的品牌，每个品牌都有明确的定位，这些品牌涵盖了各个档次的酒店，其中“索菲特”是五星级豪华型高档酒店品牌，“诺富特”定位于休闲商务四星级中档品牌.“宜必思”是经济型酒店品牌“1号汽车旅馆”品牌以便宜、舒适著称。在消费者需求越来越个性化的时代，明确品牌定位实行特色鲜明的专业化管理与服务，必将成为酒店管理集团实现可持续发展的关键</a:t>
            </a:r>
            <a:r>
              <a:rPr lang="zh-CN" altLang="en-US" sz="1600">
                <a:solidFill>
                  <a:srgbClr val="000000"/>
                </a:solidFill>
                <a:ea typeface="宋体" panose="02010600030101010101" pitchFamily="2" charset="-122"/>
                <a:sym typeface="+mn-ea"/>
              </a:rPr>
              <a: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sym typeface="+mn-ea"/>
              </a:rPr>
              <a:t>二、我国酒店品牌核心竞争力提升途经</a:t>
            </a: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第五节   我国酒店品牌核心竞争力的发展</a:t>
            </a:r>
          </a:p>
        </p:txBody>
      </p:sp>
      <p:sp>
        <p:nvSpPr>
          <p:cNvPr id="2" name="文本框 1"/>
          <p:cNvSpPr txBox="1"/>
          <p:nvPr/>
        </p:nvSpPr>
        <p:spPr>
          <a:xfrm>
            <a:off x="1397000" y="1249045"/>
            <a:ext cx="6014085"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（二）创造多元化品牌以增强扩张力</a:t>
            </a:r>
          </a:p>
        </p:txBody>
      </p:sp>
      <p:sp>
        <p:nvSpPr>
          <p:cNvPr id="3" name="文本框 2"/>
          <p:cNvSpPr txBox="1"/>
          <p:nvPr/>
        </p:nvSpPr>
        <p:spPr>
          <a:xfrm>
            <a:off x="1543050" y="1617345"/>
            <a:ext cx="9643110" cy="2306955"/>
          </a:xfrm>
          <a:prstGeom prst="rect">
            <a:avLst/>
          </a:prstGeom>
          <a:noFill/>
        </p:spPr>
        <p:txBody>
          <a:bodyPr wrap="square" rtlCol="0" anchor="t">
            <a:spAutoFit/>
          </a:bodyPr>
          <a:lstStyle/>
          <a:p>
            <a:pPr indent="431800" algn="just">
              <a:lnSpc>
                <a:spcPct val="150000"/>
              </a:lnSpc>
            </a:pPr>
            <a:r>
              <a:rPr sz="1600">
                <a:solidFill>
                  <a:srgbClr val="000000"/>
                </a:solidFill>
                <a:sym typeface="+mn-ea"/>
              </a:rPr>
              <a:t>国际酒店管理集团在发展时并不仅仅局限于自身原有的品牌，而会通过收购、兼并、战略联盟等方式，将其他酒店品牌收到自己旗下，将单一品牌扩展为多元化品牌。我国本土酒店管理集团由于起步较晚，加上硬件设施更新速度缓慢，绝大多数酒店集团没有形成完善的品牌体系，仅依靠一两个品牌难以在全球范围产生影响，而且在同档次酒店市场中，品牌竞争激烈，有些市场却无人问津。但若将单一品牌结构拓展为多元化品牌结构，将能分散单一市场风险，并在品牌规模上获取一定优势，扩大品牌市场覆盖广度，从而扩大市场份额。提高集团品牌影</a:t>
            </a:r>
            <a:r>
              <a:rPr lang="zh-CN" altLang="en-US" sz="1600">
                <a:solidFill>
                  <a:srgbClr val="000000"/>
                </a:solidFill>
                <a:ea typeface="宋体" panose="02010600030101010101" pitchFamily="2" charset="-122"/>
                <a:sym typeface="+mn-ea"/>
              </a:rPr>
              <a:t>响力。</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sym typeface="+mn-ea"/>
              </a:rPr>
              <a:t>二、我国酒店品牌核心竞争力提升途经</a:t>
            </a: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第五节   我国酒店品牌核心竞争力的发展</a:t>
            </a:r>
          </a:p>
        </p:txBody>
      </p:sp>
      <p:sp>
        <p:nvSpPr>
          <p:cNvPr id="2" name="文本框 1"/>
          <p:cNvSpPr txBox="1"/>
          <p:nvPr/>
        </p:nvSpPr>
        <p:spPr>
          <a:xfrm>
            <a:off x="1397000" y="1249045"/>
            <a:ext cx="6014085"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（三）注重品牌内涵的延伸与创新</a:t>
            </a:r>
          </a:p>
        </p:txBody>
      </p:sp>
      <p:sp>
        <p:nvSpPr>
          <p:cNvPr id="3" name="文本框 2"/>
          <p:cNvSpPr txBox="1"/>
          <p:nvPr/>
        </p:nvSpPr>
        <p:spPr>
          <a:xfrm>
            <a:off x="1543050" y="1617345"/>
            <a:ext cx="9643110" cy="2306955"/>
          </a:xfrm>
          <a:prstGeom prst="rect">
            <a:avLst/>
          </a:prstGeom>
          <a:noFill/>
        </p:spPr>
        <p:txBody>
          <a:bodyPr wrap="square" rtlCol="0" anchor="t">
            <a:spAutoFit/>
          </a:bodyPr>
          <a:lstStyle/>
          <a:p>
            <a:pPr indent="431800" algn="just">
              <a:lnSpc>
                <a:spcPct val="150000"/>
              </a:lnSpc>
            </a:pPr>
            <a:r>
              <a:rPr sz="1600">
                <a:solidFill>
                  <a:srgbClr val="000000"/>
                </a:solidFill>
                <a:sym typeface="+mn-ea"/>
              </a:rPr>
              <a:t>国际酒店管理集团的发展实践证明，品牌运营与集团发展是一体的，密不可分。为给集团不断创造新的发展空间，必须坚持品牌内涵的延伸与创新。如万豪集团酒店品牌为全球消费者所熟知，随着集团规模的不断增长以及不同类型酒店的岀现，万豪为保持继续在全球各地发展连锁酒店，依然不断推出新型酒店产品，完善各酒店品牌的最佳定位。面对激烈的市场竞争，我国本土酒店管理集团也迫切需要在原有发展基础上持续创新，如大力发展主题型、经济型酒店，努力打造高品位、个性化服务产品等，以适应不断变化的多元市场需求。</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sym typeface="+mn-ea"/>
              </a:rPr>
              <a:t>二、我国酒店品牌核心竞争力提升途经</a:t>
            </a: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第五节   我国酒店品牌核心竞争力的发展</a:t>
            </a:r>
          </a:p>
        </p:txBody>
      </p:sp>
      <p:sp>
        <p:nvSpPr>
          <p:cNvPr id="2" name="文本框 1"/>
          <p:cNvSpPr txBox="1"/>
          <p:nvPr/>
        </p:nvSpPr>
        <p:spPr>
          <a:xfrm>
            <a:off x="1397000" y="1249045"/>
            <a:ext cx="6014085"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（四）高效配置品牌经营所雩资源</a:t>
            </a:r>
          </a:p>
        </p:txBody>
      </p:sp>
      <p:sp>
        <p:nvSpPr>
          <p:cNvPr id="3" name="文本框 2"/>
          <p:cNvSpPr txBox="1"/>
          <p:nvPr/>
        </p:nvSpPr>
        <p:spPr>
          <a:xfrm>
            <a:off x="1543050" y="1617345"/>
            <a:ext cx="9643110" cy="2676525"/>
          </a:xfrm>
          <a:prstGeom prst="rect">
            <a:avLst/>
          </a:prstGeom>
          <a:noFill/>
        </p:spPr>
        <p:txBody>
          <a:bodyPr wrap="square" rtlCol="0" anchor="t">
            <a:spAutoFit/>
          </a:bodyPr>
          <a:lstStyle/>
          <a:p>
            <a:pPr indent="431800" algn="just">
              <a:lnSpc>
                <a:spcPct val="150000"/>
              </a:lnSpc>
            </a:pPr>
            <a:r>
              <a:rPr sz="1600">
                <a:solidFill>
                  <a:srgbClr val="000000"/>
                </a:solidFill>
                <a:sym typeface="+mn-ea"/>
              </a:rPr>
              <a:t>国际酒店管理集团通常在充分资源聚集与优化配置的基础上进行品牌扩张，借鉴其经验我国本土酒店管理集团解决品牌经营资源稀缺的途径主要有两种，一是进行外部引入，二是实施内部开发。从国际酒店品牌运营的成功经验来看，拥有资源越多并不意味着品牌竞争力越强，而关键在于是否拥有核心资源和高效配置资源的能力。许多国际酒店管理集团只掌握着能够获得比较竞争优势的核心资源与能力，如品牌资产、核心技术等，而对非核心资源则通过外包的方式获取，便能以低成本、高效率的优势获取巨大的市场份额。目前，尽管我国本土酒店管理集团已在人力资源与信息技术外包方面作了有益尝试，但在资本运营、资金管理、物质积累等方面仍需因势利导，进一步扩充聚集与配置方式，以提高品牌运营能力</a:t>
            </a:r>
            <a:r>
              <a:rPr lang="zh-CN" altLang="en-US" sz="1600">
                <a:solidFill>
                  <a:srgbClr val="000000"/>
                </a:solidFill>
                <a:ea typeface="宋体" panose="02010600030101010101" pitchFamily="2" charset="-122"/>
                <a:sym typeface="+mn-ea"/>
              </a:rPr>
              <a: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
          <p:cNvSpPr txBox="1">
            <a:spLocks noChangeArrowheads="1"/>
          </p:cNvSpPr>
          <p:nvPr/>
        </p:nvSpPr>
        <p:spPr bwMode="auto">
          <a:xfrm>
            <a:off x="1160145" y="743585"/>
            <a:ext cx="5333365" cy="39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r>
              <a:rPr lang="zh-CN" altLang="en-US" sz="2000" b="1" dirty="0">
                <a:solidFill>
                  <a:srgbClr val="000000"/>
                </a:solidFill>
                <a:latin typeface="微软雅黑" panose="020B0503020204020204" pitchFamily="34" charset="-122"/>
                <a:ea typeface="微软雅黑" panose="020B0503020204020204" pitchFamily="34" charset="-122"/>
                <a:sym typeface="+mn-ea"/>
              </a:rPr>
              <a:t>二、我国酒店品牌核心竞争力提升途经</a:t>
            </a:r>
          </a:p>
        </p:txBody>
      </p:sp>
      <p:sp>
        <p:nvSpPr>
          <p:cNvPr id="12" name="文本框 11"/>
          <p:cNvSpPr txBox="1"/>
          <p:nvPr/>
        </p:nvSpPr>
        <p:spPr>
          <a:xfrm>
            <a:off x="1235710" y="104140"/>
            <a:ext cx="4681855" cy="337185"/>
          </a:xfrm>
          <a:prstGeom prst="rect">
            <a:avLst/>
          </a:prstGeom>
          <a:noFill/>
        </p:spPr>
        <p:txBody>
          <a:bodyPr wrap="square" rtlCol="0">
            <a:spAutoFit/>
            <a:scene3d>
              <a:camera prst="orthographicFront"/>
              <a:lightRig rig="threePt" dir="t"/>
            </a:scene3d>
          </a:bodyPr>
          <a:lstStyle/>
          <a:p>
            <a:r>
              <a:rPr lang="zh-CN" altLang="en-US" sz="1600" b="1" dirty="0">
                <a:solidFill>
                  <a:srgbClr val="FFFFFF"/>
                </a:solidFill>
                <a:ea typeface="微软雅黑" panose="020B0503020204020204" pitchFamily="34" charset="-122"/>
              </a:rPr>
              <a:t>第五节   我国酒店品牌核心竞争力的发展</a:t>
            </a:r>
          </a:p>
        </p:txBody>
      </p:sp>
      <p:sp>
        <p:nvSpPr>
          <p:cNvPr id="2" name="文本框 1"/>
          <p:cNvSpPr txBox="1"/>
          <p:nvPr/>
        </p:nvSpPr>
        <p:spPr>
          <a:xfrm>
            <a:off x="1397000" y="1249045"/>
            <a:ext cx="6014085" cy="368300"/>
          </a:xfrm>
          <a:prstGeom prst="rect">
            <a:avLst/>
          </a:prstGeom>
          <a:noFill/>
        </p:spPr>
        <p:txBody>
          <a:bodyPr wrap="square" rtlCol="0" anchor="t">
            <a:spAutoFit/>
          </a:bodyPr>
          <a:lstStyle/>
          <a:p>
            <a:r>
              <a:rPr lang="zh-CN" altLang="en-US" b="1">
                <a:solidFill>
                  <a:srgbClr val="000000"/>
                </a:solidFill>
                <a:latin typeface="微软雅黑" panose="020B0503020204020204" pitchFamily="34" charset="-122"/>
                <a:ea typeface="微软雅黑" panose="020B0503020204020204" pitchFamily="34" charset="-122"/>
              </a:rPr>
              <a:t>（五）培养酒店品牌管理专业人才</a:t>
            </a:r>
          </a:p>
        </p:txBody>
      </p:sp>
      <p:sp>
        <p:nvSpPr>
          <p:cNvPr id="3" name="文本框 2"/>
          <p:cNvSpPr txBox="1"/>
          <p:nvPr/>
        </p:nvSpPr>
        <p:spPr>
          <a:xfrm>
            <a:off x="1543050" y="1617345"/>
            <a:ext cx="9643110" cy="2676525"/>
          </a:xfrm>
          <a:prstGeom prst="rect">
            <a:avLst/>
          </a:prstGeom>
          <a:noFill/>
        </p:spPr>
        <p:txBody>
          <a:bodyPr wrap="square" rtlCol="0" anchor="t">
            <a:spAutoFit/>
          </a:bodyPr>
          <a:lstStyle/>
          <a:p>
            <a:pPr indent="431800" algn="just">
              <a:lnSpc>
                <a:spcPct val="150000"/>
              </a:lnSpc>
            </a:pPr>
            <a:r>
              <a:rPr sz="1600">
                <a:solidFill>
                  <a:srgbClr val="000000"/>
                </a:solidFill>
                <a:sym typeface="+mn-ea"/>
              </a:rPr>
              <a:t>国际酒店集团非常注重人才的培养和建设。“万豪国际集团人才培养发展中心”是万豪国际集团在中国合作培养紧密型高规格人才之地，在资源共享、学生实践教学及实习就业、教师挂职培养和酒店管理实务培训等诸多方面和高校全方位合作。洲际集团与中国高校紧密合作开设洲际英才班等为企业的发展储备人才。在共同研究制定人才培养方案，共建综合素质高实践经验丰富的师资队伍和人才培养基地等方面开展产教融合深度合作，共同打造具有国际水平的现代高等教育体系，培养更多具有良好专业知识、高素质的应用型人才。“订单式”人才养模式使学校和酒店集团供需对接、资源互补、合作双赢，是我国酒店集团和高校之间最紧密、最直接、最有效的人才共同培养模式</a:t>
            </a:r>
            <a:r>
              <a:rPr lang="zh-CN" altLang="en-US" sz="1600">
                <a:solidFill>
                  <a:srgbClr val="000000"/>
                </a:solidFill>
                <a:ea typeface="宋体" panose="02010600030101010101" pitchFamily="2" charset="-122"/>
                <a:sym typeface="+mn-ea"/>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3394" y="457200"/>
            <a:ext cx="10229407" cy="5542158"/>
          </a:xfrm>
        </p:spPr>
      </p:pic>
    </p:spTree>
    <p:extLst>
      <p:ext uri="{BB962C8B-B14F-4D97-AF65-F5344CB8AC3E}">
        <p14:creationId xmlns:p14="http://schemas.microsoft.com/office/powerpoint/2010/main" val="1442198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457200"/>
            <a:ext cx="10416987" cy="6108980"/>
          </a:xfrm>
        </p:spPr>
      </p:pic>
    </p:spTree>
    <p:extLst>
      <p:ext uri="{BB962C8B-B14F-4D97-AF65-F5344CB8AC3E}">
        <p14:creationId xmlns:p14="http://schemas.microsoft.com/office/powerpoint/2010/main" val="653523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stretch>
            <a:fillRect/>
          </a:stretch>
        </p:blipFill>
        <p:spPr>
          <a:xfrm>
            <a:off x="1623060" y="118745"/>
            <a:ext cx="8702675" cy="3623945"/>
          </a:xfrm>
          <a:prstGeom prst="rect">
            <a:avLst/>
          </a:prstGeom>
        </p:spPr>
      </p:pic>
      <p:pic>
        <p:nvPicPr>
          <p:cNvPr id="5" name="图片 4"/>
          <p:cNvPicPr>
            <a:picLocks noChangeAspect="1"/>
          </p:cNvPicPr>
          <p:nvPr/>
        </p:nvPicPr>
        <p:blipFill>
          <a:blip r:embed="rId3"/>
          <a:stretch>
            <a:fillRect/>
          </a:stretch>
        </p:blipFill>
        <p:spPr>
          <a:xfrm>
            <a:off x="1373505" y="3195320"/>
            <a:ext cx="5524500" cy="3143250"/>
          </a:xfrm>
          <a:prstGeom prst="rect">
            <a:avLst/>
          </a:prstGeom>
        </p:spPr>
      </p:pic>
      <p:pic>
        <p:nvPicPr>
          <p:cNvPr id="7" name="图片 6"/>
          <p:cNvPicPr>
            <a:picLocks noChangeAspect="1"/>
          </p:cNvPicPr>
          <p:nvPr/>
        </p:nvPicPr>
        <p:blipFill>
          <a:blip r:embed="rId4"/>
          <a:stretch>
            <a:fillRect/>
          </a:stretch>
        </p:blipFill>
        <p:spPr>
          <a:xfrm>
            <a:off x="7639685" y="3009265"/>
            <a:ext cx="4184650" cy="351536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234315" y="573405"/>
            <a:ext cx="5822315" cy="4847590"/>
          </a:xfrm>
          <a:prstGeom prst="rect">
            <a:avLst/>
          </a:prstGeom>
        </p:spPr>
      </p:pic>
      <p:pic>
        <p:nvPicPr>
          <p:cNvPr id="5" name="图片 4"/>
          <p:cNvPicPr>
            <a:picLocks noChangeAspect="1"/>
          </p:cNvPicPr>
          <p:nvPr/>
        </p:nvPicPr>
        <p:blipFill>
          <a:blip r:embed="rId3"/>
          <a:stretch>
            <a:fillRect/>
          </a:stretch>
        </p:blipFill>
        <p:spPr>
          <a:xfrm>
            <a:off x="6056630" y="457200"/>
            <a:ext cx="4504690" cy="636333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859317" y="2443966"/>
            <a:ext cx="8625205" cy="1322070"/>
          </a:xfrm>
          <a:prstGeom prst="rect">
            <a:avLst/>
          </a:prstGeom>
          <a:noFill/>
        </p:spPr>
        <p:txBody>
          <a:bodyPr wrap="square" rtlCol="0">
            <a:spAutoFit/>
          </a:bodyPr>
          <a:lstStyle/>
          <a:p>
            <a:pPr algn="ctr">
              <a:lnSpc>
                <a:spcPct val="200000"/>
              </a:lnSpc>
              <a:defRPr/>
            </a:pPr>
            <a:r>
              <a:rPr lang="zh-CN" altLang="en-US" sz="4000" b="1" dirty="0">
                <a:solidFill>
                  <a:srgbClr val="FF0000"/>
                </a:solidFill>
                <a:latin typeface="微软雅黑" panose="020B0503020204020204" pitchFamily="34" charset="-122"/>
                <a:ea typeface="微软雅黑" panose="020B0503020204020204" pitchFamily="34" charset="-122"/>
              </a:rPr>
              <a:t>第一节   </a:t>
            </a:r>
            <a:r>
              <a:rPr lang="zh-CN" altLang="en-US" sz="4000" b="1" dirty="0">
                <a:solidFill>
                  <a:srgbClr val="FF0000"/>
                </a:solidFill>
                <a:latin typeface="微软雅黑" panose="020B0503020204020204" pitchFamily="34" charset="-122"/>
                <a:ea typeface="微软雅黑" panose="020B0503020204020204" pitchFamily="34" charset="-122"/>
                <a:sym typeface="+mn-ea"/>
              </a:rPr>
              <a:t>酒店品牌定义、作用和特征</a:t>
            </a:r>
            <a:endParaRPr lang="zh-CN" altLang="en-US" sz="40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diagram545_6*l_h_i*1_5_2"/>
  <p:tag name="KSO_WM_TEMPLATE_CATEGORY" val="diagram"/>
  <p:tag name="KSO_WM_TEMPLATE_INDEX" val="545"/>
  <p:tag name="KSO_WM_UNIT_LAYERLEVEL" val="1_1_1"/>
  <p:tag name="KSO_WM_TAG_VERSION" val="1.0"/>
  <p:tag name="KSO_WM_BEAUTIFY_FLAG" val="#wm#"/>
  <p:tag name="KSO_WM_UNIT_DIAGRAM_SCHEMECOLOR_ID" val="0"/>
</p:tagLst>
</file>

<file path=ppt/tags/tag10.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添加标题"/>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545_6*l_h_a*1_2_1"/>
  <p:tag name="KSO_WM_TEMPLATE_CATEGORY" val="diagram"/>
  <p:tag name="KSO_WM_TEMPLATE_INDEX" val="545"/>
  <p:tag name="KSO_WM_UNIT_LAYERLEVEL" val="1_1_1"/>
  <p:tag name="KSO_WM_TAG_VERSION" val="1.0"/>
  <p:tag name="KSO_WM_BEAUTIFY_FLAG" val="#wm#"/>
  <p:tag name="KSO_WM_UNIT_TEXT_FILL_FORE_SCHEMECOLOR_INDEX" val="14"/>
  <p:tag name="KSO_WM_UNIT_TEXT_FILL_TYPE" val="1"/>
  <p:tag name="KSO_WM_UNIT_DIAGRAM_SCHEMECOLOR_ID" val="0"/>
</p:tagLst>
</file>

<file path=ppt/tags/tag11.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545_6*l_h_i*1_3_1"/>
  <p:tag name="KSO_WM_TEMPLATE_CATEGORY" val="diagram"/>
  <p:tag name="KSO_WM_TEMPLATE_INDEX" val="545"/>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 name="KSO_WM_UNIT_DIAGRAM_SCHEMECOLOR_ID" val="0"/>
</p:tagLst>
</file>

<file path=ppt/tags/tag12.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添加标题"/>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545_6*l_h_a*1_3_1"/>
  <p:tag name="KSO_WM_TEMPLATE_CATEGORY" val="diagram"/>
  <p:tag name="KSO_WM_TEMPLATE_INDEX" val="545"/>
  <p:tag name="KSO_WM_UNIT_LAYERLEVEL" val="1_1_1"/>
  <p:tag name="KSO_WM_TAG_VERSION" val="1.0"/>
  <p:tag name="KSO_WM_BEAUTIFY_FLAG" val="#wm#"/>
  <p:tag name="KSO_WM_UNIT_TEXT_FILL_FORE_SCHEMECOLOR_INDEX" val="14"/>
  <p:tag name="KSO_WM_UNIT_TEXT_FILL_TYPE" val="1"/>
  <p:tag name="KSO_WM_UNIT_DIAGRAM_SCHEMECOLOR_ID" val="0"/>
</p:tagLst>
</file>

<file path=ppt/tags/tag13.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545_6*l_h_i*1_4_1"/>
  <p:tag name="KSO_WM_TEMPLATE_CATEGORY" val="diagram"/>
  <p:tag name="KSO_WM_TEMPLATE_INDEX" val="545"/>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 name="KSO_WM_UNIT_DIAGRAM_SCHEMECOLOR_ID" val="0"/>
</p:tagLst>
</file>

<file path=ppt/tags/tag14.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添加标题"/>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545_6*l_h_a*1_4_1"/>
  <p:tag name="KSO_WM_TEMPLATE_CATEGORY" val="diagram"/>
  <p:tag name="KSO_WM_TEMPLATE_INDEX" val="545"/>
  <p:tag name="KSO_WM_UNIT_LAYERLEVEL" val="1_1_1"/>
  <p:tag name="KSO_WM_TAG_VERSION" val="1.0"/>
  <p:tag name="KSO_WM_BEAUTIFY_FLAG" val="#wm#"/>
  <p:tag name="KSO_WM_UNIT_TEXT_FILL_FORE_SCHEMECOLOR_INDEX" val="14"/>
  <p:tag name="KSO_WM_UNIT_TEXT_FILL_TYPE" val="1"/>
  <p:tag name="KSO_WM_UNIT_DIAGRAM_SCHEMECOLOR_ID" val="0"/>
</p:tagLst>
</file>

<file path=ppt/tags/tag15.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545_6*l_h_i*1_5_1"/>
  <p:tag name="KSO_WM_TEMPLATE_CATEGORY" val="diagram"/>
  <p:tag name="KSO_WM_TEMPLATE_INDEX" val="545"/>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 name="KSO_WM_UNIT_DIAGRAM_SCHEMECOLOR_ID" val="0"/>
</p:tagLst>
</file>

<file path=ppt/tags/tag16.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添加标题"/>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545_6*l_h_a*1_5_1"/>
  <p:tag name="KSO_WM_TEMPLATE_CATEGORY" val="diagram"/>
  <p:tag name="KSO_WM_TEMPLATE_INDEX" val="545"/>
  <p:tag name="KSO_WM_UNIT_LAYERLEVEL" val="1_1_1"/>
  <p:tag name="KSO_WM_TAG_VERSION" val="1.0"/>
  <p:tag name="KSO_WM_BEAUTIFY_FLAG" val="#wm#"/>
  <p:tag name="KSO_WM_UNIT_TEXT_FILL_FORE_SCHEMECOLOR_INDEX" val="14"/>
  <p:tag name="KSO_WM_UNIT_TEXT_FILL_TYPE" val="1"/>
  <p:tag name="KSO_WM_UNIT_DIAGRAM_SCHEMECOLOR_ID" val="0"/>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15"/>
  <p:tag name="KSO_WM_UNIT_TYPE" val="m_h_f"/>
  <p:tag name="KSO_WM_UNIT_INDEX" val="1_2_1"/>
  <p:tag name="KSO_WM_UNIT_ID" val="diagram160015_6*m_h_f*1_2_1"/>
  <p:tag name="KSO_WM_UNIT_CLEAR" val="1"/>
  <p:tag name="KSO_WM_UNIT_LAYERLEVEL" val="1_1_1"/>
  <p:tag name="KSO_WM_UNIT_VALUE" val="16"/>
  <p:tag name="KSO_WM_UNIT_HIGHLIGHT" val="0"/>
  <p:tag name="KSO_WM_UNIT_COMPATIBLE" val="0"/>
  <p:tag name="KSO_WM_UNIT_PRESET_TEXT_INDEX" val="2"/>
  <p:tag name="KSO_WM_UNIT_PRESET_TEXT_LEN" val="10"/>
  <p:tag name="KSO_WM_DIAGRAM_GROUP_CODE" val="m1-1"/>
  <p:tag name="KSO_WM_UNIT_FILL_FORE_SCHEMECOLOR_INDEX" val="6"/>
  <p:tag name="KSO_WM_UNIT_FILL_TYPE" val="1"/>
  <p:tag name="KSO_WM_UNIT_LINE_FORE_SCHEMECOLOR_INDEX" val="6"/>
  <p:tag name="KSO_WM_UNIT_LINE_FILL_TYPE" val="2"/>
  <p:tag name="KSO_WM_UNIT_TEXT_FILL_FORE_SCHEMECOLOR_INDEX" val="6"/>
  <p:tag name="KSO_WM_UNIT_TEXT_FILL_TYPE" val="1"/>
  <p:tag name="KSO_WM_UNIT_USESOURCEFORMAT_APPLY" val="0"/>
  <p:tag name="KSO_WM_UNIT_DIAGRAM_SCHEMECOLOR_ID" val="4"/>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15"/>
  <p:tag name="KSO_WM_UNIT_TYPE" val="m_h_f"/>
  <p:tag name="KSO_WM_UNIT_INDEX" val="1_1_1"/>
  <p:tag name="KSO_WM_UNIT_ID" val="diagram160015_6*m_h_f*1_1_1"/>
  <p:tag name="KSO_WM_UNIT_CLEAR" val="1"/>
  <p:tag name="KSO_WM_UNIT_LAYERLEVEL" val="1_1_1"/>
  <p:tag name="KSO_WM_UNIT_VALUE" val="16"/>
  <p:tag name="KSO_WM_UNIT_HIGHLIGHT" val="0"/>
  <p:tag name="KSO_WM_UNIT_COMPATIBLE" val="0"/>
  <p:tag name="KSO_WM_UNIT_PRESET_TEXT_INDEX" val="2"/>
  <p:tag name="KSO_WM_UNIT_PRESET_TEXT_LEN" val="10"/>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5"/>
  <p:tag name="KSO_WM_UNIT_TEXT_FILL_TYPE" val="1"/>
  <p:tag name="KSO_WM_UNIT_USESOURCEFORMAT_APPLY" val="0"/>
  <p:tag name="KSO_WM_UNIT_DIAGRAM_SCHEMECOLOR_ID" val="4"/>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15"/>
  <p:tag name="KSO_WM_UNIT_TYPE" val="m_h_f"/>
  <p:tag name="KSO_WM_UNIT_INDEX" val="1_3_1"/>
  <p:tag name="KSO_WM_UNIT_ID" val="diagram160015_6*m_h_f*1_3_1"/>
  <p:tag name="KSO_WM_UNIT_CLEAR" val="1"/>
  <p:tag name="KSO_WM_UNIT_LAYERLEVEL" val="1_1_1"/>
  <p:tag name="KSO_WM_UNIT_VALUE" val="16"/>
  <p:tag name="KSO_WM_UNIT_HIGHLIGHT" val="0"/>
  <p:tag name="KSO_WM_UNIT_COMPATIBLE" val="0"/>
  <p:tag name="KSO_WM_UNIT_PRESET_TEXT_INDEX" val="2"/>
  <p:tag name="KSO_WM_UNIT_PRESET_TEXT_LEN" val="10"/>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5"/>
  <p:tag name="KSO_WM_UNIT_TEXT_FILL_TYPE" val="1"/>
  <p:tag name="KSO_WM_UNIT_USESOURCEFORMAT_APPLY" val="0"/>
  <p:tag name="KSO_WM_UNIT_DIAGRAM_SCHEMECOLOR_ID" val="4"/>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545_6*l_h_i*1_4_2"/>
  <p:tag name="KSO_WM_TEMPLATE_CATEGORY" val="diagram"/>
  <p:tag name="KSO_WM_TEMPLATE_INDEX" val="545"/>
  <p:tag name="KSO_WM_UNIT_LAYERLEVEL" val="1_1_1"/>
  <p:tag name="KSO_WM_TAG_VERSION" val="1.0"/>
  <p:tag name="KSO_WM_BEAUTIFY_FLAG" val="#wm#"/>
  <p:tag name="KSO_WM_UNIT_DIAGRAM_SCHEMECOLOR_ID" val="0"/>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15"/>
  <p:tag name="KSO_WM_UNIT_TYPE" val="m_i"/>
  <p:tag name="KSO_WM_UNIT_INDEX" val="1_1"/>
  <p:tag name="KSO_WM_UNIT_ID" val="diagram160015_6*m_i*1_1"/>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 name="KSO_WM_UNIT_USESOURCEFORMAT_APPLY" val="0"/>
  <p:tag name="KSO_WM_UNIT_DIAGRAM_SCHEMECOLOR_ID" val="4"/>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15"/>
  <p:tag name="KSO_WM_UNIT_TYPE" val="m_i"/>
  <p:tag name="KSO_WM_UNIT_INDEX" val="1_2"/>
  <p:tag name="KSO_WM_UNIT_ID" val="diagram160015_6*m_i*1_2"/>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 name="KSO_WM_UNIT_USESOURCEFORMAT_APPLY" val="0"/>
  <p:tag name="KSO_WM_UNIT_DIAGRAM_SCHEMECOLOR_ID" val="4"/>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15"/>
  <p:tag name="KSO_WM_UNIT_TYPE" val="m_h_f"/>
  <p:tag name="KSO_WM_UNIT_INDEX" val="1_4_1"/>
  <p:tag name="KSO_WM_UNIT_ID" val="diagram160015_6*m_h_f*1_4_1"/>
  <p:tag name="KSO_WM_UNIT_CLEAR" val="1"/>
  <p:tag name="KSO_WM_UNIT_LAYERLEVEL" val="1_1_1"/>
  <p:tag name="KSO_WM_UNIT_VALUE" val="16"/>
  <p:tag name="KSO_WM_UNIT_HIGHLIGHT" val="0"/>
  <p:tag name="KSO_WM_UNIT_COMPATIBLE" val="0"/>
  <p:tag name="KSO_WM_UNIT_PRESET_TEXT_INDEX" val="2"/>
  <p:tag name="KSO_WM_UNIT_PRESET_TEXT_LEN" val="10"/>
  <p:tag name="KSO_WM_DIAGRAM_GROUP_CODE" val="m1-1"/>
  <p:tag name="KSO_WM_UNIT_FILL_FORE_SCHEMECOLOR_INDEX" val="6"/>
  <p:tag name="KSO_WM_UNIT_FILL_TYPE" val="1"/>
  <p:tag name="KSO_WM_UNIT_LINE_FORE_SCHEMECOLOR_INDEX" val="6"/>
  <p:tag name="KSO_WM_UNIT_LINE_FILL_TYPE" val="2"/>
  <p:tag name="KSO_WM_UNIT_TEXT_FILL_FORE_SCHEMECOLOR_INDEX" val="6"/>
  <p:tag name="KSO_WM_UNIT_TEXT_FILL_TYPE" val="1"/>
  <p:tag name="KSO_WM_UNIT_USESOURCEFORMAT_APPLY" val="0"/>
  <p:tag name="KSO_WM_UNIT_DIAGRAM_SCHEMECOLOR_ID" val="4"/>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15"/>
  <p:tag name="KSO_WM_UNIT_TYPE" val="m_i"/>
  <p:tag name="KSO_WM_UNIT_INDEX" val="1_3"/>
  <p:tag name="KSO_WM_UNIT_ID" val="diagram160015_6*m_i*1_3"/>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 name="KSO_WM_UNIT_USESOURCEFORMAT_APPLY" val="0"/>
  <p:tag name="KSO_WM_UNIT_DIAGRAM_SCHEMECOLOR_ID" val="4"/>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15"/>
  <p:tag name="KSO_WM_UNIT_TYPE" val="m_h_f"/>
  <p:tag name="KSO_WM_UNIT_INDEX" val="1_1_1"/>
  <p:tag name="KSO_WM_UNIT_ID" val="diagram160015_6*m_h_f*1_1_1"/>
  <p:tag name="KSO_WM_UNIT_CLEAR" val="1"/>
  <p:tag name="KSO_WM_UNIT_LAYERLEVEL" val="1_1_1"/>
  <p:tag name="KSO_WM_UNIT_VALUE" val="16"/>
  <p:tag name="KSO_WM_UNIT_HIGHLIGHT" val="0"/>
  <p:tag name="KSO_WM_UNIT_COMPATIBLE" val="0"/>
  <p:tag name="KSO_WM_UNIT_PRESET_TEXT_INDEX" val="2"/>
  <p:tag name="KSO_WM_UNIT_PRESET_TEXT_LEN" val="10"/>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5"/>
  <p:tag name="KSO_WM_UNIT_TEXT_FILL_TYPE" val="1"/>
  <p:tag name="KSO_WM_UNIT_USESOURCEFORMAT_APPLY" val="0"/>
  <p:tag name="KSO_WM_UNIT_DIAGRAM_SCHEMECOLOR_ID" val="4"/>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15"/>
  <p:tag name="KSO_WM_UNIT_TYPE" val="m_h_f"/>
  <p:tag name="KSO_WM_UNIT_INDEX" val="1_1_1"/>
  <p:tag name="KSO_WM_UNIT_ID" val="diagram160015_6*m_h_f*1_1_1"/>
  <p:tag name="KSO_WM_UNIT_CLEAR" val="1"/>
  <p:tag name="KSO_WM_UNIT_LAYERLEVEL" val="1_1_1"/>
  <p:tag name="KSO_WM_UNIT_VALUE" val="16"/>
  <p:tag name="KSO_WM_UNIT_HIGHLIGHT" val="0"/>
  <p:tag name="KSO_WM_UNIT_COMPATIBLE" val="0"/>
  <p:tag name="KSO_WM_UNIT_PRESET_TEXT_INDEX" val="2"/>
  <p:tag name="KSO_WM_UNIT_PRESET_TEXT_LEN" val="10"/>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5"/>
  <p:tag name="KSO_WM_UNIT_TEXT_FILL_TYPE" val="1"/>
  <p:tag name="KSO_WM_UNIT_USESOURCEFORMAT_APPLY" val="0"/>
  <p:tag name="KSO_WM_UNIT_DIAGRAM_SCHEMECOLOR_ID" val="4"/>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15"/>
  <p:tag name="KSO_WM_UNIT_TYPE" val="m_h_f"/>
  <p:tag name="KSO_WM_UNIT_INDEX" val="1_1_1"/>
  <p:tag name="KSO_WM_UNIT_ID" val="diagram160015_6*m_h_f*1_1_1"/>
  <p:tag name="KSO_WM_UNIT_CLEAR" val="1"/>
  <p:tag name="KSO_WM_UNIT_LAYERLEVEL" val="1_1_1"/>
  <p:tag name="KSO_WM_UNIT_VALUE" val="16"/>
  <p:tag name="KSO_WM_UNIT_HIGHLIGHT" val="0"/>
  <p:tag name="KSO_WM_UNIT_COMPATIBLE" val="0"/>
  <p:tag name="KSO_WM_UNIT_PRESET_TEXT_INDEX" val="2"/>
  <p:tag name="KSO_WM_UNIT_PRESET_TEXT_LEN" val="10"/>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5"/>
  <p:tag name="KSO_WM_UNIT_TEXT_FILL_TYPE" val="1"/>
  <p:tag name="KSO_WM_UNIT_USESOURCEFORMAT_APPLY" val="0"/>
  <p:tag name="KSO_WM_UNIT_DIAGRAM_SCHEMECOLOR_ID" val="4"/>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15"/>
  <p:tag name="KSO_WM_UNIT_TYPE" val="m_h_f"/>
  <p:tag name="KSO_WM_UNIT_INDEX" val="1_1_1"/>
  <p:tag name="KSO_WM_UNIT_ID" val="diagram160015_6*m_h_f*1_1_1"/>
  <p:tag name="KSO_WM_UNIT_CLEAR" val="1"/>
  <p:tag name="KSO_WM_UNIT_LAYERLEVEL" val="1_1_1"/>
  <p:tag name="KSO_WM_UNIT_VALUE" val="16"/>
  <p:tag name="KSO_WM_UNIT_HIGHLIGHT" val="0"/>
  <p:tag name="KSO_WM_UNIT_COMPATIBLE" val="0"/>
  <p:tag name="KSO_WM_UNIT_PRESET_TEXT_INDEX" val="2"/>
  <p:tag name="KSO_WM_UNIT_PRESET_TEXT_LEN" val="10"/>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5"/>
  <p:tag name="KSO_WM_UNIT_TEXT_FILL_TYPE" val="1"/>
  <p:tag name="KSO_WM_UNIT_USESOURCEFORMAT_APPLY" val="0"/>
  <p:tag name="KSO_WM_UNIT_DIAGRAM_SCHEMECOLOR_ID" val="4"/>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15"/>
  <p:tag name="KSO_WM_UNIT_TYPE" val="m_h_f"/>
  <p:tag name="KSO_WM_UNIT_INDEX" val="1_1_1"/>
  <p:tag name="KSO_WM_UNIT_ID" val="diagram160015_6*m_h_f*1_1_1"/>
  <p:tag name="KSO_WM_UNIT_CLEAR" val="1"/>
  <p:tag name="KSO_WM_UNIT_LAYERLEVEL" val="1_1_1"/>
  <p:tag name="KSO_WM_UNIT_VALUE" val="16"/>
  <p:tag name="KSO_WM_UNIT_HIGHLIGHT" val="0"/>
  <p:tag name="KSO_WM_UNIT_COMPATIBLE" val="0"/>
  <p:tag name="KSO_WM_UNIT_PRESET_TEXT_INDEX" val="2"/>
  <p:tag name="KSO_WM_UNIT_PRESET_TEXT_LEN" val="10"/>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5"/>
  <p:tag name="KSO_WM_UNIT_TEXT_FILL_TYPE" val="1"/>
  <p:tag name="KSO_WM_UNIT_USESOURCEFORMAT_APPLY" val="0"/>
  <p:tag name="KSO_WM_UNIT_DIAGRAM_SCHEMECOLOR_ID" val="4"/>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545_6*l_h_i*1_3_2"/>
  <p:tag name="KSO_WM_TEMPLATE_CATEGORY" val="diagram"/>
  <p:tag name="KSO_WM_TEMPLATE_INDEX" val="545"/>
  <p:tag name="KSO_WM_UNIT_LAYERLEVEL" val="1_1_1"/>
  <p:tag name="KSO_WM_TAG_VERSION" val="1.0"/>
  <p:tag name="KSO_WM_BEAUTIFY_FLAG" val="#wm#"/>
  <p:tag name="KSO_WM_UNIT_DIAGRAM_SCHEMECOLOR_ID" val="0"/>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545_6*l_h_i*1_2_2"/>
  <p:tag name="KSO_WM_TEMPLATE_CATEGORY" val="diagram"/>
  <p:tag name="KSO_WM_TEMPLATE_INDEX" val="545"/>
  <p:tag name="KSO_WM_UNIT_LAYERLEVEL" val="1_1_1"/>
  <p:tag name="KSO_WM_TAG_VERSION" val="1.0"/>
  <p:tag name="KSO_WM_BEAUTIFY_FLAG" val="#wm#"/>
  <p:tag name="KSO_WM_UNIT_DIAGRAM_SCHEMECOLOR_ID" val="0"/>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545_6*l_h_i*1_1_2"/>
  <p:tag name="KSO_WM_TEMPLATE_CATEGORY" val="diagram"/>
  <p:tag name="KSO_WM_TEMPLATE_INDEX" val="545"/>
  <p:tag name="KSO_WM_UNIT_LAYERLEVEL" val="1_1_1"/>
  <p:tag name="KSO_WM_TAG_VERSION" val="1.0"/>
  <p:tag name="KSO_WM_BEAUTIFY_FLAG" val="#wm#"/>
  <p:tag name="KSO_WM_UNIT_DIAGRAM_SCHEMECOLOR_ID" val="0"/>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545_6*l_i*1_1"/>
  <p:tag name="KSO_WM_TEMPLATE_CATEGORY" val="diagram"/>
  <p:tag name="KSO_WM_TEMPLATE_INDEX" val="545"/>
  <p:tag name="KSO_WM_UNIT_LAYERLEVEL" val="1_1"/>
  <p:tag name="KSO_WM_TAG_VERSION" val="1.0"/>
  <p:tag name="KSO_WM_BEAUTIFY_FLAG" val="#wm#"/>
  <p:tag name="KSO_WM_UNIT_FILL_FORE_SCHEMECOLOR_INDEX" val="14"/>
  <p:tag name="KSO_WM_UNIT_FILL_TYPE" val="1"/>
  <p:tag name="KSO_WM_UNIT_DIAGRAM_SCHEMECOLOR_ID" val="0"/>
</p:tagLst>
</file>

<file path=ppt/tags/tag7.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545_6*l_h_i*1_1_1"/>
  <p:tag name="KSO_WM_TEMPLATE_CATEGORY" val="diagram"/>
  <p:tag name="KSO_WM_TEMPLATE_INDEX" val="545"/>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 name="KSO_WM_UNIT_DIAGRAM_SCHEMECOLOR_ID" val="0"/>
</p:tagLst>
</file>

<file path=ppt/tags/tag8.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添加标题"/>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545_6*l_h_a*1_1_1"/>
  <p:tag name="KSO_WM_TEMPLATE_CATEGORY" val="diagram"/>
  <p:tag name="KSO_WM_TEMPLATE_INDEX" val="545"/>
  <p:tag name="KSO_WM_UNIT_LAYERLEVEL" val="1_1_1"/>
  <p:tag name="KSO_WM_TAG_VERSION" val="1.0"/>
  <p:tag name="KSO_WM_BEAUTIFY_FLAG" val="#wm#"/>
  <p:tag name="KSO_WM_UNIT_TEXT_FILL_FORE_SCHEMECOLOR_INDEX" val="14"/>
  <p:tag name="KSO_WM_UNIT_TEXT_FILL_TYPE" val="1"/>
  <p:tag name="KSO_WM_UNIT_DIAGRAM_SCHEMECOLOR_ID" val="0"/>
</p:tagLst>
</file>

<file path=ppt/tags/tag9.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545_6*l_h_i*1_2_1"/>
  <p:tag name="KSO_WM_TEMPLATE_CATEGORY" val="diagram"/>
  <p:tag name="KSO_WM_TEMPLATE_INDEX" val="545"/>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 name="KSO_WM_UNIT_DIAGRAM_SCHEMECOLOR_ID" val="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ixel">
  <a:themeElements>
    <a:clrScheme name="自定义 3">
      <a:dk1>
        <a:srgbClr val="000000"/>
      </a:dk1>
      <a:lt1>
        <a:srgbClr val="FFFFFF"/>
      </a:lt1>
      <a:dk2>
        <a:srgbClr val="C00000"/>
      </a:dk2>
      <a:lt2>
        <a:srgbClr val="C00000"/>
      </a:lt2>
      <a:accent1>
        <a:srgbClr val="FF5050"/>
      </a:accent1>
      <a:accent2>
        <a:srgbClr val="DF9C87"/>
      </a:accent2>
      <a:accent3>
        <a:srgbClr val="FFFFFF"/>
      </a:accent3>
      <a:accent4>
        <a:srgbClr val="000000"/>
      </a:accent4>
      <a:accent5>
        <a:srgbClr val="DF9C87"/>
      </a:accent5>
      <a:accent6>
        <a:srgbClr val="DF9C87"/>
      </a:accent6>
      <a:hlink>
        <a:srgbClr val="DF9C87"/>
      </a:hlink>
      <a:folHlink>
        <a:srgbClr val="CC6140"/>
      </a:folHlink>
    </a:clrScheme>
    <a:fontScheme name="Office 主题​​">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Office 主题​​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Office 主题​​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Office 主题​​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ffice 主题​​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Office 主题​​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Office 主题​​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Office 主题​​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Office 主题​​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Office 主题​​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Office 主题​​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Office 主题​​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Office 主题​​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3737</Words>
  <Application>Microsoft Office PowerPoint</Application>
  <PresentationFormat>宽屏</PresentationFormat>
  <Paragraphs>275</Paragraphs>
  <Slides>48</Slides>
  <Notes>36</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48</vt:i4>
      </vt:variant>
    </vt:vector>
  </HeadingPairs>
  <TitlesOfParts>
    <vt:vector size="59" baseType="lpstr">
      <vt:lpstr>宋体</vt:lpstr>
      <vt:lpstr>微软雅黑</vt:lpstr>
      <vt:lpstr>Agency FB</vt:lpstr>
      <vt:lpstr>Arial</vt:lpstr>
      <vt:lpstr>Arial Black</vt:lpstr>
      <vt:lpstr>Calibri</vt:lpstr>
      <vt:lpstr>Calibri Light</vt:lpstr>
      <vt:lpstr>Times New Roman</vt:lpstr>
      <vt:lpstr>Wingdings</vt:lpstr>
      <vt:lpstr>Office 主题</vt:lpstr>
      <vt:lpstr>Pixel</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PC</cp:lastModifiedBy>
  <cp:revision>7</cp:revision>
  <dcterms:created xsi:type="dcterms:W3CDTF">2022-10-31T05:25:00Z</dcterms:created>
  <dcterms:modified xsi:type="dcterms:W3CDTF">2022-11-02T04:53:34Z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2052-11.8.6.8810</vt:lpwstr>
  </property>
</Properties>
</file>