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0"/>
  </p:notesMasterIdLst>
  <p:sldIdLst>
    <p:sldId id="256" r:id="rId4"/>
    <p:sldId id="271" r:id="rId5"/>
    <p:sldId id="270" r:id="rId6"/>
    <p:sldId id="257" r:id="rId7"/>
    <p:sldId id="258" r:id="rId8"/>
    <p:sldId id="259" r:id="rId9"/>
    <p:sldId id="280" r:id="rId10"/>
    <p:sldId id="281" r:id="rId11"/>
    <p:sldId id="274" r:id="rId12"/>
    <p:sldId id="275" r:id="rId13"/>
    <p:sldId id="272" r:id="rId14"/>
    <p:sldId id="260" r:id="rId15"/>
    <p:sldId id="261" r:id="rId16"/>
    <p:sldId id="282" r:id="rId17"/>
    <p:sldId id="273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6" r:id="rId27"/>
    <p:sldId id="277" r:id="rId28"/>
    <p:sldId id="278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E068F-BC81-4C52-BE59-EF3AA0F6FB83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93DD6-C8CD-4D47-B7B5-E71749802B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3424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4077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1351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178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0453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4981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2249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358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3860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4192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963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710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8666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1888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EC03-6FAF-40DB-8866-3D8D0687400D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63F8-8517-4B16-8A2B-8069928D4A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3213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EC03-6FAF-40DB-8866-3D8D0687400D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63F8-8517-4B16-8A2B-8069928D4A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2455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EC03-6FAF-40DB-8866-3D8D0687400D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63F8-8517-4B16-8A2B-8069928D4A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7444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60" name="Group 24"/>
          <p:cNvGrpSpPr/>
          <p:nvPr/>
        </p:nvGrpSpPr>
        <p:grpSpPr bwMode="auto">
          <a:xfrm>
            <a:off x="6" y="0"/>
            <a:ext cx="12192000" cy="6858000"/>
            <a:chOff x="0" y="0"/>
            <a:chExt cx="5760" cy="4320"/>
          </a:xfrm>
        </p:grpSpPr>
        <p:sp>
          <p:nvSpPr>
            <p:cNvPr id="39938" name="Rectangle 2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1217930"/>
              <a:endPara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39942" name="Rectangle 6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7930"/>
              <a:endPara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39958" name="Group 22"/>
            <p:cNvGrpSpPr/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39943" name="Rectangle 7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7930"/>
                <a:endParaRPr lang="zh-CN" altLang="zh-CN" sz="320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944" name="Rectangle 8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7930"/>
                <a:endParaRPr lang="zh-CN" altLang="zh-CN" sz="320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945" name="Rectangle 9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7930"/>
                <a:endParaRPr lang="zh-CN" altLang="zh-CN" sz="320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946" name="Rectangle 10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7930"/>
                <a:endParaRPr lang="zh-CN" altLang="zh-CN" sz="320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947" name="Rectangle 11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7930"/>
                <a:endParaRPr lang="zh-CN" altLang="zh-CN" sz="320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948" name="Rectangle 12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7930"/>
                <a:endParaRPr lang="zh-CN" altLang="zh-CN" sz="320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949" name="Rectangle 13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7930"/>
                <a:endParaRPr lang="zh-CN" altLang="zh-CN" sz="320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950" name="Rectangle 14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7930"/>
                <a:endParaRPr lang="zh-CN" altLang="zh-CN" sz="320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951" name="Rectangle 15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7930"/>
                <a:endParaRPr lang="zh-CN" altLang="zh-CN" sz="320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952" name="Rectangle 16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7930"/>
                <a:endParaRPr lang="zh-CN" altLang="zh-CN" sz="320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9939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609599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2CC3CACF-6271-4A54-B29B-A6485F057857}" type="datetimeFigureOut">
              <a:rPr lang="zh-CN" altLang="en-US" smtClean="0">
                <a:solidFill>
                  <a:srgbClr val="000000"/>
                </a:solidFill>
              </a:rPr>
              <a:pPr/>
              <a:t>2022/10/5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24CA0EA-283E-4B3B-A5E5-3978CD40DD10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9953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67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noProof="0"/>
              <a:t>单击此处编辑母版标题样式</a:t>
            </a:r>
          </a:p>
        </p:txBody>
      </p:sp>
      <p:sp>
        <p:nvSpPr>
          <p:cNvPr id="39954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4500"/>
            </a:lvl1pPr>
          </a:lstStyle>
          <a:p>
            <a:pPr lvl="0"/>
            <a:r>
              <a:rPr lang="zh-CN" altLang="en-US" noProof="0"/>
              <a:t>单击此处编辑母版副标题样式</a:t>
            </a:r>
          </a:p>
        </p:txBody>
      </p:sp>
      <p:pic>
        <p:nvPicPr>
          <p:cNvPr id="21" name="图片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" t="53430" r="23102" b="25371"/>
          <a:stretch>
            <a:fillRect/>
          </a:stretch>
        </p:blipFill>
        <p:spPr bwMode="auto">
          <a:xfrm>
            <a:off x="8152603" y="358513"/>
            <a:ext cx="3613959" cy="72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43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>
              <a:solidFill>
                <a:srgbClr val="000000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 bwMode="auto">
          <a:xfrm>
            <a:off x="672" y="6501342"/>
            <a:ext cx="12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54" y="-8878"/>
            <a:ext cx="1686777" cy="55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934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90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90" y="2906718"/>
            <a:ext cx="10363200" cy="150018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600" indent="0">
              <a:buNone/>
              <a:defRPr sz="2400"/>
            </a:lvl2pPr>
            <a:lvl3pPr marL="1219200" indent="0">
              <a:buNone/>
              <a:defRPr sz="2100"/>
            </a:lvl3pPr>
            <a:lvl4pPr marL="1828165" indent="0">
              <a:buNone/>
              <a:defRPr sz="1900"/>
            </a:lvl4pPr>
            <a:lvl5pPr marL="2437765" indent="0">
              <a:buNone/>
              <a:defRPr sz="1900"/>
            </a:lvl5pPr>
            <a:lvl6pPr marL="3047365" indent="0">
              <a:buNone/>
              <a:defRPr sz="1900"/>
            </a:lvl6pPr>
            <a:lvl7pPr marL="3656330" indent="0">
              <a:buNone/>
              <a:defRPr sz="1900"/>
            </a:lvl7pPr>
            <a:lvl8pPr marL="4265930" indent="0">
              <a:buNone/>
              <a:defRPr sz="1900"/>
            </a:lvl8pPr>
            <a:lvl9pPr marL="4874895" indent="0">
              <a:buNone/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4CA0EA-283E-4B3B-A5E5-3978CD40DD10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CC3CACF-6271-4A54-B29B-A6485F057857}" type="datetimeFigureOut">
              <a:rPr lang="zh-CN" altLang="en-US" smtClean="0">
                <a:solidFill>
                  <a:srgbClr val="000000"/>
                </a:solidFill>
              </a:rPr>
              <a:pPr/>
              <a:t>2022/10/5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449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6" y="1981200"/>
            <a:ext cx="5384800" cy="388620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4CA0EA-283E-4B3B-A5E5-3978CD40DD10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CC3CACF-6271-4A54-B29B-A6485F057857}" type="datetimeFigureOut">
              <a:rPr lang="zh-CN" altLang="en-US" smtClean="0">
                <a:solidFill>
                  <a:srgbClr val="000000"/>
                </a:solidFill>
              </a:rPr>
              <a:pPr/>
              <a:t>2022/10/5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087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9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100" b="1"/>
            </a:lvl4pPr>
            <a:lvl5pPr marL="2437765" indent="0">
              <a:buNone/>
              <a:defRPr sz="2100" b="1"/>
            </a:lvl5pPr>
            <a:lvl6pPr marL="3047365" indent="0">
              <a:buNone/>
              <a:defRPr sz="2100" b="1"/>
            </a:lvl6pPr>
            <a:lvl7pPr marL="3656330" indent="0">
              <a:buNone/>
              <a:defRPr sz="2100" b="1"/>
            </a:lvl7pPr>
            <a:lvl8pPr marL="4265930" indent="0">
              <a:buNone/>
              <a:defRPr sz="2100" b="1"/>
            </a:lvl8pPr>
            <a:lvl9pPr marL="4874895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80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2" y="1535119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100" b="1"/>
            </a:lvl4pPr>
            <a:lvl5pPr marL="2437765" indent="0">
              <a:buNone/>
              <a:defRPr sz="2100" b="1"/>
            </a:lvl5pPr>
            <a:lvl6pPr marL="3047365" indent="0">
              <a:buNone/>
              <a:defRPr sz="2100" b="1"/>
            </a:lvl6pPr>
            <a:lvl7pPr marL="3656330" indent="0">
              <a:buNone/>
              <a:defRPr sz="2100" b="1"/>
            </a:lvl7pPr>
            <a:lvl8pPr marL="4265930" indent="0">
              <a:buNone/>
              <a:defRPr sz="2100" b="1"/>
            </a:lvl8pPr>
            <a:lvl9pPr marL="4874895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2" y="2174880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4CA0EA-283E-4B3B-A5E5-3978CD40DD10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CC3CACF-6271-4A54-B29B-A6485F057857}" type="datetimeFigureOut">
              <a:rPr lang="zh-CN" altLang="en-US" smtClean="0">
                <a:solidFill>
                  <a:srgbClr val="000000"/>
                </a:solidFill>
              </a:rPr>
              <a:pPr/>
              <a:t>2022/10/5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648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4CA0EA-283E-4B3B-A5E5-3978CD40DD10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CC3CACF-6271-4A54-B29B-A6485F057857}" type="datetimeFigureOut">
              <a:rPr lang="zh-CN" altLang="en-US" smtClean="0">
                <a:solidFill>
                  <a:srgbClr val="000000"/>
                </a:solidFill>
              </a:rPr>
              <a:pPr/>
              <a:t>2022/10/5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778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4CA0EA-283E-4B3B-A5E5-3978CD40DD10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CC3CACF-6271-4A54-B29B-A6485F057857}" type="datetimeFigureOut">
              <a:rPr lang="zh-CN" altLang="en-US" smtClean="0">
                <a:solidFill>
                  <a:srgbClr val="000000"/>
                </a:solidFill>
              </a:rPr>
              <a:pPr/>
              <a:t>2022/10/5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689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4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4" y="273055"/>
            <a:ext cx="6815666" cy="5853114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10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3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330" indent="0">
              <a:buNone/>
              <a:defRPr sz="1200"/>
            </a:lvl7pPr>
            <a:lvl8pPr marL="4265930" indent="0">
              <a:buNone/>
              <a:defRPr sz="1200"/>
            </a:lvl8pPr>
            <a:lvl9pPr marL="487489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4CA0EA-283E-4B3B-A5E5-3978CD40DD10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CC3CACF-6271-4A54-B29B-A6485F057857}" type="datetimeFigureOut">
              <a:rPr lang="zh-CN" altLang="en-US" smtClean="0">
                <a:solidFill>
                  <a:srgbClr val="000000"/>
                </a:solidFill>
              </a:rPr>
              <a:pPr/>
              <a:t>2022/10/5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81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EC03-6FAF-40DB-8866-3D8D0687400D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63F8-8517-4B16-8A2B-8069928D4A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8808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80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7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330" indent="0">
              <a:buNone/>
              <a:defRPr sz="2700"/>
            </a:lvl7pPr>
            <a:lvl8pPr marL="4265930" indent="0">
              <a:buNone/>
              <a:defRPr sz="2700"/>
            </a:lvl8pPr>
            <a:lvl9pPr marL="4874895" indent="0">
              <a:buNone/>
              <a:defRPr sz="27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47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3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330" indent="0">
              <a:buNone/>
              <a:defRPr sz="1200"/>
            </a:lvl7pPr>
            <a:lvl8pPr marL="4265930" indent="0">
              <a:buNone/>
              <a:defRPr sz="1200"/>
            </a:lvl8pPr>
            <a:lvl9pPr marL="487489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4CA0EA-283E-4B3B-A5E5-3978CD40DD10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CC3CACF-6271-4A54-B29B-A6485F057857}" type="datetimeFigureOut">
              <a:rPr lang="zh-CN" altLang="en-US" smtClean="0">
                <a:solidFill>
                  <a:srgbClr val="000000"/>
                </a:solidFill>
              </a:rPr>
              <a:pPr/>
              <a:t>2022/10/5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1177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4CA0EA-283E-4B3B-A5E5-3978CD40DD10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CC3CACF-6271-4A54-B29B-A6485F057857}" type="datetimeFigureOut">
              <a:rPr lang="zh-CN" altLang="en-US" smtClean="0">
                <a:solidFill>
                  <a:srgbClr val="000000"/>
                </a:solidFill>
              </a:rPr>
              <a:pPr/>
              <a:t>2022/10/5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29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457206"/>
            <a:ext cx="2743200" cy="54102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6" y="457206"/>
            <a:ext cx="8026400" cy="54102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4CA0EA-283E-4B3B-A5E5-3978CD40DD10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CC3CACF-6271-4A54-B29B-A6485F057857}" type="datetimeFigureOut">
              <a:rPr lang="zh-CN" altLang="en-US" smtClean="0">
                <a:solidFill>
                  <a:srgbClr val="000000"/>
                </a:solidFill>
              </a:rPr>
              <a:pPr/>
              <a:t>2022/10/5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0001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60" name="Group 24"/>
          <p:cNvGrpSpPr/>
          <p:nvPr/>
        </p:nvGrpSpPr>
        <p:grpSpPr bwMode="auto">
          <a:xfrm>
            <a:off x="6" y="0"/>
            <a:ext cx="12192000" cy="6858000"/>
            <a:chOff x="0" y="0"/>
            <a:chExt cx="5760" cy="4320"/>
          </a:xfrm>
        </p:grpSpPr>
        <p:sp>
          <p:nvSpPr>
            <p:cNvPr id="39938" name="Rectangle 2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1217930"/>
              <a:endPara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39942" name="Rectangle 6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7930"/>
              <a:endPara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39958" name="Group 22"/>
            <p:cNvGrpSpPr/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39943" name="Rectangle 7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7930"/>
                <a:endParaRPr lang="zh-CN" altLang="zh-CN" sz="320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944" name="Rectangle 8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7930"/>
                <a:endParaRPr lang="zh-CN" altLang="zh-CN" sz="320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945" name="Rectangle 9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7930"/>
                <a:endParaRPr lang="zh-CN" altLang="zh-CN" sz="320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946" name="Rectangle 10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7930"/>
                <a:endParaRPr lang="zh-CN" altLang="zh-CN" sz="320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947" name="Rectangle 11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7930"/>
                <a:endParaRPr lang="zh-CN" altLang="zh-CN" sz="320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948" name="Rectangle 12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7930"/>
                <a:endParaRPr lang="zh-CN" altLang="zh-CN" sz="320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949" name="Rectangle 13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7930"/>
                <a:endParaRPr lang="zh-CN" altLang="zh-CN" sz="320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950" name="Rectangle 14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7930"/>
                <a:endParaRPr lang="zh-CN" altLang="zh-CN" sz="320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951" name="Rectangle 15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7930"/>
                <a:endParaRPr lang="zh-CN" altLang="zh-CN" sz="320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952" name="Rectangle 16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7930"/>
                <a:endParaRPr lang="zh-CN" altLang="zh-CN" sz="320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9939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609599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2CC3CACF-6271-4A54-B29B-A6485F057857}" type="datetimeFigureOut">
              <a:rPr lang="zh-CN" altLang="en-US" smtClean="0">
                <a:solidFill>
                  <a:srgbClr val="000000"/>
                </a:solidFill>
              </a:rPr>
              <a:pPr/>
              <a:t>2022/10/5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24CA0EA-283E-4B3B-A5E5-3978CD40DD10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9953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67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noProof="0"/>
              <a:t>单击此处编辑母版标题样式</a:t>
            </a:r>
          </a:p>
        </p:txBody>
      </p:sp>
      <p:sp>
        <p:nvSpPr>
          <p:cNvPr id="39954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4500"/>
            </a:lvl1pPr>
          </a:lstStyle>
          <a:p>
            <a:pPr lvl="0"/>
            <a:r>
              <a:rPr lang="zh-CN" altLang="en-US" noProof="0"/>
              <a:t>单击此处编辑母版副标题样式</a:t>
            </a:r>
          </a:p>
        </p:txBody>
      </p:sp>
      <p:pic>
        <p:nvPicPr>
          <p:cNvPr id="21" name="图片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" t="53430" r="23102" b="25371"/>
          <a:stretch>
            <a:fillRect/>
          </a:stretch>
        </p:blipFill>
        <p:spPr bwMode="auto">
          <a:xfrm>
            <a:off x="8152603" y="358513"/>
            <a:ext cx="3613959" cy="72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4977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>
              <a:solidFill>
                <a:srgbClr val="000000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 bwMode="auto">
          <a:xfrm>
            <a:off x="672" y="6501342"/>
            <a:ext cx="12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713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90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90" y="2906718"/>
            <a:ext cx="10363200" cy="150018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600" indent="0">
              <a:buNone/>
              <a:defRPr sz="2400"/>
            </a:lvl2pPr>
            <a:lvl3pPr marL="1219200" indent="0">
              <a:buNone/>
              <a:defRPr sz="2100"/>
            </a:lvl3pPr>
            <a:lvl4pPr marL="1828165" indent="0">
              <a:buNone/>
              <a:defRPr sz="1900"/>
            </a:lvl4pPr>
            <a:lvl5pPr marL="2437765" indent="0">
              <a:buNone/>
              <a:defRPr sz="1900"/>
            </a:lvl5pPr>
            <a:lvl6pPr marL="3047365" indent="0">
              <a:buNone/>
              <a:defRPr sz="1900"/>
            </a:lvl6pPr>
            <a:lvl7pPr marL="3656330" indent="0">
              <a:buNone/>
              <a:defRPr sz="1900"/>
            </a:lvl7pPr>
            <a:lvl8pPr marL="4265930" indent="0">
              <a:buNone/>
              <a:defRPr sz="1900"/>
            </a:lvl8pPr>
            <a:lvl9pPr marL="4874895" indent="0">
              <a:buNone/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4CA0EA-283E-4B3B-A5E5-3978CD40DD10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CC3CACF-6271-4A54-B29B-A6485F057857}" type="datetimeFigureOut">
              <a:rPr lang="zh-CN" altLang="en-US" smtClean="0">
                <a:solidFill>
                  <a:srgbClr val="000000"/>
                </a:solidFill>
              </a:rPr>
              <a:pPr/>
              <a:t>2022/10/5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1217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6" y="1981200"/>
            <a:ext cx="5384800" cy="388620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4CA0EA-283E-4B3B-A5E5-3978CD40DD10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CC3CACF-6271-4A54-B29B-A6485F057857}" type="datetimeFigureOut">
              <a:rPr lang="zh-CN" altLang="en-US" smtClean="0">
                <a:solidFill>
                  <a:srgbClr val="000000"/>
                </a:solidFill>
              </a:rPr>
              <a:pPr/>
              <a:t>2022/10/5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1469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9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100" b="1"/>
            </a:lvl4pPr>
            <a:lvl5pPr marL="2437765" indent="0">
              <a:buNone/>
              <a:defRPr sz="2100" b="1"/>
            </a:lvl5pPr>
            <a:lvl6pPr marL="3047365" indent="0">
              <a:buNone/>
              <a:defRPr sz="2100" b="1"/>
            </a:lvl6pPr>
            <a:lvl7pPr marL="3656330" indent="0">
              <a:buNone/>
              <a:defRPr sz="2100" b="1"/>
            </a:lvl7pPr>
            <a:lvl8pPr marL="4265930" indent="0">
              <a:buNone/>
              <a:defRPr sz="2100" b="1"/>
            </a:lvl8pPr>
            <a:lvl9pPr marL="4874895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80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2" y="1535119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100" b="1"/>
            </a:lvl4pPr>
            <a:lvl5pPr marL="2437765" indent="0">
              <a:buNone/>
              <a:defRPr sz="2100" b="1"/>
            </a:lvl5pPr>
            <a:lvl6pPr marL="3047365" indent="0">
              <a:buNone/>
              <a:defRPr sz="2100" b="1"/>
            </a:lvl6pPr>
            <a:lvl7pPr marL="3656330" indent="0">
              <a:buNone/>
              <a:defRPr sz="2100" b="1"/>
            </a:lvl7pPr>
            <a:lvl8pPr marL="4265930" indent="0">
              <a:buNone/>
              <a:defRPr sz="2100" b="1"/>
            </a:lvl8pPr>
            <a:lvl9pPr marL="4874895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2" y="2174880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4CA0EA-283E-4B3B-A5E5-3978CD40DD10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CC3CACF-6271-4A54-B29B-A6485F057857}" type="datetimeFigureOut">
              <a:rPr lang="zh-CN" altLang="en-US" smtClean="0">
                <a:solidFill>
                  <a:srgbClr val="000000"/>
                </a:solidFill>
              </a:rPr>
              <a:pPr/>
              <a:t>2022/10/5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6722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4CA0EA-283E-4B3B-A5E5-3978CD40DD10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CC3CACF-6271-4A54-B29B-A6485F057857}" type="datetimeFigureOut">
              <a:rPr lang="zh-CN" altLang="en-US" smtClean="0">
                <a:solidFill>
                  <a:srgbClr val="000000"/>
                </a:solidFill>
              </a:rPr>
              <a:pPr/>
              <a:t>2022/10/5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1310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4CA0EA-283E-4B3B-A5E5-3978CD40DD10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CC3CACF-6271-4A54-B29B-A6485F057857}" type="datetimeFigureOut">
              <a:rPr lang="zh-CN" altLang="en-US" smtClean="0">
                <a:solidFill>
                  <a:srgbClr val="000000"/>
                </a:solidFill>
              </a:rPr>
              <a:pPr/>
              <a:t>2022/10/5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4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EC03-6FAF-40DB-8866-3D8D0687400D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63F8-8517-4B16-8A2B-8069928D4A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94990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4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4" y="273055"/>
            <a:ext cx="6815666" cy="5853114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10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3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330" indent="0">
              <a:buNone/>
              <a:defRPr sz="1200"/>
            </a:lvl7pPr>
            <a:lvl8pPr marL="4265930" indent="0">
              <a:buNone/>
              <a:defRPr sz="1200"/>
            </a:lvl8pPr>
            <a:lvl9pPr marL="487489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4CA0EA-283E-4B3B-A5E5-3978CD40DD10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CC3CACF-6271-4A54-B29B-A6485F057857}" type="datetimeFigureOut">
              <a:rPr lang="zh-CN" altLang="en-US" smtClean="0">
                <a:solidFill>
                  <a:srgbClr val="000000"/>
                </a:solidFill>
              </a:rPr>
              <a:pPr/>
              <a:t>2022/10/5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2791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80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7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330" indent="0">
              <a:buNone/>
              <a:defRPr sz="2700"/>
            </a:lvl7pPr>
            <a:lvl8pPr marL="4265930" indent="0">
              <a:buNone/>
              <a:defRPr sz="2700"/>
            </a:lvl8pPr>
            <a:lvl9pPr marL="4874895" indent="0">
              <a:buNone/>
              <a:defRPr sz="27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47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3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330" indent="0">
              <a:buNone/>
              <a:defRPr sz="1200"/>
            </a:lvl7pPr>
            <a:lvl8pPr marL="4265930" indent="0">
              <a:buNone/>
              <a:defRPr sz="1200"/>
            </a:lvl8pPr>
            <a:lvl9pPr marL="487489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4CA0EA-283E-4B3B-A5E5-3978CD40DD10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CC3CACF-6271-4A54-B29B-A6485F057857}" type="datetimeFigureOut">
              <a:rPr lang="zh-CN" altLang="en-US" smtClean="0">
                <a:solidFill>
                  <a:srgbClr val="000000"/>
                </a:solidFill>
              </a:rPr>
              <a:pPr/>
              <a:t>2022/10/5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8068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4CA0EA-283E-4B3B-A5E5-3978CD40DD10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CC3CACF-6271-4A54-B29B-A6485F057857}" type="datetimeFigureOut">
              <a:rPr lang="zh-CN" altLang="en-US" smtClean="0">
                <a:solidFill>
                  <a:srgbClr val="000000"/>
                </a:solidFill>
              </a:rPr>
              <a:pPr/>
              <a:t>2022/10/5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1842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457206"/>
            <a:ext cx="2743200" cy="54102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6" y="457206"/>
            <a:ext cx="8026400" cy="54102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4CA0EA-283E-4B3B-A5E5-3978CD40DD10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CC3CACF-6271-4A54-B29B-A6485F057857}" type="datetimeFigureOut">
              <a:rPr lang="zh-CN" altLang="en-US" smtClean="0">
                <a:solidFill>
                  <a:srgbClr val="000000"/>
                </a:solidFill>
              </a:rPr>
              <a:pPr/>
              <a:t>2022/10/5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831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矩形 9"/>
          <p:cNvSpPr/>
          <p:nvPr userDrawn="1">
            <p:custDataLst>
              <p:tags r:id="rId1"/>
            </p:custDataLst>
          </p:nvPr>
        </p:nvSpPr>
        <p:spPr>
          <a:xfrm>
            <a:off x="0" y="401638"/>
            <a:ext cx="144463" cy="468312"/>
          </a:xfrm>
          <a:prstGeom prst="rect">
            <a:avLst/>
          </a:prstGeom>
          <a:solidFill>
            <a:srgbClr val="64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9B2D1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380669"/>
      </p:ext>
    </p:extLst>
  </p:cSld>
  <p:clrMapOvr>
    <a:masterClrMapping/>
  </p:clrMapOvr>
  <p:transition spd="slow">
    <p:random/>
    <p:sndAc>
      <p:endSnd/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第一部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矩形 9"/>
          <p:cNvSpPr/>
          <p:nvPr userDrawn="1">
            <p:custDataLst>
              <p:tags r:id="rId1"/>
            </p:custDataLst>
          </p:nvPr>
        </p:nvSpPr>
        <p:spPr>
          <a:xfrm>
            <a:off x="0" y="401638"/>
            <a:ext cx="144463" cy="468312"/>
          </a:xfrm>
          <a:prstGeom prst="rect">
            <a:avLst/>
          </a:prstGeom>
          <a:solidFill>
            <a:srgbClr val="64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9B2D1F">
                  <a:lumMod val="75000"/>
                </a:srgbClr>
              </a:solidFill>
            </a:endParaRPr>
          </a:p>
        </p:txBody>
      </p:sp>
      <p:cxnSp>
        <p:nvCxnSpPr>
          <p:cNvPr id="3" name="直接连接符 8"/>
          <p:cNvCxnSpPr/>
          <p:nvPr userDrawn="1"/>
        </p:nvCxnSpPr>
        <p:spPr>
          <a:xfrm>
            <a:off x="1562100" y="835025"/>
            <a:ext cx="802798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9"/>
          <p:cNvCxnSpPr/>
          <p:nvPr userDrawn="1"/>
        </p:nvCxnSpPr>
        <p:spPr>
          <a:xfrm flipV="1">
            <a:off x="9604375" y="401638"/>
            <a:ext cx="0" cy="43180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10"/>
          <p:cNvCxnSpPr/>
          <p:nvPr userDrawn="1"/>
        </p:nvCxnSpPr>
        <p:spPr>
          <a:xfrm flipV="1">
            <a:off x="9688513" y="544513"/>
            <a:ext cx="0" cy="288925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A_文本框 1"/>
          <p:cNvSpPr txBox="1"/>
          <p:nvPr userDrawn="1">
            <p:custDataLst>
              <p:tags r:id="rId2"/>
            </p:custDataLst>
          </p:nvPr>
        </p:nvSpPr>
        <p:spPr>
          <a:xfrm>
            <a:off x="9886950" y="417513"/>
            <a:ext cx="2193925" cy="401637"/>
          </a:xfrm>
          <a:prstGeom prst="rect">
            <a:avLst/>
          </a:prstGeom>
          <a:solidFill>
            <a:srgbClr val="64464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endParaRPr lang="zh-CN" altLang="en-US" sz="2000" dirty="0">
              <a:solidFill>
                <a:srgbClr val="FEFEFE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TextBox 1"/>
          <p:cNvSpPr txBox="1"/>
          <p:nvPr userDrawn="1"/>
        </p:nvSpPr>
        <p:spPr>
          <a:xfrm>
            <a:off x="228600" y="387350"/>
            <a:ext cx="4413250" cy="46037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7030A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defRPr>
            </a:lvl1pPr>
          </a:lstStyle>
          <a:p>
            <a:pPr>
              <a:defRPr/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任务二　酒店的种类、星级</a:t>
            </a:r>
          </a:p>
        </p:txBody>
      </p:sp>
      <p:grpSp>
        <p:nvGrpSpPr>
          <p:cNvPr id="8" name="组合 13"/>
          <p:cNvGrpSpPr/>
          <p:nvPr userDrawn="1"/>
        </p:nvGrpSpPr>
        <p:grpSpPr bwMode="auto">
          <a:xfrm>
            <a:off x="9990138" y="493713"/>
            <a:ext cx="1976437" cy="266700"/>
            <a:chOff x="2769372" y="4670497"/>
            <a:chExt cx="3503837" cy="473003"/>
          </a:xfrm>
        </p:grpSpPr>
        <p:pic>
          <p:nvPicPr>
            <p:cNvPr id="9" name="图片 20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69372" y="4708958"/>
              <a:ext cx="1413910" cy="434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图片 21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22310" y="4699591"/>
              <a:ext cx="1202252" cy="443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图片 22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94831" y="4670497"/>
              <a:ext cx="478378" cy="473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直接连接符 23"/>
            <p:cNvCxnSpPr>
              <a:cxnSpLocks noChangeShapeType="1"/>
            </p:cNvCxnSpPr>
            <p:nvPr/>
          </p:nvCxnSpPr>
          <p:spPr bwMode="auto">
            <a:xfrm>
              <a:off x="4241376" y="4708689"/>
              <a:ext cx="0" cy="407987"/>
            </a:xfrm>
            <a:prstGeom prst="line">
              <a:avLst/>
            </a:prstGeom>
            <a:noFill/>
            <a:ln w="9525" algn="ctr">
              <a:solidFill>
                <a:srgbClr val="507830"/>
              </a:solidFill>
              <a:round/>
            </a:ln>
          </p:spPr>
        </p:cxnSp>
        <p:cxnSp>
          <p:nvCxnSpPr>
            <p:cNvPr id="13" name="直接连接符 24"/>
            <p:cNvCxnSpPr>
              <a:cxnSpLocks noChangeShapeType="1"/>
            </p:cNvCxnSpPr>
            <p:nvPr/>
          </p:nvCxnSpPr>
          <p:spPr bwMode="auto">
            <a:xfrm>
              <a:off x="5651445" y="4708689"/>
              <a:ext cx="0" cy="407987"/>
            </a:xfrm>
            <a:prstGeom prst="line">
              <a:avLst/>
            </a:prstGeom>
            <a:noFill/>
            <a:ln w="9525" algn="ctr">
              <a:solidFill>
                <a:srgbClr val="507830"/>
              </a:solidFill>
              <a:round/>
            </a:ln>
          </p:spPr>
        </p:cxnSp>
      </p:grpSp>
    </p:spTree>
    <p:extLst>
      <p:ext uri="{BB962C8B-B14F-4D97-AF65-F5344CB8AC3E}">
        <p14:creationId xmlns:p14="http://schemas.microsoft.com/office/powerpoint/2010/main" val="380083434"/>
      </p:ext>
    </p:extLst>
  </p:cSld>
  <p:clrMapOvr>
    <a:masterClrMapping/>
  </p:clrMapOvr>
  <p:transition spd="slow">
    <p:random/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EC03-6FAF-40DB-8866-3D8D0687400D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63F8-8517-4B16-8A2B-8069928D4A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184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EC03-6FAF-40DB-8866-3D8D0687400D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63F8-8517-4B16-8A2B-8069928D4A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1730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EC03-6FAF-40DB-8866-3D8D0687400D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63F8-8517-4B16-8A2B-8069928D4A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42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EC03-6FAF-40DB-8866-3D8D0687400D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63F8-8517-4B16-8A2B-8069928D4A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9122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EC03-6FAF-40DB-8866-3D8D0687400D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63F8-8517-4B16-8A2B-8069928D4A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86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EC03-6FAF-40DB-8866-3D8D0687400D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63F8-8517-4B16-8A2B-8069928D4A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9205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1EC03-6FAF-40DB-8866-3D8D0687400D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563F8-8517-4B16-8A2B-8069928D4A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76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6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09" tIns="60954" rIns="121909" bIns="60954" numCol="1" anchor="b" anchorCtr="0" compatLnSpc="1"/>
          <a:lstStyle>
            <a:lvl1pPr algn="ctr" eaLnBrk="1" hangingPunct="1">
              <a:defRPr sz="1600">
                <a:ea typeface="宋体" panose="02010600030101010101" pitchFamily="2" charset="-122"/>
              </a:defRPr>
            </a:lvl1pPr>
          </a:lstStyle>
          <a:p>
            <a:pPr defTabSz="1217930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09" tIns="60954" rIns="121909" bIns="60954" numCol="1" anchor="b" anchorCtr="0" compatLnSpc="1"/>
          <a:lstStyle>
            <a:lvl1pPr algn="r" eaLnBrk="1" hangingPunct="1">
              <a:defRPr sz="1600">
                <a:latin typeface="Arial Black" panose="020B0A04020102020204" pitchFamily="34" charset="0"/>
                <a:ea typeface="宋体" panose="02010600030101010101" pitchFamily="2" charset="-122"/>
              </a:defRPr>
            </a:lvl1pPr>
          </a:lstStyle>
          <a:p>
            <a:pPr defTabSz="1217930"/>
            <a:fld id="{D24CA0EA-283E-4B3B-A5E5-3978CD40DD10}" type="slidenum">
              <a:rPr lang="zh-CN" altLang="en-US" smtClean="0">
                <a:solidFill>
                  <a:srgbClr val="000000"/>
                </a:solidFill>
              </a:rPr>
              <a:pPr defTabSz="1217930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38947" name="Group 35"/>
          <p:cNvGrpSpPr/>
          <p:nvPr/>
        </p:nvGrpSpPr>
        <p:grpSpPr bwMode="auto">
          <a:xfrm>
            <a:off x="6" y="4"/>
            <a:ext cx="12192000" cy="546100"/>
            <a:chOff x="0" y="0"/>
            <a:chExt cx="5760" cy="344"/>
          </a:xfrm>
        </p:grpSpPr>
        <p:sp>
          <p:nvSpPr>
            <p:cNvPr id="3891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1217930"/>
              <a:endPara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3891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7930"/>
              <a:endPara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3891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7930"/>
              <a:endParaRPr lang="zh-CN" altLang="zh-CN" sz="2400">
                <a:solidFill>
                  <a:srgbClr val="DF9C87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892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7930"/>
              <a:endParaRPr lang="zh-CN" altLang="zh-CN" sz="2400">
                <a:solidFill>
                  <a:srgbClr val="DF9C87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892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7930"/>
              <a:endParaRPr lang="zh-CN" altLang="zh-CN" sz="2400">
                <a:solidFill>
                  <a:srgbClr val="DF9C87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892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7930"/>
              <a:endParaRPr lang="zh-CN" altLang="zh-CN" sz="2400">
                <a:solidFill>
                  <a:srgbClr val="DF9C87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892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7930"/>
              <a:endPara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3892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7930"/>
              <a:endParaRPr lang="zh-CN" altLang="zh-CN" sz="2400">
                <a:solidFill>
                  <a:srgbClr val="DF9C87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892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7930"/>
              <a:endParaRPr lang="zh-CN" altLang="zh-CN" sz="2400">
                <a:solidFill>
                  <a:srgbClr val="DF9C87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3892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4572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09" tIns="60954" rIns="121909" bIns="60954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89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981200"/>
            <a:ext cx="109728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09" tIns="60954" rIns="121909" bIns="60954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89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599" y="6245230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09" tIns="60954" rIns="121909" bIns="60954" numCol="1" anchor="b" anchorCtr="0" compatLnSpc="1"/>
          <a:lstStyle>
            <a:lvl1pPr eaLnBrk="1" hangingPunct="1">
              <a:defRPr sz="1600">
                <a:ea typeface="宋体" panose="02010600030101010101" pitchFamily="2" charset="-122"/>
              </a:defRPr>
            </a:lvl1pPr>
          </a:lstStyle>
          <a:p>
            <a:pPr defTabSz="1217930"/>
            <a:fld id="{2CC3CACF-6271-4A54-B29B-A6485F057857}" type="datetimeFigureOut">
              <a:rPr lang="zh-CN" altLang="en-US" smtClean="0">
                <a:solidFill>
                  <a:srgbClr val="000000"/>
                </a:solidFill>
              </a:rPr>
              <a:pPr defTabSz="1217930"/>
              <a:t>2022/10/5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35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Arial" panose="020B0604020202020204" pitchFamily="34" charset="0"/>
        </a:defRPr>
      </a:lvl5pPr>
      <a:lvl6pPr marL="609600" algn="l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Arial" panose="020B0604020202020204" pitchFamily="34" charset="0"/>
        </a:defRPr>
      </a:lvl6pPr>
      <a:lvl7pPr marL="1219200" algn="l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Arial" panose="020B0604020202020204" pitchFamily="34" charset="0"/>
        </a:defRPr>
      </a:lvl7pPr>
      <a:lvl8pPr marL="1828165" algn="l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Arial" panose="020B0604020202020204" pitchFamily="34" charset="0"/>
        </a:defRPr>
      </a:lvl8pPr>
      <a:lvl9pPr marL="2437765" algn="l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3700">
          <a:solidFill>
            <a:schemeClr val="tx1"/>
          </a:solidFill>
          <a:latin typeface="+mn-lt"/>
        </a:defRPr>
      </a:lvl2pPr>
      <a:lvl3pPr marL="1524000" indent="-3048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</a:defRPr>
      </a:lvl3pPr>
      <a:lvl4pPr marL="2132965" indent="-3048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700">
          <a:solidFill>
            <a:schemeClr val="tx1"/>
          </a:solidFill>
          <a:latin typeface="+mn-lt"/>
        </a:defRPr>
      </a:lvl4pPr>
      <a:lvl5pPr marL="2742565" indent="-3048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700">
          <a:solidFill>
            <a:schemeClr val="tx1"/>
          </a:solidFill>
          <a:latin typeface="+mn-lt"/>
        </a:defRPr>
      </a:lvl5pPr>
      <a:lvl6pPr marL="3351530" indent="-3048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700">
          <a:solidFill>
            <a:schemeClr val="tx1"/>
          </a:solidFill>
          <a:latin typeface="+mn-lt"/>
        </a:defRPr>
      </a:lvl6pPr>
      <a:lvl7pPr marL="3961130" indent="-3048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700">
          <a:solidFill>
            <a:schemeClr val="tx1"/>
          </a:solidFill>
          <a:latin typeface="+mn-lt"/>
        </a:defRPr>
      </a:lvl7pPr>
      <a:lvl8pPr marL="4570730" indent="-3048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700">
          <a:solidFill>
            <a:schemeClr val="tx1"/>
          </a:solidFill>
          <a:latin typeface="+mn-lt"/>
        </a:defRPr>
      </a:lvl8pPr>
      <a:lvl9pPr marL="5179695" indent="-3048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7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33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89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6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09" tIns="60954" rIns="121909" bIns="60954" numCol="1" anchor="b" anchorCtr="0" compatLnSpc="1"/>
          <a:lstStyle>
            <a:lvl1pPr algn="ctr" eaLnBrk="1" hangingPunct="1">
              <a:defRPr sz="1600">
                <a:ea typeface="宋体" panose="02010600030101010101" pitchFamily="2" charset="-122"/>
              </a:defRPr>
            </a:lvl1pPr>
          </a:lstStyle>
          <a:p>
            <a:pPr defTabSz="1217930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09" tIns="60954" rIns="121909" bIns="60954" numCol="1" anchor="b" anchorCtr="0" compatLnSpc="1"/>
          <a:lstStyle>
            <a:lvl1pPr algn="r" eaLnBrk="1" hangingPunct="1">
              <a:defRPr sz="1600">
                <a:latin typeface="Arial Black" panose="020B0A04020102020204" pitchFamily="34" charset="0"/>
                <a:ea typeface="宋体" panose="02010600030101010101" pitchFamily="2" charset="-122"/>
              </a:defRPr>
            </a:lvl1pPr>
          </a:lstStyle>
          <a:p>
            <a:pPr defTabSz="1217930"/>
            <a:fld id="{D24CA0EA-283E-4B3B-A5E5-3978CD40DD10}" type="slidenum">
              <a:rPr lang="zh-CN" altLang="en-US" smtClean="0">
                <a:solidFill>
                  <a:srgbClr val="000000"/>
                </a:solidFill>
              </a:rPr>
              <a:pPr defTabSz="1217930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38947" name="Group 35"/>
          <p:cNvGrpSpPr/>
          <p:nvPr/>
        </p:nvGrpSpPr>
        <p:grpSpPr bwMode="auto">
          <a:xfrm>
            <a:off x="6" y="4"/>
            <a:ext cx="12192000" cy="546100"/>
            <a:chOff x="0" y="0"/>
            <a:chExt cx="5760" cy="344"/>
          </a:xfrm>
        </p:grpSpPr>
        <p:sp>
          <p:nvSpPr>
            <p:cNvPr id="3891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1217930"/>
              <a:endPara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3891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7930"/>
              <a:endPara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3891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7930"/>
              <a:endParaRPr lang="zh-CN" altLang="zh-CN" sz="2400">
                <a:solidFill>
                  <a:srgbClr val="DF9C87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892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7930"/>
              <a:endParaRPr lang="zh-CN" altLang="zh-CN" sz="2400">
                <a:solidFill>
                  <a:srgbClr val="DF9C87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892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7930"/>
              <a:endParaRPr lang="zh-CN" altLang="zh-CN" sz="2400">
                <a:solidFill>
                  <a:srgbClr val="DF9C87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892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7930"/>
              <a:endParaRPr lang="zh-CN" altLang="zh-CN" sz="2400">
                <a:solidFill>
                  <a:srgbClr val="DF9C87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892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7930"/>
              <a:endPara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3892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7930"/>
              <a:endParaRPr lang="zh-CN" altLang="zh-CN" sz="2400">
                <a:solidFill>
                  <a:srgbClr val="DF9C87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892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7930"/>
              <a:endParaRPr lang="zh-CN" altLang="zh-CN" sz="2400">
                <a:solidFill>
                  <a:srgbClr val="DF9C87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3892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4572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09" tIns="60954" rIns="121909" bIns="60954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89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981200"/>
            <a:ext cx="109728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09" tIns="60954" rIns="121909" bIns="60954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89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599" y="6245230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09" tIns="60954" rIns="121909" bIns="60954" numCol="1" anchor="b" anchorCtr="0" compatLnSpc="1"/>
          <a:lstStyle>
            <a:lvl1pPr eaLnBrk="1" hangingPunct="1">
              <a:defRPr sz="1600">
                <a:ea typeface="宋体" panose="02010600030101010101" pitchFamily="2" charset="-122"/>
              </a:defRPr>
            </a:lvl1pPr>
          </a:lstStyle>
          <a:p>
            <a:pPr defTabSz="1217930"/>
            <a:fld id="{2CC3CACF-6271-4A54-B29B-A6485F057857}" type="datetimeFigureOut">
              <a:rPr lang="zh-CN" altLang="en-US" smtClean="0">
                <a:solidFill>
                  <a:srgbClr val="000000"/>
                </a:solidFill>
              </a:rPr>
              <a:pPr defTabSz="1217930"/>
              <a:t>2022/10/5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06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Arial" panose="020B0604020202020204" pitchFamily="34" charset="0"/>
        </a:defRPr>
      </a:lvl5pPr>
      <a:lvl6pPr marL="609600" algn="l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Arial" panose="020B0604020202020204" pitchFamily="34" charset="0"/>
        </a:defRPr>
      </a:lvl6pPr>
      <a:lvl7pPr marL="1219200" algn="l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Arial" panose="020B0604020202020204" pitchFamily="34" charset="0"/>
        </a:defRPr>
      </a:lvl7pPr>
      <a:lvl8pPr marL="1828165" algn="l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Arial" panose="020B0604020202020204" pitchFamily="34" charset="0"/>
        </a:defRPr>
      </a:lvl8pPr>
      <a:lvl9pPr marL="2437765" algn="l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3700">
          <a:solidFill>
            <a:schemeClr val="tx1"/>
          </a:solidFill>
          <a:latin typeface="+mn-lt"/>
        </a:defRPr>
      </a:lvl2pPr>
      <a:lvl3pPr marL="1524000" indent="-3048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</a:defRPr>
      </a:lvl3pPr>
      <a:lvl4pPr marL="2132965" indent="-3048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700">
          <a:solidFill>
            <a:schemeClr val="tx1"/>
          </a:solidFill>
          <a:latin typeface="+mn-lt"/>
        </a:defRPr>
      </a:lvl4pPr>
      <a:lvl5pPr marL="2742565" indent="-3048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700">
          <a:solidFill>
            <a:schemeClr val="tx1"/>
          </a:solidFill>
          <a:latin typeface="+mn-lt"/>
        </a:defRPr>
      </a:lvl5pPr>
      <a:lvl6pPr marL="3351530" indent="-3048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700">
          <a:solidFill>
            <a:schemeClr val="tx1"/>
          </a:solidFill>
          <a:latin typeface="+mn-lt"/>
        </a:defRPr>
      </a:lvl6pPr>
      <a:lvl7pPr marL="3961130" indent="-3048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700">
          <a:solidFill>
            <a:schemeClr val="tx1"/>
          </a:solidFill>
          <a:latin typeface="+mn-lt"/>
        </a:defRPr>
      </a:lvl7pPr>
      <a:lvl8pPr marL="4570730" indent="-3048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700">
          <a:solidFill>
            <a:schemeClr val="tx1"/>
          </a:solidFill>
          <a:latin typeface="+mn-lt"/>
        </a:defRPr>
      </a:lvl8pPr>
      <a:lvl9pPr marL="5179695" indent="-3048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7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33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89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59317" y="2443966"/>
            <a:ext cx="86252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第二节   酒店客房部运营管理</a:t>
            </a:r>
            <a:endParaRPr lang="zh-CN" altLang="en-US" sz="4000" b="1" dirty="0">
              <a:solidFill>
                <a:srgbClr val="FF0000"/>
              </a:solidFill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35103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4423" y="860612"/>
            <a:ext cx="10927977" cy="5006788"/>
          </a:xfrm>
        </p:spPr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</a:t>
            </a:r>
            <a:r>
              <a:rPr lang="zh-CN" altLang="en-US" sz="4400" dirty="0" smtClean="0">
                <a:solidFill>
                  <a:srgbClr val="000000"/>
                </a:solidFill>
              </a:rPr>
              <a:t>房间清洁                     </a:t>
            </a:r>
            <a:r>
              <a:rPr lang="en-US" altLang="zh-CN" sz="4400" dirty="0" smtClean="0">
                <a:solidFill>
                  <a:srgbClr val="000000"/>
                </a:solidFill>
              </a:rPr>
              <a:t>2</a:t>
            </a:r>
            <a:r>
              <a:rPr lang="zh-CN" altLang="en-US" sz="4400" dirty="0" smtClean="0">
                <a:solidFill>
                  <a:srgbClr val="000000"/>
                </a:solidFill>
              </a:rPr>
              <a:t>、</a:t>
            </a:r>
            <a:r>
              <a:rPr lang="zh-CN" altLang="en-US" sz="4400" dirty="0">
                <a:solidFill>
                  <a:srgbClr val="000000"/>
                </a:solidFill>
              </a:rPr>
              <a:t>叫醒服务</a:t>
            </a:r>
            <a:endParaRPr lang="en-US" altLang="zh-CN" sz="4400" dirty="0" smtClean="0">
              <a:solidFill>
                <a:srgbClr val="000000"/>
              </a:solidFill>
            </a:endParaRPr>
          </a:p>
          <a:p>
            <a:r>
              <a:rPr lang="en-US" altLang="zh-CN" sz="4400" dirty="0" smtClean="0">
                <a:solidFill>
                  <a:srgbClr val="000000"/>
                </a:solidFill>
              </a:rPr>
              <a:t>3</a:t>
            </a:r>
            <a:r>
              <a:rPr lang="zh-CN" altLang="en-US" sz="4400" dirty="0" smtClean="0">
                <a:solidFill>
                  <a:srgbClr val="000000"/>
                </a:solidFill>
              </a:rPr>
              <a:t>、</a:t>
            </a:r>
            <a:r>
              <a:rPr lang="zh-CN" altLang="en-US" sz="4400" dirty="0">
                <a:solidFill>
                  <a:srgbClr val="000000"/>
                </a:solidFill>
              </a:rPr>
              <a:t>洗衣</a:t>
            </a:r>
            <a:r>
              <a:rPr lang="zh-CN" altLang="en-US" sz="4400" dirty="0" smtClean="0">
                <a:solidFill>
                  <a:srgbClr val="000000"/>
                </a:solidFill>
              </a:rPr>
              <a:t>服务                     </a:t>
            </a:r>
            <a:r>
              <a:rPr lang="en-US" altLang="zh-CN" sz="4400" dirty="0" smtClean="0">
                <a:solidFill>
                  <a:srgbClr val="000000"/>
                </a:solidFill>
              </a:rPr>
              <a:t>4</a:t>
            </a:r>
            <a:r>
              <a:rPr lang="zh-CN" altLang="en-US" sz="4400" dirty="0" smtClean="0">
                <a:solidFill>
                  <a:srgbClr val="000000"/>
                </a:solidFill>
              </a:rPr>
              <a:t>、</a:t>
            </a:r>
            <a:r>
              <a:rPr lang="zh-CN" altLang="en-US" sz="4400" dirty="0">
                <a:solidFill>
                  <a:srgbClr val="000000"/>
                </a:solidFill>
              </a:rPr>
              <a:t>送餐服务</a:t>
            </a:r>
            <a:endParaRPr lang="en-US" altLang="zh-CN" sz="4400" dirty="0" smtClean="0">
              <a:solidFill>
                <a:srgbClr val="000000"/>
              </a:solidFill>
            </a:endParaRPr>
          </a:p>
          <a:p>
            <a:r>
              <a:rPr lang="en-US" altLang="zh-CN" sz="4400" dirty="0" smtClean="0">
                <a:solidFill>
                  <a:srgbClr val="000000"/>
                </a:solidFill>
              </a:rPr>
              <a:t>5</a:t>
            </a:r>
            <a:r>
              <a:rPr lang="zh-CN" altLang="en-US" sz="4400" dirty="0" smtClean="0">
                <a:solidFill>
                  <a:srgbClr val="000000"/>
                </a:solidFill>
              </a:rPr>
              <a:t>、</a:t>
            </a:r>
            <a:r>
              <a:rPr lang="zh-CN" altLang="en-US" sz="4400" dirty="0">
                <a:solidFill>
                  <a:srgbClr val="000000"/>
                </a:solidFill>
              </a:rPr>
              <a:t>擦鞋</a:t>
            </a:r>
            <a:r>
              <a:rPr lang="zh-CN" altLang="en-US" sz="4400" dirty="0" smtClean="0">
                <a:solidFill>
                  <a:srgbClr val="000000"/>
                </a:solidFill>
              </a:rPr>
              <a:t>服务                     </a:t>
            </a:r>
            <a:r>
              <a:rPr lang="en-US" altLang="zh-CN" sz="4400" dirty="0" smtClean="0">
                <a:solidFill>
                  <a:srgbClr val="000000"/>
                </a:solidFill>
              </a:rPr>
              <a:t>6</a:t>
            </a:r>
            <a:r>
              <a:rPr lang="zh-CN" altLang="en-US" sz="4400" dirty="0" smtClean="0">
                <a:solidFill>
                  <a:srgbClr val="000000"/>
                </a:solidFill>
              </a:rPr>
              <a:t>、加床服务</a:t>
            </a:r>
            <a:endParaRPr lang="en-US" altLang="zh-CN" sz="4400" dirty="0" smtClean="0">
              <a:solidFill>
                <a:srgbClr val="000000"/>
              </a:solidFill>
            </a:endParaRPr>
          </a:p>
          <a:p>
            <a:r>
              <a:rPr lang="en-US" altLang="zh-CN" sz="4400" dirty="0" smtClean="0">
                <a:solidFill>
                  <a:srgbClr val="000000"/>
                </a:solidFill>
              </a:rPr>
              <a:t>7</a:t>
            </a:r>
            <a:r>
              <a:rPr lang="zh-CN" altLang="en-US" sz="4400" dirty="0" smtClean="0">
                <a:solidFill>
                  <a:srgbClr val="000000"/>
                </a:solidFill>
              </a:rPr>
              <a:t>、</a:t>
            </a:r>
            <a:r>
              <a:rPr lang="zh-CN" altLang="en-US" sz="4400" dirty="0">
                <a:solidFill>
                  <a:srgbClr val="000000"/>
                </a:solidFill>
              </a:rPr>
              <a:t>托婴</a:t>
            </a:r>
            <a:r>
              <a:rPr lang="zh-CN" altLang="en-US" sz="4400" dirty="0" smtClean="0">
                <a:solidFill>
                  <a:srgbClr val="000000"/>
                </a:solidFill>
              </a:rPr>
              <a:t>服务                     </a:t>
            </a:r>
            <a:r>
              <a:rPr lang="en-US" altLang="zh-CN" sz="4400" dirty="0" smtClean="0">
                <a:solidFill>
                  <a:srgbClr val="000000"/>
                </a:solidFill>
              </a:rPr>
              <a:t>8</a:t>
            </a:r>
            <a:r>
              <a:rPr lang="zh-CN" altLang="en-US" sz="4400" dirty="0" smtClean="0">
                <a:solidFill>
                  <a:srgbClr val="000000"/>
                </a:solidFill>
              </a:rPr>
              <a:t>、干洗服务</a:t>
            </a:r>
            <a:endParaRPr lang="en-US" altLang="zh-CN" sz="4400" dirty="0" smtClean="0">
              <a:solidFill>
                <a:srgbClr val="000000"/>
              </a:solidFill>
            </a:endParaRPr>
          </a:p>
          <a:p>
            <a:r>
              <a:rPr lang="en-US" altLang="zh-CN" sz="4400" dirty="0" smtClean="0">
                <a:solidFill>
                  <a:srgbClr val="000000"/>
                </a:solidFill>
              </a:rPr>
              <a:t>9</a:t>
            </a:r>
            <a:r>
              <a:rPr lang="zh-CN" altLang="en-US" sz="4400" dirty="0" smtClean="0">
                <a:solidFill>
                  <a:srgbClr val="000000"/>
                </a:solidFill>
              </a:rPr>
              <a:t>、</a:t>
            </a:r>
            <a:r>
              <a:rPr lang="zh-CN" altLang="en-US" sz="4400" dirty="0">
                <a:solidFill>
                  <a:srgbClr val="000000"/>
                </a:solidFill>
              </a:rPr>
              <a:t>访客</a:t>
            </a:r>
            <a:r>
              <a:rPr lang="zh-CN" altLang="en-US" sz="4400" dirty="0" smtClean="0">
                <a:solidFill>
                  <a:srgbClr val="000000"/>
                </a:solidFill>
              </a:rPr>
              <a:t>接待</a:t>
            </a:r>
            <a:endParaRPr lang="en-US" altLang="zh-CN" sz="4400" dirty="0" smtClean="0">
              <a:solidFill>
                <a:srgbClr val="000000"/>
              </a:solidFill>
            </a:endParaRPr>
          </a:p>
          <a:p>
            <a:r>
              <a:rPr lang="en-US" altLang="zh-CN" sz="4400" smtClean="0">
                <a:solidFill>
                  <a:srgbClr val="000000"/>
                </a:solidFill>
              </a:rPr>
              <a:t>10</a:t>
            </a:r>
            <a:r>
              <a:rPr lang="zh-CN" altLang="en-US" sz="4400" smtClean="0">
                <a:solidFill>
                  <a:srgbClr val="000000"/>
                </a:solidFill>
              </a:rPr>
              <a:t>、</a:t>
            </a:r>
            <a:r>
              <a:rPr lang="zh-CN" altLang="en-US" sz="4400" dirty="0">
                <a:solidFill>
                  <a:srgbClr val="000000"/>
                </a:solidFill>
              </a:rPr>
              <a:t>拾遗处理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8235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客房给我们提供哪些岗位？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8102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文本框 3"/>
          <p:cNvSpPr txBox="1">
            <a:spLocks noChangeArrowheads="1"/>
          </p:cNvSpPr>
          <p:nvPr/>
        </p:nvSpPr>
        <p:spPr bwMode="auto">
          <a:xfrm>
            <a:off x="1160145" y="743585"/>
            <a:ext cx="5333365" cy="39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一、酒店客房部概述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235710" y="104140"/>
            <a:ext cx="3461385" cy="3371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1600" b="1" dirty="0">
                <a:solidFill>
                  <a:srgbClr val="FFFFFF"/>
                </a:solidFill>
                <a:ea typeface="微软雅黑" panose="020B0503020204020204" pitchFamily="34" charset="-122"/>
              </a:rPr>
              <a:t>第二节    酒店客房部运营管理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372870" y="1249045"/>
            <a:ext cx="45237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（三）客房部的组织结构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445" y="1720850"/>
            <a:ext cx="548005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56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文本框 3"/>
          <p:cNvSpPr txBox="1">
            <a:spLocks noChangeArrowheads="1"/>
          </p:cNvSpPr>
          <p:nvPr/>
        </p:nvSpPr>
        <p:spPr bwMode="auto">
          <a:xfrm>
            <a:off x="1160145" y="743585"/>
            <a:ext cx="5333365" cy="39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一、酒店客房部概述</a:t>
            </a:r>
            <a:endParaRPr lang="zh-CN" altLang="en-US" sz="2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35710" y="104140"/>
            <a:ext cx="3461385" cy="3371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1600" b="1" dirty="0">
                <a:solidFill>
                  <a:srgbClr val="FFFFFF"/>
                </a:solidFill>
                <a:ea typeface="微软雅黑" panose="020B0503020204020204" pitchFamily="34" charset="-122"/>
              </a:rPr>
              <a:t>第二节    酒店客房部运营管理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72870" y="1785620"/>
            <a:ext cx="1010094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31800">
              <a:lnSpc>
                <a:spcPct val="150000"/>
              </a:lnSpc>
              <a:buFont typeface="Wingdings" panose="05000000000000000000" charset="0"/>
              <a:buNone/>
            </a:pPr>
            <a:r>
              <a:rPr sz="1600">
                <a:solidFill>
                  <a:srgbClr val="000000"/>
                </a:solidFill>
              </a:rPr>
              <a:t>在小型酒店里，客房部的管理范围较小，其组织机构层次比较少。随着社会化程度的加深，客房部的某些业务，如布草的洗烫、公共区域的外墙清洁等，都由外部的专业公司来承担</a:t>
            </a:r>
            <a:r>
              <a:rPr lang="zh-CN" altLang="en-US" sz="1600">
                <a:solidFill>
                  <a:srgbClr val="000000"/>
                </a:solidFill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372870" y="1249045"/>
            <a:ext cx="45237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（三）客房部的组织结构</a:t>
            </a:r>
            <a:endParaRPr lang="zh-CN" altLang="en-US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872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客房服务员</a:t>
            </a:r>
            <a:endParaRPr lang="zh-CN" altLang="en-US" dirty="0"/>
          </a:p>
        </p:txBody>
      </p:sp>
      <p:pic>
        <p:nvPicPr>
          <p:cNvPr id="1026" name="Picture 2" descr="http://t13.baidu.com/it/u=4229869586,1551640569&amp;fm=224&amp;app=112&amp;f=JPEG?w=500&amp;h=500&amp;s=09A1ED175A574ADA0C4D38ED0300F03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528918"/>
            <a:ext cx="5159188" cy="515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673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就目前客房部有哪些社会关注热点？</a:t>
            </a:r>
            <a:endParaRPr lang="zh-CN" altLang="en-US" dirty="0"/>
          </a:p>
        </p:txBody>
      </p:sp>
      <p:sp>
        <p:nvSpPr>
          <p:cNvPr id="4" name="椭圆 3"/>
          <p:cNvSpPr/>
          <p:nvPr/>
        </p:nvSpPr>
        <p:spPr bwMode="auto">
          <a:xfrm>
            <a:off x="2393576" y="3370729"/>
            <a:ext cx="2070848" cy="141642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床品</a:t>
            </a:r>
          </a:p>
        </p:txBody>
      </p:sp>
    </p:spTree>
    <p:extLst>
      <p:ext uri="{BB962C8B-B14F-4D97-AF65-F5344CB8AC3E}">
        <p14:creationId xmlns:p14="http://schemas.microsoft.com/office/powerpoint/2010/main" val="40452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文本框 3"/>
          <p:cNvSpPr txBox="1">
            <a:spLocks noChangeArrowheads="1"/>
          </p:cNvSpPr>
          <p:nvPr/>
        </p:nvSpPr>
        <p:spPr bwMode="auto">
          <a:xfrm>
            <a:off x="1160145" y="743585"/>
            <a:ext cx="5333365" cy="39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二、客房部接待服务管理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235710" y="104140"/>
            <a:ext cx="3461385" cy="3371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1600" b="1" dirty="0">
                <a:solidFill>
                  <a:srgbClr val="FFFFFF"/>
                </a:solidFill>
                <a:ea typeface="微软雅黑" panose="020B0503020204020204" pitchFamily="34" charset="-122"/>
              </a:rPr>
              <a:t>第二节    酒店客房部运营管理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72870" y="1617345"/>
            <a:ext cx="10100945" cy="4154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31800">
              <a:lnSpc>
                <a:spcPct val="150000"/>
              </a:lnSpc>
              <a:buFont typeface="Wingdings" panose="05000000000000000000" charset="0"/>
              <a:buNone/>
            </a:pPr>
            <a:r>
              <a:rPr sz="1600">
                <a:solidFill>
                  <a:srgbClr val="000000"/>
                </a:solidFill>
              </a:rPr>
              <a:t>接待服务程序是客房服务工作正常开展的保障和先决条件，也是检查服务效果的依据，必须根据客人在酒店中的活动规律做出合理安排，如顾客迎送程序、进房程序、洗衣服务程序及擦鞋服务程序等。这些程序必须明确具体，既有先后顺序，又有动作要求，还要有时间限制，要具有很强的操作性</a:t>
            </a:r>
            <a:r>
              <a:rPr lang="zh-CN" altLang="en-US" sz="1600">
                <a:solidFill>
                  <a:srgbClr val="000000"/>
                </a:solidFill>
                <a:ea typeface="宋体" panose="02010600030101010101" pitchFamily="2" charset="-122"/>
              </a:rPr>
              <a:t>。</a:t>
            </a:r>
          </a:p>
          <a:p>
            <a:pPr indent="431800">
              <a:lnSpc>
                <a:spcPct val="150000"/>
              </a:lnSpc>
              <a:buFont typeface="Wingdings" panose="05000000000000000000" charset="0"/>
              <a:buNone/>
            </a:pPr>
            <a:endParaRPr lang="zh-CN" altLang="en-US" sz="1600">
              <a:solidFill>
                <a:srgbClr val="000000"/>
              </a:solidFill>
              <a:ea typeface="宋体" panose="02010600030101010101" pitchFamily="2" charset="-122"/>
            </a:endParaRPr>
          </a:p>
          <a:p>
            <a:pPr indent="431800">
              <a:lnSpc>
                <a:spcPct val="150000"/>
              </a:lnSpc>
              <a:buFont typeface="Wingdings" panose="05000000000000000000" charset="0"/>
              <a:buNone/>
            </a:pPr>
            <a:endParaRPr lang="zh-CN" altLang="en-US" sz="1600">
              <a:solidFill>
                <a:srgbClr val="000000"/>
              </a:solidFill>
              <a:ea typeface="宋体" panose="02010600030101010101" pitchFamily="2" charset="-122"/>
            </a:endParaRPr>
          </a:p>
          <a:p>
            <a:pPr indent="431800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600">
                <a:solidFill>
                  <a:srgbClr val="000000"/>
                </a:solidFill>
                <a:ea typeface="宋体" panose="02010600030101010101" pitchFamily="2" charset="-122"/>
              </a:rPr>
              <a:t>客房接待业务的工作量是由前厅销售客房的数量决定的。客房管理人员要根据相关报表等信息，及时掌握客人进店的人次，结合当日情况安排好楼层服务人员，准备好必需的物品、用具，以便及时地提供各种服务。</a:t>
            </a:r>
          </a:p>
          <a:p>
            <a:pPr indent="431800">
              <a:lnSpc>
                <a:spcPct val="150000"/>
              </a:lnSpc>
              <a:buFont typeface="Wingdings" panose="05000000000000000000" charset="0"/>
              <a:buNone/>
            </a:pPr>
            <a:endParaRPr lang="zh-CN" altLang="en-US" sz="1600">
              <a:solidFill>
                <a:srgbClr val="000000"/>
              </a:solidFill>
              <a:ea typeface="宋体" panose="02010600030101010101" pitchFamily="2" charset="-122"/>
            </a:endParaRPr>
          </a:p>
          <a:p>
            <a:pPr indent="431800">
              <a:lnSpc>
                <a:spcPct val="150000"/>
              </a:lnSpc>
              <a:buFont typeface="Wingdings" panose="05000000000000000000" charset="0"/>
              <a:buNone/>
            </a:pPr>
            <a:endParaRPr lang="zh-CN" altLang="en-US" sz="1600">
              <a:solidFill>
                <a:srgbClr val="000000"/>
              </a:solidFill>
              <a:ea typeface="宋体" panose="02010600030101010101" pitchFamily="2" charset="-122"/>
            </a:endParaRPr>
          </a:p>
          <a:p>
            <a:pPr indent="431800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600">
                <a:solidFill>
                  <a:srgbClr val="000000"/>
                </a:solidFill>
                <a:ea typeface="宋体" panose="02010600030101010101" pitchFamily="2" charset="-122"/>
              </a:rPr>
              <a:t>整个接待服务工作，管理人员应抓好工作安排，合理分配工作任务，按质量标准和要求检查执行情况，加强对服务员、工作数量和质量、物质消耗、清洁卫生和安全保卫工作等方面的督促检查。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372870" y="1249045"/>
            <a:ext cx="45237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（一）制定接待程序</a:t>
            </a:r>
            <a:endParaRPr lang="zh-CN" altLang="en-US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72870" y="2964180"/>
            <a:ext cx="2697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（二）做好服务组织安排</a:t>
            </a:r>
            <a:endParaRPr lang="zh-CN" altLang="en-US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40180" y="4391660"/>
            <a:ext cx="2240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（三）加强质量管理</a:t>
            </a:r>
          </a:p>
        </p:txBody>
      </p:sp>
    </p:spTree>
    <p:extLst>
      <p:ext uri="{BB962C8B-B14F-4D97-AF65-F5344CB8AC3E}">
        <p14:creationId xmlns:p14="http://schemas.microsoft.com/office/powerpoint/2010/main" val="1536575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文本框 3"/>
          <p:cNvSpPr txBox="1">
            <a:spLocks noChangeArrowheads="1"/>
          </p:cNvSpPr>
          <p:nvPr/>
        </p:nvSpPr>
        <p:spPr bwMode="auto">
          <a:xfrm>
            <a:off x="1160145" y="743585"/>
            <a:ext cx="5333365" cy="39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二、客房部接待服务管理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235710" y="104140"/>
            <a:ext cx="3461385" cy="3371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1600" b="1" dirty="0">
                <a:solidFill>
                  <a:srgbClr val="FFFFFF"/>
                </a:solidFill>
                <a:ea typeface="微软雅黑" panose="020B0503020204020204" pitchFamily="34" charset="-122"/>
              </a:rPr>
              <a:t>第二节    酒店客房部运营管理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72870" y="1617345"/>
            <a:ext cx="1010094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31800">
              <a:lnSpc>
                <a:spcPct val="150000"/>
              </a:lnSpc>
              <a:buFont typeface="Wingdings" panose="05000000000000000000" charset="0"/>
              <a:buNone/>
            </a:pPr>
            <a:r>
              <a:rPr sz="1600" b="1">
                <a:solidFill>
                  <a:srgbClr val="000000"/>
                </a:solidFill>
              </a:rPr>
              <a:t>1.楼层服务台模式</a:t>
            </a:r>
            <a:endParaRPr sz="1600">
              <a:solidFill>
                <a:srgbClr val="000000"/>
              </a:solidFill>
            </a:endParaRPr>
          </a:p>
          <a:p>
            <a:pPr indent="431800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600">
                <a:solidFill>
                  <a:srgbClr val="000000"/>
                </a:solidFill>
                <a:ea typeface="宋体" panose="02010600030101010101" pitchFamily="2" charset="-122"/>
              </a:rPr>
              <a:t>在</a:t>
            </a:r>
            <a:r>
              <a:rPr sz="1600">
                <a:solidFill>
                  <a:srgbClr val="000000"/>
                </a:solidFill>
              </a:rPr>
              <a:t>酒店客房每个楼层设立服务台是传统接待型酒店的产物。楼层24小时设专职服务员值台，同时与总台保持密切的联系。该模式给客人以亲切感，对楼层中的不安全因素能及时发现、汇报和处理，有利于客房销售。对于客人入住、退房等情况，楼层服务能及时准确地加以掌握，有利于客房销售，但劳动成本较高。</a:t>
            </a:r>
          </a:p>
          <a:p>
            <a:pPr indent="431800">
              <a:lnSpc>
                <a:spcPct val="150000"/>
              </a:lnSpc>
              <a:buFont typeface="Wingdings" panose="05000000000000000000" charset="0"/>
              <a:buNone/>
            </a:pPr>
            <a:r>
              <a:rPr sz="1600" b="1">
                <a:solidFill>
                  <a:srgbClr val="000000"/>
                </a:solidFill>
              </a:rPr>
              <a:t>2.宾客服务中心模式</a:t>
            </a:r>
          </a:p>
          <a:p>
            <a:pPr indent="431800">
              <a:lnSpc>
                <a:spcPct val="150000"/>
              </a:lnSpc>
              <a:buFont typeface="Wingdings" panose="05000000000000000000" charset="0"/>
              <a:buNone/>
            </a:pPr>
            <a:r>
              <a:rPr sz="1600">
                <a:solidFill>
                  <a:srgbClr val="000000"/>
                </a:solidFill>
              </a:rPr>
              <a:t>该模式不在楼层设立服务台，客人住宿期间的服务要求由宾客服务中心统一协调。服务中心实行24小时值班制，值班人员接到客人要求需要提供帮助的电话后，通过酒店内部的呼叫系统，通知服务员上门服务是目前酒店主流的服务模式。该模式减少对客干扰，给客人营造了一个宽松、自由的入住环境，同时，降低劳动成本，提高劳动效率，但对楼层上的一些不安全素难以及时发现、处理</a:t>
            </a:r>
            <a:r>
              <a:rPr lang="zh-CN" altLang="en-US" sz="1600">
                <a:solidFill>
                  <a:srgbClr val="000000"/>
                </a:solidFill>
                <a:ea typeface="宋体" panose="02010600030101010101" pitchFamily="2" charset="-122"/>
              </a:rPr>
              <a:t>。</a:t>
            </a:r>
            <a:endParaRPr sz="1600">
              <a:solidFill>
                <a:srgbClr val="000000"/>
              </a:solidFill>
            </a:endParaRPr>
          </a:p>
          <a:p>
            <a:pPr indent="431800">
              <a:lnSpc>
                <a:spcPct val="150000"/>
              </a:lnSpc>
              <a:buFont typeface="Wingdings" panose="05000000000000000000" charset="0"/>
              <a:buNone/>
            </a:pPr>
            <a:endParaRPr lang="zh-CN" altLang="en-US" sz="16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72870" y="1249045"/>
            <a:ext cx="45237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（四）接待服务管理模式</a:t>
            </a:r>
          </a:p>
        </p:txBody>
      </p:sp>
    </p:spTree>
    <p:extLst>
      <p:ext uri="{BB962C8B-B14F-4D97-AF65-F5344CB8AC3E}">
        <p14:creationId xmlns:p14="http://schemas.microsoft.com/office/powerpoint/2010/main" val="2986957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文本框 3"/>
          <p:cNvSpPr txBox="1">
            <a:spLocks noChangeArrowheads="1"/>
          </p:cNvSpPr>
          <p:nvPr/>
        </p:nvSpPr>
        <p:spPr bwMode="auto">
          <a:xfrm>
            <a:off x="1160145" y="743585"/>
            <a:ext cx="5333365" cy="39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二、客房部接待服务管理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235710" y="104140"/>
            <a:ext cx="3461385" cy="3371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1600" b="1" dirty="0">
                <a:solidFill>
                  <a:srgbClr val="FFFFFF"/>
                </a:solidFill>
                <a:ea typeface="微软雅黑" panose="020B0503020204020204" pitchFamily="34" charset="-122"/>
              </a:rPr>
              <a:t>第二节    酒店客房部运营管理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72870" y="1617345"/>
            <a:ext cx="1010094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31800">
              <a:lnSpc>
                <a:spcPct val="150000"/>
              </a:lnSpc>
              <a:buFont typeface="Wingdings" panose="05000000000000000000" charset="0"/>
              <a:buNone/>
            </a:pPr>
            <a:r>
              <a:rPr sz="1600" dirty="0">
                <a:solidFill>
                  <a:srgbClr val="000000"/>
                </a:solidFill>
              </a:rPr>
              <a:t>客房部接待服务工作涉及面很广，除了传统的服务项目外，一些酒店为了招揽顾客，还会提供超额服务项目，以满足客人的个性化需求。客房部常见接待服务项目主要包括整理房间、洗衣服务、饮料服务、擦鞋服务、托婴服务、访客接待、拾遗处理、叫醒服务、送餐服务、加床服务等诸多方面</a:t>
            </a:r>
            <a:r>
              <a:rPr lang="zh-CN" altLang="en-US" sz="1600" dirty="0">
                <a:solidFill>
                  <a:srgbClr val="000000"/>
                </a:solidFill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372870" y="1249045"/>
            <a:ext cx="45237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（五）接待工作服务项目</a:t>
            </a:r>
          </a:p>
        </p:txBody>
      </p:sp>
    </p:spTree>
    <p:extLst>
      <p:ext uri="{BB962C8B-B14F-4D97-AF65-F5344CB8AC3E}">
        <p14:creationId xmlns:p14="http://schemas.microsoft.com/office/powerpoint/2010/main" val="1513914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文本框 3"/>
          <p:cNvSpPr txBox="1">
            <a:spLocks noChangeArrowheads="1"/>
          </p:cNvSpPr>
          <p:nvPr/>
        </p:nvSpPr>
        <p:spPr bwMode="auto">
          <a:xfrm>
            <a:off x="1160145" y="743585"/>
            <a:ext cx="5333365" cy="39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三、客房部日常运营管理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235710" y="104140"/>
            <a:ext cx="3461385" cy="3371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1600" b="1" dirty="0">
                <a:solidFill>
                  <a:srgbClr val="FFFFFF"/>
                </a:solidFill>
                <a:ea typeface="微软雅黑" panose="020B0503020204020204" pitchFamily="34" charset="-122"/>
              </a:rPr>
              <a:t>第二节    酒店客房部运营管理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72870" y="1617345"/>
            <a:ext cx="1010094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31800">
              <a:lnSpc>
                <a:spcPct val="150000"/>
              </a:lnSpc>
              <a:buFont typeface="Wingdings" panose="05000000000000000000" charset="0"/>
              <a:buNone/>
            </a:pPr>
            <a:r>
              <a:rPr sz="1600">
                <a:solidFill>
                  <a:srgbClr val="000000"/>
                </a:solidFill>
              </a:rPr>
              <a:t>客房接待规程的设计是开展服务活动的前提，包括：</a:t>
            </a:r>
          </a:p>
          <a:p>
            <a:pPr indent="431800">
              <a:lnSpc>
                <a:spcPct val="150000"/>
              </a:lnSpc>
              <a:buFont typeface="Wingdings" panose="05000000000000000000" charset="0"/>
              <a:buNone/>
            </a:pPr>
            <a:r>
              <a:rPr sz="1600">
                <a:solidFill>
                  <a:srgbClr val="000000"/>
                </a:solidFill>
              </a:rPr>
              <a:t>①客房设施设计。如客房的布置和装饰，客房内各种设备和用具的配备与安放，客房内供客人使用的物品与摆放位置等。</a:t>
            </a:r>
          </a:p>
          <a:p>
            <a:pPr indent="431800">
              <a:lnSpc>
                <a:spcPct val="150000"/>
              </a:lnSpc>
              <a:buFont typeface="Wingdings" panose="05000000000000000000" charset="0"/>
              <a:buNone/>
            </a:pPr>
            <a:r>
              <a:rPr sz="1600">
                <a:solidFill>
                  <a:srgbClr val="000000"/>
                </a:solidFill>
              </a:rPr>
              <a:t>②客房服务活动设计。包括员工的仪表、仪容、礼节、礼貌，服务员迎送客人的服务方式，服务员整理客房的操作程序，客房服务项目的确立，客房服务的检查标准等。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372870" y="1249045"/>
            <a:ext cx="45237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（一）客房接待服务规程设计</a:t>
            </a:r>
          </a:p>
        </p:txBody>
      </p:sp>
    </p:spTree>
    <p:extLst>
      <p:ext uri="{BB962C8B-B14F-4D97-AF65-F5344CB8AC3E}">
        <p14:creationId xmlns:p14="http://schemas.microsoft.com/office/powerpoint/2010/main" val="443746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img2.baidu.com/image_search/src=http%3A%2F%2Fpic1.shejiben.com%2Fcase%2F2015%2F07%2F27%2F20150727164633-53919c48.jpg&amp;refer=http%3A%2F%2Fpic1.shejiben.com&amp;app=2002&amp;size=f9999,10000&amp;q=a80&amp;n=0&amp;g=0n&amp;fmt=auto?sec=1667109546&amp;t=da4c43d97dc8d84bbf40c5bd373543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2" y="276442"/>
            <a:ext cx="7437531" cy="456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gimg2.baidu.com/image_search/src=http%3A%2F%2Fpic.quanjing.com%2Fa1%2Fgm%2FQJ6456475074.jpg%40%21350h&amp;refer=http%3A%2F%2Fpic.quanjing.com&amp;app=2002&amp;size=f9999,10000&amp;q=a80&amp;n=0&amp;g=0n&amp;fmt=auto?sec=1667109546&amp;t=50e57d56420a6add7782ea1e338f33c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3375212"/>
            <a:ext cx="50006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019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文本框 3"/>
          <p:cNvSpPr txBox="1">
            <a:spLocks noChangeArrowheads="1"/>
          </p:cNvSpPr>
          <p:nvPr/>
        </p:nvSpPr>
        <p:spPr bwMode="auto">
          <a:xfrm>
            <a:off x="1160145" y="743585"/>
            <a:ext cx="5333365" cy="39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三、客房部日常运营管理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235710" y="104140"/>
            <a:ext cx="3461385" cy="3371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1600" b="1" dirty="0">
                <a:solidFill>
                  <a:srgbClr val="FFFFFF"/>
                </a:solidFill>
                <a:ea typeface="微软雅黑" panose="020B0503020204020204" pitchFamily="34" charset="-122"/>
              </a:rPr>
              <a:t>第二节    酒店客房部运营管理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372870" y="1249045"/>
            <a:ext cx="45237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（二）客房服务人员的配备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3490595" y="2072640"/>
            <a:ext cx="5031740" cy="3893085"/>
            <a:chOff x="4720" y="2664"/>
            <a:chExt cx="8612" cy="7277"/>
          </a:xfrm>
        </p:grpSpPr>
        <p:sp>
          <p:nvSpPr>
            <p:cNvPr id="4" name="圆角矩形 3"/>
            <p:cNvSpPr/>
            <p:nvPr/>
          </p:nvSpPr>
          <p:spPr>
            <a:xfrm>
              <a:off x="4720" y="2664"/>
              <a:ext cx="8612" cy="1059"/>
            </a:xfrm>
            <a:prstGeom prst="roundRect">
              <a:avLst/>
            </a:prstGeom>
            <a:noFill/>
            <a:ln w="28575" cap="flat" cmpd="sng" algn="ctr">
              <a:solidFill>
                <a:srgbClr val="DB6E6E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720" y="4205"/>
              <a:ext cx="8612" cy="1059"/>
            </a:xfrm>
            <a:prstGeom prst="roundRect">
              <a:avLst/>
            </a:prstGeom>
            <a:noFill/>
            <a:ln w="28575" cap="flat" cmpd="sng" algn="ctr">
              <a:solidFill>
                <a:srgbClr val="DB6E6E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4720" y="5747"/>
              <a:ext cx="8612" cy="1059"/>
            </a:xfrm>
            <a:prstGeom prst="roundRect">
              <a:avLst/>
            </a:prstGeom>
            <a:noFill/>
            <a:ln w="28575" cap="flat" cmpd="sng" algn="ctr">
              <a:solidFill>
                <a:srgbClr val="DB6E6E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4720" y="7289"/>
              <a:ext cx="8612" cy="1059"/>
            </a:xfrm>
            <a:prstGeom prst="roundRect">
              <a:avLst/>
            </a:prstGeom>
            <a:noFill/>
            <a:ln w="28575" cap="flat" cmpd="sng" algn="ctr">
              <a:solidFill>
                <a:srgbClr val="DB6E6E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4720" y="8882"/>
              <a:ext cx="8612" cy="1059"/>
            </a:xfrm>
            <a:prstGeom prst="roundRect">
              <a:avLst/>
            </a:prstGeom>
            <a:noFill/>
            <a:ln w="28575" cap="flat" cmpd="sng" algn="ctr">
              <a:solidFill>
                <a:srgbClr val="DB6E6E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" name="下箭头 8"/>
            <p:cNvSpPr/>
            <p:nvPr/>
          </p:nvSpPr>
          <p:spPr>
            <a:xfrm>
              <a:off x="8584" y="3723"/>
              <a:ext cx="530" cy="483"/>
            </a:xfrm>
            <a:prstGeom prst="downArrow">
              <a:avLst/>
            </a:prstGeom>
            <a:solidFill>
              <a:srgbClr val="DF9C8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" name="下箭头 9"/>
            <p:cNvSpPr/>
            <p:nvPr/>
          </p:nvSpPr>
          <p:spPr>
            <a:xfrm>
              <a:off x="8584" y="5264"/>
              <a:ext cx="530" cy="483"/>
            </a:xfrm>
            <a:prstGeom prst="downArrow">
              <a:avLst/>
            </a:prstGeom>
            <a:solidFill>
              <a:srgbClr val="DF9C8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1" name="下箭头 10"/>
            <p:cNvSpPr/>
            <p:nvPr/>
          </p:nvSpPr>
          <p:spPr>
            <a:xfrm>
              <a:off x="8584" y="6806"/>
              <a:ext cx="530" cy="483"/>
            </a:xfrm>
            <a:prstGeom prst="downArrow">
              <a:avLst/>
            </a:prstGeom>
            <a:solidFill>
              <a:srgbClr val="DF9C8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3" name="下箭头 12"/>
            <p:cNvSpPr/>
            <p:nvPr/>
          </p:nvSpPr>
          <p:spPr>
            <a:xfrm>
              <a:off x="8584" y="8399"/>
              <a:ext cx="530" cy="483"/>
            </a:xfrm>
            <a:prstGeom prst="downArrow">
              <a:avLst/>
            </a:prstGeom>
            <a:solidFill>
              <a:srgbClr val="DF9C8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360" y="2904"/>
              <a:ext cx="4977" cy="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>
                  <a:solidFill>
                    <a:srgbClr val="000000"/>
                  </a:solidFill>
                </a:rPr>
                <a:t>确立客房服务模式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537" y="4444"/>
              <a:ext cx="4977" cy="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>
                  <a:solidFill>
                    <a:srgbClr val="000000"/>
                  </a:solidFill>
                </a:rPr>
                <a:t>预测客房服务工作量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538" y="5986"/>
              <a:ext cx="4977" cy="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>
                  <a:solidFill>
                    <a:srgbClr val="000000"/>
                  </a:solidFill>
                </a:rPr>
                <a:t>确定员工劳动定额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538" y="7529"/>
              <a:ext cx="4977" cy="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>
                  <a:solidFill>
                    <a:srgbClr val="000000"/>
                  </a:solidFill>
                </a:rPr>
                <a:t>确定人员配备数量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537" y="9121"/>
              <a:ext cx="4977" cy="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>
                  <a:solidFill>
                    <a:srgbClr val="000000"/>
                  </a:solidFill>
                </a:rPr>
                <a:t>妥善安排劳动力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3014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文本框 3"/>
          <p:cNvSpPr txBox="1">
            <a:spLocks noChangeArrowheads="1"/>
          </p:cNvSpPr>
          <p:nvPr/>
        </p:nvSpPr>
        <p:spPr bwMode="auto">
          <a:xfrm>
            <a:off x="1160145" y="743585"/>
            <a:ext cx="5333365" cy="39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三、客房部日常运营管理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235710" y="104140"/>
            <a:ext cx="3461385" cy="3371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1600" b="1" dirty="0">
                <a:solidFill>
                  <a:srgbClr val="FFFFFF"/>
                </a:solidFill>
                <a:ea typeface="微软雅黑" panose="020B0503020204020204" pitchFamily="34" charset="-122"/>
              </a:rPr>
              <a:t>第二节    酒店客房部运营管理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72870" y="1617345"/>
            <a:ext cx="10100945" cy="48926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31800">
              <a:lnSpc>
                <a:spcPct val="150000"/>
              </a:lnSpc>
              <a:buFont typeface="Wingdings" panose="05000000000000000000" charset="0"/>
              <a:buNone/>
            </a:pPr>
            <a:r>
              <a:rPr sz="1600" b="1">
                <a:solidFill>
                  <a:srgbClr val="000000"/>
                </a:solidFill>
              </a:rPr>
              <a:t>1.教育员工树立质量意识和卫生意识</a:t>
            </a:r>
          </a:p>
          <a:p>
            <a:pPr indent="431800">
              <a:lnSpc>
                <a:spcPct val="150000"/>
              </a:lnSpc>
              <a:buFont typeface="Wingdings" panose="05000000000000000000" charset="0"/>
              <a:buNone/>
            </a:pPr>
            <a:r>
              <a:rPr sz="1600">
                <a:solidFill>
                  <a:srgbClr val="000000"/>
                </a:solidFill>
              </a:rPr>
              <a:t>清扫客房是一项乏味的工作，周而复始，要想让员工做到尽职尽责，就应让其树立正确的服务意识，从内心深处愿意为宾客提供服务，真正为宾客的方便舒适着想，热爱服务工作。客房保洁的主要任务就是卫生，在树立服务意识的基础上，搞好卫生管理工作显得尤为重要。这要求服务员以及管理人员要有卫生意识，对于卫生工作的重要性要有足够的认识，为此必须经常强调、严格考核。此外，还要求客房员工要对涉外星级酒店的卫生标准有足够的认识，不能以自己日常的卫生标准作为酒店的卫生标准</a:t>
            </a:r>
            <a:r>
              <a:rPr lang="zh-CN" altLang="en-US" sz="1600">
                <a:solidFill>
                  <a:srgbClr val="000000"/>
                </a:solidFill>
                <a:ea typeface="宋体" panose="02010600030101010101" pitchFamily="2" charset="-122"/>
              </a:rPr>
              <a:t>。</a:t>
            </a:r>
          </a:p>
          <a:p>
            <a:pPr indent="43180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1600" b="1">
                <a:solidFill>
                  <a:srgbClr val="000000"/>
                </a:solidFill>
                <a:ea typeface="宋体" panose="02010600030101010101" pitchFamily="2" charset="-122"/>
                <a:cs typeface="Arial"/>
              </a:rPr>
              <a:t>2.</a:t>
            </a:r>
            <a:r>
              <a:rPr lang="zh-CN" altLang="en-US" sz="1600" b="1">
                <a:solidFill>
                  <a:srgbClr val="000000"/>
                </a:solidFill>
                <a:ea typeface="宋体" panose="02010600030101010101" pitchFamily="2" charset="-122"/>
                <a:cs typeface="Arial"/>
              </a:rPr>
              <a:t>严格执行客房清洁卫生程序</a:t>
            </a:r>
          </a:p>
          <a:p>
            <a:pPr indent="431800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600">
                <a:solidFill>
                  <a:srgbClr val="000000"/>
                </a:solidFill>
                <a:ea typeface="宋体" panose="02010600030101010101" pitchFamily="2" charset="-122"/>
                <a:cs typeface="Arial"/>
              </a:rPr>
              <a:t>客房清洁是客房部最重要的工作，为了保持客房整洁，客房管理部门制定了二进房的操作程序，即白天的客房大清扫和晚间的客房夜床服务。客房服务人员不仅要按照操作规程定时进房整理房间，而且还要根据客人的要求，随时进房提供客房整理服务，做到定时与随机相结合。特别是客人在房内会客或用餐结束，更需要及时提供房间整理服务。</a:t>
            </a:r>
          </a:p>
          <a:p>
            <a:pPr indent="431800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600">
                <a:solidFill>
                  <a:srgbClr val="000000"/>
                </a:solidFill>
                <a:ea typeface="宋体" panose="02010600030101010101" pitchFamily="2" charset="-122"/>
                <a:cs typeface="Arial"/>
              </a:rPr>
              <a:t>客房清洁卫生程序如下：</a:t>
            </a:r>
            <a:r>
              <a:rPr lang="zh-CN" altLang="en-US" sz="1600" b="1">
                <a:solidFill>
                  <a:srgbClr val="000000"/>
                </a:solidFill>
                <a:ea typeface="宋体" panose="02010600030101010101" pitchFamily="2" charset="-122"/>
                <a:cs typeface="Arial"/>
              </a:rPr>
              <a:t>停放工作车→敲门进入房间→房内整理→清理垃圾杂物→清理脏布草→亠铺床→抹尘→清沽卫生间→清沽地面→环视检查房间→离开房间→结束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372870" y="1249045"/>
            <a:ext cx="45237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（三）客房清洁卫生质量控制</a:t>
            </a:r>
          </a:p>
        </p:txBody>
      </p:sp>
    </p:spTree>
    <p:extLst>
      <p:ext uri="{BB962C8B-B14F-4D97-AF65-F5344CB8AC3E}">
        <p14:creationId xmlns:p14="http://schemas.microsoft.com/office/powerpoint/2010/main" val="3961286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文本框 3"/>
          <p:cNvSpPr txBox="1">
            <a:spLocks noChangeArrowheads="1"/>
          </p:cNvSpPr>
          <p:nvPr/>
        </p:nvSpPr>
        <p:spPr bwMode="auto">
          <a:xfrm>
            <a:off x="1160145" y="743585"/>
            <a:ext cx="5333365" cy="39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三、客房部日常运营管理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235710" y="104140"/>
            <a:ext cx="3461385" cy="3371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1600" b="1" dirty="0">
                <a:solidFill>
                  <a:srgbClr val="FFFFFF"/>
                </a:solidFill>
                <a:ea typeface="微软雅黑" panose="020B0503020204020204" pitchFamily="34" charset="-122"/>
              </a:rPr>
              <a:t>第二节    酒店客房部运营管理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72870" y="1617345"/>
            <a:ext cx="1010094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3180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1600" b="1">
                <a:solidFill>
                  <a:srgbClr val="000000"/>
                </a:solidFill>
              </a:rPr>
              <a:t>3.</a:t>
            </a:r>
            <a:r>
              <a:rPr sz="1600" b="1">
                <a:solidFill>
                  <a:srgbClr val="000000"/>
                </a:solidFill>
              </a:rPr>
              <a:t>切实做好客房计划</a:t>
            </a:r>
          </a:p>
          <a:p>
            <a:pPr indent="431800">
              <a:lnSpc>
                <a:spcPct val="150000"/>
              </a:lnSpc>
              <a:buFont typeface="Wingdings" panose="05000000000000000000" charset="0"/>
              <a:buNone/>
            </a:pPr>
            <a:r>
              <a:rPr sz="1600">
                <a:solidFill>
                  <a:srgbClr val="000000"/>
                </a:solidFill>
              </a:rPr>
              <a:t>卫生客房计划卫生是指在搞好客房日常清洁工作的基础上，拟定一个周期性清洁计划，采取定期循环的方式，对清洁卫生的死角或容易忽视的部位，及家具设备进行彻底的清扫和维护保养，以进一步保证客房的清洁保养质量，维持客房设施设备的良好状态。</a:t>
            </a:r>
          </a:p>
          <a:p>
            <a:pPr indent="431800">
              <a:lnSpc>
                <a:spcPct val="150000"/>
              </a:lnSpc>
              <a:buFont typeface="Wingdings" panose="05000000000000000000" charset="0"/>
              <a:buNone/>
            </a:pPr>
            <a:r>
              <a:rPr sz="1600">
                <a:solidFill>
                  <a:srgbClr val="000000"/>
                </a:solidFill>
              </a:rPr>
              <a:t>客房服务员每天的清洁整理的工作量一般都较大。一个服务员平均每天的工作量是12—14间，旺季会更多，所以对客房的某些部位，如通风口、天花板、门窗玻璃、窗帘、床罩等不可能每天清洁（有些项目也没有必要毎天清洁，如地毯）。为了保证清洁卫生的质量标准，使宾客不仅对客房容易接触部位的卫生感到满意，而且对其他每处卫生都能放心，同时又不致造成酒店人力资源的浪费和紧张，客房部应有计划地对一些特殊项目进行周期性清洁保养。客房服务质量检查包括工作数量检查、工作质量检查和物品消耗检查三方面。一般采取服务员自查、领班专职检查、主管抽查和经理抽查相结合的方式进行</a:t>
            </a:r>
            <a:r>
              <a:rPr lang="zh-CN" altLang="en-US" sz="1600">
                <a:solidFill>
                  <a:srgbClr val="000000"/>
                </a:solidFill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372870" y="1249045"/>
            <a:ext cx="45237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（三）客房清洁卫生质量控制</a:t>
            </a:r>
          </a:p>
        </p:txBody>
      </p:sp>
    </p:spTree>
    <p:extLst>
      <p:ext uri="{BB962C8B-B14F-4D97-AF65-F5344CB8AC3E}">
        <p14:creationId xmlns:p14="http://schemas.microsoft.com/office/powerpoint/2010/main" val="3430761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文本框 3"/>
          <p:cNvSpPr txBox="1">
            <a:spLocks noChangeArrowheads="1"/>
          </p:cNvSpPr>
          <p:nvPr/>
        </p:nvSpPr>
        <p:spPr bwMode="auto">
          <a:xfrm>
            <a:off x="1160145" y="743585"/>
            <a:ext cx="5333365" cy="39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（四）客房服务工作协调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235710" y="104140"/>
            <a:ext cx="3461385" cy="3371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1600" b="1" dirty="0">
                <a:solidFill>
                  <a:srgbClr val="FFFFFF"/>
                </a:solidFill>
                <a:ea typeface="微软雅黑" panose="020B0503020204020204" pitchFamily="34" charset="-122"/>
              </a:rPr>
              <a:t>第二节    酒店客房部运营管理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72870" y="1617345"/>
            <a:ext cx="1010094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31800">
              <a:lnSpc>
                <a:spcPct val="150000"/>
              </a:lnSpc>
              <a:buFont typeface="Wingdings" panose="05000000000000000000" charset="0"/>
              <a:buNone/>
            </a:pPr>
            <a:r>
              <a:rPr sz="1600">
                <a:solidFill>
                  <a:srgbClr val="000000"/>
                </a:solidFill>
              </a:rPr>
              <a:t>客房部的协调分内部协调和外部协调。内部协调是指协调客房部内部岗位、各环节之间的关系，在完成客房接待任务的目标下，分清轻重缓急，协调一致，配合默契。外部协调指协调与酒店其他部门之间的关系，保证物资供应、设备保障、工具修理等环节畅通，为优质服务创造必要条件</a:t>
            </a:r>
            <a:r>
              <a:rPr lang="zh-CN" altLang="en-US" sz="1600">
                <a:solidFill>
                  <a:srgbClr val="000000"/>
                </a:solidFill>
                <a:ea typeface="宋体" panose="02010600030101010101" pitchFamily="2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875187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6518" y="457200"/>
            <a:ext cx="11205883" cy="1246094"/>
          </a:xfrm>
        </p:spPr>
        <p:txBody>
          <a:bodyPr/>
          <a:lstStyle/>
          <a:p>
            <a:r>
              <a:rPr lang="en-US" altLang="zh-CN" sz="4400" b="1" dirty="0" smtClean="0"/>
              <a:t>              </a:t>
            </a:r>
            <a:r>
              <a:rPr lang="zh-CN" altLang="zh-CN" sz="4400" b="1" dirty="0" smtClean="0"/>
              <a:t>“给我开门”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9271" y="1586753"/>
            <a:ext cx="11143130" cy="4280647"/>
          </a:xfrm>
        </p:spPr>
        <p:txBody>
          <a:bodyPr/>
          <a:lstStyle/>
          <a:p>
            <a:r>
              <a:rPr lang="zh-CN" altLang="zh-CN" sz="3200" dirty="0"/>
              <a:t>一天上午，某酒店客房服务员</a:t>
            </a:r>
            <a:r>
              <a:rPr lang="en-US" altLang="zh-CN" sz="3200" dirty="0"/>
              <a:t>Rena</a:t>
            </a:r>
            <a:r>
              <a:rPr lang="zh-CN" altLang="zh-CN" sz="3200" dirty="0"/>
              <a:t>在清洁</a:t>
            </a:r>
            <a:r>
              <a:rPr lang="en-US" altLang="zh-CN" sz="3200" dirty="0"/>
              <a:t>3608</a:t>
            </a:r>
            <a:r>
              <a:rPr lang="zh-CN" altLang="zh-CN" sz="3200" dirty="0"/>
              <a:t>退客房时，听到外面有人叫服务员，她便立即放下手中的工作，快步走出房间。看见</a:t>
            </a:r>
            <a:r>
              <a:rPr lang="en-US" altLang="zh-CN" sz="3200" dirty="0"/>
              <a:t>3612</a:t>
            </a:r>
            <a:r>
              <a:rPr lang="zh-CN" altLang="zh-CN" sz="3200" dirty="0"/>
              <a:t>房门口站着一位先生，身穿西装且打着领带，手里还拿着一些文件。</a:t>
            </a:r>
            <a:r>
              <a:rPr lang="en-US" altLang="zh-CN" sz="3200" dirty="0"/>
              <a:t>Rena</a:t>
            </a:r>
            <a:r>
              <a:rPr lang="zh-CN" altLang="zh-CN" sz="3200" dirty="0"/>
              <a:t>微笑着迎上去问候客人并询问有什么事需要帮忙。站在</a:t>
            </a:r>
            <a:r>
              <a:rPr lang="en-US" altLang="zh-CN" sz="3200" dirty="0"/>
              <a:t>3612</a:t>
            </a:r>
            <a:r>
              <a:rPr lang="zh-CN" altLang="zh-CN" sz="3200" dirty="0"/>
              <a:t>房门口的先生说：“我的一位朋友住在</a:t>
            </a:r>
            <a:r>
              <a:rPr lang="en-US" altLang="zh-CN" sz="3200" dirty="0"/>
              <a:t>3612</a:t>
            </a:r>
            <a:r>
              <a:rPr lang="zh-CN" altLang="zh-CN" sz="3200" dirty="0"/>
              <a:t>，他让我把东西送过来，并在这里等他回来</a:t>
            </a:r>
            <a:r>
              <a:rPr lang="en-US" altLang="zh-CN" sz="3200" dirty="0"/>
              <a:t>,</a:t>
            </a:r>
            <a:r>
              <a:rPr lang="zh-CN" altLang="zh-CN" sz="3200" dirty="0"/>
              <a:t>而且我现在急需用一下卫生间，赶快给我开门，否则我就向你们总经理投诉，说你对客服务不礼貌。”这位先生不耐烦地大声对</a:t>
            </a:r>
            <a:r>
              <a:rPr lang="en-US" altLang="zh-CN" sz="3200" dirty="0"/>
              <a:t>Rena</a:t>
            </a:r>
            <a:r>
              <a:rPr lang="zh-CN" altLang="zh-CN" sz="3200" dirty="0"/>
              <a:t>吼道。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605913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8918" y="654424"/>
            <a:ext cx="11053483" cy="5212976"/>
          </a:xfrm>
        </p:spPr>
        <p:txBody>
          <a:bodyPr/>
          <a:lstStyle/>
          <a:p>
            <a:r>
              <a:rPr lang="zh-CN" altLang="zh-CN" sz="2800" dirty="0"/>
              <a:t>“先生，请问您朋友贵姓？”</a:t>
            </a:r>
            <a:r>
              <a:rPr lang="en-US" altLang="zh-CN" sz="2800" dirty="0"/>
              <a:t>Rena</a:t>
            </a:r>
            <a:r>
              <a:rPr lang="zh-CN" altLang="zh-CN" sz="2800" dirty="0"/>
              <a:t>微笑着问客人。“怎么，不相信我？”客人用质疑的语气反问</a:t>
            </a:r>
            <a:r>
              <a:rPr lang="en-US" altLang="zh-CN" sz="2800" dirty="0"/>
              <a:t>Rena</a:t>
            </a:r>
            <a:r>
              <a:rPr lang="zh-CN" altLang="zh-CN" sz="2800" dirty="0"/>
              <a:t>，并从上衣口袋里掏出他的证件，伸到</a:t>
            </a:r>
            <a:r>
              <a:rPr lang="en-US" altLang="zh-CN" sz="2800" dirty="0"/>
              <a:t>Rena</a:t>
            </a:r>
            <a:r>
              <a:rPr lang="zh-CN" altLang="zh-CN" sz="2800" dirty="0"/>
              <a:t>面前，原来他是一名执法人员。</a:t>
            </a:r>
          </a:p>
          <a:p>
            <a:r>
              <a:rPr lang="en-US" altLang="zh-CN" sz="2800" dirty="0"/>
              <a:t>    Rena</a:t>
            </a:r>
            <a:r>
              <a:rPr lang="zh-CN" altLang="zh-CN" sz="2800" dirty="0"/>
              <a:t>明白客人误解了自己的意思，但还是有礼貌地对客人微笑着说：“先生，您误会了，我对您肯定是信任的，但是您的朋友住在我们酒店，这个房间目前的所有权归他，如果不经他本人同意，我们是无权为任何人开其房门的。您可换个角度来想，如果这个房间是您的，而在您不在的情况下，我们服务员……如果您需要用卫生间，我们酒店一楼大堂设有公共的客用卫生间。”</a:t>
            </a:r>
          </a:p>
          <a:p>
            <a:r>
              <a:rPr lang="en-US" altLang="zh-CN" sz="2800" dirty="0"/>
              <a:t>    </a:t>
            </a:r>
            <a:r>
              <a:rPr lang="zh-CN" altLang="zh-CN" sz="2800" dirty="0"/>
              <a:t>客人听完</a:t>
            </a:r>
            <a:r>
              <a:rPr lang="en-US" altLang="zh-CN" sz="2800" dirty="0"/>
              <a:t>Rena </a:t>
            </a:r>
            <a:r>
              <a:rPr lang="zh-CN" altLang="zh-CN" sz="2800" dirty="0"/>
              <a:t>的一席话后，脸上露出了和蔼的笑容，他拿手机拨通了朋友的电话，讲明情况后，客人把电话递给了</a:t>
            </a:r>
            <a:r>
              <a:rPr lang="en-US" altLang="zh-CN" sz="2800" dirty="0"/>
              <a:t>Rena</a:t>
            </a:r>
            <a:r>
              <a:rPr lang="zh-CN" altLang="zh-CN" sz="2800" dirty="0"/>
              <a:t>，客人在电话里说：“小姐，谢谢你，我是</a:t>
            </a:r>
            <a:r>
              <a:rPr lang="en-US" altLang="zh-CN" sz="2800" dirty="0"/>
              <a:t>3612</a:t>
            </a:r>
            <a:r>
              <a:rPr lang="zh-CN" altLang="zh-CN" sz="2800" dirty="0"/>
              <a:t>房间的客人，叫</a:t>
            </a:r>
            <a:r>
              <a:rPr lang="en-US" altLang="zh-CN" sz="2800" dirty="0"/>
              <a:t>XX</a:t>
            </a:r>
            <a:r>
              <a:rPr lang="zh-CN" altLang="zh-CN" sz="2800" dirty="0"/>
              <a:t>，麻烦你帮忙把房间门打开，让我的朋友进去，我马上就回来，谢谢。”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78110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64776"/>
            <a:ext cx="11125201" cy="5302624"/>
          </a:xfrm>
        </p:spPr>
        <p:txBody>
          <a:bodyPr/>
          <a:lstStyle/>
          <a:p>
            <a:r>
              <a:rPr lang="zh-CN" altLang="zh-CN" sz="2400" dirty="0"/>
              <a:t>挂断电话后，</a:t>
            </a:r>
            <a:r>
              <a:rPr lang="en-US" altLang="zh-CN" sz="2400" dirty="0"/>
              <a:t>Rena</a:t>
            </a:r>
            <a:r>
              <a:rPr lang="zh-CN" altLang="zh-CN" sz="2400" dirty="0"/>
              <a:t>对访客说：“先生，对不起，请稍等，我去拿钥匙。”</a:t>
            </a:r>
            <a:r>
              <a:rPr lang="en-US" altLang="zh-CN" sz="2400" dirty="0"/>
              <a:t>Rena</a:t>
            </a:r>
            <a:r>
              <a:rPr lang="zh-CN" altLang="zh-CN" sz="2400" dirty="0"/>
              <a:t>借机打电话到客房部办公室，对</a:t>
            </a:r>
            <a:r>
              <a:rPr lang="en-US" altLang="zh-CN" sz="2400" dirty="0"/>
              <a:t>3612</a:t>
            </a:r>
            <a:r>
              <a:rPr lang="zh-CN" altLang="zh-CN" sz="2400" dirty="0"/>
              <a:t>房间的情况再次进行了确认，并在最短的时间内来到了客人面前打开房门，之后</a:t>
            </a:r>
            <a:r>
              <a:rPr lang="en-US" altLang="zh-CN" sz="2400" dirty="0"/>
              <a:t>Rena</a:t>
            </a:r>
            <a:r>
              <a:rPr lang="zh-CN" altLang="zh-CN" sz="2400" dirty="0"/>
              <a:t>很有礼貌地为客人沏了杯茶水，来访的先生微笑着对她说：“小姑娘，刚才真不好意思，吓着你了，你对工作这么的认真负责，我很佩服，我的朋友住在这儿，一定很放心，我回去一定会向我的亲戚朋友推荐你们酒店，谢谢你。”</a:t>
            </a:r>
            <a:r>
              <a:rPr lang="en-US" altLang="zh-CN" sz="2400" dirty="0"/>
              <a:t>Rena</a:t>
            </a:r>
            <a:r>
              <a:rPr lang="zh-CN" altLang="zh-CN" sz="2400" dirty="0"/>
              <a:t>听到客人的赞赏，心里感到十分高兴，并对客人说：“应该要谢的是您，谢谢您对我们工作的支持和理解，耽误了您这么长的时间，非常抱歉，您先休息一下，喝点茶水，等您朋友回来，如有什么需要帮忙的，请致电‘</a:t>
            </a:r>
            <a:r>
              <a:rPr lang="en-US" altLang="zh-CN" sz="2400" dirty="0"/>
              <a:t>8500</a:t>
            </a:r>
            <a:r>
              <a:rPr lang="zh-CN" altLang="zh-CN" sz="2400" dirty="0"/>
              <a:t>’，我们随时为您服务，祝您在这过得愉快！”说完之后，</a:t>
            </a:r>
            <a:r>
              <a:rPr lang="en-US" altLang="zh-CN" sz="2400" dirty="0"/>
              <a:t>Rena</a:t>
            </a:r>
            <a:r>
              <a:rPr lang="zh-CN" altLang="zh-CN" sz="2400" dirty="0"/>
              <a:t>便退出房间，并帮客人带好房门，继续做自己的工作去了。客人退房之后，便给</a:t>
            </a:r>
            <a:r>
              <a:rPr lang="en-US" altLang="zh-CN" sz="2400" dirty="0"/>
              <a:t>Rena</a:t>
            </a:r>
            <a:r>
              <a:rPr lang="zh-CN" altLang="zh-CN" sz="2400" dirty="0"/>
              <a:t>写了一封表扬信，</a:t>
            </a:r>
            <a:r>
              <a:rPr lang="en-US" altLang="zh-CN" sz="2400" dirty="0"/>
              <a:t>Rena</a:t>
            </a:r>
            <a:r>
              <a:rPr lang="zh-CN" altLang="zh-CN" sz="2400" dirty="0"/>
              <a:t>由于工作认真负责，得到了客人高度的赞扬。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47985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089659"/>
            <a:ext cx="12047607" cy="292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93480"/>
      </p:ext>
    </p:extLst>
  </p:cSld>
  <p:clrMapOvr>
    <a:masterClrMapping/>
  </p:clrMapOvr>
  <p:transition spd="slow">
    <p:random/>
    <p:sndAc>
      <p:endSnd/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文本框 3"/>
          <p:cNvSpPr txBox="1">
            <a:spLocks noChangeArrowheads="1"/>
          </p:cNvSpPr>
          <p:nvPr/>
        </p:nvSpPr>
        <p:spPr bwMode="auto">
          <a:xfrm>
            <a:off x="1160145" y="743585"/>
            <a:ext cx="5333365" cy="39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一、酒店客房部概述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235710" y="104140"/>
            <a:ext cx="3461385" cy="3371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1600" b="1" dirty="0">
                <a:solidFill>
                  <a:srgbClr val="FFFFFF"/>
                </a:solidFill>
                <a:ea typeface="微软雅黑" panose="020B0503020204020204" pitchFamily="34" charset="-122"/>
              </a:rPr>
              <a:t>第二节    酒店客房部运营管理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72870" y="1785620"/>
            <a:ext cx="1010094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31800">
              <a:lnSpc>
                <a:spcPct val="150000"/>
              </a:lnSpc>
              <a:buFont typeface="Wingdings" panose="05000000000000000000" charset="0"/>
              <a:buNone/>
            </a:pPr>
            <a:r>
              <a:rPr sz="1600">
                <a:solidFill>
                  <a:srgbClr val="000000"/>
                </a:solidFill>
              </a:rPr>
              <a:t>客房部是酒店的主要盈利部门，它不但在酒店纷繁的日常工作中担任重要角色，而且在酒店的经营管理中起着重要作用。客房是酒店的主体，是酒店的主要组成部门，是酒店存在的基础，在酒店中占有重要地位</a:t>
            </a:r>
            <a:r>
              <a:rPr lang="zh-CN" altLang="en-US" sz="1600">
                <a:solidFill>
                  <a:srgbClr val="000000"/>
                </a:solidFill>
                <a:ea typeface="宋体" panose="02010600030101010101" pitchFamily="2" charset="-122"/>
              </a:rPr>
              <a:t>。</a:t>
            </a:r>
            <a:endParaRPr sz="1600">
              <a:solidFill>
                <a:srgbClr val="000000"/>
              </a:solidFill>
            </a:endParaRPr>
          </a:p>
          <a:p>
            <a:pPr indent="43180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1600">
                <a:solidFill>
                  <a:srgbClr val="000000"/>
                </a:solidFill>
                <a:ea typeface="宋体" panose="02010600030101010101" pitchFamily="2" charset="-122"/>
              </a:rPr>
              <a:t>1.</a:t>
            </a:r>
            <a:r>
              <a:rPr lang="zh-CN" altLang="en-US" sz="1600">
                <a:solidFill>
                  <a:srgbClr val="000000"/>
                </a:solidFill>
                <a:ea typeface="宋体" panose="02010600030101010101" pitchFamily="2" charset="-122"/>
              </a:rPr>
              <a:t>客房是酒店存在的基础和构成的主体。</a:t>
            </a:r>
          </a:p>
          <a:p>
            <a:pPr indent="43180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1600">
                <a:solidFill>
                  <a:srgbClr val="000000"/>
                </a:solidFill>
                <a:ea typeface="宋体" panose="02010600030101010101" pitchFamily="2" charset="-122"/>
              </a:rPr>
              <a:t>2.</a:t>
            </a:r>
            <a:r>
              <a:rPr lang="zh-CN" altLang="en-US" sz="1600">
                <a:solidFill>
                  <a:srgbClr val="000000"/>
                </a:solidFill>
                <a:ea typeface="宋体" panose="02010600030101010101" pitchFamily="2" charset="-122"/>
              </a:rPr>
              <a:t>酒店的等级水平主要是由客房水平决定的。</a:t>
            </a:r>
          </a:p>
          <a:p>
            <a:pPr indent="43180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1600">
                <a:solidFill>
                  <a:srgbClr val="000000"/>
                </a:solidFill>
                <a:ea typeface="宋体" panose="02010600030101010101" pitchFamily="2" charset="-122"/>
              </a:rPr>
              <a:t>3.</a:t>
            </a:r>
            <a:r>
              <a:rPr lang="zh-CN" altLang="en-US" sz="1600">
                <a:solidFill>
                  <a:srgbClr val="000000"/>
                </a:solidFill>
                <a:ea typeface="宋体" panose="02010600030101010101" pitchFamily="2" charset="-122"/>
              </a:rPr>
              <a:t>客房是酒店经济收入和利润的重要来源。</a:t>
            </a:r>
          </a:p>
          <a:p>
            <a:pPr indent="43180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1600">
                <a:solidFill>
                  <a:srgbClr val="000000"/>
                </a:solidFill>
                <a:ea typeface="宋体" panose="02010600030101010101" pitchFamily="2" charset="-122"/>
              </a:rPr>
              <a:t>4.</a:t>
            </a:r>
            <a:r>
              <a:rPr lang="zh-CN" altLang="en-US" sz="1600">
                <a:solidFill>
                  <a:srgbClr val="000000"/>
                </a:solidFill>
                <a:ea typeface="宋体" panose="02010600030101010101" pitchFamily="2" charset="-122"/>
              </a:rPr>
              <a:t>客房是带动酒店一切经济活动的枢纽。</a:t>
            </a:r>
          </a:p>
          <a:p>
            <a:pPr indent="43180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1600">
                <a:solidFill>
                  <a:srgbClr val="000000"/>
                </a:solidFill>
                <a:ea typeface="宋体" panose="02010600030101010101" pitchFamily="2" charset="-122"/>
              </a:rPr>
              <a:t>5.</a:t>
            </a:r>
            <a:r>
              <a:rPr lang="zh-CN" altLang="en-US" sz="1600">
                <a:solidFill>
                  <a:srgbClr val="000000"/>
                </a:solidFill>
                <a:ea typeface="宋体" panose="02010600030101010101" pitchFamily="2" charset="-122"/>
              </a:rPr>
              <a:t>客房部的管理直接影响酒店的运行和管理。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372870" y="1249045"/>
            <a:ext cx="45237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（一）客房部的地位与作用</a:t>
            </a:r>
          </a:p>
        </p:txBody>
      </p:sp>
    </p:spTree>
    <p:extLst>
      <p:ext uri="{BB962C8B-B14F-4D97-AF65-F5344CB8AC3E}">
        <p14:creationId xmlns:p14="http://schemas.microsoft.com/office/powerpoint/2010/main" val="131915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文本框 3"/>
          <p:cNvSpPr txBox="1">
            <a:spLocks noChangeArrowheads="1"/>
          </p:cNvSpPr>
          <p:nvPr/>
        </p:nvSpPr>
        <p:spPr bwMode="auto">
          <a:xfrm>
            <a:off x="1160145" y="743585"/>
            <a:ext cx="5333365" cy="39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一、酒店客房部概述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235710" y="104140"/>
            <a:ext cx="3461385" cy="3371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1600" b="1" dirty="0">
                <a:solidFill>
                  <a:srgbClr val="FFFFFF"/>
                </a:solidFill>
                <a:ea typeface="微软雅黑" panose="020B0503020204020204" pitchFamily="34" charset="-122"/>
              </a:rPr>
              <a:t>第二节    酒店客房部运营管理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72870" y="1785620"/>
            <a:ext cx="10100945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31800">
              <a:lnSpc>
                <a:spcPct val="150000"/>
              </a:lnSpc>
              <a:buFont typeface="Wingdings" panose="05000000000000000000" charset="0"/>
              <a:buNone/>
            </a:pPr>
            <a:r>
              <a:rPr sz="1600">
                <a:solidFill>
                  <a:srgbClr val="000000"/>
                </a:solidFill>
              </a:rPr>
              <a:t>客房商品是由房间、设备设施、日用品等硬件设备和客房清扫、物品配备、设备设施的维护保养及满足宾客多方面的要求等综合服务组成的。因此，客房布置</a:t>
            </a:r>
            <a:r>
              <a:rPr lang="zh-CN" altLang="en-US" sz="1600">
                <a:solidFill>
                  <a:srgbClr val="000000"/>
                </a:solidFill>
                <a:ea typeface="宋体" panose="02010600030101010101" pitchFamily="2" charset="-122"/>
              </a:rPr>
              <a:t>要</a:t>
            </a:r>
            <a:r>
              <a:rPr sz="1600">
                <a:solidFill>
                  <a:srgbClr val="000000"/>
                </a:solidFill>
              </a:rPr>
              <a:t>美观，设备设施要完备舒适、实用，日用品要方便齐全。服务项目要全面、周到，宾客财物和人身安全要有保障，才能使宾客有“家”的感觉，而这些就是客房部主要任务。</a:t>
            </a:r>
          </a:p>
          <a:p>
            <a:pPr indent="43180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1600">
                <a:solidFill>
                  <a:srgbClr val="000000"/>
                </a:solidFill>
                <a:ea typeface="宋体" panose="02010600030101010101" pitchFamily="2" charset="-122"/>
              </a:rPr>
              <a:t>1.</a:t>
            </a:r>
            <a:r>
              <a:rPr lang="zh-CN" altLang="en-US" sz="1600">
                <a:solidFill>
                  <a:srgbClr val="000000"/>
                </a:solidFill>
                <a:ea typeface="宋体" panose="02010600030101010101" pitchFamily="2" charset="-122"/>
              </a:rPr>
              <a:t>科学组织好接待任务。</a:t>
            </a:r>
          </a:p>
          <a:p>
            <a:pPr indent="43180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1600">
                <a:solidFill>
                  <a:srgbClr val="000000"/>
                </a:solidFill>
                <a:ea typeface="宋体" panose="02010600030101010101" pitchFamily="2" charset="-122"/>
              </a:rPr>
              <a:t>2.</a:t>
            </a:r>
            <a:r>
              <a:rPr lang="zh-CN" altLang="en-US" sz="1600">
                <a:solidFill>
                  <a:srgbClr val="000000"/>
                </a:solidFill>
                <a:ea typeface="宋体" panose="02010600030101010101" pitchFamily="2" charset="-122"/>
              </a:rPr>
              <a:t>认真管理好设备用品。</a:t>
            </a:r>
          </a:p>
          <a:p>
            <a:pPr indent="43180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1600">
                <a:solidFill>
                  <a:srgbClr val="000000"/>
                </a:solidFill>
                <a:ea typeface="宋体" panose="02010600030101010101" pitchFamily="2" charset="-122"/>
              </a:rPr>
              <a:t>3.</a:t>
            </a:r>
            <a:r>
              <a:rPr lang="zh-CN" altLang="en-US" sz="1600">
                <a:solidFill>
                  <a:srgbClr val="000000"/>
                </a:solidFill>
                <a:ea typeface="宋体" panose="02010600030101010101" pitchFamily="2" charset="-122"/>
              </a:rPr>
              <a:t>精心设计好客房布置。</a:t>
            </a:r>
          </a:p>
          <a:p>
            <a:pPr indent="43180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1600">
                <a:solidFill>
                  <a:srgbClr val="000000"/>
                </a:solidFill>
                <a:ea typeface="宋体" panose="02010600030101010101" pitchFamily="2" charset="-122"/>
              </a:rPr>
              <a:t>4.</a:t>
            </a:r>
            <a:r>
              <a:rPr lang="zh-CN" altLang="en-US" sz="1600">
                <a:solidFill>
                  <a:srgbClr val="000000"/>
                </a:solidFill>
                <a:ea typeface="宋体" panose="02010600030101010101" pitchFamily="2" charset="-122"/>
              </a:rPr>
              <a:t>严格控制客房卫生，监督保证客房服务质量。</a:t>
            </a:r>
          </a:p>
          <a:p>
            <a:pPr indent="43180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1600">
                <a:solidFill>
                  <a:srgbClr val="000000"/>
                </a:solidFill>
                <a:ea typeface="宋体" panose="02010600030101010101" pitchFamily="2" charset="-122"/>
              </a:rPr>
              <a:t>5.</a:t>
            </a:r>
            <a:r>
              <a:rPr lang="zh-CN" altLang="en-US" sz="1600">
                <a:solidFill>
                  <a:srgbClr val="000000"/>
                </a:solidFill>
                <a:ea typeface="宋体" panose="02010600030101010101" pitchFamily="2" charset="-122"/>
              </a:rPr>
              <a:t>管理好员工队伍建设，抓好安全保卫工作。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372870" y="1249045"/>
            <a:ext cx="45237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（二）客房部的主要任务</a:t>
            </a:r>
          </a:p>
        </p:txBody>
      </p:sp>
    </p:spTree>
    <p:extLst>
      <p:ext uri="{BB962C8B-B14F-4D97-AF65-F5344CB8AC3E}">
        <p14:creationId xmlns:p14="http://schemas.microsoft.com/office/powerpoint/2010/main" val="485776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文本框 3"/>
          <p:cNvSpPr txBox="1">
            <a:spLocks noChangeArrowheads="1"/>
          </p:cNvSpPr>
          <p:nvPr/>
        </p:nvSpPr>
        <p:spPr bwMode="auto">
          <a:xfrm>
            <a:off x="1160145" y="743585"/>
            <a:ext cx="5333365" cy="39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一、酒店客房部概述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235710" y="104140"/>
            <a:ext cx="3461385" cy="3371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1600" b="1" dirty="0">
                <a:solidFill>
                  <a:srgbClr val="FFFFFF"/>
                </a:solidFill>
                <a:ea typeface="微软雅黑" panose="020B0503020204020204" pitchFamily="34" charset="-122"/>
              </a:rPr>
              <a:t>第二节    酒店客房部运营管理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72870" y="1785620"/>
            <a:ext cx="1010094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31800">
              <a:lnSpc>
                <a:spcPct val="150000"/>
              </a:lnSpc>
              <a:buFont typeface="Wingdings" panose="05000000000000000000" charset="0"/>
              <a:buNone/>
            </a:pPr>
            <a:r>
              <a:rPr sz="1600" dirty="0">
                <a:solidFill>
                  <a:srgbClr val="000000"/>
                </a:solidFill>
              </a:rPr>
              <a:t>各酒店客房部的机构设置不尽相同，考虑到酒店的性质、档次、规模、客源结构和层次、服务模式、建筑设计、内部功能布局、员工素质水平等因素，常常没有统一和固定的机构模式。但是，一般而言，客房组织机构的设置必须从整体观念出发，使客房管理各个方面的分工协作有机结合</a:t>
            </a:r>
            <a:r>
              <a:rPr lang="zh-CN" altLang="en-US" sz="1600" dirty="0">
                <a:solidFill>
                  <a:srgbClr val="000000"/>
                </a:solidFill>
                <a:ea typeface="宋体" panose="02010600030101010101" pitchFamily="2" charset="-122"/>
              </a:rPr>
              <a:t>。</a:t>
            </a:r>
          </a:p>
          <a:p>
            <a:pPr indent="431800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600" dirty="0">
                <a:solidFill>
                  <a:srgbClr val="000000"/>
                </a:solidFill>
                <a:ea typeface="宋体" panose="02010600030101010101" pitchFamily="2" charset="-122"/>
              </a:rPr>
              <a:t>大中型酒店客房部分支机构多，职责分工细，机构规模较大</a:t>
            </a:r>
            <a:r>
              <a:rPr lang="zh-CN" altLang="en-US" sz="1600" dirty="0" smtClean="0">
                <a:solidFill>
                  <a:srgbClr val="000000"/>
                </a:solidFill>
                <a:ea typeface="宋体" panose="02010600030101010101" pitchFamily="2" charset="-122"/>
              </a:rPr>
              <a:t>。</a:t>
            </a:r>
            <a:endParaRPr lang="zh-CN" altLang="en-US" sz="1600" dirty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72870" y="1249045"/>
            <a:ext cx="45237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（三）客房部的组织结构</a:t>
            </a:r>
          </a:p>
        </p:txBody>
      </p:sp>
    </p:spTree>
    <p:extLst>
      <p:ext uri="{BB962C8B-B14F-4D97-AF65-F5344CB8AC3E}">
        <p14:creationId xmlns:p14="http://schemas.microsoft.com/office/powerpoint/2010/main" val="1212877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客房给我们提供哪些</a:t>
            </a:r>
            <a:r>
              <a:rPr lang="zh-CN" altLang="en-US" dirty="0"/>
              <a:t>房型</a:t>
            </a:r>
            <a:r>
              <a:rPr lang="zh-CN" altLang="en-US" dirty="0" smtClean="0"/>
              <a:t>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853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 descr="https://gimg2.baidu.com/image_search/src=http%3A%2F%2Fimg4.htimgs.com%2F2013%2F1204%2F20131204025704279.jpg&amp;refer=http%3A%2F%2Fimg4.htimgs.com&amp;app=2002&amp;size=f9999,10000&amp;q=a80&amp;n=0&amp;g=0n&amp;fmt=auto?sec=1667538608&amp;t=ed0065a22a21246b7366d402fd70def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41242"/>
            <a:ext cx="5279629" cy="344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gimg2.baidu.com/image_search/src=http%3A%2F%2Fimg-cdn.hopetrip.com.hk%2F2013%2F1128%2F20131128091044337.jpg&amp;refer=http%3A%2F%2Fimg-cdn.hopetrip.com.hk&amp;app=2002&amp;size=f9999,10000&amp;q=a80&amp;n=0&amp;g=0n&amp;fmt=auto?sec=1667538654&amp;t=69e66e00169f5f3b443b515f37ab45f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3886200"/>
            <a:ext cx="381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gimg2.baidu.com/image_search/src=http%3A%2F%2Fimg-cdn.hopetrip.com.hk%2F2013%2F1128%2F20131128091044337.jpg&amp;refer=http%3A%2F%2Fimg-cdn.hopetrip.com.hk&amp;app=2002&amp;size=f9999,10000&amp;q=a80&amp;n=0&amp;g=0n&amp;fmt=auto?sec=1667538654&amp;t=69e66e00169f5f3b443b515f37ab45f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381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gimg2.baidu.com/image_search/src=http%3A%2F%2Fwww.a963.com%2Fuploadfile%2Fthumb%2F2015%2F01%2F900_800_20150108103357892.jpg&amp;refer=http%3A%2F%2Fwww.a963.com&amp;app=2002&amp;size=f9999,10000&amp;q=a80&amp;n=0&amp;g=0n&amp;fmt=auto?sec=1667538654&amp;t=61092118198d4e6d88c4ac442260c76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230" y="358588"/>
            <a:ext cx="5279629" cy="395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gimg2.baidu.com/image_search/src=http%3A%2F%2Fimages4.c-ctrip.com%2Ftarget%2Ftuangou%2F266%2F465%2F770%2F30fb428f46cb491686bbfe06b24fa488_720_480.jpg&amp;refer=http%3A%2F%2Fimages4.c-ctrip.com&amp;app=2002&amp;size=f9999,10000&amp;q=a80&amp;n=0&amp;g=0n&amp;fmt=auto?sec=1667538829&amp;t=d94403bf670fa59ed264cbe8761e2e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117" y="2847522"/>
            <a:ext cx="5320113" cy="354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7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客房给我们提供哪些</a:t>
            </a:r>
            <a:r>
              <a:rPr lang="zh-CN" altLang="en-US" dirty="0"/>
              <a:t>服务</a:t>
            </a:r>
            <a:r>
              <a:rPr lang="zh-CN" altLang="en-US" dirty="0" smtClean="0"/>
              <a:t>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9531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ixel">
  <a:themeElements>
    <a:clrScheme name="自定义 3">
      <a:dk1>
        <a:srgbClr val="000000"/>
      </a:dk1>
      <a:lt1>
        <a:srgbClr val="FFFFFF"/>
      </a:lt1>
      <a:dk2>
        <a:srgbClr val="C00000"/>
      </a:dk2>
      <a:lt2>
        <a:srgbClr val="C00000"/>
      </a:lt2>
      <a:accent1>
        <a:srgbClr val="FF5050"/>
      </a:accent1>
      <a:accent2>
        <a:srgbClr val="DF9C87"/>
      </a:accent2>
      <a:accent3>
        <a:srgbClr val="FFFFFF"/>
      </a:accent3>
      <a:accent4>
        <a:srgbClr val="000000"/>
      </a:accent4>
      <a:accent5>
        <a:srgbClr val="DF9C87"/>
      </a:accent5>
      <a:accent6>
        <a:srgbClr val="DF9C87"/>
      </a:accent6>
      <a:hlink>
        <a:srgbClr val="DF9C87"/>
      </a:hlink>
      <a:folHlink>
        <a:srgbClr val="CC6140"/>
      </a:folHlink>
    </a:clrScheme>
    <a:fontScheme name="Office 主题​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主题​​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ixel">
  <a:themeElements>
    <a:clrScheme name="自定义 3">
      <a:dk1>
        <a:srgbClr val="000000"/>
      </a:dk1>
      <a:lt1>
        <a:srgbClr val="FFFFFF"/>
      </a:lt1>
      <a:dk2>
        <a:srgbClr val="C00000"/>
      </a:dk2>
      <a:lt2>
        <a:srgbClr val="C00000"/>
      </a:lt2>
      <a:accent1>
        <a:srgbClr val="FF5050"/>
      </a:accent1>
      <a:accent2>
        <a:srgbClr val="DF9C87"/>
      </a:accent2>
      <a:accent3>
        <a:srgbClr val="FFFFFF"/>
      </a:accent3>
      <a:accent4>
        <a:srgbClr val="000000"/>
      </a:accent4>
      <a:accent5>
        <a:srgbClr val="DF9C87"/>
      </a:accent5>
      <a:accent6>
        <a:srgbClr val="DF9C87"/>
      </a:accent6>
      <a:hlink>
        <a:srgbClr val="DF9C87"/>
      </a:hlink>
      <a:folHlink>
        <a:srgbClr val="CC6140"/>
      </a:folHlink>
    </a:clrScheme>
    <a:fontScheme name="Office 主题​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主题​​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1780</Words>
  <Application>Microsoft Office PowerPoint</Application>
  <PresentationFormat>宽屏</PresentationFormat>
  <Paragraphs>103</Paragraphs>
  <Slides>26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宋体</vt:lpstr>
      <vt:lpstr>微软雅黑</vt:lpstr>
      <vt:lpstr>Arial</vt:lpstr>
      <vt:lpstr>Arial Black</vt:lpstr>
      <vt:lpstr>Calibri</vt:lpstr>
      <vt:lpstr>Calibri Light</vt:lpstr>
      <vt:lpstr>Times New Roman</vt:lpstr>
      <vt:lpstr>Wingdings</vt:lpstr>
      <vt:lpstr>Office 主题</vt:lpstr>
      <vt:lpstr>Pixel</vt:lpstr>
      <vt:lpstr>1_Pixel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客房服务员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      “给我开门”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</dc:creator>
  <cp:lastModifiedBy>PC</cp:lastModifiedBy>
  <cp:revision>12</cp:revision>
  <dcterms:created xsi:type="dcterms:W3CDTF">2022-09-26T05:41:40Z</dcterms:created>
  <dcterms:modified xsi:type="dcterms:W3CDTF">2022-10-05T05:18:01Z</dcterms:modified>
</cp:coreProperties>
</file>