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3" r:id="rId5"/>
    <p:sldMasterId id="2147483705" r:id="rId6"/>
    <p:sldMasterId id="2147483717" r:id="rId7"/>
    <p:sldMasterId id="2147483729" r:id="rId8"/>
    <p:sldMasterId id="2147483741" r:id="rId9"/>
    <p:sldMasterId id="2147483753" r:id="rId10"/>
    <p:sldMasterId id="2147483765" r:id="rId11"/>
  </p:sldMasterIdLst>
  <p:notesMasterIdLst>
    <p:notesMasterId r:id="rId48"/>
  </p:notesMasterIdLst>
  <p:sldIdLst>
    <p:sldId id="270" r:id="rId12"/>
    <p:sldId id="278" r:id="rId13"/>
    <p:sldId id="273" r:id="rId14"/>
    <p:sldId id="274" r:id="rId15"/>
    <p:sldId id="271" r:id="rId16"/>
    <p:sldId id="272" r:id="rId17"/>
    <p:sldId id="276" r:id="rId18"/>
    <p:sldId id="277" r:id="rId19"/>
    <p:sldId id="257" r:id="rId20"/>
    <p:sldId id="275" r:id="rId21"/>
    <p:sldId id="280" r:id="rId22"/>
    <p:sldId id="281" r:id="rId23"/>
    <p:sldId id="282" r:id="rId24"/>
    <p:sldId id="283" r:id="rId25"/>
    <p:sldId id="284" r:id="rId26"/>
    <p:sldId id="285" r:id="rId27"/>
    <p:sldId id="286" r:id="rId28"/>
    <p:sldId id="292" r:id="rId29"/>
    <p:sldId id="258" r:id="rId30"/>
    <p:sldId id="259" r:id="rId31"/>
    <p:sldId id="260" r:id="rId32"/>
    <p:sldId id="261" r:id="rId33"/>
    <p:sldId id="287" r:id="rId34"/>
    <p:sldId id="263" r:id="rId35"/>
    <p:sldId id="264" r:id="rId36"/>
    <p:sldId id="265" r:id="rId37"/>
    <p:sldId id="266" r:id="rId38"/>
    <p:sldId id="267" r:id="rId39"/>
    <p:sldId id="268" r:id="rId40"/>
    <p:sldId id="269" r:id="rId41"/>
    <p:sldId id="293" r:id="rId42"/>
    <p:sldId id="294" r:id="rId43"/>
    <p:sldId id="295" r:id="rId44"/>
    <p:sldId id="289" r:id="rId45"/>
    <p:sldId id="290" r:id="rId46"/>
    <p:sldId id="291"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E947F-554D-4AA8-9303-3B159B861E13}" type="datetimeFigureOut">
              <a:rPr lang="zh-CN" altLang="en-US" smtClean="0"/>
              <a:t>2022/9/28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7BE87-C378-4592-8CC2-6228573191C8}" type="slidenum">
              <a:rPr lang="zh-CN" altLang="en-US" smtClean="0"/>
              <a:t>‹#›</a:t>
            </a:fld>
            <a:endParaRPr lang="zh-CN" altLang="en-US"/>
          </a:p>
        </p:txBody>
      </p:sp>
    </p:spTree>
    <p:extLst>
      <p:ext uri="{BB962C8B-B14F-4D97-AF65-F5344CB8AC3E}">
        <p14:creationId xmlns:p14="http://schemas.microsoft.com/office/powerpoint/2010/main" val="415593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幻灯片图像占位符 1"/>
          <p:cNvSpPr>
            <a:spLocks noGrp="1" noRot="1" noChangeAspect="1"/>
          </p:cNvSpPr>
          <p:nvPr>
            <p:ph type="sldImg"/>
          </p:nvPr>
        </p:nvSpPr>
        <p:spPr bwMode="auto">
          <a:noFill/>
          <a:ln>
            <a:solidFill>
              <a:srgbClr val="000000"/>
            </a:solidFill>
            <a:miter lim="800000"/>
          </a:ln>
        </p:spPr>
      </p:sp>
      <p:sp>
        <p:nvSpPr>
          <p:cNvPr id="14745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en-US" altLang="zh-CN" smtClean="0"/>
          </a:p>
        </p:txBody>
      </p:sp>
      <p:sp>
        <p:nvSpPr>
          <p:cNvPr id="14745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C965D60-EE75-4819-AE65-7226EF781BEB}" type="slidenum">
              <a:rPr lang="zh-CN" altLang="en-US">
                <a:solidFill>
                  <a:prstClr val="black"/>
                </a:solidFill>
                <a:latin typeface="等线"/>
                <a:cs typeface="等线"/>
              </a:rPr>
              <a:pPr fontAlgn="base">
                <a:spcBef>
                  <a:spcPct val="0"/>
                </a:spcBef>
                <a:spcAft>
                  <a:spcPct val="0"/>
                </a:spcAft>
                <a:defRPr/>
              </a:pPr>
              <a:t>3</a:t>
            </a:fld>
            <a:endParaRPr lang="en-US" altLang="zh-CN">
              <a:solidFill>
                <a:prstClr val="black"/>
              </a:solidFill>
              <a:latin typeface="等线"/>
              <a:cs typeface="等线"/>
            </a:endParaRPr>
          </a:p>
        </p:txBody>
      </p:sp>
    </p:spTree>
    <p:extLst>
      <p:ext uri="{BB962C8B-B14F-4D97-AF65-F5344CB8AC3E}">
        <p14:creationId xmlns:p14="http://schemas.microsoft.com/office/powerpoint/2010/main" val="2484938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0576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0268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1575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86731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1651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597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752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58562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2509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825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4866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7218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3839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181755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20198173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E1E8317-9A74-435A-9DBA-15DB5E699EB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596784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A6A4F194-7811-40DF-95E8-64FEC881BAB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757360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61BDF17E-C774-40EA-A721-C7380F66EE3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23827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DC13ADBD-3039-4318-B7D6-B8199EF00B4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648698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A2EDE94-9A99-44B7-909B-53F6211F1F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834499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6053370-D11F-4D96-81E0-7406BF4564E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550105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4FBA9C2-67D2-4CDD-9278-E8C89051CD4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54095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3CEE82A-ACDB-4CC0-BA4D-FEACED4A33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805221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2D5D285-FF7E-4439-8E2E-128A6D6D95C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807047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BA18971-4F13-4936-B1D2-35DC2692C86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210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2017944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8235407-E389-403B-80AA-2483D906AD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948383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E1E8317-9A74-435A-9DBA-15DB5E699EB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087714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A6A4F194-7811-40DF-95E8-64FEC881BAB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828277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61BDF17E-C774-40EA-A721-C7380F66EE3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504059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DC13ADBD-3039-4318-B7D6-B8199EF00B4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150746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A2EDE94-9A99-44B7-909B-53F6211F1F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144593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6053370-D11F-4D96-81E0-7406BF4564E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163336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4FBA9C2-67D2-4CDD-9278-E8C89051CD4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090316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3CEE82A-ACDB-4CC0-BA4D-FEACED4A33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2440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9960" name="Group 24"/>
          <p:cNvGrpSpPr/>
          <p:nvPr/>
        </p:nvGrpSpPr>
        <p:grpSpPr bwMode="auto">
          <a:xfrm>
            <a:off x="6" y="0"/>
            <a:ext cx="12192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nvGrpSpPr>
            <p:cNvPr id="39958" name="Group 22"/>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grpSp>
      <p:sp>
        <p:nvSpPr>
          <p:cNvPr id="39939" name="Rectangle 3"/>
          <p:cNvSpPr>
            <a:spLocks noGrp="1" noChangeArrowheads="1"/>
          </p:cNvSpPr>
          <p:nvPr>
            <p:ph type="dt" sz="half" idx="2"/>
          </p:nvPr>
        </p:nvSpPr>
        <p:spPr>
          <a:xfrm>
            <a:off x="609599" y="6248400"/>
            <a:ext cx="2844800" cy="457200"/>
          </a:xfrm>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
        <p:nvSpPr>
          <p:cNvPr id="39940" name="Rectangle 4"/>
          <p:cNvSpPr>
            <a:spLocks noGrp="1" noChangeArrowheads="1"/>
          </p:cNvSpPr>
          <p:nvPr>
            <p:ph type="ftr" sz="quarter" idx="3"/>
          </p:nvPr>
        </p:nvSpPr>
        <p:spPr/>
        <p:txBody>
          <a:bodyPr/>
          <a:lstStyle>
            <a:lvl1pPr>
              <a:defRPr/>
            </a:lvl1pPr>
          </a:lstStyle>
          <a:p>
            <a:endParaRPr lang="zh-CN" altLang="en-US">
              <a:solidFill>
                <a:srgbClr val="000000"/>
              </a:solidFill>
            </a:endParaRPr>
          </a:p>
        </p:txBody>
      </p:sp>
      <p:sp>
        <p:nvSpPr>
          <p:cNvPr id="39941" name="Rectangle 5"/>
          <p:cNvSpPr>
            <a:spLocks noGrp="1" noChangeArrowheads="1"/>
          </p:cNvSpPr>
          <p:nvPr>
            <p:ph type="sldNum" sz="quarter" idx="4"/>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39953" name="Rectangle 17"/>
          <p:cNvSpPr>
            <a:spLocks noGrp="1" noChangeArrowheads="1"/>
          </p:cNvSpPr>
          <p:nvPr>
            <p:ph type="ctrTitle"/>
          </p:nvPr>
        </p:nvSpPr>
        <p:spPr>
          <a:xfrm>
            <a:off x="3962400" y="1828800"/>
            <a:ext cx="8026400" cy="2209800"/>
          </a:xfrm>
        </p:spPr>
        <p:txBody>
          <a:bodyPr/>
          <a:lstStyle>
            <a:lvl1pPr>
              <a:defRPr sz="6700">
                <a:solidFill>
                  <a:srgbClr val="FFFFFF"/>
                </a:solidFill>
              </a:defRPr>
            </a:lvl1pPr>
          </a:lstStyle>
          <a:p>
            <a:pPr lvl="0"/>
            <a:r>
              <a:rPr lang="zh-CN" altLang="en-US" noProof="0"/>
              <a:t>单击此处编辑母版标题样式</a:t>
            </a:r>
          </a:p>
        </p:txBody>
      </p:sp>
      <p:sp>
        <p:nvSpPr>
          <p:cNvPr id="39954" name="Rectangle 18"/>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4500"/>
            </a:lvl1pPr>
          </a:lstStyle>
          <a:p>
            <a:pPr lvl="0"/>
            <a:r>
              <a:rPr lang="zh-CN" altLang="en-US" noProof="0"/>
              <a:t>单击此处编辑母版副标题样式</a:t>
            </a:r>
          </a:p>
        </p:txBody>
      </p:sp>
      <p:pic>
        <p:nvPicPr>
          <p:cNvPr id="21"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907" t="53430" r="23102" b="25371"/>
          <a:stretch>
            <a:fillRect/>
          </a:stretch>
        </p:blipFill>
        <p:spPr bwMode="auto">
          <a:xfrm>
            <a:off x="8152603" y="358513"/>
            <a:ext cx="3613959" cy="7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1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dirty="0">
              <a:solidFill>
                <a:srgbClr val="000000"/>
              </a:solidFill>
            </a:endParaRPr>
          </a:p>
        </p:txBody>
      </p:sp>
      <p:sp>
        <p:nvSpPr>
          <p:cNvPr id="6" name="日期占位符 5"/>
          <p:cNvSpPr>
            <a:spLocks noGrp="1"/>
          </p:cNvSpPr>
          <p:nvPr>
            <p:ph type="dt" sz="half" idx="12"/>
          </p:nvPr>
        </p:nvSpPr>
        <p:spPr/>
        <p:txBody>
          <a:bodyPr/>
          <a:lstStyle>
            <a:lvl1pPr>
              <a:defRPr/>
            </a:lvl1pPr>
          </a:lstStyle>
          <a:p>
            <a:endParaRPr lang="zh-CN" altLang="en-US" dirty="0">
              <a:solidFill>
                <a:srgbClr val="000000"/>
              </a:solidFill>
            </a:endParaRPr>
          </a:p>
        </p:txBody>
      </p:sp>
      <p:cxnSp>
        <p:nvCxnSpPr>
          <p:cNvPr id="8" name="直接连接符 7"/>
          <p:cNvCxnSpPr/>
          <p:nvPr userDrawn="1"/>
        </p:nvCxnSpPr>
        <p:spPr bwMode="auto">
          <a:xfrm>
            <a:off x="672" y="6501342"/>
            <a:ext cx="12144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54" y="-8878"/>
            <a:ext cx="1686777" cy="553263"/>
          </a:xfrm>
          <a:prstGeom prst="rect">
            <a:avLst/>
          </a:prstGeom>
        </p:spPr>
      </p:pic>
    </p:spTree>
    <p:extLst>
      <p:ext uri="{BB962C8B-B14F-4D97-AF65-F5344CB8AC3E}">
        <p14:creationId xmlns:p14="http://schemas.microsoft.com/office/powerpoint/2010/main" val="178642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90"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90" y="2906718"/>
            <a:ext cx="10363200" cy="1500187"/>
          </a:xfrm>
        </p:spPr>
        <p:txBody>
          <a:bodyPr anchor="b"/>
          <a:lstStyle>
            <a:lvl1pPr marL="0" indent="0">
              <a:buNone/>
              <a:defRPr sz="2700"/>
            </a:lvl1pPr>
            <a:lvl2pPr marL="609600" indent="0">
              <a:buNone/>
              <a:defRPr sz="2400"/>
            </a:lvl2pPr>
            <a:lvl3pPr marL="1219200" indent="0">
              <a:buNone/>
              <a:defRPr sz="2100"/>
            </a:lvl3pPr>
            <a:lvl4pPr marL="1828165" indent="0">
              <a:buNone/>
              <a:defRPr sz="1900"/>
            </a:lvl4pPr>
            <a:lvl5pPr marL="2437765" indent="0">
              <a:buNone/>
              <a:defRPr sz="1900"/>
            </a:lvl5pPr>
            <a:lvl6pPr marL="3047365" indent="0">
              <a:buNone/>
              <a:defRPr sz="1900"/>
            </a:lvl6pPr>
            <a:lvl7pPr marL="3656330" indent="0">
              <a:buNone/>
              <a:defRPr sz="1900"/>
            </a:lvl7pPr>
            <a:lvl8pPr marL="4265930" indent="0">
              <a:buNone/>
              <a:defRPr sz="1900"/>
            </a:lvl8pPr>
            <a:lvl9pPr marL="4874895" indent="0">
              <a:buNone/>
              <a:defRPr sz="19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4237568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6"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306704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9"/>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80"/>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9"/>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2" y="2174880"/>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endParaRPr lang="zh-CN" altLang="en-US">
              <a:solidFill>
                <a:srgbClr val="000000"/>
              </a:solidFill>
            </a:endParaRPr>
          </a:p>
        </p:txBody>
      </p:sp>
      <p:sp>
        <p:nvSpPr>
          <p:cNvPr id="8" name="灯片编号占位符 7"/>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9" name="日期占位符 8"/>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899974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endParaRPr lang="zh-CN" altLang="en-US">
              <a:solidFill>
                <a:srgbClr val="000000"/>
              </a:solidFill>
            </a:endParaRPr>
          </a:p>
        </p:txBody>
      </p:sp>
      <p:sp>
        <p:nvSpPr>
          <p:cNvPr id="4" name="灯片编号占位符 3"/>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5" name="日期占位符 4"/>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594239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solidFill>
                <a:srgbClr val="000000"/>
              </a:solidFill>
            </a:endParaRPr>
          </a:p>
        </p:txBody>
      </p:sp>
      <p:sp>
        <p:nvSpPr>
          <p:cNvPr id="3" name="灯片编号占位符 2"/>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4" name="日期占位符 3"/>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334662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4"/>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4" y="273055"/>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10"/>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113827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1663927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80"/>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330" indent="0">
              <a:buNone/>
              <a:defRPr sz="2700"/>
            </a:lvl7pPr>
            <a:lvl8pPr marL="4265930" indent="0">
              <a:buNone/>
              <a:defRPr sz="2700"/>
            </a:lvl8pPr>
            <a:lvl9pPr marL="4874895" indent="0">
              <a:buNone/>
              <a:defRPr sz="2700"/>
            </a:lvl9pPr>
          </a:lstStyle>
          <a:p>
            <a:r>
              <a:rPr lang="zh-CN" altLang="en-US"/>
              <a:t>单击图标添加图片</a:t>
            </a:r>
          </a:p>
        </p:txBody>
      </p:sp>
      <p:sp>
        <p:nvSpPr>
          <p:cNvPr id="4" name="文本占位符 3"/>
          <p:cNvSpPr>
            <a:spLocks noGrp="1"/>
          </p:cNvSpPr>
          <p:nvPr>
            <p:ph type="body" sz="half" idx="2"/>
          </p:nvPr>
        </p:nvSpPr>
        <p:spPr>
          <a:xfrm>
            <a:off x="2389717" y="5367347"/>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341207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4288486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6"/>
            <a:ext cx="2743200" cy="5410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6" y="457206"/>
            <a:ext cx="80264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2223538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9960" name="Group 24"/>
          <p:cNvGrpSpPr/>
          <p:nvPr/>
        </p:nvGrpSpPr>
        <p:grpSpPr bwMode="auto">
          <a:xfrm>
            <a:off x="6" y="0"/>
            <a:ext cx="12192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nvGrpSpPr>
            <p:cNvPr id="39958" name="Group 22"/>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grpSp>
      <p:sp>
        <p:nvSpPr>
          <p:cNvPr id="39939" name="Rectangle 3"/>
          <p:cNvSpPr>
            <a:spLocks noGrp="1" noChangeArrowheads="1"/>
          </p:cNvSpPr>
          <p:nvPr>
            <p:ph type="dt" sz="half" idx="2"/>
          </p:nvPr>
        </p:nvSpPr>
        <p:spPr>
          <a:xfrm>
            <a:off x="609599" y="6248400"/>
            <a:ext cx="2844800" cy="457200"/>
          </a:xfrm>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
        <p:nvSpPr>
          <p:cNvPr id="39940" name="Rectangle 4"/>
          <p:cNvSpPr>
            <a:spLocks noGrp="1" noChangeArrowheads="1"/>
          </p:cNvSpPr>
          <p:nvPr>
            <p:ph type="ftr" sz="quarter" idx="3"/>
          </p:nvPr>
        </p:nvSpPr>
        <p:spPr/>
        <p:txBody>
          <a:bodyPr/>
          <a:lstStyle>
            <a:lvl1pPr>
              <a:defRPr/>
            </a:lvl1pPr>
          </a:lstStyle>
          <a:p>
            <a:endParaRPr lang="zh-CN" altLang="en-US">
              <a:solidFill>
                <a:srgbClr val="000000"/>
              </a:solidFill>
            </a:endParaRPr>
          </a:p>
        </p:txBody>
      </p:sp>
      <p:sp>
        <p:nvSpPr>
          <p:cNvPr id="39941" name="Rectangle 5"/>
          <p:cNvSpPr>
            <a:spLocks noGrp="1" noChangeArrowheads="1"/>
          </p:cNvSpPr>
          <p:nvPr>
            <p:ph type="sldNum" sz="quarter" idx="4"/>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39953" name="Rectangle 17"/>
          <p:cNvSpPr>
            <a:spLocks noGrp="1" noChangeArrowheads="1"/>
          </p:cNvSpPr>
          <p:nvPr>
            <p:ph type="ctrTitle"/>
          </p:nvPr>
        </p:nvSpPr>
        <p:spPr>
          <a:xfrm>
            <a:off x="3962400" y="1828800"/>
            <a:ext cx="8026400" cy="2209800"/>
          </a:xfrm>
        </p:spPr>
        <p:txBody>
          <a:bodyPr/>
          <a:lstStyle>
            <a:lvl1pPr>
              <a:defRPr sz="6700">
                <a:solidFill>
                  <a:srgbClr val="FFFFFF"/>
                </a:solidFill>
              </a:defRPr>
            </a:lvl1pPr>
          </a:lstStyle>
          <a:p>
            <a:pPr lvl="0"/>
            <a:r>
              <a:rPr lang="zh-CN" altLang="en-US" noProof="0"/>
              <a:t>单击此处编辑母版标题样式</a:t>
            </a:r>
          </a:p>
        </p:txBody>
      </p:sp>
      <p:sp>
        <p:nvSpPr>
          <p:cNvPr id="39954" name="Rectangle 18"/>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4500"/>
            </a:lvl1pPr>
          </a:lstStyle>
          <a:p>
            <a:pPr lvl="0"/>
            <a:r>
              <a:rPr lang="zh-CN" altLang="en-US" noProof="0"/>
              <a:t>单击此处编辑母版副标题样式</a:t>
            </a:r>
          </a:p>
        </p:txBody>
      </p:sp>
    </p:spTree>
    <p:extLst>
      <p:ext uri="{BB962C8B-B14F-4D97-AF65-F5344CB8AC3E}">
        <p14:creationId xmlns:p14="http://schemas.microsoft.com/office/powerpoint/2010/main" val="886470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dirty="0">
              <a:solidFill>
                <a:srgbClr val="000000"/>
              </a:solidFill>
            </a:endParaRPr>
          </a:p>
        </p:txBody>
      </p:sp>
      <p:sp>
        <p:nvSpPr>
          <p:cNvPr id="6" name="日期占位符 5"/>
          <p:cNvSpPr>
            <a:spLocks noGrp="1"/>
          </p:cNvSpPr>
          <p:nvPr>
            <p:ph type="dt" sz="half" idx="12"/>
          </p:nvPr>
        </p:nvSpPr>
        <p:spPr/>
        <p:txBody>
          <a:bodyPr/>
          <a:lstStyle>
            <a:lvl1pPr>
              <a:defRPr/>
            </a:lvl1pPr>
          </a:lstStyle>
          <a:p>
            <a:endParaRPr lang="zh-CN" altLang="en-US" dirty="0">
              <a:solidFill>
                <a:srgbClr val="000000"/>
              </a:solidFill>
            </a:endParaRPr>
          </a:p>
        </p:txBody>
      </p:sp>
      <p:cxnSp>
        <p:nvCxnSpPr>
          <p:cNvPr id="8" name="直接连接符 7"/>
          <p:cNvCxnSpPr/>
          <p:nvPr userDrawn="1"/>
        </p:nvCxnSpPr>
        <p:spPr bwMode="auto">
          <a:xfrm>
            <a:off x="672" y="6501342"/>
            <a:ext cx="12144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45303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90"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90" y="2906718"/>
            <a:ext cx="10363200" cy="1500187"/>
          </a:xfrm>
        </p:spPr>
        <p:txBody>
          <a:bodyPr anchor="b"/>
          <a:lstStyle>
            <a:lvl1pPr marL="0" indent="0">
              <a:buNone/>
              <a:defRPr sz="2700"/>
            </a:lvl1pPr>
            <a:lvl2pPr marL="609600" indent="0">
              <a:buNone/>
              <a:defRPr sz="2400"/>
            </a:lvl2pPr>
            <a:lvl3pPr marL="1219200" indent="0">
              <a:buNone/>
              <a:defRPr sz="2100"/>
            </a:lvl3pPr>
            <a:lvl4pPr marL="1828165" indent="0">
              <a:buNone/>
              <a:defRPr sz="1900"/>
            </a:lvl4pPr>
            <a:lvl5pPr marL="2437765" indent="0">
              <a:buNone/>
              <a:defRPr sz="1900"/>
            </a:lvl5pPr>
            <a:lvl6pPr marL="3047365" indent="0">
              <a:buNone/>
              <a:defRPr sz="1900"/>
            </a:lvl6pPr>
            <a:lvl7pPr marL="3656330" indent="0">
              <a:buNone/>
              <a:defRPr sz="1900"/>
            </a:lvl7pPr>
            <a:lvl8pPr marL="4265930" indent="0">
              <a:buNone/>
              <a:defRPr sz="1900"/>
            </a:lvl8pPr>
            <a:lvl9pPr marL="4874895" indent="0">
              <a:buNone/>
              <a:defRPr sz="19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4255051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6"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3152108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9"/>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80"/>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9"/>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2" y="2174880"/>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endParaRPr lang="zh-CN" altLang="en-US">
              <a:solidFill>
                <a:srgbClr val="000000"/>
              </a:solidFill>
            </a:endParaRPr>
          </a:p>
        </p:txBody>
      </p:sp>
      <p:sp>
        <p:nvSpPr>
          <p:cNvPr id="8" name="灯片编号占位符 7"/>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9" name="日期占位符 8"/>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1514044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endParaRPr lang="zh-CN" altLang="en-US">
              <a:solidFill>
                <a:srgbClr val="000000"/>
              </a:solidFill>
            </a:endParaRPr>
          </a:p>
        </p:txBody>
      </p:sp>
      <p:sp>
        <p:nvSpPr>
          <p:cNvPr id="4" name="灯片编号占位符 3"/>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5" name="日期占位符 4"/>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2783493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solidFill>
                <a:srgbClr val="000000"/>
              </a:solidFill>
            </a:endParaRPr>
          </a:p>
        </p:txBody>
      </p:sp>
      <p:sp>
        <p:nvSpPr>
          <p:cNvPr id="3" name="灯片编号占位符 2"/>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4" name="日期占位符 3"/>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198984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3383562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4"/>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4" y="273055"/>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10"/>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599480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80"/>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330" indent="0">
              <a:buNone/>
              <a:defRPr sz="2700"/>
            </a:lvl7pPr>
            <a:lvl8pPr marL="4265930" indent="0">
              <a:buNone/>
              <a:defRPr sz="2700"/>
            </a:lvl8pPr>
            <a:lvl9pPr marL="4874895" indent="0">
              <a:buNone/>
              <a:defRPr sz="2700"/>
            </a:lvl9pPr>
          </a:lstStyle>
          <a:p>
            <a:r>
              <a:rPr lang="zh-CN" altLang="en-US"/>
              <a:t>单击图标添加图片</a:t>
            </a:r>
          </a:p>
        </p:txBody>
      </p:sp>
      <p:sp>
        <p:nvSpPr>
          <p:cNvPr id="4" name="文本占位符 3"/>
          <p:cNvSpPr>
            <a:spLocks noGrp="1"/>
          </p:cNvSpPr>
          <p:nvPr>
            <p:ph type="body" sz="half" idx="2"/>
          </p:nvPr>
        </p:nvSpPr>
        <p:spPr>
          <a:xfrm>
            <a:off x="2389717" y="5367347"/>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395229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3380582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6"/>
            <a:ext cx="2743200" cy="5410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6" y="457206"/>
            <a:ext cx="80264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p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pPr/>
              <a:t>2022/9/28</a:t>
            </a:fld>
            <a:endParaRPr lang="zh-CN" altLang="en-US">
              <a:solidFill>
                <a:srgbClr val="000000"/>
              </a:solidFill>
            </a:endParaRPr>
          </a:p>
        </p:txBody>
      </p:sp>
    </p:spTree>
    <p:extLst>
      <p:ext uri="{BB962C8B-B14F-4D97-AF65-F5344CB8AC3E}">
        <p14:creationId xmlns:p14="http://schemas.microsoft.com/office/powerpoint/2010/main" val="3958063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940384"/>
      </p:ext>
    </p:extLst>
  </p:cSld>
  <p:clrMapOvr>
    <a:masterClrMapping/>
  </p:clrMapOvr>
  <p:transition spd="slow">
    <p:random/>
    <p:sndAc>
      <p:end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3_标题幻灯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_矩形 9"/>
          <p:cNvSpPr/>
          <p:nvPr userDrawn="1">
            <p:custDataLst>
              <p:tags r:id="rId1"/>
            </p:custDataLst>
          </p:nvPr>
        </p:nvSpPr>
        <p:spPr>
          <a:xfrm>
            <a:off x="0" y="401638"/>
            <a:ext cx="144463" cy="468312"/>
          </a:xfrm>
          <a:prstGeom prst="rect">
            <a:avLst/>
          </a:prstGeom>
          <a:solidFill>
            <a:srgbClr val="64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9B2D1F">
                  <a:lumMod val="75000"/>
                </a:srgbClr>
              </a:solidFill>
            </a:endParaRPr>
          </a:p>
        </p:txBody>
      </p:sp>
      <p:sp>
        <p:nvSpPr>
          <p:cNvPr id="3" name="矩形 7"/>
          <p:cNvSpPr/>
          <p:nvPr userDrawn="1"/>
        </p:nvSpPr>
        <p:spPr>
          <a:xfrm>
            <a:off x="1271588" y="-14288"/>
            <a:ext cx="4248150" cy="68722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微软雅黑" panose="020B0503020204020204" charset="-122"/>
            </a:endParaRPr>
          </a:p>
        </p:txBody>
      </p:sp>
      <p:sp>
        <p:nvSpPr>
          <p:cNvPr id="4" name="矩形 8"/>
          <p:cNvSpPr/>
          <p:nvPr userDrawn="1"/>
        </p:nvSpPr>
        <p:spPr>
          <a:xfrm>
            <a:off x="1470025" y="4079875"/>
            <a:ext cx="3851275" cy="1612900"/>
          </a:xfrm>
          <a:prstGeom prst="rect">
            <a:avLst/>
          </a:prstGeom>
        </p:spPr>
        <p:txBody>
          <a:bodyPr>
            <a:spAutoFit/>
          </a:bodyPr>
          <a:lstStyle/>
          <a:p>
            <a:pPr algn="ctr">
              <a:lnSpc>
                <a:spcPct val="130000"/>
              </a:lnSpc>
              <a:defRPr/>
            </a:pPr>
            <a:r>
              <a:rPr lang="zh-CN" altLang="en-US" sz="3600" b="1" dirty="0">
                <a:solidFill>
                  <a:prstClr val="black">
                    <a:lumMod val="75000"/>
                    <a:lumOff val="25000"/>
                  </a:prstClr>
                </a:solidFill>
                <a:latin typeface="微软雅黑" panose="020B0503020204020204" pitchFamily="82" charset="2"/>
              </a:rPr>
              <a:t>现代酒店认知</a:t>
            </a:r>
          </a:p>
          <a:p>
            <a:pPr algn="ctr">
              <a:lnSpc>
                <a:spcPct val="130000"/>
              </a:lnSpc>
              <a:defRPr/>
            </a:pPr>
            <a:r>
              <a:rPr lang="zh-CN" altLang="en-US" sz="2000" dirty="0">
                <a:solidFill>
                  <a:prstClr val="black">
                    <a:lumMod val="75000"/>
                    <a:lumOff val="25000"/>
                  </a:prstClr>
                </a:solidFill>
                <a:latin typeface="微软雅黑" panose="020B0503020204020204" pitchFamily="82" charset="2"/>
              </a:rPr>
              <a:t>任务一　酒店的功能和布局</a:t>
            </a:r>
          </a:p>
          <a:p>
            <a:pPr algn="ctr">
              <a:lnSpc>
                <a:spcPct val="130000"/>
              </a:lnSpc>
              <a:defRPr/>
            </a:pPr>
            <a:r>
              <a:rPr lang="zh-CN" altLang="en-US" sz="2000" dirty="0">
                <a:solidFill>
                  <a:prstClr val="black">
                    <a:lumMod val="75000"/>
                    <a:lumOff val="25000"/>
                  </a:prstClr>
                </a:solidFill>
                <a:latin typeface="微软雅黑" panose="020B0503020204020204" pitchFamily="82" charset="2"/>
              </a:rPr>
              <a:t>任务二　酒店的种类、星级</a:t>
            </a:r>
            <a:endParaRPr lang="en-US" altLang="zh-CN" sz="2000" dirty="0">
              <a:solidFill>
                <a:prstClr val="black">
                  <a:lumMod val="75000"/>
                  <a:lumOff val="25000"/>
                </a:prstClr>
              </a:solidFill>
              <a:latin typeface="微软雅黑" panose="020B0503020204020204" pitchFamily="82" charset="2"/>
            </a:endParaRPr>
          </a:p>
        </p:txBody>
      </p:sp>
      <p:grpSp>
        <p:nvGrpSpPr>
          <p:cNvPr id="5" name="组合 9"/>
          <p:cNvGrpSpPr/>
          <p:nvPr userDrawn="1"/>
        </p:nvGrpSpPr>
        <p:grpSpPr bwMode="auto">
          <a:xfrm>
            <a:off x="1992313" y="1225550"/>
            <a:ext cx="2852737" cy="2854325"/>
            <a:chOff x="1992313" y="1225550"/>
            <a:chExt cx="2852737" cy="2854325"/>
          </a:xfrm>
        </p:grpSpPr>
        <p:sp>
          <p:nvSpPr>
            <p:cNvPr id="6" name="椭圆 10"/>
            <p:cNvSpPr/>
            <p:nvPr/>
          </p:nvSpPr>
          <p:spPr>
            <a:xfrm>
              <a:off x="1992313" y="1225550"/>
              <a:ext cx="2852737" cy="2854325"/>
            </a:xfrm>
            <a:prstGeom prst="ellipse">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charset="-122"/>
              </a:endParaRPr>
            </a:p>
          </p:txBody>
        </p:sp>
        <p:sp>
          <p:nvSpPr>
            <p:cNvPr id="7" name="任意多边形 16"/>
            <p:cNvSpPr/>
            <p:nvPr/>
          </p:nvSpPr>
          <p:spPr>
            <a:xfrm>
              <a:off x="2205038" y="1438275"/>
              <a:ext cx="2427287" cy="2428875"/>
            </a:xfrm>
            <a:custGeom>
              <a:avLst/>
              <a:gdLst/>
              <a:ahLst/>
              <a:cxnLst/>
              <a:rect l="l" t="t" r="r" b="b"/>
              <a:pathLst>
                <a:path w="2428698" h="2428698">
                  <a:moveTo>
                    <a:pt x="967634" y="779915"/>
                  </a:moveTo>
                  <a:cubicBezTo>
                    <a:pt x="989456" y="779915"/>
                    <a:pt x="1003331" y="787624"/>
                    <a:pt x="1009261" y="803042"/>
                  </a:cubicBezTo>
                  <a:cubicBezTo>
                    <a:pt x="1015191" y="818459"/>
                    <a:pt x="1018156" y="856766"/>
                    <a:pt x="1018156" y="917963"/>
                  </a:cubicBezTo>
                  <a:lnTo>
                    <a:pt x="1018156" y="1488654"/>
                  </a:lnTo>
                  <a:cubicBezTo>
                    <a:pt x="1018156" y="1545106"/>
                    <a:pt x="1014835" y="1581397"/>
                    <a:pt x="1008194" y="1597526"/>
                  </a:cubicBezTo>
                  <a:cubicBezTo>
                    <a:pt x="1001552" y="1613655"/>
                    <a:pt x="987558" y="1621720"/>
                    <a:pt x="966210" y="1621720"/>
                  </a:cubicBezTo>
                  <a:cubicBezTo>
                    <a:pt x="944863" y="1621720"/>
                    <a:pt x="930987" y="1614841"/>
                    <a:pt x="924583" y="1601084"/>
                  </a:cubicBezTo>
                  <a:cubicBezTo>
                    <a:pt x="918179" y="1587327"/>
                    <a:pt x="914976" y="1547003"/>
                    <a:pt x="914976" y="1480114"/>
                  </a:cubicBezTo>
                  <a:lnTo>
                    <a:pt x="914976" y="917963"/>
                  </a:lnTo>
                  <a:cubicBezTo>
                    <a:pt x="914976" y="858664"/>
                    <a:pt x="918416" y="820831"/>
                    <a:pt x="925294" y="804465"/>
                  </a:cubicBezTo>
                  <a:cubicBezTo>
                    <a:pt x="932173" y="788099"/>
                    <a:pt x="946286" y="779915"/>
                    <a:pt x="967634" y="779915"/>
                  </a:cubicBezTo>
                  <a:close/>
                  <a:moveTo>
                    <a:pt x="1644406" y="624790"/>
                  </a:moveTo>
                  <a:cubicBezTo>
                    <a:pt x="1572299" y="717859"/>
                    <a:pt x="1466747" y="779352"/>
                    <a:pt x="1327751" y="809268"/>
                  </a:cubicBezTo>
                  <a:lnTo>
                    <a:pt x="1327751" y="943580"/>
                  </a:lnTo>
                  <a:lnTo>
                    <a:pt x="1356215" y="943580"/>
                  </a:lnTo>
                  <a:cubicBezTo>
                    <a:pt x="1422629" y="943580"/>
                    <a:pt x="1465443" y="948205"/>
                    <a:pt x="1484656" y="957456"/>
                  </a:cubicBezTo>
                  <a:cubicBezTo>
                    <a:pt x="1503868" y="966706"/>
                    <a:pt x="1515610" y="980345"/>
                    <a:pt x="1519879" y="998372"/>
                  </a:cubicBezTo>
                  <a:cubicBezTo>
                    <a:pt x="1524149" y="1016399"/>
                    <a:pt x="1526283" y="1070005"/>
                    <a:pt x="1526283" y="1159190"/>
                  </a:cubicBezTo>
                  <a:lnTo>
                    <a:pt x="1526283" y="1776845"/>
                  </a:lnTo>
                  <a:lnTo>
                    <a:pt x="1813763" y="1776845"/>
                  </a:lnTo>
                  <a:lnTo>
                    <a:pt x="1813763" y="624790"/>
                  </a:lnTo>
                  <a:close/>
                  <a:moveTo>
                    <a:pt x="961229" y="602731"/>
                  </a:moveTo>
                  <a:cubicBezTo>
                    <a:pt x="883904" y="602731"/>
                    <a:pt x="818082" y="618623"/>
                    <a:pt x="763765" y="650407"/>
                  </a:cubicBezTo>
                  <a:cubicBezTo>
                    <a:pt x="709447" y="682191"/>
                    <a:pt x="673156" y="724412"/>
                    <a:pt x="654892" y="777069"/>
                  </a:cubicBezTo>
                  <a:cubicBezTo>
                    <a:pt x="636628" y="829726"/>
                    <a:pt x="627496" y="908949"/>
                    <a:pt x="627496" y="1014738"/>
                  </a:cubicBezTo>
                  <a:lnTo>
                    <a:pt x="627496" y="1416783"/>
                  </a:lnTo>
                  <a:cubicBezTo>
                    <a:pt x="627496" y="1497904"/>
                    <a:pt x="633189" y="1557084"/>
                    <a:pt x="644574" y="1594324"/>
                  </a:cubicBezTo>
                  <a:cubicBezTo>
                    <a:pt x="655960" y="1631563"/>
                    <a:pt x="675172" y="1667024"/>
                    <a:pt x="702213" y="1700706"/>
                  </a:cubicBezTo>
                  <a:cubicBezTo>
                    <a:pt x="729253" y="1734387"/>
                    <a:pt x="765544" y="1759174"/>
                    <a:pt x="811085" y="1775066"/>
                  </a:cubicBezTo>
                  <a:cubicBezTo>
                    <a:pt x="856626" y="1790958"/>
                    <a:pt x="913790" y="1798904"/>
                    <a:pt x="982577" y="1798904"/>
                  </a:cubicBezTo>
                  <a:cubicBezTo>
                    <a:pt x="1034760" y="1798904"/>
                    <a:pt x="1081962" y="1791314"/>
                    <a:pt x="1124182" y="1776134"/>
                  </a:cubicBezTo>
                  <a:cubicBezTo>
                    <a:pt x="1166403" y="1760953"/>
                    <a:pt x="1202456" y="1736048"/>
                    <a:pt x="1232343" y="1701417"/>
                  </a:cubicBezTo>
                  <a:cubicBezTo>
                    <a:pt x="1262230" y="1666787"/>
                    <a:pt x="1281917" y="1629547"/>
                    <a:pt x="1291405" y="1589699"/>
                  </a:cubicBezTo>
                  <a:cubicBezTo>
                    <a:pt x="1300892" y="1549850"/>
                    <a:pt x="1305636" y="1486282"/>
                    <a:pt x="1305636" y="1398994"/>
                  </a:cubicBezTo>
                  <a:lnTo>
                    <a:pt x="1305636" y="1014738"/>
                  </a:lnTo>
                  <a:cubicBezTo>
                    <a:pt x="1305636" y="927451"/>
                    <a:pt x="1301248" y="863882"/>
                    <a:pt x="1292472" y="824034"/>
                  </a:cubicBezTo>
                  <a:cubicBezTo>
                    <a:pt x="1283696" y="784185"/>
                    <a:pt x="1266973" y="748368"/>
                    <a:pt x="1242305" y="716584"/>
                  </a:cubicBezTo>
                  <a:cubicBezTo>
                    <a:pt x="1217637" y="684800"/>
                    <a:pt x="1180397" y="657878"/>
                    <a:pt x="1130587" y="635819"/>
                  </a:cubicBezTo>
                  <a:cubicBezTo>
                    <a:pt x="1080776" y="613760"/>
                    <a:pt x="1024323" y="602731"/>
                    <a:pt x="961229" y="602731"/>
                  </a:cubicBezTo>
                  <a:close/>
                  <a:moveTo>
                    <a:pt x="1214349" y="0"/>
                  </a:moveTo>
                  <a:cubicBezTo>
                    <a:pt x="1885015" y="0"/>
                    <a:pt x="2428698" y="543683"/>
                    <a:pt x="2428698" y="1214349"/>
                  </a:cubicBezTo>
                  <a:cubicBezTo>
                    <a:pt x="2428698" y="1885015"/>
                    <a:pt x="1885015" y="2428698"/>
                    <a:pt x="1214349" y="2428698"/>
                  </a:cubicBezTo>
                  <a:cubicBezTo>
                    <a:pt x="543683" y="2428698"/>
                    <a:pt x="0" y="1885015"/>
                    <a:pt x="0" y="1214349"/>
                  </a:cubicBezTo>
                  <a:cubicBezTo>
                    <a:pt x="0" y="543683"/>
                    <a:pt x="543683" y="0"/>
                    <a:pt x="1214349" y="0"/>
                  </a:cubicBezTo>
                  <a:close/>
                </a:path>
              </a:pathLst>
            </a:custGeom>
            <a:solidFill>
              <a:srgbClr val="64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charset="-122"/>
              </a:endParaRPr>
            </a:p>
          </p:txBody>
        </p:sp>
      </p:grpSp>
    </p:spTree>
    <p:extLst>
      <p:ext uri="{BB962C8B-B14F-4D97-AF65-F5344CB8AC3E}">
        <p14:creationId xmlns:p14="http://schemas.microsoft.com/office/powerpoint/2010/main" val="2532092452"/>
      </p:ext>
    </p:extLst>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第一部分">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61318"/>
      </p:ext>
    </p:extLst>
  </p:cSld>
  <p:clrMapOvr>
    <a:masterClrMapping/>
  </p:clrMapOvr>
  <p:transition spd="slow">
    <p:random/>
    <p:sndAc>
      <p:end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_矩形 9"/>
          <p:cNvSpPr/>
          <p:nvPr userDrawn="1">
            <p:custDataLst>
              <p:tags r:id="rId1"/>
            </p:custDataLst>
          </p:nvPr>
        </p:nvSpPr>
        <p:spPr>
          <a:xfrm>
            <a:off x="0" y="401638"/>
            <a:ext cx="144463" cy="468312"/>
          </a:xfrm>
          <a:prstGeom prst="rect">
            <a:avLst/>
          </a:prstGeom>
          <a:solidFill>
            <a:srgbClr val="64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9B2D1F">
                  <a:lumMod val="75000"/>
                </a:srgbClr>
              </a:solidFill>
            </a:endParaRPr>
          </a:p>
        </p:txBody>
      </p:sp>
      <p:sp>
        <p:nvSpPr>
          <p:cNvPr id="3" name="矩形 7"/>
          <p:cNvSpPr/>
          <p:nvPr userDrawn="1"/>
        </p:nvSpPr>
        <p:spPr>
          <a:xfrm>
            <a:off x="1271588" y="-14288"/>
            <a:ext cx="4248150" cy="68722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微软雅黑" panose="020B0503020204020204" charset="-122"/>
            </a:endParaRPr>
          </a:p>
        </p:txBody>
      </p:sp>
      <p:sp>
        <p:nvSpPr>
          <p:cNvPr id="4" name="矩形 8"/>
          <p:cNvSpPr/>
          <p:nvPr userDrawn="1"/>
        </p:nvSpPr>
        <p:spPr>
          <a:xfrm>
            <a:off x="1470025" y="4079875"/>
            <a:ext cx="3851275" cy="1611313"/>
          </a:xfrm>
          <a:prstGeom prst="rect">
            <a:avLst/>
          </a:prstGeom>
        </p:spPr>
        <p:txBody>
          <a:bodyPr>
            <a:spAutoFit/>
          </a:bodyPr>
          <a:lstStyle/>
          <a:p>
            <a:pPr algn="ctr">
              <a:lnSpc>
                <a:spcPct val="130000"/>
              </a:lnSpc>
              <a:defRPr/>
            </a:pPr>
            <a:r>
              <a:rPr lang="zh-CN" altLang="en-US" sz="3600" b="1" dirty="0">
                <a:solidFill>
                  <a:prstClr val="black">
                    <a:lumMod val="75000"/>
                    <a:lumOff val="25000"/>
                  </a:prstClr>
                </a:solidFill>
                <a:latin typeface="微软雅黑" panose="020B0503020204020204" pitchFamily="82" charset="2"/>
              </a:rPr>
              <a:t>酒店投资筹划认知</a:t>
            </a:r>
            <a:r>
              <a:rPr lang="zh-CN" altLang="en-US" sz="2000" dirty="0">
                <a:solidFill>
                  <a:prstClr val="black">
                    <a:lumMod val="75000"/>
                    <a:lumOff val="25000"/>
                  </a:prstClr>
                </a:solidFill>
                <a:latin typeface="微软雅黑" panose="020B0503020204020204" pitchFamily="82" charset="2"/>
              </a:rPr>
              <a:t>任务一　酒店投资类型</a:t>
            </a:r>
          </a:p>
          <a:p>
            <a:pPr algn="ctr">
              <a:lnSpc>
                <a:spcPct val="130000"/>
              </a:lnSpc>
              <a:defRPr/>
            </a:pPr>
            <a:r>
              <a:rPr lang="zh-CN" altLang="en-US" sz="2000" dirty="0">
                <a:solidFill>
                  <a:prstClr val="black">
                    <a:lumMod val="75000"/>
                    <a:lumOff val="25000"/>
                  </a:prstClr>
                </a:solidFill>
                <a:latin typeface="微软雅黑" panose="020B0503020204020204" pitchFamily="82" charset="2"/>
              </a:rPr>
              <a:t>任务二　酒店融资方式</a:t>
            </a:r>
            <a:endParaRPr lang="en-US" altLang="zh-CN" sz="2000" dirty="0">
              <a:solidFill>
                <a:prstClr val="black">
                  <a:lumMod val="75000"/>
                  <a:lumOff val="25000"/>
                </a:prstClr>
              </a:solidFill>
              <a:latin typeface="微软雅黑" panose="020B0503020204020204" pitchFamily="82" charset="2"/>
            </a:endParaRPr>
          </a:p>
        </p:txBody>
      </p:sp>
      <p:grpSp>
        <p:nvGrpSpPr>
          <p:cNvPr id="5" name="组合 9"/>
          <p:cNvGrpSpPr/>
          <p:nvPr userDrawn="1"/>
        </p:nvGrpSpPr>
        <p:grpSpPr bwMode="auto">
          <a:xfrm>
            <a:off x="1982788" y="1162050"/>
            <a:ext cx="2852737" cy="2854325"/>
            <a:chOff x="7396163" y="1128713"/>
            <a:chExt cx="2852737" cy="2854325"/>
          </a:xfrm>
        </p:grpSpPr>
        <p:sp>
          <p:nvSpPr>
            <p:cNvPr id="6" name="椭圆 10"/>
            <p:cNvSpPr/>
            <p:nvPr/>
          </p:nvSpPr>
          <p:spPr>
            <a:xfrm>
              <a:off x="7396163" y="1128713"/>
              <a:ext cx="2852737" cy="2854325"/>
            </a:xfrm>
            <a:prstGeom prst="ellipse">
              <a:avLst/>
            </a:prstGeom>
            <a:solidFill>
              <a:srgbClr val="CC6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微软雅黑" panose="020B0503020204020204" charset="-122"/>
              </a:endParaRPr>
            </a:p>
          </p:txBody>
        </p:sp>
        <p:sp>
          <p:nvSpPr>
            <p:cNvPr id="7" name="文本框 16"/>
            <p:cNvSpPr txBox="1"/>
            <p:nvPr/>
          </p:nvSpPr>
          <p:spPr>
            <a:xfrm>
              <a:off x="7608888" y="1341438"/>
              <a:ext cx="2427287" cy="2428875"/>
            </a:xfrm>
            <a:custGeom>
              <a:avLst/>
              <a:gdLst/>
              <a:ahLst/>
              <a:cxnLst/>
              <a:rect l="l" t="t" r="r" b="b"/>
              <a:pathLst>
                <a:path w="2427288" h="2428876">
                  <a:moveTo>
                    <a:pt x="871203" y="779958"/>
                  </a:moveTo>
                  <a:cubicBezTo>
                    <a:pt x="893025" y="779958"/>
                    <a:pt x="906901" y="787667"/>
                    <a:pt x="912831" y="803085"/>
                  </a:cubicBezTo>
                  <a:cubicBezTo>
                    <a:pt x="918761" y="818502"/>
                    <a:pt x="921726" y="856809"/>
                    <a:pt x="921726" y="918006"/>
                  </a:cubicBezTo>
                  <a:lnTo>
                    <a:pt x="921726" y="1488697"/>
                  </a:lnTo>
                  <a:cubicBezTo>
                    <a:pt x="921726" y="1545149"/>
                    <a:pt x="918405" y="1581440"/>
                    <a:pt x="911764" y="1597569"/>
                  </a:cubicBezTo>
                  <a:cubicBezTo>
                    <a:pt x="905122" y="1613698"/>
                    <a:pt x="891128" y="1621763"/>
                    <a:pt x="869780" y="1621763"/>
                  </a:cubicBezTo>
                  <a:cubicBezTo>
                    <a:pt x="848433" y="1621763"/>
                    <a:pt x="834557" y="1614884"/>
                    <a:pt x="828153" y="1601127"/>
                  </a:cubicBezTo>
                  <a:cubicBezTo>
                    <a:pt x="821748" y="1587370"/>
                    <a:pt x="818546" y="1547046"/>
                    <a:pt x="818546" y="1480157"/>
                  </a:cubicBezTo>
                  <a:lnTo>
                    <a:pt x="818546" y="918006"/>
                  </a:lnTo>
                  <a:cubicBezTo>
                    <a:pt x="818546" y="858707"/>
                    <a:pt x="821986" y="820874"/>
                    <a:pt x="828864" y="804508"/>
                  </a:cubicBezTo>
                  <a:cubicBezTo>
                    <a:pt x="835743" y="788141"/>
                    <a:pt x="849856" y="779958"/>
                    <a:pt x="871203" y="779958"/>
                  </a:cubicBezTo>
                  <a:close/>
                  <a:moveTo>
                    <a:pt x="1572170" y="602774"/>
                  </a:moveTo>
                  <a:cubicBezTo>
                    <a:pt x="1513820" y="602774"/>
                    <a:pt x="1463772" y="612024"/>
                    <a:pt x="1422026" y="630525"/>
                  </a:cubicBezTo>
                  <a:cubicBezTo>
                    <a:pt x="1380279" y="649027"/>
                    <a:pt x="1346361" y="676304"/>
                    <a:pt x="1320269" y="712358"/>
                  </a:cubicBezTo>
                  <a:cubicBezTo>
                    <a:pt x="1294178" y="748411"/>
                    <a:pt x="1277811" y="785058"/>
                    <a:pt x="1271170" y="822298"/>
                  </a:cubicBezTo>
                  <a:cubicBezTo>
                    <a:pt x="1264528" y="859537"/>
                    <a:pt x="1261208" y="910415"/>
                    <a:pt x="1261208" y="974932"/>
                  </a:cubicBezTo>
                  <a:lnTo>
                    <a:pt x="1261208" y="1016916"/>
                  </a:lnTo>
                  <a:lnTo>
                    <a:pt x="1518801" y="1016916"/>
                  </a:lnTo>
                  <a:lnTo>
                    <a:pt x="1518801" y="907332"/>
                  </a:lnTo>
                  <a:cubicBezTo>
                    <a:pt x="1518801" y="856572"/>
                    <a:pt x="1524145" y="822653"/>
                    <a:pt x="1534834" y="805575"/>
                  </a:cubicBezTo>
                  <a:cubicBezTo>
                    <a:pt x="1545523" y="788497"/>
                    <a:pt x="1561793" y="779958"/>
                    <a:pt x="1583644" y="779958"/>
                  </a:cubicBezTo>
                  <a:cubicBezTo>
                    <a:pt x="1605496" y="779958"/>
                    <a:pt x="1621766" y="787667"/>
                    <a:pt x="1632455" y="803085"/>
                  </a:cubicBezTo>
                  <a:cubicBezTo>
                    <a:pt x="1643143" y="818502"/>
                    <a:pt x="1648487" y="841866"/>
                    <a:pt x="1648487" y="873176"/>
                  </a:cubicBezTo>
                  <a:cubicBezTo>
                    <a:pt x="1648487" y="913973"/>
                    <a:pt x="1630817" y="970782"/>
                    <a:pt x="1595474" y="1043600"/>
                  </a:cubicBezTo>
                  <a:cubicBezTo>
                    <a:pt x="1560132" y="1116419"/>
                    <a:pt x="1448769" y="1306056"/>
                    <a:pt x="1261385" y="1612512"/>
                  </a:cubicBezTo>
                  <a:lnTo>
                    <a:pt x="1261208" y="1776888"/>
                  </a:lnTo>
                  <a:lnTo>
                    <a:pt x="1893806" y="1776888"/>
                  </a:lnTo>
                  <a:lnTo>
                    <a:pt x="1893806" y="1580491"/>
                  </a:lnTo>
                  <a:lnTo>
                    <a:pt x="1578552" y="1580491"/>
                  </a:lnTo>
                  <a:cubicBezTo>
                    <a:pt x="1739852" y="1341873"/>
                    <a:pt x="1836989" y="1185799"/>
                    <a:pt x="1869963" y="1112268"/>
                  </a:cubicBezTo>
                  <a:cubicBezTo>
                    <a:pt x="1902936" y="1038738"/>
                    <a:pt x="1919423" y="969003"/>
                    <a:pt x="1919423" y="903062"/>
                  </a:cubicBezTo>
                  <a:cubicBezTo>
                    <a:pt x="1919423" y="816249"/>
                    <a:pt x="1890130" y="744498"/>
                    <a:pt x="1831543" y="687808"/>
                  </a:cubicBezTo>
                  <a:cubicBezTo>
                    <a:pt x="1772955" y="631118"/>
                    <a:pt x="1686498" y="602774"/>
                    <a:pt x="1572170" y="602774"/>
                  </a:cubicBezTo>
                  <a:close/>
                  <a:moveTo>
                    <a:pt x="864799" y="602774"/>
                  </a:moveTo>
                  <a:cubicBezTo>
                    <a:pt x="787474" y="602774"/>
                    <a:pt x="721652" y="618666"/>
                    <a:pt x="667335" y="650450"/>
                  </a:cubicBezTo>
                  <a:cubicBezTo>
                    <a:pt x="613017" y="682234"/>
                    <a:pt x="576726" y="724455"/>
                    <a:pt x="558462" y="777112"/>
                  </a:cubicBezTo>
                  <a:cubicBezTo>
                    <a:pt x="540198" y="829769"/>
                    <a:pt x="531066" y="908992"/>
                    <a:pt x="531066" y="1014781"/>
                  </a:cubicBezTo>
                  <a:lnTo>
                    <a:pt x="531066" y="1416826"/>
                  </a:lnTo>
                  <a:cubicBezTo>
                    <a:pt x="531066" y="1497947"/>
                    <a:pt x="536759" y="1557127"/>
                    <a:pt x="548144" y="1594367"/>
                  </a:cubicBezTo>
                  <a:cubicBezTo>
                    <a:pt x="559530" y="1631606"/>
                    <a:pt x="578742" y="1667067"/>
                    <a:pt x="605783" y="1700749"/>
                  </a:cubicBezTo>
                  <a:cubicBezTo>
                    <a:pt x="632823" y="1734430"/>
                    <a:pt x="669114" y="1759217"/>
                    <a:pt x="714655" y="1775109"/>
                  </a:cubicBezTo>
                  <a:cubicBezTo>
                    <a:pt x="760196" y="1791001"/>
                    <a:pt x="817360" y="1798947"/>
                    <a:pt x="886147" y="1798947"/>
                  </a:cubicBezTo>
                  <a:cubicBezTo>
                    <a:pt x="938330" y="1798947"/>
                    <a:pt x="985531" y="1791357"/>
                    <a:pt x="1027752" y="1776177"/>
                  </a:cubicBezTo>
                  <a:cubicBezTo>
                    <a:pt x="1069973" y="1760996"/>
                    <a:pt x="1106026" y="1736091"/>
                    <a:pt x="1135913" y="1701460"/>
                  </a:cubicBezTo>
                  <a:cubicBezTo>
                    <a:pt x="1165799" y="1666830"/>
                    <a:pt x="1185487" y="1629590"/>
                    <a:pt x="1194974" y="1589742"/>
                  </a:cubicBezTo>
                  <a:cubicBezTo>
                    <a:pt x="1204462" y="1549893"/>
                    <a:pt x="1209206" y="1486325"/>
                    <a:pt x="1209206" y="1399037"/>
                  </a:cubicBezTo>
                  <a:lnTo>
                    <a:pt x="1209206" y="1014781"/>
                  </a:lnTo>
                  <a:cubicBezTo>
                    <a:pt x="1209206" y="927493"/>
                    <a:pt x="1204818" y="863925"/>
                    <a:pt x="1196042" y="824076"/>
                  </a:cubicBezTo>
                  <a:cubicBezTo>
                    <a:pt x="1187266" y="784228"/>
                    <a:pt x="1170543" y="748411"/>
                    <a:pt x="1145875" y="716627"/>
                  </a:cubicBezTo>
                  <a:cubicBezTo>
                    <a:pt x="1121207" y="684843"/>
                    <a:pt x="1083967" y="657921"/>
                    <a:pt x="1034156" y="635862"/>
                  </a:cubicBezTo>
                  <a:cubicBezTo>
                    <a:pt x="984345" y="613803"/>
                    <a:pt x="927893" y="602774"/>
                    <a:pt x="864799" y="602774"/>
                  </a:cubicBezTo>
                  <a:close/>
                  <a:moveTo>
                    <a:pt x="1213644" y="0"/>
                  </a:moveTo>
                  <a:cubicBezTo>
                    <a:pt x="1883921" y="0"/>
                    <a:pt x="2427288" y="543722"/>
                    <a:pt x="2427288" y="1214438"/>
                  </a:cubicBezTo>
                  <a:cubicBezTo>
                    <a:pt x="2427288" y="1885154"/>
                    <a:pt x="1883921" y="2428876"/>
                    <a:pt x="1213644" y="2428876"/>
                  </a:cubicBezTo>
                  <a:cubicBezTo>
                    <a:pt x="543367" y="2428876"/>
                    <a:pt x="0" y="1885154"/>
                    <a:pt x="0" y="1214438"/>
                  </a:cubicBezTo>
                  <a:cubicBezTo>
                    <a:pt x="0" y="543722"/>
                    <a:pt x="543367" y="0"/>
                    <a:pt x="1213644" y="0"/>
                  </a:cubicBezTo>
                  <a:close/>
                </a:path>
              </a:pathLst>
            </a:custGeom>
            <a:solidFill>
              <a:srgbClr val="644646"/>
            </a:solidFill>
            <a:ln>
              <a:noFill/>
            </a:ln>
            <a:effectLst/>
          </p:spPr>
          <p:txBody>
            <a:bodyPr/>
            <a:lstStyle>
              <a:defPPr>
                <a:defRPr lang="zh-CN"/>
              </a:defPPr>
              <a:lvl1pPr eaLnBrk="1" hangingPunct="1">
                <a:defRPr sz="12000" spc="-300">
                  <a:solidFill>
                    <a:srgbClr val="FFECD4"/>
                  </a:solidFill>
                  <a:latin typeface="Futura Md BT" panose="020B0602020204020303" pitchFamily="34" charset="0"/>
                  <a:ea typeface="造字工房尚雅体演示版常规体" pitchFamily="50" charset="-122"/>
                </a:defRPr>
              </a:lvl1pPr>
            </a:lstStyle>
            <a:p>
              <a:pPr>
                <a:defRPr/>
              </a:pPr>
              <a:endParaRPr lang="zh-CN" altLang="en-US" sz="11500" dirty="0">
                <a:latin typeface="Impact" panose="020B0806030902050204" pitchFamily="34" charset="0"/>
              </a:endParaRPr>
            </a:p>
          </p:txBody>
        </p:sp>
      </p:grpSp>
    </p:spTree>
    <p:extLst>
      <p:ext uri="{BB962C8B-B14F-4D97-AF65-F5344CB8AC3E}">
        <p14:creationId xmlns:p14="http://schemas.microsoft.com/office/powerpoint/2010/main" val="1413447200"/>
      </p:ext>
    </p:extLst>
  </p:cSld>
  <p:clrMapOvr>
    <a:masterClrMapping/>
  </p:clrMapOvr>
  <p:transition spd="slow">
    <p:random/>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PA_矩形 9"/>
          <p:cNvSpPr/>
          <p:nvPr userDrawn="1">
            <p:custDataLst>
              <p:tags r:id="rId1"/>
            </p:custDataLst>
          </p:nvPr>
        </p:nvSpPr>
        <p:spPr>
          <a:xfrm>
            <a:off x="0" y="401638"/>
            <a:ext cx="144463" cy="468312"/>
          </a:xfrm>
          <a:prstGeom prst="rect">
            <a:avLst/>
          </a:prstGeom>
          <a:solidFill>
            <a:srgbClr val="64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9B2D1F">
                  <a:lumMod val="75000"/>
                </a:srgbClr>
              </a:solidFill>
            </a:endParaRPr>
          </a:p>
        </p:txBody>
      </p:sp>
      <p:cxnSp>
        <p:nvCxnSpPr>
          <p:cNvPr id="3" name="直接连接符 2"/>
          <p:cNvCxnSpPr/>
          <p:nvPr userDrawn="1"/>
        </p:nvCxnSpPr>
        <p:spPr>
          <a:xfrm>
            <a:off x="1562100" y="835025"/>
            <a:ext cx="75533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flipV="1">
            <a:off x="9020175" y="401638"/>
            <a:ext cx="0" cy="431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flipV="1">
            <a:off x="9104313" y="544513"/>
            <a:ext cx="0" cy="28892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PA_文本框 1"/>
          <p:cNvSpPr txBox="1"/>
          <p:nvPr userDrawn="1">
            <p:custDataLst>
              <p:tags r:id="rId2"/>
            </p:custDataLst>
          </p:nvPr>
        </p:nvSpPr>
        <p:spPr>
          <a:xfrm>
            <a:off x="9312275" y="417513"/>
            <a:ext cx="2768600" cy="401637"/>
          </a:xfrm>
          <a:prstGeom prst="rect">
            <a:avLst/>
          </a:prstGeom>
          <a:solidFill>
            <a:srgbClr val="644646"/>
          </a:solidFill>
          <a:effectLst>
            <a:outerShdw blurRad="50800" dist="38100" dir="2700000" algn="tl" rotWithShape="0">
              <a:prstClr val="black">
                <a:alpha val="40000"/>
              </a:prstClr>
            </a:outerShdw>
          </a:effectLst>
        </p:spPr>
        <p:txBody>
          <a:bodyPr>
            <a:spAutoFit/>
          </a:bodyPr>
          <a:lstStyle/>
          <a:p>
            <a:pPr algn="ctr">
              <a:defRPr/>
            </a:pPr>
            <a:endParaRPr lang="zh-CN" altLang="en-US" sz="2000" dirty="0">
              <a:solidFill>
                <a:srgbClr val="FEFEFE"/>
              </a:solidFill>
              <a:cs typeface="+mn-ea"/>
              <a:sym typeface="+mn-lt"/>
            </a:endParaRPr>
          </a:p>
        </p:txBody>
      </p:sp>
      <p:sp>
        <p:nvSpPr>
          <p:cNvPr id="7" name="TextBox 1"/>
          <p:cNvSpPr txBox="1"/>
          <p:nvPr userDrawn="1"/>
        </p:nvSpPr>
        <p:spPr>
          <a:xfrm>
            <a:off x="228600" y="387350"/>
            <a:ext cx="4413250" cy="461963"/>
          </a:xfrm>
          <a:prstGeom prst="rect">
            <a:avLst/>
          </a:prstGeom>
          <a:noFill/>
        </p:spPr>
        <p:txBody>
          <a:bodyPr>
            <a:spAutoFit/>
          </a:bodyPr>
          <a:lstStyle>
            <a:defPPr>
              <a:defRPr lang="zh-CN"/>
            </a:defPPr>
            <a:lvl1pPr>
              <a:defRPr sz="2400">
                <a:solidFill>
                  <a:srgbClr val="7030A0"/>
                </a:solidFill>
                <a:latin typeface="冬青黑体简体中文 W3" panose="020B0300000000000000" pitchFamily="34" charset="-122"/>
                <a:ea typeface="冬青黑体简体中文 W3" panose="020B0300000000000000" pitchFamily="34" charset="-122"/>
              </a:defRPr>
            </a:lvl1pPr>
          </a:lstStyle>
          <a:p>
            <a:pPr>
              <a:defRPr/>
            </a:pPr>
            <a:r>
              <a:rPr lang="zh-CN" altLang="en-US" dirty="0">
                <a:solidFill>
                  <a:prstClr val="black">
                    <a:lumMod val="75000"/>
                    <a:lumOff val="25000"/>
                  </a:prstClr>
                </a:solidFill>
                <a:latin typeface="微软雅黑" panose="020B0503020204020204" pitchFamily="82" charset="2"/>
                <a:ea typeface="微软雅黑" panose="020B0503020204020204" pitchFamily="82" charset="2"/>
              </a:rPr>
              <a:t>任务一　酒店投资类型</a:t>
            </a:r>
          </a:p>
        </p:txBody>
      </p:sp>
      <p:grpSp>
        <p:nvGrpSpPr>
          <p:cNvPr id="8" name="组合 7"/>
          <p:cNvGrpSpPr/>
          <p:nvPr userDrawn="1"/>
        </p:nvGrpSpPr>
        <p:grpSpPr bwMode="auto">
          <a:xfrm>
            <a:off x="9344025" y="266700"/>
            <a:ext cx="2665413" cy="677863"/>
            <a:chOff x="11947" y="174"/>
            <a:chExt cx="4006" cy="1019"/>
          </a:xfrm>
        </p:grpSpPr>
        <p:pic>
          <p:nvPicPr>
            <p:cNvPr id="9" name="图片 8" descr="1"/>
            <p:cNvPicPr>
              <a:picLocks noChangeAspect="1"/>
            </p:cNvPicPr>
            <p:nvPr/>
          </p:nvPicPr>
          <p:blipFill>
            <a:blip r:embed="rId4" cstate="print"/>
            <a:srcRect b="33841"/>
            <a:stretch>
              <a:fillRect/>
            </a:stretch>
          </p:blipFill>
          <p:spPr bwMode="auto">
            <a:xfrm>
              <a:off x="13645" y="374"/>
              <a:ext cx="1197" cy="468"/>
            </a:xfrm>
            <a:prstGeom prst="rect">
              <a:avLst/>
            </a:prstGeom>
            <a:noFill/>
            <a:ln w="9525">
              <a:noFill/>
              <a:miter lim="800000"/>
              <a:headEnd/>
              <a:tailEnd/>
            </a:ln>
          </p:spPr>
        </p:pic>
        <p:pic>
          <p:nvPicPr>
            <p:cNvPr id="10" name="图片 9" descr="3"/>
            <p:cNvPicPr>
              <a:picLocks noChangeAspect="1"/>
            </p:cNvPicPr>
            <p:nvPr/>
          </p:nvPicPr>
          <p:blipFill>
            <a:blip r:embed="rId5" cstate="print"/>
            <a:srcRect/>
            <a:stretch>
              <a:fillRect/>
            </a:stretch>
          </p:blipFill>
          <p:spPr bwMode="auto">
            <a:xfrm>
              <a:off x="11947" y="174"/>
              <a:ext cx="1868" cy="1019"/>
            </a:xfrm>
            <a:prstGeom prst="rect">
              <a:avLst/>
            </a:prstGeom>
            <a:noFill/>
            <a:ln w="9525">
              <a:noFill/>
              <a:miter lim="800000"/>
              <a:headEnd/>
              <a:tailEnd/>
            </a:ln>
          </p:spPr>
        </p:pic>
        <p:pic>
          <p:nvPicPr>
            <p:cNvPr id="11" name="图片 10" descr="图片1"/>
            <p:cNvPicPr>
              <a:picLocks noChangeAspect="1"/>
            </p:cNvPicPr>
            <p:nvPr/>
          </p:nvPicPr>
          <p:blipFill>
            <a:blip r:embed="rId6"/>
            <a:srcRect/>
            <a:stretch>
              <a:fillRect/>
            </a:stretch>
          </p:blipFill>
          <p:spPr bwMode="auto">
            <a:xfrm>
              <a:off x="14820" y="531"/>
              <a:ext cx="1133" cy="375"/>
            </a:xfrm>
            <a:prstGeom prst="rect">
              <a:avLst/>
            </a:prstGeom>
            <a:noFill/>
            <a:ln w="9525">
              <a:noFill/>
              <a:miter lim="800000"/>
              <a:headEnd/>
              <a:tailEnd/>
            </a:ln>
          </p:spPr>
        </p:pic>
      </p:grpSp>
    </p:spTree>
    <p:extLst>
      <p:ext uri="{BB962C8B-B14F-4D97-AF65-F5344CB8AC3E}">
        <p14:creationId xmlns:p14="http://schemas.microsoft.com/office/powerpoint/2010/main" val="1240188376"/>
      </p:ext>
    </p:extLst>
  </p:cSld>
  <p:clrMapOvr>
    <a:masterClrMapping/>
  </p:clrMapOvr>
  <p:transition spd="slow">
    <p:random/>
    <p:sndAc>
      <p:end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PA_矩形 9"/>
          <p:cNvSpPr/>
          <p:nvPr userDrawn="1">
            <p:custDataLst>
              <p:tags r:id="rId1"/>
            </p:custDataLst>
          </p:nvPr>
        </p:nvSpPr>
        <p:spPr>
          <a:xfrm>
            <a:off x="0" y="401638"/>
            <a:ext cx="144463" cy="468312"/>
          </a:xfrm>
          <a:prstGeom prst="rect">
            <a:avLst/>
          </a:prstGeom>
          <a:solidFill>
            <a:srgbClr val="64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9B2D1F">
                  <a:lumMod val="75000"/>
                </a:srgbClr>
              </a:solidFill>
            </a:endParaRPr>
          </a:p>
        </p:txBody>
      </p:sp>
      <p:cxnSp>
        <p:nvCxnSpPr>
          <p:cNvPr id="3" name="直接连接符 2"/>
          <p:cNvCxnSpPr/>
          <p:nvPr userDrawn="1"/>
        </p:nvCxnSpPr>
        <p:spPr>
          <a:xfrm>
            <a:off x="1562100" y="835025"/>
            <a:ext cx="75533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flipV="1">
            <a:off x="9020175" y="401638"/>
            <a:ext cx="0" cy="431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flipV="1">
            <a:off x="9104313" y="544513"/>
            <a:ext cx="0" cy="28892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PA_文本框 1"/>
          <p:cNvSpPr txBox="1"/>
          <p:nvPr userDrawn="1">
            <p:custDataLst>
              <p:tags r:id="rId2"/>
            </p:custDataLst>
          </p:nvPr>
        </p:nvSpPr>
        <p:spPr>
          <a:xfrm>
            <a:off x="9312275" y="417513"/>
            <a:ext cx="2768600" cy="401637"/>
          </a:xfrm>
          <a:prstGeom prst="rect">
            <a:avLst/>
          </a:prstGeom>
          <a:solidFill>
            <a:srgbClr val="644646"/>
          </a:solidFill>
          <a:effectLst>
            <a:outerShdw blurRad="50800" dist="38100" dir="2700000" algn="tl" rotWithShape="0">
              <a:prstClr val="black">
                <a:alpha val="40000"/>
              </a:prstClr>
            </a:outerShdw>
          </a:effectLst>
        </p:spPr>
        <p:txBody>
          <a:bodyPr>
            <a:spAutoFit/>
          </a:bodyPr>
          <a:lstStyle/>
          <a:p>
            <a:pPr algn="ctr">
              <a:defRPr/>
            </a:pPr>
            <a:endParaRPr lang="zh-CN" altLang="en-US" sz="2000" dirty="0">
              <a:solidFill>
                <a:srgbClr val="FEFEFE"/>
              </a:solidFill>
              <a:cs typeface="+mn-ea"/>
              <a:sym typeface="+mn-lt"/>
            </a:endParaRPr>
          </a:p>
        </p:txBody>
      </p:sp>
      <p:sp>
        <p:nvSpPr>
          <p:cNvPr id="7" name="TextBox 1"/>
          <p:cNvSpPr txBox="1"/>
          <p:nvPr userDrawn="1"/>
        </p:nvSpPr>
        <p:spPr>
          <a:xfrm>
            <a:off x="228600" y="387350"/>
            <a:ext cx="4905375" cy="460375"/>
          </a:xfrm>
          <a:prstGeom prst="rect">
            <a:avLst/>
          </a:prstGeom>
          <a:noFill/>
        </p:spPr>
        <p:txBody>
          <a:bodyPr>
            <a:spAutoFit/>
          </a:bodyPr>
          <a:lstStyle>
            <a:defPPr>
              <a:defRPr lang="zh-CN"/>
            </a:defPPr>
            <a:lvl1pPr>
              <a:defRPr sz="2400">
                <a:solidFill>
                  <a:srgbClr val="7030A0"/>
                </a:solidFill>
                <a:latin typeface="冬青黑体简体中文 W3" panose="020B0300000000000000" pitchFamily="34" charset="-122"/>
                <a:ea typeface="冬青黑体简体中文 W3" panose="020B0300000000000000" pitchFamily="34" charset="-122"/>
              </a:defRPr>
            </a:lvl1pPr>
          </a:lstStyle>
          <a:p>
            <a:pPr>
              <a:defRPr/>
            </a:pPr>
            <a:r>
              <a:rPr lang="zh-CN" altLang="en-US" dirty="0">
                <a:solidFill>
                  <a:prstClr val="black">
                    <a:lumMod val="75000"/>
                    <a:lumOff val="25000"/>
                  </a:prstClr>
                </a:solidFill>
                <a:latin typeface="微软雅黑" panose="020B0503020204020204" pitchFamily="82" charset="2"/>
                <a:ea typeface="微软雅黑" panose="020B0503020204020204" pitchFamily="82" charset="2"/>
              </a:rPr>
              <a:t>任务一　酒店组织机构设置的依据</a:t>
            </a:r>
          </a:p>
        </p:txBody>
      </p:sp>
      <p:grpSp>
        <p:nvGrpSpPr>
          <p:cNvPr id="8" name="组合 7"/>
          <p:cNvGrpSpPr/>
          <p:nvPr userDrawn="1"/>
        </p:nvGrpSpPr>
        <p:grpSpPr bwMode="auto">
          <a:xfrm>
            <a:off x="9344025" y="266700"/>
            <a:ext cx="2665413" cy="677863"/>
            <a:chOff x="11947" y="174"/>
            <a:chExt cx="4006" cy="1019"/>
          </a:xfrm>
        </p:grpSpPr>
        <p:pic>
          <p:nvPicPr>
            <p:cNvPr id="9" name="图片 8" descr="1"/>
            <p:cNvPicPr>
              <a:picLocks noChangeAspect="1"/>
            </p:cNvPicPr>
            <p:nvPr/>
          </p:nvPicPr>
          <p:blipFill>
            <a:blip r:embed="rId4" cstate="print"/>
            <a:srcRect b="33841"/>
            <a:stretch>
              <a:fillRect/>
            </a:stretch>
          </p:blipFill>
          <p:spPr bwMode="auto">
            <a:xfrm>
              <a:off x="13645" y="374"/>
              <a:ext cx="1197" cy="468"/>
            </a:xfrm>
            <a:prstGeom prst="rect">
              <a:avLst/>
            </a:prstGeom>
            <a:noFill/>
            <a:ln w="9525">
              <a:noFill/>
              <a:miter lim="800000"/>
              <a:headEnd/>
              <a:tailEnd/>
            </a:ln>
          </p:spPr>
        </p:pic>
        <p:pic>
          <p:nvPicPr>
            <p:cNvPr id="10" name="图片 9" descr="3"/>
            <p:cNvPicPr>
              <a:picLocks noChangeAspect="1"/>
            </p:cNvPicPr>
            <p:nvPr/>
          </p:nvPicPr>
          <p:blipFill>
            <a:blip r:embed="rId5" cstate="print"/>
            <a:srcRect/>
            <a:stretch>
              <a:fillRect/>
            </a:stretch>
          </p:blipFill>
          <p:spPr bwMode="auto">
            <a:xfrm>
              <a:off x="11947" y="174"/>
              <a:ext cx="1868" cy="1019"/>
            </a:xfrm>
            <a:prstGeom prst="rect">
              <a:avLst/>
            </a:prstGeom>
            <a:noFill/>
            <a:ln w="9525">
              <a:noFill/>
              <a:miter lim="800000"/>
              <a:headEnd/>
              <a:tailEnd/>
            </a:ln>
          </p:spPr>
        </p:pic>
        <p:pic>
          <p:nvPicPr>
            <p:cNvPr id="11" name="图片 10" descr="图片1"/>
            <p:cNvPicPr>
              <a:picLocks noChangeAspect="1"/>
            </p:cNvPicPr>
            <p:nvPr/>
          </p:nvPicPr>
          <p:blipFill>
            <a:blip r:embed="rId6"/>
            <a:srcRect/>
            <a:stretch>
              <a:fillRect/>
            </a:stretch>
          </p:blipFill>
          <p:spPr bwMode="auto">
            <a:xfrm>
              <a:off x="14820" y="531"/>
              <a:ext cx="1133" cy="375"/>
            </a:xfrm>
            <a:prstGeom prst="rect">
              <a:avLst/>
            </a:prstGeom>
            <a:noFill/>
            <a:ln w="9525">
              <a:noFill/>
              <a:miter lim="800000"/>
              <a:headEnd/>
              <a:tailEnd/>
            </a:ln>
          </p:spPr>
        </p:pic>
      </p:grpSp>
    </p:spTree>
    <p:extLst>
      <p:ext uri="{BB962C8B-B14F-4D97-AF65-F5344CB8AC3E}">
        <p14:creationId xmlns:p14="http://schemas.microsoft.com/office/powerpoint/2010/main" val="4054457188"/>
      </p:ext>
    </p:extLst>
  </p:cSld>
  <p:clrMapOvr>
    <a:masterClrMapping/>
  </p:clrMapOvr>
  <p:transition spd="slow">
    <p:random/>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1644424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PA_矩形 9"/>
          <p:cNvSpPr/>
          <p:nvPr userDrawn="1">
            <p:custDataLst>
              <p:tags r:id="rId1"/>
            </p:custDataLst>
          </p:nvPr>
        </p:nvSpPr>
        <p:spPr>
          <a:xfrm>
            <a:off x="0" y="401638"/>
            <a:ext cx="144463" cy="468312"/>
          </a:xfrm>
          <a:prstGeom prst="rect">
            <a:avLst/>
          </a:prstGeom>
          <a:solidFill>
            <a:srgbClr val="64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9B2D1F">
                  <a:lumMod val="75000"/>
                </a:srgbClr>
              </a:solidFill>
            </a:endParaRPr>
          </a:p>
        </p:txBody>
      </p:sp>
      <p:cxnSp>
        <p:nvCxnSpPr>
          <p:cNvPr id="3" name="直接连接符 2"/>
          <p:cNvCxnSpPr/>
          <p:nvPr userDrawn="1"/>
        </p:nvCxnSpPr>
        <p:spPr>
          <a:xfrm>
            <a:off x="1562100" y="835025"/>
            <a:ext cx="75533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flipV="1">
            <a:off x="9020175" y="401638"/>
            <a:ext cx="0" cy="431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flipV="1">
            <a:off x="9104313" y="544513"/>
            <a:ext cx="0" cy="28892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PA_文本框 1"/>
          <p:cNvSpPr txBox="1"/>
          <p:nvPr userDrawn="1">
            <p:custDataLst>
              <p:tags r:id="rId2"/>
            </p:custDataLst>
          </p:nvPr>
        </p:nvSpPr>
        <p:spPr>
          <a:xfrm>
            <a:off x="9312275" y="417513"/>
            <a:ext cx="2768600" cy="401637"/>
          </a:xfrm>
          <a:prstGeom prst="rect">
            <a:avLst/>
          </a:prstGeom>
          <a:solidFill>
            <a:srgbClr val="644646"/>
          </a:solidFill>
          <a:effectLst>
            <a:outerShdw blurRad="50800" dist="38100" dir="2700000" algn="tl" rotWithShape="0">
              <a:prstClr val="black">
                <a:alpha val="40000"/>
              </a:prstClr>
            </a:outerShdw>
          </a:effectLst>
        </p:spPr>
        <p:txBody>
          <a:bodyPr>
            <a:spAutoFit/>
          </a:bodyPr>
          <a:lstStyle/>
          <a:p>
            <a:pPr algn="ctr">
              <a:defRPr/>
            </a:pPr>
            <a:endParaRPr lang="zh-CN" altLang="en-US" sz="2000" dirty="0">
              <a:solidFill>
                <a:srgbClr val="FEFEFE"/>
              </a:solidFill>
              <a:cs typeface="+mn-ea"/>
              <a:sym typeface="+mn-lt"/>
            </a:endParaRPr>
          </a:p>
        </p:txBody>
      </p:sp>
      <p:sp>
        <p:nvSpPr>
          <p:cNvPr id="7" name="TextBox 1"/>
          <p:cNvSpPr txBox="1"/>
          <p:nvPr userDrawn="1"/>
        </p:nvSpPr>
        <p:spPr>
          <a:xfrm>
            <a:off x="228600" y="387350"/>
            <a:ext cx="4413250" cy="461963"/>
          </a:xfrm>
          <a:prstGeom prst="rect">
            <a:avLst/>
          </a:prstGeom>
          <a:noFill/>
        </p:spPr>
        <p:txBody>
          <a:bodyPr>
            <a:spAutoFit/>
          </a:bodyPr>
          <a:lstStyle>
            <a:defPPr>
              <a:defRPr lang="zh-CN"/>
            </a:defPPr>
            <a:lvl1pPr>
              <a:defRPr sz="2400">
                <a:solidFill>
                  <a:srgbClr val="7030A0"/>
                </a:solidFill>
                <a:latin typeface="冬青黑体简体中文 W3" panose="020B0300000000000000" pitchFamily="34" charset="-122"/>
                <a:ea typeface="冬青黑体简体中文 W3" panose="020B0300000000000000" pitchFamily="34" charset="-122"/>
              </a:defRPr>
            </a:lvl1pPr>
          </a:lstStyle>
          <a:p>
            <a:pPr>
              <a:defRPr/>
            </a:pPr>
            <a:r>
              <a:rPr lang="zh-CN" altLang="en-US" dirty="0">
                <a:solidFill>
                  <a:prstClr val="black">
                    <a:lumMod val="75000"/>
                    <a:lumOff val="25000"/>
                  </a:prstClr>
                </a:solidFill>
                <a:latin typeface="微软雅黑" panose="020B0503020204020204" pitchFamily="82" charset="2"/>
                <a:ea typeface="微软雅黑" panose="020B0503020204020204" pitchFamily="82" charset="2"/>
              </a:rPr>
              <a:t>任务二　酒店组织的结构类型</a:t>
            </a:r>
          </a:p>
        </p:txBody>
      </p:sp>
      <p:grpSp>
        <p:nvGrpSpPr>
          <p:cNvPr id="8" name="组合 7"/>
          <p:cNvGrpSpPr/>
          <p:nvPr userDrawn="1"/>
        </p:nvGrpSpPr>
        <p:grpSpPr bwMode="auto">
          <a:xfrm>
            <a:off x="9344025" y="266700"/>
            <a:ext cx="2665413" cy="677863"/>
            <a:chOff x="11947" y="174"/>
            <a:chExt cx="4006" cy="1019"/>
          </a:xfrm>
        </p:grpSpPr>
        <p:pic>
          <p:nvPicPr>
            <p:cNvPr id="9" name="图片 8" descr="1"/>
            <p:cNvPicPr>
              <a:picLocks noChangeAspect="1"/>
            </p:cNvPicPr>
            <p:nvPr/>
          </p:nvPicPr>
          <p:blipFill>
            <a:blip r:embed="rId4" cstate="print"/>
            <a:srcRect b="33841"/>
            <a:stretch>
              <a:fillRect/>
            </a:stretch>
          </p:blipFill>
          <p:spPr bwMode="auto">
            <a:xfrm>
              <a:off x="13645" y="374"/>
              <a:ext cx="1197" cy="468"/>
            </a:xfrm>
            <a:prstGeom prst="rect">
              <a:avLst/>
            </a:prstGeom>
            <a:noFill/>
            <a:ln w="9525">
              <a:noFill/>
              <a:miter lim="800000"/>
              <a:headEnd/>
              <a:tailEnd/>
            </a:ln>
          </p:spPr>
        </p:pic>
        <p:pic>
          <p:nvPicPr>
            <p:cNvPr id="10" name="图片 9" descr="3"/>
            <p:cNvPicPr>
              <a:picLocks noChangeAspect="1"/>
            </p:cNvPicPr>
            <p:nvPr/>
          </p:nvPicPr>
          <p:blipFill>
            <a:blip r:embed="rId5" cstate="print"/>
            <a:srcRect/>
            <a:stretch>
              <a:fillRect/>
            </a:stretch>
          </p:blipFill>
          <p:spPr bwMode="auto">
            <a:xfrm>
              <a:off x="11947" y="174"/>
              <a:ext cx="1868" cy="1019"/>
            </a:xfrm>
            <a:prstGeom prst="rect">
              <a:avLst/>
            </a:prstGeom>
            <a:noFill/>
            <a:ln w="9525">
              <a:noFill/>
              <a:miter lim="800000"/>
              <a:headEnd/>
              <a:tailEnd/>
            </a:ln>
          </p:spPr>
        </p:pic>
        <p:pic>
          <p:nvPicPr>
            <p:cNvPr id="11" name="图片 10" descr="图片1"/>
            <p:cNvPicPr>
              <a:picLocks noChangeAspect="1"/>
            </p:cNvPicPr>
            <p:nvPr/>
          </p:nvPicPr>
          <p:blipFill>
            <a:blip r:embed="rId6"/>
            <a:srcRect/>
            <a:stretch>
              <a:fillRect/>
            </a:stretch>
          </p:blipFill>
          <p:spPr bwMode="auto">
            <a:xfrm>
              <a:off x="14820" y="531"/>
              <a:ext cx="1133" cy="375"/>
            </a:xfrm>
            <a:prstGeom prst="rect">
              <a:avLst/>
            </a:prstGeom>
            <a:noFill/>
            <a:ln w="9525">
              <a:noFill/>
              <a:miter lim="800000"/>
              <a:headEnd/>
              <a:tailEnd/>
            </a:ln>
          </p:spPr>
        </p:pic>
      </p:grpSp>
    </p:spTree>
    <p:extLst>
      <p:ext uri="{BB962C8B-B14F-4D97-AF65-F5344CB8AC3E}">
        <p14:creationId xmlns:p14="http://schemas.microsoft.com/office/powerpoint/2010/main" val="2918056526"/>
      </p:ext>
    </p:extLst>
  </p:cSld>
  <p:clrMapOvr>
    <a:masterClrMapping/>
  </p:clrMapOvr>
  <p:transition spd="slow">
    <p:random/>
    <p:sndAc>
      <p:end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PA_矩形 9"/>
          <p:cNvSpPr/>
          <p:nvPr userDrawn="1">
            <p:custDataLst>
              <p:tags r:id="rId1"/>
            </p:custDataLst>
          </p:nvPr>
        </p:nvSpPr>
        <p:spPr>
          <a:xfrm>
            <a:off x="0" y="401638"/>
            <a:ext cx="144463" cy="468312"/>
          </a:xfrm>
          <a:prstGeom prst="rect">
            <a:avLst/>
          </a:prstGeom>
          <a:solidFill>
            <a:srgbClr val="64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9B2D1F">
                  <a:lumMod val="75000"/>
                </a:srgbClr>
              </a:solidFill>
            </a:endParaRPr>
          </a:p>
        </p:txBody>
      </p:sp>
      <p:cxnSp>
        <p:nvCxnSpPr>
          <p:cNvPr id="3" name="直接连接符 2"/>
          <p:cNvCxnSpPr/>
          <p:nvPr userDrawn="1"/>
        </p:nvCxnSpPr>
        <p:spPr>
          <a:xfrm>
            <a:off x="1562100" y="835025"/>
            <a:ext cx="75533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flipV="1">
            <a:off x="9020175" y="401638"/>
            <a:ext cx="0" cy="431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flipV="1">
            <a:off x="9104313" y="544513"/>
            <a:ext cx="0" cy="28892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PA_文本框 1"/>
          <p:cNvSpPr txBox="1"/>
          <p:nvPr userDrawn="1">
            <p:custDataLst>
              <p:tags r:id="rId2"/>
            </p:custDataLst>
          </p:nvPr>
        </p:nvSpPr>
        <p:spPr>
          <a:xfrm>
            <a:off x="9312275" y="417513"/>
            <a:ext cx="2768600" cy="401637"/>
          </a:xfrm>
          <a:prstGeom prst="rect">
            <a:avLst/>
          </a:prstGeom>
          <a:solidFill>
            <a:srgbClr val="644646"/>
          </a:solidFill>
          <a:effectLst>
            <a:outerShdw blurRad="50800" dist="38100" dir="2700000" algn="tl" rotWithShape="0">
              <a:prstClr val="black">
                <a:alpha val="40000"/>
              </a:prstClr>
            </a:outerShdw>
          </a:effectLst>
        </p:spPr>
        <p:txBody>
          <a:bodyPr>
            <a:spAutoFit/>
          </a:bodyPr>
          <a:lstStyle/>
          <a:p>
            <a:pPr algn="ctr">
              <a:defRPr/>
            </a:pPr>
            <a:endParaRPr lang="zh-CN" altLang="en-US" sz="2000" dirty="0">
              <a:solidFill>
                <a:srgbClr val="FEFEFE"/>
              </a:solidFill>
              <a:cs typeface="+mn-ea"/>
              <a:sym typeface="+mn-lt"/>
            </a:endParaRPr>
          </a:p>
        </p:txBody>
      </p:sp>
      <p:sp>
        <p:nvSpPr>
          <p:cNvPr id="7" name="TextBox 1"/>
          <p:cNvSpPr txBox="1"/>
          <p:nvPr userDrawn="1"/>
        </p:nvSpPr>
        <p:spPr>
          <a:xfrm>
            <a:off x="228600" y="387350"/>
            <a:ext cx="4413250" cy="461963"/>
          </a:xfrm>
          <a:prstGeom prst="rect">
            <a:avLst/>
          </a:prstGeom>
          <a:noFill/>
        </p:spPr>
        <p:txBody>
          <a:bodyPr>
            <a:spAutoFit/>
          </a:bodyPr>
          <a:lstStyle>
            <a:defPPr>
              <a:defRPr lang="zh-CN"/>
            </a:defPPr>
            <a:lvl1pPr>
              <a:defRPr sz="2400">
                <a:solidFill>
                  <a:srgbClr val="7030A0"/>
                </a:solidFill>
                <a:latin typeface="冬青黑体简体中文 W3" panose="020B0300000000000000" pitchFamily="34" charset="-122"/>
                <a:ea typeface="冬青黑体简体中文 W3" panose="020B0300000000000000" pitchFamily="34" charset="-122"/>
              </a:defRPr>
            </a:lvl1pPr>
          </a:lstStyle>
          <a:p>
            <a:pPr>
              <a:defRPr/>
            </a:pPr>
            <a:r>
              <a:rPr lang="zh-CN" altLang="en-US" dirty="0">
                <a:solidFill>
                  <a:prstClr val="black">
                    <a:lumMod val="75000"/>
                    <a:lumOff val="25000"/>
                  </a:prstClr>
                </a:solidFill>
                <a:latin typeface="微软雅黑" panose="020B0503020204020204" pitchFamily="82" charset="2"/>
                <a:ea typeface="微软雅黑" panose="020B0503020204020204" pitchFamily="82" charset="2"/>
              </a:rPr>
              <a:t>任务三　酒店组织管理制度</a:t>
            </a:r>
          </a:p>
        </p:txBody>
      </p:sp>
      <p:grpSp>
        <p:nvGrpSpPr>
          <p:cNvPr id="8" name="组合 7"/>
          <p:cNvGrpSpPr/>
          <p:nvPr userDrawn="1"/>
        </p:nvGrpSpPr>
        <p:grpSpPr bwMode="auto">
          <a:xfrm>
            <a:off x="9344025" y="266700"/>
            <a:ext cx="2665413" cy="677863"/>
            <a:chOff x="11947" y="174"/>
            <a:chExt cx="4006" cy="1019"/>
          </a:xfrm>
        </p:grpSpPr>
        <p:pic>
          <p:nvPicPr>
            <p:cNvPr id="9" name="图片 8" descr="1"/>
            <p:cNvPicPr>
              <a:picLocks noChangeAspect="1"/>
            </p:cNvPicPr>
            <p:nvPr/>
          </p:nvPicPr>
          <p:blipFill>
            <a:blip r:embed="rId4" cstate="print"/>
            <a:srcRect b="33841"/>
            <a:stretch>
              <a:fillRect/>
            </a:stretch>
          </p:blipFill>
          <p:spPr bwMode="auto">
            <a:xfrm>
              <a:off x="13645" y="374"/>
              <a:ext cx="1197" cy="468"/>
            </a:xfrm>
            <a:prstGeom prst="rect">
              <a:avLst/>
            </a:prstGeom>
            <a:noFill/>
            <a:ln w="9525">
              <a:noFill/>
              <a:miter lim="800000"/>
              <a:headEnd/>
              <a:tailEnd/>
            </a:ln>
          </p:spPr>
        </p:pic>
        <p:pic>
          <p:nvPicPr>
            <p:cNvPr id="10" name="图片 9" descr="3"/>
            <p:cNvPicPr>
              <a:picLocks noChangeAspect="1"/>
            </p:cNvPicPr>
            <p:nvPr/>
          </p:nvPicPr>
          <p:blipFill>
            <a:blip r:embed="rId5" cstate="print"/>
            <a:srcRect/>
            <a:stretch>
              <a:fillRect/>
            </a:stretch>
          </p:blipFill>
          <p:spPr bwMode="auto">
            <a:xfrm>
              <a:off x="11947" y="174"/>
              <a:ext cx="1868" cy="1019"/>
            </a:xfrm>
            <a:prstGeom prst="rect">
              <a:avLst/>
            </a:prstGeom>
            <a:noFill/>
            <a:ln w="9525">
              <a:noFill/>
              <a:miter lim="800000"/>
              <a:headEnd/>
              <a:tailEnd/>
            </a:ln>
          </p:spPr>
        </p:pic>
        <p:pic>
          <p:nvPicPr>
            <p:cNvPr id="11" name="图片 10" descr="图片1"/>
            <p:cNvPicPr>
              <a:picLocks noChangeAspect="1"/>
            </p:cNvPicPr>
            <p:nvPr/>
          </p:nvPicPr>
          <p:blipFill>
            <a:blip r:embed="rId6"/>
            <a:srcRect/>
            <a:stretch>
              <a:fillRect/>
            </a:stretch>
          </p:blipFill>
          <p:spPr bwMode="auto">
            <a:xfrm>
              <a:off x="14820" y="531"/>
              <a:ext cx="1133" cy="375"/>
            </a:xfrm>
            <a:prstGeom prst="rect">
              <a:avLst/>
            </a:prstGeom>
            <a:noFill/>
            <a:ln w="9525">
              <a:noFill/>
              <a:miter lim="800000"/>
              <a:headEnd/>
              <a:tailEnd/>
            </a:ln>
          </p:spPr>
        </p:pic>
      </p:grpSp>
    </p:spTree>
    <p:extLst>
      <p:ext uri="{BB962C8B-B14F-4D97-AF65-F5344CB8AC3E}">
        <p14:creationId xmlns:p14="http://schemas.microsoft.com/office/powerpoint/2010/main" val="3003262657"/>
      </p:ext>
    </p:extLst>
  </p:cSld>
  <p:clrMapOvr>
    <a:masterClrMapping/>
  </p:clrMapOvr>
  <p:transition spd="slow">
    <p:random/>
    <p:sndAc>
      <p:end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20186AF-9A86-4635-83E1-FEFB079DD5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32492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55F9617-983A-40DA-8558-ED3B649AA57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48984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A531421-871B-4B26-9B3A-231CA4F578B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406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ADB4EE61-12A2-45EB-95BA-6BBF40980B2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94250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8D7A4330-4BF8-45F2-8CB1-A70F9117325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287270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B02F3735-C665-42FE-BBE2-6B60F8ACE6E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28020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48AA23BC-4065-4804-BFF1-377BB2C3CC1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78728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029A79CF-CBD3-42A3-B2A9-C4F0DAB0110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9316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2467058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A31EE3EC-1C0D-4755-A752-63FDD0E6FB9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61902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107A2CD-C7BB-4A09-B51B-F01FC5A5FC1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65301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F91A77E-AAE1-4135-A86E-E9A29867460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6483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20186AF-9A86-4635-83E1-FEFB079DD5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20734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55F9617-983A-40DA-8558-ED3B649AA57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89933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A531421-871B-4B26-9B3A-231CA4F578B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047416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ADB4EE61-12A2-45EB-95BA-6BBF40980B2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58761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8D7A4330-4BF8-45F2-8CB1-A70F9117325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05841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B02F3735-C665-42FE-BBE2-6B60F8ACE6E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46965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48AA23BC-4065-4804-BFF1-377BB2C3CC1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8184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39820542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029A79CF-CBD3-42A3-B2A9-C4F0DAB0110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86647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A31EE3EC-1C0D-4755-A752-63FDD0E6FB9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65556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107A2CD-C7BB-4A09-B51B-F01FC5A5FC1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665004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F91A77E-AAE1-4135-A86E-E9A29867460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06186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ED5EAB1-2BE8-4C13-928B-B66FB6E21B3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104012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A75D962-5D15-497B-80D3-EB9C1A6D30C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68810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CCAE464-0836-4D59-A230-386F7E97DD5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582295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6A83D25F-123C-49A0-8ADC-42DA52232AD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6461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B310B5BC-B5A3-49EA-B933-7B9C425B21E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89992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82117FB9-80F0-4148-AA0F-0EB340A6A8E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4039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39728006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57020547-561B-46C2-8DB8-2933859E9E1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82487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173ED81-A3BA-4A01-B205-9060B110378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37152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3CCFB60B-A024-452C-8204-9B81EA5CBE4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399286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8A30FD8-A1BA-4180-B33F-88277561F1A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574286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37AC58BD-921A-45D2-ABDF-F0541009D2D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793763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2D5D285-FF7E-4439-8E2E-128A6D6D95C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87410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BA18971-4F13-4936-B1D2-35DC2692C86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603391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8235407-E389-403B-80AA-2483D906AD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5686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E1E8317-9A74-435A-9DBA-15DB5E699EB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016973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A6A4F194-7811-40DF-95E8-64FEC881BAB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2099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1968524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61BDF17E-C774-40EA-A721-C7380F66EE3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265594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DC13ADBD-3039-4318-B7D6-B8199EF00B4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183098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A2EDE94-9A99-44B7-909B-53F6211F1F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32869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6053370-D11F-4D96-81E0-7406BF4564E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805224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4FBA9C2-67D2-4CDD-9278-E8C89051CD4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036789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3CEE82A-ACDB-4CC0-BA4D-FEACED4A33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95319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2D5D285-FF7E-4439-8E2E-128A6D6D95C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457172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BA18971-4F13-4936-B1D2-35DC2692C86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212565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8235407-E389-403B-80AA-2483D906AD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876585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E1E8317-9A74-435A-9DBA-15DB5E699EB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967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5EB2B-38D1-4A1B-9480-2B2AE8C54F5E}" type="datetimeFigureOut">
              <a:rPr lang="zh-CN" altLang="en-US" smtClean="0"/>
              <a:t>2022/9/28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35170160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A6A4F194-7811-40DF-95E8-64FEC881BAB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196339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61BDF17E-C774-40EA-A721-C7380F66EE3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843965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DC13ADBD-3039-4318-B7D6-B8199EF00B4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639639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A2EDE94-9A99-44B7-909B-53F6211F1F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887550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6053370-D11F-4D96-81E0-7406BF4564E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234854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4FBA9C2-67D2-4CDD-9278-E8C89051CD4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322409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3CEE82A-ACDB-4CC0-BA4D-FEACED4A33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05249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2D5D285-FF7E-4439-8E2E-128A6D6D95C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148370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BA18971-4F13-4936-B1D2-35DC2692C86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420387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8235407-E389-403B-80AA-2483D906ADD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0301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5EB2B-38D1-4A1B-9480-2B2AE8C54F5E}" type="datetimeFigureOut">
              <a:rPr lang="zh-CN" altLang="en-US" smtClean="0"/>
              <a:t>2022/9/28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32B71-6B3E-4FFA-B960-644067DFA149}" type="slidenum">
              <a:rPr lang="zh-CN" altLang="en-US" smtClean="0"/>
              <a:t>‹#›</a:t>
            </a:fld>
            <a:endParaRPr lang="zh-CN" altLang="en-US"/>
          </a:p>
        </p:txBody>
      </p:sp>
    </p:spTree>
    <p:extLst>
      <p:ext uri="{BB962C8B-B14F-4D97-AF65-F5344CB8AC3E}">
        <p14:creationId xmlns:p14="http://schemas.microsoft.com/office/powerpoint/2010/main" val="132179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E8E378-A890-431C-A83A-15CA9B2E4481}"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377509518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E8E378-A890-431C-A83A-15CA9B2E4481}"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250339335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4165606"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ctr" eaLnBrk="1" hangingPunct="1">
              <a:defRPr sz="1600">
                <a:ea typeface="宋体" panose="02010600030101010101" pitchFamily="2" charset="-122"/>
              </a:defRPr>
            </a:lvl1pPr>
          </a:lstStyle>
          <a:p>
            <a:pPr defTabSz="1217930"/>
            <a:endParaRPr lang="zh-CN" altLang="en-US">
              <a:solidFill>
                <a:srgbClr val="000000"/>
              </a:solidFill>
            </a:endParaRPr>
          </a:p>
        </p:txBody>
      </p:sp>
      <p:sp>
        <p:nvSpPr>
          <p:cNvPr id="38916" name="Rectangle 4"/>
          <p:cNvSpPr>
            <a:spLocks noGrp="1" noChangeArrowheads="1"/>
          </p:cNvSpPr>
          <p:nvPr>
            <p:ph type="sldNum" sz="quarter" idx="4"/>
          </p:nvPr>
        </p:nvSpPr>
        <p:spPr bwMode="auto">
          <a:xfrm>
            <a:off x="8737601"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r" eaLnBrk="1" hangingPunct="1">
              <a:defRPr sz="1600">
                <a:latin typeface="Arial Black" panose="020B0A04020102020204" pitchFamily="34" charset="0"/>
                <a:ea typeface="宋体" panose="02010600030101010101" pitchFamily="2" charset="-122"/>
              </a:defRPr>
            </a:lvl1pPr>
          </a:lstStyle>
          <a:p>
            <a:pPr defTabSz="1217930"/>
            <a:fld id="{D24CA0EA-283E-4B3B-A5E5-3978CD40DD10}" type="slidenum">
              <a:rPr lang="zh-CN" altLang="en-US" smtClean="0">
                <a:solidFill>
                  <a:srgbClr val="000000"/>
                </a:solidFill>
              </a:rPr>
              <a:pPr defTabSz="1217930"/>
              <a:t>‹#›</a:t>
            </a:fld>
            <a:endParaRPr lang="zh-CN" altLang="en-US">
              <a:solidFill>
                <a:srgbClr val="000000"/>
              </a:solidFill>
            </a:endParaRPr>
          </a:p>
        </p:txBody>
      </p:sp>
      <p:grpSp>
        <p:nvGrpSpPr>
          <p:cNvPr id="38947" name="Group 35"/>
          <p:cNvGrpSpPr/>
          <p:nvPr/>
        </p:nvGrpSpPr>
        <p:grpSpPr bwMode="auto">
          <a:xfrm>
            <a:off x="6" y="4"/>
            <a:ext cx="12192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grpSp>
      <p:sp>
        <p:nvSpPr>
          <p:cNvPr id="38926" name="Rectangle 14"/>
          <p:cNvSpPr>
            <a:spLocks noGrp="1" noChangeArrowheads="1"/>
          </p:cNvSpPr>
          <p:nvPr>
            <p:ph type="title"/>
          </p:nvPr>
        </p:nvSpPr>
        <p:spPr bwMode="auto">
          <a:xfrm>
            <a:off x="609601"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ctr" anchorCtr="0" compatLnSpc="1"/>
          <a:lstStyle/>
          <a:p>
            <a:pPr lvl="0"/>
            <a:r>
              <a:rPr lang="zh-CN" altLang="en-US"/>
              <a:t>单击此处编辑母版标题样式</a:t>
            </a:r>
          </a:p>
        </p:txBody>
      </p:sp>
      <p:sp>
        <p:nvSpPr>
          <p:cNvPr id="38927" name="Rectangle 15"/>
          <p:cNvSpPr>
            <a:spLocks noGrp="1" noChangeArrowheads="1"/>
          </p:cNvSpPr>
          <p:nvPr>
            <p:ph type="body" idx="1"/>
          </p:nvPr>
        </p:nvSpPr>
        <p:spPr bwMode="auto">
          <a:xfrm>
            <a:off x="609601"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8929" name="Rectangle 17"/>
          <p:cNvSpPr>
            <a:spLocks noGrp="1" noChangeArrowheads="1"/>
          </p:cNvSpPr>
          <p:nvPr>
            <p:ph type="dt" sz="half" idx="2"/>
          </p:nvPr>
        </p:nvSpPr>
        <p:spPr bwMode="auto">
          <a:xfrm>
            <a:off x="609599" y="6245230"/>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eaLnBrk="1" hangingPunct="1">
              <a:defRPr sz="1600">
                <a:ea typeface="宋体" panose="02010600030101010101" pitchFamily="2" charset="-122"/>
              </a:defRPr>
            </a:lvl1pPr>
          </a:lstStyle>
          <a:p>
            <a:pPr defTabSz="1217930"/>
            <a:fld id="{2CC3CACF-6271-4A54-B29B-A6485F057857}" type="datetimeFigureOut">
              <a:rPr lang="zh-CN" altLang="en-US" smtClean="0">
                <a:solidFill>
                  <a:srgbClr val="000000"/>
                </a:solidFill>
              </a:rPr>
              <a:pPr defTabSz="1217930"/>
              <a:t>2022/9/28</a:t>
            </a:fld>
            <a:endParaRPr lang="zh-CN" altLang="en-US">
              <a:solidFill>
                <a:srgbClr val="000000"/>
              </a:solidFill>
            </a:endParaRPr>
          </a:p>
        </p:txBody>
      </p:sp>
    </p:spTree>
    <p:extLst>
      <p:ext uri="{BB962C8B-B14F-4D97-AF65-F5344CB8AC3E}">
        <p14:creationId xmlns:p14="http://schemas.microsoft.com/office/powerpoint/2010/main" val="3328477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5900">
          <a:solidFill>
            <a:schemeClr val="tx1"/>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p:titleStyle>
    <p:bodyStyle>
      <a:lvl1pPr marL="457200" indent="-457200" algn="l" rtl="0" eaLnBrk="1" fontAlgn="base" hangingPunct="1">
        <a:spcBef>
          <a:spcPct val="20000"/>
        </a:spcBef>
        <a:spcAft>
          <a:spcPct val="0"/>
        </a:spcAft>
        <a:buClr>
          <a:schemeClr val="bg2"/>
        </a:buClr>
        <a:buSzPct val="75000"/>
        <a:buFont typeface="Wingdings" panose="05000000000000000000" pitchFamily="2" charset="2"/>
        <a:buChar char="n"/>
        <a:defRPr sz="4300">
          <a:solidFill>
            <a:schemeClr val="tx1"/>
          </a:solidFill>
          <a:latin typeface="+mn-lt"/>
          <a:ea typeface="+mn-ea"/>
          <a:cs typeface="+mn-cs"/>
        </a:defRPr>
      </a:lvl1pPr>
      <a:lvl2pPr marL="990600" indent="-381000" algn="l" rtl="0" eaLnBrk="1" fontAlgn="base" hangingPunct="1">
        <a:spcBef>
          <a:spcPct val="20000"/>
        </a:spcBef>
        <a:spcAft>
          <a:spcPct val="0"/>
        </a:spcAft>
        <a:buClr>
          <a:schemeClr val="accent2"/>
        </a:buClr>
        <a:buSzPct val="80000"/>
        <a:buFont typeface="Wingdings" panose="05000000000000000000" pitchFamily="2" charset="2"/>
        <a:buChar char="¨"/>
        <a:defRPr sz="3700">
          <a:solidFill>
            <a:schemeClr val="tx1"/>
          </a:solidFill>
          <a:latin typeface="+mn-lt"/>
        </a:defRPr>
      </a:lvl2pPr>
      <a:lvl3pPr marL="1524000" indent="-304800" algn="l" rtl="0" eaLnBrk="1" fontAlgn="base" hangingPunct="1">
        <a:spcBef>
          <a:spcPct val="20000"/>
        </a:spcBef>
        <a:spcAft>
          <a:spcPct val="0"/>
        </a:spcAft>
        <a:buClr>
          <a:schemeClr val="bg2"/>
        </a:buClr>
        <a:buSzPct val="65000"/>
        <a:buFont typeface="Wingdings" panose="05000000000000000000" pitchFamily="2" charset="2"/>
        <a:buChar char="n"/>
        <a:defRPr sz="3200">
          <a:solidFill>
            <a:schemeClr val="tx1"/>
          </a:solidFill>
          <a:latin typeface="+mn-lt"/>
        </a:defRPr>
      </a:lvl3pPr>
      <a:lvl4pPr marL="2132965" indent="-304800" algn="l" rtl="0" eaLnBrk="1" fontAlgn="base" hangingPunct="1">
        <a:spcBef>
          <a:spcPct val="20000"/>
        </a:spcBef>
        <a:spcAft>
          <a:spcPct val="0"/>
        </a:spcAft>
        <a:buClr>
          <a:schemeClr val="accent2"/>
        </a:buClr>
        <a:buSzPct val="70000"/>
        <a:buFont typeface="Wingdings" panose="05000000000000000000" pitchFamily="2" charset="2"/>
        <a:buChar char="¨"/>
        <a:defRPr sz="2700">
          <a:solidFill>
            <a:schemeClr val="tx1"/>
          </a:solidFill>
          <a:latin typeface="+mn-lt"/>
        </a:defRPr>
      </a:lvl4pPr>
      <a:lvl5pPr marL="274256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5pPr>
      <a:lvl6pPr marL="33515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6pPr>
      <a:lvl7pPr marL="39611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7pPr>
      <a:lvl8pPr marL="45707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8pPr>
      <a:lvl9pPr marL="517969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9600" algn="l" defTabSz="1217930" rtl="0" eaLnBrk="1" latinLnBrk="0" hangingPunct="1">
        <a:defRPr sz="2400" kern="1200">
          <a:solidFill>
            <a:schemeClr val="tx1"/>
          </a:solidFill>
          <a:latin typeface="+mn-lt"/>
          <a:ea typeface="+mn-ea"/>
          <a:cs typeface="+mn-cs"/>
        </a:defRPr>
      </a:lvl2pPr>
      <a:lvl3pPr marL="1219200" algn="l" defTabSz="1217930" rtl="0" eaLnBrk="1" latinLnBrk="0" hangingPunct="1">
        <a:defRPr sz="2400" kern="1200">
          <a:solidFill>
            <a:schemeClr val="tx1"/>
          </a:solidFill>
          <a:latin typeface="+mn-lt"/>
          <a:ea typeface="+mn-ea"/>
          <a:cs typeface="+mn-cs"/>
        </a:defRPr>
      </a:lvl3pPr>
      <a:lvl4pPr marL="1828165" algn="l" defTabSz="1217930" rtl="0" eaLnBrk="1" latinLnBrk="0" hangingPunct="1">
        <a:defRPr sz="2400" kern="1200">
          <a:solidFill>
            <a:schemeClr val="tx1"/>
          </a:solidFill>
          <a:latin typeface="+mn-lt"/>
          <a:ea typeface="+mn-ea"/>
          <a:cs typeface="+mn-cs"/>
        </a:defRPr>
      </a:lvl4pPr>
      <a:lvl5pPr marL="2437765" algn="l" defTabSz="1217930" rtl="0" eaLnBrk="1" latinLnBrk="0" hangingPunct="1">
        <a:defRPr sz="2400" kern="1200">
          <a:solidFill>
            <a:schemeClr val="tx1"/>
          </a:solidFill>
          <a:latin typeface="+mn-lt"/>
          <a:ea typeface="+mn-ea"/>
          <a:cs typeface="+mn-cs"/>
        </a:defRPr>
      </a:lvl5pPr>
      <a:lvl6pPr marL="3047365" algn="l" defTabSz="1217930" rtl="0" eaLnBrk="1" latinLnBrk="0" hangingPunct="1">
        <a:defRPr sz="2400" kern="1200">
          <a:solidFill>
            <a:schemeClr val="tx1"/>
          </a:solidFill>
          <a:latin typeface="+mn-lt"/>
          <a:ea typeface="+mn-ea"/>
          <a:cs typeface="+mn-cs"/>
        </a:defRPr>
      </a:lvl6pPr>
      <a:lvl7pPr marL="3656330" algn="l" defTabSz="1217930" rtl="0" eaLnBrk="1" latinLnBrk="0" hangingPunct="1">
        <a:defRPr sz="2400" kern="1200">
          <a:solidFill>
            <a:schemeClr val="tx1"/>
          </a:solidFill>
          <a:latin typeface="+mn-lt"/>
          <a:ea typeface="+mn-ea"/>
          <a:cs typeface="+mn-cs"/>
        </a:defRPr>
      </a:lvl7pPr>
      <a:lvl8pPr marL="4265930" algn="l" defTabSz="1217930" rtl="0" eaLnBrk="1" latinLnBrk="0" hangingPunct="1">
        <a:defRPr sz="2400" kern="1200">
          <a:solidFill>
            <a:schemeClr val="tx1"/>
          </a:solidFill>
          <a:latin typeface="+mn-lt"/>
          <a:ea typeface="+mn-ea"/>
          <a:cs typeface="+mn-cs"/>
        </a:defRPr>
      </a:lvl8pPr>
      <a:lvl9pPr marL="4874895" algn="l" defTabSz="121793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4165606"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ctr" eaLnBrk="1" hangingPunct="1">
              <a:defRPr sz="1600">
                <a:ea typeface="宋体" panose="02010600030101010101" pitchFamily="2" charset="-122"/>
              </a:defRPr>
            </a:lvl1pPr>
          </a:lstStyle>
          <a:p>
            <a:pPr defTabSz="1217930"/>
            <a:endParaRPr lang="zh-CN" altLang="en-US">
              <a:solidFill>
                <a:srgbClr val="000000"/>
              </a:solidFill>
            </a:endParaRPr>
          </a:p>
        </p:txBody>
      </p:sp>
      <p:sp>
        <p:nvSpPr>
          <p:cNvPr id="38916" name="Rectangle 4"/>
          <p:cNvSpPr>
            <a:spLocks noGrp="1" noChangeArrowheads="1"/>
          </p:cNvSpPr>
          <p:nvPr>
            <p:ph type="sldNum" sz="quarter" idx="4"/>
          </p:nvPr>
        </p:nvSpPr>
        <p:spPr bwMode="auto">
          <a:xfrm>
            <a:off x="8737601"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r" eaLnBrk="1" hangingPunct="1">
              <a:defRPr sz="1600">
                <a:latin typeface="Arial Black" panose="020B0A04020102020204" pitchFamily="34" charset="0"/>
                <a:ea typeface="宋体" panose="02010600030101010101" pitchFamily="2" charset="-122"/>
              </a:defRPr>
            </a:lvl1pPr>
          </a:lstStyle>
          <a:p>
            <a:pPr defTabSz="1217930"/>
            <a:fld id="{D24CA0EA-283E-4B3B-A5E5-3978CD40DD10}" type="slidenum">
              <a:rPr lang="zh-CN" altLang="en-US" smtClean="0">
                <a:solidFill>
                  <a:srgbClr val="000000"/>
                </a:solidFill>
              </a:rPr>
              <a:pPr defTabSz="1217930"/>
              <a:t>‹#›</a:t>
            </a:fld>
            <a:endParaRPr lang="zh-CN" altLang="en-US">
              <a:solidFill>
                <a:srgbClr val="000000"/>
              </a:solidFill>
            </a:endParaRPr>
          </a:p>
        </p:txBody>
      </p:sp>
      <p:grpSp>
        <p:nvGrpSpPr>
          <p:cNvPr id="38947" name="Group 35"/>
          <p:cNvGrpSpPr/>
          <p:nvPr/>
        </p:nvGrpSpPr>
        <p:grpSpPr bwMode="auto">
          <a:xfrm>
            <a:off x="6" y="4"/>
            <a:ext cx="12192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grpSp>
      <p:sp>
        <p:nvSpPr>
          <p:cNvPr id="38926" name="Rectangle 14"/>
          <p:cNvSpPr>
            <a:spLocks noGrp="1" noChangeArrowheads="1"/>
          </p:cNvSpPr>
          <p:nvPr>
            <p:ph type="title"/>
          </p:nvPr>
        </p:nvSpPr>
        <p:spPr bwMode="auto">
          <a:xfrm>
            <a:off x="609601"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ctr" anchorCtr="0" compatLnSpc="1"/>
          <a:lstStyle/>
          <a:p>
            <a:pPr lvl="0"/>
            <a:r>
              <a:rPr lang="zh-CN" altLang="en-US"/>
              <a:t>单击此处编辑母版标题样式</a:t>
            </a:r>
          </a:p>
        </p:txBody>
      </p:sp>
      <p:sp>
        <p:nvSpPr>
          <p:cNvPr id="38927" name="Rectangle 15"/>
          <p:cNvSpPr>
            <a:spLocks noGrp="1" noChangeArrowheads="1"/>
          </p:cNvSpPr>
          <p:nvPr>
            <p:ph type="body" idx="1"/>
          </p:nvPr>
        </p:nvSpPr>
        <p:spPr bwMode="auto">
          <a:xfrm>
            <a:off x="609601"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8929" name="Rectangle 17"/>
          <p:cNvSpPr>
            <a:spLocks noGrp="1" noChangeArrowheads="1"/>
          </p:cNvSpPr>
          <p:nvPr>
            <p:ph type="dt" sz="half" idx="2"/>
          </p:nvPr>
        </p:nvSpPr>
        <p:spPr bwMode="auto">
          <a:xfrm>
            <a:off x="609599" y="6245230"/>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eaLnBrk="1" hangingPunct="1">
              <a:defRPr sz="1600">
                <a:ea typeface="宋体" panose="02010600030101010101" pitchFamily="2" charset="-122"/>
              </a:defRPr>
            </a:lvl1pPr>
          </a:lstStyle>
          <a:p>
            <a:pPr defTabSz="1217930"/>
            <a:fld id="{2CC3CACF-6271-4A54-B29B-A6485F057857}" type="datetimeFigureOut">
              <a:rPr lang="zh-CN" altLang="en-US" smtClean="0">
                <a:solidFill>
                  <a:srgbClr val="000000"/>
                </a:solidFill>
              </a:rPr>
              <a:pPr defTabSz="1217930"/>
              <a:t>2022/9/28</a:t>
            </a:fld>
            <a:endParaRPr lang="zh-CN" altLang="en-US">
              <a:solidFill>
                <a:srgbClr val="000000"/>
              </a:solidFill>
            </a:endParaRPr>
          </a:p>
        </p:txBody>
      </p:sp>
    </p:spTree>
    <p:extLst>
      <p:ext uri="{BB962C8B-B14F-4D97-AF65-F5344CB8AC3E}">
        <p14:creationId xmlns:p14="http://schemas.microsoft.com/office/powerpoint/2010/main" val="3528132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5900">
          <a:solidFill>
            <a:schemeClr val="tx1"/>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p:titleStyle>
    <p:bodyStyle>
      <a:lvl1pPr marL="457200" indent="-457200" algn="l" rtl="0" eaLnBrk="1" fontAlgn="base" hangingPunct="1">
        <a:spcBef>
          <a:spcPct val="20000"/>
        </a:spcBef>
        <a:spcAft>
          <a:spcPct val="0"/>
        </a:spcAft>
        <a:buClr>
          <a:schemeClr val="bg2"/>
        </a:buClr>
        <a:buSzPct val="75000"/>
        <a:buFont typeface="Wingdings" panose="05000000000000000000" pitchFamily="2" charset="2"/>
        <a:buChar char="n"/>
        <a:defRPr sz="4300">
          <a:solidFill>
            <a:schemeClr val="tx1"/>
          </a:solidFill>
          <a:latin typeface="+mn-lt"/>
          <a:ea typeface="+mn-ea"/>
          <a:cs typeface="+mn-cs"/>
        </a:defRPr>
      </a:lvl1pPr>
      <a:lvl2pPr marL="990600" indent="-381000" algn="l" rtl="0" eaLnBrk="1" fontAlgn="base" hangingPunct="1">
        <a:spcBef>
          <a:spcPct val="20000"/>
        </a:spcBef>
        <a:spcAft>
          <a:spcPct val="0"/>
        </a:spcAft>
        <a:buClr>
          <a:schemeClr val="accent2"/>
        </a:buClr>
        <a:buSzPct val="80000"/>
        <a:buFont typeface="Wingdings" panose="05000000000000000000" pitchFamily="2" charset="2"/>
        <a:buChar char="¨"/>
        <a:defRPr sz="3700">
          <a:solidFill>
            <a:schemeClr val="tx1"/>
          </a:solidFill>
          <a:latin typeface="+mn-lt"/>
        </a:defRPr>
      </a:lvl2pPr>
      <a:lvl3pPr marL="1524000" indent="-304800" algn="l" rtl="0" eaLnBrk="1" fontAlgn="base" hangingPunct="1">
        <a:spcBef>
          <a:spcPct val="20000"/>
        </a:spcBef>
        <a:spcAft>
          <a:spcPct val="0"/>
        </a:spcAft>
        <a:buClr>
          <a:schemeClr val="bg2"/>
        </a:buClr>
        <a:buSzPct val="65000"/>
        <a:buFont typeface="Wingdings" panose="05000000000000000000" pitchFamily="2" charset="2"/>
        <a:buChar char="n"/>
        <a:defRPr sz="3200">
          <a:solidFill>
            <a:schemeClr val="tx1"/>
          </a:solidFill>
          <a:latin typeface="+mn-lt"/>
        </a:defRPr>
      </a:lvl3pPr>
      <a:lvl4pPr marL="2132965" indent="-304800" algn="l" rtl="0" eaLnBrk="1" fontAlgn="base" hangingPunct="1">
        <a:spcBef>
          <a:spcPct val="20000"/>
        </a:spcBef>
        <a:spcAft>
          <a:spcPct val="0"/>
        </a:spcAft>
        <a:buClr>
          <a:schemeClr val="accent2"/>
        </a:buClr>
        <a:buSzPct val="70000"/>
        <a:buFont typeface="Wingdings" panose="05000000000000000000" pitchFamily="2" charset="2"/>
        <a:buChar char="¨"/>
        <a:defRPr sz="2700">
          <a:solidFill>
            <a:schemeClr val="tx1"/>
          </a:solidFill>
          <a:latin typeface="+mn-lt"/>
        </a:defRPr>
      </a:lvl4pPr>
      <a:lvl5pPr marL="274256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5pPr>
      <a:lvl6pPr marL="33515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6pPr>
      <a:lvl7pPr marL="39611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7pPr>
      <a:lvl8pPr marL="45707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8pPr>
      <a:lvl9pPr marL="517969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9600" algn="l" defTabSz="1217930" rtl="0" eaLnBrk="1" latinLnBrk="0" hangingPunct="1">
        <a:defRPr sz="2400" kern="1200">
          <a:solidFill>
            <a:schemeClr val="tx1"/>
          </a:solidFill>
          <a:latin typeface="+mn-lt"/>
          <a:ea typeface="+mn-ea"/>
          <a:cs typeface="+mn-cs"/>
        </a:defRPr>
      </a:lvl2pPr>
      <a:lvl3pPr marL="1219200" algn="l" defTabSz="1217930" rtl="0" eaLnBrk="1" latinLnBrk="0" hangingPunct="1">
        <a:defRPr sz="2400" kern="1200">
          <a:solidFill>
            <a:schemeClr val="tx1"/>
          </a:solidFill>
          <a:latin typeface="+mn-lt"/>
          <a:ea typeface="+mn-ea"/>
          <a:cs typeface="+mn-cs"/>
        </a:defRPr>
      </a:lvl3pPr>
      <a:lvl4pPr marL="1828165" algn="l" defTabSz="1217930" rtl="0" eaLnBrk="1" latinLnBrk="0" hangingPunct="1">
        <a:defRPr sz="2400" kern="1200">
          <a:solidFill>
            <a:schemeClr val="tx1"/>
          </a:solidFill>
          <a:latin typeface="+mn-lt"/>
          <a:ea typeface="+mn-ea"/>
          <a:cs typeface="+mn-cs"/>
        </a:defRPr>
      </a:lvl4pPr>
      <a:lvl5pPr marL="2437765" algn="l" defTabSz="1217930" rtl="0" eaLnBrk="1" latinLnBrk="0" hangingPunct="1">
        <a:defRPr sz="2400" kern="1200">
          <a:solidFill>
            <a:schemeClr val="tx1"/>
          </a:solidFill>
          <a:latin typeface="+mn-lt"/>
          <a:ea typeface="+mn-ea"/>
          <a:cs typeface="+mn-cs"/>
        </a:defRPr>
      </a:lvl5pPr>
      <a:lvl6pPr marL="3047365" algn="l" defTabSz="1217930" rtl="0" eaLnBrk="1" latinLnBrk="0" hangingPunct="1">
        <a:defRPr sz="2400" kern="1200">
          <a:solidFill>
            <a:schemeClr val="tx1"/>
          </a:solidFill>
          <a:latin typeface="+mn-lt"/>
          <a:ea typeface="+mn-ea"/>
          <a:cs typeface="+mn-cs"/>
        </a:defRPr>
      </a:lvl6pPr>
      <a:lvl7pPr marL="3656330" algn="l" defTabSz="1217930" rtl="0" eaLnBrk="1" latinLnBrk="0" hangingPunct="1">
        <a:defRPr sz="2400" kern="1200">
          <a:solidFill>
            <a:schemeClr val="tx1"/>
          </a:solidFill>
          <a:latin typeface="+mn-lt"/>
          <a:ea typeface="+mn-ea"/>
          <a:cs typeface="+mn-cs"/>
        </a:defRPr>
      </a:lvl7pPr>
      <a:lvl8pPr marL="4265930" algn="l" defTabSz="1217930" rtl="0" eaLnBrk="1" latinLnBrk="0" hangingPunct="1">
        <a:defRPr sz="2400" kern="1200">
          <a:solidFill>
            <a:schemeClr val="tx1"/>
          </a:solidFill>
          <a:latin typeface="+mn-lt"/>
          <a:ea typeface="+mn-ea"/>
          <a:cs typeface="+mn-cs"/>
        </a:defRPr>
      </a:lvl8pPr>
      <a:lvl9pPr marL="4874895" algn="l" defTabSz="121793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anose="020B0604020202020204"/>
                <a:ea typeface="微软雅黑" panose="020B0503020204020204" charset="-122"/>
              </a:defRPr>
            </a:lvl1pPr>
          </a:lstStyle>
          <a:p>
            <a:pPr>
              <a:defRPr/>
            </a:pPr>
            <a:fld id="{4BE7C635-5019-49A6-BD89-FDD0494EF936}" type="datetimeFigureOut">
              <a:rPr lang="zh-CN" altLang="en-US"/>
              <a:pPr>
                <a:defRPr/>
              </a:pPr>
              <a:t>2022/9/28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anose="020B0604020202020204"/>
                <a:ea typeface="微软雅黑" panose="020B0503020204020204" charset="-122"/>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anose="020B0604020202020204"/>
                <a:ea typeface="微软雅黑" panose="020B0503020204020204" charset="-122"/>
              </a:defRPr>
            </a:lvl1pPr>
          </a:lstStyle>
          <a:p>
            <a:pPr>
              <a:defRPr/>
            </a:pPr>
            <a:fld id="{302EC868-E9FB-456F-8E0D-033C7206F82C}" type="slidenum">
              <a:rPr lang="zh-CN" altLang="en-US"/>
              <a:pPr>
                <a:defRPr/>
              </a:pPr>
              <a:t>‹#›</a:t>
            </a:fld>
            <a:endParaRPr lang="zh-CN" altLang="en-US"/>
          </a:p>
        </p:txBody>
      </p:sp>
    </p:spTree>
    <p:extLst>
      <p:ext uri="{BB962C8B-B14F-4D97-AF65-F5344CB8AC3E}">
        <p14:creationId xmlns:p14="http://schemas.microsoft.com/office/powerpoint/2010/main" val="4209818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ransition spd="slow">
    <p:random/>
    <p:sndAc>
      <p:endSnd/>
    </p:sndAc>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BF2D3F8-21D3-42E8-A27F-41D5871A006C}"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128955687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BF2D3F8-21D3-42E8-A27F-41D5871A006C}"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37271753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7FE76AB-473A-4B69-B7CF-E16846C563E7}"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124785378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E8E378-A890-431C-A83A-15CA9B2E4481}"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293994682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E8E378-A890-431C-A83A-15CA9B2E4481}"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95341702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36498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endParaRPr lang="zh-CN" altLang="en-US" sz="6000"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en-US" altLang="zh-CN" sz="6000" b="1" dirty="0">
                <a:solidFill>
                  <a:prstClr val="white"/>
                </a:solidFill>
                <a:latin typeface="黑体" panose="02010609060101010101" charset="-122"/>
                <a:ea typeface="黑体" panose="02010609060101010101" charset="-122"/>
                <a:cs typeface="Mangal" panose="02040503050203030202" pitchFamily="18" charset="0"/>
              </a:rPr>
              <a:t>《</a:t>
            </a:r>
            <a:r>
              <a:rPr lang="zh-CN" altLang="en-US" sz="6000" b="1" dirty="0">
                <a:solidFill>
                  <a:prstClr val="white"/>
                </a:solidFill>
                <a:latin typeface="黑体" panose="02010609060101010101" charset="-122"/>
                <a:ea typeface="黑体" panose="02010609060101010101" charset="-122"/>
                <a:cs typeface="Mangal" panose="02040503050203030202" pitchFamily="18" charset="0"/>
              </a:rPr>
              <a:t>酒店数字化管理概论</a:t>
            </a:r>
            <a:r>
              <a:rPr lang="en-US" altLang="zh-CN" sz="6000" b="1" dirty="0">
                <a:solidFill>
                  <a:prstClr val="white"/>
                </a:solidFill>
                <a:latin typeface="黑体" panose="02010609060101010101" charset="-122"/>
                <a:ea typeface="黑体" panose="02010609060101010101" charset="-122"/>
                <a:cs typeface="Mangal" panose="02040503050203030202" pitchFamily="18" charset="0"/>
              </a:rPr>
              <a:t>》</a:t>
            </a:r>
            <a: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t/>
            </a:r>
            <a:br>
              <a:rPr lang="zh-CN" altLang="en-US" sz="6000" dirty="0">
                <a:latin typeface="微软雅黑" panose="020B0503020204020204" pitchFamily="34" charset="-122"/>
                <a:ea typeface="微软雅黑" panose="020B0503020204020204" pitchFamily="34" charset="-122"/>
                <a:cs typeface="Times New Roman" panose="02020603050405020304" pitchFamily="18" charset="0"/>
              </a:rPr>
            </a:br>
            <a:endParaRPr lang="en-US" altLang="zh-CN" sz="6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标题 2"/>
          <p:cNvSpPr>
            <a:spLocks noGrp="1"/>
          </p:cNvSpPr>
          <p:nvPr>
            <p:ph type="title"/>
          </p:nvPr>
        </p:nvSpPr>
        <p:spPr>
          <a:xfrm>
            <a:off x="4998085" y="4344670"/>
            <a:ext cx="5520690" cy="994410"/>
          </a:xfrm>
        </p:spPr>
        <p:txBody>
          <a:bodyPr/>
          <a:lstStyle/>
          <a:p>
            <a:r>
              <a:rPr lang="zh-CN" altLang="en-US" sz="4400">
                <a:solidFill>
                  <a:schemeClr val="accent4"/>
                </a:solidFill>
              </a:rPr>
              <a:t>律丽  </a:t>
            </a:r>
            <a:r>
              <a:rPr lang="en-US" altLang="zh-CN" sz="4400">
                <a:solidFill>
                  <a:schemeClr val="accent4"/>
                </a:solidFill>
              </a:rPr>
              <a:t>13666330888</a:t>
            </a:r>
          </a:p>
        </p:txBody>
      </p:sp>
    </p:spTree>
    <p:custDataLst>
      <p:tags r:id="rId1"/>
    </p:custDataLst>
    <p:extLst>
      <p:ext uri="{BB962C8B-B14F-4D97-AF65-F5344CB8AC3E}">
        <p14:creationId xmlns:p14="http://schemas.microsoft.com/office/powerpoint/2010/main" val="642524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一、酒店前厅部概述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1402080" y="1617345"/>
            <a:ext cx="4699635" cy="460375"/>
          </a:xfrm>
          <a:prstGeom prst="rect">
            <a:avLst/>
          </a:prstGeom>
          <a:noFill/>
        </p:spPr>
        <p:txBody>
          <a:bodyPr wrap="square" rtlCol="0" anchor="t">
            <a:spAutoFit/>
          </a:bodyPr>
          <a:lstStyle/>
          <a:p>
            <a:pPr indent="431800">
              <a:lnSpc>
                <a:spcPct val="150000"/>
              </a:lnSpc>
              <a:buFont typeface="Wingdings" panose="05000000000000000000" charset="0"/>
              <a:buNone/>
            </a:pPr>
            <a:r>
              <a:rPr lang="en-US" sz="1600" b="1">
                <a:solidFill>
                  <a:srgbClr val="000000"/>
                </a:solidFill>
              </a:rPr>
              <a:t>2.</a:t>
            </a:r>
            <a:r>
              <a:rPr sz="1600" b="1">
                <a:solidFill>
                  <a:srgbClr val="000000"/>
                </a:solidFill>
              </a:rPr>
              <a:t>前厅部的主要职能</a:t>
            </a:r>
            <a:endParaRPr lang="zh-CN" altLang="en-US" sz="1600">
              <a:solidFill>
                <a:srgbClr val="000000"/>
              </a:solidFill>
              <a:ea typeface="宋体" panose="02010600030101010101" pitchFamily="2" charset="-122"/>
            </a:endParaRP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（二）前厅部的组织结构与职能</a:t>
            </a:r>
          </a:p>
        </p:txBody>
      </p:sp>
      <p:grpSp>
        <p:nvGrpSpPr>
          <p:cNvPr id="62" name="组合 61"/>
          <p:cNvGrpSpPr/>
          <p:nvPr/>
        </p:nvGrpSpPr>
        <p:grpSpPr>
          <a:xfrm>
            <a:off x="1372907" y="1990725"/>
            <a:ext cx="9988512" cy="3705226"/>
            <a:chOff x="453420" y="1406641"/>
            <a:chExt cx="11544164" cy="4518325"/>
          </a:xfrm>
        </p:grpSpPr>
        <p:sp>
          <p:nvSpPr>
            <p:cNvPr id="43" name="文本框 2"/>
            <p:cNvSpPr txBox="1">
              <a:spLocks noChangeArrowheads="1"/>
            </p:cNvSpPr>
            <p:nvPr/>
          </p:nvSpPr>
          <p:spPr bwMode="auto">
            <a:xfrm>
              <a:off x="4419049" y="1444584"/>
              <a:ext cx="3803650" cy="411480"/>
            </a:xfrm>
            <a:prstGeom prst="rect">
              <a:avLst/>
            </a:prstGeom>
            <a:noFill/>
            <a:ln w="38100">
              <a:solidFill>
                <a:srgbClr val="DF9C87"/>
              </a:solidFill>
              <a:prstDash val="solid"/>
              <a:rou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solidFill>
                    <a:srgbClr val="000000"/>
                  </a:solidFill>
                  <a:sym typeface="+mn-ea"/>
                </a:rPr>
                <a:t>   </a:t>
              </a:r>
              <a:endParaRPr lang="zh-CN" altLang="zh-CN" sz="1600" dirty="0">
                <a:solidFill>
                  <a:prstClr val="black"/>
                </a:solidFill>
              </a:endParaRPr>
            </a:p>
          </p:txBody>
        </p:sp>
        <p:sp>
          <p:nvSpPr>
            <p:cNvPr id="46" name="矩形 45"/>
            <p:cNvSpPr/>
            <p:nvPr/>
          </p:nvSpPr>
          <p:spPr>
            <a:xfrm>
              <a:off x="4754794" y="1406641"/>
              <a:ext cx="3052280" cy="449122"/>
            </a:xfrm>
            <a:prstGeom prst="rect">
              <a:avLst/>
            </a:prstGeom>
          </p:spPr>
          <p:txBody>
            <a:bodyPr wrap="square">
              <a:spAutoFit/>
            </a:bodyPr>
            <a:lstStyle/>
            <a:p>
              <a:r>
                <a:rPr lang="zh-CN" altLang="en-US" b="1" dirty="0">
                  <a:solidFill>
                    <a:srgbClr val="000000"/>
                  </a:solidFill>
                  <a:latin typeface="微软雅黑" panose="020B0503020204020204" pitchFamily="34" charset="-122"/>
                  <a:ea typeface="微软雅黑" panose="020B0503020204020204" pitchFamily="34" charset="-122"/>
                </a:rPr>
                <a:t>前厅部的主要职能</a:t>
              </a:r>
            </a:p>
          </p:txBody>
        </p:sp>
        <p:cxnSp>
          <p:nvCxnSpPr>
            <p:cNvPr id="47" name="直接连接符 46"/>
            <p:cNvCxnSpPr>
              <a:stCxn id="16389" idx="0"/>
              <a:endCxn id="46" idx="2"/>
            </p:cNvCxnSpPr>
            <p:nvPr/>
          </p:nvCxnSpPr>
          <p:spPr>
            <a:xfrm flipV="1">
              <a:off x="719048" y="1855763"/>
              <a:ext cx="5562209" cy="2485659"/>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grpSp>
          <p:nvGrpSpPr>
            <p:cNvPr id="16390" name="组合 16389"/>
            <p:cNvGrpSpPr/>
            <p:nvPr/>
          </p:nvGrpSpPr>
          <p:grpSpPr>
            <a:xfrm>
              <a:off x="453420" y="4320211"/>
              <a:ext cx="531342" cy="1603375"/>
              <a:chOff x="453420" y="4320211"/>
              <a:chExt cx="531342" cy="1603375"/>
            </a:xfrm>
          </p:grpSpPr>
          <p:sp>
            <p:nvSpPr>
              <p:cNvPr id="48" name="文本框 2"/>
              <p:cNvSpPr txBox="1"/>
              <p:nvPr/>
            </p:nvSpPr>
            <p:spPr>
              <a:xfrm rot="5400000">
                <a:off x="-107936" y="4937748"/>
                <a:ext cx="1603375" cy="368300"/>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a:buFont typeface="Arial" panose="020B0604020202020204" pitchFamily="34" charset="0"/>
                  <a:buNone/>
                  <a:defRPr/>
                </a:pP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16389" name="文本框 16388"/>
              <p:cNvSpPr txBox="1"/>
              <p:nvPr/>
            </p:nvSpPr>
            <p:spPr>
              <a:xfrm>
                <a:off x="453420" y="4341455"/>
                <a:ext cx="531342" cy="1484242"/>
              </a:xfrm>
              <a:prstGeom prst="rect">
                <a:avLst/>
              </a:prstGeom>
              <a:noFill/>
            </p:spPr>
            <p:txBody>
              <a:bodyPr vert="eaVert" wrap="square" rtlCol="0">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预订处</a:t>
                </a:r>
              </a:p>
            </p:txBody>
          </p:sp>
        </p:grpSp>
        <p:grpSp>
          <p:nvGrpSpPr>
            <p:cNvPr id="49" name="组合 48"/>
            <p:cNvGrpSpPr/>
            <p:nvPr/>
          </p:nvGrpSpPr>
          <p:grpSpPr>
            <a:xfrm>
              <a:off x="1161851" y="4321591"/>
              <a:ext cx="531342" cy="1603375"/>
              <a:chOff x="453420" y="4320211"/>
              <a:chExt cx="531342" cy="1603375"/>
            </a:xfrm>
          </p:grpSpPr>
          <p:sp>
            <p:nvSpPr>
              <p:cNvPr id="50" name="文本框 2"/>
              <p:cNvSpPr txBox="1"/>
              <p:nvPr/>
            </p:nvSpPr>
            <p:spPr>
              <a:xfrm rot="5400000">
                <a:off x="-107936" y="4937748"/>
                <a:ext cx="1603375" cy="368300"/>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a:buFont typeface="Arial" panose="020B0604020202020204" pitchFamily="34" charset="0"/>
                  <a:buNone/>
                  <a:defRPr/>
                </a:pP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53420" y="4334486"/>
                <a:ext cx="531342" cy="1484242"/>
              </a:xfrm>
              <a:prstGeom prst="rect">
                <a:avLst/>
              </a:prstGeom>
              <a:noFill/>
            </p:spPr>
            <p:txBody>
              <a:bodyPr vert="eaVert" wrap="square" rtlCol="0">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接待处</a:t>
                </a:r>
              </a:p>
            </p:txBody>
          </p:sp>
        </p:grpSp>
        <p:grpSp>
          <p:nvGrpSpPr>
            <p:cNvPr id="52" name="组合 51"/>
            <p:cNvGrpSpPr/>
            <p:nvPr/>
          </p:nvGrpSpPr>
          <p:grpSpPr>
            <a:xfrm>
              <a:off x="1880277" y="4321591"/>
              <a:ext cx="531342" cy="1603375"/>
              <a:chOff x="453420" y="4320211"/>
              <a:chExt cx="531342" cy="1603375"/>
            </a:xfrm>
          </p:grpSpPr>
          <p:sp>
            <p:nvSpPr>
              <p:cNvPr id="53" name="文本框 2"/>
              <p:cNvSpPr txBox="1"/>
              <p:nvPr/>
            </p:nvSpPr>
            <p:spPr>
              <a:xfrm rot="5400000">
                <a:off x="-107936" y="4937748"/>
                <a:ext cx="1603375" cy="368300"/>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a:buFont typeface="Arial" panose="020B0604020202020204" pitchFamily="34" charset="0"/>
                  <a:buNone/>
                  <a:defRPr/>
                </a:pP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453420" y="4339906"/>
                <a:ext cx="531342" cy="1484242"/>
              </a:xfrm>
              <a:prstGeom prst="rect">
                <a:avLst/>
              </a:prstGeom>
              <a:noFill/>
            </p:spPr>
            <p:txBody>
              <a:bodyPr vert="eaVert" wrap="square" rtlCol="0">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问讯处</a:t>
                </a:r>
              </a:p>
            </p:txBody>
          </p:sp>
        </p:grpSp>
        <p:grpSp>
          <p:nvGrpSpPr>
            <p:cNvPr id="55" name="组合 54"/>
            <p:cNvGrpSpPr/>
            <p:nvPr/>
          </p:nvGrpSpPr>
          <p:grpSpPr>
            <a:xfrm>
              <a:off x="2529387" y="4318830"/>
              <a:ext cx="531342" cy="1606136"/>
              <a:chOff x="443145" y="4317450"/>
              <a:chExt cx="531342" cy="1606136"/>
            </a:xfrm>
          </p:grpSpPr>
          <p:sp>
            <p:nvSpPr>
              <p:cNvPr id="56" name="文本框 2"/>
              <p:cNvSpPr txBox="1"/>
              <p:nvPr/>
            </p:nvSpPr>
            <p:spPr>
              <a:xfrm rot="5400000">
                <a:off x="-107936" y="4937748"/>
                <a:ext cx="1603375" cy="368300"/>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a:buFont typeface="Arial" panose="020B0604020202020204" pitchFamily="34" charset="0"/>
                  <a:buNone/>
                  <a:defRPr/>
                </a:pP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443145" y="4317450"/>
                <a:ext cx="531342" cy="1484242"/>
              </a:xfrm>
              <a:prstGeom prst="rect">
                <a:avLst/>
              </a:prstGeom>
              <a:noFill/>
            </p:spPr>
            <p:txBody>
              <a:bodyPr vert="eaVert" wrap="square" rtlCol="0">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礼宾部</a:t>
                </a:r>
              </a:p>
            </p:txBody>
          </p:sp>
        </p:grpSp>
        <p:cxnSp>
          <p:nvCxnSpPr>
            <p:cNvPr id="58" name="直接连接符 57"/>
            <p:cNvCxnSpPr>
              <a:stCxn id="51" idx="0"/>
              <a:endCxn id="46" idx="2"/>
            </p:cNvCxnSpPr>
            <p:nvPr/>
          </p:nvCxnSpPr>
          <p:spPr>
            <a:xfrm flipV="1">
              <a:off x="1427259" y="1855763"/>
              <a:ext cx="4853998" cy="2480239"/>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54" idx="0"/>
              <a:endCxn id="46" idx="2"/>
            </p:cNvCxnSpPr>
            <p:nvPr/>
          </p:nvCxnSpPr>
          <p:spPr>
            <a:xfrm flipV="1">
              <a:off x="2145745" y="1855763"/>
              <a:ext cx="4135513" cy="2485659"/>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57" idx="0"/>
            </p:cNvCxnSpPr>
            <p:nvPr/>
          </p:nvCxnSpPr>
          <p:spPr>
            <a:xfrm flipV="1">
              <a:off x="2795244" y="1861958"/>
              <a:ext cx="3458859" cy="2457008"/>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sp>
          <p:nvSpPr>
            <p:cNvPr id="16403" name="文本框 16402"/>
            <p:cNvSpPr txBox="1"/>
            <p:nvPr/>
          </p:nvSpPr>
          <p:spPr>
            <a:xfrm>
              <a:off x="3364049" y="4422004"/>
              <a:ext cx="851321" cy="1348962"/>
            </a:xfrm>
            <a:prstGeom prst="rect">
              <a:avLst/>
            </a:prstGeom>
            <a:noFill/>
          </p:spPr>
          <p:txBody>
            <a:bodyPr vert="eaVert" wrap="square" rtlCol="0">
              <a:spAutoFit/>
            </a:bodyPr>
            <a:lstStyle/>
            <a:p>
              <a:r>
                <a:rPr lang="zh-CN" altLang="en-US" b="1" dirty="0">
                  <a:solidFill>
                    <a:srgbClr val="FFFFFF"/>
                  </a:solidFill>
                  <a:latin typeface="微软雅黑" panose="020B0503020204020204" pitchFamily="34" charset="-122"/>
                  <a:ea typeface="微软雅黑" panose="020B0503020204020204" pitchFamily="34" charset="-122"/>
                </a:rPr>
                <a:t>前台接待处</a:t>
              </a:r>
            </a:p>
          </p:txBody>
        </p:sp>
        <p:sp>
          <p:nvSpPr>
            <p:cNvPr id="115" name="文本框 16"/>
            <p:cNvSpPr txBox="1"/>
            <p:nvPr/>
          </p:nvSpPr>
          <p:spPr>
            <a:xfrm rot="16200000">
              <a:off x="8654834" y="4874785"/>
              <a:ext cx="1707515" cy="36957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a:buFont typeface="Arial" panose="020B0604020202020204" pitchFamily="34" charset="0"/>
                <a:buNone/>
                <a:defRPr/>
              </a:pP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116" name="文本框 16"/>
            <p:cNvSpPr txBox="1"/>
            <p:nvPr/>
          </p:nvSpPr>
          <p:spPr>
            <a:xfrm rot="16200000">
              <a:off x="9415755" y="4859420"/>
              <a:ext cx="1707515" cy="36957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a:buFont typeface="Arial" panose="020B0604020202020204" pitchFamily="34" charset="0"/>
                <a:buNone/>
                <a:defRPr/>
              </a:pP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117" name="文本框 16"/>
            <p:cNvSpPr txBox="1"/>
            <p:nvPr/>
          </p:nvSpPr>
          <p:spPr>
            <a:xfrm rot="16200000">
              <a:off x="10192355" y="4859420"/>
              <a:ext cx="1707515" cy="36957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a:buFont typeface="Arial" panose="020B0604020202020204" pitchFamily="34" charset="0"/>
                <a:buNone/>
                <a:defRPr/>
              </a:pP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118" name="文本框 16"/>
            <p:cNvSpPr txBox="1"/>
            <p:nvPr/>
          </p:nvSpPr>
          <p:spPr>
            <a:xfrm rot="16200000">
              <a:off x="10873204" y="4859420"/>
              <a:ext cx="1707515" cy="36957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267970">
                <a:buFont typeface="Arial" panose="020B0604020202020204" pitchFamily="34" charset="0"/>
                <a:buNone/>
                <a:defRPr/>
              </a:pPr>
              <a:endParaRPr lang="zh-CN" altLang="en-US" b="1" noProof="1">
                <a:solidFill>
                  <a:prstClr val="white"/>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9252041" y="4335679"/>
              <a:ext cx="531342" cy="1309747"/>
            </a:xfrm>
            <a:prstGeom prst="rect">
              <a:avLst/>
            </a:prstGeom>
            <a:noFill/>
          </p:spPr>
          <p:txBody>
            <a:bodyPr vert="eaVert" wrap="square" rtlCol="0">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电话总机</a:t>
              </a:r>
            </a:p>
          </p:txBody>
        </p:sp>
        <p:sp>
          <p:nvSpPr>
            <p:cNvPr id="120" name="文本框 119"/>
            <p:cNvSpPr txBox="1"/>
            <p:nvPr/>
          </p:nvSpPr>
          <p:spPr>
            <a:xfrm>
              <a:off x="10026746" y="4345562"/>
              <a:ext cx="531342" cy="1309747"/>
            </a:xfrm>
            <a:prstGeom prst="rect">
              <a:avLst/>
            </a:prstGeom>
            <a:noFill/>
          </p:spPr>
          <p:txBody>
            <a:bodyPr vert="eaVert" wrap="square" rtlCol="0">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商务中心</a:t>
              </a:r>
            </a:p>
          </p:txBody>
        </p:sp>
        <p:sp>
          <p:nvSpPr>
            <p:cNvPr id="121" name="文本框 120"/>
            <p:cNvSpPr txBox="1"/>
            <p:nvPr/>
          </p:nvSpPr>
          <p:spPr>
            <a:xfrm>
              <a:off x="10790561" y="4345561"/>
              <a:ext cx="531342" cy="1309747"/>
            </a:xfrm>
            <a:prstGeom prst="rect">
              <a:avLst/>
            </a:prstGeom>
            <a:noFill/>
          </p:spPr>
          <p:txBody>
            <a:bodyPr vert="eaVert" wrap="square" rtlCol="0">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收银处</a:t>
              </a:r>
            </a:p>
          </p:txBody>
        </p:sp>
        <p:sp>
          <p:nvSpPr>
            <p:cNvPr id="122" name="文本框 121"/>
            <p:cNvSpPr txBox="1"/>
            <p:nvPr/>
          </p:nvSpPr>
          <p:spPr>
            <a:xfrm>
              <a:off x="11466242" y="4345560"/>
              <a:ext cx="531342" cy="1309747"/>
            </a:xfrm>
            <a:prstGeom prst="rect">
              <a:avLst/>
            </a:prstGeom>
            <a:noFill/>
          </p:spPr>
          <p:txBody>
            <a:bodyPr vert="eaVert" wrap="square" rtlCol="0">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大堂副理</a:t>
              </a:r>
            </a:p>
          </p:txBody>
        </p:sp>
        <p:cxnSp>
          <p:nvCxnSpPr>
            <p:cNvPr id="123" name="直接连接符 122"/>
            <p:cNvCxnSpPr>
              <a:stCxn id="115" idx="3"/>
            </p:cNvCxnSpPr>
            <p:nvPr/>
          </p:nvCxnSpPr>
          <p:spPr>
            <a:xfrm flipH="1" flipV="1">
              <a:off x="6240893" y="1875122"/>
              <a:ext cx="3268046" cy="2330789"/>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116" idx="3"/>
            </p:cNvCxnSpPr>
            <p:nvPr/>
          </p:nvCxnSpPr>
          <p:spPr>
            <a:xfrm flipH="1" flipV="1">
              <a:off x="6240893" y="1861958"/>
              <a:ext cx="4029097" cy="2328466"/>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17" idx="3"/>
            </p:cNvCxnSpPr>
            <p:nvPr/>
          </p:nvCxnSpPr>
          <p:spPr>
            <a:xfrm flipH="1" flipV="1">
              <a:off x="6267313" y="1875122"/>
              <a:ext cx="4779141" cy="2315302"/>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18" idx="3"/>
              <a:endCxn id="46" idx="2"/>
            </p:cNvCxnSpPr>
            <p:nvPr/>
          </p:nvCxnSpPr>
          <p:spPr>
            <a:xfrm flipH="1" flipV="1">
              <a:off x="6281258" y="1855763"/>
              <a:ext cx="5445520" cy="2334661"/>
            </a:xfrm>
            <a:prstGeom prst="line">
              <a:avLst/>
            </a:prstGeom>
            <a:ln>
              <a:solidFill>
                <a:srgbClr val="20202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9289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波形 1"/>
          <p:cNvSpPr/>
          <p:nvPr/>
        </p:nvSpPr>
        <p:spPr>
          <a:xfrm>
            <a:off x="6997959" y="5085183"/>
            <a:ext cx="4394719" cy="169817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lumMod val="75000"/>
                    <a:lumOff val="25000"/>
                  </a:schemeClr>
                </a:solidFill>
              </a:rPr>
              <a:t>数字化酒店预订的方式有哪些新形势？</a:t>
            </a:r>
            <a:endParaRPr lang="zh-CN" altLang="en-US" dirty="0">
              <a:solidFill>
                <a:schemeClr val="tx1">
                  <a:lumMod val="75000"/>
                  <a:lumOff val="25000"/>
                </a:schemeClr>
              </a:solidFill>
            </a:endParaRPr>
          </a:p>
        </p:txBody>
      </p:sp>
    </p:spTree>
    <p:extLst>
      <p:ext uri="{BB962C8B-B14F-4D97-AF65-F5344CB8AC3E}">
        <p14:creationId xmlns:p14="http://schemas.microsoft.com/office/powerpoint/2010/main" val="135336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533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893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79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909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8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484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1093694" y="1568824"/>
            <a:ext cx="10703859" cy="22591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solidFill>
                  <a:schemeClr val="tx1">
                    <a:lumMod val="75000"/>
                    <a:lumOff val="25000"/>
                  </a:schemeClr>
                </a:solidFill>
              </a:rPr>
              <a:t>前厅的数字化表现形式还有哪些？</a:t>
            </a:r>
            <a:endParaRPr lang="zh-CN" altLang="en-US" sz="4800" dirty="0">
              <a:solidFill>
                <a:schemeClr val="tx1">
                  <a:lumMod val="75000"/>
                  <a:lumOff val="25000"/>
                </a:schemeClr>
              </a:solidFill>
            </a:endParaRPr>
          </a:p>
        </p:txBody>
      </p:sp>
    </p:spTree>
    <p:extLst>
      <p:ext uri="{BB962C8B-B14F-4D97-AF65-F5344CB8AC3E}">
        <p14:creationId xmlns:p14="http://schemas.microsoft.com/office/powerpoint/2010/main" val="1180508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一、酒店前厅部概述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1537970" y="1725930"/>
            <a:ext cx="9250680" cy="3784600"/>
          </a:xfrm>
          <a:prstGeom prst="rect">
            <a:avLst/>
          </a:prstGeom>
          <a:noFill/>
        </p:spPr>
        <p:txBody>
          <a:bodyPr wrap="square" rtlCol="0" anchor="t">
            <a:spAutoFit/>
          </a:bodyPr>
          <a:lstStyle/>
          <a:p>
            <a:pPr indent="431800" algn="just">
              <a:lnSpc>
                <a:spcPct val="150000"/>
              </a:lnSpc>
              <a:buFont typeface="Wingdings" panose="05000000000000000000" charset="0"/>
              <a:buNone/>
            </a:pPr>
            <a:r>
              <a:rPr sz="1600" b="1">
                <a:solidFill>
                  <a:srgbClr val="000000"/>
                </a:solidFill>
              </a:rPr>
              <a:t>1.前厅部的组织结构</a:t>
            </a:r>
          </a:p>
          <a:p>
            <a:pPr indent="431800" algn="just">
              <a:lnSpc>
                <a:spcPct val="150000"/>
              </a:lnSpc>
              <a:buFont typeface="Wingdings" panose="05000000000000000000" charset="0"/>
              <a:buNone/>
            </a:pPr>
            <a:r>
              <a:rPr sz="1600">
                <a:solidFill>
                  <a:srgbClr val="000000"/>
                </a:solidFill>
              </a:rPr>
              <a:t>因酒店类型、规模等因素的影响，酒店的组织机构也有较大区别。</a:t>
            </a:r>
          </a:p>
          <a:p>
            <a:pPr indent="431800" algn="just">
              <a:lnSpc>
                <a:spcPct val="150000"/>
              </a:lnSpc>
              <a:buFont typeface="Wingdings" panose="05000000000000000000" charset="0"/>
              <a:buNone/>
            </a:pPr>
            <a:r>
              <a:rPr sz="1600">
                <a:solidFill>
                  <a:srgbClr val="000000"/>
                </a:solidFill>
              </a:rPr>
              <a:t>主要表现有：</a:t>
            </a:r>
          </a:p>
          <a:p>
            <a:pPr indent="431800" algn="just">
              <a:lnSpc>
                <a:spcPct val="150000"/>
              </a:lnSpc>
              <a:buFont typeface="Wingdings" panose="05000000000000000000" charset="0"/>
              <a:buNone/>
            </a:pPr>
            <a:r>
              <a:rPr sz="1600" b="1">
                <a:solidFill>
                  <a:srgbClr val="000000"/>
                </a:solidFill>
              </a:rPr>
              <a:t>①管理层次不同。</a:t>
            </a:r>
            <a:r>
              <a:rPr sz="1600">
                <a:solidFill>
                  <a:srgbClr val="000000"/>
                </a:solidFill>
              </a:rPr>
              <a:t>大型酒店管理层次多，前厅设有经理、主管、领班和服务员四个层次。小型酒店层次少，前厅只有经理、领班、服务员三个层次。</a:t>
            </a:r>
          </a:p>
          <a:p>
            <a:pPr indent="431800" algn="just">
              <a:lnSpc>
                <a:spcPct val="150000"/>
              </a:lnSpc>
              <a:buFont typeface="Wingdings" panose="05000000000000000000" charset="0"/>
              <a:buNone/>
            </a:pPr>
            <a:r>
              <a:rPr sz="1600" b="1">
                <a:solidFill>
                  <a:srgbClr val="000000"/>
                </a:solidFill>
              </a:rPr>
              <a:t>②组织构成要素不同。</a:t>
            </a:r>
            <a:r>
              <a:rPr sz="1600">
                <a:solidFill>
                  <a:srgbClr val="000000"/>
                </a:solidFill>
              </a:rPr>
              <a:t>大型酒店组织机构内容多包含商务中心服务、机场接待服务、委托代办服务等部门。小型酒店前厅部只有基本的总机服务与厅面服务。</a:t>
            </a:r>
          </a:p>
          <a:p>
            <a:pPr indent="431800" algn="just">
              <a:lnSpc>
                <a:spcPct val="150000"/>
              </a:lnSpc>
              <a:buFont typeface="Wingdings" panose="05000000000000000000" charset="0"/>
              <a:buNone/>
            </a:pPr>
            <a:r>
              <a:rPr sz="1600" b="1">
                <a:solidFill>
                  <a:srgbClr val="000000"/>
                </a:solidFill>
              </a:rPr>
              <a:t>③职能分开。</a:t>
            </a:r>
            <a:r>
              <a:rPr sz="1600">
                <a:solidFill>
                  <a:srgbClr val="000000"/>
                </a:solidFill>
              </a:rPr>
              <a:t>大型酒店前厅部组织机构的管理层次多，根据岗位配备人员，使其所提供的服务更具有专业性。小型酒店在组织机构设置中往往采用合二为一、合三为一等方式，一岗多职，一人多能，以此来减少组织成本。</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（二）前厅部的组织结构与职能</a:t>
            </a:r>
          </a:p>
        </p:txBody>
      </p:sp>
    </p:spTree>
    <p:extLst>
      <p:ext uri="{BB962C8B-B14F-4D97-AF65-F5344CB8AC3E}">
        <p14:creationId xmlns:p14="http://schemas.microsoft.com/office/powerpoint/2010/main" val="2472244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59317" y="2443966"/>
            <a:ext cx="8625205" cy="1323439"/>
          </a:xfrm>
          <a:prstGeom prst="rect">
            <a:avLst/>
          </a:prstGeom>
          <a:noFill/>
        </p:spPr>
        <p:txBody>
          <a:bodyPr wrap="square" rtlCol="0">
            <a:spAutoFit/>
          </a:bodyPr>
          <a:lstStyle/>
          <a:p>
            <a:pPr algn="ctr">
              <a:lnSpc>
                <a:spcPct val="200000"/>
              </a:lnSpc>
              <a:defRPr/>
            </a:pPr>
            <a:r>
              <a:rPr lang="zh-CN" altLang="en-US" sz="4000" b="1" dirty="0">
                <a:solidFill>
                  <a:srgbClr val="FF0000"/>
                </a:solidFill>
                <a:latin typeface="微软雅黑" panose="020B0503020204020204" pitchFamily="34" charset="-122"/>
                <a:ea typeface="微软雅黑" panose="020B0503020204020204" pitchFamily="34" charset="-122"/>
              </a:rPr>
              <a:t>第一节    酒店前厅部运营管理</a:t>
            </a:r>
            <a:endParaRPr lang="zh-CN" altLang="en-US" sz="4000" b="1" dirty="0">
              <a:solidFill>
                <a:srgbClr val="FF0000"/>
              </a:solidFill>
              <a:sym typeface="+mn-ea"/>
            </a:endParaRPr>
          </a:p>
        </p:txBody>
      </p:sp>
    </p:spTree>
    <p:extLst>
      <p:ext uri="{BB962C8B-B14F-4D97-AF65-F5344CB8AC3E}">
        <p14:creationId xmlns:p14="http://schemas.microsoft.com/office/powerpoint/2010/main" val="2089448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6548120" y="1845945"/>
            <a:ext cx="5160645" cy="2955290"/>
          </a:xfrm>
          <a:prstGeom prst="rect">
            <a:avLst/>
          </a:prstGeom>
        </p:spPr>
      </p:pic>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955675" y="1755140"/>
            <a:ext cx="4699635" cy="3046095"/>
          </a:xfrm>
          <a:prstGeom prst="rect">
            <a:avLst/>
          </a:prstGeom>
          <a:noFill/>
        </p:spPr>
        <p:txBody>
          <a:bodyPr wrap="square" rtlCol="0" anchor="t">
            <a:spAutoFit/>
          </a:bodyPr>
          <a:lstStyle/>
          <a:p>
            <a:pPr indent="431800">
              <a:lnSpc>
                <a:spcPct val="150000"/>
              </a:lnSpc>
              <a:buFont typeface="Wingdings" panose="05000000000000000000" charset="0"/>
              <a:buNone/>
            </a:pPr>
            <a:r>
              <a:rPr lang="zh-CN" altLang="en-US" sz="1600" b="1">
                <a:solidFill>
                  <a:srgbClr val="000000"/>
                </a:solidFill>
                <a:ea typeface="宋体" panose="02010600030101010101" pitchFamily="2" charset="-122"/>
              </a:rPr>
              <a:t>（</a:t>
            </a:r>
            <a:r>
              <a:rPr lang="en-US" sz="1600" b="1">
                <a:solidFill>
                  <a:srgbClr val="000000"/>
                </a:solidFill>
              </a:rPr>
              <a:t>1</a:t>
            </a:r>
            <a:r>
              <a:rPr lang="zh-CN" altLang="en-US" sz="1600" b="1">
                <a:solidFill>
                  <a:srgbClr val="000000"/>
                </a:solidFill>
                <a:ea typeface="宋体" panose="02010600030101010101" pitchFamily="2" charset="-122"/>
              </a:rPr>
              <a:t>）</a:t>
            </a:r>
            <a:r>
              <a:rPr sz="1600" b="1">
                <a:solidFill>
                  <a:srgbClr val="000000"/>
                </a:solidFill>
              </a:rPr>
              <a:t>大型酒店前厅部组织结构</a:t>
            </a:r>
          </a:p>
          <a:p>
            <a:pPr indent="431800" algn="just">
              <a:lnSpc>
                <a:spcPct val="150000"/>
              </a:lnSpc>
              <a:buFont typeface="Wingdings" panose="05000000000000000000" charset="0"/>
              <a:buNone/>
            </a:pPr>
            <a:r>
              <a:rPr sz="1600">
                <a:solidFill>
                  <a:srgbClr val="000000"/>
                </a:solidFill>
              </a:rPr>
              <a:t>大型酒店设置酒店客房事务部又称房务部，下设前厅、客房、洗衣与公共卫生四个部门，组织结构复杂，层次多，分工明确。在房务部设置主管总经理或总监，在前厅部内部通常设有经理、主管、领班和服务员四个层次（见图3-1）。这种组织结构将酒店前厅部、客房部合二为既可以降低管理费用，又能加强前厅与客房的联系与合作。</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（二）前厅部的组织结构与职能</a:t>
            </a:r>
          </a:p>
        </p:txBody>
      </p:sp>
      <p:grpSp>
        <p:nvGrpSpPr>
          <p:cNvPr id="16" name="组合 15"/>
          <p:cNvGrpSpPr/>
          <p:nvPr/>
        </p:nvGrpSpPr>
        <p:grpSpPr>
          <a:xfrm>
            <a:off x="6071235" y="720725"/>
            <a:ext cx="6014085" cy="5485130"/>
            <a:chOff x="9561" y="1135"/>
            <a:chExt cx="9471" cy="8638"/>
          </a:xfrm>
        </p:grpSpPr>
        <p:grpSp>
          <p:nvGrpSpPr>
            <p:cNvPr id="4" name="组合 3"/>
            <p:cNvGrpSpPr/>
            <p:nvPr/>
          </p:nvGrpSpPr>
          <p:grpSpPr>
            <a:xfrm>
              <a:off x="9561" y="1135"/>
              <a:ext cx="8878" cy="8638"/>
              <a:chOff x="9579" y="1171"/>
              <a:chExt cx="8878" cy="8638"/>
            </a:xfrm>
          </p:grpSpPr>
          <p:cxnSp>
            <p:nvCxnSpPr>
              <p:cNvPr id="6" name="直接连接符 5"/>
              <p:cNvCxnSpPr/>
              <p:nvPr/>
            </p:nvCxnSpPr>
            <p:spPr bwMode="auto">
              <a:xfrm>
                <a:off x="9579" y="1171"/>
                <a:ext cx="0" cy="8638"/>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9" name="矩形 8"/>
              <p:cNvSpPr/>
              <p:nvPr/>
            </p:nvSpPr>
            <p:spPr bwMode="auto">
              <a:xfrm>
                <a:off x="10330" y="2943"/>
                <a:ext cx="8127" cy="4654"/>
              </a:xfrm>
              <a:prstGeom prst="rect">
                <a:avLst/>
              </a:prstGeom>
              <a:noFill/>
              <a:ln w="127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sp>
            <p:nvSpPr>
              <p:cNvPr id="8" name="矩形 7"/>
              <p:cNvSpPr/>
              <p:nvPr/>
            </p:nvSpPr>
            <p:spPr bwMode="auto">
              <a:xfrm rot="19236840">
                <a:off x="9892" y="2613"/>
                <a:ext cx="1252" cy="525"/>
              </a:xfrm>
              <a:prstGeom prst="rect">
                <a:avLst/>
              </a:prstGeom>
              <a:solidFill>
                <a:srgbClr val="F0C0C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solidFill>
                    <a:srgbClr val="000000"/>
                  </a:solidFill>
                </a:endParaRPr>
              </a:p>
            </p:txBody>
          </p:sp>
          <p:sp>
            <p:nvSpPr>
              <p:cNvPr id="5" name="矩形 4"/>
              <p:cNvSpPr/>
              <p:nvPr/>
            </p:nvSpPr>
            <p:spPr bwMode="auto">
              <a:xfrm rot="2122363">
                <a:off x="9735" y="7408"/>
                <a:ext cx="1252" cy="525"/>
              </a:xfrm>
              <a:prstGeom prst="rect">
                <a:avLst/>
              </a:prstGeom>
              <a:solidFill>
                <a:srgbClr val="F0C0C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grpSp>
        <p:sp>
          <p:nvSpPr>
            <p:cNvPr id="11" name="矩形 10"/>
            <p:cNvSpPr/>
            <p:nvPr/>
          </p:nvSpPr>
          <p:spPr bwMode="auto">
            <a:xfrm rot="19236840">
              <a:off x="17768" y="7349"/>
              <a:ext cx="1252" cy="525"/>
            </a:xfrm>
            <a:prstGeom prst="rect">
              <a:avLst/>
            </a:prstGeom>
            <a:solidFill>
              <a:srgbClr val="F0C0C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solidFill>
                  <a:srgbClr val="000000"/>
                </a:solidFill>
              </a:endParaRPr>
            </a:p>
          </p:txBody>
        </p:sp>
        <p:sp>
          <p:nvSpPr>
            <p:cNvPr id="13" name="矩形 12"/>
            <p:cNvSpPr/>
            <p:nvPr/>
          </p:nvSpPr>
          <p:spPr bwMode="auto">
            <a:xfrm rot="2122363">
              <a:off x="17780" y="2741"/>
              <a:ext cx="1252" cy="525"/>
            </a:xfrm>
            <a:prstGeom prst="rect">
              <a:avLst/>
            </a:prstGeom>
            <a:solidFill>
              <a:srgbClr val="F0C0C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grpSp>
    </p:spTree>
    <p:extLst>
      <p:ext uri="{BB962C8B-B14F-4D97-AF65-F5344CB8AC3E}">
        <p14:creationId xmlns:p14="http://schemas.microsoft.com/office/powerpoint/2010/main" val="1337374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一、酒店前厅部概述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955675" y="1755140"/>
            <a:ext cx="4699635" cy="1938020"/>
          </a:xfrm>
          <a:prstGeom prst="rect">
            <a:avLst/>
          </a:prstGeom>
          <a:noFill/>
        </p:spPr>
        <p:txBody>
          <a:bodyPr wrap="square" rtlCol="0" anchor="t">
            <a:spAutoFit/>
          </a:bodyPr>
          <a:lstStyle/>
          <a:p>
            <a:pPr indent="431800">
              <a:lnSpc>
                <a:spcPct val="150000"/>
              </a:lnSpc>
              <a:buFont typeface="Wingdings" panose="05000000000000000000" charset="0"/>
              <a:buNone/>
            </a:pPr>
            <a:r>
              <a:rPr lang="zh-CN" altLang="en-US" sz="1600" b="1">
                <a:solidFill>
                  <a:srgbClr val="000000"/>
                </a:solidFill>
                <a:ea typeface="宋体" panose="02010600030101010101" pitchFamily="2" charset="-122"/>
              </a:rPr>
              <a:t>（</a:t>
            </a:r>
            <a:r>
              <a:rPr lang="en-US" altLang="zh-CN" sz="1600" b="1">
                <a:solidFill>
                  <a:srgbClr val="000000"/>
                </a:solidFill>
                <a:ea typeface="宋体" panose="02010600030101010101" pitchFamily="2" charset="-122"/>
              </a:rPr>
              <a:t>2</a:t>
            </a:r>
            <a:r>
              <a:rPr lang="zh-CN" altLang="en-US" sz="1600" b="1">
                <a:solidFill>
                  <a:srgbClr val="000000"/>
                </a:solidFill>
                <a:ea typeface="宋体" panose="02010600030101010101" pitchFamily="2" charset="-122"/>
              </a:rPr>
              <a:t>）</a:t>
            </a:r>
            <a:r>
              <a:rPr sz="1600" b="1">
                <a:solidFill>
                  <a:srgbClr val="000000"/>
                </a:solidFill>
              </a:rPr>
              <a:t>中型酒店前厅部组织结构</a:t>
            </a:r>
          </a:p>
          <a:p>
            <a:pPr indent="431800" algn="just">
              <a:lnSpc>
                <a:spcPct val="150000"/>
              </a:lnSpc>
              <a:buFont typeface="Wingdings" panose="05000000000000000000" charset="0"/>
              <a:buNone/>
            </a:pPr>
            <a:r>
              <a:rPr sz="1600">
                <a:solidFill>
                  <a:srgbClr val="000000"/>
                </a:solidFill>
              </a:rPr>
              <a:t>中型酒店采用前厅部与客房部并列独立的部门，直接向酒店总经理负责。前厅部内设有部门经理、领班、服务员三个层次，分工更加细致，功能也比较全面</a:t>
            </a:r>
            <a:r>
              <a:rPr lang="zh-CN" altLang="en-US" sz="1600">
                <a:solidFill>
                  <a:srgbClr val="000000"/>
                </a:solidFill>
                <a:ea typeface="宋体" panose="02010600030101010101" pitchFamily="2" charset="-122"/>
              </a:rPr>
              <a:t>。</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（二）前厅部的组织结构与职能</a:t>
            </a:r>
          </a:p>
        </p:txBody>
      </p:sp>
      <p:grpSp>
        <p:nvGrpSpPr>
          <p:cNvPr id="16" name="组合 15"/>
          <p:cNvGrpSpPr/>
          <p:nvPr/>
        </p:nvGrpSpPr>
        <p:grpSpPr>
          <a:xfrm>
            <a:off x="6071235" y="720725"/>
            <a:ext cx="6014085" cy="5485130"/>
            <a:chOff x="9561" y="1135"/>
            <a:chExt cx="9471" cy="8638"/>
          </a:xfrm>
        </p:grpSpPr>
        <p:grpSp>
          <p:nvGrpSpPr>
            <p:cNvPr id="4" name="组合 3"/>
            <p:cNvGrpSpPr/>
            <p:nvPr/>
          </p:nvGrpSpPr>
          <p:grpSpPr>
            <a:xfrm>
              <a:off x="9561" y="1135"/>
              <a:ext cx="8878" cy="8638"/>
              <a:chOff x="9579" y="1171"/>
              <a:chExt cx="8878" cy="8638"/>
            </a:xfrm>
          </p:grpSpPr>
          <p:cxnSp>
            <p:nvCxnSpPr>
              <p:cNvPr id="6" name="直接连接符 5"/>
              <p:cNvCxnSpPr/>
              <p:nvPr/>
            </p:nvCxnSpPr>
            <p:spPr bwMode="auto">
              <a:xfrm>
                <a:off x="9579" y="1171"/>
                <a:ext cx="0" cy="8638"/>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9" name="矩形 8"/>
              <p:cNvSpPr/>
              <p:nvPr/>
            </p:nvSpPr>
            <p:spPr bwMode="auto">
              <a:xfrm>
                <a:off x="10330" y="2943"/>
                <a:ext cx="8127" cy="4654"/>
              </a:xfrm>
              <a:prstGeom prst="rect">
                <a:avLst/>
              </a:prstGeom>
              <a:noFill/>
              <a:ln w="127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sp>
            <p:nvSpPr>
              <p:cNvPr id="8" name="矩形 7"/>
              <p:cNvSpPr/>
              <p:nvPr/>
            </p:nvSpPr>
            <p:spPr bwMode="auto">
              <a:xfrm rot="19236840">
                <a:off x="9892" y="2613"/>
                <a:ext cx="1252" cy="525"/>
              </a:xfrm>
              <a:prstGeom prst="rect">
                <a:avLst/>
              </a:prstGeom>
              <a:solidFill>
                <a:srgbClr val="F0C0C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solidFill>
                    <a:srgbClr val="000000"/>
                  </a:solidFill>
                </a:endParaRPr>
              </a:p>
            </p:txBody>
          </p:sp>
          <p:sp>
            <p:nvSpPr>
              <p:cNvPr id="5" name="矩形 4"/>
              <p:cNvSpPr/>
              <p:nvPr/>
            </p:nvSpPr>
            <p:spPr bwMode="auto">
              <a:xfrm rot="2122363">
                <a:off x="9735" y="7408"/>
                <a:ext cx="1252" cy="525"/>
              </a:xfrm>
              <a:prstGeom prst="rect">
                <a:avLst/>
              </a:prstGeom>
              <a:solidFill>
                <a:srgbClr val="F0C0C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grpSp>
        <p:sp>
          <p:nvSpPr>
            <p:cNvPr id="11" name="矩形 10"/>
            <p:cNvSpPr/>
            <p:nvPr/>
          </p:nvSpPr>
          <p:spPr bwMode="auto">
            <a:xfrm rot="19236840">
              <a:off x="17768" y="7349"/>
              <a:ext cx="1252" cy="525"/>
            </a:xfrm>
            <a:prstGeom prst="rect">
              <a:avLst/>
            </a:prstGeom>
            <a:solidFill>
              <a:srgbClr val="F0C0C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solidFill>
                  <a:srgbClr val="000000"/>
                </a:solidFill>
              </a:endParaRPr>
            </a:p>
          </p:txBody>
        </p:sp>
        <p:sp>
          <p:nvSpPr>
            <p:cNvPr id="13" name="矩形 12"/>
            <p:cNvSpPr/>
            <p:nvPr/>
          </p:nvSpPr>
          <p:spPr bwMode="auto">
            <a:xfrm rot="2122363">
              <a:off x="17780" y="2741"/>
              <a:ext cx="1252" cy="525"/>
            </a:xfrm>
            <a:prstGeom prst="rect">
              <a:avLst/>
            </a:prstGeom>
            <a:solidFill>
              <a:srgbClr val="F0C0C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grpSp>
      <p:grpSp>
        <p:nvGrpSpPr>
          <p:cNvPr id="19" name="组合 18"/>
          <p:cNvGrpSpPr/>
          <p:nvPr/>
        </p:nvGrpSpPr>
        <p:grpSpPr>
          <a:xfrm>
            <a:off x="7934960" y="3693160"/>
            <a:ext cx="1702435" cy="391787"/>
            <a:chOff x="13022" y="3352"/>
            <a:chExt cx="3054" cy="621"/>
          </a:xfrm>
        </p:grpSpPr>
        <p:sp>
          <p:nvSpPr>
            <p:cNvPr id="10" name="圆角矩形 9"/>
            <p:cNvSpPr/>
            <p:nvPr/>
          </p:nvSpPr>
          <p:spPr>
            <a:xfrm>
              <a:off x="13022" y="3352"/>
              <a:ext cx="2243" cy="619"/>
            </a:xfrm>
            <a:prstGeom prst="roundRect">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
          <p:nvSpPr>
            <p:cNvPr id="14" name="文本框 13"/>
            <p:cNvSpPr txBox="1"/>
            <p:nvPr/>
          </p:nvSpPr>
          <p:spPr>
            <a:xfrm>
              <a:off x="13429" y="3439"/>
              <a:ext cx="2647" cy="534"/>
            </a:xfrm>
            <a:prstGeom prst="rect">
              <a:avLst/>
            </a:prstGeom>
            <a:noFill/>
          </p:spPr>
          <p:txBody>
            <a:bodyPr wrap="square" rtlCol="0">
              <a:spAutoFit/>
            </a:bodyPr>
            <a:lstStyle/>
            <a:p>
              <a:r>
                <a:rPr lang="zh-CN" altLang="en-US" sz="1600">
                  <a:solidFill>
                    <a:srgbClr val="000000"/>
                  </a:solidFill>
                </a:rPr>
                <a:t>部门经理</a:t>
              </a:r>
            </a:p>
          </p:txBody>
        </p:sp>
      </p:grpSp>
      <p:grpSp>
        <p:nvGrpSpPr>
          <p:cNvPr id="18" name="组合 17"/>
          <p:cNvGrpSpPr/>
          <p:nvPr/>
        </p:nvGrpSpPr>
        <p:grpSpPr>
          <a:xfrm>
            <a:off x="6805295" y="4318000"/>
            <a:ext cx="1311135" cy="365716"/>
            <a:chOff x="11732" y="4664"/>
            <a:chExt cx="2647" cy="619"/>
          </a:xfrm>
        </p:grpSpPr>
        <p:sp>
          <p:nvSpPr>
            <p:cNvPr id="15" name="圆角矩形 14"/>
            <p:cNvSpPr/>
            <p:nvPr/>
          </p:nvSpPr>
          <p:spPr>
            <a:xfrm>
              <a:off x="11934" y="4664"/>
              <a:ext cx="2243" cy="619"/>
            </a:xfrm>
            <a:prstGeom prst="roundRect">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
          <p:nvSpPr>
            <p:cNvPr id="17" name="文本框 16"/>
            <p:cNvSpPr txBox="1"/>
            <p:nvPr/>
          </p:nvSpPr>
          <p:spPr>
            <a:xfrm>
              <a:off x="11732" y="4708"/>
              <a:ext cx="2647" cy="571"/>
            </a:xfrm>
            <a:prstGeom prst="rect">
              <a:avLst/>
            </a:prstGeom>
            <a:noFill/>
          </p:spPr>
          <p:txBody>
            <a:bodyPr wrap="square" rtlCol="0">
              <a:spAutoFit/>
            </a:bodyPr>
            <a:lstStyle/>
            <a:p>
              <a:pPr algn="ctr"/>
              <a:r>
                <a:rPr lang="zh-CN" altLang="en-US" sz="1600">
                  <a:solidFill>
                    <a:srgbClr val="000000"/>
                  </a:solidFill>
                </a:rPr>
                <a:t>领班</a:t>
              </a:r>
            </a:p>
          </p:txBody>
        </p:sp>
      </p:grpSp>
      <p:grpSp>
        <p:nvGrpSpPr>
          <p:cNvPr id="20" name="组合 19"/>
          <p:cNvGrpSpPr/>
          <p:nvPr/>
        </p:nvGrpSpPr>
        <p:grpSpPr>
          <a:xfrm>
            <a:off x="8986520" y="4291965"/>
            <a:ext cx="1311135" cy="365716"/>
            <a:chOff x="11732" y="4664"/>
            <a:chExt cx="2647" cy="619"/>
          </a:xfrm>
        </p:grpSpPr>
        <p:sp>
          <p:nvSpPr>
            <p:cNvPr id="21" name="圆角矩形 20"/>
            <p:cNvSpPr/>
            <p:nvPr/>
          </p:nvSpPr>
          <p:spPr>
            <a:xfrm>
              <a:off x="11934" y="4664"/>
              <a:ext cx="2243" cy="619"/>
            </a:xfrm>
            <a:prstGeom prst="roundRect">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
          <p:nvSpPr>
            <p:cNvPr id="22" name="文本框 21"/>
            <p:cNvSpPr txBox="1"/>
            <p:nvPr/>
          </p:nvSpPr>
          <p:spPr>
            <a:xfrm>
              <a:off x="11732" y="4708"/>
              <a:ext cx="2647" cy="571"/>
            </a:xfrm>
            <a:prstGeom prst="rect">
              <a:avLst/>
            </a:prstGeom>
            <a:noFill/>
          </p:spPr>
          <p:txBody>
            <a:bodyPr wrap="square" rtlCol="0">
              <a:spAutoFit/>
            </a:bodyPr>
            <a:lstStyle/>
            <a:p>
              <a:pPr algn="ctr"/>
              <a:r>
                <a:rPr lang="zh-CN" altLang="en-US" sz="1600">
                  <a:solidFill>
                    <a:srgbClr val="000000"/>
                  </a:solidFill>
                </a:rPr>
                <a:t>服务员</a:t>
              </a:r>
            </a:p>
          </p:txBody>
        </p:sp>
      </p:grpSp>
      <p:cxnSp>
        <p:nvCxnSpPr>
          <p:cNvPr id="23" name="直接连接符 22"/>
          <p:cNvCxnSpPr>
            <a:endCxn id="15" idx="0"/>
          </p:cNvCxnSpPr>
          <p:nvPr/>
        </p:nvCxnSpPr>
        <p:spPr>
          <a:xfrm flipH="1">
            <a:off x="7461250" y="4069080"/>
            <a:ext cx="1137920" cy="24892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24" name="直接连接符 23"/>
          <p:cNvCxnSpPr>
            <a:endCxn id="21" idx="0"/>
          </p:cNvCxnSpPr>
          <p:nvPr/>
        </p:nvCxnSpPr>
        <p:spPr>
          <a:xfrm>
            <a:off x="8587740" y="4080510"/>
            <a:ext cx="1054735" cy="211455"/>
          </a:xfrm>
          <a:prstGeom prst="line">
            <a:avLst/>
          </a:prstGeom>
          <a:solidFill>
            <a:schemeClr val="accent1"/>
          </a:solidFill>
          <a:ln w="9525" cap="flat" cmpd="sng" algn="ctr">
            <a:solidFill>
              <a:schemeClr val="tx1"/>
            </a:solidFill>
            <a:prstDash val="solid"/>
            <a:round/>
            <a:headEnd type="none" w="med" len="med"/>
            <a:tailEnd type="none" w="med" len="med"/>
          </a:ln>
        </p:spPr>
      </p:cxnSp>
      <p:grpSp>
        <p:nvGrpSpPr>
          <p:cNvPr id="25" name="组合 24"/>
          <p:cNvGrpSpPr/>
          <p:nvPr/>
        </p:nvGrpSpPr>
        <p:grpSpPr>
          <a:xfrm>
            <a:off x="8595360" y="2273300"/>
            <a:ext cx="1702435" cy="391787"/>
            <a:chOff x="13022" y="3352"/>
            <a:chExt cx="3054" cy="621"/>
          </a:xfrm>
        </p:grpSpPr>
        <p:sp>
          <p:nvSpPr>
            <p:cNvPr id="26" name="圆角矩形 25"/>
            <p:cNvSpPr/>
            <p:nvPr/>
          </p:nvSpPr>
          <p:spPr>
            <a:xfrm>
              <a:off x="13022" y="3352"/>
              <a:ext cx="2243" cy="619"/>
            </a:xfrm>
            <a:prstGeom prst="roundRect">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
          <p:nvSpPr>
            <p:cNvPr id="27" name="文本框 26"/>
            <p:cNvSpPr txBox="1"/>
            <p:nvPr/>
          </p:nvSpPr>
          <p:spPr>
            <a:xfrm>
              <a:off x="13429" y="3439"/>
              <a:ext cx="2647" cy="534"/>
            </a:xfrm>
            <a:prstGeom prst="rect">
              <a:avLst/>
            </a:prstGeom>
            <a:noFill/>
          </p:spPr>
          <p:txBody>
            <a:bodyPr wrap="square" rtlCol="0">
              <a:spAutoFit/>
            </a:bodyPr>
            <a:lstStyle/>
            <a:p>
              <a:r>
                <a:rPr lang="zh-CN" altLang="en-US" sz="1600">
                  <a:solidFill>
                    <a:srgbClr val="000000"/>
                  </a:solidFill>
                </a:rPr>
                <a:t>总经理</a:t>
              </a:r>
            </a:p>
          </p:txBody>
        </p:sp>
      </p:grpSp>
      <p:grpSp>
        <p:nvGrpSpPr>
          <p:cNvPr id="28" name="组合 27"/>
          <p:cNvGrpSpPr/>
          <p:nvPr/>
        </p:nvGrpSpPr>
        <p:grpSpPr>
          <a:xfrm>
            <a:off x="7790180" y="2982595"/>
            <a:ext cx="1702435" cy="391787"/>
            <a:chOff x="13022" y="3352"/>
            <a:chExt cx="3054" cy="621"/>
          </a:xfrm>
        </p:grpSpPr>
        <p:sp>
          <p:nvSpPr>
            <p:cNvPr id="29" name="圆角矩形 28"/>
            <p:cNvSpPr/>
            <p:nvPr/>
          </p:nvSpPr>
          <p:spPr>
            <a:xfrm>
              <a:off x="13022" y="3352"/>
              <a:ext cx="2243" cy="619"/>
            </a:xfrm>
            <a:prstGeom prst="roundRect">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
          <p:nvSpPr>
            <p:cNvPr id="30" name="文本框 29"/>
            <p:cNvSpPr txBox="1"/>
            <p:nvPr/>
          </p:nvSpPr>
          <p:spPr>
            <a:xfrm>
              <a:off x="13429" y="3439"/>
              <a:ext cx="2647" cy="534"/>
            </a:xfrm>
            <a:prstGeom prst="rect">
              <a:avLst/>
            </a:prstGeom>
            <a:noFill/>
          </p:spPr>
          <p:txBody>
            <a:bodyPr wrap="square" rtlCol="0">
              <a:spAutoFit/>
            </a:bodyPr>
            <a:lstStyle/>
            <a:p>
              <a:r>
                <a:rPr lang="zh-CN" altLang="en-US" sz="1600">
                  <a:solidFill>
                    <a:srgbClr val="000000"/>
                  </a:solidFill>
                </a:rPr>
                <a:t>前厅部</a:t>
              </a:r>
            </a:p>
          </p:txBody>
        </p:sp>
      </p:grpSp>
      <p:grpSp>
        <p:nvGrpSpPr>
          <p:cNvPr id="31" name="组合 30"/>
          <p:cNvGrpSpPr/>
          <p:nvPr/>
        </p:nvGrpSpPr>
        <p:grpSpPr>
          <a:xfrm>
            <a:off x="9637395" y="2982595"/>
            <a:ext cx="1702435" cy="391787"/>
            <a:chOff x="13022" y="3352"/>
            <a:chExt cx="3054" cy="621"/>
          </a:xfrm>
        </p:grpSpPr>
        <p:sp>
          <p:nvSpPr>
            <p:cNvPr id="32" name="圆角矩形 31"/>
            <p:cNvSpPr/>
            <p:nvPr/>
          </p:nvSpPr>
          <p:spPr>
            <a:xfrm>
              <a:off x="13022" y="3352"/>
              <a:ext cx="2243" cy="619"/>
            </a:xfrm>
            <a:prstGeom prst="roundRect">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
          <p:nvSpPr>
            <p:cNvPr id="33" name="文本框 32"/>
            <p:cNvSpPr txBox="1"/>
            <p:nvPr/>
          </p:nvSpPr>
          <p:spPr>
            <a:xfrm>
              <a:off x="13429" y="3439"/>
              <a:ext cx="2647" cy="534"/>
            </a:xfrm>
            <a:prstGeom prst="rect">
              <a:avLst/>
            </a:prstGeom>
            <a:noFill/>
          </p:spPr>
          <p:txBody>
            <a:bodyPr wrap="square" rtlCol="0">
              <a:spAutoFit/>
            </a:bodyPr>
            <a:lstStyle/>
            <a:p>
              <a:r>
                <a:rPr lang="zh-CN" altLang="en-US" sz="1600">
                  <a:solidFill>
                    <a:srgbClr val="000000"/>
                  </a:solidFill>
                </a:rPr>
                <a:t>客房部</a:t>
              </a:r>
            </a:p>
          </p:txBody>
        </p:sp>
      </p:grpSp>
      <p:cxnSp>
        <p:nvCxnSpPr>
          <p:cNvPr id="34" name="直接连接符 33"/>
          <p:cNvCxnSpPr>
            <a:endCxn id="29" idx="0"/>
          </p:cNvCxnSpPr>
          <p:nvPr/>
        </p:nvCxnSpPr>
        <p:spPr>
          <a:xfrm flipH="1">
            <a:off x="8415655" y="2668905"/>
            <a:ext cx="777240" cy="31369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5" name="直接连接符 34"/>
          <p:cNvCxnSpPr/>
          <p:nvPr/>
        </p:nvCxnSpPr>
        <p:spPr>
          <a:xfrm>
            <a:off x="9192895" y="2646045"/>
            <a:ext cx="1042035" cy="32512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6" name="直接连接符 35"/>
          <p:cNvCxnSpPr/>
          <p:nvPr/>
        </p:nvCxnSpPr>
        <p:spPr>
          <a:xfrm>
            <a:off x="8498205" y="3318510"/>
            <a:ext cx="10795" cy="392430"/>
          </a:xfrm>
          <a:prstGeom prst="line">
            <a:avLst/>
          </a:prstGeom>
          <a:solidFill>
            <a:schemeClr val="accent1"/>
          </a:solidFill>
          <a:ln w="9525" cap="flat" cmpd="sng" algn="ctr">
            <a:solidFill>
              <a:schemeClr val="tx1"/>
            </a:solidFill>
            <a:prstDash val="solid"/>
            <a:round/>
            <a:headEnd type="none" w="med" len="med"/>
            <a:tailEnd type="none" w="med" len="med"/>
          </a:ln>
        </p:spPr>
      </p:cxnSp>
    </p:spTree>
    <p:extLst>
      <p:ext uri="{BB962C8B-B14F-4D97-AF65-F5344CB8AC3E}">
        <p14:creationId xmlns:p14="http://schemas.microsoft.com/office/powerpoint/2010/main" val="3041290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一、酒店前厅部概述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1459230" y="1744345"/>
            <a:ext cx="10100945" cy="1568450"/>
          </a:xfrm>
          <a:prstGeom prst="rect">
            <a:avLst/>
          </a:prstGeom>
          <a:noFill/>
        </p:spPr>
        <p:txBody>
          <a:bodyPr wrap="square" rtlCol="0" anchor="t">
            <a:spAutoFit/>
          </a:bodyPr>
          <a:lstStyle/>
          <a:p>
            <a:pPr indent="431800">
              <a:lnSpc>
                <a:spcPct val="150000"/>
              </a:lnSpc>
              <a:buFont typeface="Wingdings" panose="05000000000000000000" charset="0"/>
              <a:buNone/>
            </a:pPr>
            <a:r>
              <a:rPr lang="zh-CN" altLang="en-US" sz="1600" b="1">
                <a:solidFill>
                  <a:srgbClr val="000000"/>
                </a:solidFill>
                <a:ea typeface="宋体" panose="02010600030101010101" pitchFamily="2" charset="-122"/>
              </a:rPr>
              <a:t>（</a:t>
            </a:r>
            <a:r>
              <a:rPr lang="en-US" altLang="zh-CN" sz="1600" b="1">
                <a:solidFill>
                  <a:srgbClr val="000000"/>
                </a:solidFill>
                <a:ea typeface="宋体" panose="02010600030101010101" pitchFamily="2" charset="-122"/>
              </a:rPr>
              <a:t>3</a:t>
            </a:r>
            <a:r>
              <a:rPr lang="zh-CN" altLang="en-US" sz="1600" b="1">
                <a:solidFill>
                  <a:srgbClr val="000000"/>
                </a:solidFill>
                <a:ea typeface="宋体" panose="02010600030101010101" pitchFamily="2" charset="-122"/>
              </a:rPr>
              <a:t>）</a:t>
            </a:r>
            <a:r>
              <a:rPr sz="1600" b="1">
                <a:solidFill>
                  <a:srgbClr val="000000"/>
                </a:solidFill>
              </a:rPr>
              <a:t>小型酒店前厅部组织结构</a:t>
            </a:r>
          </a:p>
          <a:p>
            <a:pPr indent="431800">
              <a:lnSpc>
                <a:spcPct val="150000"/>
              </a:lnSpc>
              <a:buFont typeface="Wingdings" panose="05000000000000000000" charset="0"/>
              <a:buNone/>
            </a:pPr>
            <a:r>
              <a:rPr sz="1600">
                <a:solidFill>
                  <a:srgbClr val="000000"/>
                </a:solidFill>
              </a:rPr>
              <a:t>小型酒店不单独设立前厅部门，在客房部设置总服务台承担前厅部的功能。小型酒店前厅部设置比较简单，只设领班（主管）和服务员两个管理层次。目前，一些小型酒店也增设了前厅部，扩大了业务范围，以强化前厅的推销和“枢纽”功能，发挥其参谋的作用。</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（二）前厅部的组织结构与职能</a:t>
            </a:r>
          </a:p>
        </p:txBody>
      </p:sp>
    </p:spTree>
    <p:extLst>
      <p:ext uri="{BB962C8B-B14F-4D97-AF65-F5344CB8AC3E}">
        <p14:creationId xmlns:p14="http://schemas.microsoft.com/office/powerpoint/2010/main" val="3458023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889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二、前厅部接待业务管理</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1447800" y="1617345"/>
            <a:ext cx="10100945" cy="4154170"/>
          </a:xfrm>
          <a:prstGeom prst="rect">
            <a:avLst/>
          </a:prstGeom>
          <a:noFill/>
        </p:spPr>
        <p:txBody>
          <a:bodyPr wrap="square" rtlCol="0" anchor="t">
            <a:spAutoFit/>
          </a:bodyPr>
          <a:lstStyle/>
          <a:p>
            <a:pPr indent="431800">
              <a:lnSpc>
                <a:spcPct val="150000"/>
              </a:lnSpc>
              <a:buFont typeface="Wingdings" panose="05000000000000000000" charset="0"/>
              <a:buNone/>
            </a:pPr>
            <a:r>
              <a:rPr sz="1600">
                <a:solidFill>
                  <a:srgbClr val="000000"/>
                </a:solidFill>
              </a:rPr>
              <a:t>为了保证宾客到达目的地后能够安全顺利地入住酒店，旅行团和会议团的组织者往往都会提前通知选定的酒店，预订相应的房间；在旅游旺季和节假日期间，相当多的散客也会提前订房间。对酒店而言，客房预订是促进酒店销售的一种有效手段，能够使酒店预測未来一段时间的客源状况，以便提前做好接待计划，合理安排人力资源，采购相应的食品和用品等，更好地为宾客提供周到细致的服务。宾客预订的类型包括以下几方面</a:t>
            </a:r>
            <a:r>
              <a:rPr lang="zh-CN" altLang="en-US" sz="1600">
                <a:solidFill>
                  <a:srgbClr val="000000"/>
                </a:solidFill>
                <a:ea typeface="宋体" panose="02010600030101010101" pitchFamily="2" charset="-122"/>
              </a:rPr>
              <a:t>。</a:t>
            </a:r>
          </a:p>
          <a:p>
            <a:pPr marL="285750" indent="-285750">
              <a:lnSpc>
                <a:spcPct val="150000"/>
              </a:lnSpc>
              <a:buFont typeface="Wingdings" panose="05000000000000000000" charset="0"/>
              <a:buChar char="p"/>
            </a:pPr>
            <a:r>
              <a:rPr lang="zh-CN" altLang="en-US" sz="1600" b="1">
                <a:solidFill>
                  <a:srgbClr val="000000"/>
                </a:solidFill>
                <a:ea typeface="宋体" panose="02010600030101010101" pitchFamily="2" charset="-122"/>
              </a:rPr>
              <a:t>确认类预订。</a:t>
            </a:r>
            <a:r>
              <a:rPr lang="zh-CN" altLang="en-US" sz="1600">
                <a:solidFill>
                  <a:srgbClr val="000000"/>
                </a:solidFill>
                <a:ea typeface="宋体" panose="02010600030101010101" pitchFamily="2" charset="-122"/>
              </a:rPr>
              <a:t>酒店接受宾客的预订时，以口头或者书面形式予以确认，一般不收订金，但规定客人必须于预订人住日的规定时限前到达，否则作自动放弃预订处理。</a:t>
            </a:r>
          </a:p>
          <a:p>
            <a:pPr marL="285750" indent="-285750">
              <a:lnSpc>
                <a:spcPct val="150000"/>
              </a:lnSpc>
              <a:buFont typeface="Wingdings" panose="05000000000000000000" charset="0"/>
              <a:buChar char="p"/>
            </a:pPr>
            <a:r>
              <a:rPr lang="zh-CN" altLang="en-US" sz="1600" b="1">
                <a:solidFill>
                  <a:srgbClr val="000000"/>
                </a:solidFill>
                <a:ea typeface="宋体" panose="02010600030101010101" pitchFamily="2" charset="-122"/>
              </a:rPr>
              <a:t>保证类预订。</a:t>
            </a:r>
            <a:r>
              <a:rPr lang="zh-CN" altLang="en-US" sz="1600">
                <a:solidFill>
                  <a:srgbClr val="000000"/>
                </a:solidFill>
                <a:ea typeface="宋体" panose="02010600030101010101" pitchFamily="2" charset="-122"/>
              </a:rPr>
              <a:t>为保证酒店和宾客双方的利益，预订时宾客向酒店预付定金来保证自己的订房要求，也使酒店避免了在旺季宾客擅自取消预订而带来的损失。</a:t>
            </a:r>
          </a:p>
          <a:p>
            <a:pPr marL="285750" indent="-285750">
              <a:lnSpc>
                <a:spcPct val="150000"/>
              </a:lnSpc>
              <a:buFont typeface="Wingdings" panose="05000000000000000000" charset="0"/>
              <a:buChar char="p"/>
            </a:pPr>
            <a:r>
              <a:rPr lang="zh-CN" altLang="en-US" sz="1600" b="1">
                <a:solidFill>
                  <a:srgbClr val="000000"/>
                </a:solidFill>
                <a:ea typeface="宋体" panose="02010600030101010101" pitchFamily="2" charset="-122"/>
              </a:rPr>
              <a:t>等待类预订。</a:t>
            </a:r>
            <a:r>
              <a:rPr lang="zh-CN" altLang="en-US" sz="1600">
                <a:solidFill>
                  <a:srgbClr val="000000"/>
                </a:solidFill>
                <a:ea typeface="宋体" panose="02010600030101010101" pitchFamily="2" charset="-122"/>
              </a:rPr>
              <a:t>客人预订时，酒店的客房已经订满，酒店向宾客告知实情后，可将宾客相关信息记录在案，如有其他宾客取消预订或提前离店，可通知该预订客人。这类预订称之为不确定预订或者超额预订。宾客往往为稳妥着想而另辟蹊径，所以预订的成功率较小。</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（一）客房预订业务</a:t>
            </a:r>
          </a:p>
        </p:txBody>
      </p:sp>
    </p:spTree>
    <p:extLst>
      <p:ext uri="{BB962C8B-B14F-4D97-AF65-F5344CB8AC3E}">
        <p14:creationId xmlns:p14="http://schemas.microsoft.com/office/powerpoint/2010/main" val="827894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二、前厅部接待业务管理</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1447800" y="1617345"/>
            <a:ext cx="10100945" cy="4154170"/>
          </a:xfrm>
          <a:prstGeom prst="rect">
            <a:avLst/>
          </a:prstGeom>
          <a:noFill/>
        </p:spPr>
        <p:txBody>
          <a:bodyPr wrap="square" rtlCol="0" anchor="t">
            <a:spAutoFit/>
          </a:bodyPr>
          <a:lstStyle/>
          <a:p>
            <a:pPr indent="431800">
              <a:lnSpc>
                <a:spcPct val="150000"/>
              </a:lnSpc>
              <a:buFont typeface="Wingdings" panose="05000000000000000000" charset="0"/>
              <a:buNone/>
            </a:pPr>
            <a:r>
              <a:rPr sz="1600">
                <a:solidFill>
                  <a:srgbClr val="000000"/>
                </a:solidFill>
              </a:rPr>
              <a:t>宾客到达酒店后，首先要在接待处办理入住登记，交纳一定预付金后领取酒店房间钥匙旦办理了人住登记手续，宾客和酒店之间就建立了正式的合法关系。办理入住手续的程序因宾客类型的不同而有所差别。</a:t>
            </a:r>
          </a:p>
          <a:p>
            <a:pPr indent="431800">
              <a:lnSpc>
                <a:spcPct val="150000"/>
              </a:lnSpc>
              <a:buFont typeface="Wingdings" panose="05000000000000000000" charset="0"/>
              <a:buNone/>
            </a:pPr>
            <a:endParaRPr sz="1600" b="1">
              <a:solidFill>
                <a:srgbClr val="000000"/>
              </a:solidFill>
            </a:endParaRPr>
          </a:p>
          <a:p>
            <a:pPr indent="431800">
              <a:lnSpc>
                <a:spcPct val="150000"/>
              </a:lnSpc>
              <a:buFont typeface="Wingdings" panose="05000000000000000000" charset="0"/>
              <a:buNone/>
            </a:pPr>
            <a:endParaRPr sz="1600" b="1">
              <a:solidFill>
                <a:srgbClr val="000000"/>
              </a:solidFill>
            </a:endParaRPr>
          </a:p>
          <a:p>
            <a:pPr indent="431800">
              <a:lnSpc>
                <a:spcPct val="150000"/>
              </a:lnSpc>
              <a:buFont typeface="Wingdings" panose="05000000000000000000" charset="0"/>
              <a:buNone/>
            </a:pPr>
            <a:r>
              <a:rPr sz="1600" b="1">
                <a:solidFill>
                  <a:srgbClr val="000000"/>
                </a:solidFill>
              </a:rPr>
              <a:t>1.散客接待程序</a:t>
            </a:r>
          </a:p>
          <a:p>
            <a:pPr indent="431800">
              <a:lnSpc>
                <a:spcPct val="150000"/>
              </a:lnSpc>
              <a:buFont typeface="Wingdings" panose="05000000000000000000" charset="0"/>
              <a:buNone/>
            </a:pPr>
            <a:r>
              <a:rPr sz="1600">
                <a:solidFill>
                  <a:srgbClr val="000000"/>
                </a:solidFill>
              </a:rPr>
              <a:t>①宾客到达。</a:t>
            </a:r>
          </a:p>
          <a:p>
            <a:pPr indent="431800">
              <a:lnSpc>
                <a:spcPct val="150000"/>
              </a:lnSpc>
              <a:buFont typeface="Wingdings" panose="05000000000000000000" charset="0"/>
              <a:buNone/>
            </a:pPr>
            <a:r>
              <a:rPr sz="1600">
                <a:solidFill>
                  <a:srgbClr val="000000"/>
                </a:solidFill>
              </a:rPr>
              <a:t>②填写登记表。</a:t>
            </a:r>
          </a:p>
          <a:p>
            <a:pPr indent="431800">
              <a:lnSpc>
                <a:spcPct val="150000"/>
              </a:lnSpc>
              <a:buFont typeface="Wingdings" panose="05000000000000000000" charset="0"/>
              <a:buNone/>
            </a:pPr>
            <a:r>
              <a:rPr sz="1600">
                <a:solidFill>
                  <a:srgbClr val="000000"/>
                </a:solidFill>
              </a:rPr>
              <a:t>③排房及房价。</a:t>
            </a:r>
          </a:p>
          <a:p>
            <a:pPr indent="431800">
              <a:lnSpc>
                <a:spcPct val="150000"/>
              </a:lnSpc>
              <a:buFont typeface="Wingdings" panose="05000000000000000000" charset="0"/>
              <a:buNone/>
            </a:pPr>
            <a:r>
              <a:rPr sz="1600">
                <a:solidFill>
                  <a:srgbClr val="000000"/>
                </a:solidFill>
              </a:rPr>
              <a:t>④商定付款方式并收取预订金。</a:t>
            </a:r>
          </a:p>
          <a:p>
            <a:pPr indent="431800">
              <a:lnSpc>
                <a:spcPct val="150000"/>
              </a:lnSpc>
              <a:buFont typeface="Wingdings" panose="05000000000000000000" charset="0"/>
              <a:buNone/>
            </a:pPr>
            <a:r>
              <a:rPr sz="1600">
                <a:solidFill>
                  <a:srgbClr val="000000"/>
                </a:solidFill>
              </a:rPr>
              <a:t>⑤交付客房钥匙。</a:t>
            </a:r>
          </a:p>
          <a:p>
            <a:pPr indent="431800">
              <a:lnSpc>
                <a:spcPct val="150000"/>
              </a:lnSpc>
              <a:buFont typeface="Wingdings" panose="05000000000000000000" charset="0"/>
              <a:buNone/>
            </a:pPr>
            <a:r>
              <a:rPr sz="1600">
                <a:solidFill>
                  <a:srgbClr val="000000"/>
                </a:solidFill>
              </a:rPr>
              <a:t>⑥资料存档及入住通知。</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（二）办理宾客入住手续</a:t>
            </a:r>
          </a:p>
        </p:txBody>
      </p:sp>
      <p:sp>
        <p:nvSpPr>
          <p:cNvPr id="4" name="圆角矩形 3"/>
          <p:cNvSpPr/>
          <p:nvPr/>
        </p:nvSpPr>
        <p:spPr>
          <a:xfrm>
            <a:off x="1585595" y="2980690"/>
            <a:ext cx="3294380" cy="2891155"/>
          </a:xfrm>
          <a:prstGeom prst="roundRect">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
        <p:nvSpPr>
          <p:cNvPr id="5" name="圆角矩形 4"/>
          <p:cNvSpPr/>
          <p:nvPr/>
        </p:nvSpPr>
        <p:spPr>
          <a:xfrm>
            <a:off x="7024370" y="2980690"/>
            <a:ext cx="3294380" cy="2891155"/>
          </a:xfrm>
          <a:prstGeom prst="roundRect">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
        <p:nvSpPr>
          <p:cNvPr id="6" name="文本框 5"/>
          <p:cNvSpPr txBox="1"/>
          <p:nvPr/>
        </p:nvSpPr>
        <p:spPr>
          <a:xfrm>
            <a:off x="7255510" y="3170555"/>
            <a:ext cx="2677795" cy="1814830"/>
          </a:xfrm>
          <a:prstGeom prst="rect">
            <a:avLst/>
          </a:prstGeom>
          <a:noFill/>
        </p:spPr>
        <p:txBody>
          <a:bodyPr wrap="square" rtlCol="0">
            <a:spAutoFit/>
          </a:bodyPr>
          <a:lstStyle/>
          <a:p>
            <a:r>
              <a:rPr lang="en-US" altLang="zh-CN" sz="1600" b="1">
                <a:solidFill>
                  <a:srgbClr val="000000"/>
                </a:solidFill>
              </a:rPr>
              <a:t>2.团体接待程序</a:t>
            </a:r>
          </a:p>
          <a:p>
            <a:pPr>
              <a:lnSpc>
                <a:spcPct val="150000"/>
              </a:lnSpc>
            </a:pPr>
            <a:r>
              <a:rPr lang="en-US" altLang="zh-CN" sz="1600">
                <a:solidFill>
                  <a:srgbClr val="000000"/>
                </a:solidFill>
              </a:rPr>
              <a:t>①预先排出客房</a:t>
            </a:r>
            <a:r>
              <a:rPr lang="zh-CN" altLang="en-US" sz="1600">
                <a:solidFill>
                  <a:srgbClr val="000000"/>
                </a:solidFill>
                <a:ea typeface="宋体" panose="02010600030101010101" pitchFamily="2" charset="-122"/>
              </a:rPr>
              <a:t>。</a:t>
            </a:r>
            <a:endParaRPr lang="en-US" altLang="zh-CN" sz="1600">
              <a:solidFill>
                <a:srgbClr val="000000"/>
              </a:solidFill>
            </a:endParaRPr>
          </a:p>
          <a:p>
            <a:pPr>
              <a:lnSpc>
                <a:spcPct val="150000"/>
              </a:lnSpc>
            </a:pPr>
            <a:r>
              <a:rPr lang="en-US" altLang="zh-CN" sz="1600">
                <a:solidFill>
                  <a:srgbClr val="000000"/>
                </a:solidFill>
              </a:rPr>
              <a:t>②团体到达及分房。</a:t>
            </a:r>
          </a:p>
          <a:p>
            <a:pPr>
              <a:lnSpc>
                <a:spcPct val="150000"/>
              </a:lnSpc>
            </a:pPr>
            <a:r>
              <a:rPr lang="en-US" altLang="zh-CN" sz="1600">
                <a:solidFill>
                  <a:srgbClr val="000000"/>
                </a:solidFill>
              </a:rPr>
              <a:t>③引领宾客入房。</a:t>
            </a:r>
          </a:p>
          <a:p>
            <a:pPr>
              <a:lnSpc>
                <a:spcPct val="150000"/>
              </a:lnSpc>
            </a:pPr>
            <a:r>
              <a:rPr lang="en-US" altLang="zh-CN" sz="1600">
                <a:solidFill>
                  <a:srgbClr val="000000"/>
                </a:solidFill>
              </a:rPr>
              <a:t>④建总账及通知。</a:t>
            </a:r>
          </a:p>
        </p:txBody>
      </p:sp>
    </p:spTree>
    <p:extLst>
      <p:ext uri="{BB962C8B-B14F-4D97-AF65-F5344CB8AC3E}">
        <p14:creationId xmlns:p14="http://schemas.microsoft.com/office/powerpoint/2010/main" val="3036016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二、前厅部接待业务管理</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（三）宾客住店期间的系列服务</a:t>
            </a:r>
          </a:p>
        </p:txBody>
      </p:sp>
      <p:sp>
        <p:nvSpPr>
          <p:cNvPr id="5" name="圆角矩形 4"/>
          <p:cNvSpPr/>
          <p:nvPr/>
        </p:nvSpPr>
        <p:spPr>
          <a:xfrm>
            <a:off x="4346575" y="1774825"/>
            <a:ext cx="3294380" cy="2891155"/>
          </a:xfrm>
          <a:prstGeom prst="roundRect">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
        <p:nvSpPr>
          <p:cNvPr id="6" name="文本框 5"/>
          <p:cNvSpPr txBox="1"/>
          <p:nvPr/>
        </p:nvSpPr>
        <p:spPr>
          <a:xfrm>
            <a:off x="4757420" y="1882140"/>
            <a:ext cx="2677795" cy="2676525"/>
          </a:xfrm>
          <a:prstGeom prst="rect">
            <a:avLst/>
          </a:prstGeom>
          <a:noFill/>
        </p:spPr>
        <p:txBody>
          <a:bodyPr wrap="square" rtlCol="0">
            <a:spAutoFit/>
          </a:bodyPr>
          <a:lstStyle/>
          <a:p>
            <a:pPr marL="285750" indent="-285750">
              <a:lnSpc>
                <a:spcPct val="150000"/>
              </a:lnSpc>
              <a:buFont typeface="Wingdings" panose="05000000000000000000" charset="0"/>
              <a:buChar char="Ø"/>
            </a:pPr>
            <a:r>
              <a:rPr lang="en-US" altLang="zh-CN" sz="1600">
                <a:solidFill>
                  <a:srgbClr val="000000"/>
                </a:solidFill>
              </a:rPr>
              <a:t>迎送服务</a:t>
            </a:r>
          </a:p>
          <a:p>
            <a:pPr marL="285750" indent="-285750">
              <a:lnSpc>
                <a:spcPct val="150000"/>
              </a:lnSpc>
              <a:buFont typeface="Wingdings" panose="05000000000000000000" charset="0"/>
              <a:buChar char="Ø"/>
            </a:pPr>
            <a:r>
              <a:rPr sz="1600">
                <a:solidFill>
                  <a:srgbClr val="000000"/>
                </a:solidFill>
              </a:rPr>
              <a:t>行李服务</a:t>
            </a:r>
          </a:p>
          <a:p>
            <a:pPr marL="285750" indent="-285750">
              <a:lnSpc>
                <a:spcPct val="150000"/>
              </a:lnSpc>
              <a:buFont typeface="Wingdings" panose="05000000000000000000" charset="0"/>
              <a:buChar char="Ø"/>
            </a:pPr>
            <a:r>
              <a:rPr sz="1600">
                <a:solidFill>
                  <a:srgbClr val="000000"/>
                </a:solidFill>
              </a:rPr>
              <a:t>咨询</a:t>
            </a:r>
            <a:r>
              <a:rPr lang="zh-CN" altLang="en-US" sz="1600">
                <a:solidFill>
                  <a:srgbClr val="000000"/>
                </a:solidFill>
                <a:ea typeface="宋体" panose="02010600030101010101" pitchFamily="2" charset="-122"/>
              </a:rPr>
              <a:t>服务</a:t>
            </a:r>
          </a:p>
          <a:p>
            <a:pPr marL="285750" indent="-285750">
              <a:lnSpc>
                <a:spcPct val="150000"/>
              </a:lnSpc>
              <a:buFont typeface="Wingdings" panose="05000000000000000000" charset="0"/>
              <a:buChar char="Ø"/>
            </a:pPr>
            <a:r>
              <a:rPr lang="zh-CN" altLang="en-US" sz="1600">
                <a:solidFill>
                  <a:srgbClr val="000000"/>
                </a:solidFill>
                <a:ea typeface="宋体" panose="02010600030101010101" pitchFamily="2" charset="-122"/>
              </a:rPr>
              <a:t>总机服务</a:t>
            </a:r>
          </a:p>
          <a:p>
            <a:pPr marL="285750" indent="-285750">
              <a:lnSpc>
                <a:spcPct val="150000"/>
              </a:lnSpc>
              <a:buFont typeface="Wingdings" panose="05000000000000000000" charset="0"/>
              <a:buChar char="Ø"/>
            </a:pPr>
            <a:r>
              <a:rPr lang="zh-CN" altLang="en-US" sz="1600">
                <a:solidFill>
                  <a:srgbClr val="000000"/>
                </a:solidFill>
                <a:ea typeface="宋体" panose="02010600030101010101" pitchFamily="2" charset="-122"/>
              </a:rPr>
              <a:t>受理宾客投诉</a:t>
            </a:r>
          </a:p>
          <a:p>
            <a:pPr marL="285750" indent="-285750">
              <a:lnSpc>
                <a:spcPct val="150000"/>
              </a:lnSpc>
              <a:buFont typeface="Wingdings" panose="05000000000000000000" charset="0"/>
              <a:buChar char="Ø"/>
            </a:pPr>
            <a:r>
              <a:rPr lang="zh-CN" altLang="en-US" sz="1600">
                <a:solidFill>
                  <a:srgbClr val="000000"/>
                </a:solidFill>
                <a:ea typeface="宋体" panose="02010600030101010101" pitchFamily="2" charset="-122"/>
              </a:rPr>
              <a:t>商务中心服务</a:t>
            </a:r>
          </a:p>
          <a:p>
            <a:pPr marL="285750" indent="-285750">
              <a:lnSpc>
                <a:spcPct val="150000"/>
              </a:lnSpc>
              <a:buFont typeface="Wingdings" panose="05000000000000000000" charset="0"/>
              <a:buChar char="Ø"/>
            </a:pPr>
            <a:r>
              <a:rPr lang="zh-CN" altLang="en-US" sz="1600">
                <a:solidFill>
                  <a:srgbClr val="000000"/>
                </a:solidFill>
                <a:ea typeface="宋体" panose="02010600030101010101" pitchFamily="2" charset="-122"/>
              </a:rPr>
              <a:t>其他服务</a:t>
            </a:r>
          </a:p>
        </p:txBody>
      </p:sp>
    </p:spTree>
    <p:extLst>
      <p:ext uri="{BB962C8B-B14F-4D97-AF65-F5344CB8AC3E}">
        <p14:creationId xmlns:p14="http://schemas.microsoft.com/office/powerpoint/2010/main" val="63396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二、前厅部接待业务管理</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1372870" y="1785620"/>
            <a:ext cx="10100945" cy="2676525"/>
          </a:xfrm>
          <a:prstGeom prst="rect">
            <a:avLst/>
          </a:prstGeom>
          <a:noFill/>
        </p:spPr>
        <p:txBody>
          <a:bodyPr wrap="square" rtlCol="0" anchor="t">
            <a:spAutoFit/>
          </a:bodyPr>
          <a:lstStyle/>
          <a:p>
            <a:pPr indent="431800">
              <a:lnSpc>
                <a:spcPct val="150000"/>
              </a:lnSpc>
              <a:buFont typeface="Wingdings" panose="05000000000000000000" charset="0"/>
              <a:buNone/>
            </a:pPr>
            <a:r>
              <a:rPr sz="1600">
                <a:solidFill>
                  <a:srgbClr val="000000"/>
                </a:solidFill>
              </a:rPr>
              <a:t>办理住店客人离店时，通常按以下程序进行：</a:t>
            </a:r>
          </a:p>
          <a:p>
            <a:pPr indent="431800">
              <a:lnSpc>
                <a:spcPct val="150000"/>
              </a:lnSpc>
              <a:buFont typeface="Wingdings" panose="05000000000000000000" charset="0"/>
              <a:buNone/>
            </a:pPr>
            <a:r>
              <a:rPr sz="1600" b="1">
                <a:solidFill>
                  <a:srgbClr val="000000"/>
                </a:solidFill>
              </a:rPr>
              <a:t>①宾客离店前的准备。</a:t>
            </a:r>
            <a:r>
              <a:rPr sz="1600">
                <a:solidFill>
                  <a:srgbClr val="000000"/>
                </a:solidFill>
              </a:rPr>
              <a:t>询问宾客是否续房或离店的具体时间，汇总离店宾客的消费账单。</a:t>
            </a:r>
          </a:p>
          <a:p>
            <a:pPr indent="431800">
              <a:lnSpc>
                <a:spcPct val="150000"/>
              </a:lnSpc>
              <a:buFont typeface="Wingdings" panose="05000000000000000000" charset="0"/>
              <a:buNone/>
            </a:pPr>
            <a:r>
              <a:rPr sz="1600" b="1">
                <a:solidFill>
                  <a:srgbClr val="000000"/>
                </a:solidFill>
              </a:rPr>
              <a:t>②结算宾客消费总账。</a:t>
            </a:r>
            <a:r>
              <a:rPr sz="1600">
                <a:solidFill>
                  <a:srgbClr val="000000"/>
                </a:solidFill>
              </a:rPr>
              <a:t>计算出宾客的消费总额，将账单递交宾客核实。</a:t>
            </a:r>
          </a:p>
          <a:p>
            <a:pPr indent="431800">
              <a:lnSpc>
                <a:spcPct val="150000"/>
              </a:lnSpc>
              <a:buFont typeface="Wingdings" panose="05000000000000000000" charset="0"/>
              <a:buNone/>
            </a:pPr>
            <a:r>
              <a:rPr sz="1600" b="1">
                <a:solidFill>
                  <a:srgbClr val="000000"/>
                </a:solidFill>
              </a:rPr>
              <a:t>③收银服务。</a:t>
            </a:r>
            <a:r>
              <a:rPr sz="1600">
                <a:solidFill>
                  <a:srgbClr val="000000"/>
                </a:solidFill>
              </a:rPr>
              <a:t>按核实后的账单结账。</a:t>
            </a:r>
          </a:p>
          <a:p>
            <a:pPr indent="431800">
              <a:lnSpc>
                <a:spcPct val="150000"/>
              </a:lnSpc>
              <a:buFont typeface="Wingdings" panose="05000000000000000000" charset="0"/>
              <a:buNone/>
            </a:pPr>
            <a:r>
              <a:rPr sz="1600" b="1">
                <a:solidFill>
                  <a:srgbClr val="000000"/>
                </a:solidFill>
              </a:rPr>
              <a:t>④听取宾客意见并道别。</a:t>
            </a:r>
            <a:r>
              <a:rPr sz="1600">
                <a:solidFill>
                  <a:srgbClr val="000000"/>
                </a:solidFill>
              </a:rPr>
              <a:t>主动询问宾客对酒店服务的意见和建议，与宾客道别。</a:t>
            </a:r>
          </a:p>
          <a:p>
            <a:pPr indent="431800">
              <a:lnSpc>
                <a:spcPct val="150000"/>
              </a:lnSpc>
              <a:buFont typeface="Wingdings" panose="05000000000000000000" charset="0"/>
              <a:buNone/>
            </a:pPr>
            <a:r>
              <a:rPr sz="1600" b="1">
                <a:solidFill>
                  <a:srgbClr val="000000"/>
                </a:solidFill>
              </a:rPr>
              <a:t>⑤变更客房状态。</a:t>
            </a:r>
            <a:r>
              <a:rPr sz="1600">
                <a:solidFill>
                  <a:srgbClr val="000000"/>
                </a:solidFill>
              </a:rPr>
              <a:t>在计算机系统中变更客房状态。</a:t>
            </a:r>
          </a:p>
          <a:p>
            <a:pPr indent="431800">
              <a:lnSpc>
                <a:spcPct val="150000"/>
              </a:lnSpc>
              <a:buFont typeface="Wingdings" panose="05000000000000000000" charset="0"/>
              <a:buNone/>
            </a:pPr>
            <a:r>
              <a:rPr sz="1600" b="1">
                <a:solidFill>
                  <a:srgbClr val="000000"/>
                </a:solidFill>
              </a:rPr>
              <a:t>⑥汇总凭证及资料存档。</a:t>
            </a:r>
            <a:r>
              <a:rPr sz="1600">
                <a:solidFill>
                  <a:srgbClr val="000000"/>
                </a:solidFill>
              </a:rPr>
              <a:t>将宾客的所有凭证汇总，便于夜审，并将宾客资料归档。</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（四）办理宾客离店业务</a:t>
            </a:r>
          </a:p>
        </p:txBody>
      </p:sp>
    </p:spTree>
    <p:extLst>
      <p:ext uri="{BB962C8B-B14F-4D97-AF65-F5344CB8AC3E}">
        <p14:creationId xmlns:p14="http://schemas.microsoft.com/office/powerpoint/2010/main" val="2521195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三、前厅部日常管理重点</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1372870" y="1785620"/>
            <a:ext cx="10100945" cy="2306955"/>
          </a:xfrm>
          <a:prstGeom prst="rect">
            <a:avLst/>
          </a:prstGeom>
          <a:noFill/>
        </p:spPr>
        <p:txBody>
          <a:bodyPr wrap="square" rtlCol="0" anchor="t">
            <a:spAutoFit/>
          </a:bodyPr>
          <a:lstStyle/>
          <a:p>
            <a:pPr indent="431800">
              <a:lnSpc>
                <a:spcPct val="150000"/>
              </a:lnSpc>
              <a:buFont typeface="Wingdings" panose="05000000000000000000" charset="0"/>
              <a:buNone/>
            </a:pPr>
            <a:r>
              <a:rPr sz="1600" b="1">
                <a:solidFill>
                  <a:srgbClr val="000000"/>
                </a:solidFill>
              </a:rPr>
              <a:t>1.每日业务安排</a:t>
            </a:r>
          </a:p>
          <a:p>
            <a:pPr indent="431800">
              <a:lnSpc>
                <a:spcPct val="150000"/>
              </a:lnSpc>
              <a:buFont typeface="Wingdings" panose="05000000000000000000" charset="0"/>
              <a:buNone/>
            </a:pPr>
            <a:r>
              <a:rPr sz="1600">
                <a:solidFill>
                  <a:srgbClr val="000000"/>
                </a:solidFill>
              </a:rPr>
              <a:t>前厅部经理根据宾客预订、宾客当日抵离店统计表等资料，预测当日客源状况，每日对各部门进行业务安排和指导，若有前日遗留的业务问题或宾客投诉等</a:t>
            </a:r>
            <a:r>
              <a:rPr lang="zh-CN" altLang="en-US" sz="1600">
                <a:solidFill>
                  <a:srgbClr val="000000"/>
                </a:solidFill>
                <a:ea typeface="宋体" panose="02010600030101010101" pitchFamily="2" charset="-122"/>
              </a:rPr>
              <a:t>，</a:t>
            </a:r>
            <a:r>
              <a:rPr sz="1600">
                <a:solidFill>
                  <a:srgbClr val="000000"/>
                </a:solidFill>
              </a:rPr>
              <a:t>应尽快处理</a:t>
            </a:r>
            <a:r>
              <a:rPr lang="zh-CN" altLang="en-US" sz="1600">
                <a:solidFill>
                  <a:srgbClr val="000000"/>
                </a:solidFill>
                <a:ea typeface="宋体" panose="02010600030101010101" pitchFamily="2" charset="-122"/>
              </a:rPr>
              <a:t>。</a:t>
            </a:r>
          </a:p>
          <a:p>
            <a:pPr indent="431800">
              <a:lnSpc>
                <a:spcPct val="150000"/>
              </a:lnSpc>
              <a:buFont typeface="Wingdings" panose="05000000000000000000" charset="0"/>
              <a:buNone/>
            </a:pPr>
            <a:r>
              <a:rPr lang="en-US" altLang="zh-CN" sz="1600" b="1">
                <a:solidFill>
                  <a:srgbClr val="000000"/>
                </a:solidFill>
                <a:ea typeface="宋体" panose="02010600030101010101" pitchFamily="2" charset="-122"/>
              </a:rPr>
              <a:t>2.</a:t>
            </a:r>
            <a:r>
              <a:rPr lang="zh-CN" altLang="en-US" sz="1600" b="1">
                <a:solidFill>
                  <a:srgbClr val="000000"/>
                </a:solidFill>
                <a:ea typeface="宋体" panose="02010600030101010101" pitchFamily="2" charset="-122"/>
              </a:rPr>
              <a:t>计</a:t>
            </a:r>
            <a:r>
              <a:rPr sz="1600" b="1">
                <a:solidFill>
                  <a:srgbClr val="000000"/>
                </a:solidFill>
              </a:rPr>
              <a:t>划内业务安排</a:t>
            </a:r>
          </a:p>
          <a:p>
            <a:pPr indent="431800">
              <a:lnSpc>
                <a:spcPct val="150000"/>
              </a:lnSpc>
              <a:buFont typeface="Wingdings" panose="05000000000000000000" charset="0"/>
              <a:buNone/>
            </a:pPr>
            <a:r>
              <a:rPr sz="1600">
                <a:solidFill>
                  <a:srgbClr val="000000"/>
                </a:solidFill>
              </a:rPr>
              <a:t>若有大型团队接待、V</a:t>
            </a:r>
            <a:r>
              <a:rPr lang="en-US" sz="1600">
                <a:solidFill>
                  <a:srgbClr val="000000"/>
                </a:solidFill>
              </a:rPr>
              <a:t>I</a:t>
            </a:r>
            <a:r>
              <a:rPr sz="1600">
                <a:solidFill>
                  <a:srgbClr val="000000"/>
                </a:solidFill>
              </a:rPr>
              <a:t>P接待、酒店促销活动、区域性大型接待活动（如艺术节、糖酒会</a:t>
            </a:r>
            <a:r>
              <a:rPr lang="zh-CN" altLang="en-US" sz="1600">
                <a:solidFill>
                  <a:srgbClr val="000000"/>
                </a:solidFill>
                <a:ea typeface="宋体" panose="02010600030101010101" pitchFamily="2" charset="-122"/>
              </a:rPr>
              <a:t>）</a:t>
            </a:r>
            <a:r>
              <a:rPr sz="1600">
                <a:solidFill>
                  <a:srgbClr val="000000"/>
                </a:solidFill>
              </a:rPr>
              <a:t>等，应提前做好接待计划，落实具体经办人，在人员组织、物资采购等方面做好充分准</a:t>
            </a:r>
            <a:r>
              <a:rPr lang="zh-CN" altLang="en-US" sz="1600">
                <a:solidFill>
                  <a:srgbClr val="000000"/>
                </a:solidFill>
                <a:ea typeface="宋体" panose="02010600030101010101" pitchFamily="2" charset="-122"/>
              </a:rPr>
              <a:t>备。</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（一）接待业务安排</a:t>
            </a:r>
          </a:p>
        </p:txBody>
      </p:sp>
    </p:spTree>
    <p:extLst>
      <p:ext uri="{BB962C8B-B14F-4D97-AF65-F5344CB8AC3E}">
        <p14:creationId xmlns:p14="http://schemas.microsoft.com/office/powerpoint/2010/main" val="771893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三、前厅部日常管理重点</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1372870" y="1785620"/>
            <a:ext cx="10100945" cy="4154170"/>
          </a:xfrm>
          <a:prstGeom prst="rect">
            <a:avLst/>
          </a:prstGeom>
          <a:noFill/>
        </p:spPr>
        <p:txBody>
          <a:bodyPr wrap="square" rtlCol="0" anchor="t">
            <a:spAutoFit/>
          </a:bodyPr>
          <a:lstStyle/>
          <a:p>
            <a:pPr indent="431800">
              <a:lnSpc>
                <a:spcPct val="150000"/>
              </a:lnSpc>
              <a:buFont typeface="Wingdings" panose="05000000000000000000" charset="0"/>
              <a:buNone/>
            </a:pPr>
            <a:r>
              <a:rPr sz="1600">
                <a:solidFill>
                  <a:srgbClr val="000000"/>
                </a:solidFill>
              </a:rPr>
              <a:t>酒店信息是指在酒店经营过程中可提供的各种消息和资料。前厅部是酒店信息的集散中心，提供正确的信息和及时传输新信息，有助于方便宾客和提高酒店员工的工作效率。酒店提供的信息按区域可分为酒店内信息和酒店外信息，按内容可分为固定信息和可变信息</a:t>
            </a:r>
            <a:r>
              <a:rPr lang="zh-CN" altLang="en-US" sz="1600">
                <a:solidFill>
                  <a:srgbClr val="000000"/>
                </a:solidFill>
                <a:ea typeface="宋体" panose="02010600030101010101" pitchFamily="2" charset="-122"/>
              </a:rPr>
              <a:t>。</a:t>
            </a:r>
          </a:p>
          <a:p>
            <a:pPr indent="431800">
              <a:lnSpc>
                <a:spcPct val="150000"/>
              </a:lnSpc>
              <a:buFont typeface="Wingdings" panose="05000000000000000000" charset="0"/>
              <a:buNone/>
            </a:pPr>
            <a:r>
              <a:rPr lang="en-US" altLang="zh-CN" sz="1600" b="1">
                <a:solidFill>
                  <a:srgbClr val="000000"/>
                </a:solidFill>
                <a:ea typeface="宋体" panose="02010600030101010101" pitchFamily="2" charset="-122"/>
              </a:rPr>
              <a:t>1.</a:t>
            </a:r>
            <a:r>
              <a:rPr lang="zh-CN" altLang="en-US" sz="1600" b="1">
                <a:solidFill>
                  <a:srgbClr val="000000"/>
                </a:solidFill>
                <a:ea typeface="宋体" panose="02010600030101010101" pitchFamily="2" charset="-122"/>
              </a:rPr>
              <a:t>酒店内信息</a:t>
            </a:r>
          </a:p>
          <a:p>
            <a:pPr indent="431800">
              <a:lnSpc>
                <a:spcPct val="150000"/>
              </a:lnSpc>
              <a:buFont typeface="Wingdings" panose="05000000000000000000" charset="0"/>
              <a:buNone/>
            </a:pPr>
            <a:r>
              <a:rPr lang="zh-CN" altLang="en-US" sz="1600">
                <a:solidFill>
                  <a:srgbClr val="000000"/>
                </a:solidFill>
                <a:ea typeface="宋体" panose="02010600030101010101" pitchFamily="2" charset="-122"/>
              </a:rPr>
              <a:t>酒店内固定信息指酒店内各种设施及服务项目等信息，如西餐厅的位置、营业时间、消费情况等，而每日抵店宾客情况、促销活动、宴会集会等，都属于酒店内可变信息。</a:t>
            </a:r>
          </a:p>
          <a:p>
            <a:pPr indent="431800">
              <a:lnSpc>
                <a:spcPct val="150000"/>
              </a:lnSpc>
              <a:buFont typeface="Wingdings" panose="05000000000000000000" charset="0"/>
              <a:buNone/>
            </a:pPr>
            <a:r>
              <a:rPr lang="en-US" altLang="zh-CN" sz="1600" b="1">
                <a:solidFill>
                  <a:srgbClr val="000000"/>
                </a:solidFill>
                <a:ea typeface="宋体" panose="02010600030101010101" pitchFamily="2" charset="-122"/>
              </a:rPr>
              <a:t>2.</a:t>
            </a:r>
            <a:r>
              <a:rPr lang="zh-CN" altLang="en-US" sz="1600" b="1">
                <a:solidFill>
                  <a:srgbClr val="000000"/>
                </a:solidFill>
                <a:ea typeface="宋体" panose="02010600030101010101" pitchFamily="2" charset="-122"/>
              </a:rPr>
              <a:t>酒店外信息</a:t>
            </a:r>
          </a:p>
          <a:p>
            <a:pPr indent="431800">
              <a:lnSpc>
                <a:spcPct val="150000"/>
              </a:lnSpc>
              <a:buFont typeface="Wingdings" panose="05000000000000000000" charset="0"/>
              <a:buNone/>
            </a:pPr>
            <a:r>
              <a:rPr lang="zh-CN" altLang="en-US" sz="1600">
                <a:solidFill>
                  <a:srgbClr val="000000"/>
                </a:solidFill>
                <a:ea typeface="宋体" panose="02010600030101010101" pitchFamily="2" charset="-122"/>
              </a:rPr>
              <a:t>酒店外固定信息有区域划分、交通路线、电话号码、相关法规、教育机构、运动场所、知名企业、商贸中心、医院、银行、娱乐设施等，而酒店外可变信息有文艺演出的时间、内容等。</a:t>
            </a:r>
          </a:p>
          <a:p>
            <a:pPr indent="431800">
              <a:lnSpc>
                <a:spcPct val="150000"/>
              </a:lnSpc>
              <a:buFont typeface="Wingdings" panose="05000000000000000000" charset="0"/>
              <a:buNone/>
            </a:pPr>
            <a:r>
              <a:rPr lang="zh-CN" altLang="en-US" sz="1600">
                <a:solidFill>
                  <a:srgbClr val="000000"/>
                </a:solidFill>
                <a:ea typeface="宋体" panose="02010600030101010101" pitchFamily="2" charset="-122"/>
              </a:rPr>
              <a:t>前厅咨询处应将收集到的信息整理归类，熟悉了解各项内容，并随时关注店内外新动态，及时录入和更新信息。</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（二）信息管理</a:t>
            </a:r>
          </a:p>
        </p:txBody>
      </p:sp>
    </p:spTree>
    <p:extLst>
      <p:ext uri="{BB962C8B-B14F-4D97-AF65-F5344CB8AC3E}">
        <p14:creationId xmlns:p14="http://schemas.microsoft.com/office/powerpoint/2010/main" val="1747494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0213" name="Group 5"/>
          <p:cNvGrpSpPr>
            <a:grpSpLocks noChangeAspect="1"/>
          </p:cNvGrpSpPr>
          <p:nvPr/>
        </p:nvGrpSpPr>
        <p:grpSpPr bwMode="auto">
          <a:xfrm>
            <a:off x="2172589" y="690025"/>
            <a:ext cx="9142695" cy="6159353"/>
            <a:chOff x="2944" y="11227"/>
            <a:chExt cx="7904" cy="6252"/>
          </a:xfrm>
          <a:noFill/>
        </p:grpSpPr>
        <p:sp>
          <p:nvSpPr>
            <p:cNvPr id="350214" name="AutoShape 6"/>
            <p:cNvSpPr>
              <a:spLocks noChangeAspect="1" noChangeArrowheads="1"/>
            </p:cNvSpPr>
            <p:nvPr/>
          </p:nvSpPr>
          <p:spPr bwMode="auto">
            <a:xfrm>
              <a:off x="3178" y="11227"/>
              <a:ext cx="7670" cy="6252"/>
            </a:xfrm>
            <a:prstGeom prst="rect">
              <a:avLst/>
            </a:prstGeom>
            <a:grpFill/>
            <a:ln>
              <a:noFill/>
            </a:ln>
          </p:spPr>
          <p:txBody>
            <a:bodyPr anchor="ctr"/>
            <a:lstStyle/>
            <a:p>
              <a:pPr algn="ctr">
                <a:defRPr/>
              </a:pPr>
              <a:endParaRPr lang="en-US">
                <a:solidFill>
                  <a:srgbClr val="875E5E"/>
                </a:solidFill>
              </a:endParaRPr>
            </a:p>
          </p:txBody>
        </p:sp>
        <p:sp>
          <p:nvSpPr>
            <p:cNvPr id="350215" name="Rectangle 7"/>
            <p:cNvSpPr>
              <a:spLocks noChangeArrowheads="1"/>
            </p:cNvSpPr>
            <p:nvPr/>
          </p:nvSpPr>
          <p:spPr bwMode="auto">
            <a:xfrm>
              <a:off x="6073" y="11771"/>
              <a:ext cx="1411" cy="408"/>
            </a:xfrm>
            <a:prstGeom prst="rect">
              <a:avLst/>
            </a:prstGeom>
            <a:grpFill/>
            <a:ln w="9525">
              <a:solidFill>
                <a:srgbClr val="000000"/>
              </a:solidFill>
              <a:miter lim="800000"/>
            </a:ln>
          </p:spPr>
          <p:txBody>
            <a:bodyPr anchor="ctr"/>
            <a:lstStyle/>
            <a:p>
              <a:pPr algn="ctr">
                <a:defRPr/>
              </a:pPr>
              <a:r>
                <a:rPr lang="zh-CN" altLang="en-US" sz="1600" dirty="0">
                  <a:solidFill>
                    <a:srgbClr val="875E5E"/>
                  </a:solidFill>
                  <a:latin typeface="Times New Roman" panose="02020603050405020304" pitchFamily="18" charset="0"/>
                </a:rPr>
                <a:t>总经理</a:t>
              </a:r>
            </a:p>
          </p:txBody>
        </p:sp>
        <p:sp>
          <p:nvSpPr>
            <p:cNvPr id="350216" name="Line 8"/>
            <p:cNvSpPr>
              <a:spLocks noChangeShapeType="1"/>
            </p:cNvSpPr>
            <p:nvPr/>
          </p:nvSpPr>
          <p:spPr bwMode="auto">
            <a:xfrm flipV="1">
              <a:off x="3491" y="12381"/>
              <a:ext cx="6574" cy="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17" name="Rectangle 9"/>
            <p:cNvSpPr>
              <a:spLocks noChangeArrowheads="1"/>
            </p:cNvSpPr>
            <p:nvPr/>
          </p:nvSpPr>
          <p:spPr bwMode="auto">
            <a:xfrm>
              <a:off x="2944" y="12596"/>
              <a:ext cx="1096" cy="408"/>
            </a:xfrm>
            <a:prstGeom prst="rect">
              <a:avLst/>
            </a:prstGeom>
            <a:grpFill/>
            <a:ln w="9525">
              <a:solidFill>
                <a:srgbClr val="000000"/>
              </a:solidFill>
              <a:miter lim="800000"/>
            </a:ln>
          </p:spPr>
          <p:txBody>
            <a:bodyPr anchor="ctr"/>
            <a:lstStyle/>
            <a:p>
              <a:pPr algn="ctr">
                <a:defRPr/>
              </a:pPr>
              <a:r>
                <a:rPr lang="zh-CN" altLang="en-US" sz="1600">
                  <a:solidFill>
                    <a:srgbClr val="875E5E"/>
                  </a:solidFill>
                  <a:latin typeface="Times New Roman" panose="02020603050405020304" pitchFamily="18" charset="0"/>
                </a:rPr>
                <a:t>营销总理</a:t>
              </a:r>
            </a:p>
          </p:txBody>
        </p:sp>
        <p:sp>
          <p:nvSpPr>
            <p:cNvPr id="350218" name="Rectangle 10"/>
            <p:cNvSpPr>
              <a:spLocks noChangeArrowheads="1"/>
            </p:cNvSpPr>
            <p:nvPr/>
          </p:nvSpPr>
          <p:spPr bwMode="auto">
            <a:xfrm>
              <a:off x="4259" y="12585"/>
              <a:ext cx="1095" cy="408"/>
            </a:xfrm>
            <a:prstGeom prst="rect">
              <a:avLst/>
            </a:prstGeom>
            <a:grpFill/>
            <a:ln w="9525">
              <a:solidFill>
                <a:srgbClr val="000000"/>
              </a:solidFill>
              <a:miter lim="800000"/>
            </a:ln>
          </p:spPr>
          <p:txBody>
            <a:bodyPr anchor="ctr"/>
            <a:lstStyle/>
            <a:p>
              <a:pPr algn="ctr">
                <a:defRPr/>
              </a:pPr>
              <a:r>
                <a:rPr lang="zh-CN" altLang="en-US" sz="1600">
                  <a:solidFill>
                    <a:srgbClr val="875E5E"/>
                  </a:solidFill>
                  <a:latin typeface="Times New Roman" panose="02020603050405020304" pitchFamily="18" charset="0"/>
                </a:rPr>
                <a:t>人事部经理</a:t>
              </a:r>
            </a:p>
          </p:txBody>
        </p:sp>
        <p:sp>
          <p:nvSpPr>
            <p:cNvPr id="350219" name="Rectangle 11"/>
            <p:cNvSpPr>
              <a:spLocks noChangeArrowheads="1"/>
            </p:cNvSpPr>
            <p:nvPr/>
          </p:nvSpPr>
          <p:spPr bwMode="auto">
            <a:xfrm>
              <a:off x="5575" y="12586"/>
              <a:ext cx="1096" cy="408"/>
            </a:xfrm>
            <a:prstGeom prst="rect">
              <a:avLst/>
            </a:prstGeom>
            <a:grpFill/>
            <a:ln w="9525">
              <a:solidFill>
                <a:srgbClr val="000000"/>
              </a:solidFill>
              <a:miter lim="800000"/>
            </a:ln>
          </p:spPr>
          <p:txBody>
            <a:bodyPr anchor="ctr"/>
            <a:lstStyle/>
            <a:p>
              <a:pPr algn="ctr">
                <a:defRPr/>
              </a:pPr>
              <a:r>
                <a:rPr lang="zh-CN" altLang="en-US" sz="1600">
                  <a:solidFill>
                    <a:srgbClr val="875E5E"/>
                  </a:solidFill>
                  <a:latin typeface="Times New Roman" panose="02020603050405020304" pitchFamily="18" charset="0"/>
                </a:rPr>
                <a:t>财务部经理</a:t>
              </a:r>
            </a:p>
          </p:txBody>
        </p:sp>
        <p:sp>
          <p:nvSpPr>
            <p:cNvPr id="350220" name="Rectangle 12"/>
            <p:cNvSpPr>
              <a:spLocks noChangeArrowheads="1"/>
            </p:cNvSpPr>
            <p:nvPr/>
          </p:nvSpPr>
          <p:spPr bwMode="auto">
            <a:xfrm>
              <a:off x="6889" y="12596"/>
              <a:ext cx="1096" cy="408"/>
            </a:xfrm>
            <a:prstGeom prst="rect">
              <a:avLst/>
            </a:prstGeom>
            <a:grpFill/>
            <a:ln w="9525">
              <a:solidFill>
                <a:srgbClr val="000000"/>
              </a:solidFill>
              <a:miter lim="800000"/>
            </a:ln>
          </p:spPr>
          <p:txBody>
            <a:bodyPr anchor="ctr"/>
            <a:lstStyle/>
            <a:p>
              <a:pPr algn="ctr">
                <a:defRPr/>
              </a:pPr>
              <a:r>
                <a:rPr lang="zh-CN" altLang="en-US" sz="1600">
                  <a:solidFill>
                    <a:srgbClr val="875E5E"/>
                  </a:solidFill>
                  <a:latin typeface="Times New Roman" panose="02020603050405020304" pitchFamily="18" charset="0"/>
                </a:rPr>
                <a:t>采供部经理</a:t>
              </a:r>
            </a:p>
          </p:txBody>
        </p:sp>
        <p:sp>
          <p:nvSpPr>
            <p:cNvPr id="350221" name="Rectangle 13"/>
            <p:cNvSpPr>
              <a:spLocks noChangeArrowheads="1"/>
            </p:cNvSpPr>
            <p:nvPr/>
          </p:nvSpPr>
          <p:spPr bwMode="auto">
            <a:xfrm>
              <a:off x="8204" y="12586"/>
              <a:ext cx="1096" cy="408"/>
            </a:xfrm>
            <a:prstGeom prst="rect">
              <a:avLst/>
            </a:prstGeom>
            <a:grpFill/>
            <a:ln w="9525">
              <a:solidFill>
                <a:srgbClr val="000000"/>
              </a:solidFill>
              <a:miter lim="800000"/>
            </a:ln>
          </p:spPr>
          <p:txBody>
            <a:bodyPr anchor="ctr"/>
            <a:lstStyle/>
            <a:p>
              <a:pPr algn="ctr">
                <a:defRPr/>
              </a:pPr>
              <a:r>
                <a:rPr lang="zh-CN" altLang="en-US" sz="1600">
                  <a:solidFill>
                    <a:srgbClr val="875E5E"/>
                  </a:solidFill>
                  <a:latin typeface="Times New Roman" panose="02020603050405020304" pitchFamily="18" charset="0"/>
                </a:rPr>
                <a:t>工程部经理</a:t>
              </a:r>
            </a:p>
          </p:txBody>
        </p:sp>
        <p:sp>
          <p:nvSpPr>
            <p:cNvPr id="350222" name="Line 14"/>
            <p:cNvSpPr>
              <a:spLocks noChangeShapeType="1"/>
            </p:cNvSpPr>
            <p:nvPr/>
          </p:nvSpPr>
          <p:spPr bwMode="auto">
            <a:xfrm>
              <a:off x="3491" y="12382"/>
              <a:ext cx="2" cy="214"/>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23" name="Line 15"/>
            <p:cNvSpPr>
              <a:spLocks noChangeShapeType="1"/>
            </p:cNvSpPr>
            <p:nvPr/>
          </p:nvSpPr>
          <p:spPr bwMode="auto">
            <a:xfrm flipV="1">
              <a:off x="4430" y="12179"/>
              <a:ext cx="1" cy="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28" name="Rectangle 20"/>
            <p:cNvSpPr>
              <a:spLocks noChangeArrowheads="1"/>
            </p:cNvSpPr>
            <p:nvPr/>
          </p:nvSpPr>
          <p:spPr bwMode="auto">
            <a:xfrm>
              <a:off x="3336" y="13809"/>
              <a:ext cx="1254" cy="407"/>
            </a:xfrm>
            <a:prstGeom prst="rect">
              <a:avLst/>
            </a:prstGeom>
            <a:grpFill/>
            <a:ln w="9525">
              <a:solidFill>
                <a:schemeClr val="tx1">
                  <a:lumMod val="95000"/>
                  <a:lumOff val="5000"/>
                </a:schemeClr>
              </a:solidFill>
              <a:miter lim="800000"/>
            </a:ln>
          </p:spPr>
          <p:txBody>
            <a:bodyPr anchor="ctr"/>
            <a:lstStyle/>
            <a:p>
              <a:pPr algn="ctr">
                <a:defRPr/>
              </a:pPr>
              <a:r>
                <a:rPr lang="zh-CN" altLang="en-US" sz="1600">
                  <a:solidFill>
                    <a:srgbClr val="875E5E"/>
                  </a:solidFill>
                  <a:latin typeface="Times New Roman" panose="02020603050405020304" pitchFamily="18" charset="0"/>
                </a:rPr>
                <a:t>前厅部经理</a:t>
              </a:r>
            </a:p>
          </p:txBody>
        </p:sp>
        <p:sp>
          <p:nvSpPr>
            <p:cNvPr id="350229" name="Rectangle 21"/>
            <p:cNvSpPr>
              <a:spLocks noChangeArrowheads="1"/>
            </p:cNvSpPr>
            <p:nvPr/>
          </p:nvSpPr>
          <p:spPr bwMode="auto">
            <a:xfrm>
              <a:off x="3102" y="14761"/>
              <a:ext cx="467" cy="1494"/>
            </a:xfrm>
            <a:prstGeom prst="rect">
              <a:avLst/>
            </a:prstGeom>
            <a:grpFill/>
            <a:ln w="9525">
              <a:solidFill>
                <a:srgbClr val="000000"/>
              </a:solidFill>
              <a:miter lim="800000"/>
            </a:ln>
          </p:spPr>
          <p:txBody>
            <a:bodyPr anchor="ctr"/>
            <a:lstStyle/>
            <a:p>
              <a:pPr algn="ctr">
                <a:defRPr/>
              </a:pPr>
              <a:r>
                <a:rPr lang="zh-CN" altLang="en-US" sz="1600">
                  <a:solidFill>
                    <a:srgbClr val="875E5E"/>
                  </a:solidFill>
                  <a:latin typeface="Times New Roman" panose="02020603050405020304" pitchFamily="18" charset="0"/>
                </a:rPr>
                <a:t>总台主管</a:t>
              </a:r>
            </a:p>
          </p:txBody>
        </p:sp>
        <p:sp>
          <p:nvSpPr>
            <p:cNvPr id="350230" name="Rectangle 22"/>
            <p:cNvSpPr>
              <a:spLocks noChangeArrowheads="1"/>
            </p:cNvSpPr>
            <p:nvPr/>
          </p:nvSpPr>
          <p:spPr bwMode="auto">
            <a:xfrm>
              <a:off x="3727" y="14762"/>
              <a:ext cx="469" cy="1494"/>
            </a:xfrm>
            <a:prstGeom prst="rect">
              <a:avLst/>
            </a:prstGeom>
            <a:grp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预定主管</a:t>
              </a:r>
            </a:p>
            <a:p>
              <a:pPr algn="ctr">
                <a:defRPr/>
              </a:pPr>
              <a:endParaRPr lang="zh-CN" altLang="en-US" sz="1600">
                <a:solidFill>
                  <a:srgbClr val="875E5E"/>
                </a:solidFill>
                <a:latin typeface="Times New Roman" panose="02020603050405020304" pitchFamily="18" charset="0"/>
              </a:endParaRPr>
            </a:p>
          </p:txBody>
        </p:sp>
        <p:sp>
          <p:nvSpPr>
            <p:cNvPr id="350231" name="Rectangle 23"/>
            <p:cNvSpPr>
              <a:spLocks noChangeArrowheads="1"/>
            </p:cNvSpPr>
            <p:nvPr/>
          </p:nvSpPr>
          <p:spPr bwMode="auto">
            <a:xfrm>
              <a:off x="4353" y="14762"/>
              <a:ext cx="469" cy="1495"/>
            </a:xfrm>
            <a:prstGeom prst="rect">
              <a:avLst/>
            </a:prstGeom>
            <a:grp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服务部主管</a:t>
              </a:r>
            </a:p>
            <a:p>
              <a:pPr algn="ctr">
                <a:defRPr/>
              </a:pPr>
              <a:endParaRPr lang="zh-CN" altLang="en-US" sz="1600">
                <a:solidFill>
                  <a:srgbClr val="875E5E"/>
                </a:solidFill>
                <a:latin typeface="Times New Roman" panose="02020603050405020304" pitchFamily="18" charset="0"/>
              </a:endParaRPr>
            </a:p>
          </p:txBody>
        </p:sp>
        <p:sp>
          <p:nvSpPr>
            <p:cNvPr id="350238" name="Line 30"/>
            <p:cNvSpPr>
              <a:spLocks noChangeShapeType="1"/>
            </p:cNvSpPr>
            <p:nvPr/>
          </p:nvSpPr>
          <p:spPr bwMode="auto">
            <a:xfrm>
              <a:off x="3491" y="12998"/>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40" name="Line 32"/>
            <p:cNvSpPr>
              <a:spLocks noChangeShapeType="1"/>
            </p:cNvSpPr>
            <p:nvPr/>
          </p:nvSpPr>
          <p:spPr bwMode="auto">
            <a:xfrm>
              <a:off x="8187" y="14625"/>
              <a:ext cx="0" cy="0"/>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41" name="Rectangle 33"/>
            <p:cNvSpPr>
              <a:spLocks noChangeArrowheads="1"/>
            </p:cNvSpPr>
            <p:nvPr/>
          </p:nvSpPr>
          <p:spPr bwMode="auto">
            <a:xfrm>
              <a:off x="5213" y="13810"/>
              <a:ext cx="1254" cy="407"/>
            </a:xfrm>
            <a:prstGeom prst="rect">
              <a:avLst/>
            </a:prstGeom>
            <a:grpFill/>
            <a:ln w="9525">
              <a:solidFill>
                <a:srgbClr val="000000"/>
              </a:solidFill>
              <a:miter lim="800000"/>
            </a:ln>
          </p:spPr>
          <p:txBody>
            <a:bodyPr anchor="ctr"/>
            <a:lstStyle/>
            <a:p>
              <a:pPr algn="ctr">
                <a:defRPr/>
              </a:pPr>
              <a:r>
                <a:rPr lang="zh-CN" altLang="en-US" sz="1600" dirty="0">
                  <a:solidFill>
                    <a:srgbClr val="875E5E"/>
                  </a:solidFill>
                  <a:latin typeface="Times New Roman" panose="02020603050405020304" pitchFamily="18" charset="0"/>
                </a:rPr>
                <a:t>客房部经理</a:t>
              </a:r>
            </a:p>
          </p:txBody>
        </p:sp>
        <p:sp>
          <p:nvSpPr>
            <p:cNvPr id="350242" name="Rectangle 34"/>
            <p:cNvSpPr>
              <a:spLocks noChangeArrowheads="1"/>
            </p:cNvSpPr>
            <p:nvPr/>
          </p:nvSpPr>
          <p:spPr bwMode="auto">
            <a:xfrm>
              <a:off x="7091" y="13808"/>
              <a:ext cx="1253" cy="407"/>
            </a:xfrm>
            <a:prstGeom prst="rect">
              <a:avLst/>
            </a:prstGeom>
            <a:grpFill/>
            <a:ln w="9525">
              <a:solidFill>
                <a:srgbClr val="000000"/>
              </a:solidFill>
              <a:miter lim="800000"/>
            </a:ln>
          </p:spPr>
          <p:txBody>
            <a:bodyPr anchor="ctr"/>
            <a:lstStyle/>
            <a:p>
              <a:pPr algn="ctr">
                <a:defRPr/>
              </a:pPr>
              <a:r>
                <a:rPr lang="zh-CN" altLang="en-US" sz="1600" dirty="0">
                  <a:solidFill>
                    <a:srgbClr val="875E5E"/>
                  </a:solidFill>
                  <a:latin typeface="Times New Roman" panose="02020603050405020304" pitchFamily="18" charset="0"/>
                </a:rPr>
                <a:t>餐饮部经理</a:t>
              </a:r>
            </a:p>
          </p:txBody>
        </p:sp>
        <p:sp>
          <p:nvSpPr>
            <p:cNvPr id="350243" name="Rectangle 35"/>
            <p:cNvSpPr>
              <a:spLocks noChangeArrowheads="1"/>
            </p:cNvSpPr>
            <p:nvPr/>
          </p:nvSpPr>
          <p:spPr bwMode="auto">
            <a:xfrm>
              <a:off x="8971" y="13809"/>
              <a:ext cx="1254" cy="407"/>
            </a:xfrm>
            <a:prstGeom prst="rect">
              <a:avLst/>
            </a:prstGeom>
            <a:grpFill/>
            <a:ln w="9525">
              <a:solidFill>
                <a:srgbClr val="000000"/>
              </a:solidFill>
              <a:miter lim="800000"/>
            </a:ln>
          </p:spPr>
          <p:txBody>
            <a:bodyPr anchor="ctr"/>
            <a:lstStyle/>
            <a:p>
              <a:pPr algn="ctr">
                <a:defRPr/>
              </a:pPr>
              <a:r>
                <a:rPr lang="zh-CN" altLang="en-US" sz="1600" dirty="0">
                  <a:solidFill>
                    <a:srgbClr val="875E5E"/>
                  </a:solidFill>
                  <a:latin typeface="Times New Roman" panose="02020603050405020304" pitchFamily="18" charset="0"/>
                </a:rPr>
                <a:t>康乐部经理</a:t>
              </a:r>
            </a:p>
          </p:txBody>
        </p:sp>
        <p:sp>
          <p:nvSpPr>
            <p:cNvPr id="350247" name="Line 39"/>
            <p:cNvSpPr>
              <a:spLocks noChangeShapeType="1"/>
            </p:cNvSpPr>
            <p:nvPr/>
          </p:nvSpPr>
          <p:spPr bwMode="auto">
            <a:xfrm>
              <a:off x="9597" y="13538"/>
              <a:ext cx="1" cy="27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48" name="Line 40"/>
            <p:cNvSpPr>
              <a:spLocks noChangeShapeType="1"/>
            </p:cNvSpPr>
            <p:nvPr/>
          </p:nvSpPr>
          <p:spPr bwMode="auto">
            <a:xfrm>
              <a:off x="7718" y="13538"/>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49" name="Line 41"/>
            <p:cNvSpPr>
              <a:spLocks noChangeShapeType="1"/>
            </p:cNvSpPr>
            <p:nvPr/>
          </p:nvSpPr>
          <p:spPr bwMode="auto">
            <a:xfrm>
              <a:off x="9050" y="14489"/>
              <a:ext cx="1251" cy="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52" name="Line 44"/>
            <p:cNvSpPr>
              <a:spLocks noChangeShapeType="1"/>
            </p:cNvSpPr>
            <p:nvPr/>
          </p:nvSpPr>
          <p:spPr bwMode="auto">
            <a:xfrm>
              <a:off x="5840" y="14490"/>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53" name="Line 45"/>
            <p:cNvSpPr>
              <a:spLocks noChangeShapeType="1"/>
            </p:cNvSpPr>
            <p:nvPr/>
          </p:nvSpPr>
          <p:spPr bwMode="auto">
            <a:xfrm>
              <a:off x="5215" y="14485"/>
              <a:ext cx="1252" cy="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56" name="Line 48"/>
            <p:cNvSpPr>
              <a:spLocks noChangeShapeType="1"/>
            </p:cNvSpPr>
            <p:nvPr/>
          </p:nvSpPr>
          <p:spPr bwMode="auto">
            <a:xfrm>
              <a:off x="6467" y="14489"/>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59" name="Line 51"/>
            <p:cNvSpPr>
              <a:spLocks noChangeShapeType="1"/>
            </p:cNvSpPr>
            <p:nvPr/>
          </p:nvSpPr>
          <p:spPr bwMode="auto">
            <a:xfrm>
              <a:off x="4806" y="12993"/>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60" name="Line 52"/>
            <p:cNvSpPr>
              <a:spLocks noChangeShapeType="1"/>
            </p:cNvSpPr>
            <p:nvPr/>
          </p:nvSpPr>
          <p:spPr bwMode="auto">
            <a:xfrm>
              <a:off x="6778" y="12994"/>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61" name="Line 53"/>
            <p:cNvSpPr>
              <a:spLocks noChangeShapeType="1"/>
            </p:cNvSpPr>
            <p:nvPr/>
          </p:nvSpPr>
          <p:spPr bwMode="auto">
            <a:xfrm>
              <a:off x="6121" y="12994"/>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63" name="Rectangle 55"/>
            <p:cNvSpPr>
              <a:spLocks noChangeArrowheads="1"/>
            </p:cNvSpPr>
            <p:nvPr/>
          </p:nvSpPr>
          <p:spPr bwMode="auto">
            <a:xfrm>
              <a:off x="9517" y="12586"/>
              <a:ext cx="1096" cy="408"/>
            </a:xfrm>
            <a:prstGeom prst="rect">
              <a:avLst/>
            </a:prstGeom>
            <a:grpFill/>
            <a:ln w="9525">
              <a:solidFill>
                <a:srgbClr val="000000"/>
              </a:solidFill>
              <a:miter lim="800000"/>
            </a:ln>
          </p:spPr>
          <p:txBody>
            <a:bodyPr anchor="ctr"/>
            <a:lstStyle/>
            <a:p>
              <a:pPr algn="ctr">
                <a:defRPr/>
              </a:pPr>
              <a:r>
                <a:rPr lang="zh-CN" altLang="en-US" sz="1600">
                  <a:solidFill>
                    <a:srgbClr val="875E5E"/>
                  </a:solidFill>
                  <a:latin typeface="Times New Roman" panose="02020603050405020304" pitchFamily="18" charset="0"/>
                </a:rPr>
                <a:t>办公室经理</a:t>
              </a:r>
            </a:p>
          </p:txBody>
        </p:sp>
        <p:sp>
          <p:nvSpPr>
            <p:cNvPr id="350265" name="Line 57"/>
            <p:cNvSpPr>
              <a:spLocks noChangeShapeType="1"/>
            </p:cNvSpPr>
            <p:nvPr/>
          </p:nvSpPr>
          <p:spPr bwMode="auto">
            <a:xfrm>
              <a:off x="10065" y="12994"/>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66" name="Line 58"/>
            <p:cNvSpPr>
              <a:spLocks noChangeShapeType="1"/>
            </p:cNvSpPr>
            <p:nvPr/>
          </p:nvSpPr>
          <p:spPr bwMode="auto">
            <a:xfrm flipV="1">
              <a:off x="3493" y="13265"/>
              <a:ext cx="6572" cy="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67" name="Line 59"/>
            <p:cNvSpPr>
              <a:spLocks noChangeShapeType="1"/>
            </p:cNvSpPr>
            <p:nvPr/>
          </p:nvSpPr>
          <p:spPr bwMode="auto">
            <a:xfrm>
              <a:off x="3962" y="13540"/>
              <a:ext cx="5635" cy="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68" name="Line 60"/>
            <p:cNvSpPr>
              <a:spLocks noChangeShapeType="1"/>
            </p:cNvSpPr>
            <p:nvPr/>
          </p:nvSpPr>
          <p:spPr bwMode="auto">
            <a:xfrm>
              <a:off x="6778" y="12181"/>
              <a:ext cx="1" cy="1357"/>
            </a:xfrm>
            <a:prstGeom prst="line">
              <a:avLst/>
            </a:prstGeom>
            <a:grpFill/>
            <a:ln w="9525">
              <a:solidFill>
                <a:srgbClr val="000000"/>
              </a:solidFill>
              <a:bevel/>
              <a:tailEnd type="none" w="med" len="med"/>
            </a:ln>
          </p:spPr>
          <p:txBody>
            <a:bodyPr anchor="ctr"/>
            <a:lstStyle/>
            <a:p>
              <a:pPr algn="ctr">
                <a:defRPr/>
              </a:pPr>
              <a:endParaRPr lang="en-US">
                <a:solidFill>
                  <a:prstClr val="black"/>
                </a:solidFill>
              </a:endParaRPr>
            </a:p>
          </p:txBody>
        </p:sp>
        <p:sp>
          <p:nvSpPr>
            <p:cNvPr id="350269" name="Line 61"/>
            <p:cNvSpPr>
              <a:spLocks noChangeShapeType="1"/>
            </p:cNvSpPr>
            <p:nvPr/>
          </p:nvSpPr>
          <p:spPr bwMode="auto">
            <a:xfrm>
              <a:off x="5574" y="13265"/>
              <a:ext cx="1" cy="272"/>
            </a:xfrm>
            <a:prstGeom prst="line">
              <a:avLst/>
            </a:prstGeom>
            <a:grpFill/>
            <a:ln w="9525">
              <a:solidFill>
                <a:srgbClr val="000000"/>
              </a:solidFill>
              <a:round/>
              <a:tailEnd type="none" w="med" len="med"/>
            </a:ln>
          </p:spPr>
          <p:txBody>
            <a:bodyPr anchor="ctr"/>
            <a:lstStyle/>
            <a:p>
              <a:pPr algn="ctr">
                <a:defRPr/>
              </a:pPr>
              <a:endParaRPr lang="en-US">
                <a:solidFill>
                  <a:prstClr val="black"/>
                </a:solidFill>
              </a:endParaRPr>
            </a:p>
          </p:txBody>
        </p:sp>
        <p:sp>
          <p:nvSpPr>
            <p:cNvPr id="350270" name="Line 62"/>
            <p:cNvSpPr>
              <a:spLocks noChangeShapeType="1"/>
            </p:cNvSpPr>
            <p:nvPr/>
          </p:nvSpPr>
          <p:spPr bwMode="auto">
            <a:xfrm>
              <a:off x="3962" y="13537"/>
              <a:ext cx="0" cy="271"/>
            </a:xfrm>
            <a:prstGeom prst="line">
              <a:avLst/>
            </a:prstGeom>
            <a:grpFill/>
            <a:ln w="9525">
              <a:solidFill>
                <a:srgbClr val="000000"/>
              </a:solidFill>
              <a:round/>
              <a:tailEnd type="none" w="med" len="med"/>
            </a:ln>
          </p:spPr>
          <p:txBody>
            <a:bodyPr anchor="ctr"/>
            <a:lstStyle/>
            <a:p>
              <a:pPr algn="ctr">
                <a:defRPr/>
              </a:pPr>
              <a:endParaRPr lang="en-US">
                <a:solidFill>
                  <a:prstClr val="black"/>
                </a:solidFill>
              </a:endParaRPr>
            </a:p>
          </p:txBody>
        </p:sp>
        <p:sp>
          <p:nvSpPr>
            <p:cNvPr id="350271" name="Line 63"/>
            <p:cNvSpPr>
              <a:spLocks noChangeShapeType="1"/>
            </p:cNvSpPr>
            <p:nvPr/>
          </p:nvSpPr>
          <p:spPr bwMode="auto">
            <a:xfrm>
              <a:off x="9050" y="14490"/>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72" name="Line 64"/>
            <p:cNvSpPr>
              <a:spLocks noChangeShapeType="1"/>
            </p:cNvSpPr>
            <p:nvPr/>
          </p:nvSpPr>
          <p:spPr bwMode="auto">
            <a:xfrm>
              <a:off x="9675" y="14490"/>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73" name="Line 65"/>
            <p:cNvSpPr>
              <a:spLocks noChangeShapeType="1"/>
            </p:cNvSpPr>
            <p:nvPr/>
          </p:nvSpPr>
          <p:spPr bwMode="auto">
            <a:xfrm>
              <a:off x="10300" y="14484"/>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74" name="Line 66"/>
            <p:cNvSpPr>
              <a:spLocks noChangeShapeType="1"/>
            </p:cNvSpPr>
            <p:nvPr/>
          </p:nvSpPr>
          <p:spPr bwMode="auto">
            <a:xfrm flipV="1">
              <a:off x="5840" y="13538"/>
              <a:ext cx="0" cy="27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75" name="Line 67"/>
            <p:cNvSpPr>
              <a:spLocks noChangeShapeType="1"/>
            </p:cNvSpPr>
            <p:nvPr/>
          </p:nvSpPr>
          <p:spPr bwMode="auto">
            <a:xfrm flipV="1">
              <a:off x="5840" y="14214"/>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76" name="Line 68"/>
            <p:cNvSpPr>
              <a:spLocks noChangeShapeType="1"/>
            </p:cNvSpPr>
            <p:nvPr/>
          </p:nvSpPr>
          <p:spPr bwMode="auto">
            <a:xfrm flipV="1">
              <a:off x="8341" y="14490"/>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77" name="Line 69"/>
            <p:cNvSpPr>
              <a:spLocks noChangeShapeType="1"/>
            </p:cNvSpPr>
            <p:nvPr/>
          </p:nvSpPr>
          <p:spPr bwMode="auto">
            <a:xfrm flipH="1" flipV="1">
              <a:off x="7716" y="14489"/>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78" name="Line 70"/>
            <p:cNvSpPr>
              <a:spLocks noChangeShapeType="1"/>
            </p:cNvSpPr>
            <p:nvPr/>
          </p:nvSpPr>
          <p:spPr bwMode="auto">
            <a:xfrm flipV="1">
              <a:off x="7091" y="14489"/>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79" name="Line 71"/>
            <p:cNvSpPr>
              <a:spLocks noChangeShapeType="1"/>
            </p:cNvSpPr>
            <p:nvPr/>
          </p:nvSpPr>
          <p:spPr bwMode="auto">
            <a:xfrm>
              <a:off x="7091" y="14489"/>
              <a:ext cx="1251" cy="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80" name="Line 72"/>
            <p:cNvSpPr>
              <a:spLocks noChangeShapeType="1"/>
            </p:cNvSpPr>
            <p:nvPr/>
          </p:nvSpPr>
          <p:spPr bwMode="auto">
            <a:xfrm flipV="1">
              <a:off x="7718" y="14217"/>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81" name="Line 73"/>
            <p:cNvSpPr>
              <a:spLocks noChangeShapeType="1"/>
            </p:cNvSpPr>
            <p:nvPr/>
          </p:nvSpPr>
          <p:spPr bwMode="auto">
            <a:xfrm flipV="1">
              <a:off x="3335" y="14489"/>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82" name="Line 74"/>
            <p:cNvSpPr>
              <a:spLocks noChangeShapeType="1"/>
            </p:cNvSpPr>
            <p:nvPr/>
          </p:nvSpPr>
          <p:spPr bwMode="auto">
            <a:xfrm flipV="1">
              <a:off x="3962" y="14484"/>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83" name="Line 75"/>
            <p:cNvSpPr>
              <a:spLocks noChangeShapeType="1"/>
            </p:cNvSpPr>
            <p:nvPr/>
          </p:nvSpPr>
          <p:spPr bwMode="auto">
            <a:xfrm flipV="1">
              <a:off x="4587" y="14489"/>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84" name="Line 76"/>
            <p:cNvSpPr>
              <a:spLocks noChangeShapeType="1"/>
            </p:cNvSpPr>
            <p:nvPr/>
          </p:nvSpPr>
          <p:spPr bwMode="auto">
            <a:xfrm>
              <a:off x="3335" y="14490"/>
              <a:ext cx="1252" cy="0"/>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85" name="Line 77"/>
            <p:cNvSpPr>
              <a:spLocks noChangeShapeType="1"/>
            </p:cNvSpPr>
            <p:nvPr/>
          </p:nvSpPr>
          <p:spPr bwMode="auto">
            <a:xfrm flipV="1">
              <a:off x="9675" y="14212"/>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86" name="Line 78"/>
            <p:cNvSpPr>
              <a:spLocks noChangeShapeType="1"/>
            </p:cNvSpPr>
            <p:nvPr/>
          </p:nvSpPr>
          <p:spPr bwMode="auto">
            <a:xfrm flipV="1">
              <a:off x="3961" y="14217"/>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87" name="Line 79"/>
            <p:cNvSpPr>
              <a:spLocks noChangeShapeType="1"/>
            </p:cNvSpPr>
            <p:nvPr/>
          </p:nvSpPr>
          <p:spPr bwMode="auto">
            <a:xfrm>
              <a:off x="3336" y="16255"/>
              <a:ext cx="1"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88" name="Line 80"/>
            <p:cNvSpPr>
              <a:spLocks noChangeShapeType="1"/>
            </p:cNvSpPr>
            <p:nvPr/>
          </p:nvSpPr>
          <p:spPr bwMode="auto">
            <a:xfrm flipV="1">
              <a:off x="3337" y="16527"/>
              <a:ext cx="6957" cy="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89" name="Line 81"/>
            <p:cNvSpPr>
              <a:spLocks noChangeShapeType="1"/>
            </p:cNvSpPr>
            <p:nvPr/>
          </p:nvSpPr>
          <p:spPr bwMode="auto">
            <a:xfrm flipV="1">
              <a:off x="10301"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90" name="Line 82"/>
            <p:cNvSpPr>
              <a:spLocks noChangeShapeType="1"/>
            </p:cNvSpPr>
            <p:nvPr/>
          </p:nvSpPr>
          <p:spPr bwMode="auto">
            <a:xfrm flipV="1">
              <a:off x="9675"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91" name="Line 83"/>
            <p:cNvSpPr>
              <a:spLocks noChangeShapeType="1"/>
            </p:cNvSpPr>
            <p:nvPr/>
          </p:nvSpPr>
          <p:spPr bwMode="auto">
            <a:xfrm flipV="1">
              <a:off x="9047"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92" name="Line 84"/>
            <p:cNvSpPr>
              <a:spLocks noChangeShapeType="1"/>
            </p:cNvSpPr>
            <p:nvPr/>
          </p:nvSpPr>
          <p:spPr bwMode="auto">
            <a:xfrm flipV="1">
              <a:off x="8344"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93" name="Line 85"/>
            <p:cNvSpPr>
              <a:spLocks noChangeShapeType="1"/>
            </p:cNvSpPr>
            <p:nvPr/>
          </p:nvSpPr>
          <p:spPr bwMode="auto">
            <a:xfrm flipV="1">
              <a:off x="7719"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94" name="Line 86"/>
            <p:cNvSpPr>
              <a:spLocks noChangeShapeType="1"/>
            </p:cNvSpPr>
            <p:nvPr/>
          </p:nvSpPr>
          <p:spPr bwMode="auto">
            <a:xfrm flipV="1">
              <a:off x="7091"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95" name="Line 87"/>
            <p:cNvSpPr>
              <a:spLocks noChangeShapeType="1"/>
            </p:cNvSpPr>
            <p:nvPr/>
          </p:nvSpPr>
          <p:spPr bwMode="auto">
            <a:xfrm flipV="1">
              <a:off x="6467"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96" name="Line 88"/>
            <p:cNvSpPr>
              <a:spLocks noChangeShapeType="1"/>
            </p:cNvSpPr>
            <p:nvPr/>
          </p:nvSpPr>
          <p:spPr bwMode="auto">
            <a:xfrm flipV="1">
              <a:off x="5845"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97" name="Line 89"/>
            <p:cNvSpPr>
              <a:spLocks noChangeShapeType="1"/>
            </p:cNvSpPr>
            <p:nvPr/>
          </p:nvSpPr>
          <p:spPr bwMode="auto">
            <a:xfrm flipV="1">
              <a:off x="5212"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98" name="Line 90"/>
            <p:cNvSpPr>
              <a:spLocks noChangeShapeType="1"/>
            </p:cNvSpPr>
            <p:nvPr/>
          </p:nvSpPr>
          <p:spPr bwMode="auto">
            <a:xfrm flipV="1">
              <a:off x="4587"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299" name="Line 91"/>
            <p:cNvSpPr>
              <a:spLocks noChangeShapeType="1"/>
            </p:cNvSpPr>
            <p:nvPr/>
          </p:nvSpPr>
          <p:spPr bwMode="auto">
            <a:xfrm flipV="1">
              <a:off x="3961" y="16255"/>
              <a:ext cx="0" cy="272"/>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300" name="Line 92"/>
            <p:cNvSpPr>
              <a:spLocks noChangeShapeType="1"/>
            </p:cNvSpPr>
            <p:nvPr/>
          </p:nvSpPr>
          <p:spPr bwMode="auto">
            <a:xfrm>
              <a:off x="6779" y="16527"/>
              <a:ext cx="1" cy="171"/>
            </a:xfrm>
            <a:prstGeom prst="line">
              <a:avLst/>
            </a:prstGeom>
            <a:grpFill/>
            <a:ln w="9525">
              <a:solidFill>
                <a:srgbClr val="000000"/>
              </a:solidFill>
              <a:round/>
            </a:ln>
          </p:spPr>
          <p:txBody>
            <a:bodyPr anchor="ctr"/>
            <a:lstStyle/>
            <a:p>
              <a:pPr algn="ctr">
                <a:defRPr/>
              </a:pPr>
              <a:endParaRPr lang="en-US">
                <a:solidFill>
                  <a:prstClr val="black"/>
                </a:solidFill>
              </a:endParaRPr>
            </a:p>
          </p:txBody>
        </p:sp>
        <p:sp>
          <p:nvSpPr>
            <p:cNvPr id="350301" name="Rectangle 93"/>
            <p:cNvSpPr>
              <a:spLocks noChangeArrowheads="1"/>
            </p:cNvSpPr>
            <p:nvPr/>
          </p:nvSpPr>
          <p:spPr bwMode="auto">
            <a:xfrm>
              <a:off x="6230" y="16698"/>
              <a:ext cx="1095" cy="408"/>
            </a:xfrm>
            <a:prstGeom prst="rect">
              <a:avLst/>
            </a:prstGeom>
            <a:grpFill/>
            <a:ln w="9525">
              <a:solidFill>
                <a:srgbClr val="000000"/>
              </a:solidFill>
              <a:miter lim="800000"/>
            </a:ln>
          </p:spPr>
          <p:txBody>
            <a:bodyPr anchor="ctr"/>
            <a:lstStyle/>
            <a:p>
              <a:pPr algn="ctr">
                <a:defRPr/>
              </a:pPr>
              <a:r>
                <a:rPr lang="zh-CN" altLang="en-US" sz="1600">
                  <a:solidFill>
                    <a:srgbClr val="875E5E"/>
                  </a:solidFill>
                  <a:latin typeface="Times New Roman" panose="02020603050405020304" pitchFamily="18" charset="0"/>
                </a:rPr>
                <a:t>酒店员工</a:t>
              </a:r>
            </a:p>
          </p:txBody>
        </p:sp>
        <p:sp>
          <p:nvSpPr>
            <p:cNvPr id="77" name="Rectangle 23"/>
            <p:cNvSpPr>
              <a:spLocks noChangeArrowheads="1"/>
            </p:cNvSpPr>
            <p:nvPr/>
          </p:nvSpPr>
          <p:spPr bwMode="auto">
            <a:xfrm>
              <a:off x="4978" y="14761"/>
              <a:ext cx="469" cy="1495"/>
            </a:xfrm>
            <a:prstGeom prst="rect">
              <a:avLst/>
            </a:prstGeom>
            <a:no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服务部主管</a:t>
              </a:r>
            </a:p>
            <a:p>
              <a:pPr algn="ctr">
                <a:defRPr/>
              </a:pPr>
              <a:endParaRPr lang="zh-CN" altLang="en-US" sz="1600">
                <a:solidFill>
                  <a:srgbClr val="875E5E"/>
                </a:solidFill>
                <a:latin typeface="Times New Roman" panose="02020603050405020304" pitchFamily="18" charset="0"/>
              </a:endParaRPr>
            </a:p>
          </p:txBody>
        </p:sp>
        <p:sp>
          <p:nvSpPr>
            <p:cNvPr id="78" name="Rectangle 23"/>
            <p:cNvSpPr>
              <a:spLocks noChangeArrowheads="1"/>
            </p:cNvSpPr>
            <p:nvPr/>
          </p:nvSpPr>
          <p:spPr bwMode="auto">
            <a:xfrm>
              <a:off x="5610" y="14762"/>
              <a:ext cx="469" cy="1495"/>
            </a:xfrm>
            <a:prstGeom prst="rect">
              <a:avLst/>
            </a:prstGeom>
            <a:no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服务部主管</a:t>
              </a:r>
            </a:p>
            <a:p>
              <a:pPr algn="ctr">
                <a:defRPr/>
              </a:pPr>
              <a:endParaRPr lang="zh-CN" altLang="en-US" sz="1600">
                <a:solidFill>
                  <a:srgbClr val="875E5E"/>
                </a:solidFill>
                <a:latin typeface="Times New Roman" panose="02020603050405020304" pitchFamily="18" charset="0"/>
              </a:endParaRPr>
            </a:p>
          </p:txBody>
        </p:sp>
        <p:sp>
          <p:nvSpPr>
            <p:cNvPr id="79" name="Rectangle 23"/>
            <p:cNvSpPr>
              <a:spLocks noChangeArrowheads="1"/>
            </p:cNvSpPr>
            <p:nvPr/>
          </p:nvSpPr>
          <p:spPr bwMode="auto">
            <a:xfrm>
              <a:off x="6233" y="14756"/>
              <a:ext cx="469" cy="1495"/>
            </a:xfrm>
            <a:prstGeom prst="rect">
              <a:avLst/>
            </a:prstGeom>
            <a:no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服务部主管</a:t>
              </a:r>
            </a:p>
            <a:p>
              <a:pPr algn="ctr">
                <a:defRPr/>
              </a:pPr>
              <a:endParaRPr lang="zh-CN" altLang="en-US" sz="1600">
                <a:solidFill>
                  <a:srgbClr val="875E5E"/>
                </a:solidFill>
                <a:latin typeface="Times New Roman" panose="02020603050405020304" pitchFamily="18" charset="0"/>
              </a:endParaRPr>
            </a:p>
          </p:txBody>
        </p:sp>
        <p:sp>
          <p:nvSpPr>
            <p:cNvPr id="80" name="Rectangle 23"/>
            <p:cNvSpPr>
              <a:spLocks noChangeArrowheads="1"/>
            </p:cNvSpPr>
            <p:nvPr/>
          </p:nvSpPr>
          <p:spPr bwMode="auto">
            <a:xfrm>
              <a:off x="6858" y="14761"/>
              <a:ext cx="469" cy="1495"/>
            </a:xfrm>
            <a:prstGeom prst="rect">
              <a:avLst/>
            </a:prstGeom>
            <a:no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服务部主管</a:t>
              </a:r>
            </a:p>
            <a:p>
              <a:pPr algn="ctr">
                <a:defRPr/>
              </a:pPr>
              <a:endParaRPr lang="zh-CN" altLang="en-US" sz="1600">
                <a:solidFill>
                  <a:srgbClr val="875E5E"/>
                </a:solidFill>
                <a:latin typeface="Times New Roman" panose="02020603050405020304" pitchFamily="18" charset="0"/>
              </a:endParaRPr>
            </a:p>
          </p:txBody>
        </p:sp>
        <p:sp>
          <p:nvSpPr>
            <p:cNvPr id="81" name="Rectangle 23"/>
            <p:cNvSpPr>
              <a:spLocks noChangeArrowheads="1"/>
            </p:cNvSpPr>
            <p:nvPr/>
          </p:nvSpPr>
          <p:spPr bwMode="auto">
            <a:xfrm>
              <a:off x="8107" y="14761"/>
              <a:ext cx="469" cy="1495"/>
            </a:xfrm>
            <a:prstGeom prst="rect">
              <a:avLst/>
            </a:prstGeom>
            <a:no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服务部主管</a:t>
              </a:r>
            </a:p>
            <a:p>
              <a:pPr algn="ctr">
                <a:defRPr/>
              </a:pPr>
              <a:endParaRPr lang="zh-CN" altLang="en-US" sz="1600">
                <a:solidFill>
                  <a:srgbClr val="875E5E"/>
                </a:solidFill>
                <a:latin typeface="Times New Roman" panose="02020603050405020304" pitchFamily="18" charset="0"/>
              </a:endParaRPr>
            </a:p>
          </p:txBody>
        </p:sp>
        <p:sp>
          <p:nvSpPr>
            <p:cNvPr id="82" name="Rectangle 23"/>
            <p:cNvSpPr>
              <a:spLocks noChangeArrowheads="1"/>
            </p:cNvSpPr>
            <p:nvPr/>
          </p:nvSpPr>
          <p:spPr bwMode="auto">
            <a:xfrm>
              <a:off x="7485" y="14761"/>
              <a:ext cx="469" cy="1495"/>
            </a:xfrm>
            <a:prstGeom prst="rect">
              <a:avLst/>
            </a:prstGeom>
            <a:no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服务部主管</a:t>
              </a:r>
            </a:p>
            <a:p>
              <a:pPr algn="ctr">
                <a:defRPr/>
              </a:pPr>
              <a:endParaRPr lang="zh-CN" altLang="en-US" sz="1600">
                <a:solidFill>
                  <a:srgbClr val="875E5E"/>
                </a:solidFill>
                <a:latin typeface="Times New Roman" panose="02020603050405020304" pitchFamily="18" charset="0"/>
              </a:endParaRPr>
            </a:p>
          </p:txBody>
        </p:sp>
        <p:sp>
          <p:nvSpPr>
            <p:cNvPr id="83" name="Rectangle 23"/>
            <p:cNvSpPr>
              <a:spLocks noChangeArrowheads="1"/>
            </p:cNvSpPr>
            <p:nvPr/>
          </p:nvSpPr>
          <p:spPr bwMode="auto">
            <a:xfrm>
              <a:off x="8813" y="14762"/>
              <a:ext cx="469" cy="1495"/>
            </a:xfrm>
            <a:prstGeom prst="rect">
              <a:avLst/>
            </a:prstGeom>
            <a:no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服务部主管</a:t>
              </a:r>
            </a:p>
            <a:p>
              <a:pPr algn="ctr">
                <a:defRPr/>
              </a:pPr>
              <a:endParaRPr lang="zh-CN" altLang="en-US" sz="1600">
                <a:solidFill>
                  <a:srgbClr val="875E5E"/>
                </a:solidFill>
                <a:latin typeface="Times New Roman" panose="02020603050405020304" pitchFamily="18" charset="0"/>
              </a:endParaRPr>
            </a:p>
          </p:txBody>
        </p:sp>
        <p:sp>
          <p:nvSpPr>
            <p:cNvPr id="84" name="Rectangle 23"/>
            <p:cNvSpPr>
              <a:spLocks noChangeArrowheads="1"/>
            </p:cNvSpPr>
            <p:nvPr/>
          </p:nvSpPr>
          <p:spPr bwMode="auto">
            <a:xfrm>
              <a:off x="9441" y="14761"/>
              <a:ext cx="469" cy="1495"/>
            </a:xfrm>
            <a:prstGeom prst="rect">
              <a:avLst/>
            </a:prstGeom>
            <a:no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服务部主管</a:t>
              </a:r>
            </a:p>
            <a:p>
              <a:pPr algn="ctr">
                <a:defRPr/>
              </a:pPr>
              <a:endParaRPr lang="zh-CN" altLang="en-US" sz="1600">
                <a:solidFill>
                  <a:srgbClr val="875E5E"/>
                </a:solidFill>
                <a:latin typeface="Times New Roman" panose="02020603050405020304" pitchFamily="18" charset="0"/>
              </a:endParaRPr>
            </a:p>
          </p:txBody>
        </p:sp>
        <p:sp>
          <p:nvSpPr>
            <p:cNvPr id="85" name="Rectangle 23"/>
            <p:cNvSpPr>
              <a:spLocks noChangeArrowheads="1"/>
            </p:cNvSpPr>
            <p:nvPr/>
          </p:nvSpPr>
          <p:spPr bwMode="auto">
            <a:xfrm>
              <a:off x="10065" y="14762"/>
              <a:ext cx="469" cy="1495"/>
            </a:xfrm>
            <a:prstGeom prst="rect">
              <a:avLst/>
            </a:prstGeom>
            <a:noFill/>
            <a:ln w="9525">
              <a:solidFill>
                <a:srgbClr val="000000"/>
              </a:solidFill>
              <a:miter lim="800000"/>
            </a:ln>
          </p:spPr>
          <p:txBody>
            <a:bodyPr anchor="ctr"/>
            <a:lstStyle/>
            <a:p>
              <a:pPr algn="ctr">
                <a:defRPr/>
              </a:pPr>
              <a:endParaRPr lang="zh-CN" altLang="en-US" sz="1600">
                <a:solidFill>
                  <a:srgbClr val="875E5E"/>
                </a:solidFill>
                <a:latin typeface="Times New Roman" panose="02020603050405020304" pitchFamily="18" charset="0"/>
              </a:endParaRPr>
            </a:p>
            <a:p>
              <a:pPr algn="ctr">
                <a:defRPr/>
              </a:pPr>
              <a:r>
                <a:rPr lang="zh-CN" altLang="en-US" sz="1600">
                  <a:solidFill>
                    <a:srgbClr val="875E5E"/>
                  </a:solidFill>
                  <a:latin typeface="Times New Roman" panose="02020603050405020304" pitchFamily="18" charset="0"/>
                </a:rPr>
                <a:t>服务部主管</a:t>
              </a:r>
            </a:p>
            <a:p>
              <a:pPr algn="ctr">
                <a:defRPr/>
              </a:pPr>
              <a:endParaRPr lang="zh-CN" altLang="en-US" sz="1600">
                <a:solidFill>
                  <a:srgbClr val="875E5E"/>
                </a:solidFill>
                <a:latin typeface="Times New Roman" panose="02020603050405020304" pitchFamily="18" charset="0"/>
              </a:endParaRPr>
            </a:p>
          </p:txBody>
        </p:sp>
        <p:sp>
          <p:nvSpPr>
            <p:cNvPr id="167" name="Line 14"/>
            <p:cNvSpPr>
              <a:spLocks noChangeShapeType="1"/>
            </p:cNvSpPr>
            <p:nvPr/>
          </p:nvSpPr>
          <p:spPr bwMode="auto">
            <a:xfrm>
              <a:off x="10065" y="12383"/>
              <a:ext cx="1" cy="203"/>
            </a:xfrm>
            <a:prstGeom prst="line">
              <a:avLst/>
            </a:prstGeom>
            <a:noFill/>
            <a:ln w="9525">
              <a:solidFill>
                <a:srgbClr val="000000"/>
              </a:solidFill>
              <a:round/>
            </a:ln>
          </p:spPr>
          <p:txBody>
            <a:bodyPr anchor="ctr"/>
            <a:lstStyle/>
            <a:p>
              <a:pPr algn="ctr">
                <a:defRPr/>
              </a:pPr>
              <a:endParaRPr lang="en-US">
                <a:solidFill>
                  <a:prstClr val="black"/>
                </a:solidFill>
              </a:endParaRPr>
            </a:p>
          </p:txBody>
        </p:sp>
        <p:sp>
          <p:nvSpPr>
            <p:cNvPr id="168" name="Line 14"/>
            <p:cNvSpPr>
              <a:spLocks noChangeShapeType="1"/>
            </p:cNvSpPr>
            <p:nvPr/>
          </p:nvSpPr>
          <p:spPr bwMode="auto">
            <a:xfrm>
              <a:off x="8751" y="12384"/>
              <a:ext cx="1" cy="203"/>
            </a:xfrm>
            <a:prstGeom prst="line">
              <a:avLst/>
            </a:prstGeom>
            <a:noFill/>
            <a:ln w="9525">
              <a:solidFill>
                <a:srgbClr val="000000"/>
              </a:solidFill>
              <a:round/>
            </a:ln>
          </p:spPr>
          <p:txBody>
            <a:bodyPr anchor="ctr"/>
            <a:lstStyle/>
            <a:p>
              <a:pPr algn="ctr">
                <a:defRPr/>
              </a:pPr>
              <a:endParaRPr lang="en-US">
                <a:solidFill>
                  <a:prstClr val="black"/>
                </a:solidFill>
              </a:endParaRPr>
            </a:p>
          </p:txBody>
        </p:sp>
        <p:sp>
          <p:nvSpPr>
            <p:cNvPr id="169" name="Line 14"/>
            <p:cNvSpPr>
              <a:spLocks noChangeShapeType="1"/>
            </p:cNvSpPr>
            <p:nvPr/>
          </p:nvSpPr>
          <p:spPr bwMode="auto">
            <a:xfrm>
              <a:off x="7436" y="12383"/>
              <a:ext cx="1" cy="213"/>
            </a:xfrm>
            <a:prstGeom prst="line">
              <a:avLst/>
            </a:prstGeom>
            <a:noFill/>
            <a:ln w="9525">
              <a:solidFill>
                <a:srgbClr val="000000"/>
              </a:solidFill>
              <a:round/>
            </a:ln>
          </p:spPr>
          <p:txBody>
            <a:bodyPr anchor="ctr"/>
            <a:lstStyle/>
            <a:p>
              <a:pPr algn="ctr">
                <a:defRPr/>
              </a:pPr>
              <a:endParaRPr lang="en-US">
                <a:solidFill>
                  <a:prstClr val="black"/>
                </a:solidFill>
              </a:endParaRPr>
            </a:p>
          </p:txBody>
        </p:sp>
        <p:sp>
          <p:nvSpPr>
            <p:cNvPr id="170" name="Line 14"/>
            <p:cNvSpPr>
              <a:spLocks noChangeShapeType="1"/>
            </p:cNvSpPr>
            <p:nvPr/>
          </p:nvSpPr>
          <p:spPr bwMode="auto">
            <a:xfrm>
              <a:off x="6121" y="12384"/>
              <a:ext cx="1" cy="203"/>
            </a:xfrm>
            <a:prstGeom prst="line">
              <a:avLst/>
            </a:prstGeom>
            <a:noFill/>
            <a:ln w="9525">
              <a:solidFill>
                <a:srgbClr val="000000"/>
              </a:solidFill>
              <a:round/>
            </a:ln>
          </p:spPr>
          <p:txBody>
            <a:bodyPr anchor="ctr"/>
            <a:lstStyle/>
            <a:p>
              <a:pPr algn="ctr">
                <a:defRPr/>
              </a:pPr>
              <a:endParaRPr lang="en-US">
                <a:solidFill>
                  <a:prstClr val="black"/>
                </a:solidFill>
              </a:endParaRPr>
            </a:p>
          </p:txBody>
        </p:sp>
        <p:sp>
          <p:nvSpPr>
            <p:cNvPr id="171" name="Line 14"/>
            <p:cNvSpPr>
              <a:spLocks noChangeShapeType="1"/>
            </p:cNvSpPr>
            <p:nvPr/>
          </p:nvSpPr>
          <p:spPr bwMode="auto">
            <a:xfrm>
              <a:off x="4806" y="12384"/>
              <a:ext cx="1" cy="203"/>
            </a:xfrm>
            <a:prstGeom prst="line">
              <a:avLst/>
            </a:prstGeom>
            <a:noFill/>
            <a:ln w="9525">
              <a:solidFill>
                <a:srgbClr val="000000"/>
              </a:solidFill>
              <a:round/>
            </a:ln>
          </p:spPr>
          <p:txBody>
            <a:bodyPr anchor="ctr"/>
            <a:lstStyle/>
            <a:p>
              <a:pPr algn="ctr">
                <a:defRPr/>
              </a:pPr>
              <a:endParaRPr lang="en-US">
                <a:solidFill>
                  <a:prstClr val="black"/>
                </a:solidFill>
              </a:endParaRPr>
            </a:p>
          </p:txBody>
        </p:sp>
        <p:sp>
          <p:nvSpPr>
            <p:cNvPr id="172" name="Line 53"/>
            <p:cNvSpPr>
              <a:spLocks noChangeShapeType="1"/>
            </p:cNvSpPr>
            <p:nvPr/>
          </p:nvSpPr>
          <p:spPr bwMode="auto">
            <a:xfrm>
              <a:off x="7436" y="13009"/>
              <a:ext cx="1" cy="258"/>
            </a:xfrm>
            <a:prstGeom prst="line">
              <a:avLst/>
            </a:prstGeom>
            <a:noFill/>
            <a:ln w="9525">
              <a:solidFill>
                <a:srgbClr val="000000"/>
              </a:solidFill>
              <a:round/>
            </a:ln>
          </p:spPr>
          <p:txBody>
            <a:bodyPr anchor="ctr"/>
            <a:lstStyle/>
            <a:p>
              <a:pPr algn="ctr">
                <a:defRPr/>
              </a:pPr>
              <a:endParaRPr lang="en-US">
                <a:solidFill>
                  <a:prstClr val="black"/>
                </a:solidFill>
              </a:endParaRPr>
            </a:p>
          </p:txBody>
        </p:sp>
        <p:sp>
          <p:nvSpPr>
            <p:cNvPr id="173" name="Line 53"/>
            <p:cNvSpPr>
              <a:spLocks noChangeShapeType="1"/>
            </p:cNvSpPr>
            <p:nvPr/>
          </p:nvSpPr>
          <p:spPr bwMode="auto">
            <a:xfrm>
              <a:off x="8751" y="12994"/>
              <a:ext cx="0" cy="272"/>
            </a:xfrm>
            <a:prstGeom prst="line">
              <a:avLst/>
            </a:prstGeom>
            <a:noFill/>
            <a:ln w="9525">
              <a:solidFill>
                <a:srgbClr val="000000"/>
              </a:solidFill>
              <a:round/>
            </a:ln>
          </p:spPr>
          <p:txBody>
            <a:bodyPr anchor="ctr"/>
            <a:lstStyle/>
            <a:p>
              <a:pPr algn="ctr">
                <a:defRPr/>
              </a:pPr>
              <a:endParaRPr lang="en-US">
                <a:solidFill>
                  <a:prstClr val="black"/>
                </a:solidFill>
              </a:endParaRPr>
            </a:p>
          </p:txBody>
        </p:sp>
        <p:sp>
          <p:nvSpPr>
            <p:cNvPr id="174" name="Line 61"/>
            <p:cNvSpPr>
              <a:spLocks noChangeShapeType="1"/>
            </p:cNvSpPr>
            <p:nvPr/>
          </p:nvSpPr>
          <p:spPr bwMode="auto">
            <a:xfrm>
              <a:off x="7985" y="13268"/>
              <a:ext cx="1" cy="272"/>
            </a:xfrm>
            <a:prstGeom prst="line">
              <a:avLst/>
            </a:prstGeom>
            <a:noFill/>
            <a:ln w="9525">
              <a:solidFill>
                <a:srgbClr val="000000"/>
              </a:solidFill>
              <a:round/>
              <a:tailEnd type="none" w="med" len="med"/>
            </a:ln>
          </p:spPr>
          <p:txBody>
            <a:bodyPr anchor="ctr"/>
            <a:lstStyle/>
            <a:p>
              <a:pPr algn="ctr">
                <a:defRPr/>
              </a:pPr>
              <a:endParaRPr lang="en-US">
                <a:solidFill>
                  <a:prstClr val="black"/>
                </a:solidFill>
              </a:endParaRPr>
            </a:p>
          </p:txBody>
        </p:sp>
        <p:sp>
          <p:nvSpPr>
            <p:cNvPr id="175" name="Line 44"/>
            <p:cNvSpPr>
              <a:spLocks noChangeShapeType="1"/>
            </p:cNvSpPr>
            <p:nvPr/>
          </p:nvSpPr>
          <p:spPr bwMode="auto">
            <a:xfrm>
              <a:off x="5212" y="14484"/>
              <a:ext cx="1" cy="272"/>
            </a:xfrm>
            <a:prstGeom prst="line">
              <a:avLst/>
            </a:prstGeom>
            <a:noFill/>
            <a:ln w="9525">
              <a:solidFill>
                <a:srgbClr val="000000"/>
              </a:solidFill>
              <a:round/>
            </a:ln>
          </p:spPr>
          <p:txBody>
            <a:bodyPr anchor="ctr"/>
            <a:lstStyle/>
            <a:p>
              <a:pPr algn="ctr">
                <a:defRPr/>
              </a:pPr>
              <a:endParaRPr lang="en-US">
                <a:solidFill>
                  <a:prstClr val="black"/>
                </a:solidFill>
              </a:endParaRPr>
            </a:p>
          </p:txBody>
        </p:sp>
      </p:grpSp>
    </p:spTree>
    <p:extLst>
      <p:ext uri="{BB962C8B-B14F-4D97-AF65-F5344CB8AC3E}">
        <p14:creationId xmlns:p14="http://schemas.microsoft.com/office/powerpoint/2010/main" val="4121149779"/>
      </p:ext>
    </p:extLst>
  </p:cSld>
  <p:clrMapOvr>
    <a:masterClrMapping/>
  </p:clrMapOvr>
  <p:transition spd="slow">
    <p:random/>
    <p:sndAc>
      <p:end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三、前厅部日常管理重点</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1372870" y="1785620"/>
            <a:ext cx="10100945" cy="2676525"/>
          </a:xfrm>
          <a:prstGeom prst="rect">
            <a:avLst/>
          </a:prstGeom>
          <a:noFill/>
        </p:spPr>
        <p:txBody>
          <a:bodyPr wrap="square" rtlCol="0" anchor="t">
            <a:spAutoFit/>
          </a:bodyPr>
          <a:lstStyle/>
          <a:p>
            <a:pPr indent="431800">
              <a:lnSpc>
                <a:spcPct val="150000"/>
              </a:lnSpc>
              <a:buFont typeface="Wingdings" panose="05000000000000000000" charset="0"/>
              <a:buNone/>
            </a:pPr>
            <a:r>
              <a:rPr sz="1600">
                <a:solidFill>
                  <a:srgbClr val="000000"/>
                </a:solidFill>
              </a:rPr>
              <a:t>前厅销售是以客房销售为主的经营活动，是酒店产品市场营销的重点，搞好前厅销售管不仅能提高客房的出租率，同时也能带动和促进餐饮、康乐等业务部门的经营</a:t>
            </a:r>
            <a:r>
              <a:rPr lang="zh-CN" altLang="en-US" sz="1600">
                <a:solidFill>
                  <a:srgbClr val="000000"/>
                </a:solidFill>
                <a:ea typeface="宋体" panose="02010600030101010101" pitchFamily="2" charset="-122"/>
              </a:rPr>
              <a:t>。</a:t>
            </a:r>
            <a:endParaRPr sz="1600">
              <a:solidFill>
                <a:srgbClr val="000000"/>
              </a:solidFill>
            </a:endParaRPr>
          </a:p>
          <a:p>
            <a:pPr indent="431800">
              <a:lnSpc>
                <a:spcPct val="150000"/>
              </a:lnSpc>
              <a:buFont typeface="Wingdings" panose="05000000000000000000" charset="0"/>
              <a:buNone/>
            </a:pPr>
            <a:r>
              <a:rPr lang="en-US" altLang="zh-CN" sz="1600">
                <a:solidFill>
                  <a:srgbClr val="000000"/>
                </a:solidFill>
                <a:ea typeface="宋体" panose="02010600030101010101" pitchFamily="2" charset="-122"/>
              </a:rPr>
              <a:t>1.</a:t>
            </a:r>
            <a:r>
              <a:rPr lang="zh-CN" altLang="en-US" sz="1600">
                <a:solidFill>
                  <a:srgbClr val="000000"/>
                </a:solidFill>
                <a:ea typeface="宋体" panose="02010600030101010101" pitchFamily="2" charset="-122"/>
              </a:rPr>
              <a:t>编制前厅销售计划和销售预算。</a:t>
            </a:r>
          </a:p>
          <a:p>
            <a:pPr indent="431800">
              <a:lnSpc>
                <a:spcPct val="150000"/>
              </a:lnSpc>
              <a:buFont typeface="Wingdings" panose="05000000000000000000" charset="0"/>
              <a:buNone/>
            </a:pPr>
            <a:r>
              <a:rPr lang="en-US" altLang="zh-CN" sz="1600">
                <a:solidFill>
                  <a:srgbClr val="000000"/>
                </a:solidFill>
                <a:ea typeface="宋体" panose="02010600030101010101" pitchFamily="2" charset="-122"/>
              </a:rPr>
              <a:t>2.</a:t>
            </a:r>
            <a:r>
              <a:rPr lang="zh-CN" altLang="en-US" sz="1600">
                <a:solidFill>
                  <a:srgbClr val="000000"/>
                </a:solidFill>
                <a:ea typeface="宋体" panose="02010600030101010101" pitchFamily="2" charset="-122"/>
              </a:rPr>
              <a:t>架枃客源网络、稳定市场份额。</a:t>
            </a:r>
          </a:p>
          <a:p>
            <a:pPr indent="431800">
              <a:lnSpc>
                <a:spcPct val="150000"/>
              </a:lnSpc>
              <a:buFont typeface="Wingdings" panose="05000000000000000000" charset="0"/>
              <a:buNone/>
            </a:pPr>
            <a:r>
              <a:rPr lang="en-US" altLang="zh-CN" sz="1600">
                <a:solidFill>
                  <a:srgbClr val="000000"/>
                </a:solidFill>
                <a:ea typeface="宋体" panose="02010600030101010101" pitchFamily="2" charset="-122"/>
              </a:rPr>
              <a:t>3.</a:t>
            </a:r>
            <a:r>
              <a:rPr lang="zh-CN" altLang="en-US" sz="1600">
                <a:solidFill>
                  <a:srgbClr val="000000"/>
                </a:solidFill>
                <a:ea typeface="宋体" panose="02010600030101010101" pitchFamily="2" charset="-122"/>
              </a:rPr>
              <a:t>准确掌握客房状态。</a:t>
            </a:r>
          </a:p>
          <a:p>
            <a:pPr indent="431800">
              <a:lnSpc>
                <a:spcPct val="150000"/>
              </a:lnSpc>
              <a:buFont typeface="Wingdings" panose="05000000000000000000" charset="0"/>
              <a:buNone/>
            </a:pPr>
            <a:r>
              <a:rPr lang="en-US" altLang="zh-CN" sz="1600">
                <a:solidFill>
                  <a:srgbClr val="000000"/>
                </a:solidFill>
                <a:ea typeface="宋体" panose="02010600030101010101" pitchFamily="2" charset="-122"/>
              </a:rPr>
              <a:t>4.</a:t>
            </a:r>
            <a:r>
              <a:rPr lang="zh-CN" altLang="en-US" sz="1600">
                <a:solidFill>
                  <a:srgbClr val="000000"/>
                </a:solidFill>
                <a:ea typeface="宋体" panose="02010600030101010101" pitchFamily="2" charset="-122"/>
              </a:rPr>
              <a:t>加强客房预订管理。</a:t>
            </a:r>
          </a:p>
          <a:p>
            <a:pPr indent="431800">
              <a:lnSpc>
                <a:spcPct val="150000"/>
              </a:lnSpc>
              <a:buFont typeface="Wingdings" panose="05000000000000000000" charset="0"/>
              <a:buNone/>
            </a:pPr>
            <a:r>
              <a:rPr lang="en-US" altLang="zh-CN" sz="1600">
                <a:solidFill>
                  <a:srgbClr val="000000"/>
                </a:solidFill>
                <a:ea typeface="宋体" panose="02010600030101010101" pitchFamily="2" charset="-122"/>
              </a:rPr>
              <a:t>5.</a:t>
            </a:r>
            <a:r>
              <a:rPr lang="zh-CN" altLang="en-US" sz="1600">
                <a:solidFill>
                  <a:srgbClr val="000000"/>
                </a:solidFill>
                <a:ea typeface="宋体" panose="02010600030101010101" pitchFamily="2" charset="-122"/>
              </a:rPr>
              <a:t>编制各种销售报表。</a:t>
            </a:r>
          </a:p>
        </p:txBody>
      </p:sp>
      <p:sp>
        <p:nvSpPr>
          <p:cNvPr id="2" name="文本框 1"/>
          <p:cNvSpPr txBox="1"/>
          <p:nvPr/>
        </p:nvSpPr>
        <p:spPr>
          <a:xfrm>
            <a:off x="1372870" y="1249045"/>
            <a:ext cx="452374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（三）销售管理</a:t>
            </a:r>
          </a:p>
        </p:txBody>
      </p:sp>
    </p:spTree>
    <p:extLst>
      <p:ext uri="{BB962C8B-B14F-4D97-AF65-F5344CB8AC3E}">
        <p14:creationId xmlns:p14="http://schemas.microsoft.com/office/powerpoint/2010/main" val="860509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5129" y="430306"/>
            <a:ext cx="11107272" cy="5437094"/>
          </a:xfrm>
        </p:spPr>
        <p:txBody>
          <a:bodyPr/>
          <a:lstStyle/>
          <a:p>
            <a:pPr algn="ctr">
              <a:lnSpc>
                <a:spcPct val="150000"/>
              </a:lnSpc>
              <a:spcAft>
                <a:spcPts val="0"/>
              </a:spcAft>
            </a:pP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案例一：“热情过度”引起的思考</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ct val="150000"/>
              </a:lnSpc>
              <a:spcAft>
                <a:spcPts val="0"/>
              </a:spcAft>
            </a:pP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今年</a:t>
            </a: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5</a:t>
            </a: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月初的一天中午，李先生陪一位外宾来到某酒店中餐厅，找了个比较僻静的座位坐下。刚入座，一位女服务员便热情地为他们服务起来。她先铺好餐巾，摆上碗碟、酒杯，然后给他们斟满茶水，递上热毛巾。当一大盆“西湖牛肉羹”端上来后，她先为他们报了汤名，接着为他们盛汤，盛了一碗又一碗。一开始，外宾以为这是吃中餐的规矩，但当李先生告诉他用餐随客人自愿后，忙在女服务员要为他盛第三碗汤时谢绝了。这位女服务员在服务期间满脸微笑，手疾眼快，一刻也不闲着：上菜后即刻报菜名，见客人杯子空了马上添茶斟酒，见骨碟里的骨刺皮壳多了随即就换，见手巾用过后即刻换新的，见碗里米饭没了赶紧添上……她站在他们旁边忙上忙下，并时不时用一两句英语礼貌地询问他们还有何需要。</a:t>
            </a:r>
          </a:p>
          <a:p>
            <a:endParaRPr lang="zh-CN" altLang="en-US" dirty="0"/>
          </a:p>
        </p:txBody>
      </p:sp>
    </p:spTree>
    <p:extLst>
      <p:ext uri="{BB962C8B-B14F-4D97-AF65-F5344CB8AC3E}">
        <p14:creationId xmlns:p14="http://schemas.microsoft.com/office/powerpoint/2010/main" val="3365652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0306" y="609600"/>
            <a:ext cx="11152095" cy="5257800"/>
          </a:xfrm>
        </p:spPr>
        <p:txBody>
          <a:bodyPr/>
          <a:lstStyle/>
          <a:p>
            <a:pPr lvl="0" indent="304800" algn="just">
              <a:lnSpc>
                <a:spcPct val="150000"/>
              </a:lnSpc>
              <a:spcAft>
                <a:spcPts val="0"/>
              </a:spcAft>
              <a:buClr>
                <a:srgbClr val="C00000"/>
              </a:buClr>
            </a:pPr>
            <a:r>
              <a:rPr lang="zh-CN" altLang="zh-CN" sz="2000"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吃了一会，外宾把刀叉放下，从衣服口袋里拿出一盒香烟，抽出一支拿在手上，略显无奈地对李先生说：“这里的服务真是太热情了，有点让人觉得……”这位女服务员似乎并没有察觉到外宾脸上的不悦。她见外宾手里拿着香烟，忙跑到服务台拿了个打火机，走到外宾跟前说：“先生，请您抽烟。”说着，熟练地打着火，送到外宾面前，为他点烟。</a:t>
            </a:r>
          </a:p>
          <a:p>
            <a:pPr lvl="0" indent="304800" algn="just">
              <a:lnSpc>
                <a:spcPct val="150000"/>
              </a:lnSpc>
              <a:spcAft>
                <a:spcPts val="0"/>
              </a:spcAft>
              <a:buClr>
                <a:srgbClr val="C00000"/>
              </a:buClr>
            </a:pPr>
            <a:r>
              <a:rPr lang="zh-CN" altLang="zh-CN" sz="2000"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喔……好！好！好！”外宾忙把烟叼在嘴里迎上去点烟，样子颇显狼狈。烟点燃后，他忙点着头对这位女服务员说：“谢谢！谢谢！”这位女服务员给外宾点了烟后又用公筷给李先生和外宾碗里夹菜。外宾见状，忙熄灭香烟，用手止住她说：“谢谢，还是让我自己来吧。”听到此话，她却说：“不用客气，这是我们应该做的。”说着就往他碗里夹菜。李先生和外宾只好连声说：“谢谢！谢谢！”</a:t>
            </a:r>
          </a:p>
          <a:p>
            <a:endParaRPr lang="zh-CN" altLang="en-US" dirty="0"/>
          </a:p>
        </p:txBody>
      </p:sp>
    </p:spTree>
    <p:extLst>
      <p:ext uri="{BB962C8B-B14F-4D97-AF65-F5344CB8AC3E}">
        <p14:creationId xmlns:p14="http://schemas.microsoft.com/office/powerpoint/2010/main" val="2901447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0306" y="717176"/>
            <a:ext cx="11152095" cy="5150224"/>
          </a:xfrm>
        </p:spPr>
        <p:txBody>
          <a:bodyPr/>
          <a:lstStyle/>
          <a:p>
            <a:pPr lvl="0" indent="304800" algn="just">
              <a:lnSpc>
                <a:spcPct val="150000"/>
              </a:lnSpc>
              <a:spcAft>
                <a:spcPts val="0"/>
              </a:spcAft>
              <a:buClr>
                <a:srgbClr val="C00000"/>
              </a:buClr>
            </a:pPr>
            <a:r>
              <a:rPr lang="zh-CN" altLang="zh-CN" sz="2400" kern="100" dirty="0">
                <a:solidFill>
                  <a:srgbClr val="000000"/>
                </a:solidFill>
                <a:latin typeface="Calibri" panose="020F0502020204030204" pitchFamily="34" charset="0"/>
                <a:ea typeface="宋体" panose="02010600030101010101" pitchFamily="2" charset="-122"/>
                <a:cs typeface="Times New Roman" panose="02020603050405020304" pitchFamily="18" charset="0"/>
              </a:rPr>
              <a:t>见服务员实在太热情，外宾都有点透不过气来了，李先生只得对外宾说：“我们还是赶快吃吧，这里的服务热情得有点过度，让人受不了。”听到此话，外宾很高兴地说：“好吧！”于是，他们匆匆吃了几口，便结账离开了这家酒店。</a:t>
            </a:r>
          </a:p>
          <a:p>
            <a:endParaRPr lang="zh-CN" altLang="en-US" dirty="0"/>
          </a:p>
        </p:txBody>
      </p:sp>
    </p:spTree>
    <p:extLst>
      <p:ext uri="{BB962C8B-B14F-4D97-AF65-F5344CB8AC3E}">
        <p14:creationId xmlns:p14="http://schemas.microsoft.com/office/powerpoint/2010/main" val="2289010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43" y="1"/>
            <a:ext cx="10101557" cy="617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988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309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780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48740" y="125160"/>
            <a:ext cx="9493885" cy="6187440"/>
          </a:xfrm>
          <a:prstGeom prst="rect">
            <a:avLst/>
          </a:prstGeom>
        </p:spPr>
      </p:pic>
    </p:spTree>
    <p:extLst>
      <p:ext uri="{BB962C8B-B14F-4D97-AF65-F5344CB8AC3E}">
        <p14:creationId xmlns:p14="http://schemas.microsoft.com/office/powerpoint/2010/main" val="496107563"/>
      </p:ext>
    </p:extLst>
  </p:cSld>
  <p:clrMapOvr>
    <a:masterClrMapping/>
  </p:clrMapOvr>
  <p:transition spd="slow">
    <p:random/>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1030" name="Picture 6" descr="https://gimg2.baidu.com/image_search/src=http%3A%2F%2Fpic1.zhimg.com%2Fv2-225f48cf007e8bae92afb0433bbcfaa5_1440w.jpg%3Fsource%3D172ae18b&amp;refer=http%3A%2F%2Fpic1.zhimg.com&amp;app=2002&amp;size=f9999,10000&amp;q=a80&amp;n=0&amp;g=0n&amp;fmt=auto?sec=1666756381&amp;t=848292a4a795068ae4da84c28340b36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526" y="98611"/>
            <a:ext cx="7737662" cy="51584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gimg2.baidu.com/image_search/src=http%3A%2F%2Fss2.meipian.me%2Fusers%2F22076019%2Fd6566cdb23f22c2f4aa1cd0d9e1c2f7d.jpg%3Fmeipian-raw%2Fbucket%2Fivwen%2Fkey%2FdXNlcnMvMjIwNzYwMTkvZDY1NjZjZGIyM2YyMmMyZjRhYTFjZDBkOWUxYzJmN2QuanBn%2Fsign%2F97e5a2b4b169673a61d8ff1565e224e9.jpg&amp;refer=http%3A%2F%2Fss2.meipian.me&amp;app=2002&amp;size=f9999,10000&amp;q=a80&amp;n=0&amp;g=0n&amp;fmt=auto?sec=1666756381&amp;t=acae826582fcbfde9e33b0261dda70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674" y="2346365"/>
            <a:ext cx="5783666" cy="385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7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ppt_x"/>
                                          </p:val>
                                        </p:tav>
                                        <p:tav tm="100000">
                                          <p:val>
                                            <p:strVal val="#ppt_x"/>
                                          </p:val>
                                        </p:tav>
                                      </p:tavLst>
                                    </p:anim>
                                    <p:anim calcmode="lin" valueType="num">
                                      <p:cBhvr additive="base">
                                        <p:cTn id="1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2052" name="Picture 4" descr="https://gimg2.baidu.com/image_search/src=http%3A%2F%2Fpic.baike.soso.com%2Fp%2F20131202%2F20131202140522-1657975926.jpg&amp;refer=http%3A%2F%2Fpic.baike.soso.com&amp;app=2002&amp;size=f9999,10000&amp;q=a80&amp;n=0&amp;g=0n&amp;fmt=auto?sec=1666756381&amp;t=6e3952c418adcfa842a4a677786cdcf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5376" y="512202"/>
            <a:ext cx="5463901"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gimg2.baidu.com/image_search/src=http%3A%2F%2Fimage.cool-de.com%2Fdata%2Fattachment%2Fforum%2F201311%2F19%2F092955izl05hhwgh5mweip.jpg&amp;refer=http%3A%2F%2Fimage.cool-de.com&amp;app=2002&amp;size=f9999,10000&amp;q=a80&amp;n=0&amp;g=0n&amp;fmt=auto?sec=1666756381&amp;t=661a8c322fb6bd9d91d6bbe9f904a7b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1" y="2569181"/>
            <a:ext cx="6378805" cy="37684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gimg2.baidu.com/image_search/src=http%3A%2F%2Fwww.qhnews.com%2Fpic%2F0%2F01%2F11%2F38%2F1113834_386257.jpg&amp;refer=http%3A%2F%2Fwww.qhnews.com&amp;app=2002&amp;size=f9999,10000&amp;q=a80&amp;n=0&amp;g=0n&amp;fmt=auto?sec=1666756477&amp;t=8af3640c788e14efe113ad9b97dab6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31" y="135255"/>
            <a:ext cx="5366684" cy="309213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gimg2.baidu.com/image_search/src=http%3A%2F%2Fwww.a963.com%2Fuploadfile%2Fthumb%2F2015%2F08%2F900_800_20150822060753127.jpg&amp;refer=http%3A%2F%2Fwww.a963.com&amp;app=2002&amp;size=f9999,10000&amp;q=a80&amp;n=0&amp;g=0n&amp;fmt=auto?sec=1666756904&amp;t=7ed1975be4893c69dfab5e4dda306d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3313" y="1479176"/>
            <a:ext cx="3446268" cy="5172635"/>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bwMode="auto">
          <a:xfrm>
            <a:off x="7960658" y="2707435"/>
            <a:ext cx="3370730" cy="1039906"/>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lang="zh-CN" altLang="en-US" sz="2000" dirty="0" smtClean="0">
                <a:latin typeface="Arial" panose="020B0604020202020204" pitchFamily="34" charset="0"/>
              </a:rPr>
              <a:t>前厅部有什么功能？</a:t>
            </a:r>
            <a:endParaRPr kumimoji="0" lang="zh-CN" altLang="en-US" sz="2000" b="0" i="0" u="none" strike="noStrike" cap="none" normalizeH="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2321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ppt_x"/>
                                          </p:val>
                                        </p:tav>
                                        <p:tav tm="100000">
                                          <p:val>
                                            <p:strVal val="#ppt_x"/>
                                          </p:val>
                                        </p:tav>
                                      </p:tavLst>
                                    </p:anim>
                                    <p:anim calcmode="lin" valueType="num">
                                      <p:cBhvr additive="base">
                                        <p:cTn id="8"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circle(in)">
                                      <p:cBhvr>
                                        <p:cTn id="20" dur="2000"/>
                                        <p:tgtEl>
                                          <p:spTgt spid="205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animEffect transition="in" filter="fade">
                                      <p:cBhvr>
                                        <p:cTn id="25" dur="1000"/>
                                        <p:tgtEl>
                                          <p:spTgt spid="2058"/>
                                        </p:tgtEl>
                                      </p:cBhvr>
                                    </p:animEffect>
                                    <p:anim calcmode="lin" valueType="num">
                                      <p:cBhvr>
                                        <p:cTn id="26" dur="1000" fill="hold"/>
                                        <p:tgtEl>
                                          <p:spTgt spid="2058"/>
                                        </p:tgtEl>
                                        <p:attrNameLst>
                                          <p:attrName>ppt_x</p:attrName>
                                        </p:attrNameLst>
                                      </p:cBhvr>
                                      <p:tavLst>
                                        <p:tav tm="0">
                                          <p:val>
                                            <p:strVal val="#ppt_x"/>
                                          </p:val>
                                        </p:tav>
                                        <p:tav tm="100000">
                                          <p:val>
                                            <p:strVal val="#ppt_x"/>
                                          </p:val>
                                        </p:tav>
                                      </p:tavLst>
                                    </p:anim>
                                    <p:anim calcmode="lin" valueType="num">
                                      <p:cBhvr>
                                        <p:cTn id="27"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40" y="252984"/>
            <a:ext cx="11383347" cy="677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455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229637"/>
            <a:ext cx="10481388" cy="593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013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一、酒店前厅部概述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酒店前厅部运营管理</a:t>
            </a:r>
          </a:p>
        </p:txBody>
      </p:sp>
      <p:sp>
        <p:nvSpPr>
          <p:cNvPr id="3" name="文本框 2"/>
          <p:cNvSpPr txBox="1"/>
          <p:nvPr/>
        </p:nvSpPr>
        <p:spPr>
          <a:xfrm>
            <a:off x="1537970" y="1725930"/>
            <a:ext cx="9250680" cy="3046095"/>
          </a:xfrm>
          <a:prstGeom prst="rect">
            <a:avLst/>
          </a:prstGeom>
          <a:noFill/>
        </p:spPr>
        <p:txBody>
          <a:bodyPr wrap="square" rtlCol="0" anchor="t">
            <a:spAutoFit/>
          </a:bodyPr>
          <a:lstStyle/>
          <a:p>
            <a:pPr indent="431800" algn="just">
              <a:lnSpc>
                <a:spcPct val="150000"/>
              </a:lnSpc>
              <a:buFont typeface="Wingdings" panose="05000000000000000000" charset="0"/>
              <a:buNone/>
            </a:pPr>
            <a:r>
              <a:rPr sz="1600" dirty="0">
                <a:solidFill>
                  <a:srgbClr val="000000"/>
                </a:solidFill>
              </a:rPr>
              <a:t>前厅部是酒店对外经营的重要部门，担负着销售客房及酒店其他产品的重要任务。前厅部的运转及管理水平直接影响着整个酒店的经营效果及市场形象。在现代化的星级酒店里，前厅部往往被认为是整个酒店的核心部门，有着举足轻重的地位，无论是前厅部的设置、员工的素质，还是管理的手段都要求高于其他部门。</a:t>
            </a:r>
          </a:p>
          <a:p>
            <a:pPr marL="285750" indent="-285750" algn="just">
              <a:lnSpc>
                <a:spcPct val="150000"/>
              </a:lnSpc>
              <a:buFont typeface="Wingdings" panose="05000000000000000000" charset="0"/>
              <a:buChar char="p"/>
            </a:pPr>
            <a:r>
              <a:rPr sz="1600" dirty="0" err="1">
                <a:solidFill>
                  <a:srgbClr val="000000"/>
                </a:solidFill>
              </a:rPr>
              <a:t>前厅部是酒店业务活动的中心</a:t>
            </a:r>
            <a:r>
              <a:rPr lang="zh-CN" altLang="en-US" sz="1600" dirty="0">
                <a:solidFill>
                  <a:srgbClr val="000000"/>
                </a:solidFill>
                <a:ea typeface="宋体" panose="02010600030101010101" pitchFamily="2" charset="-122"/>
              </a:rPr>
              <a:t>。</a:t>
            </a:r>
          </a:p>
          <a:p>
            <a:pPr marL="285750" indent="-285750" algn="just">
              <a:lnSpc>
                <a:spcPct val="150000"/>
              </a:lnSpc>
              <a:buFont typeface="Wingdings" panose="05000000000000000000" charset="0"/>
              <a:buChar char="p"/>
            </a:pPr>
            <a:r>
              <a:rPr lang="zh-CN" altLang="en-US" sz="1600" dirty="0">
                <a:solidFill>
                  <a:srgbClr val="000000"/>
                </a:solidFill>
                <a:ea typeface="宋体" panose="02010600030101010101" pitchFamily="2" charset="-122"/>
              </a:rPr>
              <a:t>前厅部是酒店的形象代表。</a:t>
            </a:r>
          </a:p>
          <a:p>
            <a:pPr marL="285750" indent="-285750" algn="just">
              <a:lnSpc>
                <a:spcPct val="150000"/>
              </a:lnSpc>
              <a:buFont typeface="Wingdings" panose="05000000000000000000" charset="0"/>
              <a:buChar char="p"/>
            </a:pPr>
            <a:r>
              <a:rPr lang="zh-CN" altLang="en-US" sz="1600" dirty="0">
                <a:solidFill>
                  <a:srgbClr val="000000"/>
                </a:solidFill>
                <a:ea typeface="宋体" panose="02010600030101010101" pitchFamily="2" charset="-122"/>
              </a:rPr>
              <a:t>前厅部是酒店管理机构的参谋和助手。</a:t>
            </a:r>
          </a:p>
          <a:p>
            <a:pPr marL="285750" indent="-285750" algn="just">
              <a:lnSpc>
                <a:spcPct val="150000"/>
              </a:lnSpc>
              <a:buFont typeface="Wingdings" panose="05000000000000000000" charset="0"/>
              <a:buChar char="p"/>
            </a:pPr>
            <a:r>
              <a:rPr lang="zh-CN" altLang="en-US" sz="1600" dirty="0">
                <a:solidFill>
                  <a:srgbClr val="000000"/>
                </a:solidFill>
                <a:ea typeface="宋体" panose="02010600030101010101" pitchFamily="2" charset="-122"/>
              </a:rPr>
              <a:t>前厅收入是酒店收入的重要来源。</a:t>
            </a:r>
          </a:p>
        </p:txBody>
      </p:sp>
      <p:sp>
        <p:nvSpPr>
          <p:cNvPr id="2" name="文本框 1"/>
          <p:cNvSpPr txBox="1"/>
          <p:nvPr/>
        </p:nvSpPr>
        <p:spPr>
          <a:xfrm>
            <a:off x="1372870" y="1249045"/>
            <a:ext cx="332422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（一）前厅部的地位与作用</a:t>
            </a:r>
          </a:p>
        </p:txBody>
      </p:sp>
      <p:pic>
        <p:nvPicPr>
          <p:cNvPr id="3076" name="Picture 4" descr="https://gimg2.baidu.com/image_search/src=http%3A%2F%2Fwww.jituwang.com%2Fuploads%2Fallimg%2F150721%2F258541-150H120422362.jpg&amp;refer=http%3A%2F%2Fwww.jituwang.com&amp;app=2002&amp;size=f9999,10000&amp;q=a80&amp;n=0&amp;g=0n&amp;fmt=auto?sec=1666758068&amp;t=eb3ae95a01cffc85f1ecde1f7a8af8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474" y="2965540"/>
            <a:ext cx="4805266" cy="3205112"/>
          </a:xfrm>
          <a:prstGeom prst="rect">
            <a:avLst/>
          </a:prstGeom>
          <a:noFill/>
          <a:extLst>
            <a:ext uri="{909E8E84-426E-40DD-AFC4-6F175D3DCCD1}">
              <a14:hiddenFill xmlns:a14="http://schemas.microsoft.com/office/drawing/2010/main">
                <a:solidFill>
                  <a:srgbClr val="FFFFFF"/>
                </a:solidFill>
              </a14:hiddenFill>
            </a:ext>
          </a:extLst>
        </p:spPr>
      </p:pic>
      <p:sp>
        <p:nvSpPr>
          <p:cNvPr id="5" name="右箭头 4"/>
          <p:cNvSpPr/>
          <p:nvPr/>
        </p:nvSpPr>
        <p:spPr bwMode="auto">
          <a:xfrm>
            <a:off x="2039685" y="4880610"/>
            <a:ext cx="3327879" cy="1318998"/>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Arial" panose="020B0604020202020204" pitchFamily="34" charset="0"/>
              </a:rPr>
              <a:t>前厅有哪些工作岗位？</a:t>
            </a:r>
          </a:p>
        </p:txBody>
      </p:sp>
    </p:spTree>
    <p:extLst>
      <p:ext uri="{BB962C8B-B14F-4D97-AF65-F5344CB8AC3E}">
        <p14:creationId xmlns:p14="http://schemas.microsoft.com/office/powerpoint/2010/main" val="3827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el">
  <a:themeElements>
    <a:clrScheme name="自定义 3">
      <a:dk1>
        <a:srgbClr val="000000"/>
      </a:dk1>
      <a:lt1>
        <a:srgbClr val="FFFFFF"/>
      </a:lt1>
      <a:dk2>
        <a:srgbClr val="C00000"/>
      </a:dk2>
      <a:lt2>
        <a:srgbClr val="C00000"/>
      </a:lt2>
      <a:accent1>
        <a:srgbClr val="FF5050"/>
      </a:accent1>
      <a:accent2>
        <a:srgbClr val="DF9C87"/>
      </a:accent2>
      <a:accent3>
        <a:srgbClr val="FFFFFF"/>
      </a:accent3>
      <a:accent4>
        <a:srgbClr val="000000"/>
      </a:accent4>
      <a:accent5>
        <a:srgbClr val="DF9C87"/>
      </a:accent5>
      <a:accent6>
        <a:srgbClr val="DF9C87"/>
      </a:accent6>
      <a:hlink>
        <a:srgbClr val="DF9C87"/>
      </a:hlink>
      <a:folHlink>
        <a:srgbClr val="CC614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主题​​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主题​​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主题​​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主题​​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主题​​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主题​​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ixel">
  <a:themeElements>
    <a:clrScheme name="自定义 3">
      <a:dk1>
        <a:srgbClr val="000000"/>
      </a:dk1>
      <a:lt1>
        <a:srgbClr val="FFFFFF"/>
      </a:lt1>
      <a:dk2>
        <a:srgbClr val="C00000"/>
      </a:dk2>
      <a:lt2>
        <a:srgbClr val="C00000"/>
      </a:lt2>
      <a:accent1>
        <a:srgbClr val="FF5050"/>
      </a:accent1>
      <a:accent2>
        <a:srgbClr val="DF9C87"/>
      </a:accent2>
      <a:accent3>
        <a:srgbClr val="FFFFFF"/>
      </a:accent3>
      <a:accent4>
        <a:srgbClr val="000000"/>
      </a:accent4>
      <a:accent5>
        <a:srgbClr val="DF9C87"/>
      </a:accent5>
      <a:accent6>
        <a:srgbClr val="DF9C87"/>
      </a:accent6>
      <a:hlink>
        <a:srgbClr val="DF9C87"/>
      </a:hlink>
      <a:folHlink>
        <a:srgbClr val="CC614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主题​​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主题​​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主题​​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主题​​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主题​​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主题​​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1691</Words>
  <Application>Microsoft Office PowerPoint</Application>
  <PresentationFormat>宽屏</PresentationFormat>
  <Paragraphs>171</Paragraphs>
  <Slides>36</Slides>
  <Notes>14</Notes>
  <HiddenSlides>0</HiddenSlides>
  <MMClips>0</MMClips>
  <ScaleCrop>false</ScaleCrop>
  <HeadingPairs>
    <vt:vector size="6" baseType="variant">
      <vt:variant>
        <vt:lpstr>已用的字体</vt:lpstr>
      </vt:variant>
      <vt:variant>
        <vt:i4>13</vt:i4>
      </vt:variant>
      <vt:variant>
        <vt:lpstr>主题</vt:lpstr>
      </vt:variant>
      <vt:variant>
        <vt:i4>11</vt:i4>
      </vt:variant>
      <vt:variant>
        <vt:lpstr>幻灯片标题</vt:lpstr>
      </vt:variant>
      <vt:variant>
        <vt:i4>36</vt:i4>
      </vt:variant>
    </vt:vector>
  </HeadingPairs>
  <TitlesOfParts>
    <vt:vector size="60" baseType="lpstr">
      <vt:lpstr>等线</vt:lpstr>
      <vt:lpstr>黑体</vt:lpstr>
      <vt:lpstr>宋体</vt:lpstr>
      <vt:lpstr>微软雅黑</vt:lpstr>
      <vt:lpstr>造字工房尚雅体演示版常规体</vt:lpstr>
      <vt:lpstr>Arial</vt:lpstr>
      <vt:lpstr>Arial Black</vt:lpstr>
      <vt:lpstr>Calibri</vt:lpstr>
      <vt:lpstr>Calibri Light</vt:lpstr>
      <vt:lpstr>Impact</vt:lpstr>
      <vt:lpstr>Mangal</vt:lpstr>
      <vt:lpstr>Times New Roman</vt:lpstr>
      <vt:lpstr>Wingdings</vt:lpstr>
      <vt:lpstr>Office 主题</vt:lpstr>
      <vt:lpstr>Pixel</vt:lpstr>
      <vt:lpstr>1_Pixel</vt:lpstr>
      <vt:lpstr>1_Office 主题​​</vt:lpstr>
      <vt:lpstr>默认设计模板</vt:lpstr>
      <vt:lpstr>1_默认设计模板</vt:lpstr>
      <vt:lpstr>2_默认设计模板</vt:lpstr>
      <vt:lpstr>3_默认设计模板</vt:lpstr>
      <vt:lpstr>4_默认设计模板</vt:lpstr>
      <vt:lpstr>5_默认设计模板</vt:lpstr>
      <vt:lpstr>6_默认设计模板</vt:lpstr>
      <vt:lpstr>律丽  13666330888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律丽  13666330888</dc:title>
  <dc:creator>PC</dc:creator>
  <cp:lastModifiedBy>PC</cp:lastModifiedBy>
  <cp:revision>12</cp:revision>
  <dcterms:created xsi:type="dcterms:W3CDTF">2022-09-26T02:40:39Z</dcterms:created>
  <dcterms:modified xsi:type="dcterms:W3CDTF">2022-09-28T05:10:30Z</dcterms:modified>
</cp:coreProperties>
</file>