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removePersonalInfoOnSave="1">
  <p:sldMasterIdLst>
    <p:sldMasterId id="2147483648" r:id="rId1"/>
  </p:sldMasterIdLst>
  <p:notesMasterIdLst>
    <p:notesMasterId r:id="rId4"/>
  </p:notesMasterIdLst>
  <p:handoutMasterIdLst>
    <p:handoutMasterId r:id="rId39"/>
  </p:handoutMasterIdLst>
  <p:sldIdLst>
    <p:sldId id="3375" r:id="rId3"/>
    <p:sldId id="3376" r:id="rId5"/>
    <p:sldId id="3385" r:id="rId6"/>
    <p:sldId id="3387" r:id="rId7"/>
    <p:sldId id="3377" r:id="rId8"/>
    <p:sldId id="3386" r:id="rId9"/>
    <p:sldId id="3333" r:id="rId10"/>
    <p:sldId id="3606" r:id="rId11"/>
    <p:sldId id="3607" r:id="rId12"/>
    <p:sldId id="3608" r:id="rId13"/>
    <p:sldId id="3609" r:id="rId14"/>
    <p:sldId id="3610" r:id="rId15"/>
    <p:sldId id="3611" r:id="rId16"/>
    <p:sldId id="3612" r:id="rId17"/>
    <p:sldId id="3613" r:id="rId18"/>
    <p:sldId id="3614" r:id="rId19"/>
    <p:sldId id="3615" r:id="rId20"/>
    <p:sldId id="3617" r:id="rId21"/>
    <p:sldId id="3618" r:id="rId22"/>
    <p:sldId id="3619" r:id="rId23"/>
    <p:sldId id="3620" r:id="rId24"/>
    <p:sldId id="3621" r:id="rId25"/>
    <p:sldId id="3622" r:id="rId26"/>
    <p:sldId id="3623" r:id="rId27"/>
    <p:sldId id="3624" r:id="rId28"/>
    <p:sldId id="3625" r:id="rId29"/>
    <p:sldId id="3626" r:id="rId30"/>
    <p:sldId id="3571" r:id="rId31"/>
    <p:sldId id="3628" r:id="rId32"/>
    <p:sldId id="3629" r:id="rId33"/>
    <p:sldId id="3630" r:id="rId34"/>
    <p:sldId id="3631" r:id="rId35"/>
    <p:sldId id="3632" r:id="rId36"/>
    <p:sldId id="3633" r:id="rId37"/>
    <p:sldId id="3381" r:id="rId38"/>
  </p:sldIdLst>
  <p:sldSz cx="12858750" cy="7232650"/>
  <p:notesSz cx="6858000" cy="9144000"/>
  <p:custDataLst>
    <p:tags r:id="rId4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7BE"/>
    <a:srgbClr val="84004C"/>
    <a:srgbClr val="FFFFFF"/>
    <a:srgbClr val="297E9B"/>
    <a:srgbClr val="900000"/>
    <a:srgbClr val="0FC7D3"/>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64" autoAdjust="0"/>
    <p:restoredTop sz="92986" autoAdjust="0"/>
  </p:normalViewPr>
  <p:slideViewPr>
    <p:cSldViewPr>
      <p:cViewPr varScale="1">
        <p:scale>
          <a:sx n="85" d="100"/>
          <a:sy n="85" d="100"/>
        </p:scale>
        <p:origin x="39" y="135"/>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showGuides="1">
      <p:cViewPr varScale="1">
        <p:scale>
          <a:sx n="64" d="100"/>
          <a:sy n="64" d="100"/>
        </p:scale>
        <p:origin x="-334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3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sp>
        <p:nvSpPr>
          <p:cNvPr id="14" name="矩形 13"/>
          <p:cNvSpPr/>
          <p:nvPr userDrawn="1"/>
        </p:nvSpPr>
        <p:spPr>
          <a:xfrm>
            <a:off x="354" y="-27013"/>
            <a:ext cx="12858396" cy="785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a:solidFill>
                <a:srgbClr val="E7E6E6">
                  <a:lumMod val="50000"/>
                </a:srgbClr>
              </a:solidFill>
              <a:cs typeface="+mn-ea"/>
              <a:sym typeface="+mn-lt"/>
            </a:endParaRPr>
          </a:p>
        </p:txBody>
      </p:sp>
      <p:sp>
        <p:nvSpPr>
          <p:cNvPr id="15" name="任意多边形 14"/>
          <p:cNvSpPr/>
          <p:nvPr userDrawn="1"/>
        </p:nvSpPr>
        <p:spPr>
          <a:xfrm flipH="1">
            <a:off x="4917580" y="6545283"/>
            <a:ext cx="7939583" cy="686474"/>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347" name="Picture 3"/>
          <p:cNvPicPr>
            <a:picLocks noChangeAspect="1" noChangeArrowheads="1"/>
          </p:cNvPicPr>
          <p:nvPr userDrawn="1"/>
        </p:nvPicPr>
        <p:blipFill>
          <a:blip r:embed="rId2" cstate="print"/>
          <a:srcRect/>
          <a:stretch>
            <a:fillRect/>
          </a:stretch>
        </p:blipFill>
        <p:spPr bwMode="auto">
          <a:xfrm>
            <a:off x="0" y="6332547"/>
            <a:ext cx="1067607" cy="900103"/>
          </a:xfrm>
          <a:prstGeom prst="rect">
            <a:avLst/>
          </a:prstGeom>
          <a:noFill/>
          <a:ln w="9525">
            <a:noFill/>
            <a:miter lim="800000"/>
            <a:headEnd/>
            <a:tailEnd/>
          </a:ln>
          <a:effectLst/>
        </p:spPr>
      </p:pic>
      <p:sp>
        <p:nvSpPr>
          <p:cNvPr id="18" name="矩形 17"/>
          <p:cNvSpPr/>
          <p:nvPr userDrawn="1"/>
        </p:nvSpPr>
        <p:spPr>
          <a:xfrm>
            <a:off x="571459" y="115863"/>
            <a:ext cx="225016" cy="5866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565"/>
            <a:endParaRPr lang="zh-CN" altLang="en-US" sz="1970">
              <a:solidFill>
                <a:srgbClr val="E7E6E6">
                  <a:lumMod val="50000"/>
                </a:srgbClr>
              </a:solidFill>
              <a:cs typeface="+mn-ea"/>
              <a:sym typeface="+mn-lt"/>
            </a:endParaRPr>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15.xml"/><Relationship Id="rId11" Type="http://schemas.openxmlformats.org/officeDocument/2006/relationships/slideLayout" Target="../slideLayouts/slideLayout1.xml"/><Relationship Id="rId10" Type="http://schemas.openxmlformats.org/officeDocument/2006/relationships/tags" Target="../tags/tag10.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28.jpeg"/><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6"/>
          <p:cNvSpPr/>
          <p:nvPr/>
        </p:nvSpPr>
        <p:spPr bwMode="auto">
          <a:xfrm>
            <a:off x="4687079" y="1658075"/>
            <a:ext cx="3326718" cy="1959959"/>
          </a:xfrm>
          <a:custGeom>
            <a:avLst/>
            <a:gdLst>
              <a:gd name="T0" fmla="*/ 777 w 1475"/>
              <a:gd name="T1" fmla="*/ 0 h 878"/>
              <a:gd name="T2" fmla="*/ 791 w 1475"/>
              <a:gd name="T3" fmla="*/ 5 h 878"/>
              <a:gd name="T4" fmla="*/ 791 w 1475"/>
              <a:gd name="T5" fmla="*/ 5 h 878"/>
              <a:gd name="T6" fmla="*/ 791 w 1475"/>
              <a:gd name="T7" fmla="*/ 5 h 878"/>
              <a:gd name="T8" fmla="*/ 860 w 1475"/>
              <a:gd name="T9" fmla="*/ 33 h 878"/>
              <a:gd name="T10" fmla="*/ 880 w 1475"/>
              <a:gd name="T11" fmla="*/ 42 h 878"/>
              <a:gd name="T12" fmla="*/ 880 w 1475"/>
              <a:gd name="T13" fmla="*/ 42 h 878"/>
              <a:gd name="T14" fmla="*/ 880 w 1475"/>
              <a:gd name="T15" fmla="*/ 42 h 878"/>
              <a:gd name="T16" fmla="*/ 950 w 1475"/>
              <a:gd name="T17" fmla="*/ 75 h 878"/>
              <a:gd name="T18" fmla="*/ 955 w 1475"/>
              <a:gd name="T19" fmla="*/ 77 h 878"/>
              <a:gd name="T20" fmla="*/ 955 w 1475"/>
              <a:gd name="T21" fmla="*/ 77 h 878"/>
              <a:gd name="T22" fmla="*/ 955 w 1475"/>
              <a:gd name="T23" fmla="*/ 77 h 878"/>
              <a:gd name="T24" fmla="*/ 1039 w 1475"/>
              <a:gd name="T25" fmla="*/ 122 h 878"/>
              <a:gd name="T26" fmla="*/ 1098 w 1475"/>
              <a:gd name="T27" fmla="*/ 157 h 878"/>
              <a:gd name="T28" fmla="*/ 1129 w 1475"/>
              <a:gd name="T29" fmla="*/ 175 h 878"/>
              <a:gd name="T30" fmla="*/ 1183 w 1475"/>
              <a:gd name="T31" fmla="*/ 211 h 878"/>
              <a:gd name="T32" fmla="*/ 1218 w 1475"/>
              <a:gd name="T33" fmla="*/ 234 h 878"/>
              <a:gd name="T34" fmla="*/ 1304 w 1475"/>
              <a:gd name="T35" fmla="*/ 297 h 878"/>
              <a:gd name="T36" fmla="*/ 1390 w 1475"/>
              <a:gd name="T37" fmla="*/ 365 h 878"/>
              <a:gd name="T38" fmla="*/ 1475 w 1475"/>
              <a:gd name="T39" fmla="*/ 438 h 878"/>
              <a:gd name="T40" fmla="*/ 1470 w 1475"/>
              <a:gd name="T41" fmla="*/ 443 h 878"/>
              <a:gd name="T42" fmla="*/ 1470 w 1475"/>
              <a:gd name="T43" fmla="*/ 445 h 878"/>
              <a:gd name="T44" fmla="*/ 1353 w 1475"/>
              <a:gd name="T45" fmla="*/ 543 h 878"/>
              <a:gd name="T46" fmla="*/ 1238 w 1475"/>
              <a:gd name="T47" fmla="*/ 632 h 878"/>
              <a:gd name="T48" fmla="*/ 1121 w 1475"/>
              <a:gd name="T49" fmla="*/ 707 h 878"/>
              <a:gd name="T50" fmla="*/ 1005 w 1475"/>
              <a:gd name="T51" fmla="*/ 773 h 878"/>
              <a:gd name="T52" fmla="*/ 890 w 1475"/>
              <a:gd name="T53" fmla="*/ 831 h 878"/>
              <a:gd name="T54" fmla="*/ 777 w 1475"/>
              <a:gd name="T55" fmla="*/ 878 h 878"/>
              <a:gd name="T56" fmla="*/ 682 w 1475"/>
              <a:gd name="T57" fmla="*/ 843 h 878"/>
              <a:gd name="T58" fmla="*/ 592 w 1475"/>
              <a:gd name="T59" fmla="*/ 805 h 878"/>
              <a:gd name="T60" fmla="*/ 506 w 1475"/>
              <a:gd name="T61" fmla="*/ 765 h 878"/>
              <a:gd name="T62" fmla="*/ 506 w 1475"/>
              <a:gd name="T63" fmla="*/ 765 h 878"/>
              <a:gd name="T64" fmla="*/ 506 w 1475"/>
              <a:gd name="T65" fmla="*/ 765 h 878"/>
              <a:gd name="T66" fmla="*/ 414 w 1475"/>
              <a:gd name="T67" fmla="*/ 717 h 878"/>
              <a:gd name="T68" fmla="*/ 330 w 1475"/>
              <a:gd name="T69" fmla="*/ 669 h 878"/>
              <a:gd name="T70" fmla="*/ 253 w 1475"/>
              <a:gd name="T71" fmla="*/ 621 h 878"/>
              <a:gd name="T72" fmla="*/ 183 w 1475"/>
              <a:gd name="T73" fmla="*/ 576 h 878"/>
              <a:gd name="T74" fmla="*/ 125 w 1475"/>
              <a:gd name="T75" fmla="*/ 536 h 878"/>
              <a:gd name="T76" fmla="*/ 77 w 1475"/>
              <a:gd name="T77" fmla="*/ 499 h 878"/>
              <a:gd name="T78" fmla="*/ 35 w 1475"/>
              <a:gd name="T79" fmla="*/ 466 h 878"/>
              <a:gd name="T80" fmla="*/ 0 w 1475"/>
              <a:gd name="T81" fmla="*/ 438 h 878"/>
              <a:gd name="T82" fmla="*/ 8 w 1475"/>
              <a:gd name="T83" fmla="*/ 431 h 878"/>
              <a:gd name="T84" fmla="*/ 17 w 1475"/>
              <a:gd name="T85" fmla="*/ 426 h 878"/>
              <a:gd name="T86" fmla="*/ 26 w 1475"/>
              <a:gd name="T87" fmla="*/ 417 h 878"/>
              <a:gd name="T88" fmla="*/ 49 w 1475"/>
              <a:gd name="T89" fmla="*/ 400 h 878"/>
              <a:gd name="T90" fmla="*/ 75 w 1475"/>
              <a:gd name="T91" fmla="*/ 381 h 878"/>
              <a:gd name="T92" fmla="*/ 89 w 1475"/>
              <a:gd name="T93" fmla="*/ 368 h 878"/>
              <a:gd name="T94" fmla="*/ 103 w 1475"/>
              <a:gd name="T95" fmla="*/ 358 h 878"/>
              <a:gd name="T96" fmla="*/ 103 w 1475"/>
              <a:gd name="T97" fmla="*/ 358 h 878"/>
              <a:gd name="T98" fmla="*/ 160 w 1475"/>
              <a:gd name="T99" fmla="*/ 316 h 878"/>
              <a:gd name="T100" fmla="*/ 207 w 1475"/>
              <a:gd name="T101" fmla="*/ 286 h 878"/>
              <a:gd name="T102" fmla="*/ 256 w 1475"/>
              <a:gd name="T103" fmla="*/ 253 h 878"/>
              <a:gd name="T104" fmla="*/ 316 w 1475"/>
              <a:gd name="T105" fmla="*/ 217 h 878"/>
              <a:gd name="T106" fmla="*/ 380 w 1475"/>
              <a:gd name="T107" fmla="*/ 178 h 878"/>
              <a:gd name="T108" fmla="*/ 469 w 1475"/>
              <a:gd name="T109" fmla="*/ 131 h 878"/>
              <a:gd name="T110" fmla="*/ 562 w 1475"/>
              <a:gd name="T111" fmla="*/ 86 h 878"/>
              <a:gd name="T112" fmla="*/ 564 w 1475"/>
              <a:gd name="T113" fmla="*/ 86 h 878"/>
              <a:gd name="T114" fmla="*/ 663 w 1475"/>
              <a:gd name="T115" fmla="*/ 42 h 878"/>
              <a:gd name="T116" fmla="*/ 770 w 1475"/>
              <a:gd name="T117" fmla="*/ 2 h 878"/>
              <a:gd name="T118" fmla="*/ 770 w 1475"/>
              <a:gd name="T119" fmla="*/ 2 h 878"/>
              <a:gd name="T120" fmla="*/ 777 w 1475"/>
              <a:gd name="T121"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5" h="878">
                <a:moveTo>
                  <a:pt x="777" y="0"/>
                </a:moveTo>
                <a:lnTo>
                  <a:pt x="791" y="5"/>
                </a:lnTo>
                <a:lnTo>
                  <a:pt x="791" y="5"/>
                </a:lnTo>
                <a:lnTo>
                  <a:pt x="791" y="5"/>
                </a:lnTo>
                <a:lnTo>
                  <a:pt x="860" y="33"/>
                </a:lnTo>
                <a:lnTo>
                  <a:pt x="880" y="42"/>
                </a:lnTo>
                <a:lnTo>
                  <a:pt x="880" y="42"/>
                </a:lnTo>
                <a:lnTo>
                  <a:pt x="880" y="42"/>
                </a:lnTo>
                <a:lnTo>
                  <a:pt x="950" y="75"/>
                </a:lnTo>
                <a:lnTo>
                  <a:pt x="955" y="77"/>
                </a:lnTo>
                <a:lnTo>
                  <a:pt x="955" y="77"/>
                </a:lnTo>
                <a:lnTo>
                  <a:pt x="955" y="77"/>
                </a:lnTo>
                <a:lnTo>
                  <a:pt x="1039" y="122"/>
                </a:lnTo>
                <a:lnTo>
                  <a:pt x="1098" y="157"/>
                </a:lnTo>
                <a:lnTo>
                  <a:pt x="1129" y="175"/>
                </a:lnTo>
                <a:lnTo>
                  <a:pt x="1183" y="211"/>
                </a:lnTo>
                <a:lnTo>
                  <a:pt x="1218" y="234"/>
                </a:lnTo>
                <a:lnTo>
                  <a:pt x="1304" y="297"/>
                </a:lnTo>
                <a:lnTo>
                  <a:pt x="1390" y="365"/>
                </a:lnTo>
                <a:lnTo>
                  <a:pt x="1475" y="438"/>
                </a:lnTo>
                <a:lnTo>
                  <a:pt x="1470" y="443"/>
                </a:lnTo>
                <a:lnTo>
                  <a:pt x="1470" y="445"/>
                </a:lnTo>
                <a:lnTo>
                  <a:pt x="1353" y="543"/>
                </a:lnTo>
                <a:lnTo>
                  <a:pt x="1238" y="632"/>
                </a:lnTo>
                <a:lnTo>
                  <a:pt x="1121" y="707"/>
                </a:lnTo>
                <a:lnTo>
                  <a:pt x="1005" y="773"/>
                </a:lnTo>
                <a:lnTo>
                  <a:pt x="890" y="831"/>
                </a:lnTo>
                <a:lnTo>
                  <a:pt x="777" y="878"/>
                </a:lnTo>
                <a:lnTo>
                  <a:pt x="682" y="843"/>
                </a:lnTo>
                <a:lnTo>
                  <a:pt x="592" y="805"/>
                </a:lnTo>
                <a:lnTo>
                  <a:pt x="506" y="765"/>
                </a:lnTo>
                <a:lnTo>
                  <a:pt x="506" y="765"/>
                </a:lnTo>
                <a:lnTo>
                  <a:pt x="506" y="765"/>
                </a:lnTo>
                <a:lnTo>
                  <a:pt x="414" y="717"/>
                </a:lnTo>
                <a:lnTo>
                  <a:pt x="330" y="669"/>
                </a:lnTo>
                <a:lnTo>
                  <a:pt x="253" y="621"/>
                </a:lnTo>
                <a:lnTo>
                  <a:pt x="183" y="576"/>
                </a:lnTo>
                <a:lnTo>
                  <a:pt x="125" y="536"/>
                </a:lnTo>
                <a:lnTo>
                  <a:pt x="77" y="499"/>
                </a:lnTo>
                <a:lnTo>
                  <a:pt x="35" y="466"/>
                </a:lnTo>
                <a:lnTo>
                  <a:pt x="0" y="438"/>
                </a:lnTo>
                <a:lnTo>
                  <a:pt x="8" y="431"/>
                </a:lnTo>
                <a:lnTo>
                  <a:pt x="17" y="426"/>
                </a:lnTo>
                <a:lnTo>
                  <a:pt x="26" y="417"/>
                </a:lnTo>
                <a:lnTo>
                  <a:pt x="49" y="400"/>
                </a:lnTo>
                <a:lnTo>
                  <a:pt x="75" y="381"/>
                </a:lnTo>
                <a:lnTo>
                  <a:pt x="89" y="368"/>
                </a:lnTo>
                <a:lnTo>
                  <a:pt x="103" y="358"/>
                </a:lnTo>
                <a:lnTo>
                  <a:pt x="103" y="358"/>
                </a:lnTo>
                <a:lnTo>
                  <a:pt x="160" y="316"/>
                </a:lnTo>
                <a:lnTo>
                  <a:pt x="207" y="286"/>
                </a:lnTo>
                <a:lnTo>
                  <a:pt x="256" y="253"/>
                </a:lnTo>
                <a:lnTo>
                  <a:pt x="316" y="217"/>
                </a:lnTo>
                <a:lnTo>
                  <a:pt x="380" y="178"/>
                </a:lnTo>
                <a:lnTo>
                  <a:pt x="469" y="131"/>
                </a:lnTo>
                <a:lnTo>
                  <a:pt x="562" y="86"/>
                </a:lnTo>
                <a:lnTo>
                  <a:pt x="564" y="86"/>
                </a:lnTo>
                <a:lnTo>
                  <a:pt x="663" y="42"/>
                </a:lnTo>
                <a:lnTo>
                  <a:pt x="770" y="2"/>
                </a:lnTo>
                <a:lnTo>
                  <a:pt x="770" y="2"/>
                </a:lnTo>
                <a:lnTo>
                  <a:pt x="777" y="0"/>
                </a:lnTo>
                <a:close/>
              </a:path>
            </a:pathLst>
          </a:custGeom>
          <a:blipFill dpi="0" rotWithShape="1">
            <a:blip r:embed="rId1"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48" name="Freeform 12"/>
          <p:cNvSpPr/>
          <p:nvPr/>
        </p:nvSpPr>
        <p:spPr bwMode="auto">
          <a:xfrm>
            <a:off x="10932285" y="1490653"/>
            <a:ext cx="1926113" cy="2294804"/>
          </a:xfrm>
          <a:custGeom>
            <a:avLst/>
            <a:gdLst>
              <a:gd name="T0" fmla="*/ 854 w 854"/>
              <a:gd name="T1" fmla="*/ 0 h 1028"/>
              <a:gd name="T2" fmla="*/ 854 w 854"/>
              <a:gd name="T3" fmla="*/ 1028 h 1028"/>
              <a:gd name="T4" fmla="*/ 824 w 854"/>
              <a:gd name="T5" fmla="*/ 1016 h 1028"/>
              <a:gd name="T6" fmla="*/ 777 w 854"/>
              <a:gd name="T7" fmla="*/ 998 h 1028"/>
              <a:gd name="T8" fmla="*/ 756 w 854"/>
              <a:gd name="T9" fmla="*/ 990 h 1028"/>
              <a:gd name="T10" fmla="*/ 756 w 854"/>
              <a:gd name="T11" fmla="*/ 990 h 1028"/>
              <a:gd name="T12" fmla="*/ 756 w 854"/>
              <a:gd name="T13" fmla="*/ 990 h 1028"/>
              <a:gd name="T14" fmla="*/ 649 w 854"/>
              <a:gd name="T15" fmla="*/ 944 h 1028"/>
              <a:gd name="T16" fmla="*/ 550 w 854"/>
              <a:gd name="T17" fmla="*/ 895 h 1028"/>
              <a:gd name="T18" fmla="*/ 457 w 854"/>
              <a:gd name="T19" fmla="*/ 845 h 1028"/>
              <a:gd name="T20" fmla="*/ 373 w 854"/>
              <a:gd name="T21" fmla="*/ 794 h 1028"/>
              <a:gd name="T22" fmla="*/ 297 w 854"/>
              <a:gd name="T23" fmla="*/ 745 h 1028"/>
              <a:gd name="T24" fmla="*/ 230 w 854"/>
              <a:gd name="T25" fmla="*/ 700 h 1028"/>
              <a:gd name="T26" fmla="*/ 185 w 854"/>
              <a:gd name="T27" fmla="*/ 667 h 1028"/>
              <a:gd name="T28" fmla="*/ 146 w 854"/>
              <a:gd name="T29" fmla="*/ 637 h 1028"/>
              <a:gd name="T30" fmla="*/ 112 w 854"/>
              <a:gd name="T31" fmla="*/ 611 h 1028"/>
              <a:gd name="T32" fmla="*/ 84 w 854"/>
              <a:gd name="T33" fmla="*/ 588 h 1028"/>
              <a:gd name="T34" fmla="*/ 82 w 854"/>
              <a:gd name="T35" fmla="*/ 587 h 1028"/>
              <a:gd name="T36" fmla="*/ 80 w 854"/>
              <a:gd name="T37" fmla="*/ 585 h 1028"/>
              <a:gd name="T38" fmla="*/ 63 w 854"/>
              <a:gd name="T39" fmla="*/ 569 h 1028"/>
              <a:gd name="T40" fmla="*/ 49 w 854"/>
              <a:gd name="T41" fmla="*/ 557 h 1028"/>
              <a:gd name="T42" fmla="*/ 43 w 854"/>
              <a:gd name="T43" fmla="*/ 553 h 1028"/>
              <a:gd name="T44" fmla="*/ 40 w 854"/>
              <a:gd name="T45" fmla="*/ 550 h 1028"/>
              <a:gd name="T46" fmla="*/ 37 w 854"/>
              <a:gd name="T47" fmla="*/ 546 h 1028"/>
              <a:gd name="T48" fmla="*/ 35 w 854"/>
              <a:gd name="T49" fmla="*/ 545 h 1028"/>
              <a:gd name="T50" fmla="*/ 33 w 854"/>
              <a:gd name="T51" fmla="*/ 543 h 1028"/>
              <a:gd name="T52" fmla="*/ 33 w 854"/>
              <a:gd name="T53" fmla="*/ 543 h 1028"/>
              <a:gd name="T54" fmla="*/ 0 w 854"/>
              <a:gd name="T55" fmla="*/ 513 h 1028"/>
              <a:gd name="T56" fmla="*/ 0 w 854"/>
              <a:gd name="T57" fmla="*/ 513 h 1028"/>
              <a:gd name="T58" fmla="*/ 0 w 854"/>
              <a:gd name="T59" fmla="*/ 513 h 1028"/>
              <a:gd name="T60" fmla="*/ 33 w 854"/>
              <a:gd name="T61" fmla="*/ 484 h 1028"/>
              <a:gd name="T62" fmla="*/ 33 w 854"/>
              <a:gd name="T63" fmla="*/ 484 h 1028"/>
              <a:gd name="T64" fmla="*/ 37 w 854"/>
              <a:gd name="T65" fmla="*/ 482 h 1028"/>
              <a:gd name="T66" fmla="*/ 43 w 854"/>
              <a:gd name="T67" fmla="*/ 475 h 1028"/>
              <a:gd name="T68" fmla="*/ 56 w 854"/>
              <a:gd name="T69" fmla="*/ 464 h 1028"/>
              <a:gd name="T70" fmla="*/ 71 w 854"/>
              <a:gd name="T71" fmla="*/ 449 h 1028"/>
              <a:gd name="T72" fmla="*/ 92 w 854"/>
              <a:gd name="T73" fmla="*/ 431 h 1028"/>
              <a:gd name="T74" fmla="*/ 127 w 854"/>
              <a:gd name="T75" fmla="*/ 403 h 1028"/>
              <a:gd name="T76" fmla="*/ 171 w 854"/>
              <a:gd name="T77" fmla="*/ 370 h 1028"/>
              <a:gd name="T78" fmla="*/ 222 w 854"/>
              <a:gd name="T79" fmla="*/ 332 h 1028"/>
              <a:gd name="T80" fmla="*/ 279 w 854"/>
              <a:gd name="T81" fmla="*/ 293 h 1028"/>
              <a:gd name="T82" fmla="*/ 344 w 854"/>
              <a:gd name="T83" fmla="*/ 250 h 1028"/>
              <a:gd name="T84" fmla="*/ 414 w 854"/>
              <a:gd name="T85" fmla="*/ 208 h 1028"/>
              <a:gd name="T86" fmla="*/ 490 w 854"/>
              <a:gd name="T87" fmla="*/ 162 h 1028"/>
              <a:gd name="T88" fmla="*/ 574 w 854"/>
              <a:gd name="T89" fmla="*/ 119 h 1028"/>
              <a:gd name="T90" fmla="*/ 662 w 854"/>
              <a:gd name="T91" fmla="*/ 77 h 1028"/>
              <a:gd name="T92" fmla="*/ 756 w 854"/>
              <a:gd name="T93" fmla="*/ 37 h 1028"/>
              <a:gd name="T94" fmla="*/ 854 w 854"/>
              <a:gd name="T9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4" h="1028">
                <a:moveTo>
                  <a:pt x="854" y="0"/>
                </a:moveTo>
                <a:lnTo>
                  <a:pt x="854" y="1028"/>
                </a:lnTo>
                <a:lnTo>
                  <a:pt x="824" y="1016"/>
                </a:lnTo>
                <a:lnTo>
                  <a:pt x="777" y="998"/>
                </a:lnTo>
                <a:lnTo>
                  <a:pt x="756" y="990"/>
                </a:lnTo>
                <a:lnTo>
                  <a:pt x="756" y="990"/>
                </a:lnTo>
                <a:lnTo>
                  <a:pt x="756" y="990"/>
                </a:lnTo>
                <a:lnTo>
                  <a:pt x="649" y="944"/>
                </a:lnTo>
                <a:lnTo>
                  <a:pt x="550" y="895"/>
                </a:lnTo>
                <a:lnTo>
                  <a:pt x="457" y="845"/>
                </a:lnTo>
                <a:lnTo>
                  <a:pt x="373" y="794"/>
                </a:lnTo>
                <a:lnTo>
                  <a:pt x="297" y="745"/>
                </a:lnTo>
                <a:lnTo>
                  <a:pt x="230" y="700"/>
                </a:lnTo>
                <a:lnTo>
                  <a:pt x="185" y="667"/>
                </a:lnTo>
                <a:lnTo>
                  <a:pt x="146" y="637"/>
                </a:lnTo>
                <a:lnTo>
                  <a:pt x="112" y="611"/>
                </a:lnTo>
                <a:lnTo>
                  <a:pt x="84" y="588"/>
                </a:lnTo>
                <a:lnTo>
                  <a:pt x="82" y="587"/>
                </a:lnTo>
                <a:lnTo>
                  <a:pt x="80" y="585"/>
                </a:lnTo>
                <a:lnTo>
                  <a:pt x="63" y="569"/>
                </a:lnTo>
                <a:lnTo>
                  <a:pt x="49" y="557"/>
                </a:lnTo>
                <a:lnTo>
                  <a:pt x="43" y="553"/>
                </a:lnTo>
                <a:lnTo>
                  <a:pt x="40" y="550"/>
                </a:lnTo>
                <a:lnTo>
                  <a:pt x="37" y="546"/>
                </a:lnTo>
                <a:lnTo>
                  <a:pt x="35" y="545"/>
                </a:lnTo>
                <a:lnTo>
                  <a:pt x="33" y="543"/>
                </a:lnTo>
                <a:lnTo>
                  <a:pt x="33" y="543"/>
                </a:lnTo>
                <a:lnTo>
                  <a:pt x="0" y="513"/>
                </a:lnTo>
                <a:lnTo>
                  <a:pt x="0" y="513"/>
                </a:lnTo>
                <a:lnTo>
                  <a:pt x="0" y="513"/>
                </a:lnTo>
                <a:lnTo>
                  <a:pt x="33" y="484"/>
                </a:lnTo>
                <a:lnTo>
                  <a:pt x="33" y="484"/>
                </a:lnTo>
                <a:lnTo>
                  <a:pt x="37" y="482"/>
                </a:lnTo>
                <a:lnTo>
                  <a:pt x="43" y="475"/>
                </a:lnTo>
                <a:lnTo>
                  <a:pt x="56" y="464"/>
                </a:lnTo>
                <a:lnTo>
                  <a:pt x="71" y="449"/>
                </a:lnTo>
                <a:lnTo>
                  <a:pt x="92" y="431"/>
                </a:lnTo>
                <a:lnTo>
                  <a:pt x="127" y="403"/>
                </a:lnTo>
                <a:lnTo>
                  <a:pt x="171" y="370"/>
                </a:lnTo>
                <a:lnTo>
                  <a:pt x="222" y="332"/>
                </a:lnTo>
                <a:lnTo>
                  <a:pt x="279" y="293"/>
                </a:lnTo>
                <a:lnTo>
                  <a:pt x="344" y="250"/>
                </a:lnTo>
                <a:lnTo>
                  <a:pt x="414" y="208"/>
                </a:lnTo>
                <a:lnTo>
                  <a:pt x="490" y="162"/>
                </a:lnTo>
                <a:lnTo>
                  <a:pt x="574" y="119"/>
                </a:lnTo>
                <a:lnTo>
                  <a:pt x="662" y="77"/>
                </a:lnTo>
                <a:lnTo>
                  <a:pt x="756" y="37"/>
                </a:lnTo>
                <a:lnTo>
                  <a:pt x="854" y="0"/>
                </a:lnTo>
                <a:close/>
              </a:path>
            </a:pathLst>
          </a:custGeom>
          <a:blipFill dpi="0" rotWithShape="1">
            <a:blip r:embed="rId2"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49" name="Freeform 13"/>
          <p:cNvSpPr/>
          <p:nvPr/>
        </p:nvSpPr>
        <p:spPr bwMode="auto">
          <a:xfrm>
            <a:off x="9522660" y="1312069"/>
            <a:ext cx="3274843" cy="1285805"/>
          </a:xfrm>
          <a:custGeom>
            <a:avLst/>
            <a:gdLst>
              <a:gd name="T0" fmla="*/ 897 w 1452"/>
              <a:gd name="T1" fmla="*/ 0 h 576"/>
              <a:gd name="T2" fmla="*/ 1032 w 1452"/>
              <a:gd name="T3" fmla="*/ 3 h 576"/>
              <a:gd name="T4" fmla="*/ 1170 w 1452"/>
              <a:gd name="T5" fmla="*/ 16 h 576"/>
              <a:gd name="T6" fmla="*/ 1309 w 1452"/>
              <a:gd name="T7" fmla="*/ 35 h 576"/>
              <a:gd name="T8" fmla="*/ 1452 w 1452"/>
              <a:gd name="T9" fmla="*/ 63 h 576"/>
              <a:gd name="T10" fmla="*/ 1367 w 1452"/>
              <a:gd name="T11" fmla="*/ 94 h 576"/>
              <a:gd name="T12" fmla="*/ 1287 w 1452"/>
              <a:gd name="T13" fmla="*/ 129 h 576"/>
              <a:gd name="T14" fmla="*/ 1210 w 1452"/>
              <a:gd name="T15" fmla="*/ 166 h 576"/>
              <a:gd name="T16" fmla="*/ 1136 w 1452"/>
              <a:gd name="T17" fmla="*/ 204 h 576"/>
              <a:gd name="T18" fmla="*/ 1068 w 1452"/>
              <a:gd name="T19" fmla="*/ 241 h 576"/>
              <a:gd name="T20" fmla="*/ 1004 w 1452"/>
              <a:gd name="T21" fmla="*/ 279 h 576"/>
              <a:gd name="T22" fmla="*/ 944 w 1452"/>
              <a:gd name="T23" fmla="*/ 316 h 576"/>
              <a:gd name="T24" fmla="*/ 888 w 1452"/>
              <a:gd name="T25" fmla="*/ 352 h 576"/>
              <a:gd name="T26" fmla="*/ 840 w 1452"/>
              <a:gd name="T27" fmla="*/ 387 h 576"/>
              <a:gd name="T28" fmla="*/ 794 w 1452"/>
              <a:gd name="T29" fmla="*/ 420 h 576"/>
              <a:gd name="T30" fmla="*/ 756 w 1452"/>
              <a:gd name="T31" fmla="*/ 450 h 576"/>
              <a:gd name="T32" fmla="*/ 721 w 1452"/>
              <a:gd name="T33" fmla="*/ 476 h 576"/>
              <a:gd name="T34" fmla="*/ 693 w 1452"/>
              <a:gd name="T35" fmla="*/ 499 h 576"/>
              <a:gd name="T36" fmla="*/ 672 w 1452"/>
              <a:gd name="T37" fmla="*/ 518 h 576"/>
              <a:gd name="T38" fmla="*/ 655 w 1452"/>
              <a:gd name="T39" fmla="*/ 532 h 576"/>
              <a:gd name="T40" fmla="*/ 646 w 1452"/>
              <a:gd name="T41" fmla="*/ 541 h 576"/>
              <a:gd name="T42" fmla="*/ 642 w 1452"/>
              <a:gd name="T43" fmla="*/ 544 h 576"/>
              <a:gd name="T44" fmla="*/ 642 w 1452"/>
              <a:gd name="T45" fmla="*/ 544 h 576"/>
              <a:gd name="T46" fmla="*/ 607 w 1452"/>
              <a:gd name="T47" fmla="*/ 576 h 576"/>
              <a:gd name="T48" fmla="*/ 485 w 1452"/>
              <a:gd name="T49" fmla="*/ 473 h 576"/>
              <a:gd name="T50" fmla="*/ 363 w 1452"/>
              <a:gd name="T51" fmla="*/ 380 h 576"/>
              <a:gd name="T52" fmla="*/ 241 w 1452"/>
              <a:gd name="T53" fmla="*/ 300 h 576"/>
              <a:gd name="T54" fmla="*/ 120 w 1452"/>
              <a:gd name="T55" fmla="*/ 230 h 576"/>
              <a:gd name="T56" fmla="*/ 0 w 1452"/>
              <a:gd name="T57" fmla="*/ 173 h 576"/>
              <a:gd name="T58" fmla="*/ 110 w 1452"/>
              <a:gd name="T59" fmla="*/ 131 h 576"/>
              <a:gd name="T60" fmla="*/ 228 w 1452"/>
              <a:gd name="T61" fmla="*/ 92 h 576"/>
              <a:gd name="T62" fmla="*/ 351 w 1452"/>
              <a:gd name="T63" fmla="*/ 61 h 576"/>
              <a:gd name="T64" fmla="*/ 480 w 1452"/>
              <a:gd name="T65" fmla="*/ 35 h 576"/>
              <a:gd name="T66" fmla="*/ 614 w 1452"/>
              <a:gd name="T67" fmla="*/ 16 h 576"/>
              <a:gd name="T68" fmla="*/ 754 w 1452"/>
              <a:gd name="T69" fmla="*/ 5 h 576"/>
              <a:gd name="T70" fmla="*/ 897 w 1452"/>
              <a:gd name="T71"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2" h="576">
                <a:moveTo>
                  <a:pt x="897" y="0"/>
                </a:moveTo>
                <a:lnTo>
                  <a:pt x="1032" y="3"/>
                </a:lnTo>
                <a:lnTo>
                  <a:pt x="1170" y="16"/>
                </a:lnTo>
                <a:lnTo>
                  <a:pt x="1309" y="35"/>
                </a:lnTo>
                <a:lnTo>
                  <a:pt x="1452" y="63"/>
                </a:lnTo>
                <a:lnTo>
                  <a:pt x="1367" y="94"/>
                </a:lnTo>
                <a:lnTo>
                  <a:pt x="1287" y="129"/>
                </a:lnTo>
                <a:lnTo>
                  <a:pt x="1210" y="166"/>
                </a:lnTo>
                <a:lnTo>
                  <a:pt x="1136" y="204"/>
                </a:lnTo>
                <a:lnTo>
                  <a:pt x="1068" y="241"/>
                </a:lnTo>
                <a:lnTo>
                  <a:pt x="1004" y="279"/>
                </a:lnTo>
                <a:lnTo>
                  <a:pt x="944" y="316"/>
                </a:lnTo>
                <a:lnTo>
                  <a:pt x="888" y="352"/>
                </a:lnTo>
                <a:lnTo>
                  <a:pt x="840" y="387"/>
                </a:lnTo>
                <a:lnTo>
                  <a:pt x="794" y="420"/>
                </a:lnTo>
                <a:lnTo>
                  <a:pt x="756" y="450"/>
                </a:lnTo>
                <a:lnTo>
                  <a:pt x="721" y="476"/>
                </a:lnTo>
                <a:lnTo>
                  <a:pt x="693" y="499"/>
                </a:lnTo>
                <a:lnTo>
                  <a:pt x="672" y="518"/>
                </a:lnTo>
                <a:lnTo>
                  <a:pt x="655" y="532"/>
                </a:lnTo>
                <a:lnTo>
                  <a:pt x="646" y="541"/>
                </a:lnTo>
                <a:lnTo>
                  <a:pt x="642" y="544"/>
                </a:lnTo>
                <a:lnTo>
                  <a:pt x="642" y="544"/>
                </a:lnTo>
                <a:lnTo>
                  <a:pt x="607" y="576"/>
                </a:lnTo>
                <a:lnTo>
                  <a:pt x="485" y="473"/>
                </a:lnTo>
                <a:lnTo>
                  <a:pt x="363" y="380"/>
                </a:lnTo>
                <a:lnTo>
                  <a:pt x="241" y="300"/>
                </a:lnTo>
                <a:lnTo>
                  <a:pt x="120" y="230"/>
                </a:lnTo>
                <a:lnTo>
                  <a:pt x="0" y="173"/>
                </a:lnTo>
                <a:lnTo>
                  <a:pt x="110" y="131"/>
                </a:lnTo>
                <a:lnTo>
                  <a:pt x="228" y="92"/>
                </a:lnTo>
                <a:lnTo>
                  <a:pt x="351" y="61"/>
                </a:lnTo>
                <a:lnTo>
                  <a:pt x="480" y="35"/>
                </a:lnTo>
                <a:lnTo>
                  <a:pt x="614" y="16"/>
                </a:lnTo>
                <a:lnTo>
                  <a:pt x="754" y="5"/>
                </a:lnTo>
                <a:lnTo>
                  <a:pt x="897"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50" name="Freeform 14"/>
          <p:cNvSpPr/>
          <p:nvPr/>
        </p:nvSpPr>
        <p:spPr bwMode="auto">
          <a:xfrm>
            <a:off x="6545530" y="2698326"/>
            <a:ext cx="2823763" cy="1169725"/>
          </a:xfrm>
          <a:custGeom>
            <a:avLst/>
            <a:gdLst>
              <a:gd name="T0" fmla="*/ 670 w 1252"/>
              <a:gd name="T1" fmla="*/ 0 h 524"/>
              <a:gd name="T2" fmla="*/ 670 w 1252"/>
              <a:gd name="T3" fmla="*/ 0 h 524"/>
              <a:gd name="T4" fmla="*/ 693 w 1252"/>
              <a:gd name="T5" fmla="*/ 21 h 524"/>
              <a:gd name="T6" fmla="*/ 693 w 1252"/>
              <a:gd name="T7" fmla="*/ 21 h 524"/>
              <a:gd name="T8" fmla="*/ 693 w 1252"/>
              <a:gd name="T9" fmla="*/ 21 h 524"/>
              <a:gd name="T10" fmla="*/ 693 w 1252"/>
              <a:gd name="T11" fmla="*/ 21 h 524"/>
              <a:gd name="T12" fmla="*/ 693 w 1252"/>
              <a:gd name="T13" fmla="*/ 21 h 524"/>
              <a:gd name="T14" fmla="*/ 696 w 1252"/>
              <a:gd name="T15" fmla="*/ 25 h 524"/>
              <a:gd name="T16" fmla="*/ 707 w 1252"/>
              <a:gd name="T17" fmla="*/ 33 h 524"/>
              <a:gd name="T18" fmla="*/ 723 w 1252"/>
              <a:gd name="T19" fmla="*/ 47 h 524"/>
              <a:gd name="T20" fmla="*/ 744 w 1252"/>
              <a:gd name="T21" fmla="*/ 66 h 524"/>
              <a:gd name="T22" fmla="*/ 772 w 1252"/>
              <a:gd name="T23" fmla="*/ 89 h 524"/>
              <a:gd name="T24" fmla="*/ 805 w 1252"/>
              <a:gd name="T25" fmla="*/ 115 h 524"/>
              <a:gd name="T26" fmla="*/ 843 w 1252"/>
              <a:gd name="T27" fmla="*/ 145 h 524"/>
              <a:gd name="T28" fmla="*/ 889 w 1252"/>
              <a:gd name="T29" fmla="*/ 176 h 524"/>
              <a:gd name="T30" fmla="*/ 937 w 1252"/>
              <a:gd name="T31" fmla="*/ 211 h 524"/>
              <a:gd name="T32" fmla="*/ 990 w 1252"/>
              <a:gd name="T33" fmla="*/ 246 h 524"/>
              <a:gd name="T34" fmla="*/ 1049 w 1252"/>
              <a:gd name="T35" fmla="*/ 283 h 524"/>
              <a:gd name="T36" fmla="*/ 1112 w 1252"/>
              <a:gd name="T37" fmla="*/ 321 h 524"/>
              <a:gd name="T38" fmla="*/ 1180 w 1252"/>
              <a:gd name="T39" fmla="*/ 358 h 524"/>
              <a:gd name="T40" fmla="*/ 1252 w 1252"/>
              <a:gd name="T41" fmla="*/ 395 h 524"/>
              <a:gd name="T42" fmla="*/ 1138 w 1252"/>
              <a:gd name="T43" fmla="*/ 436 h 524"/>
              <a:gd name="T44" fmla="*/ 1026 w 1252"/>
              <a:gd name="T45" fmla="*/ 470 h 524"/>
              <a:gd name="T46" fmla="*/ 915 w 1252"/>
              <a:gd name="T47" fmla="*/ 494 h 524"/>
              <a:gd name="T48" fmla="*/ 806 w 1252"/>
              <a:gd name="T49" fmla="*/ 510 h 524"/>
              <a:gd name="T50" fmla="*/ 698 w 1252"/>
              <a:gd name="T51" fmla="*/ 520 h 524"/>
              <a:gd name="T52" fmla="*/ 593 w 1252"/>
              <a:gd name="T53" fmla="*/ 524 h 524"/>
              <a:gd name="T54" fmla="*/ 468 w 1252"/>
              <a:gd name="T55" fmla="*/ 518 h 524"/>
              <a:gd name="T56" fmla="*/ 344 w 1252"/>
              <a:gd name="T57" fmla="*/ 506 h 524"/>
              <a:gd name="T58" fmla="*/ 225 w 1252"/>
              <a:gd name="T59" fmla="*/ 485 h 524"/>
              <a:gd name="T60" fmla="*/ 112 w 1252"/>
              <a:gd name="T61" fmla="*/ 459 h 524"/>
              <a:gd name="T62" fmla="*/ 0 w 1252"/>
              <a:gd name="T63" fmla="*/ 426 h 524"/>
              <a:gd name="T64" fmla="*/ 33 w 1252"/>
              <a:gd name="T65" fmla="*/ 415 h 524"/>
              <a:gd name="T66" fmla="*/ 24 w 1252"/>
              <a:gd name="T67" fmla="*/ 415 h 524"/>
              <a:gd name="T68" fmla="*/ 29 w 1252"/>
              <a:gd name="T69" fmla="*/ 412 h 524"/>
              <a:gd name="T70" fmla="*/ 29 w 1252"/>
              <a:gd name="T71" fmla="*/ 412 h 524"/>
              <a:gd name="T72" fmla="*/ 50 w 1252"/>
              <a:gd name="T73" fmla="*/ 405 h 524"/>
              <a:gd name="T74" fmla="*/ 50 w 1252"/>
              <a:gd name="T75" fmla="*/ 405 h 524"/>
              <a:gd name="T76" fmla="*/ 50 w 1252"/>
              <a:gd name="T77" fmla="*/ 405 h 524"/>
              <a:gd name="T78" fmla="*/ 129 w 1252"/>
              <a:gd name="T79" fmla="*/ 368 h 524"/>
              <a:gd name="T80" fmla="*/ 139 w 1252"/>
              <a:gd name="T81" fmla="*/ 363 h 524"/>
              <a:gd name="T82" fmla="*/ 139 w 1252"/>
              <a:gd name="T83" fmla="*/ 363 h 524"/>
              <a:gd name="T84" fmla="*/ 139 w 1252"/>
              <a:gd name="T85" fmla="*/ 363 h 524"/>
              <a:gd name="T86" fmla="*/ 225 w 1252"/>
              <a:gd name="T87" fmla="*/ 318 h 524"/>
              <a:gd name="T88" fmla="*/ 230 w 1252"/>
              <a:gd name="T89" fmla="*/ 316 h 524"/>
              <a:gd name="T90" fmla="*/ 230 w 1252"/>
              <a:gd name="T91" fmla="*/ 316 h 524"/>
              <a:gd name="T92" fmla="*/ 230 w 1252"/>
              <a:gd name="T93" fmla="*/ 316 h 524"/>
              <a:gd name="T94" fmla="*/ 267 w 1252"/>
              <a:gd name="T95" fmla="*/ 295 h 524"/>
              <a:gd name="T96" fmla="*/ 386 w 1252"/>
              <a:gd name="T97" fmla="*/ 222 h 524"/>
              <a:gd name="T98" fmla="*/ 480 w 1252"/>
              <a:gd name="T99" fmla="*/ 155 h 524"/>
              <a:gd name="T100" fmla="*/ 574 w 1252"/>
              <a:gd name="T101" fmla="*/ 80 h 524"/>
              <a:gd name="T102" fmla="*/ 670 w 1252"/>
              <a:gd name="T103"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2" h="524">
                <a:moveTo>
                  <a:pt x="670" y="0"/>
                </a:moveTo>
                <a:lnTo>
                  <a:pt x="670" y="0"/>
                </a:lnTo>
                <a:lnTo>
                  <a:pt x="693" y="21"/>
                </a:lnTo>
                <a:lnTo>
                  <a:pt x="693" y="21"/>
                </a:lnTo>
                <a:lnTo>
                  <a:pt x="693" y="21"/>
                </a:lnTo>
                <a:lnTo>
                  <a:pt x="693" y="21"/>
                </a:lnTo>
                <a:lnTo>
                  <a:pt x="693" y="21"/>
                </a:lnTo>
                <a:lnTo>
                  <a:pt x="696" y="25"/>
                </a:lnTo>
                <a:lnTo>
                  <a:pt x="707" y="33"/>
                </a:lnTo>
                <a:lnTo>
                  <a:pt x="723" y="47"/>
                </a:lnTo>
                <a:lnTo>
                  <a:pt x="744" y="66"/>
                </a:lnTo>
                <a:lnTo>
                  <a:pt x="772" y="89"/>
                </a:lnTo>
                <a:lnTo>
                  <a:pt x="805" y="115"/>
                </a:lnTo>
                <a:lnTo>
                  <a:pt x="843" y="145"/>
                </a:lnTo>
                <a:lnTo>
                  <a:pt x="889" y="176"/>
                </a:lnTo>
                <a:lnTo>
                  <a:pt x="937" y="211"/>
                </a:lnTo>
                <a:lnTo>
                  <a:pt x="990" y="246"/>
                </a:lnTo>
                <a:lnTo>
                  <a:pt x="1049" y="283"/>
                </a:lnTo>
                <a:lnTo>
                  <a:pt x="1112" y="321"/>
                </a:lnTo>
                <a:lnTo>
                  <a:pt x="1180" y="358"/>
                </a:lnTo>
                <a:lnTo>
                  <a:pt x="1252" y="395"/>
                </a:lnTo>
                <a:lnTo>
                  <a:pt x="1138" y="436"/>
                </a:lnTo>
                <a:lnTo>
                  <a:pt x="1026" y="470"/>
                </a:lnTo>
                <a:lnTo>
                  <a:pt x="915" y="494"/>
                </a:lnTo>
                <a:lnTo>
                  <a:pt x="806" y="510"/>
                </a:lnTo>
                <a:lnTo>
                  <a:pt x="698" y="520"/>
                </a:lnTo>
                <a:lnTo>
                  <a:pt x="593" y="524"/>
                </a:lnTo>
                <a:lnTo>
                  <a:pt x="468" y="518"/>
                </a:lnTo>
                <a:lnTo>
                  <a:pt x="344" y="506"/>
                </a:lnTo>
                <a:lnTo>
                  <a:pt x="225" y="485"/>
                </a:lnTo>
                <a:lnTo>
                  <a:pt x="112" y="459"/>
                </a:lnTo>
                <a:lnTo>
                  <a:pt x="0" y="426"/>
                </a:lnTo>
                <a:lnTo>
                  <a:pt x="33" y="415"/>
                </a:lnTo>
                <a:lnTo>
                  <a:pt x="24" y="415"/>
                </a:lnTo>
                <a:lnTo>
                  <a:pt x="29" y="412"/>
                </a:lnTo>
                <a:lnTo>
                  <a:pt x="29" y="412"/>
                </a:lnTo>
                <a:lnTo>
                  <a:pt x="50" y="405"/>
                </a:lnTo>
                <a:lnTo>
                  <a:pt x="50" y="405"/>
                </a:lnTo>
                <a:lnTo>
                  <a:pt x="50" y="405"/>
                </a:lnTo>
                <a:lnTo>
                  <a:pt x="129" y="368"/>
                </a:lnTo>
                <a:lnTo>
                  <a:pt x="139" y="363"/>
                </a:lnTo>
                <a:lnTo>
                  <a:pt x="139" y="363"/>
                </a:lnTo>
                <a:lnTo>
                  <a:pt x="139" y="363"/>
                </a:lnTo>
                <a:lnTo>
                  <a:pt x="225" y="318"/>
                </a:lnTo>
                <a:lnTo>
                  <a:pt x="230" y="316"/>
                </a:lnTo>
                <a:lnTo>
                  <a:pt x="230" y="316"/>
                </a:lnTo>
                <a:lnTo>
                  <a:pt x="230" y="316"/>
                </a:lnTo>
                <a:lnTo>
                  <a:pt x="267" y="295"/>
                </a:lnTo>
                <a:lnTo>
                  <a:pt x="386" y="222"/>
                </a:lnTo>
                <a:lnTo>
                  <a:pt x="480" y="155"/>
                </a:lnTo>
                <a:lnTo>
                  <a:pt x="574" y="80"/>
                </a:lnTo>
                <a:lnTo>
                  <a:pt x="67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51" name="Freeform 16"/>
          <p:cNvSpPr/>
          <p:nvPr/>
        </p:nvSpPr>
        <p:spPr bwMode="auto">
          <a:xfrm>
            <a:off x="3453373" y="2671539"/>
            <a:ext cx="2895936" cy="1196513"/>
          </a:xfrm>
          <a:custGeom>
            <a:avLst/>
            <a:gdLst>
              <a:gd name="T0" fmla="*/ 526 w 1284"/>
              <a:gd name="T1" fmla="*/ 0 h 536"/>
              <a:gd name="T2" fmla="*/ 559 w 1284"/>
              <a:gd name="T3" fmla="*/ 28 h 536"/>
              <a:gd name="T4" fmla="*/ 601 w 1284"/>
              <a:gd name="T5" fmla="*/ 61 h 536"/>
              <a:gd name="T6" fmla="*/ 650 w 1284"/>
              <a:gd name="T7" fmla="*/ 98 h 536"/>
              <a:gd name="T8" fmla="*/ 706 w 1284"/>
              <a:gd name="T9" fmla="*/ 136 h 536"/>
              <a:gd name="T10" fmla="*/ 768 w 1284"/>
              <a:gd name="T11" fmla="*/ 178 h 536"/>
              <a:gd name="T12" fmla="*/ 838 w 1284"/>
              <a:gd name="T13" fmla="*/ 222 h 536"/>
              <a:gd name="T14" fmla="*/ 913 w 1284"/>
              <a:gd name="T15" fmla="*/ 265 h 536"/>
              <a:gd name="T16" fmla="*/ 995 w 1284"/>
              <a:gd name="T17" fmla="*/ 309 h 536"/>
              <a:gd name="T18" fmla="*/ 994 w 1284"/>
              <a:gd name="T19" fmla="*/ 309 h 536"/>
              <a:gd name="T20" fmla="*/ 1043 w 1284"/>
              <a:gd name="T21" fmla="*/ 333 h 536"/>
              <a:gd name="T22" fmla="*/ 1044 w 1284"/>
              <a:gd name="T23" fmla="*/ 335 h 536"/>
              <a:gd name="T24" fmla="*/ 1046 w 1284"/>
              <a:gd name="T25" fmla="*/ 335 h 536"/>
              <a:gd name="T26" fmla="*/ 1128 w 1284"/>
              <a:gd name="T27" fmla="*/ 373 h 536"/>
              <a:gd name="T28" fmla="*/ 1153 w 1284"/>
              <a:gd name="T29" fmla="*/ 384 h 536"/>
              <a:gd name="T30" fmla="*/ 1180 w 1284"/>
              <a:gd name="T31" fmla="*/ 396 h 536"/>
              <a:gd name="T32" fmla="*/ 1217 w 1284"/>
              <a:gd name="T33" fmla="*/ 410 h 536"/>
              <a:gd name="T34" fmla="*/ 1254 w 1284"/>
              <a:gd name="T35" fmla="*/ 424 h 536"/>
              <a:gd name="T36" fmla="*/ 1284 w 1284"/>
              <a:gd name="T37" fmla="*/ 436 h 536"/>
              <a:gd name="T38" fmla="*/ 1165 w 1284"/>
              <a:gd name="T39" fmla="*/ 473 h 536"/>
              <a:gd name="T40" fmla="*/ 1048 w 1284"/>
              <a:gd name="T41" fmla="*/ 501 h 536"/>
              <a:gd name="T42" fmla="*/ 933 w 1284"/>
              <a:gd name="T43" fmla="*/ 520 h 536"/>
              <a:gd name="T44" fmla="*/ 819 w 1284"/>
              <a:gd name="T45" fmla="*/ 532 h 536"/>
              <a:gd name="T46" fmla="*/ 707 w 1284"/>
              <a:gd name="T47" fmla="*/ 536 h 536"/>
              <a:gd name="T48" fmla="*/ 578 w 1284"/>
              <a:gd name="T49" fmla="*/ 530 h 536"/>
              <a:gd name="T50" fmla="*/ 454 w 1284"/>
              <a:gd name="T51" fmla="*/ 518 h 536"/>
              <a:gd name="T52" fmla="*/ 334 w 1284"/>
              <a:gd name="T53" fmla="*/ 497 h 536"/>
              <a:gd name="T54" fmla="*/ 217 w 1284"/>
              <a:gd name="T55" fmla="*/ 469 h 536"/>
              <a:gd name="T56" fmla="*/ 107 w 1284"/>
              <a:gd name="T57" fmla="*/ 436 h 536"/>
              <a:gd name="T58" fmla="*/ 0 w 1284"/>
              <a:gd name="T59" fmla="*/ 400 h 536"/>
              <a:gd name="T60" fmla="*/ 121 w 1284"/>
              <a:gd name="T61" fmla="*/ 326 h 536"/>
              <a:gd name="T62" fmla="*/ 241 w 1284"/>
              <a:gd name="T63" fmla="*/ 241 h 536"/>
              <a:gd name="T64" fmla="*/ 363 w 1284"/>
              <a:gd name="T65" fmla="*/ 145 h 536"/>
              <a:gd name="T66" fmla="*/ 486 w 1284"/>
              <a:gd name="T67" fmla="*/ 35 h 536"/>
              <a:gd name="T68" fmla="*/ 486 w 1284"/>
              <a:gd name="T69" fmla="*/ 35 h 536"/>
              <a:gd name="T70" fmla="*/ 487 w 1284"/>
              <a:gd name="T71" fmla="*/ 33 h 536"/>
              <a:gd name="T72" fmla="*/ 496 w 1284"/>
              <a:gd name="T73" fmla="*/ 26 h 536"/>
              <a:gd name="T74" fmla="*/ 508 w 1284"/>
              <a:gd name="T75" fmla="*/ 16 h 536"/>
              <a:gd name="T76" fmla="*/ 526 w 1284"/>
              <a:gd name="T7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4" h="536">
                <a:moveTo>
                  <a:pt x="526" y="0"/>
                </a:moveTo>
                <a:lnTo>
                  <a:pt x="559" y="28"/>
                </a:lnTo>
                <a:lnTo>
                  <a:pt x="601" y="61"/>
                </a:lnTo>
                <a:lnTo>
                  <a:pt x="650" y="98"/>
                </a:lnTo>
                <a:lnTo>
                  <a:pt x="706" y="136"/>
                </a:lnTo>
                <a:lnTo>
                  <a:pt x="768" y="178"/>
                </a:lnTo>
                <a:lnTo>
                  <a:pt x="838" y="222"/>
                </a:lnTo>
                <a:lnTo>
                  <a:pt x="913" y="265"/>
                </a:lnTo>
                <a:lnTo>
                  <a:pt x="995" y="309"/>
                </a:lnTo>
                <a:lnTo>
                  <a:pt x="994" y="309"/>
                </a:lnTo>
                <a:lnTo>
                  <a:pt x="1043" y="333"/>
                </a:lnTo>
                <a:lnTo>
                  <a:pt x="1044" y="335"/>
                </a:lnTo>
                <a:lnTo>
                  <a:pt x="1046" y="335"/>
                </a:lnTo>
                <a:lnTo>
                  <a:pt x="1128" y="373"/>
                </a:lnTo>
                <a:lnTo>
                  <a:pt x="1153" y="384"/>
                </a:lnTo>
                <a:lnTo>
                  <a:pt x="1180" y="396"/>
                </a:lnTo>
                <a:lnTo>
                  <a:pt x="1217" y="410"/>
                </a:lnTo>
                <a:lnTo>
                  <a:pt x="1254" y="424"/>
                </a:lnTo>
                <a:lnTo>
                  <a:pt x="1284" y="436"/>
                </a:lnTo>
                <a:lnTo>
                  <a:pt x="1165" y="473"/>
                </a:lnTo>
                <a:lnTo>
                  <a:pt x="1048" y="501"/>
                </a:lnTo>
                <a:lnTo>
                  <a:pt x="933" y="520"/>
                </a:lnTo>
                <a:lnTo>
                  <a:pt x="819" y="532"/>
                </a:lnTo>
                <a:lnTo>
                  <a:pt x="707" y="536"/>
                </a:lnTo>
                <a:lnTo>
                  <a:pt x="578" y="530"/>
                </a:lnTo>
                <a:lnTo>
                  <a:pt x="454" y="518"/>
                </a:lnTo>
                <a:lnTo>
                  <a:pt x="334" y="497"/>
                </a:lnTo>
                <a:lnTo>
                  <a:pt x="217" y="469"/>
                </a:lnTo>
                <a:lnTo>
                  <a:pt x="107" y="436"/>
                </a:lnTo>
                <a:lnTo>
                  <a:pt x="0" y="400"/>
                </a:lnTo>
                <a:lnTo>
                  <a:pt x="121" y="326"/>
                </a:lnTo>
                <a:lnTo>
                  <a:pt x="241" y="241"/>
                </a:lnTo>
                <a:lnTo>
                  <a:pt x="363" y="145"/>
                </a:lnTo>
                <a:lnTo>
                  <a:pt x="486" y="35"/>
                </a:lnTo>
                <a:lnTo>
                  <a:pt x="486" y="35"/>
                </a:lnTo>
                <a:lnTo>
                  <a:pt x="487" y="33"/>
                </a:lnTo>
                <a:lnTo>
                  <a:pt x="496" y="26"/>
                </a:lnTo>
                <a:lnTo>
                  <a:pt x="508" y="16"/>
                </a:lnTo>
                <a:lnTo>
                  <a:pt x="526" y="0"/>
                </a:lnTo>
                <a:close/>
              </a:path>
            </a:pathLst>
          </a:custGeom>
          <a:blipFill dpi="0" rotWithShape="1">
            <a:blip r:embed="rId3"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52" name="Freeform 18"/>
          <p:cNvSpPr/>
          <p:nvPr/>
        </p:nvSpPr>
        <p:spPr bwMode="auto">
          <a:xfrm>
            <a:off x="95081" y="1334392"/>
            <a:ext cx="3209437" cy="1252321"/>
          </a:xfrm>
          <a:custGeom>
            <a:avLst/>
            <a:gdLst>
              <a:gd name="T0" fmla="*/ 607 w 1423"/>
              <a:gd name="T1" fmla="*/ 0 h 561"/>
              <a:gd name="T2" fmla="*/ 634 w 1423"/>
              <a:gd name="T3" fmla="*/ 0 h 561"/>
              <a:gd name="T4" fmla="*/ 704 w 1423"/>
              <a:gd name="T5" fmla="*/ 2 h 561"/>
              <a:gd name="T6" fmla="*/ 801 w 1423"/>
              <a:gd name="T7" fmla="*/ 7 h 561"/>
              <a:gd name="T8" fmla="*/ 899 w 1423"/>
              <a:gd name="T9" fmla="*/ 20 h 561"/>
              <a:gd name="T10" fmla="*/ 946 w 1423"/>
              <a:gd name="T11" fmla="*/ 25 h 561"/>
              <a:gd name="T12" fmla="*/ 1046 w 1423"/>
              <a:gd name="T13" fmla="*/ 42 h 561"/>
              <a:gd name="T14" fmla="*/ 1145 w 1423"/>
              <a:gd name="T15" fmla="*/ 67 h 561"/>
              <a:gd name="T16" fmla="*/ 1247 w 1423"/>
              <a:gd name="T17" fmla="*/ 95 h 561"/>
              <a:gd name="T18" fmla="*/ 1348 w 1423"/>
              <a:gd name="T19" fmla="*/ 131 h 561"/>
              <a:gd name="T20" fmla="*/ 1329 w 1423"/>
              <a:gd name="T21" fmla="*/ 203 h 561"/>
              <a:gd name="T22" fmla="*/ 1156 w 1423"/>
              <a:gd name="T23" fmla="*/ 290 h 561"/>
              <a:gd name="T24" fmla="*/ 1007 w 1423"/>
              <a:gd name="T25" fmla="*/ 377 h 561"/>
              <a:gd name="T26" fmla="*/ 883 w 1423"/>
              <a:gd name="T27" fmla="*/ 461 h 561"/>
              <a:gd name="T28" fmla="*/ 789 w 1423"/>
              <a:gd name="T29" fmla="*/ 531 h 561"/>
              <a:gd name="T30" fmla="*/ 723 w 1423"/>
              <a:gd name="T31" fmla="*/ 531 h 561"/>
              <a:gd name="T32" fmla="*/ 719 w 1423"/>
              <a:gd name="T33" fmla="*/ 527 h 561"/>
              <a:gd name="T34" fmla="*/ 693 w 1423"/>
              <a:gd name="T35" fmla="*/ 501 h 561"/>
              <a:gd name="T36" fmla="*/ 642 w 1423"/>
              <a:gd name="T37" fmla="*/ 456 h 561"/>
              <a:gd name="T38" fmla="*/ 569 w 1423"/>
              <a:gd name="T39" fmla="*/ 395 h 561"/>
              <a:gd name="T40" fmla="*/ 475 w 1423"/>
              <a:gd name="T41" fmla="*/ 323 h 561"/>
              <a:gd name="T42" fmla="*/ 361 w 1423"/>
              <a:gd name="T43" fmla="*/ 245 h 561"/>
              <a:gd name="T44" fmla="*/ 229 w 1423"/>
              <a:gd name="T45" fmla="*/ 166 h 561"/>
              <a:gd name="T46" fmla="*/ 80 w 1423"/>
              <a:gd name="T47" fmla="*/ 89 h 561"/>
              <a:gd name="T48" fmla="*/ 31 w 1423"/>
              <a:gd name="T49" fmla="*/ 51 h 561"/>
              <a:gd name="T50" fmla="*/ 51 w 1423"/>
              <a:gd name="T51" fmla="*/ 47 h 561"/>
              <a:gd name="T52" fmla="*/ 51 w 1423"/>
              <a:gd name="T53" fmla="*/ 47 h 561"/>
              <a:gd name="T54" fmla="*/ 141 w 1423"/>
              <a:gd name="T55" fmla="*/ 35 h 561"/>
              <a:gd name="T56" fmla="*/ 232 w 1423"/>
              <a:gd name="T57" fmla="*/ 23 h 561"/>
              <a:gd name="T58" fmla="*/ 325 w 1423"/>
              <a:gd name="T59" fmla="*/ 14 h 561"/>
              <a:gd name="T60" fmla="*/ 377 w 1423"/>
              <a:gd name="T61" fmla="*/ 9 h 561"/>
              <a:gd name="T62" fmla="*/ 419 w 1423"/>
              <a:gd name="T63" fmla="*/ 6 h 561"/>
              <a:gd name="T64" fmla="*/ 513 w 1423"/>
              <a:gd name="T65" fmla="*/ 2 h 561"/>
              <a:gd name="T66" fmla="*/ 574 w 1423"/>
              <a:gd name="T6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3" h="561">
                <a:moveTo>
                  <a:pt x="574" y="0"/>
                </a:moveTo>
                <a:lnTo>
                  <a:pt x="607" y="0"/>
                </a:lnTo>
                <a:lnTo>
                  <a:pt x="611" y="0"/>
                </a:lnTo>
                <a:lnTo>
                  <a:pt x="634" y="0"/>
                </a:lnTo>
                <a:lnTo>
                  <a:pt x="655" y="0"/>
                </a:lnTo>
                <a:lnTo>
                  <a:pt x="704" y="2"/>
                </a:lnTo>
                <a:lnTo>
                  <a:pt x="751" y="4"/>
                </a:lnTo>
                <a:lnTo>
                  <a:pt x="801" y="7"/>
                </a:lnTo>
                <a:lnTo>
                  <a:pt x="848" y="13"/>
                </a:lnTo>
                <a:lnTo>
                  <a:pt x="899" y="20"/>
                </a:lnTo>
                <a:lnTo>
                  <a:pt x="946" y="25"/>
                </a:lnTo>
                <a:lnTo>
                  <a:pt x="946" y="25"/>
                </a:lnTo>
                <a:lnTo>
                  <a:pt x="1000" y="35"/>
                </a:lnTo>
                <a:lnTo>
                  <a:pt x="1046" y="42"/>
                </a:lnTo>
                <a:lnTo>
                  <a:pt x="1103" y="56"/>
                </a:lnTo>
                <a:lnTo>
                  <a:pt x="1145" y="67"/>
                </a:lnTo>
                <a:lnTo>
                  <a:pt x="1210" y="84"/>
                </a:lnTo>
                <a:lnTo>
                  <a:pt x="1247" y="95"/>
                </a:lnTo>
                <a:lnTo>
                  <a:pt x="1316" y="119"/>
                </a:lnTo>
                <a:lnTo>
                  <a:pt x="1348" y="131"/>
                </a:lnTo>
                <a:lnTo>
                  <a:pt x="1423" y="163"/>
                </a:lnTo>
                <a:lnTo>
                  <a:pt x="1329" y="203"/>
                </a:lnTo>
                <a:lnTo>
                  <a:pt x="1240" y="246"/>
                </a:lnTo>
                <a:lnTo>
                  <a:pt x="1156" y="290"/>
                </a:lnTo>
                <a:lnTo>
                  <a:pt x="1079" y="334"/>
                </a:lnTo>
                <a:lnTo>
                  <a:pt x="1007" y="377"/>
                </a:lnTo>
                <a:lnTo>
                  <a:pt x="941" y="419"/>
                </a:lnTo>
                <a:lnTo>
                  <a:pt x="883" y="461"/>
                </a:lnTo>
                <a:lnTo>
                  <a:pt x="833" y="498"/>
                </a:lnTo>
                <a:lnTo>
                  <a:pt x="789" y="531"/>
                </a:lnTo>
                <a:lnTo>
                  <a:pt x="752" y="561"/>
                </a:lnTo>
                <a:lnTo>
                  <a:pt x="723" y="531"/>
                </a:lnTo>
                <a:lnTo>
                  <a:pt x="723" y="531"/>
                </a:lnTo>
                <a:lnTo>
                  <a:pt x="719" y="527"/>
                </a:lnTo>
                <a:lnTo>
                  <a:pt x="709" y="517"/>
                </a:lnTo>
                <a:lnTo>
                  <a:pt x="693" y="501"/>
                </a:lnTo>
                <a:lnTo>
                  <a:pt x="670" y="480"/>
                </a:lnTo>
                <a:lnTo>
                  <a:pt x="642" y="456"/>
                </a:lnTo>
                <a:lnTo>
                  <a:pt x="609" y="426"/>
                </a:lnTo>
                <a:lnTo>
                  <a:pt x="569" y="395"/>
                </a:lnTo>
                <a:lnTo>
                  <a:pt x="525" y="360"/>
                </a:lnTo>
                <a:lnTo>
                  <a:pt x="475" y="323"/>
                </a:lnTo>
                <a:lnTo>
                  <a:pt x="421" y="285"/>
                </a:lnTo>
                <a:lnTo>
                  <a:pt x="361" y="245"/>
                </a:lnTo>
                <a:lnTo>
                  <a:pt x="297" y="205"/>
                </a:lnTo>
                <a:lnTo>
                  <a:pt x="229" y="166"/>
                </a:lnTo>
                <a:lnTo>
                  <a:pt x="157" y="128"/>
                </a:lnTo>
                <a:lnTo>
                  <a:pt x="80" y="89"/>
                </a:lnTo>
                <a:lnTo>
                  <a:pt x="0" y="54"/>
                </a:lnTo>
                <a:lnTo>
                  <a:pt x="31" y="51"/>
                </a:lnTo>
                <a:lnTo>
                  <a:pt x="31" y="51"/>
                </a:lnTo>
                <a:lnTo>
                  <a:pt x="51" y="47"/>
                </a:lnTo>
                <a:lnTo>
                  <a:pt x="51" y="47"/>
                </a:lnTo>
                <a:lnTo>
                  <a:pt x="51" y="47"/>
                </a:lnTo>
                <a:lnTo>
                  <a:pt x="115" y="39"/>
                </a:lnTo>
                <a:lnTo>
                  <a:pt x="141" y="35"/>
                </a:lnTo>
                <a:lnTo>
                  <a:pt x="201" y="27"/>
                </a:lnTo>
                <a:lnTo>
                  <a:pt x="232" y="23"/>
                </a:lnTo>
                <a:lnTo>
                  <a:pt x="288" y="16"/>
                </a:lnTo>
                <a:lnTo>
                  <a:pt x="325" y="14"/>
                </a:lnTo>
                <a:lnTo>
                  <a:pt x="351" y="11"/>
                </a:lnTo>
                <a:lnTo>
                  <a:pt x="377" y="9"/>
                </a:lnTo>
                <a:lnTo>
                  <a:pt x="419" y="6"/>
                </a:lnTo>
                <a:lnTo>
                  <a:pt x="419" y="6"/>
                </a:lnTo>
                <a:lnTo>
                  <a:pt x="468" y="4"/>
                </a:lnTo>
                <a:lnTo>
                  <a:pt x="513" y="2"/>
                </a:lnTo>
                <a:lnTo>
                  <a:pt x="560" y="0"/>
                </a:lnTo>
                <a:lnTo>
                  <a:pt x="57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53" name="Freeform 26"/>
          <p:cNvSpPr/>
          <p:nvPr/>
        </p:nvSpPr>
        <p:spPr bwMode="auto">
          <a:xfrm>
            <a:off x="9527170" y="2676003"/>
            <a:ext cx="3263567" cy="1254552"/>
          </a:xfrm>
          <a:custGeom>
            <a:avLst/>
            <a:gdLst>
              <a:gd name="T0" fmla="*/ 640 w 1447"/>
              <a:gd name="T1" fmla="*/ 31 h 562"/>
              <a:gd name="T2" fmla="*/ 640 w 1447"/>
              <a:gd name="T3" fmla="*/ 33 h 562"/>
              <a:gd name="T4" fmla="*/ 647 w 1447"/>
              <a:gd name="T5" fmla="*/ 38 h 562"/>
              <a:gd name="T6" fmla="*/ 672 w 1447"/>
              <a:gd name="T7" fmla="*/ 59 h 562"/>
              <a:gd name="T8" fmla="*/ 728 w 1447"/>
              <a:gd name="T9" fmla="*/ 106 h 562"/>
              <a:gd name="T10" fmla="*/ 811 w 1447"/>
              <a:gd name="T11" fmla="*/ 169 h 562"/>
              <a:gd name="T12" fmla="*/ 918 w 1447"/>
              <a:gd name="T13" fmla="*/ 244 h 562"/>
              <a:gd name="T14" fmla="*/ 1049 w 1447"/>
              <a:gd name="T15" fmla="*/ 324 h 562"/>
              <a:gd name="T16" fmla="*/ 1201 w 1447"/>
              <a:gd name="T17" fmla="*/ 406 h 562"/>
              <a:gd name="T18" fmla="*/ 1370 w 1447"/>
              <a:gd name="T19" fmla="*/ 483 h 562"/>
              <a:gd name="T20" fmla="*/ 1391 w 1447"/>
              <a:gd name="T21" fmla="*/ 492 h 562"/>
              <a:gd name="T22" fmla="*/ 1391 w 1447"/>
              <a:gd name="T23" fmla="*/ 492 h 562"/>
              <a:gd name="T24" fmla="*/ 1447 w 1447"/>
              <a:gd name="T25" fmla="*/ 513 h 562"/>
              <a:gd name="T26" fmla="*/ 1096 w 1447"/>
              <a:gd name="T27" fmla="*/ 556 h 562"/>
              <a:gd name="T28" fmla="*/ 778 w 1447"/>
              <a:gd name="T29" fmla="*/ 558 h 562"/>
              <a:gd name="T30" fmla="*/ 501 w 1447"/>
              <a:gd name="T31" fmla="*/ 530 h 562"/>
              <a:gd name="T32" fmla="*/ 240 w 1447"/>
              <a:gd name="T33" fmla="*/ 478 h 562"/>
              <a:gd name="T34" fmla="*/ 0 w 1447"/>
              <a:gd name="T35" fmla="*/ 403 h 562"/>
              <a:gd name="T36" fmla="*/ 45 w 1447"/>
              <a:gd name="T37" fmla="*/ 382 h 562"/>
              <a:gd name="T38" fmla="*/ 45 w 1447"/>
              <a:gd name="T39" fmla="*/ 382 h 562"/>
              <a:gd name="T40" fmla="*/ 116 w 1447"/>
              <a:gd name="T41" fmla="*/ 347 h 562"/>
              <a:gd name="T42" fmla="*/ 125 w 1447"/>
              <a:gd name="T43" fmla="*/ 342 h 562"/>
              <a:gd name="T44" fmla="*/ 162 w 1447"/>
              <a:gd name="T45" fmla="*/ 321 h 562"/>
              <a:gd name="T46" fmla="*/ 193 w 1447"/>
              <a:gd name="T47" fmla="*/ 303 h 562"/>
              <a:gd name="T48" fmla="*/ 206 w 1447"/>
              <a:gd name="T49" fmla="*/ 296 h 562"/>
              <a:gd name="T50" fmla="*/ 270 w 1447"/>
              <a:gd name="T51" fmla="*/ 256 h 562"/>
              <a:gd name="T52" fmla="*/ 288 w 1447"/>
              <a:gd name="T53" fmla="*/ 246 h 562"/>
              <a:gd name="T54" fmla="*/ 288 w 1447"/>
              <a:gd name="T55" fmla="*/ 246 h 562"/>
              <a:gd name="T56" fmla="*/ 357 w 1447"/>
              <a:gd name="T57" fmla="*/ 199 h 562"/>
              <a:gd name="T58" fmla="*/ 422 w 1447"/>
              <a:gd name="T59" fmla="*/ 152 h 562"/>
              <a:gd name="T60" fmla="*/ 450 w 1447"/>
              <a:gd name="T61" fmla="*/ 129 h 562"/>
              <a:gd name="T62" fmla="*/ 506 w 1447"/>
              <a:gd name="T63" fmla="*/ 83 h 562"/>
              <a:gd name="T64" fmla="*/ 532 w 1447"/>
              <a:gd name="T65" fmla="*/ 63 h 562"/>
              <a:gd name="T66" fmla="*/ 605 w 1447"/>
              <a:gd name="T67"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7" h="562">
                <a:moveTo>
                  <a:pt x="605" y="0"/>
                </a:moveTo>
                <a:lnTo>
                  <a:pt x="640" y="31"/>
                </a:lnTo>
                <a:lnTo>
                  <a:pt x="640" y="31"/>
                </a:lnTo>
                <a:lnTo>
                  <a:pt x="640" y="33"/>
                </a:lnTo>
                <a:lnTo>
                  <a:pt x="644" y="35"/>
                </a:lnTo>
                <a:lnTo>
                  <a:pt x="647" y="38"/>
                </a:lnTo>
                <a:lnTo>
                  <a:pt x="654" y="43"/>
                </a:lnTo>
                <a:lnTo>
                  <a:pt x="672" y="59"/>
                </a:lnTo>
                <a:lnTo>
                  <a:pt x="696" y="80"/>
                </a:lnTo>
                <a:lnTo>
                  <a:pt x="728" y="106"/>
                </a:lnTo>
                <a:lnTo>
                  <a:pt x="766" y="136"/>
                </a:lnTo>
                <a:lnTo>
                  <a:pt x="811" y="169"/>
                </a:lnTo>
                <a:lnTo>
                  <a:pt x="862" y="206"/>
                </a:lnTo>
                <a:lnTo>
                  <a:pt x="918" y="244"/>
                </a:lnTo>
                <a:lnTo>
                  <a:pt x="981" y="284"/>
                </a:lnTo>
                <a:lnTo>
                  <a:pt x="1049" y="324"/>
                </a:lnTo>
                <a:lnTo>
                  <a:pt x="1122" y="366"/>
                </a:lnTo>
                <a:lnTo>
                  <a:pt x="1201" y="406"/>
                </a:lnTo>
                <a:lnTo>
                  <a:pt x="1283" y="445"/>
                </a:lnTo>
                <a:lnTo>
                  <a:pt x="1370" y="483"/>
                </a:lnTo>
                <a:lnTo>
                  <a:pt x="1370" y="483"/>
                </a:lnTo>
                <a:lnTo>
                  <a:pt x="1391" y="492"/>
                </a:lnTo>
                <a:lnTo>
                  <a:pt x="1391" y="492"/>
                </a:lnTo>
                <a:lnTo>
                  <a:pt x="1391" y="492"/>
                </a:lnTo>
                <a:lnTo>
                  <a:pt x="1438" y="509"/>
                </a:lnTo>
                <a:lnTo>
                  <a:pt x="1447" y="513"/>
                </a:lnTo>
                <a:lnTo>
                  <a:pt x="1271" y="539"/>
                </a:lnTo>
                <a:lnTo>
                  <a:pt x="1096" y="556"/>
                </a:lnTo>
                <a:lnTo>
                  <a:pt x="921" y="562"/>
                </a:lnTo>
                <a:lnTo>
                  <a:pt x="778" y="558"/>
                </a:lnTo>
                <a:lnTo>
                  <a:pt x="639" y="548"/>
                </a:lnTo>
                <a:lnTo>
                  <a:pt x="501" y="530"/>
                </a:lnTo>
                <a:lnTo>
                  <a:pt x="368" y="508"/>
                </a:lnTo>
                <a:lnTo>
                  <a:pt x="240" y="478"/>
                </a:lnTo>
                <a:lnTo>
                  <a:pt x="116" y="443"/>
                </a:lnTo>
                <a:lnTo>
                  <a:pt x="0" y="403"/>
                </a:lnTo>
                <a:lnTo>
                  <a:pt x="36" y="385"/>
                </a:lnTo>
                <a:lnTo>
                  <a:pt x="45" y="382"/>
                </a:lnTo>
                <a:lnTo>
                  <a:pt x="45" y="382"/>
                </a:lnTo>
                <a:lnTo>
                  <a:pt x="45" y="382"/>
                </a:lnTo>
                <a:lnTo>
                  <a:pt x="116" y="347"/>
                </a:lnTo>
                <a:lnTo>
                  <a:pt x="116" y="347"/>
                </a:lnTo>
                <a:lnTo>
                  <a:pt x="125" y="342"/>
                </a:lnTo>
                <a:lnTo>
                  <a:pt x="125" y="342"/>
                </a:lnTo>
                <a:lnTo>
                  <a:pt x="125" y="342"/>
                </a:lnTo>
                <a:lnTo>
                  <a:pt x="162" y="321"/>
                </a:lnTo>
                <a:lnTo>
                  <a:pt x="193" y="303"/>
                </a:lnTo>
                <a:lnTo>
                  <a:pt x="193" y="303"/>
                </a:lnTo>
                <a:lnTo>
                  <a:pt x="206" y="296"/>
                </a:lnTo>
                <a:lnTo>
                  <a:pt x="206" y="296"/>
                </a:lnTo>
                <a:lnTo>
                  <a:pt x="207" y="296"/>
                </a:lnTo>
                <a:lnTo>
                  <a:pt x="270" y="256"/>
                </a:lnTo>
                <a:lnTo>
                  <a:pt x="288" y="246"/>
                </a:lnTo>
                <a:lnTo>
                  <a:pt x="288" y="246"/>
                </a:lnTo>
                <a:lnTo>
                  <a:pt x="288" y="246"/>
                </a:lnTo>
                <a:lnTo>
                  <a:pt x="288" y="246"/>
                </a:lnTo>
                <a:lnTo>
                  <a:pt x="345" y="207"/>
                </a:lnTo>
                <a:lnTo>
                  <a:pt x="357" y="199"/>
                </a:lnTo>
                <a:lnTo>
                  <a:pt x="370" y="190"/>
                </a:lnTo>
                <a:lnTo>
                  <a:pt x="422" y="152"/>
                </a:lnTo>
                <a:lnTo>
                  <a:pt x="422" y="152"/>
                </a:lnTo>
                <a:lnTo>
                  <a:pt x="450" y="129"/>
                </a:lnTo>
                <a:lnTo>
                  <a:pt x="501" y="89"/>
                </a:lnTo>
                <a:lnTo>
                  <a:pt x="506" y="83"/>
                </a:lnTo>
                <a:lnTo>
                  <a:pt x="520" y="73"/>
                </a:lnTo>
                <a:lnTo>
                  <a:pt x="532" y="63"/>
                </a:lnTo>
                <a:lnTo>
                  <a:pt x="572" y="28"/>
                </a:lnTo>
                <a:lnTo>
                  <a:pt x="60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54" name="Freeform 27"/>
          <p:cNvSpPr/>
          <p:nvPr/>
        </p:nvSpPr>
        <p:spPr bwMode="auto">
          <a:xfrm>
            <a:off x="6525230" y="1405826"/>
            <a:ext cx="2855338" cy="1187583"/>
          </a:xfrm>
          <a:custGeom>
            <a:avLst/>
            <a:gdLst>
              <a:gd name="T0" fmla="*/ 602 w 1266"/>
              <a:gd name="T1" fmla="*/ 0 h 532"/>
              <a:gd name="T2" fmla="*/ 709 w 1266"/>
              <a:gd name="T3" fmla="*/ 3 h 532"/>
              <a:gd name="T4" fmla="*/ 817 w 1266"/>
              <a:gd name="T5" fmla="*/ 14 h 532"/>
              <a:gd name="T6" fmla="*/ 927 w 1266"/>
              <a:gd name="T7" fmla="*/ 31 h 532"/>
              <a:gd name="T8" fmla="*/ 1039 w 1266"/>
              <a:gd name="T9" fmla="*/ 56 h 532"/>
              <a:gd name="T10" fmla="*/ 1152 w 1266"/>
              <a:gd name="T11" fmla="*/ 89 h 532"/>
              <a:gd name="T12" fmla="*/ 1266 w 1266"/>
              <a:gd name="T13" fmla="*/ 131 h 532"/>
              <a:gd name="T14" fmla="*/ 1194 w 1266"/>
              <a:gd name="T15" fmla="*/ 167 h 532"/>
              <a:gd name="T16" fmla="*/ 1126 w 1266"/>
              <a:gd name="T17" fmla="*/ 206 h 532"/>
              <a:gd name="T18" fmla="*/ 1063 w 1266"/>
              <a:gd name="T19" fmla="*/ 242 h 532"/>
              <a:gd name="T20" fmla="*/ 1006 w 1266"/>
              <a:gd name="T21" fmla="*/ 281 h 532"/>
              <a:gd name="T22" fmla="*/ 952 w 1266"/>
              <a:gd name="T23" fmla="*/ 316 h 532"/>
              <a:gd name="T24" fmla="*/ 903 w 1266"/>
              <a:gd name="T25" fmla="*/ 351 h 532"/>
              <a:gd name="T26" fmla="*/ 857 w 1266"/>
              <a:gd name="T27" fmla="*/ 382 h 532"/>
              <a:gd name="T28" fmla="*/ 819 w 1266"/>
              <a:gd name="T29" fmla="*/ 412 h 532"/>
              <a:gd name="T30" fmla="*/ 786 w 1266"/>
              <a:gd name="T31" fmla="*/ 438 h 532"/>
              <a:gd name="T32" fmla="*/ 758 w 1266"/>
              <a:gd name="T33" fmla="*/ 460 h 532"/>
              <a:gd name="T34" fmla="*/ 737 w 1266"/>
              <a:gd name="T35" fmla="*/ 480 h 532"/>
              <a:gd name="T36" fmla="*/ 721 w 1266"/>
              <a:gd name="T37" fmla="*/ 494 h 532"/>
              <a:gd name="T38" fmla="*/ 711 w 1266"/>
              <a:gd name="T39" fmla="*/ 502 h 532"/>
              <a:gd name="T40" fmla="*/ 707 w 1266"/>
              <a:gd name="T41" fmla="*/ 504 h 532"/>
              <a:gd name="T42" fmla="*/ 707 w 1266"/>
              <a:gd name="T43" fmla="*/ 504 h 532"/>
              <a:gd name="T44" fmla="*/ 678 w 1266"/>
              <a:gd name="T45" fmla="*/ 532 h 532"/>
              <a:gd name="T46" fmla="*/ 564 w 1266"/>
              <a:gd name="T47" fmla="*/ 434 h 532"/>
              <a:gd name="T48" fmla="*/ 451 w 1266"/>
              <a:gd name="T49" fmla="*/ 349 h 532"/>
              <a:gd name="T50" fmla="*/ 337 w 1266"/>
              <a:gd name="T51" fmla="*/ 272 h 532"/>
              <a:gd name="T52" fmla="*/ 224 w 1266"/>
              <a:gd name="T53" fmla="*/ 206 h 532"/>
              <a:gd name="T54" fmla="*/ 110 w 1266"/>
              <a:gd name="T55" fmla="*/ 148 h 532"/>
              <a:gd name="T56" fmla="*/ 0 w 1266"/>
              <a:gd name="T57" fmla="*/ 101 h 532"/>
              <a:gd name="T58" fmla="*/ 112 w 1266"/>
              <a:gd name="T59" fmla="*/ 68 h 532"/>
              <a:gd name="T60" fmla="*/ 229 w 1266"/>
              <a:gd name="T61" fmla="*/ 40 h 532"/>
              <a:gd name="T62" fmla="*/ 349 w 1266"/>
              <a:gd name="T63" fmla="*/ 19 h 532"/>
              <a:gd name="T64" fmla="*/ 473 w 1266"/>
              <a:gd name="T65" fmla="*/ 5 h 532"/>
              <a:gd name="T66" fmla="*/ 602 w 1266"/>
              <a:gd name="T6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6" h="532">
                <a:moveTo>
                  <a:pt x="602" y="0"/>
                </a:moveTo>
                <a:lnTo>
                  <a:pt x="709" y="3"/>
                </a:lnTo>
                <a:lnTo>
                  <a:pt x="817" y="14"/>
                </a:lnTo>
                <a:lnTo>
                  <a:pt x="927" y="31"/>
                </a:lnTo>
                <a:lnTo>
                  <a:pt x="1039" y="56"/>
                </a:lnTo>
                <a:lnTo>
                  <a:pt x="1152" y="89"/>
                </a:lnTo>
                <a:lnTo>
                  <a:pt x="1266" y="131"/>
                </a:lnTo>
                <a:lnTo>
                  <a:pt x="1194" y="167"/>
                </a:lnTo>
                <a:lnTo>
                  <a:pt x="1126" y="206"/>
                </a:lnTo>
                <a:lnTo>
                  <a:pt x="1063" y="242"/>
                </a:lnTo>
                <a:lnTo>
                  <a:pt x="1006" y="281"/>
                </a:lnTo>
                <a:lnTo>
                  <a:pt x="952" y="316"/>
                </a:lnTo>
                <a:lnTo>
                  <a:pt x="903" y="351"/>
                </a:lnTo>
                <a:lnTo>
                  <a:pt x="857" y="382"/>
                </a:lnTo>
                <a:lnTo>
                  <a:pt x="819" y="412"/>
                </a:lnTo>
                <a:lnTo>
                  <a:pt x="786" y="438"/>
                </a:lnTo>
                <a:lnTo>
                  <a:pt x="758" y="460"/>
                </a:lnTo>
                <a:lnTo>
                  <a:pt x="737" y="480"/>
                </a:lnTo>
                <a:lnTo>
                  <a:pt x="721" y="494"/>
                </a:lnTo>
                <a:lnTo>
                  <a:pt x="711" y="502"/>
                </a:lnTo>
                <a:lnTo>
                  <a:pt x="707" y="504"/>
                </a:lnTo>
                <a:lnTo>
                  <a:pt x="707" y="504"/>
                </a:lnTo>
                <a:lnTo>
                  <a:pt x="678" y="532"/>
                </a:lnTo>
                <a:lnTo>
                  <a:pt x="564" y="434"/>
                </a:lnTo>
                <a:lnTo>
                  <a:pt x="451" y="349"/>
                </a:lnTo>
                <a:lnTo>
                  <a:pt x="337" y="272"/>
                </a:lnTo>
                <a:lnTo>
                  <a:pt x="224" y="206"/>
                </a:lnTo>
                <a:lnTo>
                  <a:pt x="110" y="148"/>
                </a:lnTo>
                <a:lnTo>
                  <a:pt x="0" y="101"/>
                </a:lnTo>
                <a:lnTo>
                  <a:pt x="112" y="68"/>
                </a:lnTo>
                <a:lnTo>
                  <a:pt x="229" y="40"/>
                </a:lnTo>
                <a:lnTo>
                  <a:pt x="349" y="19"/>
                </a:lnTo>
                <a:lnTo>
                  <a:pt x="473" y="5"/>
                </a:lnTo>
                <a:lnTo>
                  <a:pt x="602" y="0"/>
                </a:lnTo>
                <a:close/>
              </a:path>
            </a:pathLst>
          </a:custGeom>
          <a:solidFill>
            <a:schemeClr val="accent3"/>
          </a:solidFill>
          <a:ln w="0">
            <a:noFill/>
            <a:prstDash val="solid"/>
            <a:round/>
          </a:ln>
        </p:spPr>
        <p:txBody>
          <a:bodyPr vert="horz" wrap="square" lIns="128580" tIns="64290" rIns="128580" bIns="64290" numCol="1" anchor="t" anchorCtr="0" compatLnSpc="1"/>
          <a:lstStyle/>
          <a:p>
            <a:endParaRPr lang="zh-CN" altLang="en-US"/>
          </a:p>
        </p:txBody>
      </p:sp>
      <p:sp>
        <p:nvSpPr>
          <p:cNvPr id="55" name="Freeform 28"/>
          <p:cNvSpPr/>
          <p:nvPr/>
        </p:nvSpPr>
        <p:spPr bwMode="auto">
          <a:xfrm>
            <a:off x="3442097" y="1405826"/>
            <a:ext cx="2907213" cy="1196513"/>
          </a:xfrm>
          <a:custGeom>
            <a:avLst/>
            <a:gdLst>
              <a:gd name="T0" fmla="*/ 712 w 1289"/>
              <a:gd name="T1" fmla="*/ 0 h 536"/>
              <a:gd name="T2" fmla="*/ 822 w 1289"/>
              <a:gd name="T3" fmla="*/ 3 h 536"/>
              <a:gd name="T4" fmla="*/ 936 w 1289"/>
              <a:gd name="T5" fmla="*/ 15 h 536"/>
              <a:gd name="T6" fmla="*/ 1053 w 1289"/>
              <a:gd name="T7" fmla="*/ 35 h 536"/>
              <a:gd name="T8" fmla="*/ 1170 w 1289"/>
              <a:gd name="T9" fmla="*/ 63 h 536"/>
              <a:gd name="T10" fmla="*/ 1289 w 1289"/>
              <a:gd name="T11" fmla="*/ 99 h 536"/>
              <a:gd name="T12" fmla="*/ 1252 w 1289"/>
              <a:gd name="T13" fmla="*/ 111 h 536"/>
              <a:gd name="T14" fmla="*/ 1259 w 1289"/>
              <a:gd name="T15" fmla="*/ 111 h 536"/>
              <a:gd name="T16" fmla="*/ 1182 w 1289"/>
              <a:gd name="T17" fmla="*/ 143 h 536"/>
              <a:gd name="T18" fmla="*/ 1107 w 1289"/>
              <a:gd name="T19" fmla="*/ 174 h 536"/>
              <a:gd name="T20" fmla="*/ 1105 w 1289"/>
              <a:gd name="T21" fmla="*/ 176 h 536"/>
              <a:gd name="T22" fmla="*/ 1103 w 1289"/>
              <a:gd name="T23" fmla="*/ 176 h 536"/>
              <a:gd name="T24" fmla="*/ 1023 w 1289"/>
              <a:gd name="T25" fmla="*/ 216 h 536"/>
              <a:gd name="T26" fmla="*/ 946 w 1289"/>
              <a:gd name="T27" fmla="*/ 256 h 536"/>
              <a:gd name="T28" fmla="*/ 875 w 1289"/>
              <a:gd name="T29" fmla="*/ 296 h 536"/>
              <a:gd name="T30" fmla="*/ 808 w 1289"/>
              <a:gd name="T31" fmla="*/ 337 h 536"/>
              <a:gd name="T32" fmla="*/ 747 w 1289"/>
              <a:gd name="T33" fmla="*/ 375 h 536"/>
              <a:gd name="T34" fmla="*/ 691 w 1289"/>
              <a:gd name="T35" fmla="*/ 413 h 536"/>
              <a:gd name="T36" fmla="*/ 642 w 1289"/>
              <a:gd name="T37" fmla="*/ 448 h 536"/>
              <a:gd name="T38" fmla="*/ 599 w 1289"/>
              <a:gd name="T39" fmla="*/ 481 h 536"/>
              <a:gd name="T40" fmla="*/ 560 w 1289"/>
              <a:gd name="T41" fmla="*/ 509 h 536"/>
              <a:gd name="T42" fmla="*/ 531 w 1289"/>
              <a:gd name="T43" fmla="*/ 536 h 536"/>
              <a:gd name="T44" fmla="*/ 531 w 1289"/>
              <a:gd name="T45" fmla="*/ 536 h 536"/>
              <a:gd name="T46" fmla="*/ 529 w 1289"/>
              <a:gd name="T47" fmla="*/ 536 h 536"/>
              <a:gd name="T48" fmla="*/ 527 w 1289"/>
              <a:gd name="T49" fmla="*/ 532 h 536"/>
              <a:gd name="T50" fmla="*/ 524 w 1289"/>
              <a:gd name="T51" fmla="*/ 536 h 536"/>
              <a:gd name="T52" fmla="*/ 510 w 1289"/>
              <a:gd name="T53" fmla="*/ 522 h 536"/>
              <a:gd name="T54" fmla="*/ 499 w 1289"/>
              <a:gd name="T55" fmla="*/ 513 h 536"/>
              <a:gd name="T56" fmla="*/ 492 w 1289"/>
              <a:gd name="T57" fmla="*/ 508 h 536"/>
              <a:gd name="T58" fmla="*/ 491 w 1289"/>
              <a:gd name="T59" fmla="*/ 504 h 536"/>
              <a:gd name="T60" fmla="*/ 426 w 1289"/>
              <a:gd name="T61" fmla="*/ 445 h 536"/>
              <a:gd name="T62" fmla="*/ 361 w 1289"/>
              <a:gd name="T63" fmla="*/ 389 h 536"/>
              <a:gd name="T64" fmla="*/ 335 w 1289"/>
              <a:gd name="T65" fmla="*/ 370 h 536"/>
              <a:gd name="T66" fmla="*/ 311 w 1289"/>
              <a:gd name="T67" fmla="*/ 351 h 536"/>
              <a:gd name="T68" fmla="*/ 271 w 1289"/>
              <a:gd name="T69" fmla="*/ 317 h 536"/>
              <a:gd name="T70" fmla="*/ 230 w 1289"/>
              <a:gd name="T71" fmla="*/ 288 h 536"/>
              <a:gd name="T72" fmla="*/ 203 w 1289"/>
              <a:gd name="T73" fmla="*/ 267 h 536"/>
              <a:gd name="T74" fmla="*/ 173 w 1289"/>
              <a:gd name="T75" fmla="*/ 248 h 536"/>
              <a:gd name="T76" fmla="*/ 103 w 1289"/>
              <a:gd name="T77" fmla="*/ 199 h 536"/>
              <a:gd name="T78" fmla="*/ 70 w 1289"/>
              <a:gd name="T79" fmla="*/ 180 h 536"/>
              <a:gd name="T80" fmla="*/ 37 w 1289"/>
              <a:gd name="T81" fmla="*/ 160 h 536"/>
              <a:gd name="T82" fmla="*/ 0 w 1289"/>
              <a:gd name="T83" fmla="*/ 138 h 536"/>
              <a:gd name="T84" fmla="*/ 106 w 1289"/>
              <a:gd name="T85" fmla="*/ 101 h 536"/>
              <a:gd name="T86" fmla="*/ 218 w 1289"/>
              <a:gd name="T87" fmla="*/ 66 h 536"/>
              <a:gd name="T88" fmla="*/ 335 w 1289"/>
              <a:gd name="T89" fmla="*/ 40 h 536"/>
              <a:gd name="T90" fmla="*/ 457 w 1289"/>
              <a:gd name="T91" fmla="*/ 19 h 536"/>
              <a:gd name="T92" fmla="*/ 583 w 1289"/>
              <a:gd name="T93" fmla="*/ 5 h 536"/>
              <a:gd name="T94" fmla="*/ 712 w 1289"/>
              <a:gd name="T95"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9" h="536">
                <a:moveTo>
                  <a:pt x="712" y="0"/>
                </a:moveTo>
                <a:lnTo>
                  <a:pt x="822" y="3"/>
                </a:lnTo>
                <a:lnTo>
                  <a:pt x="936" y="15"/>
                </a:lnTo>
                <a:lnTo>
                  <a:pt x="1053" y="35"/>
                </a:lnTo>
                <a:lnTo>
                  <a:pt x="1170" y="63"/>
                </a:lnTo>
                <a:lnTo>
                  <a:pt x="1289" y="99"/>
                </a:lnTo>
                <a:lnTo>
                  <a:pt x="1252" y="111"/>
                </a:lnTo>
                <a:lnTo>
                  <a:pt x="1259" y="111"/>
                </a:lnTo>
                <a:lnTo>
                  <a:pt x="1182" y="143"/>
                </a:lnTo>
                <a:lnTo>
                  <a:pt x="1107" y="174"/>
                </a:lnTo>
                <a:lnTo>
                  <a:pt x="1105" y="176"/>
                </a:lnTo>
                <a:lnTo>
                  <a:pt x="1103" y="176"/>
                </a:lnTo>
                <a:lnTo>
                  <a:pt x="1023" y="216"/>
                </a:lnTo>
                <a:lnTo>
                  <a:pt x="946" y="256"/>
                </a:lnTo>
                <a:lnTo>
                  <a:pt x="875" y="296"/>
                </a:lnTo>
                <a:lnTo>
                  <a:pt x="808" y="337"/>
                </a:lnTo>
                <a:lnTo>
                  <a:pt x="747" y="375"/>
                </a:lnTo>
                <a:lnTo>
                  <a:pt x="691" y="413"/>
                </a:lnTo>
                <a:lnTo>
                  <a:pt x="642" y="448"/>
                </a:lnTo>
                <a:lnTo>
                  <a:pt x="599" y="481"/>
                </a:lnTo>
                <a:lnTo>
                  <a:pt x="560" y="509"/>
                </a:lnTo>
                <a:lnTo>
                  <a:pt x="531" y="536"/>
                </a:lnTo>
                <a:lnTo>
                  <a:pt x="531" y="536"/>
                </a:lnTo>
                <a:lnTo>
                  <a:pt x="529" y="536"/>
                </a:lnTo>
                <a:lnTo>
                  <a:pt x="527" y="532"/>
                </a:lnTo>
                <a:lnTo>
                  <a:pt x="524" y="536"/>
                </a:lnTo>
                <a:lnTo>
                  <a:pt x="510" y="522"/>
                </a:lnTo>
                <a:lnTo>
                  <a:pt x="499" y="513"/>
                </a:lnTo>
                <a:lnTo>
                  <a:pt x="492" y="508"/>
                </a:lnTo>
                <a:lnTo>
                  <a:pt x="491" y="504"/>
                </a:lnTo>
                <a:lnTo>
                  <a:pt x="426" y="445"/>
                </a:lnTo>
                <a:lnTo>
                  <a:pt x="361" y="389"/>
                </a:lnTo>
                <a:lnTo>
                  <a:pt x="335" y="370"/>
                </a:lnTo>
                <a:lnTo>
                  <a:pt x="311" y="351"/>
                </a:lnTo>
                <a:lnTo>
                  <a:pt x="271" y="317"/>
                </a:lnTo>
                <a:lnTo>
                  <a:pt x="230" y="288"/>
                </a:lnTo>
                <a:lnTo>
                  <a:pt x="203" y="267"/>
                </a:lnTo>
                <a:lnTo>
                  <a:pt x="173" y="248"/>
                </a:lnTo>
                <a:lnTo>
                  <a:pt x="103" y="199"/>
                </a:lnTo>
                <a:lnTo>
                  <a:pt x="70" y="180"/>
                </a:lnTo>
                <a:lnTo>
                  <a:pt x="37" y="160"/>
                </a:lnTo>
                <a:lnTo>
                  <a:pt x="0" y="138"/>
                </a:lnTo>
                <a:lnTo>
                  <a:pt x="106" y="101"/>
                </a:lnTo>
                <a:lnTo>
                  <a:pt x="218" y="66"/>
                </a:lnTo>
                <a:lnTo>
                  <a:pt x="335" y="40"/>
                </a:lnTo>
                <a:lnTo>
                  <a:pt x="457" y="19"/>
                </a:lnTo>
                <a:lnTo>
                  <a:pt x="583" y="5"/>
                </a:lnTo>
                <a:lnTo>
                  <a:pt x="712"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56" name="Freeform 34"/>
          <p:cNvSpPr/>
          <p:nvPr/>
        </p:nvSpPr>
        <p:spPr bwMode="auto">
          <a:xfrm>
            <a:off x="74782" y="2682701"/>
            <a:ext cx="3225224" cy="1259017"/>
          </a:xfrm>
          <a:custGeom>
            <a:avLst/>
            <a:gdLst>
              <a:gd name="T0" fmla="*/ 796 w 1430"/>
              <a:gd name="T1" fmla="*/ 28 h 564"/>
              <a:gd name="T2" fmla="*/ 891 w 1430"/>
              <a:gd name="T3" fmla="*/ 100 h 564"/>
              <a:gd name="T4" fmla="*/ 1013 w 1430"/>
              <a:gd name="T5" fmla="*/ 182 h 564"/>
              <a:gd name="T6" fmla="*/ 1161 w 1430"/>
              <a:gd name="T7" fmla="*/ 271 h 564"/>
              <a:gd name="T8" fmla="*/ 1334 w 1430"/>
              <a:gd name="T9" fmla="*/ 358 h 564"/>
              <a:gd name="T10" fmla="*/ 1355 w 1430"/>
              <a:gd name="T11" fmla="*/ 428 h 564"/>
              <a:gd name="T12" fmla="*/ 1322 w 1430"/>
              <a:gd name="T13" fmla="*/ 438 h 564"/>
              <a:gd name="T14" fmla="*/ 1252 w 1430"/>
              <a:gd name="T15" fmla="*/ 463 h 564"/>
              <a:gd name="T16" fmla="*/ 1149 w 1430"/>
              <a:gd name="T17" fmla="*/ 491 h 564"/>
              <a:gd name="T18" fmla="*/ 1100 w 1430"/>
              <a:gd name="T19" fmla="*/ 503 h 564"/>
              <a:gd name="T20" fmla="*/ 995 w 1430"/>
              <a:gd name="T21" fmla="*/ 524 h 564"/>
              <a:gd name="T22" fmla="*/ 946 w 1430"/>
              <a:gd name="T23" fmla="*/ 532 h 564"/>
              <a:gd name="T24" fmla="*/ 849 w 1430"/>
              <a:gd name="T25" fmla="*/ 546 h 564"/>
              <a:gd name="T26" fmla="*/ 751 w 1430"/>
              <a:gd name="T27" fmla="*/ 557 h 564"/>
              <a:gd name="T28" fmla="*/ 690 w 1430"/>
              <a:gd name="T29" fmla="*/ 560 h 564"/>
              <a:gd name="T30" fmla="*/ 590 w 1430"/>
              <a:gd name="T31" fmla="*/ 564 h 564"/>
              <a:gd name="T32" fmla="*/ 557 w 1430"/>
              <a:gd name="T33" fmla="*/ 564 h 564"/>
              <a:gd name="T34" fmla="*/ 480 w 1430"/>
              <a:gd name="T35" fmla="*/ 564 h 564"/>
              <a:gd name="T36" fmla="*/ 400 w 1430"/>
              <a:gd name="T37" fmla="*/ 560 h 564"/>
              <a:gd name="T38" fmla="*/ 377 w 1430"/>
              <a:gd name="T39" fmla="*/ 559 h 564"/>
              <a:gd name="T40" fmla="*/ 290 w 1430"/>
              <a:gd name="T41" fmla="*/ 552 h 564"/>
              <a:gd name="T42" fmla="*/ 217 w 1430"/>
              <a:gd name="T43" fmla="*/ 543 h 564"/>
              <a:gd name="T44" fmla="*/ 126 w 1430"/>
              <a:gd name="T45" fmla="*/ 531 h 564"/>
              <a:gd name="T46" fmla="*/ 119 w 1430"/>
              <a:gd name="T47" fmla="*/ 529 h 564"/>
              <a:gd name="T48" fmla="*/ 40 w 1430"/>
              <a:gd name="T49" fmla="*/ 517 h 564"/>
              <a:gd name="T50" fmla="*/ 0 w 1430"/>
              <a:gd name="T51" fmla="*/ 508 h 564"/>
              <a:gd name="T52" fmla="*/ 150 w 1430"/>
              <a:gd name="T53" fmla="*/ 442 h 564"/>
              <a:gd name="T54" fmla="*/ 152 w 1430"/>
              <a:gd name="T55" fmla="*/ 442 h 564"/>
              <a:gd name="T56" fmla="*/ 246 w 1430"/>
              <a:gd name="T57" fmla="*/ 391 h 564"/>
              <a:gd name="T58" fmla="*/ 252 w 1430"/>
              <a:gd name="T59" fmla="*/ 388 h 564"/>
              <a:gd name="T60" fmla="*/ 342 w 1430"/>
              <a:gd name="T61" fmla="*/ 333 h 564"/>
              <a:gd name="T62" fmla="*/ 362 w 1430"/>
              <a:gd name="T63" fmla="*/ 321 h 564"/>
              <a:gd name="T64" fmla="*/ 466 w 1430"/>
              <a:gd name="T65" fmla="*/ 248 h 564"/>
              <a:gd name="T66" fmla="*/ 583 w 1430"/>
              <a:gd name="T67" fmla="*/ 157 h 564"/>
              <a:gd name="T68" fmla="*/ 730 w 1430"/>
              <a:gd name="T69" fmla="*/ 28 h 564"/>
              <a:gd name="T70" fmla="*/ 739 w 1430"/>
              <a:gd name="T71" fmla="*/ 21 h 564"/>
              <a:gd name="T72" fmla="*/ 761 w 1430"/>
              <a:gd name="T7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0" h="564">
                <a:moveTo>
                  <a:pt x="761" y="0"/>
                </a:moveTo>
                <a:lnTo>
                  <a:pt x="796" y="28"/>
                </a:lnTo>
                <a:lnTo>
                  <a:pt x="840" y="63"/>
                </a:lnTo>
                <a:lnTo>
                  <a:pt x="891" y="100"/>
                </a:lnTo>
                <a:lnTo>
                  <a:pt x="948" y="140"/>
                </a:lnTo>
                <a:lnTo>
                  <a:pt x="1013" y="182"/>
                </a:lnTo>
                <a:lnTo>
                  <a:pt x="1084" y="227"/>
                </a:lnTo>
                <a:lnTo>
                  <a:pt x="1161" y="271"/>
                </a:lnTo>
                <a:lnTo>
                  <a:pt x="1245" y="316"/>
                </a:lnTo>
                <a:lnTo>
                  <a:pt x="1334" y="358"/>
                </a:lnTo>
                <a:lnTo>
                  <a:pt x="1430" y="400"/>
                </a:lnTo>
                <a:lnTo>
                  <a:pt x="1355" y="428"/>
                </a:lnTo>
                <a:lnTo>
                  <a:pt x="1322" y="438"/>
                </a:lnTo>
                <a:lnTo>
                  <a:pt x="1322" y="438"/>
                </a:lnTo>
                <a:lnTo>
                  <a:pt x="1322" y="438"/>
                </a:lnTo>
                <a:lnTo>
                  <a:pt x="1252" y="463"/>
                </a:lnTo>
                <a:lnTo>
                  <a:pt x="1208" y="475"/>
                </a:lnTo>
                <a:lnTo>
                  <a:pt x="1149" y="491"/>
                </a:lnTo>
                <a:lnTo>
                  <a:pt x="1149" y="491"/>
                </a:lnTo>
                <a:lnTo>
                  <a:pt x="1100" y="503"/>
                </a:lnTo>
                <a:lnTo>
                  <a:pt x="1048" y="515"/>
                </a:lnTo>
                <a:lnTo>
                  <a:pt x="995" y="524"/>
                </a:lnTo>
                <a:lnTo>
                  <a:pt x="946" y="532"/>
                </a:lnTo>
                <a:lnTo>
                  <a:pt x="946" y="532"/>
                </a:lnTo>
                <a:lnTo>
                  <a:pt x="894" y="541"/>
                </a:lnTo>
                <a:lnTo>
                  <a:pt x="849" y="546"/>
                </a:lnTo>
                <a:lnTo>
                  <a:pt x="789" y="553"/>
                </a:lnTo>
                <a:lnTo>
                  <a:pt x="751" y="557"/>
                </a:lnTo>
                <a:lnTo>
                  <a:pt x="751" y="557"/>
                </a:lnTo>
                <a:lnTo>
                  <a:pt x="690" y="560"/>
                </a:lnTo>
                <a:lnTo>
                  <a:pt x="655" y="562"/>
                </a:lnTo>
                <a:lnTo>
                  <a:pt x="590" y="564"/>
                </a:lnTo>
                <a:lnTo>
                  <a:pt x="561" y="564"/>
                </a:lnTo>
                <a:lnTo>
                  <a:pt x="557" y="564"/>
                </a:lnTo>
                <a:lnTo>
                  <a:pt x="494" y="564"/>
                </a:lnTo>
                <a:lnTo>
                  <a:pt x="480" y="564"/>
                </a:lnTo>
                <a:lnTo>
                  <a:pt x="468" y="564"/>
                </a:lnTo>
                <a:lnTo>
                  <a:pt x="400" y="560"/>
                </a:lnTo>
                <a:lnTo>
                  <a:pt x="390" y="559"/>
                </a:lnTo>
                <a:lnTo>
                  <a:pt x="377" y="559"/>
                </a:lnTo>
                <a:lnTo>
                  <a:pt x="307" y="553"/>
                </a:lnTo>
                <a:lnTo>
                  <a:pt x="290" y="552"/>
                </a:lnTo>
                <a:lnTo>
                  <a:pt x="217" y="543"/>
                </a:lnTo>
                <a:lnTo>
                  <a:pt x="217" y="543"/>
                </a:lnTo>
                <a:lnTo>
                  <a:pt x="203" y="541"/>
                </a:lnTo>
                <a:lnTo>
                  <a:pt x="126" y="531"/>
                </a:lnTo>
                <a:lnTo>
                  <a:pt x="126" y="531"/>
                </a:lnTo>
                <a:lnTo>
                  <a:pt x="119" y="529"/>
                </a:lnTo>
                <a:lnTo>
                  <a:pt x="40" y="517"/>
                </a:lnTo>
                <a:lnTo>
                  <a:pt x="40" y="517"/>
                </a:lnTo>
                <a:lnTo>
                  <a:pt x="39" y="515"/>
                </a:lnTo>
                <a:lnTo>
                  <a:pt x="0" y="508"/>
                </a:lnTo>
                <a:lnTo>
                  <a:pt x="75" y="477"/>
                </a:lnTo>
                <a:lnTo>
                  <a:pt x="150" y="442"/>
                </a:lnTo>
                <a:lnTo>
                  <a:pt x="150" y="442"/>
                </a:lnTo>
                <a:lnTo>
                  <a:pt x="152" y="442"/>
                </a:lnTo>
                <a:lnTo>
                  <a:pt x="246" y="391"/>
                </a:lnTo>
                <a:lnTo>
                  <a:pt x="246" y="391"/>
                </a:lnTo>
                <a:lnTo>
                  <a:pt x="246" y="391"/>
                </a:lnTo>
                <a:lnTo>
                  <a:pt x="252" y="388"/>
                </a:lnTo>
                <a:lnTo>
                  <a:pt x="252" y="388"/>
                </a:lnTo>
                <a:lnTo>
                  <a:pt x="342" y="333"/>
                </a:lnTo>
                <a:lnTo>
                  <a:pt x="342" y="333"/>
                </a:lnTo>
                <a:lnTo>
                  <a:pt x="362" y="321"/>
                </a:lnTo>
                <a:lnTo>
                  <a:pt x="438" y="269"/>
                </a:lnTo>
                <a:lnTo>
                  <a:pt x="466" y="248"/>
                </a:lnTo>
                <a:lnTo>
                  <a:pt x="534" y="197"/>
                </a:lnTo>
                <a:lnTo>
                  <a:pt x="583" y="157"/>
                </a:lnTo>
                <a:lnTo>
                  <a:pt x="632" y="117"/>
                </a:lnTo>
                <a:lnTo>
                  <a:pt x="730" y="28"/>
                </a:lnTo>
                <a:lnTo>
                  <a:pt x="732" y="26"/>
                </a:lnTo>
                <a:lnTo>
                  <a:pt x="739" y="21"/>
                </a:lnTo>
                <a:lnTo>
                  <a:pt x="747" y="12"/>
                </a:lnTo>
                <a:lnTo>
                  <a:pt x="76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57" name="Freeform 39"/>
          <p:cNvSpPr/>
          <p:nvPr/>
        </p:nvSpPr>
        <p:spPr bwMode="auto">
          <a:xfrm>
            <a:off x="1827229" y="1731741"/>
            <a:ext cx="2753846" cy="1808163"/>
          </a:xfrm>
          <a:custGeom>
            <a:avLst/>
            <a:gdLst>
              <a:gd name="T0" fmla="*/ 681 w 1221"/>
              <a:gd name="T1" fmla="*/ 0 h 810"/>
              <a:gd name="T2" fmla="*/ 740 w 1221"/>
              <a:gd name="T3" fmla="*/ 37 h 810"/>
              <a:gd name="T4" fmla="*/ 805 w 1221"/>
              <a:gd name="T5" fmla="*/ 74 h 810"/>
              <a:gd name="T6" fmla="*/ 840 w 1221"/>
              <a:gd name="T7" fmla="*/ 98 h 810"/>
              <a:gd name="T8" fmla="*/ 877 w 1221"/>
              <a:gd name="T9" fmla="*/ 123 h 810"/>
              <a:gd name="T10" fmla="*/ 932 w 1221"/>
              <a:gd name="T11" fmla="*/ 163 h 810"/>
              <a:gd name="T12" fmla="*/ 973 w 1221"/>
              <a:gd name="T13" fmla="*/ 192 h 810"/>
              <a:gd name="T14" fmla="*/ 1013 w 1221"/>
              <a:gd name="T15" fmla="*/ 224 h 810"/>
              <a:gd name="T16" fmla="*/ 1062 w 1221"/>
              <a:gd name="T17" fmla="*/ 262 h 810"/>
              <a:gd name="T18" fmla="*/ 1126 w 1221"/>
              <a:gd name="T19" fmla="*/ 318 h 810"/>
              <a:gd name="T20" fmla="*/ 1189 w 1221"/>
              <a:gd name="T21" fmla="*/ 377 h 810"/>
              <a:gd name="T22" fmla="*/ 1189 w 1221"/>
              <a:gd name="T23" fmla="*/ 377 h 810"/>
              <a:gd name="T24" fmla="*/ 1193 w 1221"/>
              <a:gd name="T25" fmla="*/ 379 h 810"/>
              <a:gd name="T26" fmla="*/ 1198 w 1221"/>
              <a:gd name="T27" fmla="*/ 384 h 810"/>
              <a:gd name="T28" fmla="*/ 1208 w 1221"/>
              <a:gd name="T29" fmla="*/ 393 h 810"/>
              <a:gd name="T30" fmla="*/ 1221 w 1221"/>
              <a:gd name="T31" fmla="*/ 405 h 810"/>
              <a:gd name="T32" fmla="*/ 1221 w 1221"/>
              <a:gd name="T33" fmla="*/ 405 h 810"/>
              <a:gd name="T34" fmla="*/ 1221 w 1221"/>
              <a:gd name="T35" fmla="*/ 405 h 810"/>
              <a:gd name="T36" fmla="*/ 1208 w 1221"/>
              <a:gd name="T37" fmla="*/ 417 h 810"/>
              <a:gd name="T38" fmla="*/ 1198 w 1221"/>
              <a:gd name="T39" fmla="*/ 426 h 810"/>
              <a:gd name="T40" fmla="*/ 1193 w 1221"/>
              <a:gd name="T41" fmla="*/ 431 h 810"/>
              <a:gd name="T42" fmla="*/ 1189 w 1221"/>
              <a:gd name="T43" fmla="*/ 433 h 810"/>
              <a:gd name="T44" fmla="*/ 1189 w 1221"/>
              <a:gd name="T45" fmla="*/ 433 h 810"/>
              <a:gd name="T46" fmla="*/ 1095 w 1221"/>
              <a:gd name="T47" fmla="*/ 520 h 810"/>
              <a:gd name="T48" fmla="*/ 999 w 1221"/>
              <a:gd name="T49" fmla="*/ 599 h 810"/>
              <a:gd name="T50" fmla="*/ 903 w 1221"/>
              <a:gd name="T51" fmla="*/ 670 h 810"/>
              <a:gd name="T52" fmla="*/ 807 w 1221"/>
              <a:gd name="T53" fmla="*/ 735 h 810"/>
              <a:gd name="T54" fmla="*/ 681 w 1221"/>
              <a:gd name="T55" fmla="*/ 810 h 810"/>
              <a:gd name="T56" fmla="*/ 592 w 1221"/>
              <a:gd name="T57" fmla="*/ 772 h 810"/>
              <a:gd name="T58" fmla="*/ 506 w 1221"/>
              <a:gd name="T59" fmla="*/ 732 h 810"/>
              <a:gd name="T60" fmla="*/ 428 w 1221"/>
              <a:gd name="T61" fmla="*/ 691 h 810"/>
              <a:gd name="T62" fmla="*/ 353 w 1221"/>
              <a:gd name="T63" fmla="*/ 650 h 810"/>
              <a:gd name="T64" fmla="*/ 285 w 1221"/>
              <a:gd name="T65" fmla="*/ 609 h 810"/>
              <a:gd name="T66" fmla="*/ 222 w 1221"/>
              <a:gd name="T67" fmla="*/ 569 h 810"/>
              <a:gd name="T68" fmla="*/ 164 w 1221"/>
              <a:gd name="T69" fmla="*/ 529 h 810"/>
              <a:gd name="T70" fmla="*/ 114 w 1221"/>
              <a:gd name="T71" fmla="*/ 492 h 810"/>
              <a:gd name="T72" fmla="*/ 70 w 1221"/>
              <a:gd name="T73" fmla="*/ 459 h 810"/>
              <a:gd name="T74" fmla="*/ 32 w 1221"/>
              <a:gd name="T75" fmla="*/ 430 h 810"/>
              <a:gd name="T76" fmla="*/ 0 w 1221"/>
              <a:gd name="T77" fmla="*/ 405 h 810"/>
              <a:gd name="T78" fmla="*/ 33 w 1221"/>
              <a:gd name="T79" fmla="*/ 379 h 810"/>
              <a:gd name="T80" fmla="*/ 72 w 1221"/>
              <a:gd name="T81" fmla="*/ 348 h 810"/>
              <a:gd name="T82" fmla="*/ 117 w 1221"/>
              <a:gd name="T83" fmla="*/ 314 h 810"/>
              <a:gd name="T84" fmla="*/ 168 w 1221"/>
              <a:gd name="T85" fmla="*/ 278 h 810"/>
              <a:gd name="T86" fmla="*/ 225 w 1221"/>
              <a:gd name="T87" fmla="*/ 239 h 810"/>
              <a:gd name="T88" fmla="*/ 288 w 1221"/>
              <a:gd name="T89" fmla="*/ 199 h 810"/>
              <a:gd name="T90" fmla="*/ 356 w 1221"/>
              <a:gd name="T91" fmla="*/ 159 h 810"/>
              <a:gd name="T92" fmla="*/ 430 w 1221"/>
              <a:gd name="T93" fmla="*/ 117 h 810"/>
              <a:gd name="T94" fmla="*/ 510 w 1221"/>
              <a:gd name="T95" fmla="*/ 77 h 810"/>
              <a:gd name="T96" fmla="*/ 594 w 1221"/>
              <a:gd name="T97" fmla="*/ 39 h 810"/>
              <a:gd name="T98" fmla="*/ 681 w 1221"/>
              <a:gd name="T9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1" h="810">
                <a:moveTo>
                  <a:pt x="681" y="0"/>
                </a:moveTo>
                <a:lnTo>
                  <a:pt x="740" y="37"/>
                </a:lnTo>
                <a:lnTo>
                  <a:pt x="805" y="74"/>
                </a:lnTo>
                <a:lnTo>
                  <a:pt x="840" y="98"/>
                </a:lnTo>
                <a:lnTo>
                  <a:pt x="877" y="123"/>
                </a:lnTo>
                <a:lnTo>
                  <a:pt x="932" y="163"/>
                </a:lnTo>
                <a:lnTo>
                  <a:pt x="973" y="192"/>
                </a:lnTo>
                <a:lnTo>
                  <a:pt x="1013" y="224"/>
                </a:lnTo>
                <a:lnTo>
                  <a:pt x="1062" y="262"/>
                </a:lnTo>
                <a:lnTo>
                  <a:pt x="1126" y="318"/>
                </a:lnTo>
                <a:lnTo>
                  <a:pt x="1189" y="377"/>
                </a:lnTo>
                <a:lnTo>
                  <a:pt x="1189" y="377"/>
                </a:lnTo>
                <a:lnTo>
                  <a:pt x="1193" y="379"/>
                </a:lnTo>
                <a:lnTo>
                  <a:pt x="1198" y="384"/>
                </a:lnTo>
                <a:lnTo>
                  <a:pt x="1208" y="393"/>
                </a:lnTo>
                <a:lnTo>
                  <a:pt x="1221" y="405"/>
                </a:lnTo>
                <a:lnTo>
                  <a:pt x="1221" y="405"/>
                </a:lnTo>
                <a:lnTo>
                  <a:pt x="1221" y="405"/>
                </a:lnTo>
                <a:lnTo>
                  <a:pt x="1208" y="417"/>
                </a:lnTo>
                <a:lnTo>
                  <a:pt x="1198" y="426"/>
                </a:lnTo>
                <a:lnTo>
                  <a:pt x="1193" y="431"/>
                </a:lnTo>
                <a:lnTo>
                  <a:pt x="1189" y="433"/>
                </a:lnTo>
                <a:lnTo>
                  <a:pt x="1189" y="433"/>
                </a:lnTo>
                <a:lnTo>
                  <a:pt x="1095" y="520"/>
                </a:lnTo>
                <a:lnTo>
                  <a:pt x="999" y="599"/>
                </a:lnTo>
                <a:lnTo>
                  <a:pt x="903" y="670"/>
                </a:lnTo>
                <a:lnTo>
                  <a:pt x="807" y="735"/>
                </a:lnTo>
                <a:lnTo>
                  <a:pt x="681" y="810"/>
                </a:lnTo>
                <a:lnTo>
                  <a:pt x="592" y="772"/>
                </a:lnTo>
                <a:lnTo>
                  <a:pt x="506" y="732"/>
                </a:lnTo>
                <a:lnTo>
                  <a:pt x="428" y="691"/>
                </a:lnTo>
                <a:lnTo>
                  <a:pt x="353" y="650"/>
                </a:lnTo>
                <a:lnTo>
                  <a:pt x="285" y="609"/>
                </a:lnTo>
                <a:lnTo>
                  <a:pt x="222" y="569"/>
                </a:lnTo>
                <a:lnTo>
                  <a:pt x="164" y="529"/>
                </a:lnTo>
                <a:lnTo>
                  <a:pt x="114" y="492"/>
                </a:lnTo>
                <a:lnTo>
                  <a:pt x="70" y="459"/>
                </a:lnTo>
                <a:lnTo>
                  <a:pt x="32" y="430"/>
                </a:lnTo>
                <a:lnTo>
                  <a:pt x="0" y="405"/>
                </a:lnTo>
                <a:lnTo>
                  <a:pt x="33" y="379"/>
                </a:lnTo>
                <a:lnTo>
                  <a:pt x="72" y="348"/>
                </a:lnTo>
                <a:lnTo>
                  <a:pt x="117" y="314"/>
                </a:lnTo>
                <a:lnTo>
                  <a:pt x="168" y="278"/>
                </a:lnTo>
                <a:lnTo>
                  <a:pt x="225" y="239"/>
                </a:lnTo>
                <a:lnTo>
                  <a:pt x="288" y="199"/>
                </a:lnTo>
                <a:lnTo>
                  <a:pt x="356" y="159"/>
                </a:lnTo>
                <a:lnTo>
                  <a:pt x="430" y="117"/>
                </a:lnTo>
                <a:lnTo>
                  <a:pt x="510" y="77"/>
                </a:lnTo>
                <a:lnTo>
                  <a:pt x="594" y="39"/>
                </a:lnTo>
                <a:lnTo>
                  <a:pt x="681" y="0"/>
                </a:lnTo>
                <a:close/>
              </a:path>
            </a:pathLst>
          </a:custGeom>
          <a:blipFill dpi="0" rotWithShape="1">
            <a:blip r:embed="rId4"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58" name="Freeform 41"/>
          <p:cNvSpPr/>
          <p:nvPr/>
        </p:nvSpPr>
        <p:spPr bwMode="auto">
          <a:xfrm>
            <a:off x="8097246" y="1725044"/>
            <a:ext cx="2751590" cy="1823790"/>
          </a:xfrm>
          <a:custGeom>
            <a:avLst/>
            <a:gdLst>
              <a:gd name="T0" fmla="*/ 723 w 1220"/>
              <a:gd name="T1" fmla="*/ 59 h 817"/>
              <a:gd name="T2" fmla="*/ 970 w 1220"/>
              <a:gd name="T3" fmla="*/ 209 h 817"/>
              <a:gd name="T4" fmla="*/ 1220 w 1220"/>
              <a:gd name="T5" fmla="*/ 408 h 817"/>
              <a:gd name="T6" fmla="*/ 1135 w 1220"/>
              <a:gd name="T7" fmla="*/ 482 h 817"/>
              <a:gd name="T8" fmla="*/ 1070 w 1220"/>
              <a:gd name="T9" fmla="*/ 536 h 817"/>
              <a:gd name="T10" fmla="*/ 990 w 1220"/>
              <a:gd name="T11" fmla="*/ 595 h 817"/>
              <a:gd name="T12" fmla="*/ 965 w 1220"/>
              <a:gd name="T13" fmla="*/ 611 h 817"/>
              <a:gd name="T14" fmla="*/ 892 w 1220"/>
              <a:gd name="T15" fmla="*/ 661 h 817"/>
              <a:gd name="T16" fmla="*/ 892 w 1220"/>
              <a:gd name="T17" fmla="*/ 661 h 817"/>
              <a:gd name="T18" fmla="*/ 829 w 1220"/>
              <a:gd name="T19" fmla="*/ 700 h 817"/>
              <a:gd name="T20" fmla="*/ 817 w 1220"/>
              <a:gd name="T21" fmla="*/ 707 h 817"/>
              <a:gd name="T22" fmla="*/ 749 w 1220"/>
              <a:gd name="T23" fmla="*/ 745 h 817"/>
              <a:gd name="T24" fmla="*/ 740 w 1220"/>
              <a:gd name="T25" fmla="*/ 750 h 817"/>
              <a:gd name="T26" fmla="*/ 668 w 1220"/>
              <a:gd name="T27" fmla="*/ 785 h 817"/>
              <a:gd name="T28" fmla="*/ 660 w 1220"/>
              <a:gd name="T29" fmla="*/ 789 h 817"/>
              <a:gd name="T30" fmla="*/ 660 w 1220"/>
              <a:gd name="T31" fmla="*/ 789 h 817"/>
              <a:gd name="T32" fmla="*/ 515 w 1220"/>
              <a:gd name="T33" fmla="*/ 773 h 817"/>
              <a:gd name="T34" fmla="*/ 363 w 1220"/>
              <a:gd name="T35" fmla="*/ 684 h 817"/>
              <a:gd name="T36" fmla="*/ 235 w 1220"/>
              <a:gd name="T37" fmla="*/ 600 h 817"/>
              <a:gd name="T38" fmla="*/ 146 w 1220"/>
              <a:gd name="T39" fmla="*/ 536 h 817"/>
              <a:gd name="T40" fmla="*/ 89 w 1220"/>
              <a:gd name="T41" fmla="*/ 490 h 817"/>
              <a:gd name="T42" fmla="*/ 50 w 1220"/>
              <a:gd name="T43" fmla="*/ 457 h 817"/>
              <a:gd name="T44" fmla="*/ 29 w 1220"/>
              <a:gd name="T45" fmla="*/ 438 h 817"/>
              <a:gd name="T46" fmla="*/ 28 w 1220"/>
              <a:gd name="T47" fmla="*/ 436 h 817"/>
              <a:gd name="T48" fmla="*/ 5 w 1220"/>
              <a:gd name="T49" fmla="*/ 415 h 817"/>
              <a:gd name="T50" fmla="*/ 0 w 1220"/>
              <a:gd name="T51" fmla="*/ 408 h 817"/>
              <a:gd name="T52" fmla="*/ 35 w 1220"/>
              <a:gd name="T53" fmla="*/ 375 h 817"/>
              <a:gd name="T54" fmla="*/ 54 w 1220"/>
              <a:gd name="T55" fmla="*/ 358 h 817"/>
              <a:gd name="T56" fmla="*/ 98 w 1220"/>
              <a:gd name="T57" fmla="*/ 321 h 817"/>
              <a:gd name="T58" fmla="*/ 171 w 1220"/>
              <a:gd name="T59" fmla="*/ 265 h 817"/>
              <a:gd name="T60" fmla="*/ 267 w 1220"/>
              <a:gd name="T61" fmla="*/ 195 h 817"/>
              <a:gd name="T62" fmla="*/ 386 w 1220"/>
              <a:gd name="T63" fmla="*/ 119 h 817"/>
              <a:gd name="T64" fmla="*/ 524 w 1220"/>
              <a:gd name="T65" fmla="*/ 4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0" h="817">
                <a:moveTo>
                  <a:pt x="600" y="0"/>
                </a:moveTo>
                <a:lnTo>
                  <a:pt x="723" y="59"/>
                </a:lnTo>
                <a:lnTo>
                  <a:pt x="847" y="127"/>
                </a:lnTo>
                <a:lnTo>
                  <a:pt x="970" y="209"/>
                </a:lnTo>
                <a:lnTo>
                  <a:pt x="1094" y="302"/>
                </a:lnTo>
                <a:lnTo>
                  <a:pt x="1220" y="408"/>
                </a:lnTo>
                <a:lnTo>
                  <a:pt x="1150" y="469"/>
                </a:lnTo>
                <a:lnTo>
                  <a:pt x="1135" y="482"/>
                </a:lnTo>
                <a:lnTo>
                  <a:pt x="1119" y="495"/>
                </a:lnTo>
                <a:lnTo>
                  <a:pt x="1070" y="536"/>
                </a:lnTo>
                <a:lnTo>
                  <a:pt x="1042" y="557"/>
                </a:lnTo>
                <a:lnTo>
                  <a:pt x="990" y="595"/>
                </a:lnTo>
                <a:lnTo>
                  <a:pt x="977" y="604"/>
                </a:lnTo>
                <a:lnTo>
                  <a:pt x="965" y="611"/>
                </a:lnTo>
                <a:lnTo>
                  <a:pt x="909" y="649"/>
                </a:lnTo>
                <a:lnTo>
                  <a:pt x="892" y="661"/>
                </a:lnTo>
                <a:lnTo>
                  <a:pt x="892" y="661"/>
                </a:lnTo>
                <a:lnTo>
                  <a:pt x="892" y="661"/>
                </a:lnTo>
                <a:lnTo>
                  <a:pt x="892" y="661"/>
                </a:lnTo>
                <a:lnTo>
                  <a:pt x="829" y="700"/>
                </a:lnTo>
                <a:lnTo>
                  <a:pt x="817" y="707"/>
                </a:lnTo>
                <a:lnTo>
                  <a:pt x="817" y="707"/>
                </a:lnTo>
                <a:lnTo>
                  <a:pt x="815" y="707"/>
                </a:lnTo>
                <a:lnTo>
                  <a:pt x="749" y="745"/>
                </a:lnTo>
                <a:lnTo>
                  <a:pt x="740" y="749"/>
                </a:lnTo>
                <a:lnTo>
                  <a:pt x="740" y="750"/>
                </a:lnTo>
                <a:lnTo>
                  <a:pt x="740" y="750"/>
                </a:lnTo>
                <a:lnTo>
                  <a:pt x="668" y="785"/>
                </a:lnTo>
                <a:lnTo>
                  <a:pt x="660" y="789"/>
                </a:lnTo>
                <a:lnTo>
                  <a:pt x="660" y="789"/>
                </a:lnTo>
                <a:lnTo>
                  <a:pt x="660" y="789"/>
                </a:lnTo>
                <a:lnTo>
                  <a:pt x="660" y="789"/>
                </a:lnTo>
                <a:lnTo>
                  <a:pt x="600" y="817"/>
                </a:lnTo>
                <a:lnTo>
                  <a:pt x="515" y="773"/>
                </a:lnTo>
                <a:lnTo>
                  <a:pt x="436" y="729"/>
                </a:lnTo>
                <a:lnTo>
                  <a:pt x="363" y="684"/>
                </a:lnTo>
                <a:lnTo>
                  <a:pt x="295" y="642"/>
                </a:lnTo>
                <a:lnTo>
                  <a:pt x="235" y="600"/>
                </a:lnTo>
                <a:lnTo>
                  <a:pt x="181" y="562"/>
                </a:lnTo>
                <a:lnTo>
                  <a:pt x="146" y="536"/>
                </a:lnTo>
                <a:lnTo>
                  <a:pt x="115" y="511"/>
                </a:lnTo>
                <a:lnTo>
                  <a:pt x="89" y="490"/>
                </a:lnTo>
                <a:lnTo>
                  <a:pt x="68" y="471"/>
                </a:lnTo>
                <a:lnTo>
                  <a:pt x="50" y="457"/>
                </a:lnTo>
                <a:lnTo>
                  <a:pt x="36" y="445"/>
                </a:lnTo>
                <a:lnTo>
                  <a:pt x="29" y="438"/>
                </a:lnTo>
                <a:lnTo>
                  <a:pt x="28" y="436"/>
                </a:lnTo>
                <a:lnTo>
                  <a:pt x="28" y="436"/>
                </a:lnTo>
                <a:lnTo>
                  <a:pt x="15" y="426"/>
                </a:lnTo>
                <a:lnTo>
                  <a:pt x="5" y="415"/>
                </a:lnTo>
                <a:lnTo>
                  <a:pt x="7" y="413"/>
                </a:lnTo>
                <a:lnTo>
                  <a:pt x="0" y="408"/>
                </a:lnTo>
                <a:lnTo>
                  <a:pt x="33" y="379"/>
                </a:lnTo>
                <a:lnTo>
                  <a:pt x="35" y="375"/>
                </a:lnTo>
                <a:lnTo>
                  <a:pt x="42" y="370"/>
                </a:lnTo>
                <a:lnTo>
                  <a:pt x="54" y="358"/>
                </a:lnTo>
                <a:lnTo>
                  <a:pt x="71" y="344"/>
                </a:lnTo>
                <a:lnTo>
                  <a:pt x="98" y="321"/>
                </a:lnTo>
                <a:lnTo>
                  <a:pt x="131" y="295"/>
                </a:lnTo>
                <a:lnTo>
                  <a:pt x="171" y="265"/>
                </a:lnTo>
                <a:lnTo>
                  <a:pt x="216" y="230"/>
                </a:lnTo>
                <a:lnTo>
                  <a:pt x="267" y="195"/>
                </a:lnTo>
                <a:lnTo>
                  <a:pt x="323" y="157"/>
                </a:lnTo>
                <a:lnTo>
                  <a:pt x="386" y="119"/>
                </a:lnTo>
                <a:lnTo>
                  <a:pt x="452" y="78"/>
                </a:lnTo>
                <a:lnTo>
                  <a:pt x="524" y="40"/>
                </a:lnTo>
                <a:lnTo>
                  <a:pt x="600" y="0"/>
                </a:lnTo>
                <a:close/>
              </a:path>
            </a:pathLst>
          </a:custGeom>
          <a:blipFill dpi="0" rotWithShape="1">
            <a:blip r:embed="rId5"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59" name="Freeform 46"/>
          <p:cNvSpPr/>
          <p:nvPr/>
        </p:nvSpPr>
        <p:spPr bwMode="auto">
          <a:xfrm>
            <a:off x="354" y="1483955"/>
            <a:ext cx="1747937" cy="2290339"/>
          </a:xfrm>
          <a:custGeom>
            <a:avLst/>
            <a:gdLst>
              <a:gd name="T0" fmla="*/ 0 w 775"/>
              <a:gd name="T1" fmla="*/ 0 h 1026"/>
              <a:gd name="T2" fmla="*/ 120 w 775"/>
              <a:gd name="T3" fmla="*/ 50 h 1026"/>
              <a:gd name="T4" fmla="*/ 241 w 775"/>
              <a:gd name="T5" fmla="*/ 113 h 1026"/>
              <a:gd name="T6" fmla="*/ 255 w 775"/>
              <a:gd name="T7" fmla="*/ 120 h 1026"/>
              <a:gd name="T8" fmla="*/ 269 w 775"/>
              <a:gd name="T9" fmla="*/ 127 h 1026"/>
              <a:gd name="T10" fmla="*/ 274 w 775"/>
              <a:gd name="T11" fmla="*/ 129 h 1026"/>
              <a:gd name="T12" fmla="*/ 274 w 775"/>
              <a:gd name="T13" fmla="*/ 129 h 1026"/>
              <a:gd name="T14" fmla="*/ 274 w 775"/>
              <a:gd name="T15" fmla="*/ 129 h 1026"/>
              <a:gd name="T16" fmla="*/ 365 w 775"/>
              <a:gd name="T17" fmla="*/ 183 h 1026"/>
              <a:gd name="T18" fmla="*/ 375 w 775"/>
              <a:gd name="T19" fmla="*/ 192 h 1026"/>
              <a:gd name="T20" fmla="*/ 375 w 775"/>
              <a:gd name="T21" fmla="*/ 192 h 1026"/>
              <a:gd name="T22" fmla="*/ 375 w 775"/>
              <a:gd name="T23" fmla="*/ 192 h 1026"/>
              <a:gd name="T24" fmla="*/ 459 w 775"/>
              <a:gd name="T25" fmla="*/ 247 h 1026"/>
              <a:gd name="T26" fmla="*/ 471 w 775"/>
              <a:gd name="T27" fmla="*/ 256 h 1026"/>
              <a:gd name="T28" fmla="*/ 484 w 775"/>
              <a:gd name="T29" fmla="*/ 267 h 1026"/>
              <a:gd name="T30" fmla="*/ 555 w 775"/>
              <a:gd name="T31" fmla="*/ 319 h 1026"/>
              <a:gd name="T32" fmla="*/ 602 w 775"/>
              <a:gd name="T33" fmla="*/ 357 h 1026"/>
              <a:gd name="T34" fmla="*/ 651 w 775"/>
              <a:gd name="T35" fmla="*/ 399 h 1026"/>
              <a:gd name="T36" fmla="*/ 747 w 775"/>
              <a:gd name="T37" fmla="*/ 487 h 1026"/>
              <a:gd name="T38" fmla="*/ 747 w 775"/>
              <a:gd name="T39" fmla="*/ 487 h 1026"/>
              <a:gd name="T40" fmla="*/ 747 w 775"/>
              <a:gd name="T41" fmla="*/ 487 h 1026"/>
              <a:gd name="T42" fmla="*/ 747 w 775"/>
              <a:gd name="T43" fmla="*/ 487 h 1026"/>
              <a:gd name="T44" fmla="*/ 749 w 775"/>
              <a:gd name="T45" fmla="*/ 487 h 1026"/>
              <a:gd name="T46" fmla="*/ 751 w 775"/>
              <a:gd name="T47" fmla="*/ 490 h 1026"/>
              <a:gd name="T48" fmla="*/ 756 w 775"/>
              <a:gd name="T49" fmla="*/ 494 h 1026"/>
              <a:gd name="T50" fmla="*/ 759 w 775"/>
              <a:gd name="T51" fmla="*/ 497 h 1026"/>
              <a:gd name="T52" fmla="*/ 766 w 775"/>
              <a:gd name="T53" fmla="*/ 504 h 1026"/>
              <a:gd name="T54" fmla="*/ 773 w 775"/>
              <a:gd name="T55" fmla="*/ 509 h 1026"/>
              <a:gd name="T56" fmla="*/ 775 w 775"/>
              <a:gd name="T57" fmla="*/ 509 h 1026"/>
              <a:gd name="T58" fmla="*/ 770 w 775"/>
              <a:gd name="T59" fmla="*/ 514 h 1026"/>
              <a:gd name="T60" fmla="*/ 773 w 775"/>
              <a:gd name="T61" fmla="*/ 516 h 1026"/>
              <a:gd name="T62" fmla="*/ 759 w 775"/>
              <a:gd name="T63" fmla="*/ 528 h 1026"/>
              <a:gd name="T64" fmla="*/ 747 w 775"/>
              <a:gd name="T65" fmla="*/ 542 h 1026"/>
              <a:gd name="T66" fmla="*/ 747 w 775"/>
              <a:gd name="T67" fmla="*/ 542 h 1026"/>
              <a:gd name="T68" fmla="*/ 746 w 775"/>
              <a:gd name="T69" fmla="*/ 544 h 1026"/>
              <a:gd name="T70" fmla="*/ 739 w 775"/>
              <a:gd name="T71" fmla="*/ 551 h 1026"/>
              <a:gd name="T72" fmla="*/ 728 w 775"/>
              <a:gd name="T73" fmla="*/ 562 h 1026"/>
              <a:gd name="T74" fmla="*/ 712 w 775"/>
              <a:gd name="T75" fmla="*/ 576 h 1026"/>
              <a:gd name="T76" fmla="*/ 693 w 775"/>
              <a:gd name="T77" fmla="*/ 595 h 1026"/>
              <a:gd name="T78" fmla="*/ 662 w 775"/>
              <a:gd name="T79" fmla="*/ 623 h 1026"/>
              <a:gd name="T80" fmla="*/ 622 w 775"/>
              <a:gd name="T81" fmla="*/ 656 h 1026"/>
              <a:gd name="T82" fmla="*/ 576 w 775"/>
              <a:gd name="T83" fmla="*/ 692 h 1026"/>
              <a:gd name="T84" fmla="*/ 524 w 775"/>
              <a:gd name="T85" fmla="*/ 733 h 1026"/>
              <a:gd name="T86" fmla="*/ 464 w 775"/>
              <a:gd name="T87" fmla="*/ 775 h 1026"/>
              <a:gd name="T88" fmla="*/ 400 w 775"/>
              <a:gd name="T89" fmla="*/ 818 h 1026"/>
              <a:gd name="T90" fmla="*/ 330 w 775"/>
              <a:gd name="T91" fmla="*/ 862 h 1026"/>
              <a:gd name="T92" fmla="*/ 255 w 775"/>
              <a:gd name="T93" fmla="*/ 905 h 1026"/>
              <a:gd name="T94" fmla="*/ 175 w 775"/>
              <a:gd name="T95" fmla="*/ 947 h 1026"/>
              <a:gd name="T96" fmla="*/ 89 w 775"/>
              <a:gd name="T97" fmla="*/ 987 h 1026"/>
              <a:gd name="T98" fmla="*/ 0 w 775"/>
              <a:gd name="T99" fmla="*/ 1026 h 1026"/>
              <a:gd name="T100" fmla="*/ 0 w 775"/>
              <a:gd name="T101" fmla="*/ 0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5" h="1026">
                <a:moveTo>
                  <a:pt x="0" y="0"/>
                </a:moveTo>
                <a:lnTo>
                  <a:pt x="120" y="50"/>
                </a:lnTo>
                <a:lnTo>
                  <a:pt x="241" y="113"/>
                </a:lnTo>
                <a:lnTo>
                  <a:pt x="255" y="120"/>
                </a:lnTo>
                <a:lnTo>
                  <a:pt x="269" y="127"/>
                </a:lnTo>
                <a:lnTo>
                  <a:pt x="274" y="129"/>
                </a:lnTo>
                <a:lnTo>
                  <a:pt x="274" y="129"/>
                </a:lnTo>
                <a:lnTo>
                  <a:pt x="274" y="129"/>
                </a:lnTo>
                <a:lnTo>
                  <a:pt x="365" y="183"/>
                </a:lnTo>
                <a:lnTo>
                  <a:pt x="375" y="192"/>
                </a:lnTo>
                <a:lnTo>
                  <a:pt x="375" y="192"/>
                </a:lnTo>
                <a:lnTo>
                  <a:pt x="375" y="192"/>
                </a:lnTo>
                <a:lnTo>
                  <a:pt x="459" y="247"/>
                </a:lnTo>
                <a:lnTo>
                  <a:pt x="471" y="256"/>
                </a:lnTo>
                <a:lnTo>
                  <a:pt x="484" y="267"/>
                </a:lnTo>
                <a:lnTo>
                  <a:pt x="555" y="319"/>
                </a:lnTo>
                <a:lnTo>
                  <a:pt x="602" y="357"/>
                </a:lnTo>
                <a:lnTo>
                  <a:pt x="651" y="399"/>
                </a:lnTo>
                <a:lnTo>
                  <a:pt x="747" y="487"/>
                </a:lnTo>
                <a:lnTo>
                  <a:pt x="747" y="487"/>
                </a:lnTo>
                <a:lnTo>
                  <a:pt x="747" y="487"/>
                </a:lnTo>
                <a:lnTo>
                  <a:pt x="747" y="487"/>
                </a:lnTo>
                <a:lnTo>
                  <a:pt x="749" y="487"/>
                </a:lnTo>
                <a:lnTo>
                  <a:pt x="751" y="490"/>
                </a:lnTo>
                <a:lnTo>
                  <a:pt x="756" y="494"/>
                </a:lnTo>
                <a:lnTo>
                  <a:pt x="759" y="497"/>
                </a:lnTo>
                <a:lnTo>
                  <a:pt x="766" y="504"/>
                </a:lnTo>
                <a:lnTo>
                  <a:pt x="773" y="509"/>
                </a:lnTo>
                <a:lnTo>
                  <a:pt x="775" y="509"/>
                </a:lnTo>
                <a:lnTo>
                  <a:pt x="770" y="514"/>
                </a:lnTo>
                <a:lnTo>
                  <a:pt x="773" y="516"/>
                </a:lnTo>
                <a:lnTo>
                  <a:pt x="759" y="528"/>
                </a:lnTo>
                <a:lnTo>
                  <a:pt x="747" y="542"/>
                </a:lnTo>
                <a:lnTo>
                  <a:pt x="747" y="542"/>
                </a:lnTo>
                <a:lnTo>
                  <a:pt x="746" y="544"/>
                </a:lnTo>
                <a:lnTo>
                  <a:pt x="739" y="551"/>
                </a:lnTo>
                <a:lnTo>
                  <a:pt x="728" y="562"/>
                </a:lnTo>
                <a:lnTo>
                  <a:pt x="712" y="576"/>
                </a:lnTo>
                <a:lnTo>
                  <a:pt x="693" y="595"/>
                </a:lnTo>
                <a:lnTo>
                  <a:pt x="662" y="623"/>
                </a:lnTo>
                <a:lnTo>
                  <a:pt x="622" y="656"/>
                </a:lnTo>
                <a:lnTo>
                  <a:pt x="576" y="692"/>
                </a:lnTo>
                <a:lnTo>
                  <a:pt x="524" y="733"/>
                </a:lnTo>
                <a:lnTo>
                  <a:pt x="464" y="775"/>
                </a:lnTo>
                <a:lnTo>
                  <a:pt x="400" y="818"/>
                </a:lnTo>
                <a:lnTo>
                  <a:pt x="330" y="862"/>
                </a:lnTo>
                <a:lnTo>
                  <a:pt x="255" y="905"/>
                </a:lnTo>
                <a:lnTo>
                  <a:pt x="175" y="947"/>
                </a:lnTo>
                <a:lnTo>
                  <a:pt x="89" y="987"/>
                </a:lnTo>
                <a:lnTo>
                  <a:pt x="0" y="1026"/>
                </a:lnTo>
                <a:lnTo>
                  <a:pt x="0" y="0"/>
                </a:lnTo>
                <a:close/>
              </a:path>
            </a:pathLst>
          </a:custGeom>
          <a:blipFill dpi="0" rotWithShape="1">
            <a:blip r:embed="rId6"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16" name="矩形 259"/>
          <p:cNvSpPr>
            <a:spLocks noChangeArrowheads="1"/>
          </p:cNvSpPr>
          <p:nvPr/>
        </p:nvSpPr>
        <p:spPr bwMode="auto">
          <a:xfrm>
            <a:off x="1642849" y="4192389"/>
            <a:ext cx="9573053"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cap="all" dirty="0">
                <a:solidFill>
                  <a:schemeClr val="accent1"/>
                </a:solidFill>
                <a:cs typeface="Arial" panose="020B0604020202020204" pitchFamily="34" charset="0"/>
              </a:rPr>
              <a:t>茶  道</a:t>
            </a:r>
            <a:r>
              <a:rPr lang="en-US" altLang="zh-CN" sz="6000" cap="all" dirty="0">
                <a:solidFill>
                  <a:schemeClr val="accent1"/>
                </a:solidFill>
                <a:cs typeface="Arial" panose="020B0604020202020204" pitchFamily="34" charset="0"/>
              </a:rPr>
              <a:t>  </a:t>
            </a:r>
            <a:r>
              <a:rPr lang="zh-CN" altLang="en-US" sz="6000" cap="all" dirty="0">
                <a:solidFill>
                  <a:schemeClr val="accent1"/>
                </a:solidFill>
                <a:cs typeface="Arial" panose="020B0604020202020204" pitchFamily="34" charset="0"/>
              </a:rPr>
              <a:t>与</a:t>
            </a:r>
            <a:r>
              <a:rPr lang="en-US" altLang="zh-CN" sz="6000" cap="all" dirty="0">
                <a:solidFill>
                  <a:schemeClr val="accent1"/>
                </a:solidFill>
                <a:cs typeface="Arial" panose="020B0604020202020204" pitchFamily="34" charset="0"/>
              </a:rPr>
              <a:t>  </a:t>
            </a:r>
            <a:r>
              <a:rPr lang="zh-CN" altLang="en-US" sz="6000" cap="all" dirty="0">
                <a:solidFill>
                  <a:schemeClr val="accent1"/>
                </a:solidFill>
                <a:cs typeface="Arial" panose="020B0604020202020204" pitchFamily="34" charset="0"/>
              </a:rPr>
              <a:t>茶</a:t>
            </a:r>
            <a:r>
              <a:rPr lang="en-US" altLang="zh-CN" sz="6000" cap="all" dirty="0">
                <a:solidFill>
                  <a:schemeClr val="accent1"/>
                </a:solidFill>
                <a:cs typeface="Arial" panose="020B0604020202020204" pitchFamily="34" charset="0"/>
              </a:rPr>
              <a:t>  </a:t>
            </a:r>
            <a:r>
              <a:rPr lang="zh-CN" altLang="en-US" sz="6000" cap="all" dirty="0">
                <a:solidFill>
                  <a:schemeClr val="accent1"/>
                </a:solidFill>
                <a:cs typeface="Arial" panose="020B0604020202020204" pitchFamily="34" charset="0"/>
              </a:rPr>
              <a:t>艺  </a:t>
            </a:r>
            <a:endParaRPr lang="zh-CN" altLang="en-US" sz="6000" cap="all" dirty="0">
              <a:solidFill>
                <a:schemeClr val="accent1"/>
              </a:solidFill>
              <a:cs typeface="Arial" panose="020B0604020202020204" pitchFamily="34" charset="0"/>
            </a:endParaRPr>
          </a:p>
        </p:txBody>
      </p:sp>
      <p:sp>
        <p:nvSpPr>
          <p:cNvPr id="18" name="矩形 259"/>
          <p:cNvSpPr>
            <a:spLocks noChangeArrowheads="1"/>
          </p:cNvSpPr>
          <p:nvPr/>
        </p:nvSpPr>
        <p:spPr bwMode="auto">
          <a:xfrm>
            <a:off x="2339084" y="5285636"/>
            <a:ext cx="818058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b="1" cap="all" dirty="0">
                <a:solidFill>
                  <a:srgbClr val="0070C0"/>
                </a:solidFill>
                <a:latin typeface="楷体" panose="02010609060101010101" pitchFamily="49" charset="-122"/>
                <a:ea typeface="楷体" panose="02010609060101010101" pitchFamily="49" charset="-122"/>
                <a:cs typeface="Arial" panose="020B0604020202020204" pitchFamily="34" charset="0"/>
              </a:rPr>
              <a:t>学习茶艺服务</a:t>
            </a:r>
            <a:endParaRPr lang="zh-CN" altLang="en-US" b="1" cap="all" dirty="0">
              <a:solidFill>
                <a:srgbClr val="0070C0"/>
              </a:solidFill>
              <a:latin typeface="楷体" panose="02010609060101010101" pitchFamily="49" charset="-122"/>
              <a:ea typeface="楷体" panose="02010609060101010101" pitchFamily="49" charset="-122"/>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750" fill="hold"/>
                                        <p:tgtEl>
                                          <p:spTgt spid="59"/>
                                        </p:tgtEl>
                                        <p:attrNameLst>
                                          <p:attrName>ppt_w</p:attrName>
                                        </p:attrNameLst>
                                      </p:cBhvr>
                                      <p:tavLst>
                                        <p:tav tm="0">
                                          <p:val>
                                            <p:fltVal val="0"/>
                                          </p:val>
                                        </p:tav>
                                        <p:tav tm="100000">
                                          <p:val>
                                            <p:strVal val="#ppt_w"/>
                                          </p:val>
                                        </p:tav>
                                      </p:tavLst>
                                    </p:anim>
                                    <p:anim calcmode="lin" valueType="num">
                                      <p:cBhvr>
                                        <p:cTn id="8" dur="750" fill="hold"/>
                                        <p:tgtEl>
                                          <p:spTgt spid="59"/>
                                        </p:tgtEl>
                                        <p:attrNameLst>
                                          <p:attrName>ppt_h</p:attrName>
                                        </p:attrNameLst>
                                      </p:cBhvr>
                                      <p:tavLst>
                                        <p:tav tm="0">
                                          <p:val>
                                            <p:fltVal val="0"/>
                                          </p:val>
                                        </p:tav>
                                        <p:tav tm="100000">
                                          <p:val>
                                            <p:strVal val="#ppt_h"/>
                                          </p:val>
                                        </p:tav>
                                      </p:tavLst>
                                    </p:anim>
                                    <p:anim calcmode="lin" valueType="num">
                                      <p:cBhvr>
                                        <p:cTn id="9" dur="750" fill="hold"/>
                                        <p:tgtEl>
                                          <p:spTgt spid="59"/>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5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750" fill="hold"/>
                                        <p:tgtEl>
                                          <p:spTgt spid="52"/>
                                        </p:tgtEl>
                                        <p:attrNameLst>
                                          <p:attrName>ppt_w</p:attrName>
                                        </p:attrNameLst>
                                      </p:cBhvr>
                                      <p:tavLst>
                                        <p:tav tm="0">
                                          <p:val>
                                            <p:fltVal val="0"/>
                                          </p:val>
                                        </p:tav>
                                        <p:tav tm="100000">
                                          <p:val>
                                            <p:strVal val="#ppt_w"/>
                                          </p:val>
                                        </p:tav>
                                      </p:tavLst>
                                    </p:anim>
                                    <p:anim calcmode="lin" valueType="num">
                                      <p:cBhvr>
                                        <p:cTn id="15" dur="750" fill="hold"/>
                                        <p:tgtEl>
                                          <p:spTgt spid="52"/>
                                        </p:tgtEl>
                                        <p:attrNameLst>
                                          <p:attrName>ppt_h</p:attrName>
                                        </p:attrNameLst>
                                      </p:cBhvr>
                                      <p:tavLst>
                                        <p:tav tm="0">
                                          <p:val>
                                            <p:fltVal val="0"/>
                                          </p:val>
                                        </p:tav>
                                        <p:tav tm="100000">
                                          <p:val>
                                            <p:strVal val="#ppt_h"/>
                                          </p:val>
                                        </p:tav>
                                      </p:tavLst>
                                    </p:anim>
                                    <p:anim calcmode="lin" valueType="num">
                                      <p:cBhvr>
                                        <p:cTn id="16" dur="750" fill="hold"/>
                                        <p:tgtEl>
                                          <p:spTgt spid="52"/>
                                        </p:tgtEl>
                                        <p:attrNameLst>
                                          <p:attrName>ppt_x</p:attrName>
                                        </p:attrNameLst>
                                      </p:cBhvr>
                                      <p:tavLst>
                                        <p:tav tm="0" fmla="#ppt_x+(cos(-2*pi*(1-$))*-#ppt_x-sin(-2*pi*(1-$))*(1-#ppt_y))*(1-$)">
                                          <p:val>
                                            <p:fltVal val="0"/>
                                          </p:val>
                                        </p:tav>
                                        <p:tav tm="100000">
                                          <p:val>
                                            <p:fltVal val="1"/>
                                          </p:val>
                                        </p:tav>
                                      </p:tavLst>
                                    </p:anim>
                                    <p:anim calcmode="lin" valueType="num">
                                      <p:cBhvr>
                                        <p:cTn id="17" dur="750" fill="hold"/>
                                        <p:tgtEl>
                                          <p:spTgt spid="5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750" fill="hold"/>
                                        <p:tgtEl>
                                          <p:spTgt spid="56"/>
                                        </p:tgtEl>
                                        <p:attrNameLst>
                                          <p:attrName>ppt_w</p:attrName>
                                        </p:attrNameLst>
                                      </p:cBhvr>
                                      <p:tavLst>
                                        <p:tav tm="0">
                                          <p:val>
                                            <p:fltVal val="0"/>
                                          </p:val>
                                        </p:tav>
                                        <p:tav tm="100000">
                                          <p:val>
                                            <p:strVal val="#ppt_w"/>
                                          </p:val>
                                        </p:tav>
                                      </p:tavLst>
                                    </p:anim>
                                    <p:anim calcmode="lin" valueType="num">
                                      <p:cBhvr>
                                        <p:cTn id="22" dur="750" fill="hold"/>
                                        <p:tgtEl>
                                          <p:spTgt spid="56"/>
                                        </p:tgtEl>
                                        <p:attrNameLst>
                                          <p:attrName>ppt_h</p:attrName>
                                        </p:attrNameLst>
                                      </p:cBhvr>
                                      <p:tavLst>
                                        <p:tav tm="0">
                                          <p:val>
                                            <p:fltVal val="0"/>
                                          </p:val>
                                        </p:tav>
                                        <p:tav tm="100000">
                                          <p:val>
                                            <p:strVal val="#ppt_h"/>
                                          </p:val>
                                        </p:tav>
                                      </p:tavLst>
                                    </p:anim>
                                    <p:anim calcmode="lin" valueType="num">
                                      <p:cBhvr>
                                        <p:cTn id="23" dur="750" fill="hold"/>
                                        <p:tgtEl>
                                          <p:spTgt spid="56"/>
                                        </p:tgtEl>
                                        <p:attrNameLst>
                                          <p:attrName>ppt_x</p:attrName>
                                        </p:attrNameLst>
                                      </p:cBhvr>
                                      <p:tavLst>
                                        <p:tav tm="0" fmla="#ppt_x+(cos(-2*pi*(1-$))*-#ppt_x-sin(-2*pi*(1-$))*(1-#ppt_y))*(1-$)">
                                          <p:val>
                                            <p:fltVal val="0"/>
                                          </p:val>
                                        </p:tav>
                                        <p:tav tm="100000">
                                          <p:val>
                                            <p:fltVal val="1"/>
                                          </p:val>
                                        </p:tav>
                                      </p:tavLst>
                                    </p:anim>
                                    <p:anim calcmode="lin" valueType="num">
                                      <p:cBhvr>
                                        <p:cTn id="24" dur="750" fill="hold"/>
                                        <p:tgtEl>
                                          <p:spTgt spid="56"/>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750" fill="hold"/>
                                        <p:tgtEl>
                                          <p:spTgt spid="57"/>
                                        </p:tgtEl>
                                        <p:attrNameLst>
                                          <p:attrName>ppt_w</p:attrName>
                                        </p:attrNameLst>
                                      </p:cBhvr>
                                      <p:tavLst>
                                        <p:tav tm="0">
                                          <p:val>
                                            <p:fltVal val="0"/>
                                          </p:val>
                                        </p:tav>
                                        <p:tav tm="100000">
                                          <p:val>
                                            <p:strVal val="#ppt_w"/>
                                          </p:val>
                                        </p:tav>
                                      </p:tavLst>
                                    </p:anim>
                                    <p:anim calcmode="lin" valueType="num">
                                      <p:cBhvr>
                                        <p:cTn id="29" dur="750" fill="hold"/>
                                        <p:tgtEl>
                                          <p:spTgt spid="57"/>
                                        </p:tgtEl>
                                        <p:attrNameLst>
                                          <p:attrName>ppt_h</p:attrName>
                                        </p:attrNameLst>
                                      </p:cBhvr>
                                      <p:tavLst>
                                        <p:tav tm="0">
                                          <p:val>
                                            <p:fltVal val="0"/>
                                          </p:val>
                                        </p:tav>
                                        <p:tav tm="100000">
                                          <p:val>
                                            <p:strVal val="#ppt_h"/>
                                          </p:val>
                                        </p:tav>
                                      </p:tavLst>
                                    </p:anim>
                                    <p:anim calcmode="lin" valueType="num">
                                      <p:cBhvr>
                                        <p:cTn id="30" dur="750" fill="hold"/>
                                        <p:tgtEl>
                                          <p:spTgt spid="57"/>
                                        </p:tgtEl>
                                        <p:attrNameLst>
                                          <p:attrName>ppt_x</p:attrName>
                                        </p:attrNameLst>
                                      </p:cBhvr>
                                      <p:tavLst>
                                        <p:tav tm="0" fmla="#ppt_x+(cos(-2*pi*(1-$))*-#ppt_x-sin(-2*pi*(1-$))*(1-#ppt_y))*(1-$)">
                                          <p:val>
                                            <p:fltVal val="0"/>
                                          </p:val>
                                        </p:tav>
                                        <p:tav tm="100000">
                                          <p:val>
                                            <p:fltVal val="1"/>
                                          </p:val>
                                        </p:tav>
                                      </p:tavLst>
                                    </p:anim>
                                    <p:anim calcmode="lin" valueType="num">
                                      <p:cBhvr>
                                        <p:cTn id="31" dur="750" fill="hold"/>
                                        <p:tgtEl>
                                          <p:spTgt spid="5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750" fill="hold"/>
                                        <p:tgtEl>
                                          <p:spTgt spid="55"/>
                                        </p:tgtEl>
                                        <p:attrNameLst>
                                          <p:attrName>ppt_w</p:attrName>
                                        </p:attrNameLst>
                                      </p:cBhvr>
                                      <p:tavLst>
                                        <p:tav tm="0">
                                          <p:val>
                                            <p:fltVal val="0"/>
                                          </p:val>
                                        </p:tav>
                                        <p:tav tm="100000">
                                          <p:val>
                                            <p:strVal val="#ppt_w"/>
                                          </p:val>
                                        </p:tav>
                                      </p:tavLst>
                                    </p:anim>
                                    <p:anim calcmode="lin" valueType="num">
                                      <p:cBhvr>
                                        <p:cTn id="36" dur="750" fill="hold"/>
                                        <p:tgtEl>
                                          <p:spTgt spid="55"/>
                                        </p:tgtEl>
                                        <p:attrNameLst>
                                          <p:attrName>ppt_h</p:attrName>
                                        </p:attrNameLst>
                                      </p:cBhvr>
                                      <p:tavLst>
                                        <p:tav tm="0">
                                          <p:val>
                                            <p:fltVal val="0"/>
                                          </p:val>
                                        </p:tav>
                                        <p:tav tm="100000">
                                          <p:val>
                                            <p:strVal val="#ppt_h"/>
                                          </p:val>
                                        </p:tav>
                                      </p:tavLst>
                                    </p:anim>
                                    <p:anim calcmode="lin" valueType="num">
                                      <p:cBhvr>
                                        <p:cTn id="37" dur="750" fill="hold"/>
                                        <p:tgtEl>
                                          <p:spTgt spid="55"/>
                                        </p:tgtEl>
                                        <p:attrNameLst>
                                          <p:attrName>ppt_x</p:attrName>
                                        </p:attrNameLst>
                                      </p:cBhvr>
                                      <p:tavLst>
                                        <p:tav tm="0" fmla="#ppt_x+(cos(-2*pi*(1-$))*-#ppt_x-sin(-2*pi*(1-$))*(1-#ppt_y))*(1-$)">
                                          <p:val>
                                            <p:fltVal val="0"/>
                                          </p:val>
                                        </p:tav>
                                        <p:tav tm="100000">
                                          <p:val>
                                            <p:fltVal val="1"/>
                                          </p:val>
                                        </p:tav>
                                      </p:tavLst>
                                    </p:anim>
                                    <p:anim calcmode="lin" valueType="num">
                                      <p:cBhvr>
                                        <p:cTn id="38" dur="750" fill="hold"/>
                                        <p:tgtEl>
                                          <p:spTgt spid="55"/>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750" fill="hold"/>
                                        <p:tgtEl>
                                          <p:spTgt spid="51"/>
                                        </p:tgtEl>
                                        <p:attrNameLst>
                                          <p:attrName>ppt_w</p:attrName>
                                        </p:attrNameLst>
                                      </p:cBhvr>
                                      <p:tavLst>
                                        <p:tav tm="0">
                                          <p:val>
                                            <p:fltVal val="0"/>
                                          </p:val>
                                        </p:tav>
                                        <p:tav tm="100000">
                                          <p:val>
                                            <p:strVal val="#ppt_w"/>
                                          </p:val>
                                        </p:tav>
                                      </p:tavLst>
                                    </p:anim>
                                    <p:anim calcmode="lin" valueType="num">
                                      <p:cBhvr>
                                        <p:cTn id="43" dur="750" fill="hold"/>
                                        <p:tgtEl>
                                          <p:spTgt spid="51"/>
                                        </p:tgtEl>
                                        <p:attrNameLst>
                                          <p:attrName>ppt_h</p:attrName>
                                        </p:attrNameLst>
                                      </p:cBhvr>
                                      <p:tavLst>
                                        <p:tav tm="0">
                                          <p:val>
                                            <p:fltVal val="0"/>
                                          </p:val>
                                        </p:tav>
                                        <p:tav tm="100000">
                                          <p:val>
                                            <p:strVal val="#ppt_h"/>
                                          </p:val>
                                        </p:tav>
                                      </p:tavLst>
                                    </p:anim>
                                    <p:anim calcmode="lin" valueType="num">
                                      <p:cBhvr>
                                        <p:cTn id="44" dur="750" fill="hold"/>
                                        <p:tgtEl>
                                          <p:spTgt spid="51"/>
                                        </p:tgtEl>
                                        <p:attrNameLst>
                                          <p:attrName>ppt_x</p:attrName>
                                        </p:attrNameLst>
                                      </p:cBhvr>
                                      <p:tavLst>
                                        <p:tav tm="0" fmla="#ppt_x+(cos(-2*pi*(1-$))*-#ppt_x-sin(-2*pi*(1-$))*(1-#ppt_y))*(1-$)">
                                          <p:val>
                                            <p:fltVal val="0"/>
                                          </p:val>
                                        </p:tav>
                                        <p:tav tm="100000">
                                          <p:val>
                                            <p:fltVal val="1"/>
                                          </p:val>
                                        </p:tav>
                                      </p:tavLst>
                                    </p:anim>
                                    <p:anim calcmode="lin" valueType="num">
                                      <p:cBhvr>
                                        <p:cTn id="45" dur="750" fill="hold"/>
                                        <p:tgtEl>
                                          <p:spTgt spid="5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750" fill="hold"/>
                                        <p:tgtEl>
                                          <p:spTgt spid="54"/>
                                        </p:tgtEl>
                                        <p:attrNameLst>
                                          <p:attrName>ppt_w</p:attrName>
                                        </p:attrNameLst>
                                      </p:cBhvr>
                                      <p:tavLst>
                                        <p:tav tm="0">
                                          <p:val>
                                            <p:fltVal val="0"/>
                                          </p:val>
                                        </p:tav>
                                        <p:tav tm="100000">
                                          <p:val>
                                            <p:strVal val="#ppt_w"/>
                                          </p:val>
                                        </p:tav>
                                      </p:tavLst>
                                    </p:anim>
                                    <p:anim calcmode="lin" valueType="num">
                                      <p:cBhvr>
                                        <p:cTn id="50" dur="750" fill="hold"/>
                                        <p:tgtEl>
                                          <p:spTgt spid="54"/>
                                        </p:tgtEl>
                                        <p:attrNameLst>
                                          <p:attrName>ppt_h</p:attrName>
                                        </p:attrNameLst>
                                      </p:cBhvr>
                                      <p:tavLst>
                                        <p:tav tm="0">
                                          <p:val>
                                            <p:fltVal val="0"/>
                                          </p:val>
                                        </p:tav>
                                        <p:tav tm="100000">
                                          <p:val>
                                            <p:strVal val="#ppt_h"/>
                                          </p:val>
                                        </p:tav>
                                      </p:tavLst>
                                    </p:anim>
                                    <p:anim calcmode="lin" valueType="num">
                                      <p:cBhvr>
                                        <p:cTn id="51" dur="750" fill="hold"/>
                                        <p:tgtEl>
                                          <p:spTgt spid="54"/>
                                        </p:tgtEl>
                                        <p:attrNameLst>
                                          <p:attrName>ppt_x</p:attrName>
                                        </p:attrNameLst>
                                      </p:cBhvr>
                                      <p:tavLst>
                                        <p:tav tm="0" fmla="#ppt_x+(cos(-2*pi*(1-$))*-#ppt_x-sin(-2*pi*(1-$))*(1-#ppt_y))*(1-$)">
                                          <p:val>
                                            <p:fltVal val="0"/>
                                          </p:val>
                                        </p:tav>
                                        <p:tav tm="100000">
                                          <p:val>
                                            <p:fltVal val="1"/>
                                          </p:val>
                                        </p:tav>
                                      </p:tavLst>
                                    </p:anim>
                                    <p:anim calcmode="lin" valueType="num">
                                      <p:cBhvr>
                                        <p:cTn id="52" dur="750" fill="hold"/>
                                        <p:tgtEl>
                                          <p:spTgt spid="54"/>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750" fill="hold"/>
                                        <p:tgtEl>
                                          <p:spTgt spid="47"/>
                                        </p:tgtEl>
                                        <p:attrNameLst>
                                          <p:attrName>ppt_w</p:attrName>
                                        </p:attrNameLst>
                                      </p:cBhvr>
                                      <p:tavLst>
                                        <p:tav tm="0">
                                          <p:val>
                                            <p:fltVal val="0"/>
                                          </p:val>
                                        </p:tav>
                                        <p:tav tm="100000">
                                          <p:val>
                                            <p:strVal val="#ppt_w"/>
                                          </p:val>
                                        </p:tav>
                                      </p:tavLst>
                                    </p:anim>
                                    <p:anim calcmode="lin" valueType="num">
                                      <p:cBhvr>
                                        <p:cTn id="57" dur="750" fill="hold"/>
                                        <p:tgtEl>
                                          <p:spTgt spid="47"/>
                                        </p:tgtEl>
                                        <p:attrNameLst>
                                          <p:attrName>ppt_h</p:attrName>
                                        </p:attrNameLst>
                                      </p:cBhvr>
                                      <p:tavLst>
                                        <p:tav tm="0">
                                          <p:val>
                                            <p:fltVal val="0"/>
                                          </p:val>
                                        </p:tav>
                                        <p:tav tm="100000">
                                          <p:val>
                                            <p:strVal val="#ppt_h"/>
                                          </p:val>
                                        </p:tav>
                                      </p:tavLst>
                                    </p:anim>
                                    <p:anim calcmode="lin" valueType="num">
                                      <p:cBhvr>
                                        <p:cTn id="58" dur="750" fill="hold"/>
                                        <p:tgtEl>
                                          <p:spTgt spid="47"/>
                                        </p:tgtEl>
                                        <p:attrNameLst>
                                          <p:attrName>ppt_x</p:attrName>
                                        </p:attrNameLst>
                                      </p:cBhvr>
                                      <p:tavLst>
                                        <p:tav tm="0" fmla="#ppt_x+(cos(-2*pi*(1-$))*-#ppt_x-sin(-2*pi*(1-$))*(1-#ppt_y))*(1-$)">
                                          <p:val>
                                            <p:fltVal val="0"/>
                                          </p:val>
                                        </p:tav>
                                        <p:tav tm="100000">
                                          <p:val>
                                            <p:fltVal val="1"/>
                                          </p:val>
                                        </p:tav>
                                      </p:tavLst>
                                    </p:anim>
                                    <p:anim calcmode="lin" valueType="num">
                                      <p:cBhvr>
                                        <p:cTn id="59" dur="75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750" fill="hold"/>
                                        <p:tgtEl>
                                          <p:spTgt spid="50"/>
                                        </p:tgtEl>
                                        <p:attrNameLst>
                                          <p:attrName>ppt_w</p:attrName>
                                        </p:attrNameLst>
                                      </p:cBhvr>
                                      <p:tavLst>
                                        <p:tav tm="0">
                                          <p:val>
                                            <p:fltVal val="0"/>
                                          </p:val>
                                        </p:tav>
                                        <p:tav tm="100000">
                                          <p:val>
                                            <p:strVal val="#ppt_w"/>
                                          </p:val>
                                        </p:tav>
                                      </p:tavLst>
                                    </p:anim>
                                    <p:anim calcmode="lin" valueType="num">
                                      <p:cBhvr>
                                        <p:cTn id="64" dur="750" fill="hold"/>
                                        <p:tgtEl>
                                          <p:spTgt spid="50"/>
                                        </p:tgtEl>
                                        <p:attrNameLst>
                                          <p:attrName>ppt_h</p:attrName>
                                        </p:attrNameLst>
                                      </p:cBhvr>
                                      <p:tavLst>
                                        <p:tav tm="0">
                                          <p:val>
                                            <p:fltVal val="0"/>
                                          </p:val>
                                        </p:tav>
                                        <p:tav tm="100000">
                                          <p:val>
                                            <p:strVal val="#ppt_h"/>
                                          </p:val>
                                        </p:tav>
                                      </p:tavLst>
                                    </p:anim>
                                    <p:anim calcmode="lin" valueType="num">
                                      <p:cBhvr>
                                        <p:cTn id="65" dur="750" fill="hold"/>
                                        <p:tgtEl>
                                          <p:spTgt spid="50"/>
                                        </p:tgtEl>
                                        <p:attrNameLst>
                                          <p:attrName>ppt_x</p:attrName>
                                        </p:attrNameLst>
                                      </p:cBhvr>
                                      <p:tavLst>
                                        <p:tav tm="0" fmla="#ppt_x+(cos(-2*pi*(1-$))*-#ppt_x-sin(-2*pi*(1-$))*(1-#ppt_y))*(1-$)">
                                          <p:val>
                                            <p:fltVal val="0"/>
                                          </p:val>
                                        </p:tav>
                                        <p:tav tm="100000">
                                          <p:val>
                                            <p:fltVal val="1"/>
                                          </p:val>
                                        </p:tav>
                                      </p:tavLst>
                                    </p:anim>
                                    <p:anim calcmode="lin" valueType="num">
                                      <p:cBhvr>
                                        <p:cTn id="66" dur="750" fill="hold"/>
                                        <p:tgtEl>
                                          <p:spTgt spid="50"/>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0" fill="hold" grpId="0"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750" fill="hold"/>
                                        <p:tgtEl>
                                          <p:spTgt spid="58"/>
                                        </p:tgtEl>
                                        <p:attrNameLst>
                                          <p:attrName>ppt_w</p:attrName>
                                        </p:attrNameLst>
                                      </p:cBhvr>
                                      <p:tavLst>
                                        <p:tav tm="0">
                                          <p:val>
                                            <p:fltVal val="0"/>
                                          </p:val>
                                        </p:tav>
                                        <p:tav tm="100000">
                                          <p:val>
                                            <p:strVal val="#ppt_w"/>
                                          </p:val>
                                        </p:tav>
                                      </p:tavLst>
                                    </p:anim>
                                    <p:anim calcmode="lin" valueType="num">
                                      <p:cBhvr>
                                        <p:cTn id="71" dur="750" fill="hold"/>
                                        <p:tgtEl>
                                          <p:spTgt spid="58"/>
                                        </p:tgtEl>
                                        <p:attrNameLst>
                                          <p:attrName>ppt_h</p:attrName>
                                        </p:attrNameLst>
                                      </p:cBhvr>
                                      <p:tavLst>
                                        <p:tav tm="0">
                                          <p:val>
                                            <p:fltVal val="0"/>
                                          </p:val>
                                        </p:tav>
                                        <p:tav tm="100000">
                                          <p:val>
                                            <p:strVal val="#ppt_h"/>
                                          </p:val>
                                        </p:tav>
                                      </p:tavLst>
                                    </p:anim>
                                    <p:anim calcmode="lin" valueType="num">
                                      <p:cBhvr>
                                        <p:cTn id="72" dur="750" fill="hold"/>
                                        <p:tgtEl>
                                          <p:spTgt spid="58"/>
                                        </p:tgtEl>
                                        <p:attrNameLst>
                                          <p:attrName>ppt_x</p:attrName>
                                        </p:attrNameLst>
                                      </p:cBhvr>
                                      <p:tavLst>
                                        <p:tav tm="0" fmla="#ppt_x+(cos(-2*pi*(1-$))*-#ppt_x-sin(-2*pi*(1-$))*(1-#ppt_y))*(1-$)">
                                          <p:val>
                                            <p:fltVal val="0"/>
                                          </p:val>
                                        </p:tav>
                                        <p:tav tm="100000">
                                          <p:val>
                                            <p:fltVal val="1"/>
                                          </p:val>
                                        </p:tav>
                                      </p:tavLst>
                                    </p:anim>
                                    <p:anim calcmode="lin" valueType="num">
                                      <p:cBhvr>
                                        <p:cTn id="73" dur="750" fill="hold"/>
                                        <p:tgtEl>
                                          <p:spTgt spid="58"/>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15"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750" fill="hold"/>
                                        <p:tgtEl>
                                          <p:spTgt spid="49"/>
                                        </p:tgtEl>
                                        <p:attrNameLst>
                                          <p:attrName>ppt_w</p:attrName>
                                        </p:attrNameLst>
                                      </p:cBhvr>
                                      <p:tavLst>
                                        <p:tav tm="0">
                                          <p:val>
                                            <p:fltVal val="0"/>
                                          </p:val>
                                        </p:tav>
                                        <p:tav tm="100000">
                                          <p:val>
                                            <p:strVal val="#ppt_w"/>
                                          </p:val>
                                        </p:tav>
                                      </p:tavLst>
                                    </p:anim>
                                    <p:anim calcmode="lin" valueType="num">
                                      <p:cBhvr>
                                        <p:cTn id="78" dur="750" fill="hold"/>
                                        <p:tgtEl>
                                          <p:spTgt spid="49"/>
                                        </p:tgtEl>
                                        <p:attrNameLst>
                                          <p:attrName>ppt_h</p:attrName>
                                        </p:attrNameLst>
                                      </p:cBhvr>
                                      <p:tavLst>
                                        <p:tav tm="0">
                                          <p:val>
                                            <p:fltVal val="0"/>
                                          </p:val>
                                        </p:tav>
                                        <p:tav tm="100000">
                                          <p:val>
                                            <p:strVal val="#ppt_h"/>
                                          </p:val>
                                        </p:tav>
                                      </p:tavLst>
                                    </p:anim>
                                    <p:anim calcmode="lin" valueType="num">
                                      <p:cBhvr>
                                        <p:cTn id="79" dur="750" fill="hold"/>
                                        <p:tgtEl>
                                          <p:spTgt spid="49"/>
                                        </p:tgtEl>
                                        <p:attrNameLst>
                                          <p:attrName>ppt_x</p:attrName>
                                        </p:attrNameLst>
                                      </p:cBhvr>
                                      <p:tavLst>
                                        <p:tav tm="0" fmla="#ppt_x+(cos(-2*pi*(1-$))*-#ppt_x-sin(-2*pi*(1-$))*(1-#ppt_y))*(1-$)">
                                          <p:val>
                                            <p:fltVal val="0"/>
                                          </p:val>
                                        </p:tav>
                                        <p:tav tm="100000">
                                          <p:val>
                                            <p:fltVal val="1"/>
                                          </p:val>
                                        </p:tav>
                                      </p:tavLst>
                                    </p:anim>
                                    <p:anim calcmode="lin" valueType="num">
                                      <p:cBhvr>
                                        <p:cTn id="80" dur="75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11000"/>
                            </p:stCondLst>
                            <p:childTnLst>
                              <p:par>
                                <p:cTn id="82" presetID="15" presetClass="entr" presetSubtype="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750" fill="hold"/>
                                        <p:tgtEl>
                                          <p:spTgt spid="53"/>
                                        </p:tgtEl>
                                        <p:attrNameLst>
                                          <p:attrName>ppt_w</p:attrName>
                                        </p:attrNameLst>
                                      </p:cBhvr>
                                      <p:tavLst>
                                        <p:tav tm="0">
                                          <p:val>
                                            <p:fltVal val="0"/>
                                          </p:val>
                                        </p:tav>
                                        <p:tav tm="100000">
                                          <p:val>
                                            <p:strVal val="#ppt_w"/>
                                          </p:val>
                                        </p:tav>
                                      </p:tavLst>
                                    </p:anim>
                                    <p:anim calcmode="lin" valueType="num">
                                      <p:cBhvr>
                                        <p:cTn id="85" dur="750" fill="hold"/>
                                        <p:tgtEl>
                                          <p:spTgt spid="53"/>
                                        </p:tgtEl>
                                        <p:attrNameLst>
                                          <p:attrName>ppt_h</p:attrName>
                                        </p:attrNameLst>
                                      </p:cBhvr>
                                      <p:tavLst>
                                        <p:tav tm="0">
                                          <p:val>
                                            <p:fltVal val="0"/>
                                          </p:val>
                                        </p:tav>
                                        <p:tav tm="100000">
                                          <p:val>
                                            <p:strVal val="#ppt_h"/>
                                          </p:val>
                                        </p:tav>
                                      </p:tavLst>
                                    </p:anim>
                                    <p:anim calcmode="lin" valueType="num">
                                      <p:cBhvr>
                                        <p:cTn id="86" dur="750" fill="hold"/>
                                        <p:tgtEl>
                                          <p:spTgt spid="53"/>
                                        </p:tgtEl>
                                        <p:attrNameLst>
                                          <p:attrName>ppt_x</p:attrName>
                                        </p:attrNameLst>
                                      </p:cBhvr>
                                      <p:tavLst>
                                        <p:tav tm="0" fmla="#ppt_x+(cos(-2*pi*(1-$))*-#ppt_x-sin(-2*pi*(1-$))*(1-#ppt_y))*(1-$)">
                                          <p:val>
                                            <p:fltVal val="0"/>
                                          </p:val>
                                        </p:tav>
                                        <p:tav tm="100000">
                                          <p:val>
                                            <p:fltVal val="1"/>
                                          </p:val>
                                        </p:tav>
                                      </p:tavLst>
                                    </p:anim>
                                    <p:anim calcmode="lin" valueType="num">
                                      <p:cBhvr>
                                        <p:cTn id="87" dur="750" fill="hold"/>
                                        <p:tgtEl>
                                          <p:spTgt spid="53"/>
                                        </p:tgtEl>
                                        <p:attrNameLst>
                                          <p:attrName>ppt_y</p:attrName>
                                        </p:attrNameLst>
                                      </p:cBhvr>
                                      <p:tavLst>
                                        <p:tav tm="0" fmla="#ppt_y+(sin(-2*pi*(1-$))*-#ppt_x+cos(-2*pi*(1-$))*(1-#ppt_y))*(1-$)">
                                          <p:val>
                                            <p:fltVal val="0"/>
                                          </p:val>
                                        </p:tav>
                                        <p:tav tm="100000">
                                          <p:val>
                                            <p:fltVal val="1"/>
                                          </p:val>
                                        </p:tav>
                                      </p:tavLst>
                                    </p:anim>
                                  </p:childTnLst>
                                </p:cTn>
                              </p:par>
                            </p:childTnLst>
                          </p:cTn>
                        </p:par>
                        <p:par>
                          <p:cTn id="88" fill="hold">
                            <p:stCondLst>
                              <p:cond delay="12000"/>
                            </p:stCondLst>
                            <p:childTnLst>
                              <p:par>
                                <p:cTn id="89" presetID="15"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750" fill="hold"/>
                                        <p:tgtEl>
                                          <p:spTgt spid="48"/>
                                        </p:tgtEl>
                                        <p:attrNameLst>
                                          <p:attrName>ppt_w</p:attrName>
                                        </p:attrNameLst>
                                      </p:cBhvr>
                                      <p:tavLst>
                                        <p:tav tm="0">
                                          <p:val>
                                            <p:fltVal val="0"/>
                                          </p:val>
                                        </p:tav>
                                        <p:tav tm="100000">
                                          <p:val>
                                            <p:strVal val="#ppt_w"/>
                                          </p:val>
                                        </p:tav>
                                      </p:tavLst>
                                    </p:anim>
                                    <p:anim calcmode="lin" valueType="num">
                                      <p:cBhvr>
                                        <p:cTn id="92" dur="750" fill="hold"/>
                                        <p:tgtEl>
                                          <p:spTgt spid="48"/>
                                        </p:tgtEl>
                                        <p:attrNameLst>
                                          <p:attrName>ppt_h</p:attrName>
                                        </p:attrNameLst>
                                      </p:cBhvr>
                                      <p:tavLst>
                                        <p:tav tm="0">
                                          <p:val>
                                            <p:fltVal val="0"/>
                                          </p:val>
                                        </p:tav>
                                        <p:tav tm="100000">
                                          <p:val>
                                            <p:strVal val="#ppt_h"/>
                                          </p:val>
                                        </p:tav>
                                      </p:tavLst>
                                    </p:anim>
                                    <p:anim calcmode="lin" valueType="num">
                                      <p:cBhvr>
                                        <p:cTn id="93" dur="750" fill="hold"/>
                                        <p:tgtEl>
                                          <p:spTgt spid="48"/>
                                        </p:tgtEl>
                                        <p:attrNameLst>
                                          <p:attrName>ppt_x</p:attrName>
                                        </p:attrNameLst>
                                      </p:cBhvr>
                                      <p:tavLst>
                                        <p:tav tm="0" fmla="#ppt_x+(cos(-2*pi*(1-$))*-#ppt_x-sin(-2*pi*(1-$))*(1-#ppt_y))*(1-$)">
                                          <p:val>
                                            <p:fltVal val="0"/>
                                          </p:val>
                                        </p:tav>
                                        <p:tav tm="100000">
                                          <p:val>
                                            <p:fltVal val="1"/>
                                          </p:val>
                                        </p:tav>
                                      </p:tavLst>
                                    </p:anim>
                                    <p:anim calcmode="lin" valueType="num">
                                      <p:cBhvr>
                                        <p:cTn id="94" dur="75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95" fill="hold">
                            <p:stCondLst>
                              <p:cond delay="13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6"/>
                                        </p:tgtEl>
                                        <p:attrNameLst>
                                          <p:attrName>ppt_y</p:attrName>
                                        </p:attrNameLst>
                                      </p:cBhvr>
                                      <p:tavLst>
                                        <p:tav tm="0">
                                          <p:val>
                                            <p:strVal val="#ppt_y"/>
                                          </p:val>
                                        </p:tav>
                                        <p:tav tm="100000">
                                          <p:val>
                                            <p:strVal val="#ppt_y"/>
                                          </p:val>
                                        </p:tav>
                                      </p:tavLst>
                                    </p:anim>
                                    <p:anim calcmode="lin" valueType="num">
                                      <p:cBhvr>
                                        <p:cTn id="10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16"/>
                                        </p:tgtEl>
                                      </p:cBhvr>
                                    </p:animEffect>
                                  </p:childTnLst>
                                </p:cTn>
                              </p:par>
                            </p:childTnLst>
                          </p:cTn>
                        </p:par>
                        <p:par>
                          <p:cTn id="103" fill="hold">
                            <p:stCondLst>
                              <p:cond delay="10949"/>
                            </p:stCondLst>
                            <p:childTnLst>
                              <p:par>
                                <p:cTn id="104" presetID="26" presetClass="emph" presetSubtype="0" fill="hold" grpId="1" nodeType="afterEffect">
                                  <p:stCondLst>
                                    <p:cond delay="0"/>
                                  </p:stCondLst>
                                  <p:iterate type="lt">
                                    <p:tmPct val="0"/>
                                  </p:iterate>
                                  <p:childTnLst>
                                    <p:animEffect transition="out" filter="fade">
                                      <p:cBhvr>
                                        <p:cTn id="105" dur="500" tmFilter="0, 0; .2, .5; .8, .5; 1, 0"/>
                                        <p:tgtEl>
                                          <p:spTgt spid="16"/>
                                        </p:tgtEl>
                                      </p:cBhvr>
                                    </p:animEffect>
                                    <p:animScale>
                                      <p:cBhvr>
                                        <p:cTn id="106" dur="250" autoRev="1" fill="hold"/>
                                        <p:tgtEl>
                                          <p:spTgt spid="16"/>
                                        </p:tgtEl>
                                      </p:cBhvr>
                                      <p:by x="105000" y="105000"/>
                                    </p:animScale>
                                  </p:childTnLst>
                                </p:cTn>
                              </p:par>
                            </p:childTnLst>
                          </p:cTn>
                        </p:par>
                        <p:par>
                          <p:cTn id="107" fill="hold">
                            <p:stCondLst>
                              <p:cond delay="11449"/>
                            </p:stCondLst>
                            <p:childTnLst>
                              <p:par>
                                <p:cTn id="108" presetID="41" presetClass="entr" presetSubtype="0" fill="hold" grpId="0" nodeType="afterEffect">
                                  <p:stCondLst>
                                    <p:cond delay="0"/>
                                  </p:stCondLst>
                                  <p:iterate type="lt">
                                    <p:tmPct val="10000"/>
                                  </p:iterate>
                                  <p:childTnLst>
                                    <p:set>
                                      <p:cBhvr>
                                        <p:cTn id="109" dur="1" fill="hold">
                                          <p:stCondLst>
                                            <p:cond delay="0"/>
                                          </p:stCondLst>
                                        </p:cTn>
                                        <p:tgtEl>
                                          <p:spTgt spid="18"/>
                                        </p:tgtEl>
                                        <p:attrNameLst>
                                          <p:attrName>style.visibility</p:attrName>
                                        </p:attrNameLst>
                                      </p:cBhvr>
                                      <p:to>
                                        <p:strVal val="visible"/>
                                      </p:to>
                                    </p:set>
                                    <p:anim calcmode="lin" valueType="num">
                                      <p:cBhvr>
                                        <p:cTn id="11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18"/>
                                        </p:tgtEl>
                                        <p:attrNameLst>
                                          <p:attrName>ppt_y</p:attrName>
                                        </p:attrNameLst>
                                      </p:cBhvr>
                                      <p:tavLst>
                                        <p:tav tm="0">
                                          <p:val>
                                            <p:strVal val="#ppt_y"/>
                                          </p:val>
                                        </p:tav>
                                        <p:tav tm="100000">
                                          <p:val>
                                            <p:strVal val="#ppt_y"/>
                                          </p:val>
                                        </p:tav>
                                      </p:tavLst>
                                    </p:anim>
                                    <p:anim calcmode="lin" valueType="num">
                                      <p:cBhvr>
                                        <p:cTn id="11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18"/>
                                        </p:tgtEl>
                                      </p:cBhvr>
                                    </p:animEffect>
                                  </p:childTnLst>
                                </p:cTn>
                              </p:par>
                            </p:childTnLst>
                          </p:cTn>
                        </p:par>
                        <p:par>
                          <p:cTn id="115" fill="hold">
                            <p:stCondLst>
                              <p:cond delay="12199"/>
                            </p:stCondLst>
                            <p:childTnLst>
                              <p:par>
                                <p:cTn id="116" presetID="26" presetClass="emph" presetSubtype="0" fill="hold" grpId="1" nodeType="afterEffect">
                                  <p:stCondLst>
                                    <p:cond delay="0"/>
                                  </p:stCondLst>
                                  <p:iterate type="lt">
                                    <p:tmPct val="0"/>
                                  </p:iterate>
                                  <p:childTnLst>
                                    <p:animEffect transition="out" filter="fade">
                                      <p:cBhvr>
                                        <p:cTn id="117" dur="500" tmFilter="0, 0; .2, .5; .8, .5; 1, 0"/>
                                        <p:tgtEl>
                                          <p:spTgt spid="18"/>
                                        </p:tgtEl>
                                      </p:cBhvr>
                                    </p:animEffect>
                                    <p:animScale>
                                      <p:cBhvr>
                                        <p:cTn id="118"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16" grpId="0"/>
      <p:bldP spid="16" grpId="1"/>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一、仪容礼仪→ （四）干净的面部</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7" name="平行四边形 6"/>
          <p:cNvSpPr/>
          <p:nvPr/>
        </p:nvSpPr>
        <p:spPr bwMode="auto">
          <a:xfrm>
            <a:off x="1244799" y="2032149"/>
            <a:ext cx="9937104" cy="4392488"/>
          </a:xfrm>
          <a:prstGeom prst="parallelogram">
            <a:avLst/>
          </a:prstGeom>
          <a:noFill/>
          <a:ln w="19050">
            <a:solidFill>
              <a:srgbClr val="EED1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buFont typeface="Arial" panose="020B0604020202020204" pitchFamily="34" charset="0"/>
              <a:buNone/>
              <a:defRPr/>
            </a:pPr>
            <a:endParaRPr lang="zh-CN" altLang="en-US" noProof="1"/>
          </a:p>
        </p:txBody>
      </p:sp>
      <p:sp>
        <p:nvSpPr>
          <p:cNvPr id="8" name="文本框 2"/>
          <p:cNvSpPr txBox="1">
            <a:spLocks noChangeArrowheads="1"/>
          </p:cNvSpPr>
          <p:nvPr/>
        </p:nvSpPr>
        <p:spPr bwMode="auto">
          <a:xfrm>
            <a:off x="2360921" y="2176165"/>
            <a:ext cx="7884878" cy="4054443"/>
          </a:xfrm>
          <a:prstGeom prst="rect">
            <a:avLst/>
          </a:prstGeom>
          <a:noFill/>
          <a:ln w="9525">
            <a:noFill/>
            <a:miter lim="800000"/>
          </a:ln>
        </p:spPr>
        <p:txBody>
          <a:bodyPr wrap="square">
            <a:spAutoFit/>
          </a:bodyPr>
          <a:lstStyle/>
          <a:p>
            <a:pPr indent="535305" defTabSz="914400">
              <a:lnSpc>
                <a:spcPct val="130000"/>
              </a:lnSpc>
              <a:defRPr/>
            </a:pPr>
            <a:r>
              <a:rPr lang="zh-CN" altLang="en-US" sz="2000" dirty="0">
                <a:solidFill>
                  <a:srgbClr val="5F5F5F"/>
                </a:solidFill>
                <a:latin typeface="微软雅黑" panose="020B0503020204020204" pitchFamily="34" charset="-122"/>
                <a:ea typeface="微软雅黑" panose="020B0503020204020204" pitchFamily="34" charset="-122"/>
              </a:rPr>
              <a:t>在茶艺服务过程中，虽然宾客的注意力大多数时间集中在茶艺服务人员的双手上，但</a:t>
            </a:r>
            <a:r>
              <a:rPr lang="zh-CN" altLang="en-US" sz="2000" b="1" dirty="0">
                <a:solidFill>
                  <a:srgbClr val="0070C0"/>
                </a:solidFill>
                <a:latin typeface="微软雅黑" panose="020B0503020204020204" pitchFamily="34" charset="-122"/>
                <a:ea typeface="微软雅黑" panose="020B0503020204020204" pitchFamily="34" charset="-122"/>
              </a:rPr>
              <a:t>干净的面部也是非常重要的</a:t>
            </a:r>
            <a:r>
              <a:rPr lang="zh-CN" altLang="en-US" sz="2000" dirty="0">
                <a:solidFill>
                  <a:srgbClr val="5F5F5F"/>
                </a:solidFill>
                <a:latin typeface="微软雅黑" panose="020B0503020204020204" pitchFamily="34" charset="-122"/>
                <a:ea typeface="微软雅黑" panose="020B0503020204020204" pitchFamily="34" charset="-122"/>
              </a:rPr>
              <a:t>。</a:t>
            </a:r>
            <a:endParaRPr lang="zh-CN" altLang="en-US" sz="2000" dirty="0">
              <a:solidFill>
                <a:srgbClr val="5F5F5F"/>
              </a:solidFill>
              <a:latin typeface="微软雅黑" panose="020B0503020204020204" pitchFamily="34" charset="-122"/>
              <a:ea typeface="微软雅黑" panose="020B0503020204020204" pitchFamily="34" charset="-122"/>
            </a:endParaRPr>
          </a:p>
          <a:p>
            <a:pPr indent="535305" defTabSz="914400">
              <a:lnSpc>
                <a:spcPct val="130000"/>
              </a:lnSpc>
              <a:defRPr/>
            </a:pPr>
            <a:r>
              <a:rPr lang="zh-CN" altLang="en-US" sz="2000" dirty="0">
                <a:solidFill>
                  <a:srgbClr val="5F5F5F"/>
                </a:solidFill>
                <a:latin typeface="微软雅黑" panose="020B0503020204020204" pitchFamily="34" charset="-122"/>
                <a:ea typeface="微软雅黑" panose="020B0503020204020204" pitchFamily="34" charset="-122"/>
              </a:rPr>
              <a:t>在日常生活中，茶艺服务人员应做到早晚清洁面部各一次。洗脸水的温度以</a:t>
            </a:r>
            <a:r>
              <a:rPr lang="en-US" altLang="zh-CN" sz="2000" dirty="0">
                <a:solidFill>
                  <a:srgbClr val="5F5F5F"/>
                </a:solidFill>
                <a:latin typeface="微软雅黑" panose="020B0503020204020204" pitchFamily="34" charset="-122"/>
                <a:ea typeface="微软雅黑" panose="020B0503020204020204" pitchFamily="34" charset="-122"/>
              </a:rPr>
              <a:t>40℃</a:t>
            </a:r>
            <a:r>
              <a:rPr lang="zh-CN" altLang="en-US" sz="2000" dirty="0">
                <a:solidFill>
                  <a:srgbClr val="5F5F5F"/>
                </a:solidFill>
                <a:latin typeface="微软雅黑" panose="020B0503020204020204" pitchFamily="34" charset="-122"/>
                <a:ea typeface="微软雅黑" panose="020B0503020204020204" pitchFamily="34" charset="-122"/>
              </a:rPr>
              <a:t>左右为宜。洗脸时，应选用符合自身肤质的洗面奶，涂在掌心用水揉开，然后均匀地抹在脸部、耳朵、脖颈处，从下往上、从内向外打圈揉搓并反复多次，再用清水洗去泡沫。清洁面部时，还应注意清理鼻腔并保持鼻部无“黑头”。</a:t>
            </a:r>
            <a:endParaRPr lang="zh-CN" altLang="en-US" sz="2000" dirty="0">
              <a:solidFill>
                <a:srgbClr val="5F5F5F"/>
              </a:solidFill>
              <a:latin typeface="微软雅黑" panose="020B0503020204020204" pitchFamily="34" charset="-122"/>
              <a:ea typeface="微软雅黑" panose="020B0503020204020204" pitchFamily="34" charset="-122"/>
            </a:endParaRPr>
          </a:p>
          <a:p>
            <a:pPr indent="535305" defTabSz="914400">
              <a:lnSpc>
                <a:spcPct val="130000"/>
              </a:lnSpc>
              <a:defRPr/>
            </a:pPr>
            <a:r>
              <a:rPr lang="zh-CN" altLang="en-US" sz="2000" dirty="0">
                <a:solidFill>
                  <a:srgbClr val="5F5F5F"/>
                </a:solidFill>
                <a:latin typeface="微软雅黑" panose="020B0503020204020204" pitchFamily="34" charset="-122"/>
                <a:ea typeface="微软雅黑" panose="020B0503020204020204" pitchFamily="34" charset="-122"/>
              </a:rPr>
              <a:t>在茶艺服务中，男性茶艺服务人员将面部洗干净，不留胡须即可。女性茶艺服务人员可化淡妆，但不要浓妆艳抹，也不要使用味道浓烈的香水。</a:t>
            </a:r>
            <a:endParaRPr lang="zh-CN" altLang="en-US" sz="2000" dirty="0">
              <a:solidFill>
                <a:srgbClr val="5F5F5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二、仪态礼仪→ （一）正确的站姿</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1316807" y="2536205"/>
            <a:ext cx="7200800" cy="3067050"/>
          </a:xfrm>
          <a:prstGeom prst="rect">
            <a:avLst/>
          </a:prstGeom>
          <a:noFill/>
          <a:ln>
            <a:solidFill>
              <a:srgbClr val="FFC000"/>
            </a:solidFill>
          </a:ln>
          <a:effectLst>
            <a:outerShdw blurRad="50800" dist="38100" dir="2700000" algn="tl" rotWithShape="0">
              <a:prstClr val="black">
                <a:alpha val="40000"/>
              </a:prstClr>
            </a:outerShdw>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4" name="文本框 9"/>
          <p:cNvSpPr txBox="1">
            <a:spLocks noChangeArrowheads="1"/>
          </p:cNvSpPr>
          <p:nvPr/>
        </p:nvSpPr>
        <p:spPr bwMode="auto">
          <a:xfrm>
            <a:off x="1388816" y="2620269"/>
            <a:ext cx="6912768" cy="2893100"/>
          </a:xfrm>
          <a:prstGeom prst="rect">
            <a:avLst/>
          </a:prstGeom>
          <a:noFill/>
          <a:ln w="9525">
            <a:noFill/>
            <a:miter lim="800000"/>
          </a:ln>
        </p:spPr>
        <p:txBody>
          <a:bodyPr wrap="square">
            <a:spAutoFit/>
          </a:bodyPr>
          <a:lstStyle/>
          <a:p>
            <a:pPr indent="536575">
              <a:lnSpc>
                <a:spcPct val="130000"/>
              </a:lnSpc>
            </a:pP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优美的站姿是茶艺服务人员展现自身素质的起点和基础。</a:t>
            </a:r>
            <a:endPar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a:p>
            <a:pPr indent="536575">
              <a:lnSpc>
                <a:spcPct val="130000"/>
              </a:lnSpc>
            </a:pP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女性茶艺服务人员站立时，双腿并拢，直立站好，左脚位于右脚前，两脚尖呈</a:t>
            </a:r>
            <a:r>
              <a:rPr lang="en-US" altLang="zh-CN"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45°</a:t>
            </a: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60°</a:t>
            </a: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左脚脚跟靠在右脚足弓处。身体重心线应在两脚中间向上穿过脊柱及头部，挺胸、收腹，双肩自然放平，双手自然交叉于腹部前方，双眼平视前方，面带笑容。男性茶艺服务人员站立时，双腿自然分开，双脚岔开的宽度略窄于双肩，双手可交叉放在背后。</a:t>
            </a:r>
            <a:endParaRPr lang="zh-CN" altLang="zh-CN"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3074" name="图片 31" descr="F:\岳丽娟\岳丽娟\茶艺基础\茶艺基础（岳丽娟）\茶艺——需要修图和抠图\茶艺——需要修图和抠图\8.jpg"/>
          <p:cNvPicPr>
            <a:picLocks noChangeAspect="1" noChangeArrowheads="1"/>
          </p:cNvPicPr>
          <p:nvPr/>
        </p:nvPicPr>
        <p:blipFill>
          <a:blip r:embed="rId1" cstate="print"/>
          <a:stretch>
            <a:fillRect/>
          </a:stretch>
        </p:blipFill>
        <p:spPr bwMode="auto">
          <a:xfrm>
            <a:off x="9669735" y="2392189"/>
            <a:ext cx="2232247" cy="3348371"/>
          </a:xfrm>
          <a:prstGeom prst="rect">
            <a:avLst/>
          </a:prstGeom>
          <a:noFill/>
          <a:ln>
            <a:noFill/>
          </a:ln>
        </p:spPr>
      </p:pic>
      <p:sp>
        <p:nvSpPr>
          <p:cNvPr id="17" name="矩形 16"/>
          <p:cNvSpPr/>
          <p:nvPr/>
        </p:nvSpPr>
        <p:spPr>
          <a:xfrm>
            <a:off x="9453711" y="5920581"/>
            <a:ext cx="2749471"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女性茶艺服务人员站姿</a:t>
            </a:r>
            <a:endParaRPr lang="zh-CN" altLang="en-US" sz="2000" dirty="0"/>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二、仪态礼仪→ （二）端庄的坐姿</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1316807" y="1816125"/>
            <a:ext cx="10081120" cy="4536504"/>
          </a:xfrm>
          <a:prstGeom prst="rect">
            <a:avLst/>
          </a:prstGeom>
          <a:noFill/>
          <a:ln>
            <a:solidFill>
              <a:srgbClr val="FFC000"/>
            </a:solidFill>
          </a:ln>
          <a:effectLst>
            <a:outerShdw blurRad="50800" dist="38100" dir="2700000" algn="tl" rotWithShape="0">
              <a:prstClr val="black">
                <a:alpha val="40000"/>
              </a:prstClr>
            </a:outerShdw>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9" name="文本框 9"/>
          <p:cNvSpPr txBox="1">
            <a:spLocks noChangeArrowheads="1"/>
          </p:cNvSpPr>
          <p:nvPr/>
        </p:nvSpPr>
        <p:spPr bwMode="auto">
          <a:xfrm>
            <a:off x="1388815" y="2043177"/>
            <a:ext cx="9721079" cy="4093428"/>
          </a:xfrm>
          <a:prstGeom prst="rect">
            <a:avLst/>
          </a:prstGeom>
          <a:noFill/>
          <a:ln w="9525">
            <a:noFill/>
            <a:miter lim="800000"/>
          </a:ln>
        </p:spPr>
        <p:txBody>
          <a:bodyPr wrap="square">
            <a:spAutoFit/>
          </a:bodyPr>
          <a:lstStyle/>
          <a:p>
            <a:pPr indent="536575">
              <a:lnSpc>
                <a:spcPct val="130000"/>
              </a:lnSpc>
            </a:pP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端庄的坐姿会给人以文雅、稳重、大方、自然、亲切的美感。</a:t>
            </a:r>
            <a:endPar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a:p>
            <a:pPr indent="536575">
              <a:lnSpc>
                <a:spcPct val="130000"/>
              </a:lnSpc>
            </a:pP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坐姿的基本要求是：挺胸、收腹、头正、肩平。进行茶艺操作时，肩部不能因泡茶操作而倾斜。双手不进行茶艺操作时，自然平放在操作台上。茶艺服务人员为宾客泡茶时，常见的坐姿有以下几种。</a:t>
            </a:r>
            <a:endPar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a:p>
            <a:pPr indent="536575">
              <a:lnSpc>
                <a:spcPct val="130000"/>
              </a:lnSpc>
            </a:pPr>
            <a:r>
              <a:rPr lang="en-US" altLang="zh-CN" sz="20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sz="20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．正式坐姿</a:t>
            </a:r>
            <a:endParaRPr lang="zh-CN" altLang="en-US" sz="20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endParaRPr>
          </a:p>
          <a:p>
            <a:pPr indent="536575">
              <a:lnSpc>
                <a:spcPct val="130000"/>
              </a:lnSpc>
            </a:pP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茶艺服务人员入座时，动作要轻缓。走到座位前面转身站定，右脚后退半步，左脚跟上，然后稳稳地坐下。</a:t>
            </a:r>
            <a:endPar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a:p>
            <a:pPr indent="536575">
              <a:lnSpc>
                <a:spcPct val="130000"/>
              </a:lnSpc>
            </a:pP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穿长裙的女性茶艺服务人员入座时，要用手把裙子向前拢一下，然后坐在椅子的一半处或</a:t>
            </a:r>
            <a:r>
              <a:rPr lang="en-US" altLang="zh-CN"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2/3</a:t>
            </a: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处。坐下后，上身正直，小腿与地面保持垂直，双脚并拢，或者左脚在前右脚在后呈一条直线。</a:t>
            </a:r>
            <a:endPar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二、仪态礼仪→ （二）端庄的坐姿</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4701183" y="2536205"/>
            <a:ext cx="7200800" cy="3456384"/>
          </a:xfrm>
          <a:prstGeom prst="rect">
            <a:avLst/>
          </a:prstGeom>
          <a:noFill/>
          <a:ln>
            <a:solidFill>
              <a:srgbClr val="FFC000"/>
            </a:solidFill>
          </a:ln>
          <a:effectLst>
            <a:outerShdw blurRad="50800" dist="38100" dir="2700000" algn="tl" rotWithShape="0">
              <a:prstClr val="black">
                <a:alpha val="40000"/>
              </a:prstClr>
            </a:outerShdw>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9" name="文本框 9"/>
          <p:cNvSpPr txBox="1">
            <a:spLocks noChangeArrowheads="1"/>
          </p:cNvSpPr>
          <p:nvPr/>
        </p:nvSpPr>
        <p:spPr bwMode="auto">
          <a:xfrm>
            <a:off x="4989215" y="2739449"/>
            <a:ext cx="6696744" cy="2893100"/>
          </a:xfrm>
          <a:prstGeom prst="rect">
            <a:avLst/>
          </a:prstGeom>
          <a:noFill/>
          <a:ln w="9525">
            <a:noFill/>
            <a:miter lim="800000"/>
          </a:ln>
        </p:spPr>
        <p:txBody>
          <a:bodyPr wrap="square">
            <a:spAutoFit/>
          </a:bodyPr>
          <a:lstStyle/>
          <a:p>
            <a:pPr indent="536575">
              <a:lnSpc>
                <a:spcPct val="130000"/>
              </a:lnSpc>
            </a:pPr>
            <a:r>
              <a:rPr lang="en-US" altLang="zh-CN" sz="20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20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．侧点坐姿</a:t>
            </a:r>
            <a:endParaRPr lang="zh-CN" altLang="en-US" sz="20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endParaRPr>
          </a:p>
          <a:p>
            <a:pPr indent="536575">
              <a:lnSpc>
                <a:spcPct val="130000"/>
              </a:lnSpc>
            </a:pP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如果操作台的立面有面板或有悬挂的装饰物，无法采用正式坐姿时，则可采用侧点坐姿。侧点坐姿分为左侧点和右侧点。</a:t>
            </a:r>
            <a:endPar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a:p>
            <a:pPr indent="536575">
              <a:lnSpc>
                <a:spcPct val="130000"/>
              </a:lnSpc>
            </a:pPr>
            <a:r>
              <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采用左侧点坐姿时，双膝并拢，两小腿向左伸出，左脚跟靠于右脚内侧中间部位，左脚脚掌内侧着地，右脚跟提起，脚掌着地。右侧点坐姿与左侧点坐姿相反。</a:t>
            </a:r>
            <a:endParaRPr lang="zh-CN" altLang="en-US" sz="20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4098" name="图片 33" descr="F:\岳丽娟\岳丽娟\茶艺基础\茶艺基础（岳丽娟）\茶艺——需要修图和抠图\茶艺——需要修图和抠图\9.jpg"/>
          <p:cNvPicPr>
            <a:picLocks noChangeAspect="1" noChangeArrowheads="1"/>
          </p:cNvPicPr>
          <p:nvPr/>
        </p:nvPicPr>
        <p:blipFill>
          <a:blip r:embed="rId1" cstate="print"/>
          <a:stretch>
            <a:fillRect/>
          </a:stretch>
        </p:blipFill>
        <p:spPr bwMode="auto">
          <a:xfrm>
            <a:off x="1532831" y="2464197"/>
            <a:ext cx="2232248" cy="3348373"/>
          </a:xfrm>
          <a:prstGeom prst="rect">
            <a:avLst/>
          </a:prstGeom>
          <a:noFill/>
          <a:ln>
            <a:noFill/>
          </a:ln>
        </p:spPr>
      </p:pic>
      <p:sp>
        <p:nvSpPr>
          <p:cNvPr id="10" name="矩形 9"/>
          <p:cNvSpPr/>
          <p:nvPr/>
        </p:nvSpPr>
        <p:spPr>
          <a:xfrm>
            <a:off x="2050435" y="5992589"/>
            <a:ext cx="1210588"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侧点坐姿</a:t>
            </a:r>
            <a:endParaRPr lang="zh-CN" altLang="en-US" sz="2000"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二、仪态礼仪→ （三）得体的走姿</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1172791" y="2248173"/>
            <a:ext cx="7200800" cy="3456384"/>
          </a:xfrm>
          <a:prstGeom prst="rect">
            <a:avLst/>
          </a:prstGeom>
          <a:noFill/>
          <a:ln>
            <a:solidFill>
              <a:srgbClr val="FFC000"/>
            </a:solidFill>
          </a:ln>
          <a:effectLst>
            <a:outerShdw blurRad="50800" dist="38100" dir="2700000" algn="tl" rotWithShape="0">
              <a:prstClr val="black">
                <a:alpha val="40000"/>
              </a:prstClr>
            </a:outerShdw>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9" name="文本框 9"/>
          <p:cNvSpPr txBox="1">
            <a:spLocks noChangeArrowheads="1"/>
          </p:cNvSpPr>
          <p:nvPr/>
        </p:nvSpPr>
        <p:spPr bwMode="auto">
          <a:xfrm>
            <a:off x="1316807" y="2536205"/>
            <a:ext cx="6696744" cy="2926314"/>
          </a:xfrm>
          <a:prstGeom prst="rect">
            <a:avLst/>
          </a:prstGeom>
          <a:noFill/>
          <a:ln w="9525">
            <a:noFill/>
            <a:miter lim="800000"/>
          </a:ln>
        </p:spPr>
        <p:txBody>
          <a:bodyPr wrap="square">
            <a:spAutoFit/>
          </a:bodyPr>
          <a:lstStyle/>
          <a:p>
            <a:pPr indent="536575">
              <a:lnSpc>
                <a:spcPct val="130000"/>
              </a:lnSpc>
            </a:pPr>
            <a:r>
              <a:rPr lang="zh-CN" altLang="en-US" sz="2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走姿的基本要求是：上身正直，目光平视，肩部放松，双臂自然前后摆动，手指自然弯曲。行走时，身体重心稍向前倾。此外，步速和步幅也是行走姿态的重要方面，茶艺服务人员在行走时要注意步速，不要过急，步幅也应适中，给人以行云流水般的美感。</a:t>
            </a:r>
            <a:endParaRPr lang="zh-CN" altLang="en-US" sz="24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9741743" y="5920581"/>
            <a:ext cx="1542410"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得体的走姿</a:t>
            </a:r>
            <a:endParaRPr lang="zh-CN" altLang="en-US" sz="2000" dirty="0"/>
          </a:p>
        </p:txBody>
      </p:sp>
      <p:pic>
        <p:nvPicPr>
          <p:cNvPr id="5122" name="图片 35" descr="F:\岳丽娟\岳丽娟\茶艺基础\茶艺基础（岳丽娟）\茶艺——需要修图和抠图\茶艺——需要修图和抠图\7.jpg"/>
          <p:cNvPicPr>
            <a:picLocks noChangeAspect="1" noChangeArrowheads="1"/>
          </p:cNvPicPr>
          <p:nvPr/>
        </p:nvPicPr>
        <p:blipFill>
          <a:blip r:embed="rId1" cstate="print"/>
          <a:stretch>
            <a:fillRect/>
          </a:stretch>
        </p:blipFill>
        <p:spPr bwMode="auto">
          <a:xfrm>
            <a:off x="9309695" y="2104157"/>
            <a:ext cx="2396927" cy="358554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二、仪态礼仪→ （三）得体的走姿</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cxnSp>
        <p:nvCxnSpPr>
          <p:cNvPr id="11" name="MH_Other_3"/>
          <p:cNvCxnSpPr/>
          <p:nvPr>
            <p:custDataLst>
              <p:tags r:id="rId1"/>
            </p:custDataLst>
          </p:nvPr>
        </p:nvCxnSpPr>
        <p:spPr>
          <a:xfrm>
            <a:off x="1080655" y="1700808"/>
            <a:ext cx="0" cy="4867845"/>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MH_Other_4"/>
          <p:cNvSpPr/>
          <p:nvPr>
            <p:custDataLst>
              <p:tags r:id="rId2"/>
            </p:custDataLst>
          </p:nvPr>
        </p:nvSpPr>
        <p:spPr>
          <a:xfrm>
            <a:off x="949506" y="4857902"/>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sz="2000">
              <a:solidFill>
                <a:schemeClr val="accent2">
                  <a:lumMod val="50000"/>
                </a:schemeClr>
              </a:solidFill>
              <a:ea typeface="PMingLiU" panose="02020500000000000000" pitchFamily="18" charset="-120"/>
            </a:endParaRPr>
          </a:p>
        </p:txBody>
      </p:sp>
      <p:sp>
        <p:nvSpPr>
          <p:cNvPr id="13" name="MH_Text_3"/>
          <p:cNvSpPr>
            <a:spLocks noChangeArrowheads="1"/>
          </p:cNvSpPr>
          <p:nvPr>
            <p:custDataLst>
              <p:tags r:id="rId3"/>
            </p:custDataLst>
          </p:nvPr>
        </p:nvSpPr>
        <p:spPr bwMode="auto">
          <a:xfrm>
            <a:off x="1489396" y="5166965"/>
            <a:ext cx="954849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457200" algn="just">
              <a:lnSpc>
                <a:spcPct val="130000"/>
              </a:lnSpc>
              <a:defRPr/>
            </a:pPr>
            <a:r>
              <a:rPr lang="zh-CN" altLang="en-US" sz="2000" dirty="0">
                <a:solidFill>
                  <a:srgbClr val="747474"/>
                </a:solidFill>
                <a:latin typeface="微软雅黑" panose="020B0503020204020204" pitchFamily="34" charset="-122"/>
                <a:ea typeface="微软雅黑" panose="020B0503020204020204" pitchFamily="34" charset="-122"/>
              </a:rPr>
              <a:t>引领客人时，茶艺服务人员要走在客人的左前方，身体髋部朝着前行的方向，上身稍向右转，左肩稍前，右肩稍后，侧身向着客人，保持两三步的距离。如果在较窄的通道或楼道遇到相对而行的人时，也需采用侧行步。</a:t>
            </a:r>
            <a:endParaRPr lang="en-US" altLang="zh-CN" sz="2000" dirty="0">
              <a:solidFill>
                <a:srgbClr val="747474"/>
              </a:solidFill>
              <a:latin typeface="微软雅黑" panose="020B0503020204020204" pitchFamily="34" charset="-122"/>
              <a:ea typeface="微软雅黑" panose="020B0503020204020204" pitchFamily="34" charset="-122"/>
            </a:endParaRPr>
          </a:p>
        </p:txBody>
      </p:sp>
      <p:sp>
        <p:nvSpPr>
          <p:cNvPr id="14" name="MH_SubTitle_3"/>
          <p:cNvSpPr txBox="1">
            <a:spLocks noChangeArrowheads="1"/>
          </p:cNvSpPr>
          <p:nvPr>
            <p:custDataLst>
              <p:tags r:id="rId4"/>
            </p:custDataLst>
          </p:nvPr>
        </p:nvSpPr>
        <p:spPr bwMode="auto">
          <a:xfrm>
            <a:off x="1489397" y="4815241"/>
            <a:ext cx="457411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2000" b="1" dirty="0">
                <a:solidFill>
                  <a:schemeClr val="accent2">
                    <a:lumMod val="50000"/>
                  </a:schemeClr>
                </a:solidFill>
                <a:latin typeface="微软雅黑" panose="020B0503020204020204" pitchFamily="34" charset="-122"/>
                <a:ea typeface="微软雅黑" panose="020B0503020204020204" pitchFamily="34" charset="-122"/>
              </a:rPr>
              <a:t>3</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．侧行步</a:t>
            </a:r>
            <a:endParaRPr lang="zh-HK" altLang="en-US" sz="20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5" name="MH_Other_5"/>
          <p:cNvSpPr/>
          <p:nvPr>
            <p:custDataLst>
              <p:tags r:id="rId5"/>
            </p:custDataLst>
          </p:nvPr>
        </p:nvSpPr>
        <p:spPr>
          <a:xfrm>
            <a:off x="949505" y="3258832"/>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sz="2000">
              <a:solidFill>
                <a:schemeClr val="accent2">
                  <a:lumMod val="50000"/>
                </a:schemeClr>
              </a:solidFill>
              <a:ea typeface="PMingLiU" panose="02020500000000000000" pitchFamily="18" charset="-120"/>
            </a:endParaRPr>
          </a:p>
        </p:txBody>
      </p:sp>
      <p:sp>
        <p:nvSpPr>
          <p:cNvPr id="16" name="MH_Text_2"/>
          <p:cNvSpPr>
            <a:spLocks noChangeArrowheads="1"/>
          </p:cNvSpPr>
          <p:nvPr>
            <p:custDataLst>
              <p:tags r:id="rId6"/>
            </p:custDataLst>
          </p:nvPr>
        </p:nvSpPr>
        <p:spPr bwMode="auto">
          <a:xfrm>
            <a:off x="1513147" y="3544144"/>
            <a:ext cx="959674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457200" algn="just">
              <a:lnSpc>
                <a:spcPct val="130000"/>
              </a:lnSpc>
              <a:defRPr/>
            </a:pPr>
            <a:r>
              <a:rPr lang="zh-CN" altLang="en-US" sz="2000" dirty="0">
                <a:solidFill>
                  <a:srgbClr val="747474"/>
                </a:solidFill>
                <a:latin typeface="微软雅黑" panose="020B0503020204020204" pitchFamily="34" charset="-122"/>
                <a:ea typeface="微软雅黑" panose="020B0503020204020204" pitchFamily="34" charset="-122"/>
              </a:rPr>
              <a:t>当客人点单结束后或给客人奉茶后，应先向后退两三步，再转身离开。退步时脚轻擦地面，步幅要小。转身时，先转腰身，再转头。在茶艺表演结束时，或者离开表演台时，都应先后退两至三步为宜。</a:t>
            </a:r>
            <a:endParaRPr lang="en-US" altLang="zh-CN" sz="2000" dirty="0">
              <a:solidFill>
                <a:srgbClr val="747474"/>
              </a:solidFill>
              <a:latin typeface="微软雅黑" panose="020B0503020204020204" pitchFamily="34" charset="-122"/>
              <a:ea typeface="微软雅黑" panose="020B0503020204020204" pitchFamily="34" charset="-122"/>
            </a:endParaRPr>
          </a:p>
        </p:txBody>
      </p:sp>
      <p:sp>
        <p:nvSpPr>
          <p:cNvPr id="17" name="MH_SubTitle_2"/>
          <p:cNvSpPr txBox="1">
            <a:spLocks noChangeArrowheads="1"/>
          </p:cNvSpPr>
          <p:nvPr>
            <p:custDataLst>
              <p:tags r:id="rId7"/>
            </p:custDataLst>
          </p:nvPr>
        </p:nvSpPr>
        <p:spPr bwMode="auto">
          <a:xfrm>
            <a:off x="1513147" y="3205882"/>
            <a:ext cx="457411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2000" b="1" dirty="0">
                <a:solidFill>
                  <a:schemeClr val="accent2">
                    <a:lumMod val="50000"/>
                  </a:schemeClr>
                </a:solidFill>
                <a:latin typeface="微软雅黑" panose="020B0503020204020204" pitchFamily="34" charset="-122"/>
                <a:ea typeface="微软雅黑" panose="020B0503020204020204" pitchFamily="34" charset="-122"/>
              </a:rPr>
              <a:t>2</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．后退步</a:t>
            </a:r>
            <a:endParaRPr lang="zh-HK" altLang="en-US" sz="20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0" name="MH_Other_6"/>
          <p:cNvSpPr/>
          <p:nvPr>
            <p:custDataLst>
              <p:tags r:id="rId8"/>
            </p:custDataLst>
          </p:nvPr>
        </p:nvSpPr>
        <p:spPr>
          <a:xfrm>
            <a:off x="949505" y="1985827"/>
            <a:ext cx="288000" cy="286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sz="2000">
              <a:solidFill>
                <a:schemeClr val="accent2">
                  <a:lumMod val="50000"/>
                </a:schemeClr>
              </a:solidFill>
              <a:ea typeface="PMingLiU" panose="02020500000000000000" pitchFamily="18" charset="-120"/>
            </a:endParaRPr>
          </a:p>
        </p:txBody>
      </p:sp>
      <p:sp>
        <p:nvSpPr>
          <p:cNvPr id="21" name="MH_Text_1"/>
          <p:cNvSpPr>
            <a:spLocks noChangeArrowheads="1"/>
          </p:cNvSpPr>
          <p:nvPr>
            <p:custDataLst>
              <p:tags r:id="rId9"/>
            </p:custDataLst>
          </p:nvPr>
        </p:nvSpPr>
        <p:spPr bwMode="auto">
          <a:xfrm>
            <a:off x="1525021" y="2299799"/>
            <a:ext cx="965688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457200" algn="just">
              <a:lnSpc>
                <a:spcPct val="130000"/>
              </a:lnSpc>
              <a:defRPr/>
            </a:pPr>
            <a:r>
              <a:rPr lang="zh-CN" altLang="en-US" sz="2000" dirty="0">
                <a:solidFill>
                  <a:srgbClr val="747474"/>
                </a:solidFill>
                <a:latin typeface="微软雅黑" panose="020B0503020204020204" pitchFamily="34" charset="-122"/>
                <a:ea typeface="微软雅黑" panose="020B0503020204020204" pitchFamily="34" charset="-122"/>
              </a:rPr>
              <a:t>茶艺服务人员向前行走时，要保持身体直立挺拔。行走过程中，如遇客人或同事，需要问候时，头和上身向左转或向右转，同时微笑点头致意。</a:t>
            </a:r>
            <a:endParaRPr lang="en-US" altLang="zh-CN" sz="2000" dirty="0">
              <a:solidFill>
                <a:srgbClr val="747474"/>
              </a:solidFill>
              <a:latin typeface="微软雅黑" panose="020B0503020204020204" pitchFamily="34" charset="-122"/>
              <a:ea typeface="微软雅黑" panose="020B0503020204020204" pitchFamily="34" charset="-122"/>
            </a:endParaRPr>
          </a:p>
        </p:txBody>
      </p:sp>
      <p:sp>
        <p:nvSpPr>
          <p:cNvPr id="22" name="MH_SubTitle_1"/>
          <p:cNvSpPr txBox="1">
            <a:spLocks noChangeArrowheads="1"/>
          </p:cNvSpPr>
          <p:nvPr>
            <p:custDataLst>
              <p:tags r:id="rId10"/>
            </p:custDataLst>
          </p:nvPr>
        </p:nvSpPr>
        <p:spPr bwMode="auto">
          <a:xfrm>
            <a:off x="1525022" y="1914036"/>
            <a:ext cx="457411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2000" b="1" dirty="0">
                <a:solidFill>
                  <a:schemeClr val="accent2">
                    <a:lumMod val="50000"/>
                  </a:schemeClr>
                </a:solidFill>
                <a:latin typeface="微软雅黑" panose="020B0503020204020204" pitchFamily="34" charset="-122"/>
                <a:ea typeface="微软雅黑" panose="020B0503020204020204" pitchFamily="34" charset="-122"/>
              </a:rPr>
              <a:t>1</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．前行步</a:t>
            </a:r>
            <a:endParaRPr lang="zh-HK" altLang="en-US" sz="2000" b="1" dirty="0">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p:bldP spid="17" grpId="0"/>
      <p:bldP spid="20"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二、仪态礼仪→ （三）得体的走姿</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cxnSp>
        <p:nvCxnSpPr>
          <p:cNvPr id="11" name="MH_Other_3"/>
          <p:cNvCxnSpPr/>
          <p:nvPr>
            <p:custDataLst>
              <p:tags r:id="rId1"/>
            </p:custDataLst>
          </p:nvPr>
        </p:nvCxnSpPr>
        <p:spPr>
          <a:xfrm>
            <a:off x="1080655" y="1628800"/>
            <a:ext cx="0" cy="5299893"/>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MH_Other_4"/>
          <p:cNvSpPr/>
          <p:nvPr>
            <p:custDataLst>
              <p:tags r:id="rId2"/>
            </p:custDataLst>
          </p:nvPr>
        </p:nvSpPr>
        <p:spPr>
          <a:xfrm>
            <a:off x="949506" y="3821091"/>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sz="2000">
              <a:solidFill>
                <a:srgbClr val="FFFFFF"/>
              </a:solidFill>
              <a:ea typeface="PMingLiU" panose="02020500000000000000" pitchFamily="18" charset="-120"/>
            </a:endParaRPr>
          </a:p>
        </p:txBody>
      </p:sp>
      <p:sp>
        <p:nvSpPr>
          <p:cNvPr id="13" name="MH_Text_3"/>
          <p:cNvSpPr>
            <a:spLocks noChangeArrowheads="1"/>
          </p:cNvSpPr>
          <p:nvPr>
            <p:custDataLst>
              <p:tags r:id="rId3"/>
            </p:custDataLst>
          </p:nvPr>
        </p:nvSpPr>
        <p:spPr bwMode="auto">
          <a:xfrm>
            <a:off x="1489396" y="4130154"/>
            <a:ext cx="954849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457200" algn="just">
              <a:lnSpc>
                <a:spcPct val="130000"/>
              </a:lnSpc>
              <a:buFont typeface="Wingdings" panose="05000000000000000000" pitchFamily="2" charset="2"/>
              <a:buChar char="u"/>
              <a:defRPr/>
            </a:pPr>
            <a:r>
              <a:rPr lang="zh-CN" altLang="en-US" sz="2000" b="1" dirty="0">
                <a:solidFill>
                  <a:srgbClr val="0070C0"/>
                </a:solidFill>
                <a:latin typeface="微软雅黑" panose="020B0503020204020204" pitchFamily="34" charset="-122"/>
                <a:ea typeface="微软雅黑" panose="020B0503020204020204" pitchFamily="34" charset="-122"/>
              </a:rPr>
              <a:t>后退左转身步</a:t>
            </a:r>
            <a:r>
              <a:rPr lang="zh-CN" altLang="en-US" sz="2000" dirty="0">
                <a:solidFill>
                  <a:srgbClr val="747474"/>
                </a:solidFill>
                <a:latin typeface="微软雅黑" panose="020B0503020204020204" pitchFamily="34" charset="-122"/>
                <a:ea typeface="微软雅黑" panose="020B0503020204020204" pitchFamily="34" charset="-122"/>
              </a:rPr>
              <a:t>：当后退向左转身走时，如先退左脚，要在后退两步或四步时，以右脚为轴心向左转体</a:t>
            </a:r>
            <a:r>
              <a:rPr lang="en-US" altLang="zh-CN" sz="2000" dirty="0">
                <a:solidFill>
                  <a:srgbClr val="747474"/>
                </a:solidFill>
                <a:latin typeface="微软雅黑" panose="020B0503020204020204" pitchFamily="34" charset="-122"/>
                <a:ea typeface="微软雅黑" panose="020B0503020204020204" pitchFamily="34" charset="-122"/>
              </a:rPr>
              <a:t>90°</a:t>
            </a:r>
            <a:r>
              <a:rPr lang="zh-CN" altLang="en-US" sz="2000" dirty="0">
                <a:solidFill>
                  <a:srgbClr val="747474"/>
                </a:solidFill>
                <a:latin typeface="微软雅黑" panose="020B0503020204020204" pitchFamily="34" charset="-122"/>
                <a:ea typeface="微软雅黑" panose="020B0503020204020204" pitchFamily="34" charset="-122"/>
              </a:rPr>
              <a:t>，同时向左迈左脚。</a:t>
            </a:r>
            <a:endParaRPr lang="zh-CN" altLang="en-US" sz="2000" dirty="0">
              <a:solidFill>
                <a:srgbClr val="747474"/>
              </a:solidFill>
              <a:latin typeface="微软雅黑" panose="020B0503020204020204" pitchFamily="34" charset="-122"/>
              <a:ea typeface="微软雅黑" panose="020B0503020204020204" pitchFamily="34" charset="-122"/>
            </a:endParaRPr>
          </a:p>
          <a:p>
            <a:pPr indent="457200" algn="just">
              <a:lnSpc>
                <a:spcPct val="130000"/>
              </a:lnSpc>
              <a:buFont typeface="Wingdings" panose="05000000000000000000" pitchFamily="2" charset="2"/>
              <a:buChar char="u"/>
              <a:defRPr/>
            </a:pPr>
            <a:r>
              <a:rPr lang="zh-CN" altLang="en-US" sz="2000" b="1" dirty="0">
                <a:solidFill>
                  <a:srgbClr val="0070C0"/>
                </a:solidFill>
                <a:latin typeface="微软雅黑" panose="020B0503020204020204" pitchFamily="34" charset="-122"/>
                <a:ea typeface="微软雅黑" panose="020B0503020204020204" pitchFamily="34" charset="-122"/>
              </a:rPr>
              <a:t>后退右转身步</a:t>
            </a:r>
            <a:r>
              <a:rPr lang="zh-CN" altLang="en-US" sz="2000" dirty="0">
                <a:solidFill>
                  <a:srgbClr val="747474"/>
                </a:solidFill>
                <a:latin typeface="微软雅黑" panose="020B0503020204020204" pitchFamily="34" charset="-122"/>
                <a:ea typeface="微软雅黑" panose="020B0503020204020204" pitchFamily="34" charset="-122"/>
              </a:rPr>
              <a:t>：当后退向右转体走时，如先退左脚，要在退一步或三步时，以左脚为轴心，向右转身</a:t>
            </a:r>
            <a:r>
              <a:rPr lang="en-US" altLang="zh-CN" sz="2000" dirty="0">
                <a:solidFill>
                  <a:srgbClr val="747474"/>
                </a:solidFill>
                <a:latin typeface="微软雅黑" panose="020B0503020204020204" pitchFamily="34" charset="-122"/>
                <a:ea typeface="微软雅黑" panose="020B0503020204020204" pitchFamily="34" charset="-122"/>
              </a:rPr>
              <a:t>90°</a:t>
            </a:r>
            <a:r>
              <a:rPr lang="zh-CN" altLang="en-US" sz="2000" dirty="0">
                <a:solidFill>
                  <a:srgbClr val="747474"/>
                </a:solidFill>
                <a:latin typeface="微软雅黑" panose="020B0503020204020204" pitchFamily="34" charset="-122"/>
                <a:ea typeface="微软雅黑" panose="020B0503020204020204" pitchFamily="34" charset="-122"/>
              </a:rPr>
              <a:t>，同时向右迈右脚。</a:t>
            </a:r>
            <a:endParaRPr lang="zh-CN" altLang="en-US" sz="2000" dirty="0">
              <a:solidFill>
                <a:srgbClr val="747474"/>
              </a:solidFill>
              <a:latin typeface="微软雅黑" panose="020B0503020204020204" pitchFamily="34" charset="-122"/>
              <a:ea typeface="微软雅黑" panose="020B0503020204020204" pitchFamily="34" charset="-122"/>
            </a:endParaRPr>
          </a:p>
          <a:p>
            <a:pPr indent="457200" algn="just">
              <a:lnSpc>
                <a:spcPct val="130000"/>
              </a:lnSpc>
              <a:buFont typeface="Wingdings" panose="05000000000000000000" pitchFamily="2" charset="2"/>
              <a:buChar char="u"/>
              <a:defRPr/>
            </a:pPr>
            <a:r>
              <a:rPr lang="zh-CN" altLang="en-US" sz="2000" b="1" dirty="0">
                <a:solidFill>
                  <a:srgbClr val="0070C0"/>
                </a:solidFill>
                <a:latin typeface="微软雅黑" panose="020B0503020204020204" pitchFamily="34" charset="-122"/>
                <a:ea typeface="微软雅黑" panose="020B0503020204020204" pitchFamily="34" charset="-122"/>
              </a:rPr>
              <a:t>后退后转身步</a:t>
            </a:r>
            <a:r>
              <a:rPr lang="zh-CN" altLang="en-US" sz="2000" dirty="0">
                <a:solidFill>
                  <a:srgbClr val="747474"/>
                </a:solidFill>
                <a:latin typeface="微软雅黑" panose="020B0503020204020204" pitchFamily="34" charset="-122"/>
                <a:ea typeface="微软雅黑" panose="020B0503020204020204" pitchFamily="34" charset="-122"/>
              </a:rPr>
              <a:t>：要向后转身时，如先退左脚，要在后退一步或三步时，赶在左脚后退时，以左脚为轴心，向右转体</a:t>
            </a:r>
            <a:r>
              <a:rPr lang="en-US" altLang="zh-CN" sz="2000" dirty="0">
                <a:solidFill>
                  <a:srgbClr val="747474"/>
                </a:solidFill>
                <a:latin typeface="微软雅黑" panose="020B0503020204020204" pitchFamily="34" charset="-122"/>
                <a:ea typeface="微软雅黑" panose="020B0503020204020204" pitchFamily="34" charset="-122"/>
              </a:rPr>
              <a:t>180°</a:t>
            </a:r>
            <a:r>
              <a:rPr lang="zh-CN" altLang="en-US" sz="2000" dirty="0">
                <a:solidFill>
                  <a:srgbClr val="747474"/>
                </a:solidFill>
                <a:latin typeface="微软雅黑" panose="020B0503020204020204" pitchFamily="34" charset="-122"/>
                <a:ea typeface="微软雅黑" panose="020B0503020204020204" pitchFamily="34" charset="-122"/>
              </a:rPr>
              <a:t>，再迈右脚；如向左转体，要赶在右脚后退时，向左转体</a:t>
            </a:r>
            <a:r>
              <a:rPr lang="en-US" altLang="zh-CN" sz="2000" dirty="0">
                <a:solidFill>
                  <a:srgbClr val="747474"/>
                </a:solidFill>
                <a:latin typeface="微软雅黑" panose="020B0503020204020204" pitchFamily="34" charset="-122"/>
                <a:ea typeface="微软雅黑" panose="020B0503020204020204" pitchFamily="34" charset="-122"/>
              </a:rPr>
              <a:t>180°</a:t>
            </a:r>
            <a:r>
              <a:rPr lang="zh-CN" altLang="en-US" sz="2000" dirty="0">
                <a:solidFill>
                  <a:srgbClr val="747474"/>
                </a:solidFill>
                <a:latin typeface="微软雅黑" panose="020B0503020204020204" pitchFamily="34" charset="-122"/>
                <a:ea typeface="微软雅黑" panose="020B0503020204020204" pitchFamily="34" charset="-122"/>
              </a:rPr>
              <a:t>。</a:t>
            </a:r>
            <a:endParaRPr lang="en-US" altLang="zh-CN" sz="2000" dirty="0">
              <a:solidFill>
                <a:srgbClr val="747474"/>
              </a:solidFill>
              <a:latin typeface="微软雅黑" panose="020B0503020204020204" pitchFamily="34" charset="-122"/>
              <a:ea typeface="微软雅黑" panose="020B0503020204020204" pitchFamily="34" charset="-122"/>
            </a:endParaRPr>
          </a:p>
        </p:txBody>
      </p:sp>
      <p:sp>
        <p:nvSpPr>
          <p:cNvPr id="14" name="MH_SubTitle_3"/>
          <p:cNvSpPr txBox="1">
            <a:spLocks noChangeArrowheads="1"/>
          </p:cNvSpPr>
          <p:nvPr>
            <p:custDataLst>
              <p:tags r:id="rId4"/>
            </p:custDataLst>
          </p:nvPr>
        </p:nvSpPr>
        <p:spPr bwMode="auto">
          <a:xfrm>
            <a:off x="1489397" y="3778430"/>
            <a:ext cx="457411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2000" b="1" dirty="0">
                <a:solidFill>
                  <a:schemeClr val="accent2"/>
                </a:solidFill>
                <a:latin typeface="微软雅黑" panose="020B0503020204020204" pitchFamily="34" charset="-122"/>
                <a:ea typeface="微软雅黑" panose="020B0503020204020204" pitchFamily="34" charset="-122"/>
              </a:rPr>
              <a:t>5</a:t>
            </a:r>
            <a:r>
              <a:rPr lang="zh-CN" altLang="en-US" sz="2000" b="1" dirty="0">
                <a:solidFill>
                  <a:schemeClr val="accent2"/>
                </a:solidFill>
                <a:latin typeface="微软雅黑" panose="020B0503020204020204" pitchFamily="34" charset="-122"/>
                <a:ea typeface="微软雅黑" panose="020B0503020204020204" pitchFamily="34" charset="-122"/>
              </a:rPr>
              <a:t>．后退转身步</a:t>
            </a:r>
            <a:endParaRPr lang="zh-HK" altLang="en-US" sz="2000" b="1" dirty="0">
              <a:solidFill>
                <a:schemeClr val="accent2"/>
              </a:solidFill>
              <a:latin typeface="微软雅黑" panose="020B0503020204020204" pitchFamily="34" charset="-122"/>
              <a:ea typeface="微软雅黑" panose="020B0503020204020204" pitchFamily="34" charset="-122"/>
            </a:endParaRPr>
          </a:p>
        </p:txBody>
      </p:sp>
      <p:sp>
        <p:nvSpPr>
          <p:cNvPr id="20" name="MH_Other_6"/>
          <p:cNvSpPr/>
          <p:nvPr>
            <p:custDataLst>
              <p:tags r:id="rId5"/>
            </p:custDataLst>
          </p:nvPr>
        </p:nvSpPr>
        <p:spPr>
          <a:xfrm>
            <a:off x="949505" y="1741104"/>
            <a:ext cx="288000" cy="286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sz="2000">
              <a:solidFill>
                <a:srgbClr val="FFFFFF"/>
              </a:solidFill>
              <a:ea typeface="PMingLiU" panose="02020500000000000000" pitchFamily="18" charset="-120"/>
            </a:endParaRPr>
          </a:p>
        </p:txBody>
      </p:sp>
      <p:sp>
        <p:nvSpPr>
          <p:cNvPr id="21" name="MH_Text_1"/>
          <p:cNvSpPr>
            <a:spLocks noChangeArrowheads="1"/>
          </p:cNvSpPr>
          <p:nvPr>
            <p:custDataLst>
              <p:tags r:id="rId6"/>
            </p:custDataLst>
          </p:nvPr>
        </p:nvSpPr>
        <p:spPr bwMode="auto">
          <a:xfrm>
            <a:off x="1525021" y="2055076"/>
            <a:ext cx="965688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457200" algn="just">
              <a:lnSpc>
                <a:spcPct val="130000"/>
              </a:lnSpc>
              <a:buFont typeface="Wingdings" panose="05000000000000000000" pitchFamily="2" charset="2"/>
              <a:buChar char="u"/>
              <a:defRPr/>
            </a:pPr>
            <a:r>
              <a:rPr lang="zh-CN" altLang="en-US" sz="2000" b="1" dirty="0">
                <a:solidFill>
                  <a:srgbClr val="0070C0"/>
                </a:solidFill>
                <a:latin typeface="微软雅黑" panose="020B0503020204020204" pitchFamily="34" charset="-122"/>
                <a:ea typeface="微软雅黑" panose="020B0503020204020204" pitchFamily="34" charset="-122"/>
              </a:rPr>
              <a:t>前行左转身步</a:t>
            </a:r>
            <a:r>
              <a:rPr lang="zh-CN" altLang="en-US" sz="2000" dirty="0">
                <a:solidFill>
                  <a:srgbClr val="747474"/>
                </a:solidFill>
                <a:latin typeface="微软雅黑" panose="020B0503020204020204" pitchFamily="34" charset="-122"/>
                <a:ea typeface="微软雅黑" panose="020B0503020204020204" pitchFamily="34" charset="-122"/>
              </a:rPr>
              <a:t>：当身体向左转时，要在右脚迈步落地时，以右脚掌为轴心，向左转体</a:t>
            </a:r>
            <a:r>
              <a:rPr lang="en-US" altLang="zh-CN" sz="2000" dirty="0">
                <a:solidFill>
                  <a:srgbClr val="747474"/>
                </a:solidFill>
                <a:latin typeface="微软雅黑" panose="020B0503020204020204" pitchFamily="34" charset="-122"/>
                <a:ea typeface="微软雅黑" panose="020B0503020204020204" pitchFamily="34" charset="-122"/>
              </a:rPr>
              <a:t>90°</a:t>
            </a:r>
            <a:r>
              <a:rPr lang="zh-CN" altLang="en-US" sz="2000" dirty="0">
                <a:solidFill>
                  <a:srgbClr val="747474"/>
                </a:solidFill>
                <a:latin typeface="微软雅黑" panose="020B0503020204020204" pitchFamily="34" charset="-122"/>
                <a:ea typeface="微软雅黑" panose="020B0503020204020204" pitchFamily="34" charset="-122"/>
              </a:rPr>
              <a:t>，同时迈左脚。</a:t>
            </a:r>
            <a:endParaRPr lang="zh-CN" altLang="en-US" sz="2000" dirty="0">
              <a:solidFill>
                <a:srgbClr val="747474"/>
              </a:solidFill>
              <a:latin typeface="微软雅黑" panose="020B0503020204020204" pitchFamily="34" charset="-122"/>
              <a:ea typeface="微软雅黑" panose="020B0503020204020204" pitchFamily="34" charset="-122"/>
            </a:endParaRPr>
          </a:p>
          <a:p>
            <a:pPr indent="457200" algn="just">
              <a:lnSpc>
                <a:spcPct val="130000"/>
              </a:lnSpc>
              <a:buFont typeface="Wingdings" panose="05000000000000000000" pitchFamily="2" charset="2"/>
              <a:buChar char="u"/>
              <a:defRPr/>
            </a:pPr>
            <a:r>
              <a:rPr lang="zh-CN" altLang="en-US" sz="2000" b="1" dirty="0">
                <a:solidFill>
                  <a:srgbClr val="0070C0"/>
                </a:solidFill>
                <a:latin typeface="微软雅黑" panose="020B0503020204020204" pitchFamily="34" charset="-122"/>
                <a:ea typeface="微软雅黑" panose="020B0503020204020204" pitchFamily="34" charset="-122"/>
              </a:rPr>
              <a:t>前行右转身步</a:t>
            </a:r>
            <a:r>
              <a:rPr lang="zh-CN" altLang="en-US" sz="2000" dirty="0">
                <a:solidFill>
                  <a:srgbClr val="747474"/>
                </a:solidFill>
                <a:latin typeface="微软雅黑" panose="020B0503020204020204" pitchFamily="34" charset="-122"/>
                <a:ea typeface="微软雅黑" panose="020B0503020204020204" pitchFamily="34" charset="-122"/>
              </a:rPr>
              <a:t>：与前行左转身步相反，在行进中要向右转体时，应在左脚迈步落地时，以左脚掌为轴心，向右转体</a:t>
            </a:r>
            <a:r>
              <a:rPr lang="en-US" altLang="zh-CN" sz="2000" dirty="0">
                <a:solidFill>
                  <a:srgbClr val="747474"/>
                </a:solidFill>
                <a:latin typeface="微软雅黑" panose="020B0503020204020204" pitchFamily="34" charset="-122"/>
                <a:ea typeface="微软雅黑" panose="020B0503020204020204" pitchFamily="34" charset="-122"/>
              </a:rPr>
              <a:t>90°</a:t>
            </a:r>
            <a:r>
              <a:rPr lang="zh-CN" altLang="en-US" sz="2000" dirty="0">
                <a:solidFill>
                  <a:srgbClr val="747474"/>
                </a:solidFill>
                <a:latin typeface="微软雅黑" panose="020B0503020204020204" pitchFamily="34" charset="-122"/>
                <a:ea typeface="微软雅黑" panose="020B0503020204020204" pitchFamily="34" charset="-122"/>
              </a:rPr>
              <a:t>，同时迈右脚。</a:t>
            </a:r>
            <a:endParaRPr lang="en-US" altLang="zh-CN" sz="2000" dirty="0">
              <a:solidFill>
                <a:srgbClr val="747474"/>
              </a:solidFill>
              <a:latin typeface="微软雅黑" panose="020B0503020204020204" pitchFamily="34" charset="-122"/>
              <a:ea typeface="微软雅黑" panose="020B0503020204020204" pitchFamily="34" charset="-122"/>
            </a:endParaRPr>
          </a:p>
        </p:txBody>
      </p:sp>
      <p:sp>
        <p:nvSpPr>
          <p:cNvPr id="22" name="MH_SubTitle_1"/>
          <p:cNvSpPr txBox="1">
            <a:spLocks noChangeArrowheads="1"/>
          </p:cNvSpPr>
          <p:nvPr>
            <p:custDataLst>
              <p:tags r:id="rId7"/>
            </p:custDataLst>
          </p:nvPr>
        </p:nvSpPr>
        <p:spPr bwMode="auto">
          <a:xfrm>
            <a:off x="1525022" y="1669313"/>
            <a:ext cx="457411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2000" b="1" dirty="0">
                <a:solidFill>
                  <a:schemeClr val="accent2"/>
                </a:solidFill>
                <a:latin typeface="微软雅黑" panose="020B0503020204020204" pitchFamily="34" charset="-122"/>
                <a:ea typeface="微软雅黑" panose="020B0503020204020204" pitchFamily="34" charset="-122"/>
              </a:rPr>
              <a:t>4</a:t>
            </a:r>
            <a:r>
              <a:rPr lang="zh-CN" altLang="en-US" sz="2000" b="1" dirty="0">
                <a:solidFill>
                  <a:schemeClr val="accent2"/>
                </a:solidFill>
                <a:latin typeface="微软雅黑" panose="020B0503020204020204" pitchFamily="34" charset="-122"/>
                <a:ea typeface="微软雅黑" panose="020B0503020204020204" pitchFamily="34" charset="-122"/>
              </a:rPr>
              <a:t>．前行转身步</a:t>
            </a:r>
            <a:endParaRPr lang="zh-HK" altLang="en-US" sz="20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20" grpId="0" animBg="1"/>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二、仪态礼仪→ （四）合适的蹲姿</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15" name="组合 14"/>
          <p:cNvGrpSpPr/>
          <p:nvPr/>
        </p:nvGrpSpPr>
        <p:grpSpPr>
          <a:xfrm>
            <a:off x="1309688" y="2060848"/>
            <a:ext cx="7423785" cy="4176395"/>
            <a:chOff x="4418" y="3918"/>
            <a:chExt cx="11691" cy="6577"/>
          </a:xfrm>
        </p:grpSpPr>
        <p:sp>
          <p:nvSpPr>
            <p:cNvPr id="16" name="剪去单角的矩形 15"/>
            <p:cNvSpPr/>
            <p:nvPr/>
          </p:nvSpPr>
          <p:spPr>
            <a:xfrm>
              <a:off x="4831" y="4259"/>
              <a:ext cx="11278" cy="6236"/>
            </a:xfrm>
            <a:prstGeom prst="snip1Rect">
              <a:avLst/>
            </a:prstGeom>
            <a:noFill/>
            <a:ln>
              <a:solidFill>
                <a:srgbClr val="1BA3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64"/>
            <p:cNvGrpSpPr/>
            <p:nvPr>
              <p:custDataLst>
                <p:tags r:id="rId1"/>
              </p:custDataLst>
            </p:nvPr>
          </p:nvGrpSpPr>
          <p:grpSpPr>
            <a:xfrm>
              <a:off x="4418" y="3918"/>
              <a:ext cx="1635" cy="1455"/>
              <a:chOff x="821769" y="1826238"/>
              <a:chExt cx="1038225" cy="923924"/>
            </a:xfrm>
          </p:grpSpPr>
          <p:sp>
            <p:nvSpPr>
              <p:cNvPr id="18" name="矩形 17"/>
              <p:cNvSpPr/>
              <p:nvPr>
                <p:custDataLst>
                  <p:tags r:id="rId2"/>
                </p:custDataLst>
              </p:nvPr>
            </p:nvSpPr>
            <p:spPr>
              <a:xfrm>
                <a:off x="821769" y="1826238"/>
                <a:ext cx="504825" cy="504825"/>
              </a:xfrm>
              <a:prstGeom prst="rect">
                <a:avLst/>
              </a:prstGeom>
              <a:solidFill>
                <a:srgbClr val="127169"/>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z="2000" b="1" dirty="0" err="1">
                  <a:solidFill>
                    <a:srgbClr val="FFFFFF"/>
                  </a:solidFill>
                  <a:sym typeface="Arial" panose="020B0604020202020204" pitchFamily="34" charset="0"/>
                </a:endParaRPr>
              </a:p>
            </p:txBody>
          </p:sp>
          <p:sp>
            <p:nvSpPr>
              <p:cNvPr id="19" name="矩形 18"/>
              <p:cNvSpPr/>
              <p:nvPr>
                <p:custDataLst>
                  <p:tags r:id="rId3"/>
                </p:custDataLst>
              </p:nvPr>
            </p:nvSpPr>
            <p:spPr>
              <a:xfrm>
                <a:off x="1355169" y="1931013"/>
                <a:ext cx="400050" cy="400050"/>
              </a:xfrm>
              <a:prstGeom prst="rect">
                <a:avLst/>
              </a:prstGeom>
              <a:solidFill>
                <a:srgbClr val="1BA3A0"/>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10000"/>
              </a:bodyPr>
              <a:lstStyle/>
              <a:p>
                <a:pPr algn="just">
                  <a:lnSpc>
                    <a:spcPct val="130000"/>
                  </a:lnSpc>
                </a:pPr>
                <a:endParaRPr lang="zh-CN" altLang="en-US" dirty="0" err="1">
                  <a:solidFill>
                    <a:srgbClr val="FFFFFF"/>
                  </a:solidFill>
                  <a:sym typeface="Arial" panose="020B0604020202020204" pitchFamily="34" charset="0"/>
                </a:endParaRPr>
              </a:p>
            </p:txBody>
          </p:sp>
          <p:sp>
            <p:nvSpPr>
              <p:cNvPr id="23" name="矩形 22"/>
              <p:cNvSpPr/>
              <p:nvPr>
                <p:custDataLst>
                  <p:tags r:id="rId4"/>
                </p:custDataLst>
              </p:nvPr>
            </p:nvSpPr>
            <p:spPr>
              <a:xfrm>
                <a:off x="936069" y="2359637"/>
                <a:ext cx="390525" cy="390525"/>
              </a:xfrm>
              <a:prstGeom prst="rect">
                <a:avLst/>
              </a:prstGeom>
              <a:solidFill>
                <a:srgbClr val="1FBFAE"/>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10000"/>
              </a:bodyPr>
              <a:lstStyle/>
              <a:p>
                <a:pPr algn="just">
                  <a:lnSpc>
                    <a:spcPct val="130000"/>
                  </a:lnSpc>
                </a:pPr>
                <a:endParaRPr lang="zh-CN" altLang="en-US" dirty="0" err="1">
                  <a:solidFill>
                    <a:srgbClr val="FFFFFF"/>
                  </a:solidFill>
                  <a:sym typeface="Arial" panose="020B0604020202020204" pitchFamily="34" charset="0"/>
                </a:endParaRPr>
              </a:p>
            </p:txBody>
          </p:sp>
          <p:sp>
            <p:nvSpPr>
              <p:cNvPr id="24" name="矩形 23"/>
              <p:cNvSpPr/>
              <p:nvPr>
                <p:custDataLst>
                  <p:tags r:id="rId5"/>
                </p:custDataLst>
              </p:nvPr>
            </p:nvSpPr>
            <p:spPr>
              <a:xfrm>
                <a:off x="1355169" y="2359637"/>
                <a:ext cx="504825" cy="333376"/>
              </a:xfrm>
              <a:prstGeom prst="rect">
                <a:avLst/>
              </a:prstGeom>
              <a:solidFill>
                <a:srgbClr val="4DE2D5"/>
              </a:solidFill>
              <a:ln>
                <a:solidFill>
                  <a:srgbClr val="4DE2D5"/>
                </a:solidFill>
              </a:ln>
            </p:spPr>
            <p:txBody>
              <a:bodyPr rot="0" spcFirstLastPara="0" vertOverflow="overflow" horzOverflow="overflow" vert="horz" wrap="square" lIns="91440" tIns="45720" rIns="91440" bIns="45720" numCol="1" spcCol="0" rtlCol="0" fromWordArt="0" anchor="ctr" anchorCtr="0" forceAA="0" compatLnSpc="1">
                <a:normAutofit fontScale="85000" lnSpcReduction="20000"/>
              </a:bodyPr>
              <a:lstStyle/>
              <a:p>
                <a:pPr algn="just">
                  <a:lnSpc>
                    <a:spcPct val="130000"/>
                  </a:lnSpc>
                </a:pPr>
                <a:endParaRPr lang="zh-CN" altLang="en-US" dirty="0" err="1">
                  <a:solidFill>
                    <a:srgbClr val="FFFFFF"/>
                  </a:solidFill>
                  <a:sym typeface="Arial" panose="020B0604020202020204" pitchFamily="34" charset="0"/>
                </a:endParaRPr>
              </a:p>
            </p:txBody>
          </p:sp>
        </p:grpSp>
      </p:grpSp>
      <p:sp>
        <p:nvSpPr>
          <p:cNvPr id="25" name="TextBox 12"/>
          <p:cNvSpPr txBox="1"/>
          <p:nvPr/>
        </p:nvSpPr>
        <p:spPr>
          <a:xfrm>
            <a:off x="1778695" y="2699380"/>
            <a:ext cx="6738912" cy="3293209"/>
          </a:xfrm>
          <a:prstGeom prst="rect">
            <a:avLst/>
          </a:prstGeom>
          <a:noFill/>
          <a:ln w="9525">
            <a:noFill/>
          </a:ln>
        </p:spPr>
        <p:txBody>
          <a:bodyPr wrap="square" anchor="t">
            <a:spAutoFit/>
          </a:bodyPr>
          <a:lstStyle/>
          <a:p>
            <a:pPr indent="536575">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下蹲的基本要求：站在要拿或要捡的物品旁边，一只脚后撤半步，屈膝下蹲，下蹲时不要低头，也不要弯背，然后去取低处的物品或捡起地上的物品。常用的蹲姿有交叉式蹲姿和高低式蹲姿。</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536575">
              <a:lnSpc>
                <a:spcPct val="130000"/>
              </a:lnSpc>
            </a:pPr>
            <a:r>
              <a:rPr lang="en-US" altLang="zh-CN" sz="2000" b="1" dirty="0">
                <a:solidFill>
                  <a:srgbClr val="0070C0"/>
                </a:solidFill>
                <a:latin typeface="微软雅黑" panose="020B0503020204020204" pitchFamily="34" charset="-122"/>
                <a:ea typeface="微软雅黑" panose="020B0503020204020204" pitchFamily="34" charset="-122"/>
              </a:rPr>
              <a:t>1</a:t>
            </a:r>
            <a:r>
              <a:rPr lang="zh-CN" altLang="en-US" sz="2000" b="1" dirty="0">
                <a:solidFill>
                  <a:srgbClr val="0070C0"/>
                </a:solidFill>
                <a:latin typeface="微软雅黑" panose="020B0503020204020204" pitchFamily="34" charset="-122"/>
                <a:ea typeface="微软雅黑" panose="020B0503020204020204" pitchFamily="34" charset="-122"/>
              </a:rPr>
              <a:t>．交叉式蹲姿</a:t>
            </a:r>
            <a:endParaRPr lang="zh-CN" altLang="en-US" sz="2000" b="1" dirty="0">
              <a:solidFill>
                <a:srgbClr val="0070C0"/>
              </a:solidFill>
              <a:latin typeface="微软雅黑" panose="020B0503020204020204" pitchFamily="34" charset="-122"/>
              <a:ea typeface="微软雅黑" panose="020B0503020204020204" pitchFamily="34" charset="-122"/>
            </a:endParaRPr>
          </a:p>
          <a:p>
            <a:pPr indent="536575">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下蹲时，右脚在前，全脚着地，左脚在后，脚掌着地，脚跟提起；屈膝下蹲后，右小腿垂直于地面，左膝由右膝下方伸向右侧。两腿前后紧靠，合力支撑身体。</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146" name="图片 36" descr="F:\岳丽娟\岳丽娟\茶艺基础\茶艺基础（岳丽娟）\茶艺——需要修图和抠图\茶艺——需要修图和抠图\5.jpg"/>
          <p:cNvPicPr>
            <a:picLocks noChangeAspect="1" noChangeArrowheads="1"/>
          </p:cNvPicPr>
          <p:nvPr/>
        </p:nvPicPr>
        <p:blipFill>
          <a:blip r:embed="rId6" cstate="print"/>
          <a:stretch>
            <a:fillRect/>
          </a:stretch>
        </p:blipFill>
        <p:spPr bwMode="auto">
          <a:xfrm>
            <a:off x="9597727" y="2392189"/>
            <a:ext cx="2324919" cy="3487380"/>
          </a:xfrm>
          <a:prstGeom prst="rect">
            <a:avLst/>
          </a:prstGeom>
          <a:noFill/>
          <a:ln>
            <a:noFill/>
          </a:ln>
        </p:spPr>
      </p:pic>
      <p:sp>
        <p:nvSpPr>
          <p:cNvPr id="26" name="矩形 25"/>
          <p:cNvSpPr/>
          <p:nvPr/>
        </p:nvSpPr>
        <p:spPr>
          <a:xfrm>
            <a:off x="10074875" y="6096535"/>
            <a:ext cx="1467068"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交叉式蹲姿</a:t>
            </a:r>
            <a:endParaRPr lang="zh-CN" alt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二、仪态礼仪→ （四）合适的蹲姿</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3" name="组合 14"/>
          <p:cNvGrpSpPr/>
          <p:nvPr/>
        </p:nvGrpSpPr>
        <p:grpSpPr>
          <a:xfrm>
            <a:off x="1309688" y="2060848"/>
            <a:ext cx="7423785" cy="4176395"/>
            <a:chOff x="4418" y="3918"/>
            <a:chExt cx="11691" cy="6577"/>
          </a:xfrm>
        </p:grpSpPr>
        <p:sp>
          <p:nvSpPr>
            <p:cNvPr id="16" name="剪去单角的矩形 15"/>
            <p:cNvSpPr/>
            <p:nvPr/>
          </p:nvSpPr>
          <p:spPr>
            <a:xfrm>
              <a:off x="4831" y="4259"/>
              <a:ext cx="11278" cy="6236"/>
            </a:xfrm>
            <a:prstGeom prst="snip1Rect">
              <a:avLst/>
            </a:prstGeom>
            <a:noFill/>
            <a:ln>
              <a:solidFill>
                <a:srgbClr val="1BA3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64"/>
            <p:cNvGrpSpPr/>
            <p:nvPr>
              <p:custDataLst>
                <p:tags r:id="rId1"/>
              </p:custDataLst>
            </p:nvPr>
          </p:nvGrpSpPr>
          <p:grpSpPr>
            <a:xfrm>
              <a:off x="4418" y="3918"/>
              <a:ext cx="1635" cy="1455"/>
              <a:chOff x="821769" y="1826238"/>
              <a:chExt cx="1038225" cy="923924"/>
            </a:xfrm>
          </p:grpSpPr>
          <p:sp>
            <p:nvSpPr>
              <p:cNvPr id="18" name="矩形 17"/>
              <p:cNvSpPr/>
              <p:nvPr>
                <p:custDataLst>
                  <p:tags r:id="rId2"/>
                </p:custDataLst>
              </p:nvPr>
            </p:nvSpPr>
            <p:spPr>
              <a:xfrm>
                <a:off x="821769" y="1826238"/>
                <a:ext cx="504825" cy="504825"/>
              </a:xfrm>
              <a:prstGeom prst="rect">
                <a:avLst/>
              </a:prstGeom>
              <a:solidFill>
                <a:srgbClr val="127169"/>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z="2000" b="1" dirty="0" err="1">
                  <a:solidFill>
                    <a:srgbClr val="FFFFFF"/>
                  </a:solidFill>
                  <a:sym typeface="Arial" panose="020B0604020202020204" pitchFamily="34" charset="0"/>
                </a:endParaRPr>
              </a:p>
            </p:txBody>
          </p:sp>
          <p:sp>
            <p:nvSpPr>
              <p:cNvPr id="19" name="矩形 18"/>
              <p:cNvSpPr/>
              <p:nvPr>
                <p:custDataLst>
                  <p:tags r:id="rId3"/>
                </p:custDataLst>
              </p:nvPr>
            </p:nvSpPr>
            <p:spPr>
              <a:xfrm>
                <a:off x="1355169" y="1931013"/>
                <a:ext cx="400050" cy="400050"/>
              </a:xfrm>
              <a:prstGeom prst="rect">
                <a:avLst/>
              </a:prstGeom>
              <a:solidFill>
                <a:srgbClr val="1BA3A0"/>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10000"/>
              </a:bodyPr>
              <a:lstStyle/>
              <a:p>
                <a:pPr algn="just">
                  <a:lnSpc>
                    <a:spcPct val="130000"/>
                  </a:lnSpc>
                </a:pPr>
                <a:endParaRPr lang="zh-CN" altLang="en-US" dirty="0" err="1">
                  <a:solidFill>
                    <a:srgbClr val="FFFFFF"/>
                  </a:solidFill>
                  <a:sym typeface="Arial" panose="020B0604020202020204" pitchFamily="34" charset="0"/>
                </a:endParaRPr>
              </a:p>
            </p:txBody>
          </p:sp>
          <p:sp>
            <p:nvSpPr>
              <p:cNvPr id="23" name="矩形 22"/>
              <p:cNvSpPr/>
              <p:nvPr>
                <p:custDataLst>
                  <p:tags r:id="rId4"/>
                </p:custDataLst>
              </p:nvPr>
            </p:nvSpPr>
            <p:spPr>
              <a:xfrm>
                <a:off x="936069" y="2359637"/>
                <a:ext cx="390525" cy="390525"/>
              </a:xfrm>
              <a:prstGeom prst="rect">
                <a:avLst/>
              </a:prstGeom>
              <a:solidFill>
                <a:srgbClr val="1FBFAE"/>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10000"/>
              </a:bodyPr>
              <a:lstStyle/>
              <a:p>
                <a:pPr algn="just">
                  <a:lnSpc>
                    <a:spcPct val="130000"/>
                  </a:lnSpc>
                </a:pPr>
                <a:endParaRPr lang="zh-CN" altLang="en-US" dirty="0" err="1">
                  <a:solidFill>
                    <a:srgbClr val="FFFFFF"/>
                  </a:solidFill>
                  <a:sym typeface="Arial" panose="020B0604020202020204" pitchFamily="34" charset="0"/>
                </a:endParaRPr>
              </a:p>
            </p:txBody>
          </p:sp>
          <p:sp>
            <p:nvSpPr>
              <p:cNvPr id="24" name="矩形 23"/>
              <p:cNvSpPr/>
              <p:nvPr>
                <p:custDataLst>
                  <p:tags r:id="rId5"/>
                </p:custDataLst>
              </p:nvPr>
            </p:nvSpPr>
            <p:spPr>
              <a:xfrm>
                <a:off x="1355169" y="2359637"/>
                <a:ext cx="504825" cy="333376"/>
              </a:xfrm>
              <a:prstGeom prst="rect">
                <a:avLst/>
              </a:prstGeom>
              <a:solidFill>
                <a:srgbClr val="4DE2D5"/>
              </a:solidFill>
              <a:ln>
                <a:solidFill>
                  <a:srgbClr val="4DE2D5"/>
                </a:solidFill>
              </a:ln>
            </p:spPr>
            <p:txBody>
              <a:bodyPr rot="0" spcFirstLastPara="0" vertOverflow="overflow" horzOverflow="overflow" vert="horz" wrap="square" lIns="91440" tIns="45720" rIns="91440" bIns="45720" numCol="1" spcCol="0" rtlCol="0" fromWordArt="0" anchor="ctr" anchorCtr="0" forceAA="0" compatLnSpc="1">
                <a:normAutofit fontScale="85000" lnSpcReduction="20000"/>
              </a:bodyPr>
              <a:lstStyle/>
              <a:p>
                <a:pPr algn="just">
                  <a:lnSpc>
                    <a:spcPct val="130000"/>
                  </a:lnSpc>
                </a:pPr>
                <a:endParaRPr lang="zh-CN" altLang="en-US" dirty="0" err="1">
                  <a:solidFill>
                    <a:srgbClr val="FFFFFF"/>
                  </a:solidFill>
                  <a:sym typeface="Arial" panose="020B0604020202020204" pitchFamily="34" charset="0"/>
                </a:endParaRPr>
              </a:p>
            </p:txBody>
          </p:sp>
        </p:grpSp>
      </p:grpSp>
      <p:sp>
        <p:nvSpPr>
          <p:cNvPr id="25" name="TextBox 12"/>
          <p:cNvSpPr txBox="1"/>
          <p:nvPr/>
        </p:nvSpPr>
        <p:spPr>
          <a:xfrm>
            <a:off x="1778695" y="2699380"/>
            <a:ext cx="6738912" cy="3254224"/>
          </a:xfrm>
          <a:prstGeom prst="rect">
            <a:avLst/>
          </a:prstGeom>
          <a:noFill/>
          <a:ln w="9525">
            <a:noFill/>
          </a:ln>
        </p:spPr>
        <p:txBody>
          <a:bodyPr wrap="square" anchor="t">
            <a:spAutoFit/>
          </a:bodyPr>
          <a:lstStyle/>
          <a:p>
            <a:pPr indent="536575">
              <a:lnSpc>
                <a:spcPct val="130000"/>
              </a:lnSpc>
            </a:pPr>
            <a:r>
              <a:rPr lang="en-US" altLang="zh-CN" sz="2000" b="1" dirty="0">
                <a:solidFill>
                  <a:srgbClr val="0070C0"/>
                </a:solidFill>
                <a:latin typeface="微软雅黑" panose="020B0503020204020204" pitchFamily="34" charset="-122"/>
                <a:ea typeface="微软雅黑" panose="020B0503020204020204" pitchFamily="34" charset="-122"/>
              </a:rPr>
              <a:t>2</a:t>
            </a:r>
            <a:r>
              <a:rPr lang="zh-CN" altLang="en-US" sz="2000" b="1" dirty="0">
                <a:solidFill>
                  <a:srgbClr val="0070C0"/>
                </a:solidFill>
                <a:latin typeface="微软雅黑" panose="020B0503020204020204" pitchFamily="34" charset="-122"/>
                <a:ea typeface="微软雅黑" panose="020B0503020204020204" pitchFamily="34" charset="-122"/>
              </a:rPr>
              <a:t>．高低式蹲姿</a:t>
            </a:r>
            <a:endParaRPr lang="zh-CN" altLang="en-US" sz="2000" b="1" dirty="0">
              <a:solidFill>
                <a:srgbClr val="0070C0"/>
              </a:solidFill>
              <a:latin typeface="微软雅黑" panose="020B0503020204020204" pitchFamily="34" charset="-122"/>
              <a:ea typeface="微软雅黑" panose="020B0503020204020204" pitchFamily="34" charset="-122"/>
            </a:endParaRPr>
          </a:p>
          <a:p>
            <a:pPr indent="536575">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下蹲时，左脚在前，右脚稍后，两脚靠紧向下蹲，左脚全脚着地，小腿垂直地面，右脚脚跟提起，脚掌着地。右膝低于左膝，右膝内侧靠于左小腿内侧，形成左膝高右膝低的姿态。</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536575">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女性茶艺服务人员下蹲时可采用交叉式蹲姿和高低式蹲姿两种；男性服务人员下蹲时可采用高低式蹲姿，两腿之间可保留适当的距离。</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0146883" y="6064597"/>
            <a:ext cx="1467068"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高低式蹲姿</a:t>
            </a:r>
            <a:endParaRPr lang="zh-CN" altLang="en-US" sz="2000" dirty="0"/>
          </a:p>
        </p:txBody>
      </p:sp>
      <p:pic>
        <p:nvPicPr>
          <p:cNvPr id="7170" name="图片 37" descr="F:\岳丽娟\岳丽娟\茶艺基础\茶艺基础（岳丽娟）\茶艺——需要修图和抠图\茶艺——需要修图和抠图\4.jpg"/>
          <p:cNvPicPr>
            <a:picLocks noChangeAspect="1" noChangeArrowheads="1"/>
          </p:cNvPicPr>
          <p:nvPr/>
        </p:nvPicPr>
        <p:blipFill>
          <a:blip r:embed="rId6" cstate="print"/>
          <a:stretch>
            <a:fillRect/>
          </a:stretch>
        </p:blipFill>
        <p:spPr bwMode="auto">
          <a:xfrm>
            <a:off x="9741743" y="2536206"/>
            <a:ext cx="2196112" cy="3312368"/>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7104920"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三、服务礼仪→ （一）体现在语言上的礼节</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7" name="文本框 3"/>
          <p:cNvSpPr txBox="1"/>
          <p:nvPr/>
        </p:nvSpPr>
        <p:spPr>
          <a:xfrm>
            <a:off x="956369" y="2276997"/>
            <a:ext cx="4392613" cy="461665"/>
          </a:xfrm>
          <a:prstGeom prst="rect">
            <a:avLst/>
          </a:prstGeom>
          <a:noFill/>
        </p:spPr>
        <p:txBody>
          <a:bodyPr>
            <a:spAutoFit/>
          </a:bodyPr>
          <a:lstStyle/>
          <a:p>
            <a:pPr algn="ctr">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．称呼礼节</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956369" y="2213497"/>
            <a:ext cx="43926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56369" y="2866704"/>
            <a:ext cx="43926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84932" y="3112269"/>
            <a:ext cx="4535487" cy="3293209"/>
          </a:xfrm>
          <a:prstGeom prst="rect">
            <a:avLst/>
          </a:prstGeom>
        </p:spPr>
        <p:txBody>
          <a:bodyPr>
            <a:spAutoFit/>
          </a:bodyPr>
          <a:lstStyle/>
          <a:p>
            <a:pPr marL="285750" indent="-285750">
              <a:lnSpc>
                <a:spcPct val="130000"/>
              </a:lnSpc>
              <a:buFont typeface="Wingdings" panose="05000000000000000000" pitchFamily="2" charset="2"/>
              <a:buChar char="n"/>
              <a:defRPr/>
            </a:pPr>
            <a:r>
              <a:rPr lang="zh-CN" altLang="en-US" sz="2000" b="1" kern="1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在茶艺服务中，茶艺服务人员与宾客进行沟通时，应使用合适恰当的称呼。</a:t>
            </a:r>
            <a:r>
              <a:rPr lang="zh-CN" altLang="en-US" sz="2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一般情况下，茶艺服务人员可称呼男性宾客为“先生”，称呼女性宾客为“小姐”或“女士”。另外，茶艺服务人员在称呼宾客时，要注意某些国家或民族的禁忌，以免造成不必要的误会。</a:t>
            </a:r>
            <a:endParaRPr lang="zh-CN" altLang="en-US" sz="2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文本框 3"/>
          <p:cNvSpPr txBox="1"/>
          <p:nvPr/>
        </p:nvSpPr>
        <p:spPr>
          <a:xfrm>
            <a:off x="6933307" y="2290564"/>
            <a:ext cx="4392612" cy="461665"/>
          </a:xfrm>
          <a:prstGeom prst="rect">
            <a:avLst/>
          </a:prstGeom>
          <a:noFill/>
        </p:spPr>
        <p:txBody>
          <a:bodyPr>
            <a:spAutoFit/>
          </a:bodyPr>
          <a:lstStyle/>
          <a:p>
            <a:pPr algn="ctr">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．应答礼节</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6933307" y="2176165"/>
            <a:ext cx="43926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933307" y="2824237"/>
            <a:ext cx="43926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501383" y="3112269"/>
            <a:ext cx="5184576" cy="3693319"/>
          </a:xfrm>
          <a:prstGeom prst="rect">
            <a:avLst/>
          </a:prstGeom>
        </p:spPr>
        <p:txBody>
          <a:bodyPr wrap="square">
            <a:spAutoFit/>
          </a:bodyPr>
          <a:lstStyle/>
          <a:p>
            <a:pPr marL="285750" indent="-285750">
              <a:lnSpc>
                <a:spcPct val="130000"/>
              </a:lnSpc>
              <a:buFont typeface="Wingdings" panose="05000000000000000000" pitchFamily="2" charset="2"/>
              <a:buChar char="n"/>
              <a:defRPr/>
            </a:pPr>
            <a:r>
              <a:rPr lang="zh-CN" altLang="en-US" sz="2000" b="1" kern="1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应答礼节是指茶艺服务人员在回答宾客问题时的礼节。</a:t>
            </a:r>
            <a:r>
              <a:rPr lang="zh-CN" altLang="en-US" sz="2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茶艺服务人员在回答宾客问题时，首先要真正明白问题后再作适当的回答，千万不可不懂装懂、答非所问。在回答宾客问题的过程中，茶艺服务人员要停下手中的工作，认真倾听，回答时语气婉转、口齿清晰、语调柔和、音量适中。另外，在回答宾客问题时，也不可顾此失彼，只顾及一位宾客而冷落了其他宾客。</a:t>
            </a:r>
            <a:endParaRPr lang="zh-CN" altLang="en-US" sz="2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p:cNvSpPr txBox="1"/>
          <p:nvPr/>
        </p:nvSpPr>
        <p:spPr>
          <a:xfrm>
            <a:off x="1438876" y="2483165"/>
            <a:ext cx="2274242" cy="13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8000" dirty="0">
                <a:solidFill>
                  <a:schemeClr val="accent1"/>
                </a:solidFill>
                <a:latin typeface="方正稚艺简体" panose="03000509000000000000" pitchFamily="65" charset="-122"/>
                <a:ea typeface="方正稚艺简体" panose="03000509000000000000" pitchFamily="65" charset="-122"/>
                <a:sym typeface="+mn-lt"/>
              </a:rPr>
              <a:t>目录</a:t>
            </a:r>
            <a:endParaRPr lang="zh-CN" altLang="en-US" sz="8000" dirty="0">
              <a:solidFill>
                <a:schemeClr val="accent1"/>
              </a:solidFill>
              <a:latin typeface="方正稚艺简体" panose="03000509000000000000" pitchFamily="65" charset="-122"/>
              <a:ea typeface="方正稚艺简体" panose="03000509000000000000" pitchFamily="65" charset="-122"/>
            </a:endParaRPr>
          </a:p>
        </p:txBody>
      </p:sp>
      <p:sp>
        <p:nvSpPr>
          <p:cNvPr id="120" name="文本框 119"/>
          <p:cNvSpPr txBox="1"/>
          <p:nvPr/>
        </p:nvSpPr>
        <p:spPr>
          <a:xfrm>
            <a:off x="1327970" y="3521234"/>
            <a:ext cx="2496052" cy="683096"/>
          </a:xfrm>
          <a:prstGeom prst="rect">
            <a:avLst/>
          </a:prstGeom>
          <a:noFill/>
        </p:spPr>
        <p:txBody>
          <a:bodyPr wrap="square" rtlCol="0">
            <a:spAutoFit/>
          </a:bodyPr>
          <a:lstStyle/>
          <a:p>
            <a:pPr algn="ctr">
              <a:lnSpc>
                <a:spcPct val="120000"/>
              </a:lnSpc>
            </a:pPr>
            <a:r>
              <a:rPr lang="en-US" altLang="zh-CN" sz="3200" cap="all" dirty="0">
                <a:solidFill>
                  <a:srgbClr val="000000"/>
                </a:solidFill>
                <a:latin typeface="Franklin Gothic Book" panose="020B0503020102020204" pitchFamily="34" charset="0"/>
                <a:ea typeface="Cambria Math" panose="02040503050406030204" pitchFamily="18" charset="0"/>
                <a:cs typeface="+mn-ea"/>
                <a:sym typeface="+mn-lt"/>
              </a:rPr>
              <a:t>contents</a:t>
            </a:r>
            <a:endParaRPr lang="zh-CN" altLang="en-US" sz="3200" cap="all" dirty="0">
              <a:solidFill>
                <a:srgbClr val="000000"/>
              </a:solidFill>
              <a:latin typeface="Franklin Gothic Book" panose="020B0503020102020204" pitchFamily="34" charset="0"/>
              <a:cs typeface="+mn-ea"/>
              <a:sym typeface="+mn-lt"/>
            </a:endParaRPr>
          </a:p>
        </p:txBody>
      </p:sp>
      <p:sp>
        <p:nvSpPr>
          <p:cNvPr id="80" name="圆角矩形 79"/>
          <p:cNvSpPr/>
          <p:nvPr/>
        </p:nvSpPr>
        <p:spPr>
          <a:xfrm>
            <a:off x="4439653" y="2517163"/>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81" name="矩形 80"/>
          <p:cNvSpPr/>
          <p:nvPr/>
        </p:nvSpPr>
        <p:spPr>
          <a:xfrm>
            <a:off x="6558290" y="2609942"/>
            <a:ext cx="2031325" cy="461665"/>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学习茶艺礼仪</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82" name="椭圆 81"/>
          <p:cNvSpPr/>
          <p:nvPr/>
        </p:nvSpPr>
        <p:spPr>
          <a:xfrm>
            <a:off x="4655624" y="2578697"/>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2000" dirty="0">
                <a:solidFill>
                  <a:schemeClr val="bg1"/>
                </a:solidFill>
                <a:latin typeface="楷体" panose="02010609060101010101" pitchFamily="49" charset="-122"/>
                <a:ea typeface="楷体" panose="02010609060101010101" pitchFamily="49" charset="-122"/>
                <a:cs typeface="+mn-ea"/>
              </a:rPr>
              <a:t>1</a:t>
            </a:r>
            <a:endParaRPr lang="zh-CN" altLang="en-US" sz="2000" dirty="0">
              <a:solidFill>
                <a:schemeClr val="bg1"/>
              </a:solidFill>
              <a:latin typeface="楷体" panose="02010609060101010101" pitchFamily="49" charset="-122"/>
              <a:ea typeface="楷体" panose="02010609060101010101" pitchFamily="49" charset="-122"/>
              <a:cs typeface="+mn-ea"/>
            </a:endParaRPr>
          </a:p>
        </p:txBody>
      </p:sp>
      <p:sp>
        <p:nvSpPr>
          <p:cNvPr id="83" name="圆角矩形 82"/>
          <p:cNvSpPr/>
          <p:nvPr/>
        </p:nvSpPr>
        <p:spPr>
          <a:xfrm>
            <a:off x="4439653" y="3504521"/>
            <a:ext cx="6165068" cy="61586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05" tIns="48202" rIns="96405" bIns="48202" rtlCol="0" anchor="ctr"/>
          <a:lstStyle/>
          <a:p>
            <a:pPr algn="ctr"/>
            <a:endParaRPr lang="zh-CN" altLang="en-US">
              <a:solidFill>
                <a:srgbClr val="70308C"/>
              </a:solidFill>
            </a:endParaRPr>
          </a:p>
        </p:txBody>
      </p:sp>
      <p:sp>
        <p:nvSpPr>
          <p:cNvPr id="84" name="矩形 83"/>
          <p:cNvSpPr/>
          <p:nvPr/>
        </p:nvSpPr>
        <p:spPr>
          <a:xfrm>
            <a:off x="6558290" y="3597300"/>
            <a:ext cx="2031325" cy="461665"/>
          </a:xfrm>
          <a:prstGeom prst="rect">
            <a:avLst/>
          </a:prstGeom>
          <a:effectLst/>
        </p:spPr>
        <p:txBody>
          <a:bodyPr wrap="none">
            <a:spAutoFit/>
          </a:bodyPr>
          <a:lstStyle/>
          <a:p>
            <a:pPr fontAlgn="auto">
              <a:spcBef>
                <a:spcPts val="0"/>
              </a:spcBef>
              <a:spcAft>
                <a:spcPts val="0"/>
              </a:spcAft>
              <a:defRPr/>
            </a:pPr>
            <a:r>
              <a:rPr lang="zh-CN" altLang="en-US" sz="2400" dirty="0">
                <a:solidFill>
                  <a:schemeClr val="accent1"/>
                </a:solidFill>
                <a:latin typeface="Franklin Gothic Medium" panose="020B0603020102020204" pitchFamily="34" charset="0"/>
                <a:ea typeface="微软雅黑" panose="020B0503020204020204" pitchFamily="34" charset="-122"/>
              </a:rPr>
              <a:t>学习接待服务</a:t>
            </a:r>
            <a:endParaRPr lang="zh-CN" altLang="en-US" sz="2800" dirty="0">
              <a:solidFill>
                <a:schemeClr val="accent1"/>
              </a:solidFill>
              <a:latin typeface="Franklin Gothic Medium" panose="020B0603020102020204" pitchFamily="34" charset="0"/>
              <a:ea typeface="微软雅黑" panose="020B0503020204020204" pitchFamily="34" charset="-122"/>
            </a:endParaRPr>
          </a:p>
        </p:txBody>
      </p:sp>
      <p:sp>
        <p:nvSpPr>
          <p:cNvPr id="85" name="椭圆 84"/>
          <p:cNvSpPr/>
          <p:nvPr/>
        </p:nvSpPr>
        <p:spPr>
          <a:xfrm>
            <a:off x="4655624" y="3566055"/>
            <a:ext cx="492796" cy="492796"/>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2000" dirty="0">
                <a:solidFill>
                  <a:schemeClr val="bg1"/>
                </a:solidFill>
                <a:latin typeface="楷体" panose="02010609060101010101" pitchFamily="49" charset="-122"/>
                <a:ea typeface="楷体" panose="02010609060101010101" pitchFamily="49" charset="-122"/>
                <a:cs typeface="+mn-ea"/>
              </a:rPr>
              <a:t>2</a:t>
            </a:r>
            <a:endParaRPr lang="zh-CN" altLang="en-US" sz="2000" dirty="0">
              <a:solidFill>
                <a:schemeClr val="bg1"/>
              </a:solidFill>
              <a:latin typeface="楷体" panose="02010609060101010101" pitchFamily="49" charset="-122"/>
              <a:ea typeface="楷体" panose="02010609060101010101" pitchFamily="49" charset="-122"/>
              <a:cs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Effect transition="in" filter="fade">
                                      <p:cBhvr>
                                        <p:cTn id="9" dur="500"/>
                                        <p:tgtEl>
                                          <p:spTgt spid="1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500" fill="hold"/>
                                        <p:tgtEl>
                                          <p:spTgt spid="120"/>
                                        </p:tgtEl>
                                        <p:attrNameLst>
                                          <p:attrName>ppt_w</p:attrName>
                                        </p:attrNameLst>
                                      </p:cBhvr>
                                      <p:tavLst>
                                        <p:tav tm="0">
                                          <p:val>
                                            <p:fltVal val="0"/>
                                          </p:val>
                                        </p:tav>
                                        <p:tav tm="100000">
                                          <p:val>
                                            <p:strVal val="#ppt_w"/>
                                          </p:val>
                                        </p:tav>
                                      </p:tavLst>
                                    </p:anim>
                                    <p:anim calcmode="lin" valueType="num">
                                      <p:cBhvr>
                                        <p:cTn id="13" dur="500" fill="hold"/>
                                        <p:tgtEl>
                                          <p:spTgt spid="120"/>
                                        </p:tgtEl>
                                        <p:attrNameLst>
                                          <p:attrName>ppt_h</p:attrName>
                                        </p:attrNameLst>
                                      </p:cBhvr>
                                      <p:tavLst>
                                        <p:tav tm="0">
                                          <p:val>
                                            <p:fltVal val="0"/>
                                          </p:val>
                                        </p:tav>
                                        <p:tav tm="100000">
                                          <p:val>
                                            <p:strVal val="#ppt_h"/>
                                          </p:val>
                                        </p:tav>
                                      </p:tavLst>
                                    </p:anim>
                                    <p:animEffect transition="in" filter="fade">
                                      <p:cBhvr>
                                        <p:cTn id="14" dur="500"/>
                                        <p:tgtEl>
                                          <p:spTgt spid="12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500" fill="hold"/>
                                        <p:tgtEl>
                                          <p:spTgt spid="80"/>
                                        </p:tgtEl>
                                        <p:attrNameLst>
                                          <p:attrName>ppt_w</p:attrName>
                                        </p:attrNameLst>
                                      </p:cBhvr>
                                      <p:tavLst>
                                        <p:tav tm="0">
                                          <p:val>
                                            <p:fltVal val="0"/>
                                          </p:val>
                                        </p:tav>
                                        <p:tav tm="100000">
                                          <p:val>
                                            <p:strVal val="#ppt_w"/>
                                          </p:val>
                                        </p:tav>
                                      </p:tavLst>
                                    </p:anim>
                                    <p:anim calcmode="lin" valueType="num">
                                      <p:cBhvr>
                                        <p:cTn id="19" dur="500" fill="hold"/>
                                        <p:tgtEl>
                                          <p:spTgt spid="80"/>
                                        </p:tgtEl>
                                        <p:attrNameLst>
                                          <p:attrName>ppt_h</p:attrName>
                                        </p:attrNameLst>
                                      </p:cBhvr>
                                      <p:tavLst>
                                        <p:tav tm="0">
                                          <p:val>
                                            <p:fltVal val="0"/>
                                          </p:val>
                                        </p:tav>
                                        <p:tav tm="100000">
                                          <p:val>
                                            <p:strVal val="#ppt_h"/>
                                          </p:val>
                                        </p:tav>
                                      </p:tavLst>
                                    </p:anim>
                                    <p:animEffect transition="in" filter="fade">
                                      <p:cBhvr>
                                        <p:cTn id="20" dur="500"/>
                                        <p:tgtEl>
                                          <p:spTgt spid="80"/>
                                        </p:tgtEl>
                                      </p:cBhvr>
                                    </p:animEffect>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80"/>
                                        </p:tgtEl>
                                      </p:cBhvr>
                                    </p:animEffect>
                                    <p:animScale>
                                      <p:cBhvr>
                                        <p:cTn id="24" dur="250" autoRev="1" fill="hold"/>
                                        <p:tgtEl>
                                          <p:spTgt spid="80"/>
                                        </p:tgtEl>
                                      </p:cBhvr>
                                      <p:by x="105000" y="105000"/>
                                    </p:animScale>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down)">
                                      <p:cBhvr>
                                        <p:cTn id="28" dur="500"/>
                                        <p:tgtEl>
                                          <p:spTgt spid="8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000"/>
                            </p:stCondLst>
                            <p:childTnLst>
                              <p:par>
                                <p:cTn id="40" presetID="26" presetClass="emph" presetSubtype="0" fill="hold" grpId="1" nodeType="afterEffect">
                                  <p:stCondLst>
                                    <p:cond delay="0"/>
                                  </p:stCondLst>
                                  <p:childTnLst>
                                    <p:animEffect transition="out" filter="fade">
                                      <p:cBhvr>
                                        <p:cTn id="41" dur="500" tmFilter="0, 0; .2, .5; .8, .5; 1, 0"/>
                                        <p:tgtEl>
                                          <p:spTgt spid="83"/>
                                        </p:tgtEl>
                                      </p:cBhvr>
                                    </p:animEffect>
                                    <p:animScale>
                                      <p:cBhvr>
                                        <p:cTn id="42" dur="250" autoRev="1" fill="hold"/>
                                        <p:tgtEl>
                                          <p:spTgt spid="83"/>
                                        </p:tgtEl>
                                      </p:cBhvr>
                                      <p:by x="105000" y="105000"/>
                                    </p:animScale>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wipe(down)">
                                      <p:cBhvr>
                                        <p:cTn id="46" dur="500"/>
                                        <p:tgtEl>
                                          <p:spTgt spid="85"/>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left)">
                                      <p:cBhvr>
                                        <p:cTn id="50" dur="500"/>
                                        <p:tgtEl>
                                          <p:spTgt spid="8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19" grpId="0"/>
      <p:bldP spid="120" grpId="0"/>
      <p:bldP spid="80" grpId="0" animBg="1"/>
      <p:bldP spid="80" grpId="1" animBg="1"/>
      <p:bldP spid="81" grpId="0"/>
      <p:bldP spid="82" grpId="0" animBg="1"/>
      <p:bldP spid="83" grpId="0" animBg="1"/>
      <p:bldP spid="83" grpId="1" animBg="1"/>
      <p:bldP spid="84" grpId="0"/>
      <p:bldP spid="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7104920"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三、服务礼仪→ （二）体现在行为上的礼节</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7" name="文本框 3"/>
          <p:cNvSpPr txBox="1"/>
          <p:nvPr/>
        </p:nvSpPr>
        <p:spPr>
          <a:xfrm>
            <a:off x="956369" y="2276997"/>
            <a:ext cx="4392613" cy="461665"/>
          </a:xfrm>
          <a:prstGeom prst="rect">
            <a:avLst/>
          </a:prstGeom>
          <a:noFill/>
        </p:spPr>
        <p:txBody>
          <a:bodyPr>
            <a:spAutoFit/>
          </a:bodyPr>
          <a:lstStyle/>
          <a:p>
            <a:pPr algn="ctr">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．迎送礼节</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956369" y="2213497"/>
            <a:ext cx="43926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56369" y="2866704"/>
            <a:ext cx="43926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84932" y="3112269"/>
            <a:ext cx="4535487" cy="1653786"/>
          </a:xfrm>
          <a:prstGeom prst="rect">
            <a:avLst/>
          </a:prstGeom>
        </p:spPr>
        <p:txBody>
          <a:bodyPr>
            <a:spAutoFit/>
          </a:bodyPr>
          <a:lstStyle/>
          <a:p>
            <a:pPr marL="285750" indent="-285750">
              <a:lnSpc>
                <a:spcPct val="130000"/>
              </a:lnSpc>
              <a:buFont typeface="Wingdings" panose="05000000000000000000" pitchFamily="2" charset="2"/>
              <a:buChar char="n"/>
              <a:defRPr/>
            </a:pPr>
            <a:r>
              <a:rPr lang="zh-CN" altLang="en-US" sz="2000" b="1" kern="1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迎送礼节是指茶艺服务人员在迎接和送别宾客时的礼节。</a:t>
            </a:r>
            <a:r>
              <a:rPr lang="zh-CN" altLang="en-US" sz="2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当宾客到来时，茶艺服务人员要笑脸相迎、热情指引。当宾客离店时，也要热情相送。</a:t>
            </a:r>
            <a:endParaRPr lang="zh-CN" altLang="en-US" sz="2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文本框 3"/>
          <p:cNvSpPr txBox="1"/>
          <p:nvPr/>
        </p:nvSpPr>
        <p:spPr>
          <a:xfrm>
            <a:off x="6933307" y="2290564"/>
            <a:ext cx="4392612" cy="461665"/>
          </a:xfrm>
          <a:prstGeom prst="rect">
            <a:avLst/>
          </a:prstGeom>
          <a:noFill/>
        </p:spPr>
        <p:txBody>
          <a:bodyPr>
            <a:spAutoFit/>
          </a:bodyPr>
          <a:lstStyle/>
          <a:p>
            <a:pPr algn="ctr">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．操作礼节</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6933307" y="2176165"/>
            <a:ext cx="43926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933307" y="2824237"/>
            <a:ext cx="43926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501383" y="3112269"/>
            <a:ext cx="5184576" cy="3654334"/>
          </a:xfrm>
          <a:prstGeom prst="rect">
            <a:avLst/>
          </a:prstGeom>
        </p:spPr>
        <p:txBody>
          <a:bodyPr wrap="square">
            <a:spAutoFit/>
          </a:bodyPr>
          <a:lstStyle/>
          <a:p>
            <a:pPr marL="285750" indent="-285750">
              <a:lnSpc>
                <a:spcPct val="130000"/>
              </a:lnSpc>
              <a:buFont typeface="Wingdings" panose="05000000000000000000" pitchFamily="2" charset="2"/>
              <a:buChar char="n"/>
              <a:defRPr/>
            </a:pPr>
            <a:r>
              <a:rPr lang="zh-CN" altLang="en-US" sz="2000" b="1" kern="1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操作礼节是指茶艺服务人员在工作场合中的礼节。</a:t>
            </a:r>
            <a:r>
              <a:rPr lang="zh-CN" altLang="en-US" sz="2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茶艺服务人员在服务中要做到</a:t>
            </a:r>
            <a:r>
              <a:rPr lang="zh-CN" altLang="en-US" sz="2000" b="1" kern="1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“三轻”，即说话轻、走路轻、操作轻。</a:t>
            </a:r>
            <a:r>
              <a:rPr lang="zh-CN" altLang="en-US" sz="2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茶艺服务人员在工作场合要保持安静，不能大声喧哗，更不能嬉笑玩乐。给宾客递送物品时，要使用托盘。若不小心打坏器具，要及时表示歉意并马上清扫、更换。另外，茶艺服务人员在工作中禁止做出抓耳挠腮、剔牙擤鼻等行为。</a:t>
            </a:r>
            <a:endParaRPr lang="zh-CN" altLang="en-US" sz="2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495048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四、行茶礼仪→ （一）鞠躬礼</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5" name="TextBox 14"/>
          <p:cNvSpPr txBox="1"/>
          <p:nvPr/>
        </p:nvSpPr>
        <p:spPr>
          <a:xfrm>
            <a:off x="1460823" y="2515411"/>
            <a:ext cx="6408712" cy="297312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535305">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鞠躬礼是茶艺表演中非常常见的一种礼仪。茶艺表演开始和结束时，主客均要行鞠躬礼。</a:t>
            </a:r>
            <a:r>
              <a:rPr lang="zh-CN" altLang="en-US" sz="2400" b="1" dirty="0">
                <a:solidFill>
                  <a:srgbClr val="0070C0"/>
                </a:solidFill>
                <a:latin typeface="微软雅黑" panose="020B0503020204020204" pitchFamily="34" charset="-122"/>
                <a:ea typeface="微软雅黑" panose="020B0503020204020204" pitchFamily="34" charset="-122"/>
              </a:rPr>
              <a:t>鞠躬礼有站式、坐式和跪式三种。</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每种鞠躬礼根据鞠躬的弯腰程度不同，可分为</a:t>
            </a:r>
            <a:r>
              <a:rPr lang="zh-CN" altLang="en-US" sz="2400" b="1" dirty="0">
                <a:solidFill>
                  <a:srgbClr val="0070C0"/>
                </a:solidFill>
                <a:latin typeface="微软雅黑" panose="020B0503020204020204" pitchFamily="34" charset="-122"/>
                <a:ea typeface="微软雅黑" panose="020B0503020204020204" pitchFamily="34" charset="-122"/>
              </a:rPr>
              <a:t>真、行、草</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三种。其中，真礼用在主客之间，行礼用在宾客之间，草礼用在说话前后。</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194" name="图片 38" descr="F:\岳丽娟\岳丽娟\茶艺基础\茶艺基础（岳丽娟）\茶艺——需要修图和抠图\茶艺——需要修图和抠图\3.jpg"/>
          <p:cNvPicPr>
            <a:picLocks noChangeAspect="1" noChangeArrowheads="1"/>
          </p:cNvPicPr>
          <p:nvPr/>
        </p:nvPicPr>
        <p:blipFill>
          <a:blip r:embed="rId1" cstate="print"/>
          <a:stretch>
            <a:fillRect/>
          </a:stretch>
        </p:blipFill>
        <p:spPr bwMode="auto">
          <a:xfrm>
            <a:off x="9093671" y="2392189"/>
            <a:ext cx="2208283" cy="3312760"/>
          </a:xfrm>
          <a:prstGeom prst="rect">
            <a:avLst/>
          </a:prstGeom>
          <a:noFill/>
          <a:ln>
            <a:noFill/>
          </a:ln>
        </p:spPr>
      </p:pic>
      <p:sp>
        <p:nvSpPr>
          <p:cNvPr id="18" name="矩形 17"/>
          <p:cNvSpPr/>
          <p:nvPr/>
        </p:nvSpPr>
        <p:spPr>
          <a:xfrm>
            <a:off x="9651732" y="5848573"/>
            <a:ext cx="954107"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鞠躬礼</a:t>
            </a:r>
            <a:endParaRPr lang="zh-CN" altLang="en-US" sz="2000" dirty="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495048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四、行茶礼仪→ （一）鞠躬礼</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10" name="组合 14"/>
          <p:cNvGrpSpPr/>
          <p:nvPr/>
        </p:nvGrpSpPr>
        <p:grpSpPr>
          <a:xfrm>
            <a:off x="668735" y="1715288"/>
            <a:ext cx="11593288" cy="4637341"/>
            <a:chOff x="3809" y="2406"/>
            <a:chExt cx="11745" cy="7303"/>
          </a:xfrm>
        </p:grpSpPr>
        <p:sp>
          <p:nvSpPr>
            <p:cNvPr id="11" name="Rectangle 5"/>
            <p:cNvSpPr>
              <a:spLocks noChangeArrowheads="1"/>
            </p:cNvSpPr>
            <p:nvPr/>
          </p:nvSpPr>
          <p:spPr bwMode="gray">
            <a:xfrm>
              <a:off x="3809" y="8734"/>
              <a:ext cx="3969" cy="97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r>
                <a:rPr lang="en-US" altLang="zh-CN" sz="2000" b="1" dirty="0">
                  <a:solidFill>
                    <a:schemeClr val="tx1"/>
                  </a:solidFill>
                  <a:latin typeface="微软雅黑" panose="020B0503020204020204" pitchFamily="34" charset="-122"/>
                  <a:ea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rPr>
                <a:t>．站式鞠躬礼</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2" name="Rectangle 5"/>
            <p:cNvSpPr>
              <a:spLocks noChangeArrowheads="1"/>
            </p:cNvSpPr>
            <p:nvPr/>
          </p:nvSpPr>
          <p:spPr bwMode="gray">
            <a:xfrm>
              <a:off x="7678" y="8734"/>
              <a:ext cx="3969" cy="97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r>
                <a:rPr lang="en-US" altLang="zh-CN" sz="2000" b="1" dirty="0">
                  <a:solidFill>
                    <a:schemeClr val="tx1"/>
                  </a:solidFill>
                  <a:latin typeface="微软雅黑" panose="020B0503020204020204" pitchFamily="34" charset="-122"/>
                  <a:ea typeface="微软雅黑" panose="020B0503020204020204" pitchFamily="34" charset="-122"/>
                </a:rPr>
                <a:t>2</a:t>
              </a:r>
              <a:r>
                <a:rPr lang="zh-CN" altLang="en-US" sz="2000" b="1" dirty="0">
                  <a:solidFill>
                    <a:schemeClr val="tx1"/>
                  </a:solidFill>
                  <a:latin typeface="微软雅黑" panose="020B0503020204020204" pitchFamily="34" charset="-122"/>
                  <a:ea typeface="微软雅黑" panose="020B0503020204020204" pitchFamily="34" charset="-122"/>
                </a:rPr>
                <a:t>．坐式鞠躬礼</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3" name="Rectangle 5"/>
            <p:cNvSpPr>
              <a:spLocks noChangeArrowheads="1"/>
            </p:cNvSpPr>
            <p:nvPr/>
          </p:nvSpPr>
          <p:spPr bwMode="gray">
            <a:xfrm>
              <a:off x="11533" y="8734"/>
              <a:ext cx="3969" cy="975"/>
            </a:xfrm>
            <a:custGeom>
              <a:avLst/>
              <a:gdLst/>
              <a:ahLst/>
              <a:cxnLst/>
              <a:rect l="l" t="t" r="r" b="b"/>
              <a:pathLst>
                <a:path w="1912938" h="619125">
                  <a:moveTo>
                    <a:pt x="0" y="0"/>
                  </a:moveTo>
                  <a:lnTo>
                    <a:pt x="1912938" y="0"/>
                  </a:lnTo>
                  <a:lnTo>
                    <a:pt x="1912938" y="619125"/>
                  </a:lnTo>
                  <a:lnTo>
                    <a:pt x="0" y="619125"/>
                  </a:lnTo>
                  <a:lnTo>
                    <a:pt x="0" y="438859"/>
                  </a:lnTo>
                  <a:lnTo>
                    <a:pt x="165100" y="313718"/>
                  </a:lnTo>
                  <a:lnTo>
                    <a:pt x="0" y="188578"/>
                  </a:lnTo>
                  <a:close/>
                </a:path>
              </a:pathLst>
            </a:cu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r>
                <a:rPr lang="en-US" altLang="zh-CN" sz="2000" b="1" dirty="0">
                  <a:solidFill>
                    <a:schemeClr val="tx1"/>
                  </a:solidFill>
                  <a:latin typeface="微软雅黑" panose="020B0503020204020204" pitchFamily="34" charset="-122"/>
                  <a:ea typeface="微软雅黑" panose="020B0503020204020204" pitchFamily="34" charset="-122"/>
                </a:rPr>
                <a:t>3</a:t>
              </a:r>
              <a:r>
                <a:rPr lang="zh-CN" altLang="en-US" sz="2000" b="1" dirty="0">
                  <a:solidFill>
                    <a:schemeClr val="tx1"/>
                  </a:solidFill>
                  <a:latin typeface="微软雅黑" panose="020B0503020204020204" pitchFamily="34" charset="-122"/>
                  <a:ea typeface="微软雅黑" panose="020B0503020204020204" pitchFamily="34" charset="-122"/>
                </a:rPr>
                <a:t>．跪式鞠躬礼</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3922" y="2565"/>
              <a:ext cx="0" cy="6333"/>
            </a:xfrm>
            <a:prstGeom prst="line">
              <a:avLst/>
            </a:prstGeom>
            <a:noFill/>
            <a:ln w="9525" cap="flat" cmpd="sng" algn="ctr">
              <a:solidFill>
                <a:schemeClr val="bg1">
                  <a:lumMod val="65000"/>
                </a:schemeClr>
              </a:solidFill>
              <a:prstDash val="solid"/>
              <a:headEnd type="oval" w="med" len="med"/>
              <a:tailEnd type="oval" w="med" len="med"/>
            </a:ln>
            <a:effectLst/>
          </p:spPr>
        </p:cxnSp>
        <p:sp>
          <p:nvSpPr>
            <p:cNvPr id="16" name="TextBox 6"/>
            <p:cNvSpPr txBox="1"/>
            <p:nvPr/>
          </p:nvSpPr>
          <p:spPr>
            <a:xfrm>
              <a:off x="4038" y="2406"/>
              <a:ext cx="3434" cy="6446"/>
            </a:xfrm>
            <a:prstGeom prst="rect">
              <a:avLst/>
            </a:prstGeom>
            <a:noFill/>
          </p:spPr>
          <p:txBody>
            <a:bodyPr wrap="square" rtlCol="0">
              <a:spAutoFit/>
            </a:bodyPr>
            <a:lstStyle/>
            <a:p>
              <a:pPr fontAlgn="auto">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       以站姿为准备，双手紧贴大腿下滑至膝盖，同时弯腰，头、背与腿呈近</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90°</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的弓形，略做停顿后慢慢起身，恢复站姿，此礼为真礼。行礼与真礼相似，但是鞠躬时，头、背与腿呈</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120°</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的弓形。草礼，只需将身体向前稍微倾斜，鞠躬时，头、背与腿呈</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150°</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的弓形。</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17" name="直接连接符 16"/>
            <p:cNvCxnSpPr/>
            <p:nvPr/>
          </p:nvCxnSpPr>
          <p:spPr>
            <a:xfrm>
              <a:off x="7791" y="2678"/>
              <a:ext cx="0" cy="6220"/>
            </a:xfrm>
            <a:prstGeom prst="line">
              <a:avLst/>
            </a:prstGeom>
            <a:noFill/>
            <a:ln w="9525" cap="flat" cmpd="sng" algn="ctr">
              <a:solidFill>
                <a:schemeClr val="bg1">
                  <a:lumMod val="65000"/>
                </a:schemeClr>
              </a:solidFill>
              <a:prstDash val="solid"/>
              <a:headEnd type="oval" w="med" len="med"/>
              <a:tailEnd type="oval" w="med" len="med"/>
            </a:ln>
            <a:effectLst/>
          </p:spPr>
        </p:cxnSp>
        <p:sp>
          <p:nvSpPr>
            <p:cNvPr id="19" name="TextBox 6"/>
            <p:cNvSpPr txBox="1"/>
            <p:nvPr/>
          </p:nvSpPr>
          <p:spPr>
            <a:xfrm>
              <a:off x="7907" y="2565"/>
              <a:ext cx="3666" cy="4489"/>
            </a:xfrm>
            <a:prstGeom prst="rect">
              <a:avLst/>
            </a:prstGeom>
            <a:noFill/>
          </p:spPr>
          <p:txBody>
            <a:bodyPr wrap="square" rtlCol="0">
              <a:spAutoFit/>
            </a:bodyPr>
            <a:lstStyle/>
            <a:p>
              <a:pPr>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主人站立客人坐着的情况下，需要行坐式鞠躬礼。真礼需要将手放在膝盖上，上身前倾，稍做停顿后慢慢起身。行礼需将手放在大腿中部，其他同真礼。草礼只需将两手搭在大腿根，略欠身即可。</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11647" y="2678"/>
              <a:ext cx="0" cy="6220"/>
            </a:xfrm>
            <a:prstGeom prst="line">
              <a:avLst/>
            </a:prstGeom>
            <a:noFill/>
            <a:ln w="9525" cap="flat" cmpd="sng" algn="ctr">
              <a:solidFill>
                <a:schemeClr val="bg1">
                  <a:lumMod val="65000"/>
                </a:schemeClr>
              </a:solidFill>
              <a:prstDash val="solid"/>
              <a:headEnd type="oval" w="med" len="med"/>
              <a:tailEnd type="oval" w="med" len="med"/>
            </a:ln>
            <a:effectLst/>
          </p:spPr>
        </p:cxnSp>
        <p:sp>
          <p:nvSpPr>
            <p:cNvPr id="21" name="TextBox 6"/>
            <p:cNvSpPr txBox="1"/>
            <p:nvPr/>
          </p:nvSpPr>
          <p:spPr>
            <a:xfrm>
              <a:off x="11763" y="2565"/>
              <a:ext cx="3791" cy="5755"/>
            </a:xfrm>
            <a:prstGeom prst="rect">
              <a:avLst/>
            </a:prstGeom>
            <a:noFill/>
          </p:spPr>
          <p:txBody>
            <a:bodyPr wrap="square" rtlCol="0">
              <a:spAutoFit/>
            </a:bodyPr>
            <a:lstStyle/>
            <a:p>
              <a:pPr>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行真礼时，背部挺直、上半身前倾，双手从膝上渐渐滑下，全手掌着地，两手指尖斜相对，身体前倾至胸部与膝间只剩一个拳头的空隙，身体前倾</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45°</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，稍做停顿，慢慢直起上身。行礼与真礼相似，但是两手仅前半掌着地，身体前倾</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55°</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。行草礼时，仅两手手指着地，身体前倾</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65°</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495048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四、行茶礼仪→ （二）伸掌礼</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8" name="TextBox 17"/>
          <p:cNvSpPr txBox="1"/>
          <p:nvPr/>
        </p:nvSpPr>
        <p:spPr>
          <a:xfrm>
            <a:off x="6357367" y="2536205"/>
            <a:ext cx="5184576" cy="297312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535305">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茶艺服务人员向宾客敬奉各种物品时都简用此礼，意思是“请”和“谢谢”。伸掌礼姿势为五指并拢，手掌略向内凹，倾斜手掌伸于敬奉的物品旁，同时欠身点头，动作要一气呵成。</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9218" name="图片 43" descr="F:\岳丽娟\岳丽娟\茶艺基础\茶艺基础（岳丽娟）\图片\项目九\伸掌礼.JPG"/>
          <p:cNvPicPr>
            <a:picLocks noChangeAspect="1" noChangeArrowheads="1"/>
          </p:cNvPicPr>
          <p:nvPr/>
        </p:nvPicPr>
        <p:blipFill>
          <a:blip r:embed="rId1" cstate="print"/>
          <a:stretch>
            <a:fillRect/>
          </a:stretch>
        </p:blipFill>
        <p:spPr bwMode="auto">
          <a:xfrm>
            <a:off x="1388815" y="2608213"/>
            <a:ext cx="4032448" cy="2685306"/>
          </a:xfrm>
          <a:prstGeom prst="rect">
            <a:avLst/>
          </a:prstGeom>
          <a:noFill/>
          <a:ln>
            <a:noFill/>
          </a:ln>
        </p:spPr>
      </p:pic>
      <p:sp>
        <p:nvSpPr>
          <p:cNvPr id="22" name="矩形 21"/>
          <p:cNvSpPr/>
          <p:nvPr/>
        </p:nvSpPr>
        <p:spPr>
          <a:xfrm>
            <a:off x="2900983" y="5488533"/>
            <a:ext cx="954107"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伸掌礼</a:t>
            </a:r>
            <a:endParaRPr lang="zh-CN" altLang="en-US" sz="2000" dirty="0"/>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495048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四、行茶礼仪→ （三）叩指礼</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8" name="TextBox 17"/>
          <p:cNvSpPr txBox="1"/>
          <p:nvPr/>
        </p:nvSpPr>
        <p:spPr>
          <a:xfrm>
            <a:off x="812751" y="1816125"/>
            <a:ext cx="11233248" cy="2012859"/>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535305">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叩指礼有不同的形式。</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535305">
              <a:lnSpc>
                <a:spcPct val="130000"/>
              </a:lnSpc>
              <a:buFont typeface="Wingdings" panose="05000000000000000000" pitchFamily="2" charset="2"/>
              <a:buChar char="u"/>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用五个手指并拳，拳心向下，五个手指同时敲击桌面。这是叩指礼中最重的礼，相当于五体投地跪拜礼，一般是晚辈向长辈、下级向上级行的礼。</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535305">
              <a:lnSpc>
                <a:spcPct val="130000"/>
              </a:lnSpc>
              <a:buFont typeface="Wingdings" panose="05000000000000000000" pitchFamily="2" charset="2"/>
              <a:buChar char="u"/>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用食指和中指并拢，同时敲击桌面，相当于双手抱拳作揖，是平辈之间行的礼。</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637287" y="6496645"/>
            <a:ext cx="954107"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叩指礼</a:t>
            </a:r>
            <a:endParaRPr lang="zh-CN" altLang="en-US" sz="2000" dirty="0"/>
          </a:p>
        </p:txBody>
      </p:sp>
      <p:pic>
        <p:nvPicPr>
          <p:cNvPr id="10242" name="图片 44" descr="F:\岳丽娟\岳丽娟\茶艺基础\茶艺基础（岳丽娟）\图片\项目九\IMG_7978.JPG"/>
          <p:cNvPicPr>
            <a:picLocks noChangeAspect="1" noChangeArrowheads="1"/>
          </p:cNvPicPr>
          <p:nvPr/>
        </p:nvPicPr>
        <p:blipFill>
          <a:blip r:embed="rId1" cstate="print"/>
          <a:stretch>
            <a:fillRect/>
          </a:stretch>
        </p:blipFill>
        <p:spPr bwMode="auto">
          <a:xfrm>
            <a:off x="2180903" y="4048373"/>
            <a:ext cx="3368550" cy="2248173"/>
          </a:xfrm>
          <a:prstGeom prst="rect">
            <a:avLst/>
          </a:prstGeom>
          <a:noFill/>
          <a:ln>
            <a:noFill/>
          </a:ln>
        </p:spPr>
      </p:pic>
      <p:pic>
        <p:nvPicPr>
          <p:cNvPr id="10243" name="图片 45" descr="F:\岳丽娟\岳丽娟\茶艺基础\茶艺基础（岳丽娟）\图片\项目九\IMG_7983.JPG"/>
          <p:cNvPicPr>
            <a:picLocks noChangeAspect="1" noChangeArrowheads="1"/>
          </p:cNvPicPr>
          <p:nvPr/>
        </p:nvPicPr>
        <p:blipFill>
          <a:blip r:embed="rId2" cstate="print"/>
          <a:stretch>
            <a:fillRect/>
          </a:stretch>
        </p:blipFill>
        <p:spPr bwMode="auto">
          <a:xfrm>
            <a:off x="6717407" y="4048373"/>
            <a:ext cx="3456384" cy="2301724"/>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495048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四、行茶礼仪→ （四）寓意礼</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8" name="TextBox 17"/>
          <p:cNvSpPr txBox="1"/>
          <p:nvPr/>
        </p:nvSpPr>
        <p:spPr>
          <a:xfrm>
            <a:off x="1460823" y="2083129"/>
            <a:ext cx="9937104" cy="4413516"/>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535305">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400" b="1" dirty="0">
                <a:solidFill>
                  <a:srgbClr val="0070C0"/>
                </a:solidFill>
                <a:latin typeface="微软雅黑" panose="020B0503020204020204" pitchFamily="34" charset="-122"/>
                <a:ea typeface="微软雅黑" panose="020B0503020204020204" pitchFamily="34" charset="-122"/>
              </a:rPr>
              <a:t>茶艺自产生以来，就形成了很多带有寓意的礼节。</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例如，冲泡时的“凤凰三点头”，即手提水壶高冲低斟反复三次，寓意向客人三鞠躬以示欢迎；放置茶壶时，壶嘴不能正对客人，否则表示请客人离开；回转斟水、斟茶、烫壶等动作，右手必须逆时针方向回转，左手则必须以顺时针方向回转，表示向客人招手，以示欢迎，等等。</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535305">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 对于茶艺服务人员来说，为宾客泡茶过程中的一举一动都显得非常重要。开始练习时，要一个动作、一个动作背下来，力求准确。随着动作的娴熟，要将各种动作组合的韵律感表现出来，并将其融入与宾客的交流中。</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5000" b="-15000"/>
          </a:stretch>
        </a:blipFill>
        <a:effectLst/>
      </p:bgPr>
    </p:bg>
    <p:spTree>
      <p:nvGrpSpPr>
        <p:cNvPr id="1" name=""/>
        <p:cNvGrpSpPr/>
        <p:nvPr/>
      </p:nvGrpSpPr>
      <p:grpSpPr>
        <a:xfrm>
          <a:off x="0" y="0"/>
          <a:ext cx="0" cy="0"/>
          <a:chOff x="0" y="0"/>
          <a:chExt cx="0" cy="0"/>
        </a:xfrm>
      </p:grpSpPr>
      <p:sp>
        <p:nvSpPr>
          <p:cNvPr id="2" name="矩形 1"/>
          <p:cNvSpPr/>
          <p:nvPr/>
        </p:nvSpPr>
        <p:spPr>
          <a:xfrm>
            <a:off x="1588" y="2176525"/>
            <a:ext cx="12862718" cy="29279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grpSp>
        <p:nvGrpSpPr>
          <p:cNvPr id="3" name="组合 74"/>
          <p:cNvGrpSpPr/>
          <p:nvPr/>
        </p:nvGrpSpPr>
        <p:grpSpPr bwMode="auto">
          <a:xfrm>
            <a:off x="5774836" y="2662136"/>
            <a:ext cx="1315778" cy="1317452"/>
            <a:chOff x="0" y="0"/>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5060" b="1" dirty="0">
                  <a:solidFill>
                    <a:srgbClr val="0070C0"/>
                  </a:solidFill>
                  <a:latin typeface="华文细黑" panose="02010600040101010101" pitchFamily="2" charset="-122"/>
                  <a:ea typeface="华文细黑" panose="02010600040101010101" pitchFamily="2" charset="-122"/>
                </a:rPr>
                <a:t>02</a:t>
              </a:r>
              <a:endParaRPr lang="zh-CN" altLang="en-US" sz="5060" b="1" dirty="0">
                <a:solidFill>
                  <a:srgbClr val="0070C0"/>
                </a:solidFill>
                <a:latin typeface="华文细黑" panose="02010600040101010101" pitchFamily="2" charset="-122"/>
                <a:ea typeface="华文细黑" panose="02010600040101010101" pitchFamily="2" charset="-122"/>
              </a:endParaRPr>
            </a:p>
          </p:txBody>
        </p:sp>
      </p:grpSp>
      <p:sp>
        <p:nvSpPr>
          <p:cNvPr id="20" name="文本框 66"/>
          <p:cNvSpPr txBox="1">
            <a:spLocks noChangeArrowheads="1"/>
          </p:cNvSpPr>
          <p:nvPr/>
        </p:nvSpPr>
        <p:spPr bwMode="auto">
          <a:xfrm>
            <a:off x="2972991" y="4048373"/>
            <a:ext cx="69127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a:r>
              <a:rPr lang="zh-CN" altLang="en-US" sz="5400" b="1" dirty="0">
                <a:latin typeface="微软雅黑" panose="020B0503020204020204" pitchFamily="34" charset="-122"/>
                <a:ea typeface="微软雅黑" panose="020B0503020204020204" pitchFamily="34" charset="-122"/>
                <a:cs typeface="Arial" panose="020B0604020202020204" pitchFamily="34" charset="0"/>
              </a:rPr>
              <a:t>学习接待服务</a:t>
            </a:r>
            <a:endParaRPr lang="zh-CN" altLang="en-US" sz="5400" b="1"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任务二：学习接待服务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2" name="组合 3"/>
          <p:cNvGrpSpPr/>
          <p:nvPr/>
        </p:nvGrpSpPr>
        <p:grpSpPr>
          <a:xfrm>
            <a:off x="9786961" y="973119"/>
            <a:ext cx="2846282" cy="2845459"/>
            <a:chOff x="6324600" y="271462"/>
            <a:chExt cx="2133600" cy="2133600"/>
          </a:xfrm>
          <a:solidFill>
            <a:srgbClr val="FFC000"/>
          </a:solidFill>
        </p:grpSpPr>
        <p:sp>
          <p:nvSpPr>
            <p:cNvPr id="5" name="泪滴形 4"/>
            <p:cNvSpPr/>
            <p:nvPr/>
          </p:nvSpPr>
          <p:spPr bwMode="auto">
            <a:xfrm rot="10800000">
              <a:off x="6324600" y="271462"/>
              <a:ext cx="2133600" cy="2133600"/>
            </a:xfrm>
            <a:prstGeom prst="teardrop">
              <a:avLst/>
            </a:prstGeom>
            <a:grp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dirty="0">
                <a:latin typeface="Arial" panose="020B0604020202020204" pitchFamily="34" charset="0"/>
              </a:endParaRPr>
            </a:p>
          </p:txBody>
        </p:sp>
        <p:sp>
          <p:nvSpPr>
            <p:cNvPr id="6" name="TextBox 5"/>
            <p:cNvSpPr txBox="1"/>
            <p:nvPr/>
          </p:nvSpPr>
          <p:spPr>
            <a:xfrm>
              <a:off x="6448425" y="1015096"/>
              <a:ext cx="1791865" cy="750032"/>
            </a:xfrm>
            <a:prstGeom prst="rect">
              <a:avLst/>
            </a:prstGeom>
            <a:grpFill/>
          </p:spPr>
          <p:txBody>
            <a:bodyPr wrap="none" rtlCol="0">
              <a:spAutoFit/>
            </a:bodyPr>
            <a:lstStyle/>
            <a:p>
              <a:r>
                <a:rPr lang="zh-CN" altLang="en-US" sz="4300" b="1" dirty="0">
                  <a:solidFill>
                    <a:schemeClr val="bg1"/>
                  </a:solidFill>
                  <a:latin typeface="微软雅黑" panose="020B0503020204020204" pitchFamily="34" charset="-122"/>
                  <a:ea typeface="微软雅黑" panose="020B0503020204020204" pitchFamily="34" charset="-122"/>
                </a:rPr>
                <a:t>学习目标</a:t>
              </a:r>
              <a:endParaRPr lang="en-US" altLang="zh-CN" sz="4300" b="1" dirty="0">
                <a:solidFill>
                  <a:schemeClr val="bg1"/>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  Learning Target</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1428715" y="3914294"/>
            <a:ext cx="10861341" cy="1719872"/>
          </a:xfrm>
          <a:prstGeom prst="rect">
            <a:avLst/>
          </a:prstGeom>
          <a:noFill/>
        </p:spPr>
        <p:txBody>
          <a:bodyPr wrap="square" lIns="121963" tIns="60981" rIns="121963" bIns="60981" rtlCol="0">
            <a:spAutoFit/>
          </a:bodyPr>
          <a:lstStyle/>
          <a:p>
            <a:pPr>
              <a:lnSpc>
                <a:spcPct val="150000"/>
              </a:lnSpc>
            </a:pPr>
            <a:r>
              <a:rPr lang="zh-CN" altLang="en-US" sz="3600" baseline="-25000" dirty="0">
                <a:latin typeface="微软雅黑" panose="020B0503020204020204" pitchFamily="34" charset="-122"/>
                <a:ea typeface="微软雅黑" panose="020B0503020204020204" pitchFamily="34" charset="-122"/>
              </a:rPr>
              <a:t>★ 掌握茶艺服务接待前的准备工作。</a:t>
            </a:r>
            <a:endParaRPr lang="zh-CN" altLang="en-US" sz="3600" baseline="-25000" dirty="0">
              <a:latin typeface="微软雅黑" panose="020B0503020204020204" pitchFamily="34" charset="-122"/>
              <a:ea typeface="微软雅黑" panose="020B0503020204020204" pitchFamily="34" charset="-122"/>
            </a:endParaRPr>
          </a:p>
          <a:p>
            <a:pPr>
              <a:lnSpc>
                <a:spcPct val="150000"/>
              </a:lnSpc>
            </a:pPr>
            <a:r>
              <a:rPr lang="zh-CN" altLang="en-US" sz="3600" baseline="-25000" dirty="0">
                <a:latin typeface="微软雅黑" panose="020B0503020204020204" pitchFamily="34" charset="-122"/>
                <a:ea typeface="微软雅黑" panose="020B0503020204020204" pitchFamily="34" charset="-122"/>
              </a:rPr>
              <a:t>★ 掌握茶艺服务的接待程序。</a:t>
            </a:r>
            <a:endParaRPr lang="zh-CN" altLang="en-US" sz="3600" baseline="-25000" dirty="0">
              <a:latin typeface="微软雅黑" panose="020B0503020204020204" pitchFamily="34" charset="-122"/>
              <a:ea typeface="微软雅黑" panose="020B0503020204020204" pitchFamily="34" charset="-122"/>
            </a:endParaRPr>
          </a:p>
          <a:p>
            <a:pPr>
              <a:lnSpc>
                <a:spcPct val="150000"/>
              </a:lnSpc>
            </a:pPr>
            <a:r>
              <a:rPr lang="zh-CN" altLang="en-US" sz="3600" baseline="-25000" dirty="0">
                <a:latin typeface="微软雅黑" panose="020B0503020204020204" pitchFamily="34" charset="-122"/>
                <a:ea typeface="微软雅黑" panose="020B0503020204020204" pitchFamily="34" charset="-122"/>
              </a:rPr>
              <a:t>★ 了解茶艺服务的特殊礼仪。</a:t>
            </a:r>
            <a:endParaRPr lang="zh-CN" altLang="en-US" sz="3600" baseline="-25000" dirty="0">
              <a:latin typeface="微软雅黑" panose="020B0503020204020204" pitchFamily="34" charset="-122"/>
              <a:ea typeface="微软雅黑" panose="020B0503020204020204" pitchFamily="34" charset="-122"/>
            </a:endParaRPr>
          </a:p>
        </p:txBody>
      </p:sp>
      <p:pic>
        <p:nvPicPr>
          <p:cNvPr id="9" name="Picture 2" descr="https://timgsa.baidu.com/timg?image&amp;quality=80&amp;size=b9999_10000&amp;sec=1552910166535&amp;di=6364c29edb3f1b866fba7dd1611687f6&amp;imgtype=0&amp;src=http%3A%2F%2Fimgsrc.baidu.com%2Fimgad%2Fpic%2Fitem%2F6609c93d70cf3bc7685b4738db00baa1cc112a8f.jpg"/>
          <p:cNvPicPr>
            <a:picLocks noChangeAspect="1" noChangeArrowheads="1"/>
          </p:cNvPicPr>
          <p:nvPr/>
        </p:nvPicPr>
        <p:blipFill>
          <a:blip r:embed="rId1" cstate="print"/>
          <a:srcRect/>
          <a:stretch>
            <a:fillRect/>
          </a:stretch>
        </p:blipFill>
        <p:spPr bwMode="auto">
          <a:xfrm>
            <a:off x="1643109" y="1187433"/>
            <a:ext cx="4071886" cy="2704411"/>
          </a:xfrm>
          <a:prstGeom prst="rect">
            <a:avLst/>
          </a:prstGeom>
          <a:noFill/>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232957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一、接待准备</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任务二：学习接待服务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9" name="组合 21"/>
          <p:cNvGrpSpPr/>
          <p:nvPr/>
        </p:nvGrpSpPr>
        <p:grpSpPr>
          <a:xfrm>
            <a:off x="1087010" y="1862001"/>
            <a:ext cx="4055829" cy="896932"/>
            <a:chOff x="2520746" y="1898469"/>
            <a:chExt cx="4553262" cy="1008000"/>
          </a:xfrm>
        </p:grpSpPr>
        <p:sp>
          <p:nvSpPr>
            <p:cNvPr id="11" name="圆角矩形 10"/>
            <p:cNvSpPr/>
            <p:nvPr>
              <p:custDataLst>
                <p:tags r:id="rId1"/>
              </p:custDataLst>
            </p:nvPr>
          </p:nvSpPr>
          <p:spPr>
            <a:xfrm>
              <a:off x="3117993" y="2062831"/>
              <a:ext cx="3956015" cy="678413"/>
            </a:xfrm>
            <a:prstGeom prst="roundRect">
              <a:avLst>
                <a:gd name="adj" fmla="val 50000"/>
              </a:avLst>
            </a:prstGeom>
            <a:solidFill>
              <a:srgbClr val="83B40D">
                <a:lumMod val="20000"/>
                <a:lumOff val="80000"/>
              </a:srgbClr>
            </a:solidFill>
            <a:ln w="12700" cap="flat" cmpd="sng" algn="ctr">
              <a:noFill/>
              <a:prstDash val="solid"/>
              <a:miter lim="800000"/>
            </a:ln>
            <a:effectLst>
              <a:outerShdw blurRad="50800" dist="38100" dir="2700000" algn="tl" rotWithShape="0">
                <a:srgbClr val="83B40D">
                  <a:lumMod val="75000"/>
                  <a:alpha val="40000"/>
                </a:srgbClr>
              </a:outerShdw>
            </a:effectLst>
          </p:spPr>
          <p:txBody>
            <a:bodyPr rot="0" spcFirstLastPara="0" vertOverflow="overflow" horzOverflow="overflow" vert="horz" wrap="square" lIns="486000" tIns="45720" rIns="91440" bIns="45720" numCol="1" spcCol="0" rtlCol="0" fromWordArt="0" anchor="ctr" anchorCtr="0" forceAA="0" compatLnSpc="1">
              <a:noAutofit/>
            </a:bodyPr>
            <a:lstStyle/>
            <a:p>
              <a:r>
                <a:rPr lang="zh-CN" altLang="en-US" sz="2400" b="1" noProof="1">
                  <a:solidFill>
                    <a:srgbClr val="83B40D">
                      <a:lumMod val="75000"/>
                    </a:srgbClr>
                  </a:solidFill>
                  <a:latin typeface="微软雅黑" panose="020B0503020204020204" pitchFamily="34" charset="-122"/>
                  <a:ea typeface="微软雅黑" panose="020B0503020204020204" pitchFamily="34" charset="-122"/>
                </a:rPr>
                <a:t>环境的准备</a:t>
              </a:r>
              <a:endParaRPr lang="zh-CN" altLang="en-US" sz="2400" b="1" noProof="1">
                <a:solidFill>
                  <a:srgbClr val="83B40D">
                    <a:lumMod val="75000"/>
                  </a:srgbClr>
                </a:solidFill>
                <a:latin typeface="微软雅黑" panose="020B0503020204020204" pitchFamily="34" charset="-122"/>
                <a:ea typeface="微软雅黑" panose="020B0503020204020204" pitchFamily="34" charset="-122"/>
              </a:endParaRPr>
            </a:p>
          </p:txBody>
        </p:sp>
        <p:grpSp>
          <p:nvGrpSpPr>
            <p:cNvPr id="12" name="组合 13"/>
            <p:cNvGrpSpPr/>
            <p:nvPr/>
          </p:nvGrpSpPr>
          <p:grpSpPr>
            <a:xfrm>
              <a:off x="2520746" y="1898469"/>
              <a:ext cx="1008000" cy="1008000"/>
              <a:chOff x="2298700" y="1024341"/>
              <a:chExt cx="1365096" cy="1365096"/>
            </a:xfrm>
          </p:grpSpPr>
          <p:sp>
            <p:nvSpPr>
              <p:cNvPr id="13" name="椭圆 12"/>
              <p:cNvSpPr/>
              <p:nvPr>
                <p:custDataLst>
                  <p:tags r:id="rId2"/>
                </p:custDataLst>
              </p:nvPr>
            </p:nvSpPr>
            <p:spPr>
              <a:xfrm>
                <a:off x="2298700" y="1024341"/>
                <a:ext cx="1365096" cy="1365096"/>
              </a:xfrm>
              <a:prstGeom prst="ellipse">
                <a:avLst/>
              </a:prstGeom>
              <a:solidFill>
                <a:srgbClr val="83B40D"/>
              </a:solidFill>
              <a:ln w="12700" cap="flat" cmpd="sng" algn="ctr">
                <a:noFill/>
                <a:prstDash val="solid"/>
                <a:miter lim="800000"/>
              </a:ln>
              <a:effectLst>
                <a:outerShdw blurRad="50800" dist="38100" dir="5400000" algn="t" rotWithShape="0">
                  <a:srgbClr val="FFFFFF">
                    <a:lumMod val="75000"/>
                    <a:alpha val="40000"/>
                  </a:srgbClr>
                </a:outerShdw>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trike="noStrike" noProof="1"/>
              </a:p>
            </p:txBody>
          </p:sp>
          <p:sp>
            <p:nvSpPr>
              <p:cNvPr id="14" name="椭圆 18"/>
              <p:cNvSpPr/>
              <p:nvPr>
                <p:custDataLst>
                  <p:tags r:id="rId3"/>
                </p:custDataLst>
              </p:nvPr>
            </p:nvSpPr>
            <p:spPr>
              <a:xfrm>
                <a:off x="2416240" y="1141879"/>
                <a:ext cx="1130019" cy="1130019"/>
              </a:xfrm>
              <a:prstGeom prst="ellipse">
                <a:avLst/>
              </a:prstGeom>
              <a:noFill/>
              <a:ln w="12700" cap="flat" cmpd="sng">
                <a:solidFill>
                  <a:srgbClr val="FFFFFF"/>
                </a:solidFill>
                <a:prstDash val="dash"/>
                <a:miter/>
                <a:headEnd type="none" w="med" len="med"/>
                <a:tailEnd type="none" w="med" len="med"/>
              </a:ln>
            </p:spPr>
            <p:txBody>
              <a:bodyPr wrap="square" lIns="0" tIns="0" rIns="0" bIns="0" anchor="ctr"/>
              <a:lstStyle/>
              <a:p>
                <a:pPr algn="ctr"/>
                <a:r>
                  <a:rPr lang="zh-CN" altLang="en-US" sz="1900" b="1" dirty="0">
                    <a:solidFill>
                      <a:srgbClr val="FFFFFF"/>
                    </a:solidFill>
                    <a:latin typeface="微软雅黑" panose="020B0503020204020204" pitchFamily="34" charset="-122"/>
                    <a:ea typeface="微软雅黑" panose="020B0503020204020204" pitchFamily="34" charset="-122"/>
                  </a:rPr>
                  <a:t>（一）</a:t>
                </a:r>
                <a:endParaRPr lang="zh-CN" altLang="en-US" sz="1900" b="1" dirty="0">
                  <a:solidFill>
                    <a:srgbClr val="FFFFFF"/>
                  </a:solidFill>
                  <a:latin typeface="微软雅黑" panose="020B0503020204020204" pitchFamily="34" charset="-122"/>
                  <a:ea typeface="微软雅黑" panose="020B0503020204020204" pitchFamily="34" charset="-122"/>
                </a:endParaRPr>
              </a:p>
            </p:txBody>
          </p:sp>
        </p:grpSp>
      </p:grpSp>
      <p:sp>
        <p:nvSpPr>
          <p:cNvPr id="15" name="TextBox 14"/>
          <p:cNvSpPr txBox="1"/>
          <p:nvPr/>
        </p:nvSpPr>
        <p:spPr>
          <a:xfrm>
            <a:off x="1172791" y="2896245"/>
            <a:ext cx="5755510" cy="365433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535305">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环境的准备即茶艺馆的环境布置。品茗喝茶，除了精茶、美器、真水、妙艺，还要有雅境。</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535305">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茶艺馆的外部装修追求典雅别致，内部装饰和茶桌茶凳力求幽静、雅致。品茶室的设计通常要古朴、雅致、简洁，富有文化气息。房间内部可悬挂书画或雕刻，在适当的位置摆放盆景、插花或古玩工艺品等，也可以摆放书籍、文房四宝、乐器等。此外，还要注意光线的柔和、空气的流通。</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301583" y="6208613"/>
            <a:ext cx="3005951"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茶艺馆的外观和内部装饰</a:t>
            </a:r>
            <a:endParaRPr lang="zh-CN" altLang="en-US" sz="2000" dirty="0"/>
          </a:p>
        </p:txBody>
      </p:sp>
      <p:pic>
        <p:nvPicPr>
          <p:cNvPr id="11266" name="图片 76" descr="茶艺馆.jpg"/>
          <p:cNvPicPr>
            <a:picLocks noChangeAspect="1" noChangeArrowheads="1"/>
          </p:cNvPicPr>
          <p:nvPr/>
        </p:nvPicPr>
        <p:blipFill>
          <a:blip r:embed="rId4" cstate="print"/>
          <a:stretch>
            <a:fillRect/>
          </a:stretch>
        </p:blipFill>
        <p:spPr bwMode="auto">
          <a:xfrm>
            <a:off x="7149455" y="2032149"/>
            <a:ext cx="3042211" cy="2032149"/>
          </a:xfrm>
          <a:prstGeom prst="rect">
            <a:avLst/>
          </a:prstGeom>
          <a:noFill/>
          <a:ln>
            <a:noFill/>
          </a:ln>
        </p:spPr>
      </p:pic>
      <p:pic>
        <p:nvPicPr>
          <p:cNvPr id="11267" name="图片 77" descr="茶艺馆 2、.jpg"/>
          <p:cNvPicPr>
            <a:picLocks noChangeAspect="1" noChangeArrowheads="1"/>
          </p:cNvPicPr>
          <p:nvPr/>
        </p:nvPicPr>
        <p:blipFill>
          <a:blip r:embed="rId5" cstate="print"/>
          <a:stretch>
            <a:fillRect/>
          </a:stretch>
        </p:blipFill>
        <p:spPr bwMode="auto">
          <a:xfrm>
            <a:off x="9381703" y="4048373"/>
            <a:ext cx="3030301" cy="2016224"/>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232957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一、接待准备</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任务二：学习接待服务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6" name="圆角矩形 15"/>
          <p:cNvSpPr/>
          <p:nvPr/>
        </p:nvSpPr>
        <p:spPr>
          <a:xfrm>
            <a:off x="1398309" y="2104157"/>
            <a:ext cx="4779946" cy="4287816"/>
          </a:xfrm>
          <a:prstGeom prst="roundRect">
            <a:avLst>
              <a:gd name="adj" fmla="val 3149"/>
            </a:avLst>
          </a:prstGeom>
          <a:solidFill>
            <a:schemeClr val="bg1"/>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722" tIns="43361" rIns="86722" bIns="43361" anchor="ctr"/>
          <a:lstStyle/>
          <a:p>
            <a:pPr algn="ctr">
              <a:defRPr/>
            </a:pPr>
            <a:endParaRPr lang="zh-CN" altLang="en-US" sz="1900" dirty="0">
              <a:solidFill>
                <a:srgbClr val="FEFEFC"/>
              </a:solidFill>
              <a:ea typeface="宋体" panose="02010600030101010101" pitchFamily="2" charset="-122"/>
            </a:endParaRPr>
          </a:p>
        </p:txBody>
      </p:sp>
      <p:sp>
        <p:nvSpPr>
          <p:cNvPr id="18" name="圆角矩形 17"/>
          <p:cNvSpPr/>
          <p:nvPr/>
        </p:nvSpPr>
        <p:spPr>
          <a:xfrm>
            <a:off x="6413186" y="2104157"/>
            <a:ext cx="4779946" cy="4287816"/>
          </a:xfrm>
          <a:prstGeom prst="roundRect">
            <a:avLst>
              <a:gd name="adj" fmla="val 3149"/>
            </a:avLst>
          </a:prstGeom>
          <a:solidFill>
            <a:schemeClr val="bg1"/>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722" tIns="43361" rIns="86722" bIns="43361" anchor="ctr"/>
          <a:lstStyle/>
          <a:p>
            <a:pPr algn="ctr">
              <a:defRPr/>
            </a:pPr>
            <a:endParaRPr lang="zh-CN" altLang="en-US" sz="1900" dirty="0">
              <a:solidFill>
                <a:srgbClr val="FEFEFC"/>
              </a:solidFill>
              <a:ea typeface="宋体" panose="02010600030101010101" pitchFamily="2" charset="-122"/>
            </a:endParaRPr>
          </a:p>
        </p:txBody>
      </p:sp>
      <p:grpSp>
        <p:nvGrpSpPr>
          <p:cNvPr id="19" name="组合 28"/>
          <p:cNvGrpSpPr/>
          <p:nvPr/>
        </p:nvGrpSpPr>
        <p:grpSpPr bwMode="auto">
          <a:xfrm>
            <a:off x="6038201" y="3225807"/>
            <a:ext cx="504499" cy="117384"/>
            <a:chOff x="4345371" y="2115042"/>
            <a:chExt cx="433995" cy="112970"/>
          </a:xfrm>
        </p:grpSpPr>
        <p:sp>
          <p:nvSpPr>
            <p:cNvPr id="20" name="椭圆 19"/>
            <p:cNvSpPr/>
            <p:nvPr/>
          </p:nvSpPr>
          <p:spPr>
            <a:xfrm>
              <a:off x="4683477" y="2115042"/>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sp>
          <p:nvSpPr>
            <p:cNvPr id="21" name="椭圆 20"/>
            <p:cNvSpPr/>
            <p:nvPr/>
          </p:nvSpPr>
          <p:spPr>
            <a:xfrm>
              <a:off x="4345371" y="2120376"/>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sp>
          <p:nvSpPr>
            <p:cNvPr id="22" name="矩形 21"/>
            <p:cNvSpPr/>
            <p:nvPr/>
          </p:nvSpPr>
          <p:spPr>
            <a:xfrm>
              <a:off x="4392009" y="2132422"/>
              <a:ext cx="360151" cy="72417"/>
            </a:xfrm>
            <a:prstGeom prst="rect">
              <a:avLst/>
            </a:prstGeom>
            <a:gradFill flip="none" rotWithShape="1">
              <a:gsLst>
                <a:gs pos="57000">
                  <a:schemeClr val="bg1">
                    <a:lumMod val="85000"/>
                  </a:schemeClr>
                </a:gs>
                <a:gs pos="9000">
                  <a:schemeClr val="bg1">
                    <a:lumMod val="50000"/>
                  </a:schemeClr>
                </a:gs>
                <a:gs pos="9800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grpSp>
      <p:grpSp>
        <p:nvGrpSpPr>
          <p:cNvPr id="23" name="组合 44"/>
          <p:cNvGrpSpPr/>
          <p:nvPr/>
        </p:nvGrpSpPr>
        <p:grpSpPr bwMode="auto">
          <a:xfrm>
            <a:off x="6039705" y="3448535"/>
            <a:ext cx="506006" cy="117384"/>
            <a:chOff x="4345371" y="2115042"/>
            <a:chExt cx="433995" cy="112970"/>
          </a:xfrm>
        </p:grpSpPr>
        <p:sp>
          <p:nvSpPr>
            <p:cNvPr id="24" name="椭圆 23"/>
            <p:cNvSpPr/>
            <p:nvPr/>
          </p:nvSpPr>
          <p:spPr>
            <a:xfrm>
              <a:off x="4683477" y="2115042"/>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sp>
          <p:nvSpPr>
            <p:cNvPr id="25" name="椭圆 24"/>
            <p:cNvSpPr/>
            <p:nvPr/>
          </p:nvSpPr>
          <p:spPr>
            <a:xfrm>
              <a:off x="4345371" y="2120376"/>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sp>
          <p:nvSpPr>
            <p:cNvPr id="26" name="矩形 25"/>
            <p:cNvSpPr/>
            <p:nvPr/>
          </p:nvSpPr>
          <p:spPr>
            <a:xfrm>
              <a:off x="4391870" y="2132422"/>
              <a:ext cx="360371" cy="72417"/>
            </a:xfrm>
            <a:prstGeom prst="rect">
              <a:avLst/>
            </a:prstGeom>
            <a:gradFill flip="none" rotWithShape="1">
              <a:gsLst>
                <a:gs pos="57000">
                  <a:schemeClr val="bg1">
                    <a:lumMod val="85000"/>
                  </a:schemeClr>
                </a:gs>
                <a:gs pos="9000">
                  <a:schemeClr val="bg1">
                    <a:lumMod val="50000"/>
                  </a:schemeClr>
                </a:gs>
                <a:gs pos="9800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grpSp>
      <p:grpSp>
        <p:nvGrpSpPr>
          <p:cNvPr id="27" name="组合 48"/>
          <p:cNvGrpSpPr/>
          <p:nvPr/>
        </p:nvGrpSpPr>
        <p:grpSpPr bwMode="auto">
          <a:xfrm>
            <a:off x="6026152" y="5045253"/>
            <a:ext cx="506006" cy="117384"/>
            <a:chOff x="4345371" y="2115042"/>
            <a:chExt cx="433995" cy="112970"/>
          </a:xfrm>
        </p:grpSpPr>
        <p:sp>
          <p:nvSpPr>
            <p:cNvPr id="28" name="椭圆 27"/>
            <p:cNvSpPr/>
            <p:nvPr/>
          </p:nvSpPr>
          <p:spPr>
            <a:xfrm>
              <a:off x="4683477" y="2115042"/>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sp>
          <p:nvSpPr>
            <p:cNvPr id="29" name="椭圆 28"/>
            <p:cNvSpPr/>
            <p:nvPr/>
          </p:nvSpPr>
          <p:spPr>
            <a:xfrm>
              <a:off x="4345371" y="2120376"/>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sp>
          <p:nvSpPr>
            <p:cNvPr id="30" name="矩形 29"/>
            <p:cNvSpPr/>
            <p:nvPr/>
          </p:nvSpPr>
          <p:spPr>
            <a:xfrm>
              <a:off x="4391870" y="2132422"/>
              <a:ext cx="360370" cy="72417"/>
            </a:xfrm>
            <a:prstGeom prst="rect">
              <a:avLst/>
            </a:prstGeom>
            <a:gradFill flip="none" rotWithShape="1">
              <a:gsLst>
                <a:gs pos="57000">
                  <a:schemeClr val="bg1">
                    <a:lumMod val="85000"/>
                  </a:schemeClr>
                </a:gs>
                <a:gs pos="9000">
                  <a:schemeClr val="bg1">
                    <a:lumMod val="50000"/>
                  </a:schemeClr>
                </a:gs>
                <a:gs pos="9800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grpSp>
      <p:grpSp>
        <p:nvGrpSpPr>
          <p:cNvPr id="31" name="组合 53"/>
          <p:cNvGrpSpPr/>
          <p:nvPr/>
        </p:nvGrpSpPr>
        <p:grpSpPr bwMode="auto">
          <a:xfrm>
            <a:off x="6026152" y="5266477"/>
            <a:ext cx="506006" cy="117384"/>
            <a:chOff x="4345371" y="2115042"/>
            <a:chExt cx="433995" cy="112970"/>
          </a:xfrm>
        </p:grpSpPr>
        <p:sp>
          <p:nvSpPr>
            <p:cNvPr id="32" name="椭圆 31"/>
            <p:cNvSpPr/>
            <p:nvPr/>
          </p:nvSpPr>
          <p:spPr>
            <a:xfrm>
              <a:off x="4683477" y="2115042"/>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sp>
          <p:nvSpPr>
            <p:cNvPr id="34" name="椭圆 33"/>
            <p:cNvSpPr/>
            <p:nvPr/>
          </p:nvSpPr>
          <p:spPr>
            <a:xfrm>
              <a:off x="4345371" y="2120376"/>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sp>
          <p:nvSpPr>
            <p:cNvPr id="37" name="矩形 36"/>
            <p:cNvSpPr/>
            <p:nvPr/>
          </p:nvSpPr>
          <p:spPr>
            <a:xfrm>
              <a:off x="4391870" y="2132422"/>
              <a:ext cx="360370" cy="72417"/>
            </a:xfrm>
            <a:prstGeom prst="rect">
              <a:avLst/>
            </a:prstGeom>
            <a:gradFill flip="none" rotWithShape="1">
              <a:gsLst>
                <a:gs pos="57000">
                  <a:schemeClr val="bg1">
                    <a:lumMod val="85000"/>
                  </a:schemeClr>
                </a:gs>
                <a:gs pos="9000">
                  <a:schemeClr val="bg1">
                    <a:lumMod val="50000"/>
                  </a:schemeClr>
                </a:gs>
                <a:gs pos="98000">
                  <a:schemeClr val="bg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dirty="0">
                <a:solidFill>
                  <a:srgbClr val="FEFEFC"/>
                </a:solidFill>
                <a:ea typeface="宋体" panose="02010600030101010101" pitchFamily="2" charset="-122"/>
              </a:endParaRPr>
            </a:p>
          </p:txBody>
        </p:sp>
      </p:grpSp>
      <p:sp>
        <p:nvSpPr>
          <p:cNvPr id="38" name="TextBox 39"/>
          <p:cNvSpPr txBox="1">
            <a:spLocks noChangeArrowheads="1"/>
          </p:cNvSpPr>
          <p:nvPr/>
        </p:nvSpPr>
        <p:spPr bwMode="auto">
          <a:xfrm>
            <a:off x="2201299" y="2140276"/>
            <a:ext cx="3396342" cy="441512"/>
          </a:xfrm>
          <a:prstGeom prst="rect">
            <a:avLst/>
          </a:prstGeom>
          <a:solidFill>
            <a:srgbClr val="F3D259"/>
          </a:solidFill>
          <a:ln w="9525">
            <a:noFill/>
            <a:miter lim="800000"/>
          </a:ln>
        </p:spPr>
        <p:txBody>
          <a:bodyPr wrap="square" lIns="86722" tIns="43361" rIns="86722" bIns="43361">
            <a:spAutoFit/>
          </a:bodyPr>
          <a:lstStyle/>
          <a:p>
            <a:pPr algn="ctr"/>
            <a:r>
              <a:rPr lang="zh-CN" altLang="en-US" sz="2300" b="1" dirty="0">
                <a:solidFill>
                  <a:srgbClr val="FF0000"/>
                </a:solidFill>
                <a:latin typeface="微软雅黑" panose="020B0503020204020204" pitchFamily="34" charset="-122"/>
                <a:ea typeface="微软雅黑" panose="020B0503020204020204" pitchFamily="34" charset="-122"/>
              </a:rPr>
              <a:t>（二）用具的准备</a:t>
            </a:r>
            <a:endParaRPr lang="zh-CN" altLang="en-US" sz="2300" b="1" dirty="0">
              <a:solidFill>
                <a:srgbClr val="FF0000"/>
              </a:solidFill>
              <a:latin typeface="微软雅黑" panose="020B0503020204020204" pitchFamily="34" charset="-122"/>
              <a:ea typeface="微软雅黑" panose="020B0503020204020204" pitchFamily="34" charset="-122"/>
            </a:endParaRPr>
          </a:p>
        </p:txBody>
      </p:sp>
      <p:sp>
        <p:nvSpPr>
          <p:cNvPr id="39" name="TextBox 42"/>
          <p:cNvSpPr txBox="1"/>
          <p:nvPr/>
        </p:nvSpPr>
        <p:spPr>
          <a:xfrm>
            <a:off x="1521799" y="2857620"/>
            <a:ext cx="4480259" cy="3401681"/>
          </a:xfrm>
          <a:prstGeom prst="rect">
            <a:avLst/>
          </a:prstGeom>
          <a:noFill/>
        </p:spPr>
        <p:txBody>
          <a:bodyPr lIns="86722" tIns="43361" rIns="86722" bIns="43361">
            <a:spAutoFit/>
          </a:bodyPr>
          <a:lstStyle/>
          <a:p>
            <a:pPr>
              <a:lnSpc>
                <a:spcPct val="13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       精茶配上美器和真水，才能泡出一杯茶汤靓丽、滋味纯正的好茶。精致的茶具不仅具有使用价值，还具有欣赏价值，既可以用来沏茶，又能使人从中得到美的享受。因此，要根据茶艺服务的需要，准备好泡茶用具。</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43"/>
          <p:cNvSpPr txBox="1"/>
          <p:nvPr/>
        </p:nvSpPr>
        <p:spPr>
          <a:xfrm>
            <a:off x="6456741" y="2843290"/>
            <a:ext cx="4797170" cy="2968358"/>
          </a:xfrm>
          <a:prstGeom prst="rect">
            <a:avLst/>
          </a:prstGeom>
          <a:noFill/>
        </p:spPr>
        <p:txBody>
          <a:bodyPr wrap="square" lIns="86722" tIns="43361" rIns="86722" bIns="43361">
            <a:spAutoFit/>
          </a:bodyPr>
          <a:lstStyle/>
          <a:p>
            <a:pPr>
              <a:lnSpc>
                <a:spcPct val="130000"/>
              </a:lnSpc>
              <a:defRPr/>
            </a:pPr>
            <a:r>
              <a:rPr lang="zh-CN" altLang="en-US" sz="23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在环境和用具备好之后，就是茶艺服务人员的准备。茶艺服务颇为讲究，茶艺服务人员不仅要有良好的个人仪容、仪表，还要具有良好的文化素质，丰富的茶叶、茶文化知识，以及高超的泡茶技巧。</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39"/>
          <p:cNvSpPr txBox="1">
            <a:spLocks noChangeArrowheads="1"/>
          </p:cNvSpPr>
          <p:nvPr/>
        </p:nvSpPr>
        <p:spPr bwMode="auto">
          <a:xfrm>
            <a:off x="7111955" y="2177898"/>
            <a:ext cx="3459212" cy="441512"/>
          </a:xfrm>
          <a:prstGeom prst="rect">
            <a:avLst/>
          </a:prstGeom>
          <a:solidFill>
            <a:srgbClr val="F3D259"/>
          </a:solidFill>
          <a:ln w="9525">
            <a:noFill/>
            <a:miter lim="800000"/>
          </a:ln>
        </p:spPr>
        <p:txBody>
          <a:bodyPr lIns="86722" tIns="43361" rIns="86722" bIns="43361">
            <a:spAutoFit/>
          </a:bodyPr>
          <a:lstStyle/>
          <a:p>
            <a:pPr algn="ctr"/>
            <a:r>
              <a:rPr lang="zh-CN" altLang="en-US" sz="2300" b="1" dirty="0">
                <a:solidFill>
                  <a:srgbClr val="FF0000"/>
                </a:solidFill>
                <a:latin typeface="微软雅黑" panose="020B0503020204020204" pitchFamily="34" charset="-122"/>
                <a:ea typeface="微软雅黑" panose="020B0503020204020204" pitchFamily="34" charset="-122"/>
              </a:rPr>
              <a:t>（三）人员的准备</a:t>
            </a:r>
            <a:endParaRPr lang="zh-CN" altLang="en-US" sz="23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heel(1)">
                                      <p:cBhvr>
                                        <p:cTn id="10" dur="750"/>
                                        <p:tgtEl>
                                          <p:spTgt spid="3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750"/>
                                        <p:tgtEl>
                                          <p:spTgt spid="4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heel(1)">
                                      <p:cBhvr>
                                        <p:cTn id="1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10133"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项目九：学习茶艺服务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3" name="TextBox 2"/>
          <p:cNvSpPr txBox="1"/>
          <p:nvPr/>
        </p:nvSpPr>
        <p:spPr>
          <a:xfrm>
            <a:off x="1428715" y="3904357"/>
            <a:ext cx="10861341" cy="1785146"/>
          </a:xfrm>
          <a:prstGeom prst="rect">
            <a:avLst/>
          </a:prstGeom>
          <a:noFill/>
        </p:spPr>
        <p:txBody>
          <a:bodyPr wrap="square" lIns="121963" tIns="60981" rIns="121963" bIns="60981" rtlCol="0">
            <a:spAutoFit/>
          </a:bodyPr>
          <a:lstStyle/>
          <a:p>
            <a:pPr lvl="0">
              <a:lnSpc>
                <a:spcPct val="150000"/>
              </a:lnSpc>
            </a:pPr>
            <a:r>
              <a:rPr lang="zh-CN" altLang="en-US" sz="3600" baseline="-25000" dirty="0">
                <a:latin typeface="微软雅黑" panose="020B0503020204020204" pitchFamily="34" charset="-122"/>
                <a:ea typeface="微软雅黑" panose="020B0503020204020204" pitchFamily="34" charset="-122"/>
              </a:rPr>
              <a:t>★ 掌握茶艺礼仪</a:t>
            </a:r>
            <a:endParaRPr lang="zh-CN" altLang="en-US" sz="3600" baseline="-25000" dirty="0">
              <a:latin typeface="微软雅黑" panose="020B0503020204020204" pitchFamily="34" charset="-122"/>
              <a:ea typeface="微软雅黑" panose="020B0503020204020204" pitchFamily="34" charset="-122"/>
            </a:endParaRPr>
          </a:p>
          <a:p>
            <a:pPr lvl="0">
              <a:lnSpc>
                <a:spcPct val="150000"/>
              </a:lnSpc>
            </a:pPr>
            <a:r>
              <a:rPr lang="zh-CN" altLang="en-US" sz="3600" baseline="-25000" dirty="0">
                <a:latin typeface="微软雅黑" panose="020B0503020204020204" pitchFamily="34" charset="-122"/>
                <a:ea typeface="微软雅黑" panose="020B0503020204020204" pitchFamily="34" charset="-122"/>
              </a:rPr>
              <a:t>★ 学会接待宾客</a:t>
            </a:r>
            <a:endParaRPr lang="zh-CN" altLang="en-US" sz="3600" baseline="-25000" dirty="0">
              <a:latin typeface="微软雅黑" panose="020B0503020204020204" pitchFamily="34" charset="-122"/>
              <a:ea typeface="微软雅黑" panose="020B0503020204020204" pitchFamily="34" charset="-122"/>
            </a:endParaRPr>
          </a:p>
          <a:p>
            <a:pPr lvl="0">
              <a:lnSpc>
                <a:spcPct val="150000"/>
              </a:lnSpc>
            </a:pPr>
            <a:r>
              <a:rPr lang="zh-CN" altLang="en-US" sz="3600" baseline="-25000" dirty="0">
                <a:latin typeface="微软雅黑" panose="020B0503020204020204" pitchFamily="34" charset="-122"/>
                <a:ea typeface="微软雅黑" panose="020B0503020204020204" pitchFamily="34" charset="-122"/>
              </a:rPr>
              <a:t>★ 了解茶艺特殊礼仪</a:t>
            </a:r>
            <a:endParaRPr lang="zh-CN" altLang="en-US" sz="3600" baseline="-250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9786961" y="973119"/>
            <a:ext cx="2846282" cy="2845459"/>
            <a:chOff x="6324600" y="271462"/>
            <a:chExt cx="2133600" cy="2133600"/>
          </a:xfrm>
          <a:solidFill>
            <a:srgbClr val="FFC000"/>
          </a:solidFill>
        </p:grpSpPr>
        <p:sp>
          <p:nvSpPr>
            <p:cNvPr id="5" name="泪滴形 4"/>
            <p:cNvSpPr/>
            <p:nvPr/>
          </p:nvSpPr>
          <p:spPr bwMode="auto">
            <a:xfrm rot="10800000">
              <a:off x="6324600" y="271462"/>
              <a:ext cx="2133600" cy="2133600"/>
            </a:xfrm>
            <a:prstGeom prst="teardrop">
              <a:avLst/>
            </a:prstGeom>
            <a:grp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dirty="0">
                <a:latin typeface="Arial" panose="020B0604020202020204" pitchFamily="34" charset="0"/>
              </a:endParaRPr>
            </a:p>
          </p:txBody>
        </p:sp>
        <p:sp>
          <p:nvSpPr>
            <p:cNvPr id="6" name="TextBox 5"/>
            <p:cNvSpPr txBox="1"/>
            <p:nvPr/>
          </p:nvSpPr>
          <p:spPr>
            <a:xfrm>
              <a:off x="6448425" y="1015096"/>
              <a:ext cx="1791865" cy="773109"/>
            </a:xfrm>
            <a:prstGeom prst="rect">
              <a:avLst/>
            </a:prstGeom>
            <a:grpFill/>
          </p:spPr>
          <p:txBody>
            <a:bodyPr wrap="none" rtlCol="0">
              <a:spAutoFit/>
            </a:bodyPr>
            <a:lstStyle/>
            <a:p>
              <a:r>
                <a:rPr lang="zh-CN" altLang="en-US" sz="4300" b="1" dirty="0">
                  <a:solidFill>
                    <a:schemeClr val="bg1"/>
                  </a:solidFill>
                  <a:latin typeface="微软雅黑" panose="020B0503020204020204" pitchFamily="34" charset="-122"/>
                  <a:ea typeface="微软雅黑" panose="020B0503020204020204" pitchFamily="34" charset="-122"/>
                </a:rPr>
                <a:t>项目目标</a:t>
              </a:r>
              <a:endParaRPr lang="en-US" altLang="zh-CN" sz="4300" b="1" dirty="0">
                <a:solidFill>
                  <a:schemeClr val="bg1"/>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 Project Objectives</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pic>
        <p:nvPicPr>
          <p:cNvPr id="2050" name="Picture 2" descr="https://timgsa.baidu.com/timg?image&amp;quality=80&amp;size=b9999_10000&amp;sec=1552910166535&amp;di=6364c29edb3f1b866fba7dd1611687f6&amp;imgtype=0&amp;src=http%3A%2F%2Fimgsrc.baidu.com%2Fimgad%2Fpic%2Fitem%2F6609c93d70cf3bc7685b4738db00baa1cc112a8f.jpg"/>
          <p:cNvPicPr>
            <a:picLocks noChangeAspect="1" noChangeArrowheads="1"/>
          </p:cNvPicPr>
          <p:nvPr/>
        </p:nvPicPr>
        <p:blipFill>
          <a:blip r:embed="rId1" cstate="print"/>
          <a:srcRect/>
          <a:stretch>
            <a:fillRect/>
          </a:stretch>
        </p:blipFill>
        <p:spPr bwMode="auto">
          <a:xfrm>
            <a:off x="1643109" y="1187433"/>
            <a:ext cx="4071886" cy="2704411"/>
          </a:xfrm>
          <a:prstGeom prst="rect">
            <a:avLst/>
          </a:prstGeom>
          <a:noFill/>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232957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二、接待程序</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任务二：学习接待服务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31" name="组合 19"/>
          <p:cNvGrpSpPr/>
          <p:nvPr/>
        </p:nvGrpSpPr>
        <p:grpSpPr>
          <a:xfrm>
            <a:off x="956767" y="1744117"/>
            <a:ext cx="7747000" cy="1716405"/>
            <a:chOff x="2072" y="3397"/>
            <a:chExt cx="12200" cy="2703"/>
          </a:xfrm>
        </p:grpSpPr>
        <p:grpSp>
          <p:nvGrpSpPr>
            <p:cNvPr id="42" name="组合 20"/>
            <p:cNvGrpSpPr>
              <a:grpSpLocks noChangeAspect="1"/>
            </p:cNvGrpSpPr>
            <p:nvPr/>
          </p:nvGrpSpPr>
          <p:grpSpPr>
            <a:xfrm>
              <a:off x="2072" y="3397"/>
              <a:ext cx="4899" cy="2703"/>
              <a:chOff x="3744" y="4029"/>
              <a:chExt cx="5696" cy="3143"/>
            </a:xfrm>
          </p:grpSpPr>
          <p:pic>
            <p:nvPicPr>
              <p:cNvPr id="45" name="图片 44" descr="26"/>
              <p:cNvPicPr>
                <a:picLocks noChangeAspect="1"/>
              </p:cNvPicPr>
              <p:nvPr/>
            </p:nvPicPr>
            <p:blipFill>
              <a:blip r:embed="rId1" cstate="print"/>
              <a:srcRect r="48508" b="49027"/>
              <a:stretch>
                <a:fillRect/>
              </a:stretch>
            </p:blipFill>
            <p:spPr>
              <a:xfrm>
                <a:off x="3744" y="4029"/>
                <a:ext cx="5696" cy="3143"/>
              </a:xfrm>
              <a:prstGeom prst="rect">
                <a:avLst/>
              </a:prstGeom>
            </p:spPr>
          </p:pic>
          <p:sp>
            <p:nvSpPr>
              <p:cNvPr id="46" name="TextBox 5"/>
              <p:cNvSpPr txBox="1"/>
              <p:nvPr/>
            </p:nvSpPr>
            <p:spPr>
              <a:xfrm>
                <a:off x="3744" y="5133"/>
                <a:ext cx="4746" cy="902"/>
              </a:xfrm>
              <a:prstGeom prst="rect">
                <a:avLst/>
              </a:prstGeom>
              <a:noFill/>
            </p:spPr>
            <p:txBody>
              <a:bodyPr wrap="square" rtlCol="0">
                <a:spAutoFit/>
              </a:bodyPr>
              <a:lstStyle/>
              <a:p>
                <a:pPr algn="ctr">
                  <a:lnSpc>
                    <a:spcPct val="13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（一）迎接宾客</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4" name="文本框 59"/>
            <p:cNvSpPr txBox="1"/>
            <p:nvPr/>
          </p:nvSpPr>
          <p:spPr>
            <a:xfrm>
              <a:off x="6620" y="3866"/>
              <a:ext cx="7652" cy="2036"/>
            </a:xfrm>
            <a:prstGeom prst="rect">
              <a:avLst/>
            </a:prstGeom>
            <a:noFill/>
            <a:ln>
              <a:solidFill>
                <a:schemeClr val="accent3"/>
              </a:solidFill>
              <a:prstDash val="sysDash"/>
            </a:ln>
          </p:spPr>
          <p:txBody>
            <a:bodyPr wrap="square" rtlCol="0">
              <a:spAutoFit/>
            </a:bodyPr>
            <a:lstStyle/>
            <a:p>
              <a:pPr indent="0" fontAlgn="auto">
                <a:lnSpc>
                  <a:spcPct val="130000"/>
                </a:lnSpc>
                <a:buFont typeface="Wingdings" panose="05000000000000000000" charset="0"/>
                <a:buNone/>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迎宾人员站在门口迎接宾客，当宾客进入茶艺馆时，迎宾员要面带笑容，并致以“您好，欢迎光临”等问候语。</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7" name="组合 24"/>
          <p:cNvGrpSpPr/>
          <p:nvPr/>
        </p:nvGrpSpPr>
        <p:grpSpPr>
          <a:xfrm>
            <a:off x="1028759" y="4098255"/>
            <a:ext cx="7747000" cy="2564765"/>
            <a:chOff x="3641" y="6433"/>
            <a:chExt cx="12200" cy="4039"/>
          </a:xfrm>
        </p:grpSpPr>
        <p:grpSp>
          <p:nvGrpSpPr>
            <p:cNvPr id="48" name="组合 6"/>
            <p:cNvGrpSpPr>
              <a:grpSpLocks noChangeAspect="1"/>
            </p:cNvGrpSpPr>
            <p:nvPr/>
          </p:nvGrpSpPr>
          <p:grpSpPr>
            <a:xfrm>
              <a:off x="3641" y="6433"/>
              <a:ext cx="4899" cy="2812"/>
              <a:chOff x="10160" y="6412"/>
              <a:chExt cx="5696" cy="3270"/>
            </a:xfrm>
          </p:grpSpPr>
          <p:pic>
            <p:nvPicPr>
              <p:cNvPr id="50" name="图片 1" descr="26"/>
              <p:cNvPicPr>
                <a:picLocks noChangeAspect="1"/>
              </p:cNvPicPr>
              <p:nvPr/>
            </p:nvPicPr>
            <p:blipFill>
              <a:blip r:embed="rId1" cstate="print"/>
              <a:srcRect t="46967" r="48508"/>
              <a:stretch>
                <a:fillRect/>
              </a:stretch>
            </p:blipFill>
            <p:spPr>
              <a:xfrm>
                <a:off x="10160" y="6412"/>
                <a:ext cx="5696" cy="3270"/>
              </a:xfrm>
              <a:prstGeom prst="rect">
                <a:avLst/>
              </a:prstGeom>
            </p:spPr>
          </p:pic>
          <p:sp>
            <p:nvSpPr>
              <p:cNvPr id="51" name="TextBox 5"/>
              <p:cNvSpPr txBox="1"/>
              <p:nvPr/>
            </p:nvSpPr>
            <p:spPr>
              <a:xfrm>
                <a:off x="10182" y="7520"/>
                <a:ext cx="4824" cy="830"/>
              </a:xfrm>
              <a:prstGeom prst="rect">
                <a:avLst/>
              </a:prstGeom>
              <a:noFill/>
            </p:spPr>
            <p:txBody>
              <a:bodyPr wrap="square" rtlCol="0">
                <a:spAutoFit/>
              </a:bodyPr>
              <a:lstStyle/>
              <a:p>
                <a:pPr algn="ctr" fontAlgn="auto">
                  <a:lnSpc>
                    <a:spcPct val="13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（二）引导领位</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9" name="文本框 7"/>
            <p:cNvSpPr txBox="1"/>
            <p:nvPr/>
          </p:nvSpPr>
          <p:spPr>
            <a:xfrm>
              <a:off x="8108" y="6546"/>
              <a:ext cx="7733" cy="3926"/>
            </a:xfrm>
            <a:prstGeom prst="rect">
              <a:avLst/>
            </a:prstGeom>
            <a:noFill/>
            <a:ln>
              <a:solidFill>
                <a:srgbClr val="FFC000"/>
              </a:solidFill>
              <a:prstDash val="sysDash"/>
            </a:ln>
          </p:spPr>
          <p:txBody>
            <a:bodyPr wrap="square" rtlCol="0">
              <a:spAutoFit/>
            </a:bodyPr>
            <a:lstStyle/>
            <a:p>
              <a:pPr indent="0" fontAlgn="auto">
                <a:lnSpc>
                  <a:spcPct val="130000"/>
                </a:lnSpc>
                <a:buFont typeface="Wingdings" panose="05000000000000000000" charset="0"/>
                <a:buNone/>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在宾客进入茶艺馆后，引导人员需引导宾客进入茶室，并根据宾客的人数，以及宾客的特殊要求将宾客引导到合适的位置上。引导人员需走在宾客左前两三步的距离，全程面带微笑，对宾客的询问给予恰当的回答。</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12290" name="图片 47" descr="F:\岳丽娟\岳丽娟\茶艺基础\茶艺基础（岳丽娟）\茶艺——需要修图和抠图\茶艺——需要修图和抠图\1.jpg"/>
          <p:cNvPicPr>
            <a:picLocks noChangeAspect="1" noChangeArrowheads="1"/>
          </p:cNvPicPr>
          <p:nvPr/>
        </p:nvPicPr>
        <p:blipFill>
          <a:blip r:embed="rId2" cstate="print"/>
          <a:stretch>
            <a:fillRect/>
          </a:stretch>
        </p:blipFill>
        <p:spPr bwMode="auto">
          <a:xfrm>
            <a:off x="9741743" y="2032149"/>
            <a:ext cx="2468935" cy="3695922"/>
          </a:xfrm>
          <a:prstGeom prst="rect">
            <a:avLst/>
          </a:prstGeom>
          <a:noFill/>
          <a:ln>
            <a:noFill/>
          </a:ln>
        </p:spPr>
      </p:pic>
      <p:sp>
        <p:nvSpPr>
          <p:cNvPr id="52" name="矩形 51"/>
          <p:cNvSpPr/>
          <p:nvPr/>
        </p:nvSpPr>
        <p:spPr>
          <a:xfrm>
            <a:off x="10331355" y="5920581"/>
            <a:ext cx="1210588"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引导领位</a:t>
            </a:r>
            <a:endParaRPr lang="zh-CN" alt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290">
                                          <p:stCondLst>
                                            <p:cond delay="0"/>
                                          </p:stCondLst>
                                        </p:cTn>
                                        <p:tgtEl>
                                          <p:spTgt spid="31"/>
                                        </p:tgtEl>
                                      </p:cBhvr>
                                    </p:animEffect>
                                    <p:anim calcmode="lin" valueType="num">
                                      <p:cBhvr>
                                        <p:cTn id="8"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13" dur="13">
                                          <p:stCondLst>
                                            <p:cond delay="325"/>
                                          </p:stCondLst>
                                        </p:cTn>
                                        <p:tgtEl>
                                          <p:spTgt spid="31"/>
                                        </p:tgtEl>
                                      </p:cBhvr>
                                      <p:to x="100000" y="60000"/>
                                    </p:animScale>
                                    <p:animScale>
                                      <p:cBhvr>
                                        <p:cTn id="14" dur="83" decel="50000">
                                          <p:stCondLst>
                                            <p:cond delay="338"/>
                                          </p:stCondLst>
                                        </p:cTn>
                                        <p:tgtEl>
                                          <p:spTgt spid="31"/>
                                        </p:tgtEl>
                                      </p:cBhvr>
                                      <p:to x="100000" y="100000"/>
                                    </p:animScale>
                                    <p:animScale>
                                      <p:cBhvr>
                                        <p:cTn id="15" dur="13">
                                          <p:stCondLst>
                                            <p:cond delay="656"/>
                                          </p:stCondLst>
                                        </p:cTn>
                                        <p:tgtEl>
                                          <p:spTgt spid="31"/>
                                        </p:tgtEl>
                                      </p:cBhvr>
                                      <p:to x="100000" y="80000"/>
                                    </p:animScale>
                                    <p:animScale>
                                      <p:cBhvr>
                                        <p:cTn id="16" dur="83" decel="50000">
                                          <p:stCondLst>
                                            <p:cond delay="669"/>
                                          </p:stCondLst>
                                        </p:cTn>
                                        <p:tgtEl>
                                          <p:spTgt spid="31"/>
                                        </p:tgtEl>
                                      </p:cBhvr>
                                      <p:to x="100000" y="100000"/>
                                    </p:animScale>
                                    <p:animScale>
                                      <p:cBhvr>
                                        <p:cTn id="17" dur="13">
                                          <p:stCondLst>
                                            <p:cond delay="821"/>
                                          </p:stCondLst>
                                        </p:cTn>
                                        <p:tgtEl>
                                          <p:spTgt spid="31"/>
                                        </p:tgtEl>
                                      </p:cBhvr>
                                      <p:to x="100000" y="90000"/>
                                    </p:animScale>
                                    <p:animScale>
                                      <p:cBhvr>
                                        <p:cTn id="18" dur="83" decel="50000">
                                          <p:stCondLst>
                                            <p:cond delay="834"/>
                                          </p:stCondLst>
                                        </p:cTn>
                                        <p:tgtEl>
                                          <p:spTgt spid="31"/>
                                        </p:tgtEl>
                                      </p:cBhvr>
                                      <p:to x="100000" y="100000"/>
                                    </p:animScale>
                                    <p:animScale>
                                      <p:cBhvr>
                                        <p:cTn id="19" dur="13">
                                          <p:stCondLst>
                                            <p:cond delay="904"/>
                                          </p:stCondLst>
                                        </p:cTn>
                                        <p:tgtEl>
                                          <p:spTgt spid="31"/>
                                        </p:tgtEl>
                                      </p:cBhvr>
                                      <p:to x="100000" y="95000"/>
                                    </p:animScale>
                                    <p:animScale>
                                      <p:cBhvr>
                                        <p:cTn id="20" dur="83" decel="50000">
                                          <p:stCondLst>
                                            <p:cond delay="917"/>
                                          </p:stCondLst>
                                        </p:cTn>
                                        <p:tgtEl>
                                          <p:spTgt spid="31"/>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290">
                                          <p:stCondLst>
                                            <p:cond delay="0"/>
                                          </p:stCondLst>
                                        </p:cTn>
                                        <p:tgtEl>
                                          <p:spTgt spid="47"/>
                                        </p:tgtEl>
                                      </p:cBhvr>
                                    </p:animEffect>
                                    <p:anim calcmode="lin" valueType="num">
                                      <p:cBhvr>
                                        <p:cTn id="25" dur="911"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47"/>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47"/>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47"/>
                                        </p:tgtEl>
                                        <p:attrNameLst>
                                          <p:attrName>ppt_y</p:attrName>
                                        </p:attrNameLst>
                                      </p:cBhvr>
                                      <p:tavLst>
                                        <p:tav tm="0" fmla="#ppt_y-sin(pi*$)/81">
                                          <p:val>
                                            <p:fltVal val="0"/>
                                          </p:val>
                                        </p:tav>
                                        <p:tav tm="100000">
                                          <p:val>
                                            <p:fltVal val="1"/>
                                          </p:val>
                                        </p:tav>
                                      </p:tavLst>
                                    </p:anim>
                                    <p:animScale>
                                      <p:cBhvr>
                                        <p:cTn id="30" dur="13">
                                          <p:stCondLst>
                                            <p:cond delay="325"/>
                                          </p:stCondLst>
                                        </p:cTn>
                                        <p:tgtEl>
                                          <p:spTgt spid="47"/>
                                        </p:tgtEl>
                                      </p:cBhvr>
                                      <p:to x="100000" y="60000"/>
                                    </p:animScale>
                                    <p:animScale>
                                      <p:cBhvr>
                                        <p:cTn id="31" dur="83" decel="50000">
                                          <p:stCondLst>
                                            <p:cond delay="338"/>
                                          </p:stCondLst>
                                        </p:cTn>
                                        <p:tgtEl>
                                          <p:spTgt spid="47"/>
                                        </p:tgtEl>
                                      </p:cBhvr>
                                      <p:to x="100000" y="100000"/>
                                    </p:animScale>
                                    <p:animScale>
                                      <p:cBhvr>
                                        <p:cTn id="32" dur="13">
                                          <p:stCondLst>
                                            <p:cond delay="656"/>
                                          </p:stCondLst>
                                        </p:cTn>
                                        <p:tgtEl>
                                          <p:spTgt spid="47"/>
                                        </p:tgtEl>
                                      </p:cBhvr>
                                      <p:to x="100000" y="80000"/>
                                    </p:animScale>
                                    <p:animScale>
                                      <p:cBhvr>
                                        <p:cTn id="33" dur="83" decel="50000">
                                          <p:stCondLst>
                                            <p:cond delay="669"/>
                                          </p:stCondLst>
                                        </p:cTn>
                                        <p:tgtEl>
                                          <p:spTgt spid="47"/>
                                        </p:tgtEl>
                                      </p:cBhvr>
                                      <p:to x="100000" y="100000"/>
                                    </p:animScale>
                                    <p:animScale>
                                      <p:cBhvr>
                                        <p:cTn id="34" dur="13">
                                          <p:stCondLst>
                                            <p:cond delay="821"/>
                                          </p:stCondLst>
                                        </p:cTn>
                                        <p:tgtEl>
                                          <p:spTgt spid="47"/>
                                        </p:tgtEl>
                                      </p:cBhvr>
                                      <p:to x="100000" y="90000"/>
                                    </p:animScale>
                                    <p:animScale>
                                      <p:cBhvr>
                                        <p:cTn id="35" dur="83" decel="50000">
                                          <p:stCondLst>
                                            <p:cond delay="834"/>
                                          </p:stCondLst>
                                        </p:cTn>
                                        <p:tgtEl>
                                          <p:spTgt spid="47"/>
                                        </p:tgtEl>
                                      </p:cBhvr>
                                      <p:to x="100000" y="100000"/>
                                    </p:animScale>
                                    <p:animScale>
                                      <p:cBhvr>
                                        <p:cTn id="36" dur="13">
                                          <p:stCondLst>
                                            <p:cond delay="904"/>
                                          </p:stCondLst>
                                        </p:cTn>
                                        <p:tgtEl>
                                          <p:spTgt spid="47"/>
                                        </p:tgtEl>
                                      </p:cBhvr>
                                      <p:to x="100000" y="95000"/>
                                    </p:animScale>
                                    <p:animScale>
                                      <p:cBhvr>
                                        <p:cTn id="37" dur="83" decel="50000">
                                          <p:stCondLst>
                                            <p:cond delay="917"/>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232957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二、接待程序</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任务二：学习接待服务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3" name="组合 19"/>
          <p:cNvGrpSpPr/>
          <p:nvPr/>
        </p:nvGrpSpPr>
        <p:grpSpPr>
          <a:xfrm>
            <a:off x="956767" y="2069108"/>
            <a:ext cx="7747000" cy="2053590"/>
            <a:chOff x="2072" y="3284"/>
            <a:chExt cx="12200" cy="3234"/>
          </a:xfrm>
        </p:grpSpPr>
        <p:grpSp>
          <p:nvGrpSpPr>
            <p:cNvPr id="4" name="组合 20"/>
            <p:cNvGrpSpPr>
              <a:grpSpLocks noChangeAspect="1"/>
            </p:cNvGrpSpPr>
            <p:nvPr/>
          </p:nvGrpSpPr>
          <p:grpSpPr>
            <a:xfrm>
              <a:off x="2072" y="3397"/>
              <a:ext cx="4899" cy="2703"/>
              <a:chOff x="3744" y="4029"/>
              <a:chExt cx="5696" cy="3143"/>
            </a:xfrm>
          </p:grpSpPr>
          <p:pic>
            <p:nvPicPr>
              <p:cNvPr id="45" name="图片 44" descr="26"/>
              <p:cNvPicPr>
                <a:picLocks noChangeAspect="1"/>
              </p:cNvPicPr>
              <p:nvPr/>
            </p:nvPicPr>
            <p:blipFill>
              <a:blip r:embed="rId1" cstate="print"/>
              <a:srcRect r="48508" b="49027"/>
              <a:stretch>
                <a:fillRect/>
              </a:stretch>
            </p:blipFill>
            <p:spPr>
              <a:xfrm>
                <a:off x="3744" y="4029"/>
                <a:ext cx="5696" cy="3143"/>
              </a:xfrm>
              <a:prstGeom prst="rect">
                <a:avLst/>
              </a:prstGeom>
            </p:spPr>
          </p:pic>
          <p:sp>
            <p:nvSpPr>
              <p:cNvPr id="46" name="TextBox 5"/>
              <p:cNvSpPr txBox="1"/>
              <p:nvPr/>
            </p:nvSpPr>
            <p:spPr>
              <a:xfrm>
                <a:off x="3744" y="5133"/>
                <a:ext cx="4746" cy="830"/>
              </a:xfrm>
              <a:prstGeom prst="rect">
                <a:avLst/>
              </a:prstGeom>
              <a:noFill/>
            </p:spPr>
            <p:txBody>
              <a:bodyPr wrap="square" rtlCol="0">
                <a:spAutoFit/>
              </a:bodyPr>
              <a:lstStyle/>
              <a:p>
                <a:pPr algn="ctr">
                  <a:lnSpc>
                    <a:spcPct val="13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（三）递送茶单</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4" name="文本框 59"/>
            <p:cNvSpPr txBox="1"/>
            <p:nvPr/>
          </p:nvSpPr>
          <p:spPr>
            <a:xfrm>
              <a:off x="6620" y="3284"/>
              <a:ext cx="7652" cy="3234"/>
            </a:xfrm>
            <a:prstGeom prst="rect">
              <a:avLst/>
            </a:prstGeom>
            <a:noFill/>
            <a:ln>
              <a:solidFill>
                <a:schemeClr val="accent3"/>
              </a:solidFill>
              <a:prstDash val="sysDash"/>
            </a:ln>
          </p:spPr>
          <p:txBody>
            <a:bodyPr wrap="square" rtlCol="0">
              <a:spAutoFit/>
            </a:bodyPr>
            <a:lstStyle/>
            <a:p>
              <a:pPr fontAlgn="auto">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客人坐好之后，茶艺服务人员将茶单递送给宾客，等待客人下单。在客人翻阅茶单时，可适时向客人介绍茶叶，由宾客自行选定。在推荐茶叶时，要有技巧，不可强行推荐。</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 name="组合 24"/>
          <p:cNvGrpSpPr/>
          <p:nvPr/>
        </p:nvGrpSpPr>
        <p:grpSpPr>
          <a:xfrm>
            <a:off x="1028759" y="4495001"/>
            <a:ext cx="7705090" cy="1785620"/>
            <a:chOff x="3641" y="6433"/>
            <a:chExt cx="12134" cy="2812"/>
          </a:xfrm>
        </p:grpSpPr>
        <p:grpSp>
          <p:nvGrpSpPr>
            <p:cNvPr id="6" name="组合 6"/>
            <p:cNvGrpSpPr>
              <a:grpSpLocks noChangeAspect="1"/>
            </p:cNvGrpSpPr>
            <p:nvPr/>
          </p:nvGrpSpPr>
          <p:grpSpPr>
            <a:xfrm>
              <a:off x="3641" y="6433"/>
              <a:ext cx="4899" cy="2812"/>
              <a:chOff x="10160" y="6412"/>
              <a:chExt cx="5696" cy="3270"/>
            </a:xfrm>
          </p:grpSpPr>
          <p:pic>
            <p:nvPicPr>
              <p:cNvPr id="50" name="图片 1" descr="26"/>
              <p:cNvPicPr>
                <a:picLocks noChangeAspect="1"/>
              </p:cNvPicPr>
              <p:nvPr/>
            </p:nvPicPr>
            <p:blipFill>
              <a:blip r:embed="rId1" cstate="print"/>
              <a:srcRect t="46967" r="48508"/>
              <a:stretch>
                <a:fillRect/>
              </a:stretch>
            </p:blipFill>
            <p:spPr>
              <a:xfrm>
                <a:off x="10160" y="6412"/>
                <a:ext cx="5696" cy="3270"/>
              </a:xfrm>
              <a:prstGeom prst="rect">
                <a:avLst/>
              </a:prstGeom>
            </p:spPr>
          </p:pic>
          <p:sp>
            <p:nvSpPr>
              <p:cNvPr id="51" name="TextBox 5"/>
              <p:cNvSpPr txBox="1"/>
              <p:nvPr/>
            </p:nvSpPr>
            <p:spPr>
              <a:xfrm>
                <a:off x="10182" y="7520"/>
                <a:ext cx="4824" cy="830"/>
              </a:xfrm>
              <a:prstGeom prst="rect">
                <a:avLst/>
              </a:prstGeom>
              <a:noFill/>
            </p:spPr>
            <p:txBody>
              <a:bodyPr wrap="square" rtlCol="0">
                <a:spAutoFit/>
              </a:bodyPr>
              <a:lstStyle/>
              <a:p>
                <a:pPr algn="ctr" fontAlgn="auto">
                  <a:lnSpc>
                    <a:spcPct val="13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（四）为客泡茶</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9" name="文本框 7"/>
            <p:cNvSpPr txBox="1"/>
            <p:nvPr/>
          </p:nvSpPr>
          <p:spPr>
            <a:xfrm>
              <a:off x="8108" y="7392"/>
              <a:ext cx="7667" cy="1406"/>
            </a:xfrm>
            <a:prstGeom prst="rect">
              <a:avLst/>
            </a:prstGeom>
            <a:noFill/>
            <a:ln>
              <a:solidFill>
                <a:srgbClr val="FFC000"/>
              </a:solidFill>
              <a:prstDash val="sysDash"/>
            </a:ln>
          </p:spPr>
          <p:txBody>
            <a:bodyPr wrap="square" rtlCol="0">
              <a:spAutoFit/>
            </a:bodyPr>
            <a:lstStyle/>
            <a:p>
              <a:pPr indent="0" fontAlgn="auto">
                <a:lnSpc>
                  <a:spcPct val="130000"/>
                </a:lnSpc>
                <a:buFont typeface="Wingdings" panose="05000000000000000000" charset="0"/>
                <a:buNone/>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事先准备好茶叶、茶具、泡茶用水，按规定进行茶艺表演。</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10331355" y="5920581"/>
            <a:ext cx="1210588"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递送茶单</a:t>
            </a:r>
            <a:endParaRPr lang="zh-CN" altLang="en-US" sz="2000" dirty="0"/>
          </a:p>
        </p:txBody>
      </p:sp>
      <p:pic>
        <p:nvPicPr>
          <p:cNvPr id="13314" name="图片 48" descr="F:\岳丽娟\岳丽娟\茶艺基础\茶艺基础（岳丽娟）\茶艺——需要修图和抠图\茶艺——需要修图和抠图\2.jpg"/>
          <p:cNvPicPr>
            <a:picLocks noChangeAspect="1" noChangeArrowheads="1"/>
          </p:cNvPicPr>
          <p:nvPr/>
        </p:nvPicPr>
        <p:blipFill>
          <a:blip r:embed="rId2" cstate="print"/>
          <a:stretch>
            <a:fillRect/>
          </a:stretch>
        </p:blipFill>
        <p:spPr bwMode="auto">
          <a:xfrm>
            <a:off x="9669735" y="2104157"/>
            <a:ext cx="2540944" cy="3803717"/>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90">
                                          <p:stCondLst>
                                            <p:cond delay="0"/>
                                          </p:stCondLst>
                                        </p:cTn>
                                        <p:tgtEl>
                                          <p:spTgt spid="5"/>
                                        </p:tgtEl>
                                      </p:cBhvr>
                                    </p:animEffect>
                                    <p:anim calcmode="lin" valueType="num">
                                      <p:cBhvr>
                                        <p:cTn id="25"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0" dur="13">
                                          <p:stCondLst>
                                            <p:cond delay="325"/>
                                          </p:stCondLst>
                                        </p:cTn>
                                        <p:tgtEl>
                                          <p:spTgt spid="5"/>
                                        </p:tgtEl>
                                      </p:cBhvr>
                                      <p:to x="100000" y="60000"/>
                                    </p:animScale>
                                    <p:animScale>
                                      <p:cBhvr>
                                        <p:cTn id="31" dur="83" decel="50000">
                                          <p:stCondLst>
                                            <p:cond delay="338"/>
                                          </p:stCondLst>
                                        </p:cTn>
                                        <p:tgtEl>
                                          <p:spTgt spid="5"/>
                                        </p:tgtEl>
                                      </p:cBhvr>
                                      <p:to x="100000" y="100000"/>
                                    </p:animScale>
                                    <p:animScale>
                                      <p:cBhvr>
                                        <p:cTn id="32" dur="13">
                                          <p:stCondLst>
                                            <p:cond delay="656"/>
                                          </p:stCondLst>
                                        </p:cTn>
                                        <p:tgtEl>
                                          <p:spTgt spid="5"/>
                                        </p:tgtEl>
                                      </p:cBhvr>
                                      <p:to x="100000" y="80000"/>
                                    </p:animScale>
                                    <p:animScale>
                                      <p:cBhvr>
                                        <p:cTn id="33" dur="83" decel="50000">
                                          <p:stCondLst>
                                            <p:cond delay="669"/>
                                          </p:stCondLst>
                                        </p:cTn>
                                        <p:tgtEl>
                                          <p:spTgt spid="5"/>
                                        </p:tgtEl>
                                      </p:cBhvr>
                                      <p:to x="100000" y="100000"/>
                                    </p:animScale>
                                    <p:animScale>
                                      <p:cBhvr>
                                        <p:cTn id="34" dur="13">
                                          <p:stCondLst>
                                            <p:cond delay="821"/>
                                          </p:stCondLst>
                                        </p:cTn>
                                        <p:tgtEl>
                                          <p:spTgt spid="5"/>
                                        </p:tgtEl>
                                      </p:cBhvr>
                                      <p:to x="100000" y="90000"/>
                                    </p:animScale>
                                    <p:animScale>
                                      <p:cBhvr>
                                        <p:cTn id="35" dur="83" decel="50000">
                                          <p:stCondLst>
                                            <p:cond delay="834"/>
                                          </p:stCondLst>
                                        </p:cTn>
                                        <p:tgtEl>
                                          <p:spTgt spid="5"/>
                                        </p:tgtEl>
                                      </p:cBhvr>
                                      <p:to x="100000" y="100000"/>
                                    </p:animScale>
                                    <p:animScale>
                                      <p:cBhvr>
                                        <p:cTn id="36" dur="13">
                                          <p:stCondLst>
                                            <p:cond delay="904"/>
                                          </p:stCondLst>
                                        </p:cTn>
                                        <p:tgtEl>
                                          <p:spTgt spid="5"/>
                                        </p:tgtEl>
                                      </p:cBhvr>
                                      <p:to x="100000" y="95000"/>
                                    </p:animScale>
                                    <p:animScale>
                                      <p:cBhvr>
                                        <p:cTn id="37"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232957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二、接待程序</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任务二：学习接待服务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19" name="组合 19"/>
          <p:cNvGrpSpPr/>
          <p:nvPr/>
        </p:nvGrpSpPr>
        <p:grpSpPr>
          <a:xfrm>
            <a:off x="1028775" y="2231261"/>
            <a:ext cx="10368915" cy="1716405"/>
            <a:chOff x="2072" y="3397"/>
            <a:chExt cx="16329" cy="2703"/>
          </a:xfrm>
        </p:grpSpPr>
        <p:grpSp>
          <p:nvGrpSpPr>
            <p:cNvPr id="20" name="组合 20"/>
            <p:cNvGrpSpPr>
              <a:grpSpLocks noChangeAspect="1"/>
            </p:cNvGrpSpPr>
            <p:nvPr/>
          </p:nvGrpSpPr>
          <p:grpSpPr>
            <a:xfrm>
              <a:off x="2072" y="3397"/>
              <a:ext cx="4899" cy="2703"/>
              <a:chOff x="3744" y="4029"/>
              <a:chExt cx="5696" cy="3143"/>
            </a:xfrm>
          </p:grpSpPr>
          <p:pic>
            <p:nvPicPr>
              <p:cNvPr id="22" name="图片 21" descr="26"/>
              <p:cNvPicPr>
                <a:picLocks noChangeAspect="1"/>
              </p:cNvPicPr>
              <p:nvPr/>
            </p:nvPicPr>
            <p:blipFill>
              <a:blip r:embed="rId1" cstate="print"/>
              <a:srcRect r="48508" b="49027"/>
              <a:stretch>
                <a:fillRect/>
              </a:stretch>
            </p:blipFill>
            <p:spPr>
              <a:xfrm>
                <a:off x="3744" y="4029"/>
                <a:ext cx="5696" cy="3143"/>
              </a:xfrm>
              <a:prstGeom prst="rect">
                <a:avLst/>
              </a:prstGeom>
            </p:spPr>
          </p:pic>
          <p:sp>
            <p:nvSpPr>
              <p:cNvPr id="23" name="TextBox 5"/>
              <p:cNvSpPr txBox="1"/>
              <p:nvPr/>
            </p:nvSpPr>
            <p:spPr>
              <a:xfrm>
                <a:off x="3744" y="5133"/>
                <a:ext cx="4746" cy="830"/>
              </a:xfrm>
              <a:prstGeom prst="rect">
                <a:avLst/>
              </a:prstGeom>
              <a:noFill/>
            </p:spPr>
            <p:txBody>
              <a:bodyPr wrap="square" rtlCol="0">
                <a:spAutoFit/>
              </a:bodyPr>
              <a:lstStyle/>
              <a:p>
                <a:pPr algn="ctr">
                  <a:lnSpc>
                    <a:spcPct val="13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（五）结账收款</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1" name="文本框 59"/>
            <p:cNvSpPr txBox="1"/>
            <p:nvPr/>
          </p:nvSpPr>
          <p:spPr>
            <a:xfrm>
              <a:off x="6620" y="3861"/>
              <a:ext cx="11781" cy="2036"/>
            </a:xfrm>
            <a:prstGeom prst="rect">
              <a:avLst/>
            </a:prstGeom>
            <a:noFill/>
            <a:ln>
              <a:solidFill>
                <a:schemeClr val="accent3"/>
              </a:solidFill>
              <a:prstDash val="sysDash"/>
            </a:ln>
          </p:spPr>
          <p:txBody>
            <a:bodyPr wrap="square" rtlCol="0">
              <a:spAutoFit/>
            </a:bodyPr>
            <a:lstStyle/>
            <a:p>
              <a:pPr indent="0" fontAlgn="auto">
                <a:lnSpc>
                  <a:spcPct val="130000"/>
                </a:lnSpc>
                <a:buFont typeface="Wingdings" panose="05000000000000000000" charset="0"/>
                <a:buNone/>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当宾客提出结账时，茶艺服务人员双手持托盘递上账单，请宾客查核消费款项有无出入。收款时，无论客人消费多少，都应彬彬有礼。</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4"/>
          <p:cNvGrpSpPr/>
          <p:nvPr/>
        </p:nvGrpSpPr>
        <p:grpSpPr>
          <a:xfrm>
            <a:off x="1100767" y="4278977"/>
            <a:ext cx="10297160" cy="1785620"/>
            <a:chOff x="3641" y="6433"/>
            <a:chExt cx="16216" cy="2812"/>
          </a:xfrm>
        </p:grpSpPr>
        <p:grpSp>
          <p:nvGrpSpPr>
            <p:cNvPr id="25" name="组合 6"/>
            <p:cNvGrpSpPr>
              <a:grpSpLocks noChangeAspect="1"/>
            </p:cNvGrpSpPr>
            <p:nvPr/>
          </p:nvGrpSpPr>
          <p:grpSpPr>
            <a:xfrm>
              <a:off x="3641" y="6433"/>
              <a:ext cx="4899" cy="2812"/>
              <a:chOff x="10160" y="6412"/>
              <a:chExt cx="5696" cy="3270"/>
            </a:xfrm>
          </p:grpSpPr>
          <p:pic>
            <p:nvPicPr>
              <p:cNvPr id="27" name="图片 1" descr="26"/>
              <p:cNvPicPr>
                <a:picLocks noChangeAspect="1"/>
              </p:cNvPicPr>
              <p:nvPr/>
            </p:nvPicPr>
            <p:blipFill>
              <a:blip r:embed="rId1" cstate="print"/>
              <a:srcRect t="46967" r="48508"/>
              <a:stretch>
                <a:fillRect/>
              </a:stretch>
            </p:blipFill>
            <p:spPr>
              <a:xfrm>
                <a:off x="10160" y="6412"/>
                <a:ext cx="5696" cy="3270"/>
              </a:xfrm>
              <a:prstGeom prst="rect">
                <a:avLst/>
              </a:prstGeom>
            </p:spPr>
          </p:pic>
          <p:sp>
            <p:nvSpPr>
              <p:cNvPr id="28" name="TextBox 5"/>
              <p:cNvSpPr txBox="1"/>
              <p:nvPr/>
            </p:nvSpPr>
            <p:spPr>
              <a:xfrm>
                <a:off x="10182" y="7520"/>
                <a:ext cx="4824" cy="830"/>
              </a:xfrm>
              <a:prstGeom prst="rect">
                <a:avLst/>
              </a:prstGeom>
              <a:noFill/>
            </p:spPr>
            <p:txBody>
              <a:bodyPr wrap="square" rtlCol="0">
                <a:spAutoFit/>
              </a:bodyPr>
              <a:lstStyle/>
              <a:p>
                <a:pPr algn="ctr" fontAlgn="auto">
                  <a:lnSpc>
                    <a:spcPct val="13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（六）礼貌送客</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6" name="文本框 7"/>
            <p:cNvSpPr txBox="1"/>
            <p:nvPr/>
          </p:nvSpPr>
          <p:spPr>
            <a:xfrm>
              <a:off x="8108" y="6885"/>
              <a:ext cx="11749" cy="1974"/>
            </a:xfrm>
            <a:prstGeom prst="rect">
              <a:avLst/>
            </a:prstGeom>
            <a:noFill/>
            <a:ln>
              <a:solidFill>
                <a:srgbClr val="FFC000"/>
              </a:solidFill>
              <a:prstDash val="sysDash"/>
            </a:ln>
          </p:spPr>
          <p:txBody>
            <a:bodyPr wrap="square" rtlCol="0">
              <a:spAutoFit/>
            </a:bodyPr>
            <a:lstStyle/>
            <a:p>
              <a:pPr indent="0" fontAlgn="auto">
                <a:lnSpc>
                  <a:spcPct val="130000"/>
                </a:lnSpc>
                <a:buFont typeface="Wingdings" panose="05000000000000000000" charset="0"/>
                <a:buNone/>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客人结完账离开时，茶艺服务人员要及时提醒宾客检查是否遗忘随身物品，热情送客，并致以“欢迎再次光临”等道别语。如有需要，茶艺服务人员可征询宾客对服务的满意度。</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290">
                                          <p:stCondLst>
                                            <p:cond delay="0"/>
                                          </p:stCondLst>
                                        </p:cTn>
                                        <p:tgtEl>
                                          <p:spTgt spid="19"/>
                                        </p:tgtEl>
                                      </p:cBhvr>
                                    </p:animEffect>
                                    <p:anim calcmode="lin" valueType="num">
                                      <p:cBhvr>
                                        <p:cTn id="8"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3" dur="13">
                                          <p:stCondLst>
                                            <p:cond delay="325"/>
                                          </p:stCondLst>
                                        </p:cTn>
                                        <p:tgtEl>
                                          <p:spTgt spid="19"/>
                                        </p:tgtEl>
                                      </p:cBhvr>
                                      <p:to x="100000" y="60000"/>
                                    </p:animScale>
                                    <p:animScale>
                                      <p:cBhvr>
                                        <p:cTn id="14" dur="83" decel="50000">
                                          <p:stCondLst>
                                            <p:cond delay="338"/>
                                          </p:stCondLst>
                                        </p:cTn>
                                        <p:tgtEl>
                                          <p:spTgt spid="19"/>
                                        </p:tgtEl>
                                      </p:cBhvr>
                                      <p:to x="100000" y="100000"/>
                                    </p:animScale>
                                    <p:animScale>
                                      <p:cBhvr>
                                        <p:cTn id="15" dur="13">
                                          <p:stCondLst>
                                            <p:cond delay="656"/>
                                          </p:stCondLst>
                                        </p:cTn>
                                        <p:tgtEl>
                                          <p:spTgt spid="19"/>
                                        </p:tgtEl>
                                      </p:cBhvr>
                                      <p:to x="100000" y="80000"/>
                                    </p:animScale>
                                    <p:animScale>
                                      <p:cBhvr>
                                        <p:cTn id="16" dur="83" decel="50000">
                                          <p:stCondLst>
                                            <p:cond delay="669"/>
                                          </p:stCondLst>
                                        </p:cTn>
                                        <p:tgtEl>
                                          <p:spTgt spid="19"/>
                                        </p:tgtEl>
                                      </p:cBhvr>
                                      <p:to x="100000" y="100000"/>
                                    </p:animScale>
                                    <p:animScale>
                                      <p:cBhvr>
                                        <p:cTn id="17" dur="13">
                                          <p:stCondLst>
                                            <p:cond delay="821"/>
                                          </p:stCondLst>
                                        </p:cTn>
                                        <p:tgtEl>
                                          <p:spTgt spid="19"/>
                                        </p:tgtEl>
                                      </p:cBhvr>
                                      <p:to x="100000" y="90000"/>
                                    </p:animScale>
                                    <p:animScale>
                                      <p:cBhvr>
                                        <p:cTn id="18" dur="83" decel="50000">
                                          <p:stCondLst>
                                            <p:cond delay="834"/>
                                          </p:stCondLst>
                                        </p:cTn>
                                        <p:tgtEl>
                                          <p:spTgt spid="19"/>
                                        </p:tgtEl>
                                      </p:cBhvr>
                                      <p:to x="100000" y="100000"/>
                                    </p:animScale>
                                    <p:animScale>
                                      <p:cBhvr>
                                        <p:cTn id="19" dur="13">
                                          <p:stCondLst>
                                            <p:cond delay="904"/>
                                          </p:stCondLst>
                                        </p:cTn>
                                        <p:tgtEl>
                                          <p:spTgt spid="19"/>
                                        </p:tgtEl>
                                      </p:cBhvr>
                                      <p:to x="100000" y="95000"/>
                                    </p:animScale>
                                    <p:animScale>
                                      <p:cBhvr>
                                        <p:cTn id="20" dur="83" decel="50000">
                                          <p:stCondLst>
                                            <p:cond delay="917"/>
                                          </p:stCondLst>
                                        </p:cTn>
                                        <p:tgtEl>
                                          <p:spTgt spid="19"/>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290">
                                          <p:stCondLst>
                                            <p:cond delay="0"/>
                                          </p:stCondLst>
                                        </p:cTn>
                                        <p:tgtEl>
                                          <p:spTgt spid="24"/>
                                        </p:tgtEl>
                                      </p:cBhvr>
                                    </p:animEffect>
                                    <p:anim calcmode="lin" valueType="num">
                                      <p:cBhvr>
                                        <p:cTn id="25"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30" dur="13">
                                          <p:stCondLst>
                                            <p:cond delay="325"/>
                                          </p:stCondLst>
                                        </p:cTn>
                                        <p:tgtEl>
                                          <p:spTgt spid="24"/>
                                        </p:tgtEl>
                                      </p:cBhvr>
                                      <p:to x="100000" y="60000"/>
                                    </p:animScale>
                                    <p:animScale>
                                      <p:cBhvr>
                                        <p:cTn id="31" dur="83" decel="50000">
                                          <p:stCondLst>
                                            <p:cond delay="338"/>
                                          </p:stCondLst>
                                        </p:cTn>
                                        <p:tgtEl>
                                          <p:spTgt spid="24"/>
                                        </p:tgtEl>
                                      </p:cBhvr>
                                      <p:to x="100000" y="100000"/>
                                    </p:animScale>
                                    <p:animScale>
                                      <p:cBhvr>
                                        <p:cTn id="32" dur="13">
                                          <p:stCondLst>
                                            <p:cond delay="656"/>
                                          </p:stCondLst>
                                        </p:cTn>
                                        <p:tgtEl>
                                          <p:spTgt spid="24"/>
                                        </p:tgtEl>
                                      </p:cBhvr>
                                      <p:to x="100000" y="80000"/>
                                    </p:animScale>
                                    <p:animScale>
                                      <p:cBhvr>
                                        <p:cTn id="33" dur="83" decel="50000">
                                          <p:stCondLst>
                                            <p:cond delay="669"/>
                                          </p:stCondLst>
                                        </p:cTn>
                                        <p:tgtEl>
                                          <p:spTgt spid="24"/>
                                        </p:tgtEl>
                                      </p:cBhvr>
                                      <p:to x="100000" y="100000"/>
                                    </p:animScale>
                                    <p:animScale>
                                      <p:cBhvr>
                                        <p:cTn id="34" dur="13">
                                          <p:stCondLst>
                                            <p:cond delay="821"/>
                                          </p:stCondLst>
                                        </p:cTn>
                                        <p:tgtEl>
                                          <p:spTgt spid="24"/>
                                        </p:tgtEl>
                                      </p:cBhvr>
                                      <p:to x="100000" y="90000"/>
                                    </p:animScale>
                                    <p:animScale>
                                      <p:cBhvr>
                                        <p:cTn id="35" dur="83" decel="50000">
                                          <p:stCondLst>
                                            <p:cond delay="834"/>
                                          </p:stCondLst>
                                        </p:cTn>
                                        <p:tgtEl>
                                          <p:spTgt spid="24"/>
                                        </p:tgtEl>
                                      </p:cBhvr>
                                      <p:to x="100000" y="100000"/>
                                    </p:animScale>
                                    <p:animScale>
                                      <p:cBhvr>
                                        <p:cTn id="36" dur="13">
                                          <p:stCondLst>
                                            <p:cond delay="904"/>
                                          </p:stCondLst>
                                        </p:cTn>
                                        <p:tgtEl>
                                          <p:spTgt spid="24"/>
                                        </p:tgtEl>
                                      </p:cBhvr>
                                      <p:to x="100000" y="95000"/>
                                    </p:animScale>
                                    <p:animScale>
                                      <p:cBhvr>
                                        <p:cTn id="37" dur="83" decel="50000">
                                          <p:stCondLst>
                                            <p:cond delay="917"/>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232957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三、特殊礼仪</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任务二：学习接待服务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34" name="组合 33"/>
          <p:cNvGrpSpPr/>
          <p:nvPr/>
        </p:nvGrpSpPr>
        <p:grpSpPr>
          <a:xfrm>
            <a:off x="885899" y="1928254"/>
            <a:ext cx="4968552" cy="590550"/>
            <a:chOff x="120923" y="3196191"/>
            <a:chExt cx="4968552" cy="590550"/>
          </a:xfrm>
        </p:grpSpPr>
        <p:sp>
          <p:nvSpPr>
            <p:cNvPr id="37" name="TextBox 1"/>
            <p:cNvSpPr txBox="1">
              <a:spLocks noChangeArrowheads="1"/>
            </p:cNvSpPr>
            <p:nvPr/>
          </p:nvSpPr>
          <p:spPr bwMode="auto">
            <a:xfrm>
              <a:off x="120923" y="3196191"/>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E67819"/>
                  </a:solidFill>
                  <a:latin typeface="Impact" panose="020B0806030902050204" pitchFamily="34" charset="0"/>
                  <a:ea typeface="MS UI Gothic" panose="020B0600070205080204" pitchFamily="34" charset="-128"/>
                </a:rPr>
                <a:t>（一）</a:t>
              </a:r>
              <a:endParaRPr lang="zh-CN" altLang="en-US" sz="2400" b="1" dirty="0">
                <a:solidFill>
                  <a:srgbClr val="E67819"/>
                </a:solidFill>
                <a:latin typeface="Impact" panose="020B0806030902050204" pitchFamily="34" charset="0"/>
                <a:ea typeface="MS UI Gothic" panose="020B0600070205080204" pitchFamily="34" charset="-128"/>
              </a:endParaRPr>
            </a:p>
          </p:txBody>
        </p:sp>
        <p:cxnSp>
          <p:nvCxnSpPr>
            <p:cNvPr id="38" name="直接连接符 37"/>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39" name="矩形 7"/>
            <p:cNvSpPr>
              <a:spLocks noChangeArrowheads="1"/>
            </p:cNvSpPr>
            <p:nvPr/>
          </p:nvSpPr>
          <p:spPr bwMode="auto">
            <a:xfrm>
              <a:off x="960437" y="3291441"/>
              <a:ext cx="4129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E67819"/>
                  </a:solidFill>
                  <a:latin typeface="微软雅黑" panose="020B0503020204020204" pitchFamily="34" charset="-122"/>
                  <a:ea typeface="微软雅黑" panose="020B0503020204020204" pitchFamily="34" charset="-122"/>
                </a:rPr>
                <a:t>对来自不同国家宾客的服务</a:t>
              </a:r>
              <a:endParaRPr lang="zh-CN" altLang="en-US" sz="2400" b="1" dirty="0">
                <a:solidFill>
                  <a:srgbClr val="E67819"/>
                </a:solidFill>
                <a:latin typeface="微软雅黑" panose="020B0503020204020204" pitchFamily="34" charset="-122"/>
                <a:ea typeface="微软雅黑" panose="020B0503020204020204" pitchFamily="34" charset="-122"/>
              </a:endParaRPr>
            </a:p>
          </p:txBody>
        </p:sp>
      </p:grpSp>
      <p:sp>
        <p:nvSpPr>
          <p:cNvPr id="45" name="矩形 8"/>
          <p:cNvSpPr>
            <a:spLocks noChangeArrowheads="1"/>
          </p:cNvSpPr>
          <p:nvPr/>
        </p:nvSpPr>
        <p:spPr bwMode="auto">
          <a:xfrm>
            <a:off x="1029915" y="2432310"/>
            <a:ext cx="9359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solidFill>
                  <a:srgbClr val="5F5E5C"/>
                </a:solidFill>
                <a:latin typeface="微软雅黑" panose="020B0503020204020204" pitchFamily="34" charset="-122"/>
                <a:ea typeface="微软雅黑" panose="020B0503020204020204" pitchFamily="34" charset="-122"/>
              </a:rPr>
              <a:t>       茶艺服务人员可根据宾客的国籍，为其提供不同的茶艺服务。</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887039" y="3152390"/>
            <a:ext cx="4968552" cy="590550"/>
            <a:chOff x="120923" y="3196191"/>
            <a:chExt cx="4968552" cy="590550"/>
          </a:xfrm>
        </p:grpSpPr>
        <p:sp>
          <p:nvSpPr>
            <p:cNvPr id="48" name="TextBox 1"/>
            <p:cNvSpPr txBox="1">
              <a:spLocks noChangeArrowheads="1"/>
            </p:cNvSpPr>
            <p:nvPr/>
          </p:nvSpPr>
          <p:spPr bwMode="auto">
            <a:xfrm>
              <a:off x="120923" y="3196191"/>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E67819"/>
                  </a:solidFill>
                  <a:latin typeface="Impact" panose="020B0806030902050204" pitchFamily="34" charset="0"/>
                  <a:ea typeface="MS UI Gothic" panose="020B0600070205080204" pitchFamily="34" charset="-128"/>
                </a:rPr>
                <a:t>（二）</a:t>
              </a:r>
              <a:endParaRPr lang="zh-CN" altLang="en-US" sz="2400" b="1" dirty="0">
                <a:solidFill>
                  <a:srgbClr val="E67819"/>
                </a:solidFill>
                <a:latin typeface="Impact" panose="020B0806030902050204" pitchFamily="34" charset="0"/>
                <a:ea typeface="MS UI Gothic" panose="020B0600070205080204" pitchFamily="34" charset="-128"/>
              </a:endParaRPr>
            </a:p>
          </p:txBody>
        </p:sp>
        <p:cxnSp>
          <p:nvCxnSpPr>
            <p:cNvPr id="49" name="直接连接符 48"/>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50" name="矩形 7"/>
            <p:cNvSpPr>
              <a:spLocks noChangeArrowheads="1"/>
            </p:cNvSpPr>
            <p:nvPr/>
          </p:nvSpPr>
          <p:spPr bwMode="auto">
            <a:xfrm>
              <a:off x="960437" y="3291441"/>
              <a:ext cx="4129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E67819"/>
                  </a:solidFill>
                  <a:latin typeface="微软雅黑" panose="020B0503020204020204" pitchFamily="34" charset="-122"/>
                  <a:ea typeface="微软雅黑" panose="020B0503020204020204" pitchFamily="34" charset="-122"/>
                </a:rPr>
                <a:t>对我国不同民族宾客的服务</a:t>
              </a:r>
              <a:endParaRPr lang="zh-CN" altLang="en-US" sz="2400" b="1" dirty="0">
                <a:solidFill>
                  <a:srgbClr val="E67819"/>
                </a:solidFill>
                <a:latin typeface="微软雅黑" panose="020B0503020204020204" pitchFamily="34" charset="-122"/>
                <a:ea typeface="微软雅黑" panose="020B0503020204020204" pitchFamily="34" charset="-122"/>
              </a:endParaRPr>
            </a:p>
          </p:txBody>
        </p:sp>
      </p:grpSp>
      <p:sp>
        <p:nvSpPr>
          <p:cNvPr id="51" name="矩形 8"/>
          <p:cNvSpPr>
            <a:spLocks noChangeArrowheads="1"/>
          </p:cNvSpPr>
          <p:nvPr/>
        </p:nvSpPr>
        <p:spPr bwMode="auto">
          <a:xfrm>
            <a:off x="1029915" y="3656446"/>
            <a:ext cx="106560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solidFill>
                  <a:srgbClr val="5F5E5C"/>
                </a:solidFill>
                <a:latin typeface="微软雅黑" panose="020B0503020204020204" pitchFamily="34" charset="-122"/>
                <a:ea typeface="微软雅黑" panose="020B0503020204020204" pitchFamily="34" charset="-122"/>
              </a:rPr>
              <a:t>       作为茶艺服务人员，要根据各民族饮茶习俗的不同，对来自不同民族的宾客，提供不同的茶艺服务。</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885899" y="4736566"/>
            <a:ext cx="4968552" cy="590550"/>
            <a:chOff x="120923" y="3196191"/>
            <a:chExt cx="4968552" cy="590550"/>
          </a:xfrm>
        </p:grpSpPr>
        <p:sp>
          <p:nvSpPr>
            <p:cNvPr id="53" name="TextBox 1"/>
            <p:cNvSpPr txBox="1">
              <a:spLocks noChangeArrowheads="1"/>
            </p:cNvSpPr>
            <p:nvPr/>
          </p:nvSpPr>
          <p:spPr bwMode="auto">
            <a:xfrm>
              <a:off x="120923" y="3196191"/>
              <a:ext cx="805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E67819"/>
                  </a:solidFill>
                  <a:latin typeface="Impact" panose="020B0806030902050204" pitchFamily="34" charset="0"/>
                  <a:ea typeface="MS UI Gothic" panose="020B0600070205080204" pitchFamily="34" charset="-128"/>
                </a:rPr>
                <a:t>（三）</a:t>
              </a:r>
              <a:endParaRPr lang="zh-CN" altLang="en-US" sz="2400" b="1" dirty="0">
                <a:solidFill>
                  <a:srgbClr val="E67819"/>
                </a:solidFill>
                <a:latin typeface="Impact" panose="020B0806030902050204" pitchFamily="34" charset="0"/>
                <a:ea typeface="MS UI Gothic" panose="020B0600070205080204" pitchFamily="34" charset="-128"/>
              </a:endParaRPr>
            </a:p>
          </p:txBody>
        </p:sp>
        <p:cxnSp>
          <p:nvCxnSpPr>
            <p:cNvPr id="54" name="直接连接符 53"/>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55" name="矩形 7"/>
            <p:cNvSpPr>
              <a:spLocks noChangeArrowheads="1"/>
            </p:cNvSpPr>
            <p:nvPr/>
          </p:nvSpPr>
          <p:spPr bwMode="auto">
            <a:xfrm>
              <a:off x="960437" y="3291441"/>
              <a:ext cx="4129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E67819"/>
                  </a:solidFill>
                  <a:latin typeface="微软雅黑" panose="020B0503020204020204" pitchFamily="34" charset="-122"/>
                  <a:ea typeface="微软雅黑" panose="020B0503020204020204" pitchFamily="34" charset="-122"/>
                </a:rPr>
                <a:t>对不同宗教宾客的服务</a:t>
              </a:r>
              <a:endParaRPr lang="zh-CN" altLang="en-US" sz="2400" b="1" dirty="0">
                <a:solidFill>
                  <a:srgbClr val="E67819"/>
                </a:solidFill>
                <a:latin typeface="微软雅黑" panose="020B0503020204020204" pitchFamily="34" charset="-122"/>
                <a:ea typeface="微软雅黑" panose="020B0503020204020204" pitchFamily="34" charset="-122"/>
              </a:endParaRPr>
            </a:p>
          </p:txBody>
        </p:sp>
      </p:grpSp>
      <p:sp>
        <p:nvSpPr>
          <p:cNvPr id="56" name="矩形 8"/>
          <p:cNvSpPr>
            <a:spLocks noChangeArrowheads="1"/>
          </p:cNvSpPr>
          <p:nvPr/>
        </p:nvSpPr>
        <p:spPr bwMode="auto">
          <a:xfrm>
            <a:off x="1028775" y="5264958"/>
            <a:ext cx="1080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solidFill>
                  <a:srgbClr val="5F5E5C"/>
                </a:solidFill>
                <a:latin typeface="微软雅黑" panose="020B0503020204020204" pitchFamily="34" charset="-122"/>
                <a:ea typeface="微软雅黑" panose="020B0503020204020204" pitchFamily="34" charset="-122"/>
              </a:rPr>
              <a:t>       作为茶艺服务人员，要了解宗教常识，以方便为信奉不同宗教的宾客提供周到、贴心的服务，避免不必要的误解和麻烦。</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2329574"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三、特殊礼仪</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任务二：学习接待服务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6" name="组合 56"/>
          <p:cNvGrpSpPr/>
          <p:nvPr/>
        </p:nvGrpSpPr>
        <p:grpSpPr>
          <a:xfrm>
            <a:off x="1388815" y="2233071"/>
            <a:ext cx="4968552" cy="590550"/>
            <a:chOff x="120923" y="3196191"/>
            <a:chExt cx="4968552" cy="590550"/>
          </a:xfrm>
        </p:grpSpPr>
        <p:sp>
          <p:nvSpPr>
            <p:cNvPr id="58" name="TextBox 1"/>
            <p:cNvSpPr txBox="1">
              <a:spLocks noChangeArrowheads="1"/>
            </p:cNvSpPr>
            <p:nvPr/>
          </p:nvSpPr>
          <p:spPr bwMode="auto">
            <a:xfrm>
              <a:off x="120923" y="3196191"/>
              <a:ext cx="805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E67819"/>
                  </a:solidFill>
                  <a:latin typeface="Impact" panose="020B0806030902050204" pitchFamily="34" charset="0"/>
                  <a:ea typeface="MS UI Gothic" panose="020B0600070205080204" pitchFamily="34" charset="-128"/>
                </a:rPr>
                <a:t>（四）</a:t>
              </a:r>
              <a:endParaRPr lang="zh-CN" altLang="en-US" sz="2400" b="1" dirty="0">
                <a:solidFill>
                  <a:srgbClr val="E67819"/>
                </a:solidFill>
                <a:latin typeface="Impact" panose="020B0806030902050204" pitchFamily="34" charset="0"/>
                <a:ea typeface="MS UI Gothic" panose="020B0600070205080204" pitchFamily="34" charset="-128"/>
              </a:endParaRPr>
            </a:p>
          </p:txBody>
        </p:sp>
        <p:cxnSp>
          <p:nvCxnSpPr>
            <p:cNvPr id="59" name="直接连接符 58"/>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60" name="矩形 7"/>
            <p:cNvSpPr>
              <a:spLocks noChangeArrowheads="1"/>
            </p:cNvSpPr>
            <p:nvPr/>
          </p:nvSpPr>
          <p:spPr bwMode="auto">
            <a:xfrm>
              <a:off x="960437" y="3291441"/>
              <a:ext cx="4129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E67819"/>
                  </a:solidFill>
                  <a:latin typeface="微软雅黑" panose="020B0503020204020204" pitchFamily="34" charset="-122"/>
                  <a:ea typeface="微软雅黑" panose="020B0503020204020204" pitchFamily="34" charset="-122"/>
                </a:rPr>
                <a:t>对贵宾的服务</a:t>
              </a:r>
              <a:endParaRPr lang="zh-CN" altLang="en-US" sz="2400" b="1" dirty="0">
                <a:solidFill>
                  <a:srgbClr val="E67819"/>
                </a:solidFill>
                <a:latin typeface="微软雅黑" panose="020B0503020204020204" pitchFamily="34" charset="-122"/>
                <a:ea typeface="微软雅黑" panose="020B0503020204020204" pitchFamily="34" charset="-122"/>
              </a:endParaRPr>
            </a:p>
          </p:txBody>
        </p:sp>
      </p:grpSp>
      <p:sp>
        <p:nvSpPr>
          <p:cNvPr id="61" name="矩形 8"/>
          <p:cNvSpPr>
            <a:spLocks noChangeArrowheads="1"/>
          </p:cNvSpPr>
          <p:nvPr/>
        </p:nvSpPr>
        <p:spPr bwMode="auto">
          <a:xfrm>
            <a:off x="1532831" y="2737127"/>
            <a:ext cx="950505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Wingdings" panose="05000000000000000000" pitchFamily="2" charset="2"/>
              <a:buChar char="u"/>
            </a:pPr>
            <a:r>
              <a:rPr lang="zh-CN" altLang="en-US" sz="2000" dirty="0">
                <a:solidFill>
                  <a:srgbClr val="5F5E5C"/>
                </a:solidFill>
                <a:latin typeface="微软雅黑" panose="020B0503020204020204" pitchFamily="34" charset="-122"/>
                <a:ea typeface="微软雅黑" panose="020B0503020204020204" pitchFamily="34" charset="-122"/>
              </a:rPr>
              <a:t>       首先，茶艺服务人员应根据宾客的级别和茶艺馆相应的规定配备茶品。</a:t>
            </a:r>
            <a:endParaRPr lang="zh-CN" altLang="en-US" sz="2000" dirty="0">
              <a:solidFill>
                <a:srgbClr val="5F5E5C"/>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u"/>
            </a:pPr>
            <a:r>
              <a:rPr lang="zh-CN" altLang="en-US" sz="2000" dirty="0">
                <a:solidFill>
                  <a:srgbClr val="5F5E5C"/>
                </a:solidFill>
                <a:latin typeface="微软雅黑" panose="020B0503020204020204" pitchFamily="34" charset="-122"/>
                <a:ea typeface="微软雅黑" panose="020B0503020204020204" pitchFamily="34" charset="-122"/>
              </a:rPr>
              <a:t>       其次，所用的茶品、茶食必须符合质量要求，茶具应精心挑选和消毒。</a:t>
            </a:r>
            <a:endParaRPr lang="zh-CN" altLang="en-US" sz="2000" dirty="0">
              <a:solidFill>
                <a:srgbClr val="5F5E5C"/>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u"/>
            </a:pPr>
            <a:r>
              <a:rPr lang="zh-CN" altLang="en-US" sz="2000" dirty="0">
                <a:solidFill>
                  <a:srgbClr val="5F5E5C"/>
                </a:solidFill>
                <a:latin typeface="微软雅黑" panose="020B0503020204020204" pitchFamily="34" charset="-122"/>
                <a:ea typeface="微软雅黑" panose="020B0503020204020204" pitchFamily="34" charset="-122"/>
              </a:rPr>
              <a:t>       最后，提前</a:t>
            </a:r>
            <a:r>
              <a:rPr lang="en-US" altLang="zh-CN" sz="2000" dirty="0">
                <a:solidFill>
                  <a:srgbClr val="5F5E5C"/>
                </a:solidFill>
                <a:latin typeface="微软雅黑" panose="020B0503020204020204" pitchFamily="34" charset="-122"/>
                <a:ea typeface="微软雅黑" panose="020B0503020204020204" pitchFamily="34" charset="-122"/>
              </a:rPr>
              <a:t>20</a:t>
            </a:r>
            <a:r>
              <a:rPr lang="zh-CN" altLang="en-US" sz="2000" dirty="0">
                <a:solidFill>
                  <a:srgbClr val="5F5E5C"/>
                </a:solidFill>
                <a:latin typeface="微软雅黑" panose="020B0503020204020204" pitchFamily="34" charset="-122"/>
                <a:ea typeface="微软雅黑" panose="020B0503020204020204" pitchFamily="34" charset="-122"/>
              </a:rPr>
              <a:t>分钟将茶品、茶食、茶具摆好，并确认茶食新鲜、干净、卫生。</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grpSp>
        <p:nvGrpSpPr>
          <p:cNvPr id="7" name="组合 61"/>
          <p:cNvGrpSpPr/>
          <p:nvPr/>
        </p:nvGrpSpPr>
        <p:grpSpPr>
          <a:xfrm>
            <a:off x="1389955" y="4574495"/>
            <a:ext cx="4968552" cy="590550"/>
            <a:chOff x="120923" y="3196191"/>
            <a:chExt cx="4968552" cy="590550"/>
          </a:xfrm>
        </p:grpSpPr>
        <p:sp>
          <p:nvSpPr>
            <p:cNvPr id="63" name="TextBox 1"/>
            <p:cNvSpPr txBox="1">
              <a:spLocks noChangeArrowheads="1"/>
            </p:cNvSpPr>
            <p:nvPr/>
          </p:nvSpPr>
          <p:spPr bwMode="auto">
            <a:xfrm>
              <a:off x="120923" y="3196191"/>
              <a:ext cx="805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E67819"/>
                  </a:solidFill>
                  <a:latin typeface="Impact" panose="020B0806030902050204" pitchFamily="34" charset="0"/>
                  <a:ea typeface="MS UI Gothic" panose="020B0600070205080204" pitchFamily="34" charset="-128"/>
                </a:rPr>
                <a:t>（五）</a:t>
              </a:r>
              <a:endParaRPr lang="zh-CN" altLang="en-US" sz="2400" b="1" dirty="0">
                <a:solidFill>
                  <a:srgbClr val="E67819"/>
                </a:solidFill>
                <a:latin typeface="Impact" panose="020B0806030902050204" pitchFamily="34" charset="0"/>
                <a:ea typeface="MS UI Gothic" panose="020B0600070205080204" pitchFamily="34" charset="-128"/>
              </a:endParaRPr>
            </a:p>
          </p:txBody>
        </p:sp>
        <p:cxnSp>
          <p:nvCxnSpPr>
            <p:cNvPr id="64" name="直接连接符 63"/>
            <p:cNvCxnSpPr/>
            <p:nvPr/>
          </p:nvCxnSpPr>
          <p:spPr>
            <a:xfrm flipH="1">
              <a:off x="508000" y="3196191"/>
              <a:ext cx="590550" cy="590550"/>
            </a:xfrm>
            <a:prstGeom prst="line">
              <a:avLst/>
            </a:prstGeom>
            <a:ln>
              <a:solidFill>
                <a:srgbClr val="E67819"/>
              </a:solidFill>
            </a:ln>
          </p:spPr>
          <p:style>
            <a:lnRef idx="1">
              <a:schemeClr val="accent1"/>
            </a:lnRef>
            <a:fillRef idx="0">
              <a:schemeClr val="accent1"/>
            </a:fillRef>
            <a:effectRef idx="0">
              <a:schemeClr val="accent1"/>
            </a:effectRef>
            <a:fontRef idx="minor">
              <a:schemeClr val="tx1"/>
            </a:fontRef>
          </p:style>
        </p:cxnSp>
        <p:sp>
          <p:nvSpPr>
            <p:cNvPr id="65" name="矩形 7"/>
            <p:cNvSpPr>
              <a:spLocks noChangeArrowheads="1"/>
            </p:cNvSpPr>
            <p:nvPr/>
          </p:nvSpPr>
          <p:spPr bwMode="auto">
            <a:xfrm>
              <a:off x="960437" y="3291441"/>
              <a:ext cx="4129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E67819"/>
                  </a:solidFill>
                  <a:latin typeface="微软雅黑" panose="020B0503020204020204" pitchFamily="34" charset="-122"/>
                  <a:ea typeface="微软雅黑" panose="020B0503020204020204" pitchFamily="34" charset="-122"/>
                </a:rPr>
                <a:t>对特殊宾客的服务</a:t>
              </a:r>
              <a:endParaRPr lang="zh-CN" altLang="en-US" sz="2400" b="1" dirty="0">
                <a:solidFill>
                  <a:srgbClr val="E67819"/>
                </a:solidFill>
                <a:latin typeface="微软雅黑" panose="020B0503020204020204" pitchFamily="34" charset="-122"/>
                <a:ea typeface="微软雅黑" panose="020B0503020204020204" pitchFamily="34" charset="-122"/>
              </a:endParaRPr>
            </a:p>
          </p:txBody>
        </p:sp>
      </p:grpSp>
      <p:sp>
        <p:nvSpPr>
          <p:cNvPr id="66" name="矩形 8"/>
          <p:cNvSpPr>
            <a:spLocks noChangeArrowheads="1"/>
          </p:cNvSpPr>
          <p:nvPr/>
        </p:nvSpPr>
        <p:spPr bwMode="auto">
          <a:xfrm>
            <a:off x="1532831" y="5078551"/>
            <a:ext cx="84969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solidFill>
                  <a:srgbClr val="5F5E5C"/>
                </a:solidFill>
                <a:latin typeface="微软雅黑" panose="020B0503020204020204" pitchFamily="34" charset="-122"/>
                <a:ea typeface="微软雅黑" panose="020B0503020204020204" pitchFamily="34" charset="-122"/>
              </a:rPr>
              <a:t>       对于一些身体情况特殊的宾客，要给予特殊的服务。</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99186" y="2990888"/>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7" name="Freeform 6"/>
          <p:cNvSpPr/>
          <p:nvPr/>
        </p:nvSpPr>
        <p:spPr bwMode="auto">
          <a:xfrm>
            <a:off x="4687079" y="1658075"/>
            <a:ext cx="3326718" cy="1959959"/>
          </a:xfrm>
          <a:custGeom>
            <a:avLst/>
            <a:gdLst>
              <a:gd name="T0" fmla="*/ 777 w 1475"/>
              <a:gd name="T1" fmla="*/ 0 h 878"/>
              <a:gd name="T2" fmla="*/ 791 w 1475"/>
              <a:gd name="T3" fmla="*/ 5 h 878"/>
              <a:gd name="T4" fmla="*/ 791 w 1475"/>
              <a:gd name="T5" fmla="*/ 5 h 878"/>
              <a:gd name="T6" fmla="*/ 791 w 1475"/>
              <a:gd name="T7" fmla="*/ 5 h 878"/>
              <a:gd name="T8" fmla="*/ 860 w 1475"/>
              <a:gd name="T9" fmla="*/ 33 h 878"/>
              <a:gd name="T10" fmla="*/ 880 w 1475"/>
              <a:gd name="T11" fmla="*/ 42 h 878"/>
              <a:gd name="T12" fmla="*/ 880 w 1475"/>
              <a:gd name="T13" fmla="*/ 42 h 878"/>
              <a:gd name="T14" fmla="*/ 880 w 1475"/>
              <a:gd name="T15" fmla="*/ 42 h 878"/>
              <a:gd name="T16" fmla="*/ 950 w 1475"/>
              <a:gd name="T17" fmla="*/ 75 h 878"/>
              <a:gd name="T18" fmla="*/ 955 w 1475"/>
              <a:gd name="T19" fmla="*/ 77 h 878"/>
              <a:gd name="T20" fmla="*/ 955 w 1475"/>
              <a:gd name="T21" fmla="*/ 77 h 878"/>
              <a:gd name="T22" fmla="*/ 955 w 1475"/>
              <a:gd name="T23" fmla="*/ 77 h 878"/>
              <a:gd name="T24" fmla="*/ 1039 w 1475"/>
              <a:gd name="T25" fmla="*/ 122 h 878"/>
              <a:gd name="T26" fmla="*/ 1098 w 1475"/>
              <a:gd name="T27" fmla="*/ 157 h 878"/>
              <a:gd name="T28" fmla="*/ 1129 w 1475"/>
              <a:gd name="T29" fmla="*/ 175 h 878"/>
              <a:gd name="T30" fmla="*/ 1183 w 1475"/>
              <a:gd name="T31" fmla="*/ 211 h 878"/>
              <a:gd name="T32" fmla="*/ 1218 w 1475"/>
              <a:gd name="T33" fmla="*/ 234 h 878"/>
              <a:gd name="T34" fmla="*/ 1304 w 1475"/>
              <a:gd name="T35" fmla="*/ 297 h 878"/>
              <a:gd name="T36" fmla="*/ 1390 w 1475"/>
              <a:gd name="T37" fmla="*/ 365 h 878"/>
              <a:gd name="T38" fmla="*/ 1475 w 1475"/>
              <a:gd name="T39" fmla="*/ 438 h 878"/>
              <a:gd name="T40" fmla="*/ 1470 w 1475"/>
              <a:gd name="T41" fmla="*/ 443 h 878"/>
              <a:gd name="T42" fmla="*/ 1470 w 1475"/>
              <a:gd name="T43" fmla="*/ 445 h 878"/>
              <a:gd name="T44" fmla="*/ 1353 w 1475"/>
              <a:gd name="T45" fmla="*/ 543 h 878"/>
              <a:gd name="T46" fmla="*/ 1238 w 1475"/>
              <a:gd name="T47" fmla="*/ 632 h 878"/>
              <a:gd name="T48" fmla="*/ 1121 w 1475"/>
              <a:gd name="T49" fmla="*/ 707 h 878"/>
              <a:gd name="T50" fmla="*/ 1005 w 1475"/>
              <a:gd name="T51" fmla="*/ 773 h 878"/>
              <a:gd name="T52" fmla="*/ 890 w 1475"/>
              <a:gd name="T53" fmla="*/ 831 h 878"/>
              <a:gd name="T54" fmla="*/ 777 w 1475"/>
              <a:gd name="T55" fmla="*/ 878 h 878"/>
              <a:gd name="T56" fmla="*/ 682 w 1475"/>
              <a:gd name="T57" fmla="*/ 843 h 878"/>
              <a:gd name="T58" fmla="*/ 592 w 1475"/>
              <a:gd name="T59" fmla="*/ 805 h 878"/>
              <a:gd name="T60" fmla="*/ 506 w 1475"/>
              <a:gd name="T61" fmla="*/ 765 h 878"/>
              <a:gd name="T62" fmla="*/ 506 w 1475"/>
              <a:gd name="T63" fmla="*/ 765 h 878"/>
              <a:gd name="T64" fmla="*/ 506 w 1475"/>
              <a:gd name="T65" fmla="*/ 765 h 878"/>
              <a:gd name="T66" fmla="*/ 414 w 1475"/>
              <a:gd name="T67" fmla="*/ 717 h 878"/>
              <a:gd name="T68" fmla="*/ 330 w 1475"/>
              <a:gd name="T69" fmla="*/ 669 h 878"/>
              <a:gd name="T70" fmla="*/ 253 w 1475"/>
              <a:gd name="T71" fmla="*/ 621 h 878"/>
              <a:gd name="T72" fmla="*/ 183 w 1475"/>
              <a:gd name="T73" fmla="*/ 576 h 878"/>
              <a:gd name="T74" fmla="*/ 125 w 1475"/>
              <a:gd name="T75" fmla="*/ 536 h 878"/>
              <a:gd name="T76" fmla="*/ 77 w 1475"/>
              <a:gd name="T77" fmla="*/ 499 h 878"/>
              <a:gd name="T78" fmla="*/ 35 w 1475"/>
              <a:gd name="T79" fmla="*/ 466 h 878"/>
              <a:gd name="T80" fmla="*/ 0 w 1475"/>
              <a:gd name="T81" fmla="*/ 438 h 878"/>
              <a:gd name="T82" fmla="*/ 8 w 1475"/>
              <a:gd name="T83" fmla="*/ 431 h 878"/>
              <a:gd name="T84" fmla="*/ 17 w 1475"/>
              <a:gd name="T85" fmla="*/ 426 h 878"/>
              <a:gd name="T86" fmla="*/ 26 w 1475"/>
              <a:gd name="T87" fmla="*/ 417 h 878"/>
              <a:gd name="T88" fmla="*/ 49 w 1475"/>
              <a:gd name="T89" fmla="*/ 400 h 878"/>
              <a:gd name="T90" fmla="*/ 75 w 1475"/>
              <a:gd name="T91" fmla="*/ 381 h 878"/>
              <a:gd name="T92" fmla="*/ 89 w 1475"/>
              <a:gd name="T93" fmla="*/ 368 h 878"/>
              <a:gd name="T94" fmla="*/ 103 w 1475"/>
              <a:gd name="T95" fmla="*/ 358 h 878"/>
              <a:gd name="T96" fmla="*/ 103 w 1475"/>
              <a:gd name="T97" fmla="*/ 358 h 878"/>
              <a:gd name="T98" fmla="*/ 160 w 1475"/>
              <a:gd name="T99" fmla="*/ 316 h 878"/>
              <a:gd name="T100" fmla="*/ 207 w 1475"/>
              <a:gd name="T101" fmla="*/ 286 h 878"/>
              <a:gd name="T102" fmla="*/ 256 w 1475"/>
              <a:gd name="T103" fmla="*/ 253 h 878"/>
              <a:gd name="T104" fmla="*/ 316 w 1475"/>
              <a:gd name="T105" fmla="*/ 217 h 878"/>
              <a:gd name="T106" fmla="*/ 380 w 1475"/>
              <a:gd name="T107" fmla="*/ 178 h 878"/>
              <a:gd name="T108" fmla="*/ 469 w 1475"/>
              <a:gd name="T109" fmla="*/ 131 h 878"/>
              <a:gd name="T110" fmla="*/ 562 w 1475"/>
              <a:gd name="T111" fmla="*/ 86 h 878"/>
              <a:gd name="T112" fmla="*/ 564 w 1475"/>
              <a:gd name="T113" fmla="*/ 86 h 878"/>
              <a:gd name="T114" fmla="*/ 663 w 1475"/>
              <a:gd name="T115" fmla="*/ 42 h 878"/>
              <a:gd name="T116" fmla="*/ 770 w 1475"/>
              <a:gd name="T117" fmla="*/ 2 h 878"/>
              <a:gd name="T118" fmla="*/ 770 w 1475"/>
              <a:gd name="T119" fmla="*/ 2 h 878"/>
              <a:gd name="T120" fmla="*/ 777 w 1475"/>
              <a:gd name="T121"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5" h="878">
                <a:moveTo>
                  <a:pt x="777" y="0"/>
                </a:moveTo>
                <a:lnTo>
                  <a:pt x="791" y="5"/>
                </a:lnTo>
                <a:lnTo>
                  <a:pt x="791" y="5"/>
                </a:lnTo>
                <a:lnTo>
                  <a:pt x="791" y="5"/>
                </a:lnTo>
                <a:lnTo>
                  <a:pt x="860" y="33"/>
                </a:lnTo>
                <a:lnTo>
                  <a:pt x="880" y="42"/>
                </a:lnTo>
                <a:lnTo>
                  <a:pt x="880" y="42"/>
                </a:lnTo>
                <a:lnTo>
                  <a:pt x="880" y="42"/>
                </a:lnTo>
                <a:lnTo>
                  <a:pt x="950" y="75"/>
                </a:lnTo>
                <a:lnTo>
                  <a:pt x="955" y="77"/>
                </a:lnTo>
                <a:lnTo>
                  <a:pt x="955" y="77"/>
                </a:lnTo>
                <a:lnTo>
                  <a:pt x="955" y="77"/>
                </a:lnTo>
                <a:lnTo>
                  <a:pt x="1039" y="122"/>
                </a:lnTo>
                <a:lnTo>
                  <a:pt x="1098" y="157"/>
                </a:lnTo>
                <a:lnTo>
                  <a:pt x="1129" y="175"/>
                </a:lnTo>
                <a:lnTo>
                  <a:pt x="1183" y="211"/>
                </a:lnTo>
                <a:lnTo>
                  <a:pt x="1218" y="234"/>
                </a:lnTo>
                <a:lnTo>
                  <a:pt x="1304" y="297"/>
                </a:lnTo>
                <a:lnTo>
                  <a:pt x="1390" y="365"/>
                </a:lnTo>
                <a:lnTo>
                  <a:pt x="1475" y="438"/>
                </a:lnTo>
                <a:lnTo>
                  <a:pt x="1470" y="443"/>
                </a:lnTo>
                <a:lnTo>
                  <a:pt x="1470" y="445"/>
                </a:lnTo>
                <a:lnTo>
                  <a:pt x="1353" y="543"/>
                </a:lnTo>
                <a:lnTo>
                  <a:pt x="1238" y="632"/>
                </a:lnTo>
                <a:lnTo>
                  <a:pt x="1121" y="707"/>
                </a:lnTo>
                <a:lnTo>
                  <a:pt x="1005" y="773"/>
                </a:lnTo>
                <a:lnTo>
                  <a:pt x="890" y="831"/>
                </a:lnTo>
                <a:lnTo>
                  <a:pt x="777" y="878"/>
                </a:lnTo>
                <a:lnTo>
                  <a:pt x="682" y="843"/>
                </a:lnTo>
                <a:lnTo>
                  <a:pt x="592" y="805"/>
                </a:lnTo>
                <a:lnTo>
                  <a:pt x="506" y="765"/>
                </a:lnTo>
                <a:lnTo>
                  <a:pt x="506" y="765"/>
                </a:lnTo>
                <a:lnTo>
                  <a:pt x="506" y="765"/>
                </a:lnTo>
                <a:lnTo>
                  <a:pt x="414" y="717"/>
                </a:lnTo>
                <a:lnTo>
                  <a:pt x="330" y="669"/>
                </a:lnTo>
                <a:lnTo>
                  <a:pt x="253" y="621"/>
                </a:lnTo>
                <a:lnTo>
                  <a:pt x="183" y="576"/>
                </a:lnTo>
                <a:lnTo>
                  <a:pt x="125" y="536"/>
                </a:lnTo>
                <a:lnTo>
                  <a:pt x="77" y="499"/>
                </a:lnTo>
                <a:lnTo>
                  <a:pt x="35" y="466"/>
                </a:lnTo>
                <a:lnTo>
                  <a:pt x="0" y="438"/>
                </a:lnTo>
                <a:lnTo>
                  <a:pt x="8" y="431"/>
                </a:lnTo>
                <a:lnTo>
                  <a:pt x="17" y="426"/>
                </a:lnTo>
                <a:lnTo>
                  <a:pt x="26" y="417"/>
                </a:lnTo>
                <a:lnTo>
                  <a:pt x="49" y="400"/>
                </a:lnTo>
                <a:lnTo>
                  <a:pt x="75" y="381"/>
                </a:lnTo>
                <a:lnTo>
                  <a:pt x="89" y="368"/>
                </a:lnTo>
                <a:lnTo>
                  <a:pt x="103" y="358"/>
                </a:lnTo>
                <a:lnTo>
                  <a:pt x="103" y="358"/>
                </a:lnTo>
                <a:lnTo>
                  <a:pt x="160" y="316"/>
                </a:lnTo>
                <a:lnTo>
                  <a:pt x="207" y="286"/>
                </a:lnTo>
                <a:lnTo>
                  <a:pt x="256" y="253"/>
                </a:lnTo>
                <a:lnTo>
                  <a:pt x="316" y="217"/>
                </a:lnTo>
                <a:lnTo>
                  <a:pt x="380" y="178"/>
                </a:lnTo>
                <a:lnTo>
                  <a:pt x="469" y="131"/>
                </a:lnTo>
                <a:lnTo>
                  <a:pt x="562" y="86"/>
                </a:lnTo>
                <a:lnTo>
                  <a:pt x="564" y="86"/>
                </a:lnTo>
                <a:lnTo>
                  <a:pt x="663" y="42"/>
                </a:lnTo>
                <a:lnTo>
                  <a:pt x="770" y="2"/>
                </a:lnTo>
                <a:lnTo>
                  <a:pt x="770" y="2"/>
                </a:lnTo>
                <a:lnTo>
                  <a:pt x="777" y="0"/>
                </a:lnTo>
                <a:close/>
              </a:path>
            </a:pathLst>
          </a:custGeom>
          <a:blipFill dpi="0" rotWithShape="1">
            <a:blip r:embed="rId1"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48" name="Freeform 12"/>
          <p:cNvSpPr/>
          <p:nvPr/>
        </p:nvSpPr>
        <p:spPr bwMode="auto">
          <a:xfrm>
            <a:off x="10932285" y="1490653"/>
            <a:ext cx="1926113" cy="2294804"/>
          </a:xfrm>
          <a:custGeom>
            <a:avLst/>
            <a:gdLst>
              <a:gd name="T0" fmla="*/ 854 w 854"/>
              <a:gd name="T1" fmla="*/ 0 h 1028"/>
              <a:gd name="T2" fmla="*/ 854 w 854"/>
              <a:gd name="T3" fmla="*/ 1028 h 1028"/>
              <a:gd name="T4" fmla="*/ 824 w 854"/>
              <a:gd name="T5" fmla="*/ 1016 h 1028"/>
              <a:gd name="T6" fmla="*/ 777 w 854"/>
              <a:gd name="T7" fmla="*/ 998 h 1028"/>
              <a:gd name="T8" fmla="*/ 756 w 854"/>
              <a:gd name="T9" fmla="*/ 990 h 1028"/>
              <a:gd name="T10" fmla="*/ 756 w 854"/>
              <a:gd name="T11" fmla="*/ 990 h 1028"/>
              <a:gd name="T12" fmla="*/ 756 w 854"/>
              <a:gd name="T13" fmla="*/ 990 h 1028"/>
              <a:gd name="T14" fmla="*/ 649 w 854"/>
              <a:gd name="T15" fmla="*/ 944 h 1028"/>
              <a:gd name="T16" fmla="*/ 550 w 854"/>
              <a:gd name="T17" fmla="*/ 895 h 1028"/>
              <a:gd name="T18" fmla="*/ 457 w 854"/>
              <a:gd name="T19" fmla="*/ 845 h 1028"/>
              <a:gd name="T20" fmla="*/ 373 w 854"/>
              <a:gd name="T21" fmla="*/ 794 h 1028"/>
              <a:gd name="T22" fmla="*/ 297 w 854"/>
              <a:gd name="T23" fmla="*/ 745 h 1028"/>
              <a:gd name="T24" fmla="*/ 230 w 854"/>
              <a:gd name="T25" fmla="*/ 700 h 1028"/>
              <a:gd name="T26" fmla="*/ 185 w 854"/>
              <a:gd name="T27" fmla="*/ 667 h 1028"/>
              <a:gd name="T28" fmla="*/ 146 w 854"/>
              <a:gd name="T29" fmla="*/ 637 h 1028"/>
              <a:gd name="T30" fmla="*/ 112 w 854"/>
              <a:gd name="T31" fmla="*/ 611 h 1028"/>
              <a:gd name="T32" fmla="*/ 84 w 854"/>
              <a:gd name="T33" fmla="*/ 588 h 1028"/>
              <a:gd name="T34" fmla="*/ 82 w 854"/>
              <a:gd name="T35" fmla="*/ 587 h 1028"/>
              <a:gd name="T36" fmla="*/ 80 w 854"/>
              <a:gd name="T37" fmla="*/ 585 h 1028"/>
              <a:gd name="T38" fmla="*/ 63 w 854"/>
              <a:gd name="T39" fmla="*/ 569 h 1028"/>
              <a:gd name="T40" fmla="*/ 49 w 854"/>
              <a:gd name="T41" fmla="*/ 557 h 1028"/>
              <a:gd name="T42" fmla="*/ 43 w 854"/>
              <a:gd name="T43" fmla="*/ 553 h 1028"/>
              <a:gd name="T44" fmla="*/ 40 w 854"/>
              <a:gd name="T45" fmla="*/ 550 h 1028"/>
              <a:gd name="T46" fmla="*/ 37 w 854"/>
              <a:gd name="T47" fmla="*/ 546 h 1028"/>
              <a:gd name="T48" fmla="*/ 35 w 854"/>
              <a:gd name="T49" fmla="*/ 545 h 1028"/>
              <a:gd name="T50" fmla="*/ 33 w 854"/>
              <a:gd name="T51" fmla="*/ 543 h 1028"/>
              <a:gd name="T52" fmla="*/ 33 w 854"/>
              <a:gd name="T53" fmla="*/ 543 h 1028"/>
              <a:gd name="T54" fmla="*/ 0 w 854"/>
              <a:gd name="T55" fmla="*/ 513 h 1028"/>
              <a:gd name="T56" fmla="*/ 0 w 854"/>
              <a:gd name="T57" fmla="*/ 513 h 1028"/>
              <a:gd name="T58" fmla="*/ 0 w 854"/>
              <a:gd name="T59" fmla="*/ 513 h 1028"/>
              <a:gd name="T60" fmla="*/ 33 w 854"/>
              <a:gd name="T61" fmla="*/ 484 h 1028"/>
              <a:gd name="T62" fmla="*/ 33 w 854"/>
              <a:gd name="T63" fmla="*/ 484 h 1028"/>
              <a:gd name="T64" fmla="*/ 37 w 854"/>
              <a:gd name="T65" fmla="*/ 482 h 1028"/>
              <a:gd name="T66" fmla="*/ 43 w 854"/>
              <a:gd name="T67" fmla="*/ 475 h 1028"/>
              <a:gd name="T68" fmla="*/ 56 w 854"/>
              <a:gd name="T69" fmla="*/ 464 h 1028"/>
              <a:gd name="T70" fmla="*/ 71 w 854"/>
              <a:gd name="T71" fmla="*/ 449 h 1028"/>
              <a:gd name="T72" fmla="*/ 92 w 854"/>
              <a:gd name="T73" fmla="*/ 431 h 1028"/>
              <a:gd name="T74" fmla="*/ 127 w 854"/>
              <a:gd name="T75" fmla="*/ 403 h 1028"/>
              <a:gd name="T76" fmla="*/ 171 w 854"/>
              <a:gd name="T77" fmla="*/ 370 h 1028"/>
              <a:gd name="T78" fmla="*/ 222 w 854"/>
              <a:gd name="T79" fmla="*/ 332 h 1028"/>
              <a:gd name="T80" fmla="*/ 279 w 854"/>
              <a:gd name="T81" fmla="*/ 293 h 1028"/>
              <a:gd name="T82" fmla="*/ 344 w 854"/>
              <a:gd name="T83" fmla="*/ 250 h 1028"/>
              <a:gd name="T84" fmla="*/ 414 w 854"/>
              <a:gd name="T85" fmla="*/ 208 h 1028"/>
              <a:gd name="T86" fmla="*/ 490 w 854"/>
              <a:gd name="T87" fmla="*/ 162 h 1028"/>
              <a:gd name="T88" fmla="*/ 574 w 854"/>
              <a:gd name="T89" fmla="*/ 119 h 1028"/>
              <a:gd name="T90" fmla="*/ 662 w 854"/>
              <a:gd name="T91" fmla="*/ 77 h 1028"/>
              <a:gd name="T92" fmla="*/ 756 w 854"/>
              <a:gd name="T93" fmla="*/ 37 h 1028"/>
              <a:gd name="T94" fmla="*/ 854 w 854"/>
              <a:gd name="T9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4" h="1028">
                <a:moveTo>
                  <a:pt x="854" y="0"/>
                </a:moveTo>
                <a:lnTo>
                  <a:pt x="854" y="1028"/>
                </a:lnTo>
                <a:lnTo>
                  <a:pt x="824" y="1016"/>
                </a:lnTo>
                <a:lnTo>
                  <a:pt x="777" y="998"/>
                </a:lnTo>
                <a:lnTo>
                  <a:pt x="756" y="990"/>
                </a:lnTo>
                <a:lnTo>
                  <a:pt x="756" y="990"/>
                </a:lnTo>
                <a:lnTo>
                  <a:pt x="756" y="990"/>
                </a:lnTo>
                <a:lnTo>
                  <a:pt x="649" y="944"/>
                </a:lnTo>
                <a:lnTo>
                  <a:pt x="550" y="895"/>
                </a:lnTo>
                <a:lnTo>
                  <a:pt x="457" y="845"/>
                </a:lnTo>
                <a:lnTo>
                  <a:pt x="373" y="794"/>
                </a:lnTo>
                <a:lnTo>
                  <a:pt x="297" y="745"/>
                </a:lnTo>
                <a:lnTo>
                  <a:pt x="230" y="700"/>
                </a:lnTo>
                <a:lnTo>
                  <a:pt x="185" y="667"/>
                </a:lnTo>
                <a:lnTo>
                  <a:pt x="146" y="637"/>
                </a:lnTo>
                <a:lnTo>
                  <a:pt x="112" y="611"/>
                </a:lnTo>
                <a:lnTo>
                  <a:pt x="84" y="588"/>
                </a:lnTo>
                <a:lnTo>
                  <a:pt x="82" y="587"/>
                </a:lnTo>
                <a:lnTo>
                  <a:pt x="80" y="585"/>
                </a:lnTo>
                <a:lnTo>
                  <a:pt x="63" y="569"/>
                </a:lnTo>
                <a:lnTo>
                  <a:pt x="49" y="557"/>
                </a:lnTo>
                <a:lnTo>
                  <a:pt x="43" y="553"/>
                </a:lnTo>
                <a:lnTo>
                  <a:pt x="40" y="550"/>
                </a:lnTo>
                <a:lnTo>
                  <a:pt x="37" y="546"/>
                </a:lnTo>
                <a:lnTo>
                  <a:pt x="35" y="545"/>
                </a:lnTo>
                <a:lnTo>
                  <a:pt x="33" y="543"/>
                </a:lnTo>
                <a:lnTo>
                  <a:pt x="33" y="543"/>
                </a:lnTo>
                <a:lnTo>
                  <a:pt x="0" y="513"/>
                </a:lnTo>
                <a:lnTo>
                  <a:pt x="0" y="513"/>
                </a:lnTo>
                <a:lnTo>
                  <a:pt x="0" y="513"/>
                </a:lnTo>
                <a:lnTo>
                  <a:pt x="33" y="484"/>
                </a:lnTo>
                <a:lnTo>
                  <a:pt x="33" y="484"/>
                </a:lnTo>
                <a:lnTo>
                  <a:pt x="37" y="482"/>
                </a:lnTo>
                <a:lnTo>
                  <a:pt x="43" y="475"/>
                </a:lnTo>
                <a:lnTo>
                  <a:pt x="56" y="464"/>
                </a:lnTo>
                <a:lnTo>
                  <a:pt x="71" y="449"/>
                </a:lnTo>
                <a:lnTo>
                  <a:pt x="92" y="431"/>
                </a:lnTo>
                <a:lnTo>
                  <a:pt x="127" y="403"/>
                </a:lnTo>
                <a:lnTo>
                  <a:pt x="171" y="370"/>
                </a:lnTo>
                <a:lnTo>
                  <a:pt x="222" y="332"/>
                </a:lnTo>
                <a:lnTo>
                  <a:pt x="279" y="293"/>
                </a:lnTo>
                <a:lnTo>
                  <a:pt x="344" y="250"/>
                </a:lnTo>
                <a:lnTo>
                  <a:pt x="414" y="208"/>
                </a:lnTo>
                <a:lnTo>
                  <a:pt x="490" y="162"/>
                </a:lnTo>
                <a:lnTo>
                  <a:pt x="574" y="119"/>
                </a:lnTo>
                <a:lnTo>
                  <a:pt x="662" y="77"/>
                </a:lnTo>
                <a:lnTo>
                  <a:pt x="756" y="37"/>
                </a:lnTo>
                <a:lnTo>
                  <a:pt x="854" y="0"/>
                </a:lnTo>
                <a:close/>
              </a:path>
            </a:pathLst>
          </a:custGeom>
          <a:blipFill dpi="0" rotWithShape="1">
            <a:blip r:embed="rId2"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49" name="Freeform 13"/>
          <p:cNvSpPr/>
          <p:nvPr/>
        </p:nvSpPr>
        <p:spPr bwMode="auto">
          <a:xfrm>
            <a:off x="9522660" y="1312069"/>
            <a:ext cx="3274843" cy="1285805"/>
          </a:xfrm>
          <a:custGeom>
            <a:avLst/>
            <a:gdLst>
              <a:gd name="T0" fmla="*/ 897 w 1452"/>
              <a:gd name="T1" fmla="*/ 0 h 576"/>
              <a:gd name="T2" fmla="*/ 1032 w 1452"/>
              <a:gd name="T3" fmla="*/ 3 h 576"/>
              <a:gd name="T4" fmla="*/ 1170 w 1452"/>
              <a:gd name="T5" fmla="*/ 16 h 576"/>
              <a:gd name="T6" fmla="*/ 1309 w 1452"/>
              <a:gd name="T7" fmla="*/ 35 h 576"/>
              <a:gd name="T8" fmla="*/ 1452 w 1452"/>
              <a:gd name="T9" fmla="*/ 63 h 576"/>
              <a:gd name="T10" fmla="*/ 1367 w 1452"/>
              <a:gd name="T11" fmla="*/ 94 h 576"/>
              <a:gd name="T12" fmla="*/ 1287 w 1452"/>
              <a:gd name="T13" fmla="*/ 129 h 576"/>
              <a:gd name="T14" fmla="*/ 1210 w 1452"/>
              <a:gd name="T15" fmla="*/ 166 h 576"/>
              <a:gd name="T16" fmla="*/ 1136 w 1452"/>
              <a:gd name="T17" fmla="*/ 204 h 576"/>
              <a:gd name="T18" fmla="*/ 1068 w 1452"/>
              <a:gd name="T19" fmla="*/ 241 h 576"/>
              <a:gd name="T20" fmla="*/ 1004 w 1452"/>
              <a:gd name="T21" fmla="*/ 279 h 576"/>
              <a:gd name="T22" fmla="*/ 944 w 1452"/>
              <a:gd name="T23" fmla="*/ 316 h 576"/>
              <a:gd name="T24" fmla="*/ 888 w 1452"/>
              <a:gd name="T25" fmla="*/ 352 h 576"/>
              <a:gd name="T26" fmla="*/ 840 w 1452"/>
              <a:gd name="T27" fmla="*/ 387 h 576"/>
              <a:gd name="T28" fmla="*/ 794 w 1452"/>
              <a:gd name="T29" fmla="*/ 420 h 576"/>
              <a:gd name="T30" fmla="*/ 756 w 1452"/>
              <a:gd name="T31" fmla="*/ 450 h 576"/>
              <a:gd name="T32" fmla="*/ 721 w 1452"/>
              <a:gd name="T33" fmla="*/ 476 h 576"/>
              <a:gd name="T34" fmla="*/ 693 w 1452"/>
              <a:gd name="T35" fmla="*/ 499 h 576"/>
              <a:gd name="T36" fmla="*/ 672 w 1452"/>
              <a:gd name="T37" fmla="*/ 518 h 576"/>
              <a:gd name="T38" fmla="*/ 655 w 1452"/>
              <a:gd name="T39" fmla="*/ 532 h 576"/>
              <a:gd name="T40" fmla="*/ 646 w 1452"/>
              <a:gd name="T41" fmla="*/ 541 h 576"/>
              <a:gd name="T42" fmla="*/ 642 w 1452"/>
              <a:gd name="T43" fmla="*/ 544 h 576"/>
              <a:gd name="T44" fmla="*/ 642 w 1452"/>
              <a:gd name="T45" fmla="*/ 544 h 576"/>
              <a:gd name="T46" fmla="*/ 607 w 1452"/>
              <a:gd name="T47" fmla="*/ 576 h 576"/>
              <a:gd name="T48" fmla="*/ 485 w 1452"/>
              <a:gd name="T49" fmla="*/ 473 h 576"/>
              <a:gd name="T50" fmla="*/ 363 w 1452"/>
              <a:gd name="T51" fmla="*/ 380 h 576"/>
              <a:gd name="T52" fmla="*/ 241 w 1452"/>
              <a:gd name="T53" fmla="*/ 300 h 576"/>
              <a:gd name="T54" fmla="*/ 120 w 1452"/>
              <a:gd name="T55" fmla="*/ 230 h 576"/>
              <a:gd name="T56" fmla="*/ 0 w 1452"/>
              <a:gd name="T57" fmla="*/ 173 h 576"/>
              <a:gd name="T58" fmla="*/ 110 w 1452"/>
              <a:gd name="T59" fmla="*/ 131 h 576"/>
              <a:gd name="T60" fmla="*/ 228 w 1452"/>
              <a:gd name="T61" fmla="*/ 92 h 576"/>
              <a:gd name="T62" fmla="*/ 351 w 1452"/>
              <a:gd name="T63" fmla="*/ 61 h 576"/>
              <a:gd name="T64" fmla="*/ 480 w 1452"/>
              <a:gd name="T65" fmla="*/ 35 h 576"/>
              <a:gd name="T66" fmla="*/ 614 w 1452"/>
              <a:gd name="T67" fmla="*/ 16 h 576"/>
              <a:gd name="T68" fmla="*/ 754 w 1452"/>
              <a:gd name="T69" fmla="*/ 5 h 576"/>
              <a:gd name="T70" fmla="*/ 897 w 1452"/>
              <a:gd name="T71"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2" h="576">
                <a:moveTo>
                  <a:pt x="897" y="0"/>
                </a:moveTo>
                <a:lnTo>
                  <a:pt x="1032" y="3"/>
                </a:lnTo>
                <a:lnTo>
                  <a:pt x="1170" y="16"/>
                </a:lnTo>
                <a:lnTo>
                  <a:pt x="1309" y="35"/>
                </a:lnTo>
                <a:lnTo>
                  <a:pt x="1452" y="63"/>
                </a:lnTo>
                <a:lnTo>
                  <a:pt x="1367" y="94"/>
                </a:lnTo>
                <a:lnTo>
                  <a:pt x="1287" y="129"/>
                </a:lnTo>
                <a:lnTo>
                  <a:pt x="1210" y="166"/>
                </a:lnTo>
                <a:lnTo>
                  <a:pt x="1136" y="204"/>
                </a:lnTo>
                <a:lnTo>
                  <a:pt x="1068" y="241"/>
                </a:lnTo>
                <a:lnTo>
                  <a:pt x="1004" y="279"/>
                </a:lnTo>
                <a:lnTo>
                  <a:pt x="944" y="316"/>
                </a:lnTo>
                <a:lnTo>
                  <a:pt x="888" y="352"/>
                </a:lnTo>
                <a:lnTo>
                  <a:pt x="840" y="387"/>
                </a:lnTo>
                <a:lnTo>
                  <a:pt x="794" y="420"/>
                </a:lnTo>
                <a:lnTo>
                  <a:pt x="756" y="450"/>
                </a:lnTo>
                <a:lnTo>
                  <a:pt x="721" y="476"/>
                </a:lnTo>
                <a:lnTo>
                  <a:pt x="693" y="499"/>
                </a:lnTo>
                <a:lnTo>
                  <a:pt x="672" y="518"/>
                </a:lnTo>
                <a:lnTo>
                  <a:pt x="655" y="532"/>
                </a:lnTo>
                <a:lnTo>
                  <a:pt x="646" y="541"/>
                </a:lnTo>
                <a:lnTo>
                  <a:pt x="642" y="544"/>
                </a:lnTo>
                <a:lnTo>
                  <a:pt x="642" y="544"/>
                </a:lnTo>
                <a:lnTo>
                  <a:pt x="607" y="576"/>
                </a:lnTo>
                <a:lnTo>
                  <a:pt x="485" y="473"/>
                </a:lnTo>
                <a:lnTo>
                  <a:pt x="363" y="380"/>
                </a:lnTo>
                <a:lnTo>
                  <a:pt x="241" y="300"/>
                </a:lnTo>
                <a:lnTo>
                  <a:pt x="120" y="230"/>
                </a:lnTo>
                <a:lnTo>
                  <a:pt x="0" y="173"/>
                </a:lnTo>
                <a:lnTo>
                  <a:pt x="110" y="131"/>
                </a:lnTo>
                <a:lnTo>
                  <a:pt x="228" y="92"/>
                </a:lnTo>
                <a:lnTo>
                  <a:pt x="351" y="61"/>
                </a:lnTo>
                <a:lnTo>
                  <a:pt x="480" y="35"/>
                </a:lnTo>
                <a:lnTo>
                  <a:pt x="614" y="16"/>
                </a:lnTo>
                <a:lnTo>
                  <a:pt x="754" y="5"/>
                </a:lnTo>
                <a:lnTo>
                  <a:pt x="897"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50" name="Freeform 14"/>
          <p:cNvSpPr/>
          <p:nvPr/>
        </p:nvSpPr>
        <p:spPr bwMode="auto">
          <a:xfrm>
            <a:off x="6545530" y="2698326"/>
            <a:ext cx="2823763" cy="1169725"/>
          </a:xfrm>
          <a:custGeom>
            <a:avLst/>
            <a:gdLst>
              <a:gd name="T0" fmla="*/ 670 w 1252"/>
              <a:gd name="T1" fmla="*/ 0 h 524"/>
              <a:gd name="T2" fmla="*/ 670 w 1252"/>
              <a:gd name="T3" fmla="*/ 0 h 524"/>
              <a:gd name="T4" fmla="*/ 693 w 1252"/>
              <a:gd name="T5" fmla="*/ 21 h 524"/>
              <a:gd name="T6" fmla="*/ 693 w 1252"/>
              <a:gd name="T7" fmla="*/ 21 h 524"/>
              <a:gd name="T8" fmla="*/ 693 w 1252"/>
              <a:gd name="T9" fmla="*/ 21 h 524"/>
              <a:gd name="T10" fmla="*/ 693 w 1252"/>
              <a:gd name="T11" fmla="*/ 21 h 524"/>
              <a:gd name="T12" fmla="*/ 693 w 1252"/>
              <a:gd name="T13" fmla="*/ 21 h 524"/>
              <a:gd name="T14" fmla="*/ 696 w 1252"/>
              <a:gd name="T15" fmla="*/ 25 h 524"/>
              <a:gd name="T16" fmla="*/ 707 w 1252"/>
              <a:gd name="T17" fmla="*/ 33 h 524"/>
              <a:gd name="T18" fmla="*/ 723 w 1252"/>
              <a:gd name="T19" fmla="*/ 47 h 524"/>
              <a:gd name="T20" fmla="*/ 744 w 1252"/>
              <a:gd name="T21" fmla="*/ 66 h 524"/>
              <a:gd name="T22" fmla="*/ 772 w 1252"/>
              <a:gd name="T23" fmla="*/ 89 h 524"/>
              <a:gd name="T24" fmla="*/ 805 w 1252"/>
              <a:gd name="T25" fmla="*/ 115 h 524"/>
              <a:gd name="T26" fmla="*/ 843 w 1252"/>
              <a:gd name="T27" fmla="*/ 145 h 524"/>
              <a:gd name="T28" fmla="*/ 889 w 1252"/>
              <a:gd name="T29" fmla="*/ 176 h 524"/>
              <a:gd name="T30" fmla="*/ 937 w 1252"/>
              <a:gd name="T31" fmla="*/ 211 h 524"/>
              <a:gd name="T32" fmla="*/ 990 w 1252"/>
              <a:gd name="T33" fmla="*/ 246 h 524"/>
              <a:gd name="T34" fmla="*/ 1049 w 1252"/>
              <a:gd name="T35" fmla="*/ 283 h 524"/>
              <a:gd name="T36" fmla="*/ 1112 w 1252"/>
              <a:gd name="T37" fmla="*/ 321 h 524"/>
              <a:gd name="T38" fmla="*/ 1180 w 1252"/>
              <a:gd name="T39" fmla="*/ 358 h 524"/>
              <a:gd name="T40" fmla="*/ 1252 w 1252"/>
              <a:gd name="T41" fmla="*/ 395 h 524"/>
              <a:gd name="T42" fmla="*/ 1138 w 1252"/>
              <a:gd name="T43" fmla="*/ 436 h 524"/>
              <a:gd name="T44" fmla="*/ 1026 w 1252"/>
              <a:gd name="T45" fmla="*/ 470 h 524"/>
              <a:gd name="T46" fmla="*/ 915 w 1252"/>
              <a:gd name="T47" fmla="*/ 494 h 524"/>
              <a:gd name="T48" fmla="*/ 806 w 1252"/>
              <a:gd name="T49" fmla="*/ 510 h 524"/>
              <a:gd name="T50" fmla="*/ 698 w 1252"/>
              <a:gd name="T51" fmla="*/ 520 h 524"/>
              <a:gd name="T52" fmla="*/ 593 w 1252"/>
              <a:gd name="T53" fmla="*/ 524 h 524"/>
              <a:gd name="T54" fmla="*/ 468 w 1252"/>
              <a:gd name="T55" fmla="*/ 518 h 524"/>
              <a:gd name="T56" fmla="*/ 344 w 1252"/>
              <a:gd name="T57" fmla="*/ 506 h 524"/>
              <a:gd name="T58" fmla="*/ 225 w 1252"/>
              <a:gd name="T59" fmla="*/ 485 h 524"/>
              <a:gd name="T60" fmla="*/ 112 w 1252"/>
              <a:gd name="T61" fmla="*/ 459 h 524"/>
              <a:gd name="T62" fmla="*/ 0 w 1252"/>
              <a:gd name="T63" fmla="*/ 426 h 524"/>
              <a:gd name="T64" fmla="*/ 33 w 1252"/>
              <a:gd name="T65" fmla="*/ 415 h 524"/>
              <a:gd name="T66" fmla="*/ 24 w 1252"/>
              <a:gd name="T67" fmla="*/ 415 h 524"/>
              <a:gd name="T68" fmla="*/ 29 w 1252"/>
              <a:gd name="T69" fmla="*/ 412 h 524"/>
              <a:gd name="T70" fmla="*/ 29 w 1252"/>
              <a:gd name="T71" fmla="*/ 412 h 524"/>
              <a:gd name="T72" fmla="*/ 50 w 1252"/>
              <a:gd name="T73" fmla="*/ 405 h 524"/>
              <a:gd name="T74" fmla="*/ 50 w 1252"/>
              <a:gd name="T75" fmla="*/ 405 h 524"/>
              <a:gd name="T76" fmla="*/ 50 w 1252"/>
              <a:gd name="T77" fmla="*/ 405 h 524"/>
              <a:gd name="T78" fmla="*/ 129 w 1252"/>
              <a:gd name="T79" fmla="*/ 368 h 524"/>
              <a:gd name="T80" fmla="*/ 139 w 1252"/>
              <a:gd name="T81" fmla="*/ 363 h 524"/>
              <a:gd name="T82" fmla="*/ 139 w 1252"/>
              <a:gd name="T83" fmla="*/ 363 h 524"/>
              <a:gd name="T84" fmla="*/ 139 w 1252"/>
              <a:gd name="T85" fmla="*/ 363 h 524"/>
              <a:gd name="T86" fmla="*/ 225 w 1252"/>
              <a:gd name="T87" fmla="*/ 318 h 524"/>
              <a:gd name="T88" fmla="*/ 230 w 1252"/>
              <a:gd name="T89" fmla="*/ 316 h 524"/>
              <a:gd name="T90" fmla="*/ 230 w 1252"/>
              <a:gd name="T91" fmla="*/ 316 h 524"/>
              <a:gd name="T92" fmla="*/ 230 w 1252"/>
              <a:gd name="T93" fmla="*/ 316 h 524"/>
              <a:gd name="T94" fmla="*/ 267 w 1252"/>
              <a:gd name="T95" fmla="*/ 295 h 524"/>
              <a:gd name="T96" fmla="*/ 386 w 1252"/>
              <a:gd name="T97" fmla="*/ 222 h 524"/>
              <a:gd name="T98" fmla="*/ 480 w 1252"/>
              <a:gd name="T99" fmla="*/ 155 h 524"/>
              <a:gd name="T100" fmla="*/ 574 w 1252"/>
              <a:gd name="T101" fmla="*/ 80 h 524"/>
              <a:gd name="T102" fmla="*/ 670 w 1252"/>
              <a:gd name="T103"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2" h="524">
                <a:moveTo>
                  <a:pt x="670" y="0"/>
                </a:moveTo>
                <a:lnTo>
                  <a:pt x="670" y="0"/>
                </a:lnTo>
                <a:lnTo>
                  <a:pt x="693" y="21"/>
                </a:lnTo>
                <a:lnTo>
                  <a:pt x="693" y="21"/>
                </a:lnTo>
                <a:lnTo>
                  <a:pt x="693" y="21"/>
                </a:lnTo>
                <a:lnTo>
                  <a:pt x="693" y="21"/>
                </a:lnTo>
                <a:lnTo>
                  <a:pt x="693" y="21"/>
                </a:lnTo>
                <a:lnTo>
                  <a:pt x="696" y="25"/>
                </a:lnTo>
                <a:lnTo>
                  <a:pt x="707" y="33"/>
                </a:lnTo>
                <a:lnTo>
                  <a:pt x="723" y="47"/>
                </a:lnTo>
                <a:lnTo>
                  <a:pt x="744" y="66"/>
                </a:lnTo>
                <a:lnTo>
                  <a:pt x="772" y="89"/>
                </a:lnTo>
                <a:lnTo>
                  <a:pt x="805" y="115"/>
                </a:lnTo>
                <a:lnTo>
                  <a:pt x="843" y="145"/>
                </a:lnTo>
                <a:lnTo>
                  <a:pt x="889" y="176"/>
                </a:lnTo>
                <a:lnTo>
                  <a:pt x="937" y="211"/>
                </a:lnTo>
                <a:lnTo>
                  <a:pt x="990" y="246"/>
                </a:lnTo>
                <a:lnTo>
                  <a:pt x="1049" y="283"/>
                </a:lnTo>
                <a:lnTo>
                  <a:pt x="1112" y="321"/>
                </a:lnTo>
                <a:lnTo>
                  <a:pt x="1180" y="358"/>
                </a:lnTo>
                <a:lnTo>
                  <a:pt x="1252" y="395"/>
                </a:lnTo>
                <a:lnTo>
                  <a:pt x="1138" y="436"/>
                </a:lnTo>
                <a:lnTo>
                  <a:pt x="1026" y="470"/>
                </a:lnTo>
                <a:lnTo>
                  <a:pt x="915" y="494"/>
                </a:lnTo>
                <a:lnTo>
                  <a:pt x="806" y="510"/>
                </a:lnTo>
                <a:lnTo>
                  <a:pt x="698" y="520"/>
                </a:lnTo>
                <a:lnTo>
                  <a:pt x="593" y="524"/>
                </a:lnTo>
                <a:lnTo>
                  <a:pt x="468" y="518"/>
                </a:lnTo>
                <a:lnTo>
                  <a:pt x="344" y="506"/>
                </a:lnTo>
                <a:lnTo>
                  <a:pt x="225" y="485"/>
                </a:lnTo>
                <a:lnTo>
                  <a:pt x="112" y="459"/>
                </a:lnTo>
                <a:lnTo>
                  <a:pt x="0" y="426"/>
                </a:lnTo>
                <a:lnTo>
                  <a:pt x="33" y="415"/>
                </a:lnTo>
                <a:lnTo>
                  <a:pt x="24" y="415"/>
                </a:lnTo>
                <a:lnTo>
                  <a:pt x="29" y="412"/>
                </a:lnTo>
                <a:lnTo>
                  <a:pt x="29" y="412"/>
                </a:lnTo>
                <a:lnTo>
                  <a:pt x="50" y="405"/>
                </a:lnTo>
                <a:lnTo>
                  <a:pt x="50" y="405"/>
                </a:lnTo>
                <a:lnTo>
                  <a:pt x="50" y="405"/>
                </a:lnTo>
                <a:lnTo>
                  <a:pt x="129" y="368"/>
                </a:lnTo>
                <a:lnTo>
                  <a:pt x="139" y="363"/>
                </a:lnTo>
                <a:lnTo>
                  <a:pt x="139" y="363"/>
                </a:lnTo>
                <a:lnTo>
                  <a:pt x="139" y="363"/>
                </a:lnTo>
                <a:lnTo>
                  <a:pt x="225" y="318"/>
                </a:lnTo>
                <a:lnTo>
                  <a:pt x="230" y="316"/>
                </a:lnTo>
                <a:lnTo>
                  <a:pt x="230" y="316"/>
                </a:lnTo>
                <a:lnTo>
                  <a:pt x="230" y="316"/>
                </a:lnTo>
                <a:lnTo>
                  <a:pt x="267" y="295"/>
                </a:lnTo>
                <a:lnTo>
                  <a:pt x="386" y="222"/>
                </a:lnTo>
                <a:lnTo>
                  <a:pt x="480" y="155"/>
                </a:lnTo>
                <a:lnTo>
                  <a:pt x="574" y="80"/>
                </a:lnTo>
                <a:lnTo>
                  <a:pt x="670"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51" name="Freeform 16"/>
          <p:cNvSpPr/>
          <p:nvPr/>
        </p:nvSpPr>
        <p:spPr bwMode="auto">
          <a:xfrm>
            <a:off x="3453373" y="2671539"/>
            <a:ext cx="2895936" cy="1196513"/>
          </a:xfrm>
          <a:custGeom>
            <a:avLst/>
            <a:gdLst>
              <a:gd name="T0" fmla="*/ 526 w 1284"/>
              <a:gd name="T1" fmla="*/ 0 h 536"/>
              <a:gd name="T2" fmla="*/ 559 w 1284"/>
              <a:gd name="T3" fmla="*/ 28 h 536"/>
              <a:gd name="T4" fmla="*/ 601 w 1284"/>
              <a:gd name="T5" fmla="*/ 61 h 536"/>
              <a:gd name="T6" fmla="*/ 650 w 1284"/>
              <a:gd name="T7" fmla="*/ 98 h 536"/>
              <a:gd name="T8" fmla="*/ 706 w 1284"/>
              <a:gd name="T9" fmla="*/ 136 h 536"/>
              <a:gd name="T10" fmla="*/ 768 w 1284"/>
              <a:gd name="T11" fmla="*/ 178 h 536"/>
              <a:gd name="T12" fmla="*/ 838 w 1284"/>
              <a:gd name="T13" fmla="*/ 222 h 536"/>
              <a:gd name="T14" fmla="*/ 913 w 1284"/>
              <a:gd name="T15" fmla="*/ 265 h 536"/>
              <a:gd name="T16" fmla="*/ 995 w 1284"/>
              <a:gd name="T17" fmla="*/ 309 h 536"/>
              <a:gd name="T18" fmla="*/ 994 w 1284"/>
              <a:gd name="T19" fmla="*/ 309 h 536"/>
              <a:gd name="T20" fmla="*/ 1043 w 1284"/>
              <a:gd name="T21" fmla="*/ 333 h 536"/>
              <a:gd name="T22" fmla="*/ 1044 w 1284"/>
              <a:gd name="T23" fmla="*/ 335 h 536"/>
              <a:gd name="T24" fmla="*/ 1046 w 1284"/>
              <a:gd name="T25" fmla="*/ 335 h 536"/>
              <a:gd name="T26" fmla="*/ 1128 w 1284"/>
              <a:gd name="T27" fmla="*/ 373 h 536"/>
              <a:gd name="T28" fmla="*/ 1153 w 1284"/>
              <a:gd name="T29" fmla="*/ 384 h 536"/>
              <a:gd name="T30" fmla="*/ 1180 w 1284"/>
              <a:gd name="T31" fmla="*/ 396 h 536"/>
              <a:gd name="T32" fmla="*/ 1217 w 1284"/>
              <a:gd name="T33" fmla="*/ 410 h 536"/>
              <a:gd name="T34" fmla="*/ 1254 w 1284"/>
              <a:gd name="T35" fmla="*/ 424 h 536"/>
              <a:gd name="T36" fmla="*/ 1284 w 1284"/>
              <a:gd name="T37" fmla="*/ 436 h 536"/>
              <a:gd name="T38" fmla="*/ 1165 w 1284"/>
              <a:gd name="T39" fmla="*/ 473 h 536"/>
              <a:gd name="T40" fmla="*/ 1048 w 1284"/>
              <a:gd name="T41" fmla="*/ 501 h 536"/>
              <a:gd name="T42" fmla="*/ 933 w 1284"/>
              <a:gd name="T43" fmla="*/ 520 h 536"/>
              <a:gd name="T44" fmla="*/ 819 w 1284"/>
              <a:gd name="T45" fmla="*/ 532 h 536"/>
              <a:gd name="T46" fmla="*/ 707 w 1284"/>
              <a:gd name="T47" fmla="*/ 536 h 536"/>
              <a:gd name="T48" fmla="*/ 578 w 1284"/>
              <a:gd name="T49" fmla="*/ 530 h 536"/>
              <a:gd name="T50" fmla="*/ 454 w 1284"/>
              <a:gd name="T51" fmla="*/ 518 h 536"/>
              <a:gd name="T52" fmla="*/ 334 w 1284"/>
              <a:gd name="T53" fmla="*/ 497 h 536"/>
              <a:gd name="T54" fmla="*/ 217 w 1284"/>
              <a:gd name="T55" fmla="*/ 469 h 536"/>
              <a:gd name="T56" fmla="*/ 107 w 1284"/>
              <a:gd name="T57" fmla="*/ 436 h 536"/>
              <a:gd name="T58" fmla="*/ 0 w 1284"/>
              <a:gd name="T59" fmla="*/ 400 h 536"/>
              <a:gd name="T60" fmla="*/ 121 w 1284"/>
              <a:gd name="T61" fmla="*/ 326 h 536"/>
              <a:gd name="T62" fmla="*/ 241 w 1284"/>
              <a:gd name="T63" fmla="*/ 241 h 536"/>
              <a:gd name="T64" fmla="*/ 363 w 1284"/>
              <a:gd name="T65" fmla="*/ 145 h 536"/>
              <a:gd name="T66" fmla="*/ 486 w 1284"/>
              <a:gd name="T67" fmla="*/ 35 h 536"/>
              <a:gd name="T68" fmla="*/ 486 w 1284"/>
              <a:gd name="T69" fmla="*/ 35 h 536"/>
              <a:gd name="T70" fmla="*/ 487 w 1284"/>
              <a:gd name="T71" fmla="*/ 33 h 536"/>
              <a:gd name="T72" fmla="*/ 496 w 1284"/>
              <a:gd name="T73" fmla="*/ 26 h 536"/>
              <a:gd name="T74" fmla="*/ 508 w 1284"/>
              <a:gd name="T75" fmla="*/ 16 h 536"/>
              <a:gd name="T76" fmla="*/ 526 w 1284"/>
              <a:gd name="T7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4" h="536">
                <a:moveTo>
                  <a:pt x="526" y="0"/>
                </a:moveTo>
                <a:lnTo>
                  <a:pt x="559" y="28"/>
                </a:lnTo>
                <a:lnTo>
                  <a:pt x="601" y="61"/>
                </a:lnTo>
                <a:lnTo>
                  <a:pt x="650" y="98"/>
                </a:lnTo>
                <a:lnTo>
                  <a:pt x="706" y="136"/>
                </a:lnTo>
                <a:lnTo>
                  <a:pt x="768" y="178"/>
                </a:lnTo>
                <a:lnTo>
                  <a:pt x="838" y="222"/>
                </a:lnTo>
                <a:lnTo>
                  <a:pt x="913" y="265"/>
                </a:lnTo>
                <a:lnTo>
                  <a:pt x="995" y="309"/>
                </a:lnTo>
                <a:lnTo>
                  <a:pt x="994" y="309"/>
                </a:lnTo>
                <a:lnTo>
                  <a:pt x="1043" y="333"/>
                </a:lnTo>
                <a:lnTo>
                  <a:pt x="1044" y="335"/>
                </a:lnTo>
                <a:lnTo>
                  <a:pt x="1046" y="335"/>
                </a:lnTo>
                <a:lnTo>
                  <a:pt x="1128" y="373"/>
                </a:lnTo>
                <a:lnTo>
                  <a:pt x="1153" y="384"/>
                </a:lnTo>
                <a:lnTo>
                  <a:pt x="1180" y="396"/>
                </a:lnTo>
                <a:lnTo>
                  <a:pt x="1217" y="410"/>
                </a:lnTo>
                <a:lnTo>
                  <a:pt x="1254" y="424"/>
                </a:lnTo>
                <a:lnTo>
                  <a:pt x="1284" y="436"/>
                </a:lnTo>
                <a:lnTo>
                  <a:pt x="1165" y="473"/>
                </a:lnTo>
                <a:lnTo>
                  <a:pt x="1048" y="501"/>
                </a:lnTo>
                <a:lnTo>
                  <a:pt x="933" y="520"/>
                </a:lnTo>
                <a:lnTo>
                  <a:pt x="819" y="532"/>
                </a:lnTo>
                <a:lnTo>
                  <a:pt x="707" y="536"/>
                </a:lnTo>
                <a:lnTo>
                  <a:pt x="578" y="530"/>
                </a:lnTo>
                <a:lnTo>
                  <a:pt x="454" y="518"/>
                </a:lnTo>
                <a:lnTo>
                  <a:pt x="334" y="497"/>
                </a:lnTo>
                <a:lnTo>
                  <a:pt x="217" y="469"/>
                </a:lnTo>
                <a:lnTo>
                  <a:pt x="107" y="436"/>
                </a:lnTo>
                <a:lnTo>
                  <a:pt x="0" y="400"/>
                </a:lnTo>
                <a:lnTo>
                  <a:pt x="121" y="326"/>
                </a:lnTo>
                <a:lnTo>
                  <a:pt x="241" y="241"/>
                </a:lnTo>
                <a:lnTo>
                  <a:pt x="363" y="145"/>
                </a:lnTo>
                <a:lnTo>
                  <a:pt x="486" y="35"/>
                </a:lnTo>
                <a:lnTo>
                  <a:pt x="486" y="35"/>
                </a:lnTo>
                <a:lnTo>
                  <a:pt x="487" y="33"/>
                </a:lnTo>
                <a:lnTo>
                  <a:pt x="496" y="26"/>
                </a:lnTo>
                <a:lnTo>
                  <a:pt x="508" y="16"/>
                </a:lnTo>
                <a:lnTo>
                  <a:pt x="526" y="0"/>
                </a:lnTo>
                <a:close/>
              </a:path>
            </a:pathLst>
          </a:custGeom>
          <a:blipFill dpi="0" rotWithShape="1">
            <a:blip r:embed="rId3"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52" name="Freeform 18"/>
          <p:cNvSpPr/>
          <p:nvPr/>
        </p:nvSpPr>
        <p:spPr bwMode="auto">
          <a:xfrm>
            <a:off x="95081" y="1334392"/>
            <a:ext cx="3209437" cy="1252321"/>
          </a:xfrm>
          <a:custGeom>
            <a:avLst/>
            <a:gdLst>
              <a:gd name="T0" fmla="*/ 607 w 1423"/>
              <a:gd name="T1" fmla="*/ 0 h 561"/>
              <a:gd name="T2" fmla="*/ 634 w 1423"/>
              <a:gd name="T3" fmla="*/ 0 h 561"/>
              <a:gd name="T4" fmla="*/ 704 w 1423"/>
              <a:gd name="T5" fmla="*/ 2 h 561"/>
              <a:gd name="T6" fmla="*/ 801 w 1423"/>
              <a:gd name="T7" fmla="*/ 7 h 561"/>
              <a:gd name="T8" fmla="*/ 899 w 1423"/>
              <a:gd name="T9" fmla="*/ 20 h 561"/>
              <a:gd name="T10" fmla="*/ 946 w 1423"/>
              <a:gd name="T11" fmla="*/ 25 h 561"/>
              <a:gd name="T12" fmla="*/ 1046 w 1423"/>
              <a:gd name="T13" fmla="*/ 42 h 561"/>
              <a:gd name="T14" fmla="*/ 1145 w 1423"/>
              <a:gd name="T15" fmla="*/ 67 h 561"/>
              <a:gd name="T16" fmla="*/ 1247 w 1423"/>
              <a:gd name="T17" fmla="*/ 95 h 561"/>
              <a:gd name="T18" fmla="*/ 1348 w 1423"/>
              <a:gd name="T19" fmla="*/ 131 h 561"/>
              <a:gd name="T20" fmla="*/ 1329 w 1423"/>
              <a:gd name="T21" fmla="*/ 203 h 561"/>
              <a:gd name="T22" fmla="*/ 1156 w 1423"/>
              <a:gd name="T23" fmla="*/ 290 h 561"/>
              <a:gd name="T24" fmla="*/ 1007 w 1423"/>
              <a:gd name="T25" fmla="*/ 377 h 561"/>
              <a:gd name="T26" fmla="*/ 883 w 1423"/>
              <a:gd name="T27" fmla="*/ 461 h 561"/>
              <a:gd name="T28" fmla="*/ 789 w 1423"/>
              <a:gd name="T29" fmla="*/ 531 h 561"/>
              <a:gd name="T30" fmla="*/ 723 w 1423"/>
              <a:gd name="T31" fmla="*/ 531 h 561"/>
              <a:gd name="T32" fmla="*/ 719 w 1423"/>
              <a:gd name="T33" fmla="*/ 527 h 561"/>
              <a:gd name="T34" fmla="*/ 693 w 1423"/>
              <a:gd name="T35" fmla="*/ 501 h 561"/>
              <a:gd name="T36" fmla="*/ 642 w 1423"/>
              <a:gd name="T37" fmla="*/ 456 h 561"/>
              <a:gd name="T38" fmla="*/ 569 w 1423"/>
              <a:gd name="T39" fmla="*/ 395 h 561"/>
              <a:gd name="T40" fmla="*/ 475 w 1423"/>
              <a:gd name="T41" fmla="*/ 323 h 561"/>
              <a:gd name="T42" fmla="*/ 361 w 1423"/>
              <a:gd name="T43" fmla="*/ 245 h 561"/>
              <a:gd name="T44" fmla="*/ 229 w 1423"/>
              <a:gd name="T45" fmla="*/ 166 h 561"/>
              <a:gd name="T46" fmla="*/ 80 w 1423"/>
              <a:gd name="T47" fmla="*/ 89 h 561"/>
              <a:gd name="T48" fmla="*/ 31 w 1423"/>
              <a:gd name="T49" fmla="*/ 51 h 561"/>
              <a:gd name="T50" fmla="*/ 51 w 1423"/>
              <a:gd name="T51" fmla="*/ 47 h 561"/>
              <a:gd name="T52" fmla="*/ 51 w 1423"/>
              <a:gd name="T53" fmla="*/ 47 h 561"/>
              <a:gd name="T54" fmla="*/ 141 w 1423"/>
              <a:gd name="T55" fmla="*/ 35 h 561"/>
              <a:gd name="T56" fmla="*/ 232 w 1423"/>
              <a:gd name="T57" fmla="*/ 23 h 561"/>
              <a:gd name="T58" fmla="*/ 325 w 1423"/>
              <a:gd name="T59" fmla="*/ 14 h 561"/>
              <a:gd name="T60" fmla="*/ 377 w 1423"/>
              <a:gd name="T61" fmla="*/ 9 h 561"/>
              <a:gd name="T62" fmla="*/ 419 w 1423"/>
              <a:gd name="T63" fmla="*/ 6 h 561"/>
              <a:gd name="T64" fmla="*/ 513 w 1423"/>
              <a:gd name="T65" fmla="*/ 2 h 561"/>
              <a:gd name="T66" fmla="*/ 574 w 1423"/>
              <a:gd name="T6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3" h="561">
                <a:moveTo>
                  <a:pt x="574" y="0"/>
                </a:moveTo>
                <a:lnTo>
                  <a:pt x="607" y="0"/>
                </a:lnTo>
                <a:lnTo>
                  <a:pt x="611" y="0"/>
                </a:lnTo>
                <a:lnTo>
                  <a:pt x="634" y="0"/>
                </a:lnTo>
                <a:lnTo>
                  <a:pt x="655" y="0"/>
                </a:lnTo>
                <a:lnTo>
                  <a:pt x="704" y="2"/>
                </a:lnTo>
                <a:lnTo>
                  <a:pt x="751" y="4"/>
                </a:lnTo>
                <a:lnTo>
                  <a:pt x="801" y="7"/>
                </a:lnTo>
                <a:lnTo>
                  <a:pt x="848" y="13"/>
                </a:lnTo>
                <a:lnTo>
                  <a:pt x="899" y="20"/>
                </a:lnTo>
                <a:lnTo>
                  <a:pt x="946" y="25"/>
                </a:lnTo>
                <a:lnTo>
                  <a:pt x="946" y="25"/>
                </a:lnTo>
                <a:lnTo>
                  <a:pt x="1000" y="35"/>
                </a:lnTo>
                <a:lnTo>
                  <a:pt x="1046" y="42"/>
                </a:lnTo>
                <a:lnTo>
                  <a:pt x="1103" y="56"/>
                </a:lnTo>
                <a:lnTo>
                  <a:pt x="1145" y="67"/>
                </a:lnTo>
                <a:lnTo>
                  <a:pt x="1210" y="84"/>
                </a:lnTo>
                <a:lnTo>
                  <a:pt x="1247" y="95"/>
                </a:lnTo>
                <a:lnTo>
                  <a:pt x="1316" y="119"/>
                </a:lnTo>
                <a:lnTo>
                  <a:pt x="1348" y="131"/>
                </a:lnTo>
                <a:lnTo>
                  <a:pt x="1423" y="163"/>
                </a:lnTo>
                <a:lnTo>
                  <a:pt x="1329" y="203"/>
                </a:lnTo>
                <a:lnTo>
                  <a:pt x="1240" y="246"/>
                </a:lnTo>
                <a:lnTo>
                  <a:pt x="1156" y="290"/>
                </a:lnTo>
                <a:lnTo>
                  <a:pt x="1079" y="334"/>
                </a:lnTo>
                <a:lnTo>
                  <a:pt x="1007" y="377"/>
                </a:lnTo>
                <a:lnTo>
                  <a:pt x="941" y="419"/>
                </a:lnTo>
                <a:lnTo>
                  <a:pt x="883" y="461"/>
                </a:lnTo>
                <a:lnTo>
                  <a:pt x="833" y="498"/>
                </a:lnTo>
                <a:lnTo>
                  <a:pt x="789" y="531"/>
                </a:lnTo>
                <a:lnTo>
                  <a:pt x="752" y="561"/>
                </a:lnTo>
                <a:lnTo>
                  <a:pt x="723" y="531"/>
                </a:lnTo>
                <a:lnTo>
                  <a:pt x="723" y="531"/>
                </a:lnTo>
                <a:lnTo>
                  <a:pt x="719" y="527"/>
                </a:lnTo>
                <a:lnTo>
                  <a:pt x="709" y="517"/>
                </a:lnTo>
                <a:lnTo>
                  <a:pt x="693" y="501"/>
                </a:lnTo>
                <a:lnTo>
                  <a:pt x="670" y="480"/>
                </a:lnTo>
                <a:lnTo>
                  <a:pt x="642" y="456"/>
                </a:lnTo>
                <a:lnTo>
                  <a:pt x="609" y="426"/>
                </a:lnTo>
                <a:lnTo>
                  <a:pt x="569" y="395"/>
                </a:lnTo>
                <a:lnTo>
                  <a:pt x="525" y="360"/>
                </a:lnTo>
                <a:lnTo>
                  <a:pt x="475" y="323"/>
                </a:lnTo>
                <a:lnTo>
                  <a:pt x="421" y="285"/>
                </a:lnTo>
                <a:lnTo>
                  <a:pt x="361" y="245"/>
                </a:lnTo>
                <a:lnTo>
                  <a:pt x="297" y="205"/>
                </a:lnTo>
                <a:lnTo>
                  <a:pt x="229" y="166"/>
                </a:lnTo>
                <a:lnTo>
                  <a:pt x="157" y="128"/>
                </a:lnTo>
                <a:lnTo>
                  <a:pt x="80" y="89"/>
                </a:lnTo>
                <a:lnTo>
                  <a:pt x="0" y="54"/>
                </a:lnTo>
                <a:lnTo>
                  <a:pt x="31" y="51"/>
                </a:lnTo>
                <a:lnTo>
                  <a:pt x="31" y="51"/>
                </a:lnTo>
                <a:lnTo>
                  <a:pt x="51" y="47"/>
                </a:lnTo>
                <a:lnTo>
                  <a:pt x="51" y="47"/>
                </a:lnTo>
                <a:lnTo>
                  <a:pt x="51" y="47"/>
                </a:lnTo>
                <a:lnTo>
                  <a:pt x="115" y="39"/>
                </a:lnTo>
                <a:lnTo>
                  <a:pt x="141" y="35"/>
                </a:lnTo>
                <a:lnTo>
                  <a:pt x="201" y="27"/>
                </a:lnTo>
                <a:lnTo>
                  <a:pt x="232" y="23"/>
                </a:lnTo>
                <a:lnTo>
                  <a:pt x="288" y="16"/>
                </a:lnTo>
                <a:lnTo>
                  <a:pt x="325" y="14"/>
                </a:lnTo>
                <a:lnTo>
                  <a:pt x="351" y="11"/>
                </a:lnTo>
                <a:lnTo>
                  <a:pt x="377" y="9"/>
                </a:lnTo>
                <a:lnTo>
                  <a:pt x="419" y="6"/>
                </a:lnTo>
                <a:lnTo>
                  <a:pt x="419" y="6"/>
                </a:lnTo>
                <a:lnTo>
                  <a:pt x="468" y="4"/>
                </a:lnTo>
                <a:lnTo>
                  <a:pt x="513" y="2"/>
                </a:lnTo>
                <a:lnTo>
                  <a:pt x="560" y="0"/>
                </a:lnTo>
                <a:lnTo>
                  <a:pt x="574"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p>
        </p:txBody>
      </p:sp>
      <p:sp>
        <p:nvSpPr>
          <p:cNvPr id="53" name="Freeform 26"/>
          <p:cNvSpPr/>
          <p:nvPr/>
        </p:nvSpPr>
        <p:spPr bwMode="auto">
          <a:xfrm>
            <a:off x="9527170" y="2676003"/>
            <a:ext cx="3263567" cy="1254552"/>
          </a:xfrm>
          <a:custGeom>
            <a:avLst/>
            <a:gdLst>
              <a:gd name="T0" fmla="*/ 640 w 1447"/>
              <a:gd name="T1" fmla="*/ 31 h 562"/>
              <a:gd name="T2" fmla="*/ 640 w 1447"/>
              <a:gd name="T3" fmla="*/ 33 h 562"/>
              <a:gd name="T4" fmla="*/ 647 w 1447"/>
              <a:gd name="T5" fmla="*/ 38 h 562"/>
              <a:gd name="T6" fmla="*/ 672 w 1447"/>
              <a:gd name="T7" fmla="*/ 59 h 562"/>
              <a:gd name="T8" fmla="*/ 728 w 1447"/>
              <a:gd name="T9" fmla="*/ 106 h 562"/>
              <a:gd name="T10" fmla="*/ 811 w 1447"/>
              <a:gd name="T11" fmla="*/ 169 h 562"/>
              <a:gd name="T12" fmla="*/ 918 w 1447"/>
              <a:gd name="T13" fmla="*/ 244 h 562"/>
              <a:gd name="T14" fmla="*/ 1049 w 1447"/>
              <a:gd name="T15" fmla="*/ 324 h 562"/>
              <a:gd name="T16" fmla="*/ 1201 w 1447"/>
              <a:gd name="T17" fmla="*/ 406 h 562"/>
              <a:gd name="T18" fmla="*/ 1370 w 1447"/>
              <a:gd name="T19" fmla="*/ 483 h 562"/>
              <a:gd name="T20" fmla="*/ 1391 w 1447"/>
              <a:gd name="T21" fmla="*/ 492 h 562"/>
              <a:gd name="T22" fmla="*/ 1391 w 1447"/>
              <a:gd name="T23" fmla="*/ 492 h 562"/>
              <a:gd name="T24" fmla="*/ 1447 w 1447"/>
              <a:gd name="T25" fmla="*/ 513 h 562"/>
              <a:gd name="T26" fmla="*/ 1096 w 1447"/>
              <a:gd name="T27" fmla="*/ 556 h 562"/>
              <a:gd name="T28" fmla="*/ 778 w 1447"/>
              <a:gd name="T29" fmla="*/ 558 h 562"/>
              <a:gd name="T30" fmla="*/ 501 w 1447"/>
              <a:gd name="T31" fmla="*/ 530 h 562"/>
              <a:gd name="T32" fmla="*/ 240 w 1447"/>
              <a:gd name="T33" fmla="*/ 478 h 562"/>
              <a:gd name="T34" fmla="*/ 0 w 1447"/>
              <a:gd name="T35" fmla="*/ 403 h 562"/>
              <a:gd name="T36" fmla="*/ 45 w 1447"/>
              <a:gd name="T37" fmla="*/ 382 h 562"/>
              <a:gd name="T38" fmla="*/ 45 w 1447"/>
              <a:gd name="T39" fmla="*/ 382 h 562"/>
              <a:gd name="T40" fmla="*/ 116 w 1447"/>
              <a:gd name="T41" fmla="*/ 347 h 562"/>
              <a:gd name="T42" fmla="*/ 125 w 1447"/>
              <a:gd name="T43" fmla="*/ 342 h 562"/>
              <a:gd name="T44" fmla="*/ 162 w 1447"/>
              <a:gd name="T45" fmla="*/ 321 h 562"/>
              <a:gd name="T46" fmla="*/ 193 w 1447"/>
              <a:gd name="T47" fmla="*/ 303 h 562"/>
              <a:gd name="T48" fmla="*/ 206 w 1447"/>
              <a:gd name="T49" fmla="*/ 296 h 562"/>
              <a:gd name="T50" fmla="*/ 270 w 1447"/>
              <a:gd name="T51" fmla="*/ 256 h 562"/>
              <a:gd name="T52" fmla="*/ 288 w 1447"/>
              <a:gd name="T53" fmla="*/ 246 h 562"/>
              <a:gd name="T54" fmla="*/ 288 w 1447"/>
              <a:gd name="T55" fmla="*/ 246 h 562"/>
              <a:gd name="T56" fmla="*/ 357 w 1447"/>
              <a:gd name="T57" fmla="*/ 199 h 562"/>
              <a:gd name="T58" fmla="*/ 422 w 1447"/>
              <a:gd name="T59" fmla="*/ 152 h 562"/>
              <a:gd name="T60" fmla="*/ 450 w 1447"/>
              <a:gd name="T61" fmla="*/ 129 h 562"/>
              <a:gd name="T62" fmla="*/ 506 w 1447"/>
              <a:gd name="T63" fmla="*/ 83 h 562"/>
              <a:gd name="T64" fmla="*/ 532 w 1447"/>
              <a:gd name="T65" fmla="*/ 63 h 562"/>
              <a:gd name="T66" fmla="*/ 605 w 1447"/>
              <a:gd name="T67"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7" h="562">
                <a:moveTo>
                  <a:pt x="605" y="0"/>
                </a:moveTo>
                <a:lnTo>
                  <a:pt x="640" y="31"/>
                </a:lnTo>
                <a:lnTo>
                  <a:pt x="640" y="31"/>
                </a:lnTo>
                <a:lnTo>
                  <a:pt x="640" y="33"/>
                </a:lnTo>
                <a:lnTo>
                  <a:pt x="644" y="35"/>
                </a:lnTo>
                <a:lnTo>
                  <a:pt x="647" y="38"/>
                </a:lnTo>
                <a:lnTo>
                  <a:pt x="654" y="43"/>
                </a:lnTo>
                <a:lnTo>
                  <a:pt x="672" y="59"/>
                </a:lnTo>
                <a:lnTo>
                  <a:pt x="696" y="80"/>
                </a:lnTo>
                <a:lnTo>
                  <a:pt x="728" y="106"/>
                </a:lnTo>
                <a:lnTo>
                  <a:pt x="766" y="136"/>
                </a:lnTo>
                <a:lnTo>
                  <a:pt x="811" y="169"/>
                </a:lnTo>
                <a:lnTo>
                  <a:pt x="862" y="206"/>
                </a:lnTo>
                <a:lnTo>
                  <a:pt x="918" y="244"/>
                </a:lnTo>
                <a:lnTo>
                  <a:pt x="981" y="284"/>
                </a:lnTo>
                <a:lnTo>
                  <a:pt x="1049" y="324"/>
                </a:lnTo>
                <a:lnTo>
                  <a:pt x="1122" y="366"/>
                </a:lnTo>
                <a:lnTo>
                  <a:pt x="1201" y="406"/>
                </a:lnTo>
                <a:lnTo>
                  <a:pt x="1283" y="445"/>
                </a:lnTo>
                <a:lnTo>
                  <a:pt x="1370" y="483"/>
                </a:lnTo>
                <a:lnTo>
                  <a:pt x="1370" y="483"/>
                </a:lnTo>
                <a:lnTo>
                  <a:pt x="1391" y="492"/>
                </a:lnTo>
                <a:lnTo>
                  <a:pt x="1391" y="492"/>
                </a:lnTo>
                <a:lnTo>
                  <a:pt x="1391" y="492"/>
                </a:lnTo>
                <a:lnTo>
                  <a:pt x="1438" y="509"/>
                </a:lnTo>
                <a:lnTo>
                  <a:pt x="1447" y="513"/>
                </a:lnTo>
                <a:lnTo>
                  <a:pt x="1271" y="539"/>
                </a:lnTo>
                <a:lnTo>
                  <a:pt x="1096" y="556"/>
                </a:lnTo>
                <a:lnTo>
                  <a:pt x="921" y="562"/>
                </a:lnTo>
                <a:lnTo>
                  <a:pt x="778" y="558"/>
                </a:lnTo>
                <a:lnTo>
                  <a:pt x="639" y="548"/>
                </a:lnTo>
                <a:lnTo>
                  <a:pt x="501" y="530"/>
                </a:lnTo>
                <a:lnTo>
                  <a:pt x="368" y="508"/>
                </a:lnTo>
                <a:lnTo>
                  <a:pt x="240" y="478"/>
                </a:lnTo>
                <a:lnTo>
                  <a:pt x="116" y="443"/>
                </a:lnTo>
                <a:lnTo>
                  <a:pt x="0" y="403"/>
                </a:lnTo>
                <a:lnTo>
                  <a:pt x="36" y="385"/>
                </a:lnTo>
                <a:lnTo>
                  <a:pt x="45" y="382"/>
                </a:lnTo>
                <a:lnTo>
                  <a:pt x="45" y="382"/>
                </a:lnTo>
                <a:lnTo>
                  <a:pt x="45" y="382"/>
                </a:lnTo>
                <a:lnTo>
                  <a:pt x="116" y="347"/>
                </a:lnTo>
                <a:lnTo>
                  <a:pt x="116" y="347"/>
                </a:lnTo>
                <a:lnTo>
                  <a:pt x="125" y="342"/>
                </a:lnTo>
                <a:lnTo>
                  <a:pt x="125" y="342"/>
                </a:lnTo>
                <a:lnTo>
                  <a:pt x="125" y="342"/>
                </a:lnTo>
                <a:lnTo>
                  <a:pt x="162" y="321"/>
                </a:lnTo>
                <a:lnTo>
                  <a:pt x="193" y="303"/>
                </a:lnTo>
                <a:lnTo>
                  <a:pt x="193" y="303"/>
                </a:lnTo>
                <a:lnTo>
                  <a:pt x="206" y="296"/>
                </a:lnTo>
                <a:lnTo>
                  <a:pt x="206" y="296"/>
                </a:lnTo>
                <a:lnTo>
                  <a:pt x="207" y="296"/>
                </a:lnTo>
                <a:lnTo>
                  <a:pt x="270" y="256"/>
                </a:lnTo>
                <a:lnTo>
                  <a:pt x="288" y="246"/>
                </a:lnTo>
                <a:lnTo>
                  <a:pt x="288" y="246"/>
                </a:lnTo>
                <a:lnTo>
                  <a:pt x="288" y="246"/>
                </a:lnTo>
                <a:lnTo>
                  <a:pt x="288" y="246"/>
                </a:lnTo>
                <a:lnTo>
                  <a:pt x="345" y="207"/>
                </a:lnTo>
                <a:lnTo>
                  <a:pt x="357" y="199"/>
                </a:lnTo>
                <a:lnTo>
                  <a:pt x="370" y="190"/>
                </a:lnTo>
                <a:lnTo>
                  <a:pt x="422" y="152"/>
                </a:lnTo>
                <a:lnTo>
                  <a:pt x="422" y="152"/>
                </a:lnTo>
                <a:lnTo>
                  <a:pt x="450" y="129"/>
                </a:lnTo>
                <a:lnTo>
                  <a:pt x="501" y="89"/>
                </a:lnTo>
                <a:lnTo>
                  <a:pt x="506" y="83"/>
                </a:lnTo>
                <a:lnTo>
                  <a:pt x="520" y="73"/>
                </a:lnTo>
                <a:lnTo>
                  <a:pt x="532" y="63"/>
                </a:lnTo>
                <a:lnTo>
                  <a:pt x="572" y="28"/>
                </a:lnTo>
                <a:lnTo>
                  <a:pt x="60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54" name="Freeform 27"/>
          <p:cNvSpPr/>
          <p:nvPr/>
        </p:nvSpPr>
        <p:spPr bwMode="auto">
          <a:xfrm>
            <a:off x="6525230" y="1405826"/>
            <a:ext cx="2855338" cy="1187583"/>
          </a:xfrm>
          <a:custGeom>
            <a:avLst/>
            <a:gdLst>
              <a:gd name="T0" fmla="*/ 602 w 1266"/>
              <a:gd name="T1" fmla="*/ 0 h 532"/>
              <a:gd name="T2" fmla="*/ 709 w 1266"/>
              <a:gd name="T3" fmla="*/ 3 h 532"/>
              <a:gd name="T4" fmla="*/ 817 w 1266"/>
              <a:gd name="T5" fmla="*/ 14 h 532"/>
              <a:gd name="T6" fmla="*/ 927 w 1266"/>
              <a:gd name="T7" fmla="*/ 31 h 532"/>
              <a:gd name="T8" fmla="*/ 1039 w 1266"/>
              <a:gd name="T9" fmla="*/ 56 h 532"/>
              <a:gd name="T10" fmla="*/ 1152 w 1266"/>
              <a:gd name="T11" fmla="*/ 89 h 532"/>
              <a:gd name="T12" fmla="*/ 1266 w 1266"/>
              <a:gd name="T13" fmla="*/ 131 h 532"/>
              <a:gd name="T14" fmla="*/ 1194 w 1266"/>
              <a:gd name="T15" fmla="*/ 167 h 532"/>
              <a:gd name="T16" fmla="*/ 1126 w 1266"/>
              <a:gd name="T17" fmla="*/ 206 h 532"/>
              <a:gd name="T18" fmla="*/ 1063 w 1266"/>
              <a:gd name="T19" fmla="*/ 242 h 532"/>
              <a:gd name="T20" fmla="*/ 1006 w 1266"/>
              <a:gd name="T21" fmla="*/ 281 h 532"/>
              <a:gd name="T22" fmla="*/ 952 w 1266"/>
              <a:gd name="T23" fmla="*/ 316 h 532"/>
              <a:gd name="T24" fmla="*/ 903 w 1266"/>
              <a:gd name="T25" fmla="*/ 351 h 532"/>
              <a:gd name="T26" fmla="*/ 857 w 1266"/>
              <a:gd name="T27" fmla="*/ 382 h 532"/>
              <a:gd name="T28" fmla="*/ 819 w 1266"/>
              <a:gd name="T29" fmla="*/ 412 h 532"/>
              <a:gd name="T30" fmla="*/ 786 w 1266"/>
              <a:gd name="T31" fmla="*/ 438 h 532"/>
              <a:gd name="T32" fmla="*/ 758 w 1266"/>
              <a:gd name="T33" fmla="*/ 460 h 532"/>
              <a:gd name="T34" fmla="*/ 737 w 1266"/>
              <a:gd name="T35" fmla="*/ 480 h 532"/>
              <a:gd name="T36" fmla="*/ 721 w 1266"/>
              <a:gd name="T37" fmla="*/ 494 h 532"/>
              <a:gd name="T38" fmla="*/ 711 w 1266"/>
              <a:gd name="T39" fmla="*/ 502 h 532"/>
              <a:gd name="T40" fmla="*/ 707 w 1266"/>
              <a:gd name="T41" fmla="*/ 504 h 532"/>
              <a:gd name="T42" fmla="*/ 707 w 1266"/>
              <a:gd name="T43" fmla="*/ 504 h 532"/>
              <a:gd name="T44" fmla="*/ 678 w 1266"/>
              <a:gd name="T45" fmla="*/ 532 h 532"/>
              <a:gd name="T46" fmla="*/ 564 w 1266"/>
              <a:gd name="T47" fmla="*/ 434 h 532"/>
              <a:gd name="T48" fmla="*/ 451 w 1266"/>
              <a:gd name="T49" fmla="*/ 349 h 532"/>
              <a:gd name="T50" fmla="*/ 337 w 1266"/>
              <a:gd name="T51" fmla="*/ 272 h 532"/>
              <a:gd name="T52" fmla="*/ 224 w 1266"/>
              <a:gd name="T53" fmla="*/ 206 h 532"/>
              <a:gd name="T54" fmla="*/ 110 w 1266"/>
              <a:gd name="T55" fmla="*/ 148 h 532"/>
              <a:gd name="T56" fmla="*/ 0 w 1266"/>
              <a:gd name="T57" fmla="*/ 101 h 532"/>
              <a:gd name="T58" fmla="*/ 112 w 1266"/>
              <a:gd name="T59" fmla="*/ 68 h 532"/>
              <a:gd name="T60" fmla="*/ 229 w 1266"/>
              <a:gd name="T61" fmla="*/ 40 h 532"/>
              <a:gd name="T62" fmla="*/ 349 w 1266"/>
              <a:gd name="T63" fmla="*/ 19 h 532"/>
              <a:gd name="T64" fmla="*/ 473 w 1266"/>
              <a:gd name="T65" fmla="*/ 5 h 532"/>
              <a:gd name="T66" fmla="*/ 602 w 1266"/>
              <a:gd name="T6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6" h="532">
                <a:moveTo>
                  <a:pt x="602" y="0"/>
                </a:moveTo>
                <a:lnTo>
                  <a:pt x="709" y="3"/>
                </a:lnTo>
                <a:lnTo>
                  <a:pt x="817" y="14"/>
                </a:lnTo>
                <a:lnTo>
                  <a:pt x="927" y="31"/>
                </a:lnTo>
                <a:lnTo>
                  <a:pt x="1039" y="56"/>
                </a:lnTo>
                <a:lnTo>
                  <a:pt x="1152" y="89"/>
                </a:lnTo>
                <a:lnTo>
                  <a:pt x="1266" y="131"/>
                </a:lnTo>
                <a:lnTo>
                  <a:pt x="1194" y="167"/>
                </a:lnTo>
                <a:lnTo>
                  <a:pt x="1126" y="206"/>
                </a:lnTo>
                <a:lnTo>
                  <a:pt x="1063" y="242"/>
                </a:lnTo>
                <a:lnTo>
                  <a:pt x="1006" y="281"/>
                </a:lnTo>
                <a:lnTo>
                  <a:pt x="952" y="316"/>
                </a:lnTo>
                <a:lnTo>
                  <a:pt x="903" y="351"/>
                </a:lnTo>
                <a:lnTo>
                  <a:pt x="857" y="382"/>
                </a:lnTo>
                <a:lnTo>
                  <a:pt x="819" y="412"/>
                </a:lnTo>
                <a:lnTo>
                  <a:pt x="786" y="438"/>
                </a:lnTo>
                <a:lnTo>
                  <a:pt x="758" y="460"/>
                </a:lnTo>
                <a:lnTo>
                  <a:pt x="737" y="480"/>
                </a:lnTo>
                <a:lnTo>
                  <a:pt x="721" y="494"/>
                </a:lnTo>
                <a:lnTo>
                  <a:pt x="711" y="502"/>
                </a:lnTo>
                <a:lnTo>
                  <a:pt x="707" y="504"/>
                </a:lnTo>
                <a:lnTo>
                  <a:pt x="707" y="504"/>
                </a:lnTo>
                <a:lnTo>
                  <a:pt x="678" y="532"/>
                </a:lnTo>
                <a:lnTo>
                  <a:pt x="564" y="434"/>
                </a:lnTo>
                <a:lnTo>
                  <a:pt x="451" y="349"/>
                </a:lnTo>
                <a:lnTo>
                  <a:pt x="337" y="272"/>
                </a:lnTo>
                <a:lnTo>
                  <a:pt x="224" y="206"/>
                </a:lnTo>
                <a:lnTo>
                  <a:pt x="110" y="148"/>
                </a:lnTo>
                <a:lnTo>
                  <a:pt x="0" y="101"/>
                </a:lnTo>
                <a:lnTo>
                  <a:pt x="112" y="68"/>
                </a:lnTo>
                <a:lnTo>
                  <a:pt x="229" y="40"/>
                </a:lnTo>
                <a:lnTo>
                  <a:pt x="349" y="19"/>
                </a:lnTo>
                <a:lnTo>
                  <a:pt x="473" y="5"/>
                </a:lnTo>
                <a:lnTo>
                  <a:pt x="602" y="0"/>
                </a:lnTo>
                <a:close/>
              </a:path>
            </a:pathLst>
          </a:custGeom>
          <a:solidFill>
            <a:schemeClr val="accent3"/>
          </a:solidFill>
          <a:ln w="0">
            <a:noFill/>
            <a:prstDash val="solid"/>
            <a:round/>
          </a:ln>
        </p:spPr>
        <p:txBody>
          <a:bodyPr vert="horz" wrap="square" lIns="128580" tIns="64290" rIns="128580" bIns="64290" numCol="1" anchor="t" anchorCtr="0" compatLnSpc="1"/>
          <a:lstStyle/>
          <a:p>
            <a:endParaRPr lang="zh-CN" altLang="en-US"/>
          </a:p>
        </p:txBody>
      </p:sp>
      <p:sp>
        <p:nvSpPr>
          <p:cNvPr id="55" name="Freeform 28"/>
          <p:cNvSpPr/>
          <p:nvPr/>
        </p:nvSpPr>
        <p:spPr bwMode="auto">
          <a:xfrm>
            <a:off x="3442097" y="1405826"/>
            <a:ext cx="2907213" cy="1196513"/>
          </a:xfrm>
          <a:custGeom>
            <a:avLst/>
            <a:gdLst>
              <a:gd name="T0" fmla="*/ 712 w 1289"/>
              <a:gd name="T1" fmla="*/ 0 h 536"/>
              <a:gd name="T2" fmla="*/ 822 w 1289"/>
              <a:gd name="T3" fmla="*/ 3 h 536"/>
              <a:gd name="T4" fmla="*/ 936 w 1289"/>
              <a:gd name="T5" fmla="*/ 15 h 536"/>
              <a:gd name="T6" fmla="*/ 1053 w 1289"/>
              <a:gd name="T7" fmla="*/ 35 h 536"/>
              <a:gd name="T8" fmla="*/ 1170 w 1289"/>
              <a:gd name="T9" fmla="*/ 63 h 536"/>
              <a:gd name="T10" fmla="*/ 1289 w 1289"/>
              <a:gd name="T11" fmla="*/ 99 h 536"/>
              <a:gd name="T12" fmla="*/ 1252 w 1289"/>
              <a:gd name="T13" fmla="*/ 111 h 536"/>
              <a:gd name="T14" fmla="*/ 1259 w 1289"/>
              <a:gd name="T15" fmla="*/ 111 h 536"/>
              <a:gd name="T16" fmla="*/ 1182 w 1289"/>
              <a:gd name="T17" fmla="*/ 143 h 536"/>
              <a:gd name="T18" fmla="*/ 1107 w 1289"/>
              <a:gd name="T19" fmla="*/ 174 h 536"/>
              <a:gd name="T20" fmla="*/ 1105 w 1289"/>
              <a:gd name="T21" fmla="*/ 176 h 536"/>
              <a:gd name="T22" fmla="*/ 1103 w 1289"/>
              <a:gd name="T23" fmla="*/ 176 h 536"/>
              <a:gd name="T24" fmla="*/ 1023 w 1289"/>
              <a:gd name="T25" fmla="*/ 216 h 536"/>
              <a:gd name="T26" fmla="*/ 946 w 1289"/>
              <a:gd name="T27" fmla="*/ 256 h 536"/>
              <a:gd name="T28" fmla="*/ 875 w 1289"/>
              <a:gd name="T29" fmla="*/ 296 h 536"/>
              <a:gd name="T30" fmla="*/ 808 w 1289"/>
              <a:gd name="T31" fmla="*/ 337 h 536"/>
              <a:gd name="T32" fmla="*/ 747 w 1289"/>
              <a:gd name="T33" fmla="*/ 375 h 536"/>
              <a:gd name="T34" fmla="*/ 691 w 1289"/>
              <a:gd name="T35" fmla="*/ 413 h 536"/>
              <a:gd name="T36" fmla="*/ 642 w 1289"/>
              <a:gd name="T37" fmla="*/ 448 h 536"/>
              <a:gd name="T38" fmla="*/ 599 w 1289"/>
              <a:gd name="T39" fmla="*/ 481 h 536"/>
              <a:gd name="T40" fmla="*/ 560 w 1289"/>
              <a:gd name="T41" fmla="*/ 509 h 536"/>
              <a:gd name="T42" fmla="*/ 531 w 1289"/>
              <a:gd name="T43" fmla="*/ 536 h 536"/>
              <a:gd name="T44" fmla="*/ 531 w 1289"/>
              <a:gd name="T45" fmla="*/ 536 h 536"/>
              <a:gd name="T46" fmla="*/ 529 w 1289"/>
              <a:gd name="T47" fmla="*/ 536 h 536"/>
              <a:gd name="T48" fmla="*/ 527 w 1289"/>
              <a:gd name="T49" fmla="*/ 532 h 536"/>
              <a:gd name="T50" fmla="*/ 524 w 1289"/>
              <a:gd name="T51" fmla="*/ 536 h 536"/>
              <a:gd name="T52" fmla="*/ 510 w 1289"/>
              <a:gd name="T53" fmla="*/ 522 h 536"/>
              <a:gd name="T54" fmla="*/ 499 w 1289"/>
              <a:gd name="T55" fmla="*/ 513 h 536"/>
              <a:gd name="T56" fmla="*/ 492 w 1289"/>
              <a:gd name="T57" fmla="*/ 508 h 536"/>
              <a:gd name="T58" fmla="*/ 491 w 1289"/>
              <a:gd name="T59" fmla="*/ 504 h 536"/>
              <a:gd name="T60" fmla="*/ 426 w 1289"/>
              <a:gd name="T61" fmla="*/ 445 h 536"/>
              <a:gd name="T62" fmla="*/ 361 w 1289"/>
              <a:gd name="T63" fmla="*/ 389 h 536"/>
              <a:gd name="T64" fmla="*/ 335 w 1289"/>
              <a:gd name="T65" fmla="*/ 370 h 536"/>
              <a:gd name="T66" fmla="*/ 311 w 1289"/>
              <a:gd name="T67" fmla="*/ 351 h 536"/>
              <a:gd name="T68" fmla="*/ 271 w 1289"/>
              <a:gd name="T69" fmla="*/ 317 h 536"/>
              <a:gd name="T70" fmla="*/ 230 w 1289"/>
              <a:gd name="T71" fmla="*/ 288 h 536"/>
              <a:gd name="T72" fmla="*/ 203 w 1289"/>
              <a:gd name="T73" fmla="*/ 267 h 536"/>
              <a:gd name="T74" fmla="*/ 173 w 1289"/>
              <a:gd name="T75" fmla="*/ 248 h 536"/>
              <a:gd name="T76" fmla="*/ 103 w 1289"/>
              <a:gd name="T77" fmla="*/ 199 h 536"/>
              <a:gd name="T78" fmla="*/ 70 w 1289"/>
              <a:gd name="T79" fmla="*/ 180 h 536"/>
              <a:gd name="T80" fmla="*/ 37 w 1289"/>
              <a:gd name="T81" fmla="*/ 160 h 536"/>
              <a:gd name="T82" fmla="*/ 0 w 1289"/>
              <a:gd name="T83" fmla="*/ 138 h 536"/>
              <a:gd name="T84" fmla="*/ 106 w 1289"/>
              <a:gd name="T85" fmla="*/ 101 h 536"/>
              <a:gd name="T86" fmla="*/ 218 w 1289"/>
              <a:gd name="T87" fmla="*/ 66 h 536"/>
              <a:gd name="T88" fmla="*/ 335 w 1289"/>
              <a:gd name="T89" fmla="*/ 40 h 536"/>
              <a:gd name="T90" fmla="*/ 457 w 1289"/>
              <a:gd name="T91" fmla="*/ 19 h 536"/>
              <a:gd name="T92" fmla="*/ 583 w 1289"/>
              <a:gd name="T93" fmla="*/ 5 h 536"/>
              <a:gd name="T94" fmla="*/ 712 w 1289"/>
              <a:gd name="T95"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9" h="536">
                <a:moveTo>
                  <a:pt x="712" y="0"/>
                </a:moveTo>
                <a:lnTo>
                  <a:pt x="822" y="3"/>
                </a:lnTo>
                <a:lnTo>
                  <a:pt x="936" y="15"/>
                </a:lnTo>
                <a:lnTo>
                  <a:pt x="1053" y="35"/>
                </a:lnTo>
                <a:lnTo>
                  <a:pt x="1170" y="63"/>
                </a:lnTo>
                <a:lnTo>
                  <a:pt x="1289" y="99"/>
                </a:lnTo>
                <a:lnTo>
                  <a:pt x="1252" y="111"/>
                </a:lnTo>
                <a:lnTo>
                  <a:pt x="1259" y="111"/>
                </a:lnTo>
                <a:lnTo>
                  <a:pt x="1182" y="143"/>
                </a:lnTo>
                <a:lnTo>
                  <a:pt x="1107" y="174"/>
                </a:lnTo>
                <a:lnTo>
                  <a:pt x="1105" y="176"/>
                </a:lnTo>
                <a:lnTo>
                  <a:pt x="1103" y="176"/>
                </a:lnTo>
                <a:lnTo>
                  <a:pt x="1023" y="216"/>
                </a:lnTo>
                <a:lnTo>
                  <a:pt x="946" y="256"/>
                </a:lnTo>
                <a:lnTo>
                  <a:pt x="875" y="296"/>
                </a:lnTo>
                <a:lnTo>
                  <a:pt x="808" y="337"/>
                </a:lnTo>
                <a:lnTo>
                  <a:pt x="747" y="375"/>
                </a:lnTo>
                <a:lnTo>
                  <a:pt x="691" y="413"/>
                </a:lnTo>
                <a:lnTo>
                  <a:pt x="642" y="448"/>
                </a:lnTo>
                <a:lnTo>
                  <a:pt x="599" y="481"/>
                </a:lnTo>
                <a:lnTo>
                  <a:pt x="560" y="509"/>
                </a:lnTo>
                <a:lnTo>
                  <a:pt x="531" y="536"/>
                </a:lnTo>
                <a:lnTo>
                  <a:pt x="531" y="536"/>
                </a:lnTo>
                <a:lnTo>
                  <a:pt x="529" y="536"/>
                </a:lnTo>
                <a:lnTo>
                  <a:pt x="527" y="532"/>
                </a:lnTo>
                <a:lnTo>
                  <a:pt x="524" y="536"/>
                </a:lnTo>
                <a:lnTo>
                  <a:pt x="510" y="522"/>
                </a:lnTo>
                <a:lnTo>
                  <a:pt x="499" y="513"/>
                </a:lnTo>
                <a:lnTo>
                  <a:pt x="492" y="508"/>
                </a:lnTo>
                <a:lnTo>
                  <a:pt x="491" y="504"/>
                </a:lnTo>
                <a:lnTo>
                  <a:pt x="426" y="445"/>
                </a:lnTo>
                <a:lnTo>
                  <a:pt x="361" y="389"/>
                </a:lnTo>
                <a:lnTo>
                  <a:pt x="335" y="370"/>
                </a:lnTo>
                <a:lnTo>
                  <a:pt x="311" y="351"/>
                </a:lnTo>
                <a:lnTo>
                  <a:pt x="271" y="317"/>
                </a:lnTo>
                <a:lnTo>
                  <a:pt x="230" y="288"/>
                </a:lnTo>
                <a:lnTo>
                  <a:pt x="203" y="267"/>
                </a:lnTo>
                <a:lnTo>
                  <a:pt x="173" y="248"/>
                </a:lnTo>
                <a:lnTo>
                  <a:pt x="103" y="199"/>
                </a:lnTo>
                <a:lnTo>
                  <a:pt x="70" y="180"/>
                </a:lnTo>
                <a:lnTo>
                  <a:pt x="37" y="160"/>
                </a:lnTo>
                <a:lnTo>
                  <a:pt x="0" y="138"/>
                </a:lnTo>
                <a:lnTo>
                  <a:pt x="106" y="101"/>
                </a:lnTo>
                <a:lnTo>
                  <a:pt x="218" y="66"/>
                </a:lnTo>
                <a:lnTo>
                  <a:pt x="335" y="40"/>
                </a:lnTo>
                <a:lnTo>
                  <a:pt x="457" y="19"/>
                </a:lnTo>
                <a:lnTo>
                  <a:pt x="583" y="5"/>
                </a:lnTo>
                <a:lnTo>
                  <a:pt x="712"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56" name="Freeform 34"/>
          <p:cNvSpPr/>
          <p:nvPr/>
        </p:nvSpPr>
        <p:spPr bwMode="auto">
          <a:xfrm>
            <a:off x="74782" y="2682701"/>
            <a:ext cx="3225224" cy="1259017"/>
          </a:xfrm>
          <a:custGeom>
            <a:avLst/>
            <a:gdLst>
              <a:gd name="T0" fmla="*/ 796 w 1430"/>
              <a:gd name="T1" fmla="*/ 28 h 564"/>
              <a:gd name="T2" fmla="*/ 891 w 1430"/>
              <a:gd name="T3" fmla="*/ 100 h 564"/>
              <a:gd name="T4" fmla="*/ 1013 w 1430"/>
              <a:gd name="T5" fmla="*/ 182 h 564"/>
              <a:gd name="T6" fmla="*/ 1161 w 1430"/>
              <a:gd name="T7" fmla="*/ 271 h 564"/>
              <a:gd name="T8" fmla="*/ 1334 w 1430"/>
              <a:gd name="T9" fmla="*/ 358 h 564"/>
              <a:gd name="T10" fmla="*/ 1355 w 1430"/>
              <a:gd name="T11" fmla="*/ 428 h 564"/>
              <a:gd name="T12" fmla="*/ 1322 w 1430"/>
              <a:gd name="T13" fmla="*/ 438 h 564"/>
              <a:gd name="T14" fmla="*/ 1252 w 1430"/>
              <a:gd name="T15" fmla="*/ 463 h 564"/>
              <a:gd name="T16" fmla="*/ 1149 w 1430"/>
              <a:gd name="T17" fmla="*/ 491 h 564"/>
              <a:gd name="T18" fmla="*/ 1100 w 1430"/>
              <a:gd name="T19" fmla="*/ 503 h 564"/>
              <a:gd name="T20" fmla="*/ 995 w 1430"/>
              <a:gd name="T21" fmla="*/ 524 h 564"/>
              <a:gd name="T22" fmla="*/ 946 w 1430"/>
              <a:gd name="T23" fmla="*/ 532 h 564"/>
              <a:gd name="T24" fmla="*/ 849 w 1430"/>
              <a:gd name="T25" fmla="*/ 546 h 564"/>
              <a:gd name="T26" fmla="*/ 751 w 1430"/>
              <a:gd name="T27" fmla="*/ 557 h 564"/>
              <a:gd name="T28" fmla="*/ 690 w 1430"/>
              <a:gd name="T29" fmla="*/ 560 h 564"/>
              <a:gd name="T30" fmla="*/ 590 w 1430"/>
              <a:gd name="T31" fmla="*/ 564 h 564"/>
              <a:gd name="T32" fmla="*/ 557 w 1430"/>
              <a:gd name="T33" fmla="*/ 564 h 564"/>
              <a:gd name="T34" fmla="*/ 480 w 1430"/>
              <a:gd name="T35" fmla="*/ 564 h 564"/>
              <a:gd name="T36" fmla="*/ 400 w 1430"/>
              <a:gd name="T37" fmla="*/ 560 h 564"/>
              <a:gd name="T38" fmla="*/ 377 w 1430"/>
              <a:gd name="T39" fmla="*/ 559 h 564"/>
              <a:gd name="T40" fmla="*/ 290 w 1430"/>
              <a:gd name="T41" fmla="*/ 552 h 564"/>
              <a:gd name="T42" fmla="*/ 217 w 1430"/>
              <a:gd name="T43" fmla="*/ 543 h 564"/>
              <a:gd name="T44" fmla="*/ 126 w 1430"/>
              <a:gd name="T45" fmla="*/ 531 h 564"/>
              <a:gd name="T46" fmla="*/ 119 w 1430"/>
              <a:gd name="T47" fmla="*/ 529 h 564"/>
              <a:gd name="T48" fmla="*/ 40 w 1430"/>
              <a:gd name="T49" fmla="*/ 517 h 564"/>
              <a:gd name="T50" fmla="*/ 0 w 1430"/>
              <a:gd name="T51" fmla="*/ 508 h 564"/>
              <a:gd name="T52" fmla="*/ 150 w 1430"/>
              <a:gd name="T53" fmla="*/ 442 h 564"/>
              <a:gd name="T54" fmla="*/ 152 w 1430"/>
              <a:gd name="T55" fmla="*/ 442 h 564"/>
              <a:gd name="T56" fmla="*/ 246 w 1430"/>
              <a:gd name="T57" fmla="*/ 391 h 564"/>
              <a:gd name="T58" fmla="*/ 252 w 1430"/>
              <a:gd name="T59" fmla="*/ 388 h 564"/>
              <a:gd name="T60" fmla="*/ 342 w 1430"/>
              <a:gd name="T61" fmla="*/ 333 h 564"/>
              <a:gd name="T62" fmla="*/ 362 w 1430"/>
              <a:gd name="T63" fmla="*/ 321 h 564"/>
              <a:gd name="T64" fmla="*/ 466 w 1430"/>
              <a:gd name="T65" fmla="*/ 248 h 564"/>
              <a:gd name="T66" fmla="*/ 583 w 1430"/>
              <a:gd name="T67" fmla="*/ 157 h 564"/>
              <a:gd name="T68" fmla="*/ 730 w 1430"/>
              <a:gd name="T69" fmla="*/ 28 h 564"/>
              <a:gd name="T70" fmla="*/ 739 w 1430"/>
              <a:gd name="T71" fmla="*/ 21 h 564"/>
              <a:gd name="T72" fmla="*/ 761 w 1430"/>
              <a:gd name="T7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0" h="564">
                <a:moveTo>
                  <a:pt x="761" y="0"/>
                </a:moveTo>
                <a:lnTo>
                  <a:pt x="796" y="28"/>
                </a:lnTo>
                <a:lnTo>
                  <a:pt x="840" y="63"/>
                </a:lnTo>
                <a:lnTo>
                  <a:pt x="891" y="100"/>
                </a:lnTo>
                <a:lnTo>
                  <a:pt x="948" y="140"/>
                </a:lnTo>
                <a:lnTo>
                  <a:pt x="1013" y="182"/>
                </a:lnTo>
                <a:lnTo>
                  <a:pt x="1084" y="227"/>
                </a:lnTo>
                <a:lnTo>
                  <a:pt x="1161" y="271"/>
                </a:lnTo>
                <a:lnTo>
                  <a:pt x="1245" y="316"/>
                </a:lnTo>
                <a:lnTo>
                  <a:pt x="1334" y="358"/>
                </a:lnTo>
                <a:lnTo>
                  <a:pt x="1430" y="400"/>
                </a:lnTo>
                <a:lnTo>
                  <a:pt x="1355" y="428"/>
                </a:lnTo>
                <a:lnTo>
                  <a:pt x="1322" y="438"/>
                </a:lnTo>
                <a:lnTo>
                  <a:pt x="1322" y="438"/>
                </a:lnTo>
                <a:lnTo>
                  <a:pt x="1322" y="438"/>
                </a:lnTo>
                <a:lnTo>
                  <a:pt x="1252" y="463"/>
                </a:lnTo>
                <a:lnTo>
                  <a:pt x="1208" y="475"/>
                </a:lnTo>
                <a:lnTo>
                  <a:pt x="1149" y="491"/>
                </a:lnTo>
                <a:lnTo>
                  <a:pt x="1149" y="491"/>
                </a:lnTo>
                <a:lnTo>
                  <a:pt x="1100" y="503"/>
                </a:lnTo>
                <a:lnTo>
                  <a:pt x="1048" y="515"/>
                </a:lnTo>
                <a:lnTo>
                  <a:pt x="995" y="524"/>
                </a:lnTo>
                <a:lnTo>
                  <a:pt x="946" y="532"/>
                </a:lnTo>
                <a:lnTo>
                  <a:pt x="946" y="532"/>
                </a:lnTo>
                <a:lnTo>
                  <a:pt x="894" y="541"/>
                </a:lnTo>
                <a:lnTo>
                  <a:pt x="849" y="546"/>
                </a:lnTo>
                <a:lnTo>
                  <a:pt x="789" y="553"/>
                </a:lnTo>
                <a:lnTo>
                  <a:pt x="751" y="557"/>
                </a:lnTo>
                <a:lnTo>
                  <a:pt x="751" y="557"/>
                </a:lnTo>
                <a:lnTo>
                  <a:pt x="690" y="560"/>
                </a:lnTo>
                <a:lnTo>
                  <a:pt x="655" y="562"/>
                </a:lnTo>
                <a:lnTo>
                  <a:pt x="590" y="564"/>
                </a:lnTo>
                <a:lnTo>
                  <a:pt x="561" y="564"/>
                </a:lnTo>
                <a:lnTo>
                  <a:pt x="557" y="564"/>
                </a:lnTo>
                <a:lnTo>
                  <a:pt x="494" y="564"/>
                </a:lnTo>
                <a:lnTo>
                  <a:pt x="480" y="564"/>
                </a:lnTo>
                <a:lnTo>
                  <a:pt x="468" y="564"/>
                </a:lnTo>
                <a:lnTo>
                  <a:pt x="400" y="560"/>
                </a:lnTo>
                <a:lnTo>
                  <a:pt x="390" y="559"/>
                </a:lnTo>
                <a:lnTo>
                  <a:pt x="377" y="559"/>
                </a:lnTo>
                <a:lnTo>
                  <a:pt x="307" y="553"/>
                </a:lnTo>
                <a:lnTo>
                  <a:pt x="290" y="552"/>
                </a:lnTo>
                <a:lnTo>
                  <a:pt x="217" y="543"/>
                </a:lnTo>
                <a:lnTo>
                  <a:pt x="217" y="543"/>
                </a:lnTo>
                <a:lnTo>
                  <a:pt x="203" y="541"/>
                </a:lnTo>
                <a:lnTo>
                  <a:pt x="126" y="531"/>
                </a:lnTo>
                <a:lnTo>
                  <a:pt x="126" y="531"/>
                </a:lnTo>
                <a:lnTo>
                  <a:pt x="119" y="529"/>
                </a:lnTo>
                <a:lnTo>
                  <a:pt x="40" y="517"/>
                </a:lnTo>
                <a:lnTo>
                  <a:pt x="40" y="517"/>
                </a:lnTo>
                <a:lnTo>
                  <a:pt x="39" y="515"/>
                </a:lnTo>
                <a:lnTo>
                  <a:pt x="0" y="508"/>
                </a:lnTo>
                <a:lnTo>
                  <a:pt x="75" y="477"/>
                </a:lnTo>
                <a:lnTo>
                  <a:pt x="150" y="442"/>
                </a:lnTo>
                <a:lnTo>
                  <a:pt x="150" y="442"/>
                </a:lnTo>
                <a:lnTo>
                  <a:pt x="152" y="442"/>
                </a:lnTo>
                <a:lnTo>
                  <a:pt x="246" y="391"/>
                </a:lnTo>
                <a:lnTo>
                  <a:pt x="246" y="391"/>
                </a:lnTo>
                <a:lnTo>
                  <a:pt x="246" y="391"/>
                </a:lnTo>
                <a:lnTo>
                  <a:pt x="252" y="388"/>
                </a:lnTo>
                <a:lnTo>
                  <a:pt x="252" y="388"/>
                </a:lnTo>
                <a:lnTo>
                  <a:pt x="342" y="333"/>
                </a:lnTo>
                <a:lnTo>
                  <a:pt x="342" y="333"/>
                </a:lnTo>
                <a:lnTo>
                  <a:pt x="362" y="321"/>
                </a:lnTo>
                <a:lnTo>
                  <a:pt x="438" y="269"/>
                </a:lnTo>
                <a:lnTo>
                  <a:pt x="466" y="248"/>
                </a:lnTo>
                <a:lnTo>
                  <a:pt x="534" y="197"/>
                </a:lnTo>
                <a:lnTo>
                  <a:pt x="583" y="157"/>
                </a:lnTo>
                <a:lnTo>
                  <a:pt x="632" y="117"/>
                </a:lnTo>
                <a:lnTo>
                  <a:pt x="730" y="28"/>
                </a:lnTo>
                <a:lnTo>
                  <a:pt x="732" y="26"/>
                </a:lnTo>
                <a:lnTo>
                  <a:pt x="739" y="21"/>
                </a:lnTo>
                <a:lnTo>
                  <a:pt x="747" y="12"/>
                </a:lnTo>
                <a:lnTo>
                  <a:pt x="76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57" name="Freeform 39"/>
          <p:cNvSpPr/>
          <p:nvPr/>
        </p:nvSpPr>
        <p:spPr bwMode="auto">
          <a:xfrm>
            <a:off x="1827229" y="1731741"/>
            <a:ext cx="2753846" cy="1808163"/>
          </a:xfrm>
          <a:custGeom>
            <a:avLst/>
            <a:gdLst>
              <a:gd name="T0" fmla="*/ 681 w 1221"/>
              <a:gd name="T1" fmla="*/ 0 h 810"/>
              <a:gd name="T2" fmla="*/ 740 w 1221"/>
              <a:gd name="T3" fmla="*/ 37 h 810"/>
              <a:gd name="T4" fmla="*/ 805 w 1221"/>
              <a:gd name="T5" fmla="*/ 74 h 810"/>
              <a:gd name="T6" fmla="*/ 840 w 1221"/>
              <a:gd name="T7" fmla="*/ 98 h 810"/>
              <a:gd name="T8" fmla="*/ 877 w 1221"/>
              <a:gd name="T9" fmla="*/ 123 h 810"/>
              <a:gd name="T10" fmla="*/ 932 w 1221"/>
              <a:gd name="T11" fmla="*/ 163 h 810"/>
              <a:gd name="T12" fmla="*/ 973 w 1221"/>
              <a:gd name="T13" fmla="*/ 192 h 810"/>
              <a:gd name="T14" fmla="*/ 1013 w 1221"/>
              <a:gd name="T15" fmla="*/ 224 h 810"/>
              <a:gd name="T16" fmla="*/ 1062 w 1221"/>
              <a:gd name="T17" fmla="*/ 262 h 810"/>
              <a:gd name="T18" fmla="*/ 1126 w 1221"/>
              <a:gd name="T19" fmla="*/ 318 h 810"/>
              <a:gd name="T20" fmla="*/ 1189 w 1221"/>
              <a:gd name="T21" fmla="*/ 377 h 810"/>
              <a:gd name="T22" fmla="*/ 1189 w 1221"/>
              <a:gd name="T23" fmla="*/ 377 h 810"/>
              <a:gd name="T24" fmla="*/ 1193 w 1221"/>
              <a:gd name="T25" fmla="*/ 379 h 810"/>
              <a:gd name="T26" fmla="*/ 1198 w 1221"/>
              <a:gd name="T27" fmla="*/ 384 h 810"/>
              <a:gd name="T28" fmla="*/ 1208 w 1221"/>
              <a:gd name="T29" fmla="*/ 393 h 810"/>
              <a:gd name="T30" fmla="*/ 1221 w 1221"/>
              <a:gd name="T31" fmla="*/ 405 h 810"/>
              <a:gd name="T32" fmla="*/ 1221 w 1221"/>
              <a:gd name="T33" fmla="*/ 405 h 810"/>
              <a:gd name="T34" fmla="*/ 1221 w 1221"/>
              <a:gd name="T35" fmla="*/ 405 h 810"/>
              <a:gd name="T36" fmla="*/ 1208 w 1221"/>
              <a:gd name="T37" fmla="*/ 417 h 810"/>
              <a:gd name="T38" fmla="*/ 1198 w 1221"/>
              <a:gd name="T39" fmla="*/ 426 h 810"/>
              <a:gd name="T40" fmla="*/ 1193 w 1221"/>
              <a:gd name="T41" fmla="*/ 431 h 810"/>
              <a:gd name="T42" fmla="*/ 1189 w 1221"/>
              <a:gd name="T43" fmla="*/ 433 h 810"/>
              <a:gd name="T44" fmla="*/ 1189 w 1221"/>
              <a:gd name="T45" fmla="*/ 433 h 810"/>
              <a:gd name="T46" fmla="*/ 1095 w 1221"/>
              <a:gd name="T47" fmla="*/ 520 h 810"/>
              <a:gd name="T48" fmla="*/ 999 w 1221"/>
              <a:gd name="T49" fmla="*/ 599 h 810"/>
              <a:gd name="T50" fmla="*/ 903 w 1221"/>
              <a:gd name="T51" fmla="*/ 670 h 810"/>
              <a:gd name="T52" fmla="*/ 807 w 1221"/>
              <a:gd name="T53" fmla="*/ 735 h 810"/>
              <a:gd name="T54" fmla="*/ 681 w 1221"/>
              <a:gd name="T55" fmla="*/ 810 h 810"/>
              <a:gd name="T56" fmla="*/ 592 w 1221"/>
              <a:gd name="T57" fmla="*/ 772 h 810"/>
              <a:gd name="T58" fmla="*/ 506 w 1221"/>
              <a:gd name="T59" fmla="*/ 732 h 810"/>
              <a:gd name="T60" fmla="*/ 428 w 1221"/>
              <a:gd name="T61" fmla="*/ 691 h 810"/>
              <a:gd name="T62" fmla="*/ 353 w 1221"/>
              <a:gd name="T63" fmla="*/ 650 h 810"/>
              <a:gd name="T64" fmla="*/ 285 w 1221"/>
              <a:gd name="T65" fmla="*/ 609 h 810"/>
              <a:gd name="T66" fmla="*/ 222 w 1221"/>
              <a:gd name="T67" fmla="*/ 569 h 810"/>
              <a:gd name="T68" fmla="*/ 164 w 1221"/>
              <a:gd name="T69" fmla="*/ 529 h 810"/>
              <a:gd name="T70" fmla="*/ 114 w 1221"/>
              <a:gd name="T71" fmla="*/ 492 h 810"/>
              <a:gd name="T72" fmla="*/ 70 w 1221"/>
              <a:gd name="T73" fmla="*/ 459 h 810"/>
              <a:gd name="T74" fmla="*/ 32 w 1221"/>
              <a:gd name="T75" fmla="*/ 430 h 810"/>
              <a:gd name="T76" fmla="*/ 0 w 1221"/>
              <a:gd name="T77" fmla="*/ 405 h 810"/>
              <a:gd name="T78" fmla="*/ 33 w 1221"/>
              <a:gd name="T79" fmla="*/ 379 h 810"/>
              <a:gd name="T80" fmla="*/ 72 w 1221"/>
              <a:gd name="T81" fmla="*/ 348 h 810"/>
              <a:gd name="T82" fmla="*/ 117 w 1221"/>
              <a:gd name="T83" fmla="*/ 314 h 810"/>
              <a:gd name="T84" fmla="*/ 168 w 1221"/>
              <a:gd name="T85" fmla="*/ 278 h 810"/>
              <a:gd name="T86" fmla="*/ 225 w 1221"/>
              <a:gd name="T87" fmla="*/ 239 h 810"/>
              <a:gd name="T88" fmla="*/ 288 w 1221"/>
              <a:gd name="T89" fmla="*/ 199 h 810"/>
              <a:gd name="T90" fmla="*/ 356 w 1221"/>
              <a:gd name="T91" fmla="*/ 159 h 810"/>
              <a:gd name="T92" fmla="*/ 430 w 1221"/>
              <a:gd name="T93" fmla="*/ 117 h 810"/>
              <a:gd name="T94" fmla="*/ 510 w 1221"/>
              <a:gd name="T95" fmla="*/ 77 h 810"/>
              <a:gd name="T96" fmla="*/ 594 w 1221"/>
              <a:gd name="T97" fmla="*/ 39 h 810"/>
              <a:gd name="T98" fmla="*/ 681 w 1221"/>
              <a:gd name="T9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1" h="810">
                <a:moveTo>
                  <a:pt x="681" y="0"/>
                </a:moveTo>
                <a:lnTo>
                  <a:pt x="740" y="37"/>
                </a:lnTo>
                <a:lnTo>
                  <a:pt x="805" y="74"/>
                </a:lnTo>
                <a:lnTo>
                  <a:pt x="840" y="98"/>
                </a:lnTo>
                <a:lnTo>
                  <a:pt x="877" y="123"/>
                </a:lnTo>
                <a:lnTo>
                  <a:pt x="932" y="163"/>
                </a:lnTo>
                <a:lnTo>
                  <a:pt x="973" y="192"/>
                </a:lnTo>
                <a:lnTo>
                  <a:pt x="1013" y="224"/>
                </a:lnTo>
                <a:lnTo>
                  <a:pt x="1062" y="262"/>
                </a:lnTo>
                <a:lnTo>
                  <a:pt x="1126" y="318"/>
                </a:lnTo>
                <a:lnTo>
                  <a:pt x="1189" y="377"/>
                </a:lnTo>
                <a:lnTo>
                  <a:pt x="1189" y="377"/>
                </a:lnTo>
                <a:lnTo>
                  <a:pt x="1193" y="379"/>
                </a:lnTo>
                <a:lnTo>
                  <a:pt x="1198" y="384"/>
                </a:lnTo>
                <a:lnTo>
                  <a:pt x="1208" y="393"/>
                </a:lnTo>
                <a:lnTo>
                  <a:pt x="1221" y="405"/>
                </a:lnTo>
                <a:lnTo>
                  <a:pt x="1221" y="405"/>
                </a:lnTo>
                <a:lnTo>
                  <a:pt x="1221" y="405"/>
                </a:lnTo>
                <a:lnTo>
                  <a:pt x="1208" y="417"/>
                </a:lnTo>
                <a:lnTo>
                  <a:pt x="1198" y="426"/>
                </a:lnTo>
                <a:lnTo>
                  <a:pt x="1193" y="431"/>
                </a:lnTo>
                <a:lnTo>
                  <a:pt x="1189" y="433"/>
                </a:lnTo>
                <a:lnTo>
                  <a:pt x="1189" y="433"/>
                </a:lnTo>
                <a:lnTo>
                  <a:pt x="1095" y="520"/>
                </a:lnTo>
                <a:lnTo>
                  <a:pt x="999" y="599"/>
                </a:lnTo>
                <a:lnTo>
                  <a:pt x="903" y="670"/>
                </a:lnTo>
                <a:lnTo>
                  <a:pt x="807" y="735"/>
                </a:lnTo>
                <a:lnTo>
                  <a:pt x="681" y="810"/>
                </a:lnTo>
                <a:lnTo>
                  <a:pt x="592" y="772"/>
                </a:lnTo>
                <a:lnTo>
                  <a:pt x="506" y="732"/>
                </a:lnTo>
                <a:lnTo>
                  <a:pt x="428" y="691"/>
                </a:lnTo>
                <a:lnTo>
                  <a:pt x="353" y="650"/>
                </a:lnTo>
                <a:lnTo>
                  <a:pt x="285" y="609"/>
                </a:lnTo>
                <a:lnTo>
                  <a:pt x="222" y="569"/>
                </a:lnTo>
                <a:lnTo>
                  <a:pt x="164" y="529"/>
                </a:lnTo>
                <a:lnTo>
                  <a:pt x="114" y="492"/>
                </a:lnTo>
                <a:lnTo>
                  <a:pt x="70" y="459"/>
                </a:lnTo>
                <a:lnTo>
                  <a:pt x="32" y="430"/>
                </a:lnTo>
                <a:lnTo>
                  <a:pt x="0" y="405"/>
                </a:lnTo>
                <a:lnTo>
                  <a:pt x="33" y="379"/>
                </a:lnTo>
                <a:lnTo>
                  <a:pt x="72" y="348"/>
                </a:lnTo>
                <a:lnTo>
                  <a:pt x="117" y="314"/>
                </a:lnTo>
                <a:lnTo>
                  <a:pt x="168" y="278"/>
                </a:lnTo>
                <a:lnTo>
                  <a:pt x="225" y="239"/>
                </a:lnTo>
                <a:lnTo>
                  <a:pt x="288" y="199"/>
                </a:lnTo>
                <a:lnTo>
                  <a:pt x="356" y="159"/>
                </a:lnTo>
                <a:lnTo>
                  <a:pt x="430" y="117"/>
                </a:lnTo>
                <a:lnTo>
                  <a:pt x="510" y="77"/>
                </a:lnTo>
                <a:lnTo>
                  <a:pt x="594" y="39"/>
                </a:lnTo>
                <a:lnTo>
                  <a:pt x="681" y="0"/>
                </a:lnTo>
                <a:close/>
              </a:path>
            </a:pathLst>
          </a:custGeom>
          <a:blipFill dpi="0" rotWithShape="1">
            <a:blip r:embed="rId4"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58" name="Freeform 41"/>
          <p:cNvSpPr/>
          <p:nvPr/>
        </p:nvSpPr>
        <p:spPr bwMode="auto">
          <a:xfrm>
            <a:off x="8097246" y="1725044"/>
            <a:ext cx="2751590" cy="1823790"/>
          </a:xfrm>
          <a:custGeom>
            <a:avLst/>
            <a:gdLst>
              <a:gd name="T0" fmla="*/ 723 w 1220"/>
              <a:gd name="T1" fmla="*/ 59 h 817"/>
              <a:gd name="T2" fmla="*/ 970 w 1220"/>
              <a:gd name="T3" fmla="*/ 209 h 817"/>
              <a:gd name="T4" fmla="*/ 1220 w 1220"/>
              <a:gd name="T5" fmla="*/ 408 h 817"/>
              <a:gd name="T6" fmla="*/ 1135 w 1220"/>
              <a:gd name="T7" fmla="*/ 482 h 817"/>
              <a:gd name="T8" fmla="*/ 1070 w 1220"/>
              <a:gd name="T9" fmla="*/ 536 h 817"/>
              <a:gd name="T10" fmla="*/ 990 w 1220"/>
              <a:gd name="T11" fmla="*/ 595 h 817"/>
              <a:gd name="T12" fmla="*/ 965 w 1220"/>
              <a:gd name="T13" fmla="*/ 611 h 817"/>
              <a:gd name="T14" fmla="*/ 892 w 1220"/>
              <a:gd name="T15" fmla="*/ 661 h 817"/>
              <a:gd name="T16" fmla="*/ 892 w 1220"/>
              <a:gd name="T17" fmla="*/ 661 h 817"/>
              <a:gd name="T18" fmla="*/ 829 w 1220"/>
              <a:gd name="T19" fmla="*/ 700 h 817"/>
              <a:gd name="T20" fmla="*/ 817 w 1220"/>
              <a:gd name="T21" fmla="*/ 707 h 817"/>
              <a:gd name="T22" fmla="*/ 749 w 1220"/>
              <a:gd name="T23" fmla="*/ 745 h 817"/>
              <a:gd name="T24" fmla="*/ 740 w 1220"/>
              <a:gd name="T25" fmla="*/ 750 h 817"/>
              <a:gd name="T26" fmla="*/ 668 w 1220"/>
              <a:gd name="T27" fmla="*/ 785 h 817"/>
              <a:gd name="T28" fmla="*/ 660 w 1220"/>
              <a:gd name="T29" fmla="*/ 789 h 817"/>
              <a:gd name="T30" fmla="*/ 660 w 1220"/>
              <a:gd name="T31" fmla="*/ 789 h 817"/>
              <a:gd name="T32" fmla="*/ 515 w 1220"/>
              <a:gd name="T33" fmla="*/ 773 h 817"/>
              <a:gd name="T34" fmla="*/ 363 w 1220"/>
              <a:gd name="T35" fmla="*/ 684 h 817"/>
              <a:gd name="T36" fmla="*/ 235 w 1220"/>
              <a:gd name="T37" fmla="*/ 600 h 817"/>
              <a:gd name="T38" fmla="*/ 146 w 1220"/>
              <a:gd name="T39" fmla="*/ 536 h 817"/>
              <a:gd name="T40" fmla="*/ 89 w 1220"/>
              <a:gd name="T41" fmla="*/ 490 h 817"/>
              <a:gd name="T42" fmla="*/ 50 w 1220"/>
              <a:gd name="T43" fmla="*/ 457 h 817"/>
              <a:gd name="T44" fmla="*/ 29 w 1220"/>
              <a:gd name="T45" fmla="*/ 438 h 817"/>
              <a:gd name="T46" fmla="*/ 28 w 1220"/>
              <a:gd name="T47" fmla="*/ 436 h 817"/>
              <a:gd name="T48" fmla="*/ 5 w 1220"/>
              <a:gd name="T49" fmla="*/ 415 h 817"/>
              <a:gd name="T50" fmla="*/ 0 w 1220"/>
              <a:gd name="T51" fmla="*/ 408 h 817"/>
              <a:gd name="T52" fmla="*/ 35 w 1220"/>
              <a:gd name="T53" fmla="*/ 375 h 817"/>
              <a:gd name="T54" fmla="*/ 54 w 1220"/>
              <a:gd name="T55" fmla="*/ 358 h 817"/>
              <a:gd name="T56" fmla="*/ 98 w 1220"/>
              <a:gd name="T57" fmla="*/ 321 h 817"/>
              <a:gd name="T58" fmla="*/ 171 w 1220"/>
              <a:gd name="T59" fmla="*/ 265 h 817"/>
              <a:gd name="T60" fmla="*/ 267 w 1220"/>
              <a:gd name="T61" fmla="*/ 195 h 817"/>
              <a:gd name="T62" fmla="*/ 386 w 1220"/>
              <a:gd name="T63" fmla="*/ 119 h 817"/>
              <a:gd name="T64" fmla="*/ 524 w 1220"/>
              <a:gd name="T65" fmla="*/ 4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0" h="817">
                <a:moveTo>
                  <a:pt x="600" y="0"/>
                </a:moveTo>
                <a:lnTo>
                  <a:pt x="723" y="59"/>
                </a:lnTo>
                <a:lnTo>
                  <a:pt x="847" y="127"/>
                </a:lnTo>
                <a:lnTo>
                  <a:pt x="970" y="209"/>
                </a:lnTo>
                <a:lnTo>
                  <a:pt x="1094" y="302"/>
                </a:lnTo>
                <a:lnTo>
                  <a:pt x="1220" y="408"/>
                </a:lnTo>
                <a:lnTo>
                  <a:pt x="1150" y="469"/>
                </a:lnTo>
                <a:lnTo>
                  <a:pt x="1135" y="482"/>
                </a:lnTo>
                <a:lnTo>
                  <a:pt x="1119" y="495"/>
                </a:lnTo>
                <a:lnTo>
                  <a:pt x="1070" y="536"/>
                </a:lnTo>
                <a:lnTo>
                  <a:pt x="1042" y="557"/>
                </a:lnTo>
                <a:lnTo>
                  <a:pt x="990" y="595"/>
                </a:lnTo>
                <a:lnTo>
                  <a:pt x="977" y="604"/>
                </a:lnTo>
                <a:lnTo>
                  <a:pt x="965" y="611"/>
                </a:lnTo>
                <a:lnTo>
                  <a:pt x="909" y="649"/>
                </a:lnTo>
                <a:lnTo>
                  <a:pt x="892" y="661"/>
                </a:lnTo>
                <a:lnTo>
                  <a:pt x="892" y="661"/>
                </a:lnTo>
                <a:lnTo>
                  <a:pt x="892" y="661"/>
                </a:lnTo>
                <a:lnTo>
                  <a:pt x="892" y="661"/>
                </a:lnTo>
                <a:lnTo>
                  <a:pt x="829" y="700"/>
                </a:lnTo>
                <a:lnTo>
                  <a:pt x="817" y="707"/>
                </a:lnTo>
                <a:lnTo>
                  <a:pt x="817" y="707"/>
                </a:lnTo>
                <a:lnTo>
                  <a:pt x="815" y="707"/>
                </a:lnTo>
                <a:lnTo>
                  <a:pt x="749" y="745"/>
                </a:lnTo>
                <a:lnTo>
                  <a:pt x="740" y="749"/>
                </a:lnTo>
                <a:lnTo>
                  <a:pt x="740" y="750"/>
                </a:lnTo>
                <a:lnTo>
                  <a:pt x="740" y="750"/>
                </a:lnTo>
                <a:lnTo>
                  <a:pt x="668" y="785"/>
                </a:lnTo>
                <a:lnTo>
                  <a:pt x="660" y="789"/>
                </a:lnTo>
                <a:lnTo>
                  <a:pt x="660" y="789"/>
                </a:lnTo>
                <a:lnTo>
                  <a:pt x="660" y="789"/>
                </a:lnTo>
                <a:lnTo>
                  <a:pt x="660" y="789"/>
                </a:lnTo>
                <a:lnTo>
                  <a:pt x="600" y="817"/>
                </a:lnTo>
                <a:lnTo>
                  <a:pt x="515" y="773"/>
                </a:lnTo>
                <a:lnTo>
                  <a:pt x="436" y="729"/>
                </a:lnTo>
                <a:lnTo>
                  <a:pt x="363" y="684"/>
                </a:lnTo>
                <a:lnTo>
                  <a:pt x="295" y="642"/>
                </a:lnTo>
                <a:lnTo>
                  <a:pt x="235" y="600"/>
                </a:lnTo>
                <a:lnTo>
                  <a:pt x="181" y="562"/>
                </a:lnTo>
                <a:lnTo>
                  <a:pt x="146" y="536"/>
                </a:lnTo>
                <a:lnTo>
                  <a:pt x="115" y="511"/>
                </a:lnTo>
                <a:lnTo>
                  <a:pt x="89" y="490"/>
                </a:lnTo>
                <a:lnTo>
                  <a:pt x="68" y="471"/>
                </a:lnTo>
                <a:lnTo>
                  <a:pt x="50" y="457"/>
                </a:lnTo>
                <a:lnTo>
                  <a:pt x="36" y="445"/>
                </a:lnTo>
                <a:lnTo>
                  <a:pt x="29" y="438"/>
                </a:lnTo>
                <a:lnTo>
                  <a:pt x="28" y="436"/>
                </a:lnTo>
                <a:lnTo>
                  <a:pt x="28" y="436"/>
                </a:lnTo>
                <a:lnTo>
                  <a:pt x="15" y="426"/>
                </a:lnTo>
                <a:lnTo>
                  <a:pt x="5" y="415"/>
                </a:lnTo>
                <a:lnTo>
                  <a:pt x="7" y="413"/>
                </a:lnTo>
                <a:lnTo>
                  <a:pt x="0" y="408"/>
                </a:lnTo>
                <a:lnTo>
                  <a:pt x="33" y="379"/>
                </a:lnTo>
                <a:lnTo>
                  <a:pt x="35" y="375"/>
                </a:lnTo>
                <a:lnTo>
                  <a:pt x="42" y="370"/>
                </a:lnTo>
                <a:lnTo>
                  <a:pt x="54" y="358"/>
                </a:lnTo>
                <a:lnTo>
                  <a:pt x="71" y="344"/>
                </a:lnTo>
                <a:lnTo>
                  <a:pt x="98" y="321"/>
                </a:lnTo>
                <a:lnTo>
                  <a:pt x="131" y="295"/>
                </a:lnTo>
                <a:lnTo>
                  <a:pt x="171" y="265"/>
                </a:lnTo>
                <a:lnTo>
                  <a:pt x="216" y="230"/>
                </a:lnTo>
                <a:lnTo>
                  <a:pt x="267" y="195"/>
                </a:lnTo>
                <a:lnTo>
                  <a:pt x="323" y="157"/>
                </a:lnTo>
                <a:lnTo>
                  <a:pt x="386" y="119"/>
                </a:lnTo>
                <a:lnTo>
                  <a:pt x="452" y="78"/>
                </a:lnTo>
                <a:lnTo>
                  <a:pt x="524" y="40"/>
                </a:lnTo>
                <a:lnTo>
                  <a:pt x="600" y="0"/>
                </a:lnTo>
                <a:close/>
              </a:path>
            </a:pathLst>
          </a:custGeom>
          <a:blipFill dpi="0" rotWithShape="1">
            <a:blip r:embed="rId5"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59" name="Freeform 46"/>
          <p:cNvSpPr/>
          <p:nvPr/>
        </p:nvSpPr>
        <p:spPr bwMode="auto">
          <a:xfrm>
            <a:off x="354" y="1483955"/>
            <a:ext cx="1747937" cy="2290339"/>
          </a:xfrm>
          <a:custGeom>
            <a:avLst/>
            <a:gdLst>
              <a:gd name="T0" fmla="*/ 0 w 775"/>
              <a:gd name="T1" fmla="*/ 0 h 1026"/>
              <a:gd name="T2" fmla="*/ 120 w 775"/>
              <a:gd name="T3" fmla="*/ 50 h 1026"/>
              <a:gd name="T4" fmla="*/ 241 w 775"/>
              <a:gd name="T5" fmla="*/ 113 h 1026"/>
              <a:gd name="T6" fmla="*/ 255 w 775"/>
              <a:gd name="T7" fmla="*/ 120 h 1026"/>
              <a:gd name="T8" fmla="*/ 269 w 775"/>
              <a:gd name="T9" fmla="*/ 127 h 1026"/>
              <a:gd name="T10" fmla="*/ 274 w 775"/>
              <a:gd name="T11" fmla="*/ 129 h 1026"/>
              <a:gd name="T12" fmla="*/ 274 w 775"/>
              <a:gd name="T13" fmla="*/ 129 h 1026"/>
              <a:gd name="T14" fmla="*/ 274 w 775"/>
              <a:gd name="T15" fmla="*/ 129 h 1026"/>
              <a:gd name="T16" fmla="*/ 365 w 775"/>
              <a:gd name="T17" fmla="*/ 183 h 1026"/>
              <a:gd name="T18" fmla="*/ 375 w 775"/>
              <a:gd name="T19" fmla="*/ 192 h 1026"/>
              <a:gd name="T20" fmla="*/ 375 w 775"/>
              <a:gd name="T21" fmla="*/ 192 h 1026"/>
              <a:gd name="T22" fmla="*/ 375 w 775"/>
              <a:gd name="T23" fmla="*/ 192 h 1026"/>
              <a:gd name="T24" fmla="*/ 459 w 775"/>
              <a:gd name="T25" fmla="*/ 247 h 1026"/>
              <a:gd name="T26" fmla="*/ 471 w 775"/>
              <a:gd name="T27" fmla="*/ 256 h 1026"/>
              <a:gd name="T28" fmla="*/ 484 w 775"/>
              <a:gd name="T29" fmla="*/ 267 h 1026"/>
              <a:gd name="T30" fmla="*/ 555 w 775"/>
              <a:gd name="T31" fmla="*/ 319 h 1026"/>
              <a:gd name="T32" fmla="*/ 602 w 775"/>
              <a:gd name="T33" fmla="*/ 357 h 1026"/>
              <a:gd name="T34" fmla="*/ 651 w 775"/>
              <a:gd name="T35" fmla="*/ 399 h 1026"/>
              <a:gd name="T36" fmla="*/ 747 w 775"/>
              <a:gd name="T37" fmla="*/ 487 h 1026"/>
              <a:gd name="T38" fmla="*/ 747 w 775"/>
              <a:gd name="T39" fmla="*/ 487 h 1026"/>
              <a:gd name="T40" fmla="*/ 747 w 775"/>
              <a:gd name="T41" fmla="*/ 487 h 1026"/>
              <a:gd name="T42" fmla="*/ 747 w 775"/>
              <a:gd name="T43" fmla="*/ 487 h 1026"/>
              <a:gd name="T44" fmla="*/ 749 w 775"/>
              <a:gd name="T45" fmla="*/ 487 h 1026"/>
              <a:gd name="T46" fmla="*/ 751 w 775"/>
              <a:gd name="T47" fmla="*/ 490 h 1026"/>
              <a:gd name="T48" fmla="*/ 756 w 775"/>
              <a:gd name="T49" fmla="*/ 494 h 1026"/>
              <a:gd name="T50" fmla="*/ 759 w 775"/>
              <a:gd name="T51" fmla="*/ 497 h 1026"/>
              <a:gd name="T52" fmla="*/ 766 w 775"/>
              <a:gd name="T53" fmla="*/ 504 h 1026"/>
              <a:gd name="T54" fmla="*/ 773 w 775"/>
              <a:gd name="T55" fmla="*/ 509 h 1026"/>
              <a:gd name="T56" fmla="*/ 775 w 775"/>
              <a:gd name="T57" fmla="*/ 509 h 1026"/>
              <a:gd name="T58" fmla="*/ 770 w 775"/>
              <a:gd name="T59" fmla="*/ 514 h 1026"/>
              <a:gd name="T60" fmla="*/ 773 w 775"/>
              <a:gd name="T61" fmla="*/ 516 h 1026"/>
              <a:gd name="T62" fmla="*/ 759 w 775"/>
              <a:gd name="T63" fmla="*/ 528 h 1026"/>
              <a:gd name="T64" fmla="*/ 747 w 775"/>
              <a:gd name="T65" fmla="*/ 542 h 1026"/>
              <a:gd name="T66" fmla="*/ 747 w 775"/>
              <a:gd name="T67" fmla="*/ 542 h 1026"/>
              <a:gd name="T68" fmla="*/ 746 w 775"/>
              <a:gd name="T69" fmla="*/ 544 h 1026"/>
              <a:gd name="T70" fmla="*/ 739 w 775"/>
              <a:gd name="T71" fmla="*/ 551 h 1026"/>
              <a:gd name="T72" fmla="*/ 728 w 775"/>
              <a:gd name="T73" fmla="*/ 562 h 1026"/>
              <a:gd name="T74" fmla="*/ 712 w 775"/>
              <a:gd name="T75" fmla="*/ 576 h 1026"/>
              <a:gd name="T76" fmla="*/ 693 w 775"/>
              <a:gd name="T77" fmla="*/ 595 h 1026"/>
              <a:gd name="T78" fmla="*/ 662 w 775"/>
              <a:gd name="T79" fmla="*/ 623 h 1026"/>
              <a:gd name="T80" fmla="*/ 622 w 775"/>
              <a:gd name="T81" fmla="*/ 656 h 1026"/>
              <a:gd name="T82" fmla="*/ 576 w 775"/>
              <a:gd name="T83" fmla="*/ 692 h 1026"/>
              <a:gd name="T84" fmla="*/ 524 w 775"/>
              <a:gd name="T85" fmla="*/ 733 h 1026"/>
              <a:gd name="T86" fmla="*/ 464 w 775"/>
              <a:gd name="T87" fmla="*/ 775 h 1026"/>
              <a:gd name="T88" fmla="*/ 400 w 775"/>
              <a:gd name="T89" fmla="*/ 818 h 1026"/>
              <a:gd name="T90" fmla="*/ 330 w 775"/>
              <a:gd name="T91" fmla="*/ 862 h 1026"/>
              <a:gd name="T92" fmla="*/ 255 w 775"/>
              <a:gd name="T93" fmla="*/ 905 h 1026"/>
              <a:gd name="T94" fmla="*/ 175 w 775"/>
              <a:gd name="T95" fmla="*/ 947 h 1026"/>
              <a:gd name="T96" fmla="*/ 89 w 775"/>
              <a:gd name="T97" fmla="*/ 987 h 1026"/>
              <a:gd name="T98" fmla="*/ 0 w 775"/>
              <a:gd name="T99" fmla="*/ 1026 h 1026"/>
              <a:gd name="T100" fmla="*/ 0 w 775"/>
              <a:gd name="T101" fmla="*/ 0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5" h="1026">
                <a:moveTo>
                  <a:pt x="0" y="0"/>
                </a:moveTo>
                <a:lnTo>
                  <a:pt x="120" y="50"/>
                </a:lnTo>
                <a:lnTo>
                  <a:pt x="241" y="113"/>
                </a:lnTo>
                <a:lnTo>
                  <a:pt x="255" y="120"/>
                </a:lnTo>
                <a:lnTo>
                  <a:pt x="269" y="127"/>
                </a:lnTo>
                <a:lnTo>
                  <a:pt x="274" y="129"/>
                </a:lnTo>
                <a:lnTo>
                  <a:pt x="274" y="129"/>
                </a:lnTo>
                <a:lnTo>
                  <a:pt x="274" y="129"/>
                </a:lnTo>
                <a:lnTo>
                  <a:pt x="365" y="183"/>
                </a:lnTo>
                <a:lnTo>
                  <a:pt x="375" y="192"/>
                </a:lnTo>
                <a:lnTo>
                  <a:pt x="375" y="192"/>
                </a:lnTo>
                <a:lnTo>
                  <a:pt x="375" y="192"/>
                </a:lnTo>
                <a:lnTo>
                  <a:pt x="459" y="247"/>
                </a:lnTo>
                <a:lnTo>
                  <a:pt x="471" y="256"/>
                </a:lnTo>
                <a:lnTo>
                  <a:pt x="484" y="267"/>
                </a:lnTo>
                <a:lnTo>
                  <a:pt x="555" y="319"/>
                </a:lnTo>
                <a:lnTo>
                  <a:pt x="602" y="357"/>
                </a:lnTo>
                <a:lnTo>
                  <a:pt x="651" y="399"/>
                </a:lnTo>
                <a:lnTo>
                  <a:pt x="747" y="487"/>
                </a:lnTo>
                <a:lnTo>
                  <a:pt x="747" y="487"/>
                </a:lnTo>
                <a:lnTo>
                  <a:pt x="747" y="487"/>
                </a:lnTo>
                <a:lnTo>
                  <a:pt x="747" y="487"/>
                </a:lnTo>
                <a:lnTo>
                  <a:pt x="749" y="487"/>
                </a:lnTo>
                <a:lnTo>
                  <a:pt x="751" y="490"/>
                </a:lnTo>
                <a:lnTo>
                  <a:pt x="756" y="494"/>
                </a:lnTo>
                <a:lnTo>
                  <a:pt x="759" y="497"/>
                </a:lnTo>
                <a:lnTo>
                  <a:pt x="766" y="504"/>
                </a:lnTo>
                <a:lnTo>
                  <a:pt x="773" y="509"/>
                </a:lnTo>
                <a:lnTo>
                  <a:pt x="775" y="509"/>
                </a:lnTo>
                <a:lnTo>
                  <a:pt x="770" y="514"/>
                </a:lnTo>
                <a:lnTo>
                  <a:pt x="773" y="516"/>
                </a:lnTo>
                <a:lnTo>
                  <a:pt x="759" y="528"/>
                </a:lnTo>
                <a:lnTo>
                  <a:pt x="747" y="542"/>
                </a:lnTo>
                <a:lnTo>
                  <a:pt x="747" y="542"/>
                </a:lnTo>
                <a:lnTo>
                  <a:pt x="746" y="544"/>
                </a:lnTo>
                <a:lnTo>
                  <a:pt x="739" y="551"/>
                </a:lnTo>
                <a:lnTo>
                  <a:pt x="728" y="562"/>
                </a:lnTo>
                <a:lnTo>
                  <a:pt x="712" y="576"/>
                </a:lnTo>
                <a:lnTo>
                  <a:pt x="693" y="595"/>
                </a:lnTo>
                <a:lnTo>
                  <a:pt x="662" y="623"/>
                </a:lnTo>
                <a:lnTo>
                  <a:pt x="622" y="656"/>
                </a:lnTo>
                <a:lnTo>
                  <a:pt x="576" y="692"/>
                </a:lnTo>
                <a:lnTo>
                  <a:pt x="524" y="733"/>
                </a:lnTo>
                <a:lnTo>
                  <a:pt x="464" y="775"/>
                </a:lnTo>
                <a:lnTo>
                  <a:pt x="400" y="818"/>
                </a:lnTo>
                <a:lnTo>
                  <a:pt x="330" y="862"/>
                </a:lnTo>
                <a:lnTo>
                  <a:pt x="255" y="905"/>
                </a:lnTo>
                <a:lnTo>
                  <a:pt x="175" y="947"/>
                </a:lnTo>
                <a:lnTo>
                  <a:pt x="89" y="987"/>
                </a:lnTo>
                <a:lnTo>
                  <a:pt x="0" y="1026"/>
                </a:lnTo>
                <a:lnTo>
                  <a:pt x="0" y="0"/>
                </a:lnTo>
                <a:close/>
              </a:path>
            </a:pathLst>
          </a:custGeom>
          <a:blipFill dpi="0" rotWithShape="1">
            <a:blip r:embed="rId6" cstate="screen"/>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16" name="矩形 259"/>
          <p:cNvSpPr>
            <a:spLocks noChangeArrowheads="1"/>
          </p:cNvSpPr>
          <p:nvPr/>
        </p:nvSpPr>
        <p:spPr bwMode="auto">
          <a:xfrm>
            <a:off x="1642849" y="4377694"/>
            <a:ext cx="95730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感谢聆听 批评指导</a:t>
            </a:r>
            <a:endParaRPr lang="zh-CN" altLang="en-US" sz="6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750" fill="hold"/>
                                        <p:tgtEl>
                                          <p:spTgt spid="59"/>
                                        </p:tgtEl>
                                        <p:attrNameLst>
                                          <p:attrName>ppt_w</p:attrName>
                                        </p:attrNameLst>
                                      </p:cBhvr>
                                      <p:tavLst>
                                        <p:tav tm="0">
                                          <p:val>
                                            <p:fltVal val="0"/>
                                          </p:val>
                                        </p:tav>
                                        <p:tav tm="100000">
                                          <p:val>
                                            <p:strVal val="#ppt_w"/>
                                          </p:val>
                                        </p:tav>
                                      </p:tavLst>
                                    </p:anim>
                                    <p:anim calcmode="lin" valueType="num">
                                      <p:cBhvr>
                                        <p:cTn id="8" dur="750" fill="hold"/>
                                        <p:tgtEl>
                                          <p:spTgt spid="59"/>
                                        </p:tgtEl>
                                        <p:attrNameLst>
                                          <p:attrName>ppt_h</p:attrName>
                                        </p:attrNameLst>
                                      </p:cBhvr>
                                      <p:tavLst>
                                        <p:tav tm="0">
                                          <p:val>
                                            <p:fltVal val="0"/>
                                          </p:val>
                                        </p:tav>
                                        <p:tav tm="100000">
                                          <p:val>
                                            <p:strVal val="#ppt_h"/>
                                          </p:val>
                                        </p:tav>
                                      </p:tavLst>
                                    </p:anim>
                                    <p:anim calcmode="lin" valueType="num">
                                      <p:cBhvr>
                                        <p:cTn id="9" dur="750" fill="hold"/>
                                        <p:tgtEl>
                                          <p:spTgt spid="59"/>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5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750" fill="hold"/>
                                        <p:tgtEl>
                                          <p:spTgt spid="52"/>
                                        </p:tgtEl>
                                        <p:attrNameLst>
                                          <p:attrName>ppt_w</p:attrName>
                                        </p:attrNameLst>
                                      </p:cBhvr>
                                      <p:tavLst>
                                        <p:tav tm="0">
                                          <p:val>
                                            <p:fltVal val="0"/>
                                          </p:val>
                                        </p:tav>
                                        <p:tav tm="100000">
                                          <p:val>
                                            <p:strVal val="#ppt_w"/>
                                          </p:val>
                                        </p:tav>
                                      </p:tavLst>
                                    </p:anim>
                                    <p:anim calcmode="lin" valueType="num">
                                      <p:cBhvr>
                                        <p:cTn id="15" dur="750" fill="hold"/>
                                        <p:tgtEl>
                                          <p:spTgt spid="52"/>
                                        </p:tgtEl>
                                        <p:attrNameLst>
                                          <p:attrName>ppt_h</p:attrName>
                                        </p:attrNameLst>
                                      </p:cBhvr>
                                      <p:tavLst>
                                        <p:tav tm="0">
                                          <p:val>
                                            <p:fltVal val="0"/>
                                          </p:val>
                                        </p:tav>
                                        <p:tav tm="100000">
                                          <p:val>
                                            <p:strVal val="#ppt_h"/>
                                          </p:val>
                                        </p:tav>
                                      </p:tavLst>
                                    </p:anim>
                                    <p:anim calcmode="lin" valueType="num">
                                      <p:cBhvr>
                                        <p:cTn id="16" dur="750" fill="hold"/>
                                        <p:tgtEl>
                                          <p:spTgt spid="52"/>
                                        </p:tgtEl>
                                        <p:attrNameLst>
                                          <p:attrName>ppt_x</p:attrName>
                                        </p:attrNameLst>
                                      </p:cBhvr>
                                      <p:tavLst>
                                        <p:tav tm="0" fmla="#ppt_x+(cos(-2*pi*(1-$))*-#ppt_x-sin(-2*pi*(1-$))*(1-#ppt_y))*(1-$)">
                                          <p:val>
                                            <p:fltVal val="0"/>
                                          </p:val>
                                        </p:tav>
                                        <p:tav tm="100000">
                                          <p:val>
                                            <p:fltVal val="1"/>
                                          </p:val>
                                        </p:tav>
                                      </p:tavLst>
                                    </p:anim>
                                    <p:anim calcmode="lin" valueType="num">
                                      <p:cBhvr>
                                        <p:cTn id="17" dur="750" fill="hold"/>
                                        <p:tgtEl>
                                          <p:spTgt spid="5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750" fill="hold"/>
                                        <p:tgtEl>
                                          <p:spTgt spid="56"/>
                                        </p:tgtEl>
                                        <p:attrNameLst>
                                          <p:attrName>ppt_w</p:attrName>
                                        </p:attrNameLst>
                                      </p:cBhvr>
                                      <p:tavLst>
                                        <p:tav tm="0">
                                          <p:val>
                                            <p:fltVal val="0"/>
                                          </p:val>
                                        </p:tav>
                                        <p:tav tm="100000">
                                          <p:val>
                                            <p:strVal val="#ppt_w"/>
                                          </p:val>
                                        </p:tav>
                                      </p:tavLst>
                                    </p:anim>
                                    <p:anim calcmode="lin" valueType="num">
                                      <p:cBhvr>
                                        <p:cTn id="22" dur="750" fill="hold"/>
                                        <p:tgtEl>
                                          <p:spTgt spid="56"/>
                                        </p:tgtEl>
                                        <p:attrNameLst>
                                          <p:attrName>ppt_h</p:attrName>
                                        </p:attrNameLst>
                                      </p:cBhvr>
                                      <p:tavLst>
                                        <p:tav tm="0">
                                          <p:val>
                                            <p:fltVal val="0"/>
                                          </p:val>
                                        </p:tav>
                                        <p:tav tm="100000">
                                          <p:val>
                                            <p:strVal val="#ppt_h"/>
                                          </p:val>
                                        </p:tav>
                                      </p:tavLst>
                                    </p:anim>
                                    <p:anim calcmode="lin" valueType="num">
                                      <p:cBhvr>
                                        <p:cTn id="23" dur="750" fill="hold"/>
                                        <p:tgtEl>
                                          <p:spTgt spid="56"/>
                                        </p:tgtEl>
                                        <p:attrNameLst>
                                          <p:attrName>ppt_x</p:attrName>
                                        </p:attrNameLst>
                                      </p:cBhvr>
                                      <p:tavLst>
                                        <p:tav tm="0" fmla="#ppt_x+(cos(-2*pi*(1-$))*-#ppt_x-sin(-2*pi*(1-$))*(1-#ppt_y))*(1-$)">
                                          <p:val>
                                            <p:fltVal val="0"/>
                                          </p:val>
                                        </p:tav>
                                        <p:tav tm="100000">
                                          <p:val>
                                            <p:fltVal val="1"/>
                                          </p:val>
                                        </p:tav>
                                      </p:tavLst>
                                    </p:anim>
                                    <p:anim calcmode="lin" valueType="num">
                                      <p:cBhvr>
                                        <p:cTn id="24" dur="750" fill="hold"/>
                                        <p:tgtEl>
                                          <p:spTgt spid="56"/>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750" fill="hold"/>
                                        <p:tgtEl>
                                          <p:spTgt spid="57"/>
                                        </p:tgtEl>
                                        <p:attrNameLst>
                                          <p:attrName>ppt_w</p:attrName>
                                        </p:attrNameLst>
                                      </p:cBhvr>
                                      <p:tavLst>
                                        <p:tav tm="0">
                                          <p:val>
                                            <p:fltVal val="0"/>
                                          </p:val>
                                        </p:tav>
                                        <p:tav tm="100000">
                                          <p:val>
                                            <p:strVal val="#ppt_w"/>
                                          </p:val>
                                        </p:tav>
                                      </p:tavLst>
                                    </p:anim>
                                    <p:anim calcmode="lin" valueType="num">
                                      <p:cBhvr>
                                        <p:cTn id="29" dur="750" fill="hold"/>
                                        <p:tgtEl>
                                          <p:spTgt spid="57"/>
                                        </p:tgtEl>
                                        <p:attrNameLst>
                                          <p:attrName>ppt_h</p:attrName>
                                        </p:attrNameLst>
                                      </p:cBhvr>
                                      <p:tavLst>
                                        <p:tav tm="0">
                                          <p:val>
                                            <p:fltVal val="0"/>
                                          </p:val>
                                        </p:tav>
                                        <p:tav tm="100000">
                                          <p:val>
                                            <p:strVal val="#ppt_h"/>
                                          </p:val>
                                        </p:tav>
                                      </p:tavLst>
                                    </p:anim>
                                    <p:anim calcmode="lin" valueType="num">
                                      <p:cBhvr>
                                        <p:cTn id="30" dur="750" fill="hold"/>
                                        <p:tgtEl>
                                          <p:spTgt spid="57"/>
                                        </p:tgtEl>
                                        <p:attrNameLst>
                                          <p:attrName>ppt_x</p:attrName>
                                        </p:attrNameLst>
                                      </p:cBhvr>
                                      <p:tavLst>
                                        <p:tav tm="0" fmla="#ppt_x+(cos(-2*pi*(1-$))*-#ppt_x-sin(-2*pi*(1-$))*(1-#ppt_y))*(1-$)">
                                          <p:val>
                                            <p:fltVal val="0"/>
                                          </p:val>
                                        </p:tav>
                                        <p:tav tm="100000">
                                          <p:val>
                                            <p:fltVal val="1"/>
                                          </p:val>
                                        </p:tav>
                                      </p:tavLst>
                                    </p:anim>
                                    <p:anim calcmode="lin" valueType="num">
                                      <p:cBhvr>
                                        <p:cTn id="31" dur="750" fill="hold"/>
                                        <p:tgtEl>
                                          <p:spTgt spid="5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750" fill="hold"/>
                                        <p:tgtEl>
                                          <p:spTgt spid="55"/>
                                        </p:tgtEl>
                                        <p:attrNameLst>
                                          <p:attrName>ppt_w</p:attrName>
                                        </p:attrNameLst>
                                      </p:cBhvr>
                                      <p:tavLst>
                                        <p:tav tm="0">
                                          <p:val>
                                            <p:fltVal val="0"/>
                                          </p:val>
                                        </p:tav>
                                        <p:tav tm="100000">
                                          <p:val>
                                            <p:strVal val="#ppt_w"/>
                                          </p:val>
                                        </p:tav>
                                      </p:tavLst>
                                    </p:anim>
                                    <p:anim calcmode="lin" valueType="num">
                                      <p:cBhvr>
                                        <p:cTn id="36" dur="750" fill="hold"/>
                                        <p:tgtEl>
                                          <p:spTgt spid="55"/>
                                        </p:tgtEl>
                                        <p:attrNameLst>
                                          <p:attrName>ppt_h</p:attrName>
                                        </p:attrNameLst>
                                      </p:cBhvr>
                                      <p:tavLst>
                                        <p:tav tm="0">
                                          <p:val>
                                            <p:fltVal val="0"/>
                                          </p:val>
                                        </p:tav>
                                        <p:tav tm="100000">
                                          <p:val>
                                            <p:strVal val="#ppt_h"/>
                                          </p:val>
                                        </p:tav>
                                      </p:tavLst>
                                    </p:anim>
                                    <p:anim calcmode="lin" valueType="num">
                                      <p:cBhvr>
                                        <p:cTn id="37" dur="750" fill="hold"/>
                                        <p:tgtEl>
                                          <p:spTgt spid="55"/>
                                        </p:tgtEl>
                                        <p:attrNameLst>
                                          <p:attrName>ppt_x</p:attrName>
                                        </p:attrNameLst>
                                      </p:cBhvr>
                                      <p:tavLst>
                                        <p:tav tm="0" fmla="#ppt_x+(cos(-2*pi*(1-$))*-#ppt_x-sin(-2*pi*(1-$))*(1-#ppt_y))*(1-$)">
                                          <p:val>
                                            <p:fltVal val="0"/>
                                          </p:val>
                                        </p:tav>
                                        <p:tav tm="100000">
                                          <p:val>
                                            <p:fltVal val="1"/>
                                          </p:val>
                                        </p:tav>
                                      </p:tavLst>
                                    </p:anim>
                                    <p:anim calcmode="lin" valueType="num">
                                      <p:cBhvr>
                                        <p:cTn id="38" dur="750" fill="hold"/>
                                        <p:tgtEl>
                                          <p:spTgt spid="55"/>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750" fill="hold"/>
                                        <p:tgtEl>
                                          <p:spTgt spid="51"/>
                                        </p:tgtEl>
                                        <p:attrNameLst>
                                          <p:attrName>ppt_w</p:attrName>
                                        </p:attrNameLst>
                                      </p:cBhvr>
                                      <p:tavLst>
                                        <p:tav tm="0">
                                          <p:val>
                                            <p:fltVal val="0"/>
                                          </p:val>
                                        </p:tav>
                                        <p:tav tm="100000">
                                          <p:val>
                                            <p:strVal val="#ppt_w"/>
                                          </p:val>
                                        </p:tav>
                                      </p:tavLst>
                                    </p:anim>
                                    <p:anim calcmode="lin" valueType="num">
                                      <p:cBhvr>
                                        <p:cTn id="43" dur="750" fill="hold"/>
                                        <p:tgtEl>
                                          <p:spTgt spid="51"/>
                                        </p:tgtEl>
                                        <p:attrNameLst>
                                          <p:attrName>ppt_h</p:attrName>
                                        </p:attrNameLst>
                                      </p:cBhvr>
                                      <p:tavLst>
                                        <p:tav tm="0">
                                          <p:val>
                                            <p:fltVal val="0"/>
                                          </p:val>
                                        </p:tav>
                                        <p:tav tm="100000">
                                          <p:val>
                                            <p:strVal val="#ppt_h"/>
                                          </p:val>
                                        </p:tav>
                                      </p:tavLst>
                                    </p:anim>
                                    <p:anim calcmode="lin" valueType="num">
                                      <p:cBhvr>
                                        <p:cTn id="44" dur="750" fill="hold"/>
                                        <p:tgtEl>
                                          <p:spTgt spid="51"/>
                                        </p:tgtEl>
                                        <p:attrNameLst>
                                          <p:attrName>ppt_x</p:attrName>
                                        </p:attrNameLst>
                                      </p:cBhvr>
                                      <p:tavLst>
                                        <p:tav tm="0" fmla="#ppt_x+(cos(-2*pi*(1-$))*-#ppt_x-sin(-2*pi*(1-$))*(1-#ppt_y))*(1-$)">
                                          <p:val>
                                            <p:fltVal val="0"/>
                                          </p:val>
                                        </p:tav>
                                        <p:tav tm="100000">
                                          <p:val>
                                            <p:fltVal val="1"/>
                                          </p:val>
                                        </p:tav>
                                      </p:tavLst>
                                    </p:anim>
                                    <p:anim calcmode="lin" valueType="num">
                                      <p:cBhvr>
                                        <p:cTn id="45" dur="750" fill="hold"/>
                                        <p:tgtEl>
                                          <p:spTgt spid="5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750" fill="hold"/>
                                        <p:tgtEl>
                                          <p:spTgt spid="54"/>
                                        </p:tgtEl>
                                        <p:attrNameLst>
                                          <p:attrName>ppt_w</p:attrName>
                                        </p:attrNameLst>
                                      </p:cBhvr>
                                      <p:tavLst>
                                        <p:tav tm="0">
                                          <p:val>
                                            <p:fltVal val="0"/>
                                          </p:val>
                                        </p:tav>
                                        <p:tav tm="100000">
                                          <p:val>
                                            <p:strVal val="#ppt_w"/>
                                          </p:val>
                                        </p:tav>
                                      </p:tavLst>
                                    </p:anim>
                                    <p:anim calcmode="lin" valueType="num">
                                      <p:cBhvr>
                                        <p:cTn id="50" dur="750" fill="hold"/>
                                        <p:tgtEl>
                                          <p:spTgt spid="54"/>
                                        </p:tgtEl>
                                        <p:attrNameLst>
                                          <p:attrName>ppt_h</p:attrName>
                                        </p:attrNameLst>
                                      </p:cBhvr>
                                      <p:tavLst>
                                        <p:tav tm="0">
                                          <p:val>
                                            <p:fltVal val="0"/>
                                          </p:val>
                                        </p:tav>
                                        <p:tav tm="100000">
                                          <p:val>
                                            <p:strVal val="#ppt_h"/>
                                          </p:val>
                                        </p:tav>
                                      </p:tavLst>
                                    </p:anim>
                                    <p:anim calcmode="lin" valueType="num">
                                      <p:cBhvr>
                                        <p:cTn id="51" dur="750" fill="hold"/>
                                        <p:tgtEl>
                                          <p:spTgt spid="54"/>
                                        </p:tgtEl>
                                        <p:attrNameLst>
                                          <p:attrName>ppt_x</p:attrName>
                                        </p:attrNameLst>
                                      </p:cBhvr>
                                      <p:tavLst>
                                        <p:tav tm="0" fmla="#ppt_x+(cos(-2*pi*(1-$))*-#ppt_x-sin(-2*pi*(1-$))*(1-#ppt_y))*(1-$)">
                                          <p:val>
                                            <p:fltVal val="0"/>
                                          </p:val>
                                        </p:tav>
                                        <p:tav tm="100000">
                                          <p:val>
                                            <p:fltVal val="1"/>
                                          </p:val>
                                        </p:tav>
                                      </p:tavLst>
                                    </p:anim>
                                    <p:anim calcmode="lin" valueType="num">
                                      <p:cBhvr>
                                        <p:cTn id="52" dur="750" fill="hold"/>
                                        <p:tgtEl>
                                          <p:spTgt spid="54"/>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750" fill="hold"/>
                                        <p:tgtEl>
                                          <p:spTgt spid="47"/>
                                        </p:tgtEl>
                                        <p:attrNameLst>
                                          <p:attrName>ppt_w</p:attrName>
                                        </p:attrNameLst>
                                      </p:cBhvr>
                                      <p:tavLst>
                                        <p:tav tm="0">
                                          <p:val>
                                            <p:fltVal val="0"/>
                                          </p:val>
                                        </p:tav>
                                        <p:tav tm="100000">
                                          <p:val>
                                            <p:strVal val="#ppt_w"/>
                                          </p:val>
                                        </p:tav>
                                      </p:tavLst>
                                    </p:anim>
                                    <p:anim calcmode="lin" valueType="num">
                                      <p:cBhvr>
                                        <p:cTn id="57" dur="750" fill="hold"/>
                                        <p:tgtEl>
                                          <p:spTgt spid="47"/>
                                        </p:tgtEl>
                                        <p:attrNameLst>
                                          <p:attrName>ppt_h</p:attrName>
                                        </p:attrNameLst>
                                      </p:cBhvr>
                                      <p:tavLst>
                                        <p:tav tm="0">
                                          <p:val>
                                            <p:fltVal val="0"/>
                                          </p:val>
                                        </p:tav>
                                        <p:tav tm="100000">
                                          <p:val>
                                            <p:strVal val="#ppt_h"/>
                                          </p:val>
                                        </p:tav>
                                      </p:tavLst>
                                    </p:anim>
                                    <p:anim calcmode="lin" valueType="num">
                                      <p:cBhvr>
                                        <p:cTn id="58" dur="750" fill="hold"/>
                                        <p:tgtEl>
                                          <p:spTgt spid="47"/>
                                        </p:tgtEl>
                                        <p:attrNameLst>
                                          <p:attrName>ppt_x</p:attrName>
                                        </p:attrNameLst>
                                      </p:cBhvr>
                                      <p:tavLst>
                                        <p:tav tm="0" fmla="#ppt_x+(cos(-2*pi*(1-$))*-#ppt_x-sin(-2*pi*(1-$))*(1-#ppt_y))*(1-$)">
                                          <p:val>
                                            <p:fltVal val="0"/>
                                          </p:val>
                                        </p:tav>
                                        <p:tav tm="100000">
                                          <p:val>
                                            <p:fltVal val="1"/>
                                          </p:val>
                                        </p:tav>
                                      </p:tavLst>
                                    </p:anim>
                                    <p:anim calcmode="lin" valueType="num">
                                      <p:cBhvr>
                                        <p:cTn id="59" dur="75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750" fill="hold"/>
                                        <p:tgtEl>
                                          <p:spTgt spid="50"/>
                                        </p:tgtEl>
                                        <p:attrNameLst>
                                          <p:attrName>ppt_w</p:attrName>
                                        </p:attrNameLst>
                                      </p:cBhvr>
                                      <p:tavLst>
                                        <p:tav tm="0">
                                          <p:val>
                                            <p:fltVal val="0"/>
                                          </p:val>
                                        </p:tav>
                                        <p:tav tm="100000">
                                          <p:val>
                                            <p:strVal val="#ppt_w"/>
                                          </p:val>
                                        </p:tav>
                                      </p:tavLst>
                                    </p:anim>
                                    <p:anim calcmode="lin" valueType="num">
                                      <p:cBhvr>
                                        <p:cTn id="64" dur="750" fill="hold"/>
                                        <p:tgtEl>
                                          <p:spTgt spid="50"/>
                                        </p:tgtEl>
                                        <p:attrNameLst>
                                          <p:attrName>ppt_h</p:attrName>
                                        </p:attrNameLst>
                                      </p:cBhvr>
                                      <p:tavLst>
                                        <p:tav tm="0">
                                          <p:val>
                                            <p:fltVal val="0"/>
                                          </p:val>
                                        </p:tav>
                                        <p:tav tm="100000">
                                          <p:val>
                                            <p:strVal val="#ppt_h"/>
                                          </p:val>
                                        </p:tav>
                                      </p:tavLst>
                                    </p:anim>
                                    <p:anim calcmode="lin" valueType="num">
                                      <p:cBhvr>
                                        <p:cTn id="65" dur="750" fill="hold"/>
                                        <p:tgtEl>
                                          <p:spTgt spid="50"/>
                                        </p:tgtEl>
                                        <p:attrNameLst>
                                          <p:attrName>ppt_x</p:attrName>
                                        </p:attrNameLst>
                                      </p:cBhvr>
                                      <p:tavLst>
                                        <p:tav tm="0" fmla="#ppt_x+(cos(-2*pi*(1-$))*-#ppt_x-sin(-2*pi*(1-$))*(1-#ppt_y))*(1-$)">
                                          <p:val>
                                            <p:fltVal val="0"/>
                                          </p:val>
                                        </p:tav>
                                        <p:tav tm="100000">
                                          <p:val>
                                            <p:fltVal val="1"/>
                                          </p:val>
                                        </p:tav>
                                      </p:tavLst>
                                    </p:anim>
                                    <p:anim calcmode="lin" valueType="num">
                                      <p:cBhvr>
                                        <p:cTn id="66" dur="750" fill="hold"/>
                                        <p:tgtEl>
                                          <p:spTgt spid="50"/>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0" fill="hold" grpId="0"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750" fill="hold"/>
                                        <p:tgtEl>
                                          <p:spTgt spid="58"/>
                                        </p:tgtEl>
                                        <p:attrNameLst>
                                          <p:attrName>ppt_w</p:attrName>
                                        </p:attrNameLst>
                                      </p:cBhvr>
                                      <p:tavLst>
                                        <p:tav tm="0">
                                          <p:val>
                                            <p:fltVal val="0"/>
                                          </p:val>
                                        </p:tav>
                                        <p:tav tm="100000">
                                          <p:val>
                                            <p:strVal val="#ppt_w"/>
                                          </p:val>
                                        </p:tav>
                                      </p:tavLst>
                                    </p:anim>
                                    <p:anim calcmode="lin" valueType="num">
                                      <p:cBhvr>
                                        <p:cTn id="71" dur="750" fill="hold"/>
                                        <p:tgtEl>
                                          <p:spTgt spid="58"/>
                                        </p:tgtEl>
                                        <p:attrNameLst>
                                          <p:attrName>ppt_h</p:attrName>
                                        </p:attrNameLst>
                                      </p:cBhvr>
                                      <p:tavLst>
                                        <p:tav tm="0">
                                          <p:val>
                                            <p:fltVal val="0"/>
                                          </p:val>
                                        </p:tav>
                                        <p:tav tm="100000">
                                          <p:val>
                                            <p:strVal val="#ppt_h"/>
                                          </p:val>
                                        </p:tav>
                                      </p:tavLst>
                                    </p:anim>
                                    <p:anim calcmode="lin" valueType="num">
                                      <p:cBhvr>
                                        <p:cTn id="72" dur="750" fill="hold"/>
                                        <p:tgtEl>
                                          <p:spTgt spid="58"/>
                                        </p:tgtEl>
                                        <p:attrNameLst>
                                          <p:attrName>ppt_x</p:attrName>
                                        </p:attrNameLst>
                                      </p:cBhvr>
                                      <p:tavLst>
                                        <p:tav tm="0" fmla="#ppt_x+(cos(-2*pi*(1-$))*-#ppt_x-sin(-2*pi*(1-$))*(1-#ppt_y))*(1-$)">
                                          <p:val>
                                            <p:fltVal val="0"/>
                                          </p:val>
                                        </p:tav>
                                        <p:tav tm="100000">
                                          <p:val>
                                            <p:fltVal val="1"/>
                                          </p:val>
                                        </p:tav>
                                      </p:tavLst>
                                    </p:anim>
                                    <p:anim calcmode="lin" valueType="num">
                                      <p:cBhvr>
                                        <p:cTn id="73" dur="750" fill="hold"/>
                                        <p:tgtEl>
                                          <p:spTgt spid="58"/>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15"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750" fill="hold"/>
                                        <p:tgtEl>
                                          <p:spTgt spid="49"/>
                                        </p:tgtEl>
                                        <p:attrNameLst>
                                          <p:attrName>ppt_w</p:attrName>
                                        </p:attrNameLst>
                                      </p:cBhvr>
                                      <p:tavLst>
                                        <p:tav tm="0">
                                          <p:val>
                                            <p:fltVal val="0"/>
                                          </p:val>
                                        </p:tav>
                                        <p:tav tm="100000">
                                          <p:val>
                                            <p:strVal val="#ppt_w"/>
                                          </p:val>
                                        </p:tav>
                                      </p:tavLst>
                                    </p:anim>
                                    <p:anim calcmode="lin" valueType="num">
                                      <p:cBhvr>
                                        <p:cTn id="78" dur="750" fill="hold"/>
                                        <p:tgtEl>
                                          <p:spTgt spid="49"/>
                                        </p:tgtEl>
                                        <p:attrNameLst>
                                          <p:attrName>ppt_h</p:attrName>
                                        </p:attrNameLst>
                                      </p:cBhvr>
                                      <p:tavLst>
                                        <p:tav tm="0">
                                          <p:val>
                                            <p:fltVal val="0"/>
                                          </p:val>
                                        </p:tav>
                                        <p:tav tm="100000">
                                          <p:val>
                                            <p:strVal val="#ppt_h"/>
                                          </p:val>
                                        </p:tav>
                                      </p:tavLst>
                                    </p:anim>
                                    <p:anim calcmode="lin" valueType="num">
                                      <p:cBhvr>
                                        <p:cTn id="79" dur="750" fill="hold"/>
                                        <p:tgtEl>
                                          <p:spTgt spid="49"/>
                                        </p:tgtEl>
                                        <p:attrNameLst>
                                          <p:attrName>ppt_x</p:attrName>
                                        </p:attrNameLst>
                                      </p:cBhvr>
                                      <p:tavLst>
                                        <p:tav tm="0" fmla="#ppt_x+(cos(-2*pi*(1-$))*-#ppt_x-sin(-2*pi*(1-$))*(1-#ppt_y))*(1-$)">
                                          <p:val>
                                            <p:fltVal val="0"/>
                                          </p:val>
                                        </p:tav>
                                        <p:tav tm="100000">
                                          <p:val>
                                            <p:fltVal val="1"/>
                                          </p:val>
                                        </p:tav>
                                      </p:tavLst>
                                    </p:anim>
                                    <p:anim calcmode="lin" valueType="num">
                                      <p:cBhvr>
                                        <p:cTn id="80" dur="75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11000"/>
                            </p:stCondLst>
                            <p:childTnLst>
                              <p:par>
                                <p:cTn id="82" presetID="15" presetClass="entr" presetSubtype="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750" fill="hold"/>
                                        <p:tgtEl>
                                          <p:spTgt spid="53"/>
                                        </p:tgtEl>
                                        <p:attrNameLst>
                                          <p:attrName>ppt_w</p:attrName>
                                        </p:attrNameLst>
                                      </p:cBhvr>
                                      <p:tavLst>
                                        <p:tav tm="0">
                                          <p:val>
                                            <p:fltVal val="0"/>
                                          </p:val>
                                        </p:tav>
                                        <p:tav tm="100000">
                                          <p:val>
                                            <p:strVal val="#ppt_w"/>
                                          </p:val>
                                        </p:tav>
                                      </p:tavLst>
                                    </p:anim>
                                    <p:anim calcmode="lin" valueType="num">
                                      <p:cBhvr>
                                        <p:cTn id="85" dur="750" fill="hold"/>
                                        <p:tgtEl>
                                          <p:spTgt spid="53"/>
                                        </p:tgtEl>
                                        <p:attrNameLst>
                                          <p:attrName>ppt_h</p:attrName>
                                        </p:attrNameLst>
                                      </p:cBhvr>
                                      <p:tavLst>
                                        <p:tav tm="0">
                                          <p:val>
                                            <p:fltVal val="0"/>
                                          </p:val>
                                        </p:tav>
                                        <p:tav tm="100000">
                                          <p:val>
                                            <p:strVal val="#ppt_h"/>
                                          </p:val>
                                        </p:tav>
                                      </p:tavLst>
                                    </p:anim>
                                    <p:anim calcmode="lin" valueType="num">
                                      <p:cBhvr>
                                        <p:cTn id="86" dur="750" fill="hold"/>
                                        <p:tgtEl>
                                          <p:spTgt spid="53"/>
                                        </p:tgtEl>
                                        <p:attrNameLst>
                                          <p:attrName>ppt_x</p:attrName>
                                        </p:attrNameLst>
                                      </p:cBhvr>
                                      <p:tavLst>
                                        <p:tav tm="0" fmla="#ppt_x+(cos(-2*pi*(1-$))*-#ppt_x-sin(-2*pi*(1-$))*(1-#ppt_y))*(1-$)">
                                          <p:val>
                                            <p:fltVal val="0"/>
                                          </p:val>
                                        </p:tav>
                                        <p:tav tm="100000">
                                          <p:val>
                                            <p:fltVal val="1"/>
                                          </p:val>
                                        </p:tav>
                                      </p:tavLst>
                                    </p:anim>
                                    <p:anim calcmode="lin" valueType="num">
                                      <p:cBhvr>
                                        <p:cTn id="87" dur="750" fill="hold"/>
                                        <p:tgtEl>
                                          <p:spTgt spid="53"/>
                                        </p:tgtEl>
                                        <p:attrNameLst>
                                          <p:attrName>ppt_y</p:attrName>
                                        </p:attrNameLst>
                                      </p:cBhvr>
                                      <p:tavLst>
                                        <p:tav tm="0" fmla="#ppt_y+(sin(-2*pi*(1-$))*-#ppt_x+cos(-2*pi*(1-$))*(1-#ppt_y))*(1-$)">
                                          <p:val>
                                            <p:fltVal val="0"/>
                                          </p:val>
                                        </p:tav>
                                        <p:tav tm="100000">
                                          <p:val>
                                            <p:fltVal val="1"/>
                                          </p:val>
                                        </p:tav>
                                      </p:tavLst>
                                    </p:anim>
                                  </p:childTnLst>
                                </p:cTn>
                              </p:par>
                            </p:childTnLst>
                          </p:cTn>
                        </p:par>
                        <p:par>
                          <p:cTn id="88" fill="hold">
                            <p:stCondLst>
                              <p:cond delay="12000"/>
                            </p:stCondLst>
                            <p:childTnLst>
                              <p:par>
                                <p:cTn id="89" presetID="15"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750" fill="hold"/>
                                        <p:tgtEl>
                                          <p:spTgt spid="48"/>
                                        </p:tgtEl>
                                        <p:attrNameLst>
                                          <p:attrName>ppt_w</p:attrName>
                                        </p:attrNameLst>
                                      </p:cBhvr>
                                      <p:tavLst>
                                        <p:tav tm="0">
                                          <p:val>
                                            <p:fltVal val="0"/>
                                          </p:val>
                                        </p:tav>
                                        <p:tav tm="100000">
                                          <p:val>
                                            <p:strVal val="#ppt_w"/>
                                          </p:val>
                                        </p:tav>
                                      </p:tavLst>
                                    </p:anim>
                                    <p:anim calcmode="lin" valueType="num">
                                      <p:cBhvr>
                                        <p:cTn id="92" dur="750" fill="hold"/>
                                        <p:tgtEl>
                                          <p:spTgt spid="48"/>
                                        </p:tgtEl>
                                        <p:attrNameLst>
                                          <p:attrName>ppt_h</p:attrName>
                                        </p:attrNameLst>
                                      </p:cBhvr>
                                      <p:tavLst>
                                        <p:tav tm="0">
                                          <p:val>
                                            <p:fltVal val="0"/>
                                          </p:val>
                                        </p:tav>
                                        <p:tav tm="100000">
                                          <p:val>
                                            <p:strVal val="#ppt_h"/>
                                          </p:val>
                                        </p:tav>
                                      </p:tavLst>
                                    </p:anim>
                                    <p:anim calcmode="lin" valueType="num">
                                      <p:cBhvr>
                                        <p:cTn id="93" dur="750" fill="hold"/>
                                        <p:tgtEl>
                                          <p:spTgt spid="48"/>
                                        </p:tgtEl>
                                        <p:attrNameLst>
                                          <p:attrName>ppt_x</p:attrName>
                                        </p:attrNameLst>
                                      </p:cBhvr>
                                      <p:tavLst>
                                        <p:tav tm="0" fmla="#ppt_x+(cos(-2*pi*(1-$))*-#ppt_x-sin(-2*pi*(1-$))*(1-#ppt_y))*(1-$)">
                                          <p:val>
                                            <p:fltVal val="0"/>
                                          </p:val>
                                        </p:tav>
                                        <p:tav tm="100000">
                                          <p:val>
                                            <p:fltVal val="1"/>
                                          </p:val>
                                        </p:tav>
                                      </p:tavLst>
                                    </p:anim>
                                    <p:anim calcmode="lin" valueType="num">
                                      <p:cBhvr>
                                        <p:cTn id="94" dur="75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95" fill="hold">
                            <p:stCondLst>
                              <p:cond delay="13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6"/>
                                        </p:tgtEl>
                                        <p:attrNameLst>
                                          <p:attrName>ppt_y</p:attrName>
                                        </p:attrNameLst>
                                      </p:cBhvr>
                                      <p:tavLst>
                                        <p:tav tm="0">
                                          <p:val>
                                            <p:strVal val="#ppt_y"/>
                                          </p:val>
                                        </p:tav>
                                        <p:tav tm="100000">
                                          <p:val>
                                            <p:strVal val="#ppt_y"/>
                                          </p:val>
                                        </p:tav>
                                      </p:tavLst>
                                    </p:anim>
                                    <p:anim calcmode="lin" valueType="num">
                                      <p:cBhvr>
                                        <p:cTn id="10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16"/>
                                        </p:tgtEl>
                                      </p:cBhvr>
                                    </p:animEffect>
                                  </p:childTnLst>
                                </p:cTn>
                              </p:par>
                            </p:childTnLst>
                          </p:cTn>
                        </p:par>
                        <p:par>
                          <p:cTn id="103" fill="hold">
                            <p:stCondLst>
                              <p:cond delay="10649"/>
                            </p:stCondLst>
                            <p:childTnLst>
                              <p:par>
                                <p:cTn id="104" presetID="26" presetClass="emph" presetSubtype="0" fill="hold" grpId="1" nodeType="afterEffect">
                                  <p:stCondLst>
                                    <p:cond delay="0"/>
                                  </p:stCondLst>
                                  <p:iterate type="lt">
                                    <p:tmPct val="0"/>
                                  </p:iterate>
                                  <p:childTnLst>
                                    <p:animEffect transition="out" filter="fade">
                                      <p:cBhvr>
                                        <p:cTn id="105" dur="500" tmFilter="0, 0; .2, .5; .8, .5; 1, 0"/>
                                        <p:tgtEl>
                                          <p:spTgt spid="16"/>
                                        </p:tgtEl>
                                      </p:cBhvr>
                                    </p:animEffect>
                                    <p:animScale>
                                      <p:cBhvr>
                                        <p:cTn id="106"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9" name="Picture 9"/>
          <p:cNvPicPr>
            <a:picLocks noChangeAspect="1" noChangeArrowheads="1"/>
          </p:cNvPicPr>
          <p:nvPr/>
        </p:nvPicPr>
        <p:blipFill>
          <a:blip r:embed="rId1" cstate="print"/>
          <a:srcRect/>
          <a:stretch>
            <a:fillRect/>
          </a:stretch>
        </p:blipFill>
        <p:spPr bwMode="auto">
          <a:xfrm>
            <a:off x="500021" y="758805"/>
            <a:ext cx="3228626" cy="857256"/>
          </a:xfrm>
          <a:prstGeom prst="rect">
            <a:avLst/>
          </a:prstGeom>
          <a:noFill/>
          <a:ln w="9525">
            <a:noFill/>
            <a:miter lim="800000"/>
            <a:headEnd/>
            <a:tailEnd/>
          </a:ln>
          <a:effectLst/>
        </p:spPr>
      </p:pic>
      <p:sp>
        <p:nvSpPr>
          <p:cNvPr id="27" name="文本框 26"/>
          <p:cNvSpPr txBox="1"/>
          <p:nvPr/>
        </p:nvSpPr>
        <p:spPr>
          <a:xfrm>
            <a:off x="810133"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项目九：学习茶艺服务</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8" name="TextBox 7"/>
          <p:cNvSpPr txBox="1"/>
          <p:nvPr/>
        </p:nvSpPr>
        <p:spPr>
          <a:xfrm>
            <a:off x="1604839" y="2176165"/>
            <a:ext cx="9649072" cy="38865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535305">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据说，乾隆皇帝微服南巡时，到一家茶楼喝茶。当地的知府知道后，害怕皇帝发生意外，于是乔装打扮到茶楼护驾。到了茶楼，知府在乾隆皇帝对面的座位上坐了下来，虽然彼此都心知肚明，但表面上却像主客那样寒暄了起来，免得暴露了皇帝的身份。皇帝是主，按照礼数，需要提起茶壶给客人倒茶。身为客人的知府，又不好下跪谢恩，于是，这位知府灵机一动，弯起食指、中指和无名指，在桌子上轻叩三下，权且代表了向皇帝行的大礼。于是，叩指礼这一习俗就这么流传了下来。</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535305">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你了解茶艺礼仪吗？茶艺礼仪都有哪些？</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5000" b="-15000"/>
          </a:stretch>
        </a:blipFill>
        <a:effectLst/>
      </p:bgPr>
    </p:bg>
    <p:spTree>
      <p:nvGrpSpPr>
        <p:cNvPr id="1" name=""/>
        <p:cNvGrpSpPr/>
        <p:nvPr/>
      </p:nvGrpSpPr>
      <p:grpSpPr>
        <a:xfrm>
          <a:off x="0" y="0"/>
          <a:ext cx="0" cy="0"/>
          <a:chOff x="0" y="0"/>
          <a:chExt cx="0" cy="0"/>
        </a:xfrm>
      </p:grpSpPr>
      <p:sp>
        <p:nvSpPr>
          <p:cNvPr id="2" name="矩形 1"/>
          <p:cNvSpPr/>
          <p:nvPr/>
        </p:nvSpPr>
        <p:spPr>
          <a:xfrm>
            <a:off x="1588" y="2176525"/>
            <a:ext cx="12862718" cy="29279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grpSp>
        <p:nvGrpSpPr>
          <p:cNvPr id="16" name="组合 74"/>
          <p:cNvGrpSpPr/>
          <p:nvPr/>
        </p:nvGrpSpPr>
        <p:grpSpPr bwMode="auto">
          <a:xfrm>
            <a:off x="5774836" y="2662136"/>
            <a:ext cx="1315778" cy="1317452"/>
            <a:chOff x="0" y="0"/>
            <a:chExt cx="1248318" cy="124831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 name="文本框 61"/>
            <p:cNvSpPr txBox="1">
              <a:spLocks noChangeArrowheads="1"/>
            </p:cNvSpPr>
            <p:nvPr/>
          </p:nvSpPr>
          <p:spPr bwMode="auto">
            <a:xfrm>
              <a:off x="169699" y="207807"/>
              <a:ext cx="924400" cy="82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5060" b="1" dirty="0">
                  <a:solidFill>
                    <a:srgbClr val="0070C0"/>
                  </a:solidFill>
                  <a:latin typeface="华文细黑" panose="02010600040101010101" pitchFamily="2" charset="-122"/>
                  <a:ea typeface="华文细黑" panose="02010600040101010101" pitchFamily="2" charset="-122"/>
                </a:rPr>
                <a:t>01</a:t>
              </a:r>
              <a:endParaRPr lang="zh-CN" altLang="en-US" sz="5060" b="1" dirty="0">
                <a:solidFill>
                  <a:srgbClr val="0070C0"/>
                </a:solidFill>
                <a:latin typeface="华文细黑" panose="02010600040101010101" pitchFamily="2" charset="-122"/>
                <a:ea typeface="华文细黑" panose="02010600040101010101" pitchFamily="2" charset="-122"/>
              </a:endParaRPr>
            </a:p>
          </p:txBody>
        </p:sp>
      </p:grpSp>
      <p:sp>
        <p:nvSpPr>
          <p:cNvPr id="20" name="文本框 66"/>
          <p:cNvSpPr txBox="1">
            <a:spLocks noChangeArrowheads="1"/>
          </p:cNvSpPr>
          <p:nvPr/>
        </p:nvSpPr>
        <p:spPr bwMode="auto">
          <a:xfrm>
            <a:off x="2972991" y="4048373"/>
            <a:ext cx="69127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sz="5400" b="1" dirty="0">
                <a:latin typeface="微软雅黑" panose="020B0503020204020204" pitchFamily="34" charset="-122"/>
                <a:ea typeface="微软雅黑" panose="020B0503020204020204" pitchFamily="34" charset="-122"/>
                <a:cs typeface="Arial" panose="020B0604020202020204" pitchFamily="34" charset="0"/>
              </a:rPr>
              <a:t>学习茶艺礼仪</a:t>
            </a:r>
            <a:endParaRPr lang="zh-CN" altLang="en-US" sz="5400" b="1"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grpSp>
        <p:nvGrpSpPr>
          <p:cNvPr id="2" name="组合 3"/>
          <p:cNvGrpSpPr/>
          <p:nvPr/>
        </p:nvGrpSpPr>
        <p:grpSpPr>
          <a:xfrm>
            <a:off x="9786961" y="973119"/>
            <a:ext cx="2846282" cy="2845459"/>
            <a:chOff x="6324600" y="271462"/>
            <a:chExt cx="2133600" cy="2133600"/>
          </a:xfrm>
          <a:solidFill>
            <a:srgbClr val="FFC000"/>
          </a:solidFill>
        </p:grpSpPr>
        <p:sp>
          <p:nvSpPr>
            <p:cNvPr id="5" name="泪滴形 4"/>
            <p:cNvSpPr/>
            <p:nvPr/>
          </p:nvSpPr>
          <p:spPr bwMode="auto">
            <a:xfrm rot="10800000">
              <a:off x="6324600" y="271462"/>
              <a:ext cx="2133600" cy="2133600"/>
            </a:xfrm>
            <a:prstGeom prst="teardrop">
              <a:avLst/>
            </a:prstGeom>
            <a:grp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b="1" dirty="0">
                <a:latin typeface="Arial" panose="020B0604020202020204" pitchFamily="34" charset="0"/>
              </a:endParaRPr>
            </a:p>
          </p:txBody>
        </p:sp>
        <p:sp>
          <p:nvSpPr>
            <p:cNvPr id="6" name="TextBox 5"/>
            <p:cNvSpPr txBox="1"/>
            <p:nvPr/>
          </p:nvSpPr>
          <p:spPr>
            <a:xfrm>
              <a:off x="6448425" y="1015096"/>
              <a:ext cx="1791865" cy="750032"/>
            </a:xfrm>
            <a:prstGeom prst="rect">
              <a:avLst/>
            </a:prstGeom>
            <a:grpFill/>
          </p:spPr>
          <p:txBody>
            <a:bodyPr wrap="none" rtlCol="0">
              <a:spAutoFit/>
            </a:bodyPr>
            <a:lstStyle/>
            <a:p>
              <a:r>
                <a:rPr lang="zh-CN" altLang="en-US" sz="4300" b="1" dirty="0">
                  <a:solidFill>
                    <a:schemeClr val="bg1"/>
                  </a:solidFill>
                  <a:latin typeface="微软雅黑" panose="020B0503020204020204" pitchFamily="34" charset="-122"/>
                  <a:ea typeface="微软雅黑" panose="020B0503020204020204" pitchFamily="34" charset="-122"/>
                </a:rPr>
                <a:t>学习目标</a:t>
              </a:r>
              <a:endParaRPr lang="en-US" altLang="zh-CN" sz="4300" b="1" dirty="0">
                <a:solidFill>
                  <a:schemeClr val="bg1"/>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  Learning Target</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1428715" y="3914294"/>
            <a:ext cx="10861341" cy="2273870"/>
          </a:xfrm>
          <a:prstGeom prst="rect">
            <a:avLst/>
          </a:prstGeom>
          <a:noFill/>
        </p:spPr>
        <p:txBody>
          <a:bodyPr wrap="square" lIns="121963" tIns="60981" rIns="121963" bIns="60981" rtlCol="0">
            <a:spAutoFit/>
          </a:bodyPr>
          <a:lstStyle/>
          <a:p>
            <a:pPr>
              <a:lnSpc>
                <a:spcPct val="150000"/>
              </a:lnSpc>
            </a:pPr>
            <a:r>
              <a:rPr lang="zh-CN" altLang="en-US" sz="3600" baseline="-25000" dirty="0">
                <a:latin typeface="微软雅黑" panose="020B0503020204020204" pitchFamily="34" charset="-122"/>
                <a:ea typeface="微软雅黑" panose="020B0503020204020204" pitchFamily="34" charset="-122"/>
              </a:rPr>
              <a:t>★ 了解仪容礼仪。</a:t>
            </a:r>
            <a:endParaRPr lang="zh-CN" altLang="en-US" sz="3600" baseline="-25000" dirty="0">
              <a:latin typeface="微软雅黑" panose="020B0503020204020204" pitchFamily="34" charset="-122"/>
              <a:ea typeface="微软雅黑" panose="020B0503020204020204" pitchFamily="34" charset="-122"/>
            </a:endParaRPr>
          </a:p>
          <a:p>
            <a:pPr>
              <a:lnSpc>
                <a:spcPct val="150000"/>
              </a:lnSpc>
            </a:pPr>
            <a:r>
              <a:rPr lang="zh-CN" altLang="en-US" sz="3600" baseline="-25000" dirty="0">
                <a:latin typeface="微软雅黑" panose="020B0503020204020204" pitchFamily="34" charset="-122"/>
                <a:ea typeface="微软雅黑" panose="020B0503020204020204" pitchFamily="34" charset="-122"/>
              </a:rPr>
              <a:t>★ 掌握仪态礼仪。</a:t>
            </a:r>
            <a:endParaRPr lang="zh-CN" altLang="en-US" sz="3600" baseline="-25000" dirty="0">
              <a:latin typeface="微软雅黑" panose="020B0503020204020204" pitchFamily="34" charset="-122"/>
              <a:ea typeface="微软雅黑" panose="020B0503020204020204" pitchFamily="34" charset="-122"/>
            </a:endParaRPr>
          </a:p>
          <a:p>
            <a:pPr>
              <a:lnSpc>
                <a:spcPct val="150000"/>
              </a:lnSpc>
            </a:pPr>
            <a:r>
              <a:rPr lang="zh-CN" altLang="en-US" sz="3600" baseline="-25000" dirty="0">
                <a:latin typeface="微软雅黑" panose="020B0503020204020204" pitchFamily="34" charset="-122"/>
                <a:ea typeface="微软雅黑" panose="020B0503020204020204" pitchFamily="34" charset="-122"/>
              </a:rPr>
              <a:t>★ 掌握服务礼仪。</a:t>
            </a:r>
            <a:endParaRPr lang="zh-CN" altLang="en-US" sz="3600" baseline="-25000" dirty="0">
              <a:latin typeface="微软雅黑" panose="020B0503020204020204" pitchFamily="34" charset="-122"/>
              <a:ea typeface="微软雅黑" panose="020B0503020204020204" pitchFamily="34" charset="-122"/>
            </a:endParaRPr>
          </a:p>
          <a:p>
            <a:pPr>
              <a:lnSpc>
                <a:spcPct val="150000"/>
              </a:lnSpc>
            </a:pPr>
            <a:r>
              <a:rPr lang="zh-CN" altLang="en-US" sz="3600" baseline="-25000" dirty="0">
                <a:latin typeface="微软雅黑" panose="020B0503020204020204" pitchFamily="34" charset="-122"/>
                <a:ea typeface="微软雅黑" panose="020B0503020204020204" pitchFamily="34" charset="-122"/>
              </a:rPr>
              <a:t>★ 掌握行茶礼仪。</a:t>
            </a:r>
            <a:endParaRPr lang="zh-CN" altLang="en-US" sz="3600" baseline="-25000" dirty="0">
              <a:latin typeface="微软雅黑" panose="020B0503020204020204" pitchFamily="34" charset="-122"/>
              <a:ea typeface="微软雅黑" panose="020B0503020204020204" pitchFamily="34" charset="-122"/>
            </a:endParaRPr>
          </a:p>
        </p:txBody>
      </p:sp>
      <p:pic>
        <p:nvPicPr>
          <p:cNvPr id="9" name="Picture 2" descr="https://timgsa.baidu.com/timg?image&amp;quality=80&amp;size=b9999_10000&amp;sec=1552910166535&amp;di=6364c29edb3f1b866fba7dd1611687f6&amp;imgtype=0&amp;src=http%3A%2F%2Fimgsrc.baidu.com%2Fimgad%2Fpic%2Fitem%2F6609c93d70cf3bc7685b4738db00baa1cc112a8f.jpg"/>
          <p:cNvPicPr>
            <a:picLocks noChangeAspect="1" noChangeArrowheads="1"/>
          </p:cNvPicPr>
          <p:nvPr/>
        </p:nvPicPr>
        <p:blipFill>
          <a:blip r:embed="rId1" cstate="print"/>
          <a:srcRect/>
          <a:stretch>
            <a:fillRect/>
          </a:stretch>
        </p:blipFill>
        <p:spPr bwMode="auto">
          <a:xfrm>
            <a:off x="1643109" y="1187433"/>
            <a:ext cx="4071886" cy="2704411"/>
          </a:xfrm>
          <a:prstGeom prst="rect">
            <a:avLst/>
          </a:prstGeom>
          <a:noFill/>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一、仪容礼仪→ （一）得体的着装</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34"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7" name="平行四边形 6"/>
          <p:cNvSpPr/>
          <p:nvPr/>
        </p:nvSpPr>
        <p:spPr bwMode="auto">
          <a:xfrm>
            <a:off x="1244799" y="2032149"/>
            <a:ext cx="9937104" cy="4392488"/>
          </a:xfrm>
          <a:prstGeom prst="parallelogram">
            <a:avLst/>
          </a:prstGeom>
          <a:noFill/>
          <a:ln w="19050">
            <a:solidFill>
              <a:srgbClr val="EED1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buFont typeface="Arial" panose="020B0604020202020204" pitchFamily="34" charset="0"/>
              <a:buNone/>
              <a:defRPr/>
            </a:pPr>
            <a:endParaRPr lang="zh-CN" altLang="en-US" noProof="1"/>
          </a:p>
        </p:txBody>
      </p:sp>
      <p:sp>
        <p:nvSpPr>
          <p:cNvPr id="8" name="文本框 2"/>
          <p:cNvSpPr txBox="1">
            <a:spLocks noChangeArrowheads="1"/>
          </p:cNvSpPr>
          <p:nvPr/>
        </p:nvSpPr>
        <p:spPr bwMode="auto">
          <a:xfrm>
            <a:off x="2360921" y="2464197"/>
            <a:ext cx="7884878" cy="3693319"/>
          </a:xfrm>
          <a:prstGeom prst="rect">
            <a:avLst/>
          </a:prstGeom>
          <a:noFill/>
          <a:ln w="9525">
            <a:noFill/>
            <a:miter lim="800000"/>
          </a:ln>
        </p:spPr>
        <p:txBody>
          <a:bodyPr wrap="square">
            <a:spAutoFit/>
          </a:bodyPr>
          <a:lstStyle/>
          <a:p>
            <a:pPr indent="535305" defTabSz="914400">
              <a:lnSpc>
                <a:spcPct val="130000"/>
              </a:lnSpc>
              <a:defRPr/>
            </a:pPr>
            <a:r>
              <a:rPr lang="zh-CN" altLang="en-US" sz="2000" dirty="0">
                <a:solidFill>
                  <a:srgbClr val="5F5F5F"/>
                </a:solidFill>
                <a:latin typeface="微软雅黑" panose="020B0503020204020204" pitchFamily="34" charset="-122"/>
                <a:ea typeface="微软雅黑" panose="020B0503020204020204" pitchFamily="34" charset="-122"/>
              </a:rPr>
              <a:t>得体的着装不仅可以体现出一个人良好的文化素养和高尚的审美情趣，还以无声的语言显示着一个人的身份、职业、性格等。作为茶艺服务人员，穿着要规范得体，以显示自身的专业程度。</a:t>
            </a:r>
            <a:endParaRPr lang="zh-CN" altLang="en-US" sz="2000" dirty="0">
              <a:solidFill>
                <a:srgbClr val="5F5F5F"/>
              </a:solidFill>
              <a:latin typeface="微软雅黑" panose="020B0503020204020204" pitchFamily="34" charset="-122"/>
              <a:ea typeface="微软雅黑" panose="020B0503020204020204" pitchFamily="34" charset="-122"/>
            </a:endParaRPr>
          </a:p>
          <a:p>
            <a:pPr indent="535305" defTabSz="914400">
              <a:lnSpc>
                <a:spcPct val="130000"/>
              </a:lnSpc>
              <a:defRPr/>
            </a:pPr>
            <a:r>
              <a:rPr lang="zh-CN" altLang="en-US" sz="2000" b="1" dirty="0">
                <a:solidFill>
                  <a:srgbClr val="0070C0"/>
                </a:solidFill>
                <a:latin typeface="微软雅黑" panose="020B0503020204020204" pitchFamily="34" charset="-122"/>
                <a:ea typeface="微软雅黑" panose="020B0503020204020204" pitchFamily="34" charset="-122"/>
              </a:rPr>
              <a:t>总的来说，茶艺服务人员的服装颜色、样式与茶室、茶具等应协调一致。</a:t>
            </a:r>
            <a:r>
              <a:rPr lang="zh-CN" altLang="en-US" sz="2000" dirty="0">
                <a:solidFill>
                  <a:srgbClr val="5F5F5F"/>
                </a:solidFill>
                <a:latin typeface="微软雅黑" panose="020B0503020204020204" pitchFamily="34" charset="-122"/>
                <a:ea typeface="微软雅黑" panose="020B0503020204020204" pitchFamily="34" charset="-122"/>
              </a:rPr>
              <a:t>茶艺服务人员的服装颜色不宜太鲜艳，因为品茗需要安静舒雅的环境，以及平和的心态。如果茶艺服务人员的衣服过于鲜艳，会破坏和谐优雅的气氛，使人有躁动不安的感觉。服装的款式应以中式为主，袖口不宜过宽、过长，否则会很容易沾上茶水，给人不专业和不卫生的感觉。</a:t>
            </a:r>
            <a:endParaRPr lang="zh-CN" altLang="en-US" sz="2000" dirty="0">
              <a:solidFill>
                <a:srgbClr val="5F5F5F"/>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437777" y="2032149"/>
            <a:ext cx="4068454" cy="4341391"/>
          </a:xfrm>
          <a:prstGeom prst="rect">
            <a:avLst/>
          </a:prstGeom>
        </p:spPr>
      </p:pic>
      <p:pic>
        <p:nvPicPr>
          <p:cNvPr id="3" name="图片 2"/>
          <p:cNvPicPr>
            <a:picLocks noChangeAspect="1"/>
          </p:cNvPicPr>
          <p:nvPr/>
        </p:nvPicPr>
        <p:blipFill>
          <a:blip r:embed="rId2"/>
          <a:stretch>
            <a:fillRect/>
          </a:stretch>
        </p:blipFill>
        <p:spPr>
          <a:xfrm>
            <a:off x="6496159" y="2031319"/>
            <a:ext cx="3611617" cy="434222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一、仪容礼仪→ （二）整齐的发型</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9" name="TextBox 8"/>
          <p:cNvSpPr txBox="1"/>
          <p:nvPr/>
        </p:nvSpPr>
        <p:spPr>
          <a:xfrm>
            <a:off x="1316807" y="3040261"/>
            <a:ext cx="5755510" cy="19660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535305">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为了方便茶艺操作，茶艺服务人员的头发应梳理整齐，避免在操作时头发散落下来，挡住视线，影响操作。尤其要避免头发散落到茶具或者操作台上。</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26" name="图片 33" descr="F:\岳丽娟\岳丽娟\茶艺基础\茶艺基础（岳丽娟）\图片\项目九\利索的发型.JPG"/>
          <p:cNvPicPr>
            <a:picLocks noChangeAspect="1" noChangeArrowheads="1"/>
          </p:cNvPicPr>
          <p:nvPr/>
        </p:nvPicPr>
        <p:blipFill>
          <a:blip r:embed="rId1" cstate="print"/>
          <a:stretch>
            <a:fillRect/>
          </a:stretch>
        </p:blipFill>
        <p:spPr bwMode="auto">
          <a:xfrm>
            <a:off x="7869535" y="2608213"/>
            <a:ext cx="3892710" cy="2592288"/>
          </a:xfrm>
          <a:prstGeom prst="rect">
            <a:avLst/>
          </a:prstGeom>
          <a:noFill/>
          <a:ln>
            <a:noFill/>
          </a:ln>
        </p:spPr>
      </p:pic>
      <p:sp>
        <p:nvSpPr>
          <p:cNvPr id="11" name="矩形 10"/>
          <p:cNvSpPr/>
          <p:nvPr/>
        </p:nvSpPr>
        <p:spPr>
          <a:xfrm>
            <a:off x="8805639" y="5416525"/>
            <a:ext cx="2236510"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茶艺服务人员发型</a:t>
            </a:r>
            <a:endParaRPr lang="zh-CN" altLang="en-US" sz="2000"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50"/>
          <p:cNvSpPr txBox="1">
            <a:spLocks noChangeArrowheads="1"/>
          </p:cNvSpPr>
          <p:nvPr/>
        </p:nvSpPr>
        <p:spPr bwMode="auto">
          <a:xfrm>
            <a:off x="1354676" y="937629"/>
            <a:ext cx="5668629" cy="518456"/>
          </a:xfrm>
          <a:prstGeom prst="rect">
            <a:avLst/>
          </a:prstGeom>
          <a:noFill/>
          <a:ln w="9525">
            <a:noFill/>
            <a:miter lim="800000"/>
          </a:ln>
        </p:spPr>
        <p:txBody>
          <a:bodyPr wrap="none" lIns="86722" tIns="43361" rIns="86722" bIns="43361">
            <a:spAutoFit/>
          </a:bodyPr>
          <a:lstStyle/>
          <a:p>
            <a:r>
              <a:rPr lang="zh-CN" altLang="en-US" sz="2800" b="1" dirty="0">
                <a:solidFill>
                  <a:srgbClr val="7FBA00"/>
                </a:solidFill>
                <a:latin typeface="微软雅黑" panose="020B0503020204020204" pitchFamily="34" charset="-122"/>
                <a:ea typeface="微软雅黑" panose="020B0503020204020204" pitchFamily="34" charset="-122"/>
              </a:rPr>
              <a:t>一、仪容礼仪→ （三）优美的手型</a:t>
            </a:r>
            <a:endParaRPr lang="zh-CN" altLang="zh-CN" sz="2800" b="1" dirty="0">
              <a:solidFill>
                <a:srgbClr val="7FBA00"/>
              </a:solidFill>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a:off x="500021" y="956254"/>
            <a:ext cx="682204" cy="409433"/>
            <a:chOff x="4500" y="2225"/>
            <a:chExt cx="1133" cy="680"/>
          </a:xfrm>
        </p:grpSpPr>
        <p:sp>
          <p:nvSpPr>
            <p:cNvPr id="35" name="燕尾形箭头"/>
            <p:cNvSpPr/>
            <p:nvPr/>
          </p:nvSpPr>
          <p:spPr>
            <a:xfrm>
              <a:off x="4500"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sp>
          <p:nvSpPr>
            <p:cNvPr id="36" name="燕尾形箭头"/>
            <p:cNvSpPr/>
            <p:nvPr/>
          </p:nvSpPr>
          <p:spPr>
            <a:xfrm>
              <a:off x="4953" y="2225"/>
              <a:ext cx="680" cy="680"/>
            </a:xfrm>
            <a:prstGeom prst="chevron">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grpSp>
      <p:sp>
        <p:nvSpPr>
          <p:cNvPr id="43" name="文本框 26"/>
          <p:cNvSpPr txBox="1"/>
          <p:nvPr/>
        </p:nvSpPr>
        <p:spPr>
          <a:xfrm>
            <a:off x="808534" y="115863"/>
            <a:ext cx="4298439" cy="589818"/>
          </a:xfrm>
          <a:prstGeom prst="rect">
            <a:avLst/>
          </a:prstGeom>
          <a:noFill/>
        </p:spPr>
        <p:txBody>
          <a:bodyPr wrap="none" lIns="96434" tIns="48217" rIns="96434" bIns="48217" rtlCol="0">
            <a:spAutoFit/>
          </a:bodyPr>
          <a:lstStyle/>
          <a:p>
            <a:pPr defTabSz="964565"/>
            <a:r>
              <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rPr>
              <a:t>任务一：学习茶艺礼仪</a:t>
            </a:r>
            <a:endParaRPr lang="zh-CN" altLang="en-US" sz="3200" b="1"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9" name="TextBox 8"/>
          <p:cNvSpPr txBox="1"/>
          <p:nvPr/>
        </p:nvSpPr>
        <p:spPr>
          <a:xfrm>
            <a:off x="5714425" y="2003107"/>
            <a:ext cx="6619606" cy="44935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535305">
              <a:lnSpc>
                <a:spcPct val="130000"/>
              </a:lnSpc>
            </a:pPr>
            <a:r>
              <a:rPr lang="zh-CN" altLang="en-US" sz="2000" b="1" dirty="0">
                <a:solidFill>
                  <a:srgbClr val="0070C0"/>
                </a:solidFill>
                <a:latin typeface="微软雅黑" panose="020B0503020204020204" pitchFamily="34" charset="-122"/>
                <a:ea typeface="微软雅黑" panose="020B0503020204020204" pitchFamily="34" charset="-122"/>
              </a:rPr>
              <a:t>茶艺服务人员的手部清洁和保养非常重要</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535305">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在日常生活中，茶艺服务人员要勤洗手，以保持双手清洁、卫生。洗手后，应及时涂抹护手霜，以使手部肌肤保持润泽。</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indent="535305">
              <a:lnSpc>
                <a:spcPct val="13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茶艺服务中，茶艺服务人员手上不可使用化妆品。一是化妆品有油脂，可能会影响到操作；二是化妆品的香味可能会影响宾客对茶的品评。另外，手上尽量不要佩戴样式烦琐或颜色艳丽的饰品。太烦琐的饰品容易碰到茶具，太鲜艳的饰品则会产生喧宾夺主的感觉。如果有条件，女性茶艺服务人员可佩戴一个玉手镯，能平添不少风韵。手指甲要及时修剪，不留长指甲，不涂抹有颜色的指甲油。</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2180903" y="5632549"/>
            <a:ext cx="1467068" cy="400110"/>
          </a:xfrm>
          <a:prstGeom prst="rect">
            <a:avLst/>
          </a:prstGeom>
        </p:spPr>
        <p:txBody>
          <a:bodyPr wrap="non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优美的手型</a:t>
            </a:r>
            <a:endParaRPr lang="zh-CN" altLang="en-US" sz="2000" dirty="0"/>
          </a:p>
        </p:txBody>
      </p:sp>
      <p:pic>
        <p:nvPicPr>
          <p:cNvPr id="2050" name="图片 34" descr="F:\岳丽娟\岳丽娟\茶艺基础\茶艺基础（岳丽娟）\图片\项目九\干净的手部.JPG"/>
          <p:cNvPicPr>
            <a:picLocks noChangeAspect="1" noChangeArrowheads="1"/>
          </p:cNvPicPr>
          <p:nvPr/>
        </p:nvPicPr>
        <p:blipFill>
          <a:blip r:embed="rId1" cstate="print"/>
          <a:stretch>
            <a:fillRect/>
          </a:stretch>
        </p:blipFill>
        <p:spPr bwMode="auto">
          <a:xfrm>
            <a:off x="956767" y="2680221"/>
            <a:ext cx="4033601" cy="2680221"/>
          </a:xfrm>
          <a:prstGeom prst="rect">
            <a:avLst/>
          </a:prstGeom>
          <a:noFill/>
          <a:ln>
            <a:noFill/>
          </a:ln>
        </p:spPr>
      </p:pic>
    </p:spTree>
  </p:cSld>
  <p:clrMapOvr>
    <a:masterClrMapping/>
  </p:clrMapOvr>
  <p:transition spd="slow">
    <p:fade/>
  </p:transition>
</p:sld>
</file>

<file path=ppt/tags/tag1.xml><?xml version="1.0" encoding="utf-8"?>
<p:tagLst xmlns:p="http://schemas.openxmlformats.org/presentationml/2006/main">
  <p:tag name="MH" val="20150831165205"/>
  <p:tag name="MH_LIBRARY" val="GRAPHIC"/>
  <p:tag name="MH_TYPE" val="Other"/>
  <p:tag name="MH_ORDER" val="3"/>
</p:tagLst>
</file>

<file path=ppt/tags/tag10.xml><?xml version="1.0" encoding="utf-8"?>
<p:tagLst xmlns:p="http://schemas.openxmlformats.org/presentationml/2006/main">
  <p:tag name="MH" val="20150831165205"/>
  <p:tag name="MH_LIBRARY" val="GRAPHIC"/>
  <p:tag name="MH_TYPE" val="SubTitle"/>
  <p:tag name="MH_ORDER" val="1"/>
</p:tagLst>
</file>

<file path=ppt/tags/tag11.xml><?xml version="1.0" encoding="utf-8"?>
<p:tagLst xmlns:p="http://schemas.openxmlformats.org/presentationml/2006/main">
  <p:tag name="MH" val="20150831165205"/>
  <p:tag name="MH_LIBRARY" val="GRAPHIC"/>
  <p:tag name="MH_TYPE" val="Other"/>
  <p:tag name="MH_ORDER" val="3"/>
</p:tagLst>
</file>

<file path=ppt/tags/tag12.xml><?xml version="1.0" encoding="utf-8"?>
<p:tagLst xmlns:p="http://schemas.openxmlformats.org/presentationml/2006/main">
  <p:tag name="MH" val="20150831165205"/>
  <p:tag name="MH_LIBRARY" val="GRAPHIC"/>
  <p:tag name="MH_TYPE" val="Other"/>
  <p:tag name="MH_ORDER" val="4"/>
</p:tagLst>
</file>

<file path=ppt/tags/tag13.xml><?xml version="1.0" encoding="utf-8"?>
<p:tagLst xmlns:p="http://schemas.openxmlformats.org/presentationml/2006/main">
  <p:tag name="MH" val="20150831165205"/>
  <p:tag name="MH_LIBRARY" val="GRAPHIC"/>
  <p:tag name="MH_TYPE" val="Text"/>
  <p:tag name="MH_ORDER" val="3"/>
</p:tagLst>
</file>

<file path=ppt/tags/tag14.xml><?xml version="1.0" encoding="utf-8"?>
<p:tagLst xmlns:p="http://schemas.openxmlformats.org/presentationml/2006/main">
  <p:tag name="MH" val="20150831165205"/>
  <p:tag name="MH_LIBRARY" val="GRAPHIC"/>
  <p:tag name="MH_TYPE" val="SubTitle"/>
  <p:tag name="MH_ORDER" val="3"/>
</p:tagLst>
</file>

<file path=ppt/tags/tag15.xml><?xml version="1.0" encoding="utf-8"?>
<p:tagLst xmlns:p="http://schemas.openxmlformats.org/presentationml/2006/main">
  <p:tag name="MH" val="20150831165205"/>
  <p:tag name="MH_LIBRARY" val="GRAPHIC"/>
  <p:tag name="MH_TYPE" val="Other"/>
  <p:tag name="MH_ORDER" val="6"/>
</p:tagLst>
</file>

<file path=ppt/tags/tag16.xml><?xml version="1.0" encoding="utf-8"?>
<p:tagLst xmlns:p="http://schemas.openxmlformats.org/presentationml/2006/main">
  <p:tag name="MH" val="20150831165205"/>
  <p:tag name="MH_LIBRARY" val="GRAPHIC"/>
  <p:tag name="MH_TYPE" val="Text"/>
  <p:tag name="MH_ORDER" val="1"/>
</p:tagLst>
</file>

<file path=ppt/tags/tag17.xml><?xml version="1.0" encoding="utf-8"?>
<p:tagLst xmlns:p="http://schemas.openxmlformats.org/presentationml/2006/main">
  <p:tag name="MH" val="20150831165205"/>
  <p:tag name="MH_LIBRARY" val="GRAPHIC"/>
  <p:tag name="MH_TYPE" val="SubTitle"/>
  <p:tag name="MH_ORDER" val="1"/>
</p:tagLst>
</file>

<file path=ppt/tags/tag18.xml><?xml version="1.0" encoding="utf-8"?>
<p:tagLst xmlns:p="http://schemas.openxmlformats.org/presentationml/2006/main">
  <p:tag name="KSO_WM_TAG_VERSION" val="1.0"/>
  <p:tag name="KSO_WM_BEAUTIFY_FLAG" val="#wm#"/>
  <p:tag name="KSO_WM_UNIT_TYPE" val="i"/>
  <p:tag name="KSO_WM_UNIT_ID" val="diagram160278_6*i*1"/>
  <p:tag name="KSO_WM_TEMPLATE_CATEGORY" val="diagram"/>
  <p:tag name="KSO_WM_TEMPLATE_INDEX" val="160278"/>
  <p:tag name="KSO_WM_UNIT_INDEX" val="1"/>
</p:tagLst>
</file>

<file path=ppt/tags/tag19.xml><?xml version="1.0" encoding="utf-8"?>
<p:tagLst xmlns:p="http://schemas.openxmlformats.org/presentationml/2006/main">
  <p:tag name="KSO_WM_TAG_VERSION" val="1.0"/>
  <p:tag name="KSO_WM_TEMPLATE_CATEGORY" val="diagram"/>
  <p:tag name="KSO_WM_TEMPLATE_INDEX" val="160278"/>
  <p:tag name="KSO_WM_UNIT_TYPE" val="l_i"/>
  <p:tag name="KSO_WM_UNIT_INDEX" val="1_1"/>
  <p:tag name="KSO_WM_UNIT_ID" val="diagram160278_6*l_i*1_1"/>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2.xml><?xml version="1.0" encoding="utf-8"?>
<p:tagLst xmlns:p="http://schemas.openxmlformats.org/presentationml/2006/main">
  <p:tag name="MH" val="20150831165205"/>
  <p:tag name="MH_LIBRARY" val="GRAPHIC"/>
  <p:tag name="MH_TYPE" val="Other"/>
  <p:tag name="MH_ORDER" val="4"/>
</p:tagLst>
</file>

<file path=ppt/tags/tag20.xml><?xml version="1.0" encoding="utf-8"?>
<p:tagLst xmlns:p="http://schemas.openxmlformats.org/presentationml/2006/main">
  <p:tag name="KSO_WM_TAG_VERSION" val="1.0"/>
  <p:tag name="KSO_WM_TEMPLATE_CATEGORY" val="diagram"/>
  <p:tag name="KSO_WM_TEMPLATE_INDEX" val="160278"/>
  <p:tag name="KSO_WM_UNIT_TYPE" val="l_i"/>
  <p:tag name="KSO_WM_UNIT_INDEX" val="1_2"/>
  <p:tag name="KSO_WM_UNIT_ID" val="diagram160278_6*l_i*1_2"/>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21.xml><?xml version="1.0" encoding="utf-8"?>
<p:tagLst xmlns:p="http://schemas.openxmlformats.org/presentationml/2006/main">
  <p:tag name="KSO_WM_TAG_VERSION" val="1.0"/>
  <p:tag name="KSO_WM_TEMPLATE_CATEGORY" val="diagram"/>
  <p:tag name="KSO_WM_TEMPLATE_INDEX" val="160278"/>
  <p:tag name="KSO_WM_UNIT_TYPE" val="l_i"/>
  <p:tag name="KSO_WM_UNIT_INDEX" val="1_3"/>
  <p:tag name="KSO_WM_UNIT_ID" val="diagram160278_6*l_i*1_3"/>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22.xml><?xml version="1.0" encoding="utf-8"?>
<p:tagLst xmlns:p="http://schemas.openxmlformats.org/presentationml/2006/main">
  <p:tag name="KSO_WM_TAG_VERSION" val="1.0"/>
  <p:tag name="KSO_WM_TEMPLATE_CATEGORY" val="diagram"/>
  <p:tag name="KSO_WM_TEMPLATE_INDEX" val="160278"/>
  <p:tag name="KSO_WM_UNIT_TYPE" val="l_i"/>
  <p:tag name="KSO_WM_UNIT_INDEX" val="1_4"/>
  <p:tag name="KSO_WM_UNIT_ID" val="diagram160278_6*l_i*1_4"/>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UNIT_TYPE" val="i"/>
  <p:tag name="KSO_WM_UNIT_ID" val="diagram160278_6*i*1"/>
  <p:tag name="KSO_WM_TEMPLATE_CATEGORY" val="diagram"/>
  <p:tag name="KSO_WM_TEMPLATE_INDEX" val="160278"/>
  <p:tag name="KSO_WM_UNIT_INDEX" val="1"/>
</p:tagLst>
</file>

<file path=ppt/tags/tag24.xml><?xml version="1.0" encoding="utf-8"?>
<p:tagLst xmlns:p="http://schemas.openxmlformats.org/presentationml/2006/main">
  <p:tag name="KSO_WM_TAG_VERSION" val="1.0"/>
  <p:tag name="KSO_WM_TEMPLATE_CATEGORY" val="diagram"/>
  <p:tag name="KSO_WM_TEMPLATE_INDEX" val="160278"/>
  <p:tag name="KSO_WM_UNIT_TYPE" val="l_i"/>
  <p:tag name="KSO_WM_UNIT_INDEX" val="1_1"/>
  <p:tag name="KSO_WM_UNIT_ID" val="diagram160278_6*l_i*1_1"/>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25.xml><?xml version="1.0" encoding="utf-8"?>
<p:tagLst xmlns:p="http://schemas.openxmlformats.org/presentationml/2006/main">
  <p:tag name="KSO_WM_TAG_VERSION" val="1.0"/>
  <p:tag name="KSO_WM_TEMPLATE_CATEGORY" val="diagram"/>
  <p:tag name="KSO_WM_TEMPLATE_INDEX" val="160278"/>
  <p:tag name="KSO_WM_UNIT_TYPE" val="l_i"/>
  <p:tag name="KSO_WM_UNIT_INDEX" val="1_2"/>
  <p:tag name="KSO_WM_UNIT_ID" val="diagram160278_6*l_i*1_2"/>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26.xml><?xml version="1.0" encoding="utf-8"?>
<p:tagLst xmlns:p="http://schemas.openxmlformats.org/presentationml/2006/main">
  <p:tag name="KSO_WM_TAG_VERSION" val="1.0"/>
  <p:tag name="KSO_WM_TEMPLATE_CATEGORY" val="diagram"/>
  <p:tag name="KSO_WM_TEMPLATE_INDEX" val="160278"/>
  <p:tag name="KSO_WM_UNIT_TYPE" val="l_i"/>
  <p:tag name="KSO_WM_UNIT_INDEX" val="1_3"/>
  <p:tag name="KSO_WM_UNIT_ID" val="diagram160278_6*l_i*1_3"/>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27.xml><?xml version="1.0" encoding="utf-8"?>
<p:tagLst xmlns:p="http://schemas.openxmlformats.org/presentationml/2006/main">
  <p:tag name="KSO_WM_TAG_VERSION" val="1.0"/>
  <p:tag name="KSO_WM_TEMPLATE_CATEGORY" val="diagram"/>
  <p:tag name="KSO_WM_TEMPLATE_INDEX" val="160278"/>
  <p:tag name="KSO_WM_UNIT_TYPE" val="l_i"/>
  <p:tag name="KSO_WM_UNIT_INDEX" val="1_4"/>
  <p:tag name="KSO_WM_UNIT_ID" val="diagram160278_6*l_i*1_4"/>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28.xml><?xml version="1.0" encoding="utf-8"?>
<p:tagLst xmlns:p="http://schemas.openxmlformats.org/presentationml/2006/main">
  <p:tag name="KSO_WM_TAG_VERSION" val="1.0"/>
  <p:tag name="KSO_WM_BEAUTIFY_FLAG" val="#wm#"/>
  <p:tag name="KSO_WM_UNIT_ID" val="diagram160007_3*l_h_f*1_1_1"/>
  <p:tag name="KSO_WM_TEMPLATE_CATEGORY" val="diagram"/>
  <p:tag name="KSO_WM_TEMPLATE_INDEX" val="160007"/>
  <p:tag name="KSO_WM_UNIT_TYPE" val="l_h_f"/>
  <p:tag name="KSO_WM_UNIT_INDEX" val="1_1_1"/>
  <p:tag name="KSO_WM_UNIT_CLEAR" val="1"/>
  <p:tag name="KSO_WM_UNIT_LAYERLEVEL" val="1_1_1"/>
  <p:tag name="KSO_WM_UNIT_VALUE" val="34"/>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SHADOW_SCHEMECOLOR_INDEX" val="5"/>
  <p:tag name="KSO_WM_UNIT_TEXT_FILL_FORE_SCHEMECOLOR_INDEX" val="5"/>
  <p:tag name="KSO_WM_UNIT_TEXT_FILL_TYPE" val="1"/>
</p:tagLst>
</file>

<file path=ppt/tags/tag29.xml><?xml version="1.0" encoding="utf-8"?>
<p:tagLst xmlns:p="http://schemas.openxmlformats.org/presentationml/2006/main">
  <p:tag name="KSO_WM_TAG_VERSION" val="1.0"/>
  <p:tag name="KSO_WM_BEAUTIFY_FLAG" val="#wm#"/>
  <p:tag name="KSO_WM_UNIT_ID" val="diagram160007_3*l_i*1_2"/>
  <p:tag name="KSO_WM_TEMPLATE_CATEGORY" val="diagram"/>
  <p:tag name="KSO_WM_TEMPLATE_INDEX" val="160007"/>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Lst>
</file>

<file path=ppt/tags/tag3.xml><?xml version="1.0" encoding="utf-8"?>
<p:tagLst xmlns:p="http://schemas.openxmlformats.org/presentationml/2006/main">
  <p:tag name="MH" val="20150831165205"/>
  <p:tag name="MH_LIBRARY" val="GRAPHIC"/>
  <p:tag name="MH_TYPE" val="Text"/>
  <p:tag name="MH_ORDER" val="3"/>
</p:tagLst>
</file>

<file path=ppt/tags/tag30.xml><?xml version="1.0" encoding="utf-8"?>
<p:tagLst xmlns:p="http://schemas.openxmlformats.org/presentationml/2006/main">
  <p:tag name="KSO_WM_TAG_VERSION" val="1.0"/>
  <p:tag name="KSO_WM_BEAUTIFY_FLAG" val="#wm#"/>
  <p:tag name="KSO_WM_UNIT_ID" val="diagram160007_3*l_h_a*1_1_1"/>
  <p:tag name="KSO_WM_TEMPLATE_CATEGORY" val="diagram"/>
  <p:tag name="KSO_WM_TEMPLATE_INDEX" val="160007"/>
  <p:tag name="KSO_WM_UNIT_TYPE" val="l_h_a"/>
  <p:tag name="KSO_WM_UNIT_INDEX" val="1_1_1"/>
  <p:tag name="KSO_WM_UNIT_CLEAR" val="1"/>
  <p:tag name="KSO_WM_UNIT_LAYERLEVEL" val="1_1_1"/>
  <p:tag name="KSO_WM_UNIT_VALUE" val="6"/>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Lst>
</file>

<file path=ppt/tags/tag31.xml><?xml version="1.0" encoding="utf-8"?>
<p:tagLst xmlns:p="http://schemas.openxmlformats.org/presentationml/2006/main">
  <p:tag name="ISPRING_ULTRA_SCORM_COURSE_ID" val="A865AE54-FA0E-428F-82B2-28A33881E5A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04.pptx"/>
  <p:tag name="KSO_WPP_MARK_KEY" val="8e9424e0-cfe2-44cd-a980-b10813932044"/>
  <p:tag name="COMMONDATA" val="eyJoZGlkIjoiMTdmNmViZGUwYWMwZDZmM2ZkMTNlOTE2Y2MxY2FlOWEifQ=="/>
</p:tagLst>
</file>

<file path=ppt/tags/tag4.xml><?xml version="1.0" encoding="utf-8"?>
<p:tagLst xmlns:p="http://schemas.openxmlformats.org/presentationml/2006/main">
  <p:tag name="MH" val="20150831165205"/>
  <p:tag name="MH_LIBRARY" val="GRAPHIC"/>
  <p:tag name="MH_TYPE" val="SubTitle"/>
  <p:tag name="MH_ORDER" val="3"/>
</p:tagLst>
</file>

<file path=ppt/tags/tag5.xml><?xml version="1.0" encoding="utf-8"?>
<p:tagLst xmlns:p="http://schemas.openxmlformats.org/presentationml/2006/main">
  <p:tag name="MH" val="20150831165205"/>
  <p:tag name="MH_LIBRARY" val="GRAPHIC"/>
  <p:tag name="MH_TYPE" val="Other"/>
  <p:tag name="MH_ORDER" val="5"/>
</p:tagLst>
</file>

<file path=ppt/tags/tag6.xml><?xml version="1.0" encoding="utf-8"?>
<p:tagLst xmlns:p="http://schemas.openxmlformats.org/presentationml/2006/main">
  <p:tag name="MH" val="20150831165205"/>
  <p:tag name="MH_LIBRARY" val="GRAPHIC"/>
  <p:tag name="MH_TYPE" val="Text"/>
  <p:tag name="MH_ORDER" val="2"/>
</p:tagLst>
</file>

<file path=ppt/tags/tag7.xml><?xml version="1.0" encoding="utf-8"?>
<p:tagLst xmlns:p="http://schemas.openxmlformats.org/presentationml/2006/main">
  <p:tag name="MH" val="20150831165205"/>
  <p:tag name="MH_LIBRARY" val="GRAPHIC"/>
  <p:tag name="MH_TYPE" val="SubTitle"/>
  <p:tag name="MH_ORDER" val="2"/>
</p:tagLst>
</file>

<file path=ppt/tags/tag8.xml><?xml version="1.0" encoding="utf-8"?>
<p:tagLst xmlns:p="http://schemas.openxmlformats.org/presentationml/2006/main">
  <p:tag name="MH" val="20150831165205"/>
  <p:tag name="MH_LIBRARY" val="GRAPHIC"/>
  <p:tag name="MH_TYPE" val="Other"/>
  <p:tag name="MH_ORDER" val="6"/>
</p:tagLst>
</file>

<file path=ppt/tags/tag9.xml><?xml version="1.0" encoding="utf-8"?>
<p:tagLst xmlns:p="http://schemas.openxmlformats.org/presentationml/2006/main">
  <p:tag name="MH" val="20150831165205"/>
  <p:tag name="MH_LIBRARY" val="GRAPHIC"/>
  <p:tag name="MH_TYPE" val="Text"/>
  <p:tag name="MH_ORDER" val="1"/>
</p:tagLst>
</file>

<file path=ppt/theme/theme1.xml><?xml version="1.0" encoding="utf-8"?>
<a:theme xmlns:a="http://schemas.openxmlformats.org/drawingml/2006/main" name="第一PPT，www.1ppt.com">
  <a:themeElements>
    <a:clrScheme name="自定义 298">
      <a:dk1>
        <a:sysClr val="windowText" lastClr="000000"/>
      </a:dk1>
      <a:lt1>
        <a:sysClr val="window" lastClr="FFFFFF"/>
      </a:lt1>
      <a:dk2>
        <a:srgbClr val="44546A"/>
      </a:dk2>
      <a:lt2>
        <a:srgbClr val="E7E6E6"/>
      </a:lt2>
      <a:accent1>
        <a:srgbClr val="00AE4F"/>
      </a:accent1>
      <a:accent2>
        <a:srgbClr val="92D54A"/>
      </a:accent2>
      <a:accent3>
        <a:srgbClr val="00AE4F"/>
      </a:accent3>
      <a:accent4>
        <a:srgbClr val="92D54A"/>
      </a:accent4>
      <a:accent5>
        <a:srgbClr val="00AE4F"/>
      </a:accent5>
      <a:accent6>
        <a:srgbClr val="92D54A"/>
      </a:accent6>
      <a:hlink>
        <a:srgbClr val="00AE4F"/>
      </a:hlink>
      <a:folHlink>
        <a:srgbClr val="92D54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6722</Words>
  <Application>WPS 演示</Application>
  <PresentationFormat>自定义</PresentationFormat>
  <Paragraphs>369</Paragraphs>
  <Slides>35</Slides>
  <Notes>35</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35</vt:i4>
      </vt:variant>
    </vt:vector>
  </HeadingPairs>
  <TitlesOfParts>
    <vt:vector size="58" baseType="lpstr">
      <vt:lpstr>Arial</vt:lpstr>
      <vt:lpstr>宋体</vt:lpstr>
      <vt:lpstr>Wingdings</vt:lpstr>
      <vt:lpstr>Calibri</vt:lpstr>
      <vt:lpstr>微软雅黑</vt:lpstr>
      <vt:lpstr>楷体</vt:lpstr>
      <vt:lpstr>方正稚艺简体</vt:lpstr>
      <vt:lpstr>Franklin Gothic Book</vt:lpstr>
      <vt:lpstr>Cambria Math</vt:lpstr>
      <vt:lpstr>Franklin Gothic Medium</vt:lpstr>
      <vt:lpstr>华文细黑</vt:lpstr>
      <vt:lpstr>Calibri Light</vt:lpstr>
      <vt:lpstr>Arial Unicode MS</vt:lpstr>
      <vt:lpstr>PMingLiU</vt:lpstr>
      <vt:lpstr>Times New Roman</vt:lpstr>
      <vt:lpstr>Wingdings</vt:lpstr>
      <vt:lpstr>Impact</vt:lpstr>
      <vt:lpstr>MS UI Gothic</vt:lpstr>
      <vt:lpstr>Calibri</vt:lpstr>
      <vt:lpstr>方正正中黑简体</vt:lpstr>
      <vt:lpstr>黑体</vt:lpstr>
      <vt:lpstr>PMingLiU-ExtB</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茶艺</dc:title>
  <dc:creator/>
  <cp:keywords>www.1ppt.com</cp:keywords>
  <cp:lastModifiedBy>马马马马马小心</cp:lastModifiedBy>
  <cp:revision>2</cp:revision>
  <dcterms:created xsi:type="dcterms:W3CDTF">2016-10-17T14:00:00Z</dcterms:created>
  <dcterms:modified xsi:type="dcterms:W3CDTF">2022-11-16T00:56:48Z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A200900234F74E309C9C3F3C9EA944A7</vt:lpwstr>
  </property>
  <property fmtid="{D5CDD505-2E9C-101B-9397-08002B2CF9AE}" pid="3" name="KSOProductBuildVer">
    <vt:lpwstr>2052-11.1.0.12763</vt:lpwstr>
  </property>
</Properties>
</file>