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1737740"/>
            <a:ext cx="4099560" cy="397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38399" cy="6857999"/>
          </a:xfrm>
          <a:prstGeom prst="rect">
            <a:avLst/>
          </a:prstGeom>
        </p:spPr>
      </p:pic>
      <p:sp>
        <p:nvSpPr>
          <p:cNvPr id="17" name="bg object 17"/>
          <p:cNvSpPr/>
          <p:nvPr userDrawn="1"/>
        </p:nvSpPr>
        <p:spPr>
          <a:xfrm>
            <a:off x="1524762" y="1067561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508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237744" y="0"/>
                </a:moveTo>
                <a:lnTo>
                  <a:pt x="0" y="0"/>
                </a:lnTo>
                <a:lnTo>
                  <a:pt x="0" y="589788"/>
                </a:lnTo>
                <a:lnTo>
                  <a:pt x="237744" y="589788"/>
                </a:lnTo>
                <a:lnTo>
                  <a:pt x="237744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0" y="589788"/>
                </a:moveTo>
                <a:lnTo>
                  <a:pt x="237744" y="589788"/>
                </a:lnTo>
                <a:lnTo>
                  <a:pt x="237744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4831" y="1872488"/>
            <a:ext cx="7514336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9525" y="2325751"/>
            <a:ext cx="4805680" cy="3681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3085" y="6377940"/>
            <a:ext cx="2240915" cy="454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64.png"/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-468630" y="4372610"/>
            <a:ext cx="1600835" cy="6877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0"/>
              </a:spcBef>
            </a:pPr>
            <a:r>
              <a:rPr lang="zh-CN"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崔岑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29" name="图片 6"/>
          <p:cNvPicPr>
            <a:picLocks noChangeAspect="1"/>
          </p:cNvPicPr>
          <p:nvPr/>
        </p:nvPicPr>
        <p:blipFill>
          <a:blip r:embed="rId1"/>
          <a:srcRect r="10985"/>
          <a:stretch>
            <a:fillRect/>
          </a:stretch>
        </p:blipFill>
        <p:spPr>
          <a:xfrm>
            <a:off x="0" y="-635"/>
            <a:ext cx="9159240" cy="631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9"/>
          <p:cNvSpPr/>
          <p:nvPr/>
        </p:nvSpPr>
        <p:spPr>
          <a:xfrm>
            <a:off x="-5715" y="3819525"/>
            <a:ext cx="9158605" cy="897255"/>
          </a:xfrm>
          <a:custGeom>
            <a:avLst/>
            <a:gdLst/>
            <a:ahLst/>
            <a:cxnLst>
              <a:cxn ang="0">
                <a:pos x="0" y="125029"/>
              </a:cxn>
              <a:cxn ang="0">
                <a:pos x="12191998" y="590944"/>
              </a:cxn>
              <a:cxn ang="0">
                <a:pos x="12191999" y="777308"/>
              </a:cxn>
              <a:cxn ang="0">
                <a:pos x="0" y="854960"/>
              </a:cxn>
              <a:cxn ang="0">
                <a:pos x="0" y="125029"/>
              </a:cxn>
            </a:cxnLst>
            <a:pathLst>
              <a:path w="12192001" h="853191">
                <a:moveTo>
                  <a:pt x="0" y="124771"/>
                </a:moveTo>
                <a:cubicBezTo>
                  <a:pt x="5412352" y="-185195"/>
                  <a:pt x="8530955" y="124772"/>
                  <a:pt x="12192000" y="589721"/>
                </a:cubicBezTo>
                <a:cubicBezTo>
                  <a:pt x="12192000" y="806697"/>
                  <a:pt x="12192001" y="558723"/>
                  <a:pt x="12192001" y="775699"/>
                </a:cubicBezTo>
                <a:cubicBezTo>
                  <a:pt x="7973018" y="-61210"/>
                  <a:pt x="4420461" y="636214"/>
                  <a:pt x="0" y="853191"/>
                </a:cubicBezTo>
                <a:lnTo>
                  <a:pt x="0" y="124771"/>
                </a:lnTo>
                <a:close/>
              </a:path>
            </a:pathLst>
          </a:custGeom>
          <a:gradFill rotWithShape="1">
            <a:gsLst>
              <a:gs pos="0">
                <a:srgbClr val="D8D8D8">
                  <a:alpha val="100000"/>
                </a:srgbClr>
              </a:gs>
              <a:gs pos="50000">
                <a:srgbClr val="ACCBF9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10800000" scaled="1"/>
            <a:tileRect/>
          </a:gra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矩形 7"/>
          <p:cNvSpPr/>
          <p:nvPr/>
        </p:nvSpPr>
        <p:spPr>
          <a:xfrm>
            <a:off x="-5715" y="4336415"/>
            <a:ext cx="9158605" cy="2534920"/>
          </a:xfrm>
          <a:custGeom>
            <a:avLst/>
            <a:gdLst/>
            <a:ahLst/>
            <a:cxnLst>
              <a:cxn ang="0">
                <a:pos x="0" y="481394"/>
              </a:cxn>
              <a:cxn ang="0">
                <a:pos x="8398042" y="0"/>
              </a:cxn>
              <a:cxn ang="0">
                <a:pos x="12192000" y="300871"/>
              </a:cxn>
              <a:cxn ang="0">
                <a:pos x="12192000" y="2406987"/>
              </a:cxn>
              <a:cxn ang="0">
                <a:pos x="0" y="2406987"/>
              </a:cxn>
              <a:cxn ang="0">
                <a:pos x="0" y="481394"/>
              </a:cxn>
            </a:cxnLst>
            <a:pathLst>
              <a:path w="12192000" h="2406313">
                <a:moveTo>
                  <a:pt x="0" y="481260"/>
                </a:moveTo>
                <a:cubicBezTo>
                  <a:pt x="4255168" y="110287"/>
                  <a:pt x="5391484" y="52137"/>
                  <a:pt x="8398042" y="0"/>
                </a:cubicBezTo>
                <a:cubicBezTo>
                  <a:pt x="10693309" y="80210"/>
                  <a:pt x="10342989" y="77660"/>
                  <a:pt x="12192000" y="300787"/>
                </a:cubicBezTo>
                <a:lnTo>
                  <a:pt x="12192000" y="2406313"/>
                </a:lnTo>
                <a:lnTo>
                  <a:pt x="0" y="2406313"/>
                </a:lnTo>
                <a:lnTo>
                  <a:pt x="0" y="481260"/>
                </a:lnTo>
                <a:close/>
              </a:path>
            </a:pathLst>
          </a:custGeom>
          <a:blipFill rotWithShape="1">
            <a:blip r:embed="rId2"/>
          </a:blip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任意多边形 8"/>
          <p:cNvSpPr/>
          <p:nvPr/>
        </p:nvSpPr>
        <p:spPr>
          <a:xfrm>
            <a:off x="-14605" y="4139565"/>
            <a:ext cx="9173210" cy="527050"/>
          </a:xfrm>
          <a:custGeom>
            <a:avLst/>
            <a:gdLst/>
            <a:ahLst/>
            <a:cxnLst>
              <a:cxn ang="0">
                <a:pos x="0" y="499971"/>
              </a:cxn>
              <a:cxn ang="0">
                <a:pos x="4276402" y="159134"/>
              </a:cxn>
              <a:cxn ang="0">
                <a:pos x="8506321" y="4207"/>
              </a:cxn>
              <a:cxn ang="0">
                <a:pos x="12209437" y="314059"/>
              </a:cxn>
            </a:cxnLst>
            <a:pathLst>
              <a:path w="12212664" h="500155">
                <a:moveTo>
                  <a:pt x="0" y="500155"/>
                </a:moveTo>
                <a:cubicBezTo>
                  <a:pt x="1429718" y="371002"/>
                  <a:pt x="2859437" y="241850"/>
                  <a:pt x="4277532" y="159192"/>
                </a:cubicBezTo>
                <a:cubicBezTo>
                  <a:pt x="5695627" y="76534"/>
                  <a:pt x="7186047" y="-21621"/>
                  <a:pt x="8508569" y="4209"/>
                </a:cubicBezTo>
                <a:cubicBezTo>
                  <a:pt x="9831091" y="30039"/>
                  <a:pt x="11021877" y="172107"/>
                  <a:pt x="12212664" y="314175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2" name="标题 1"/>
          <p:cNvSpPr>
            <a:spLocks noGrp="1"/>
          </p:cNvSpPr>
          <p:nvPr/>
        </p:nvSpPr>
        <p:spPr>
          <a:xfrm>
            <a:off x="1600200" y="2667000"/>
            <a:ext cx="6358255" cy="99314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>
            <a:lvl1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+mj-lt"/>
                <a:ea typeface="+mj-ea"/>
                <a:cs typeface="+mj-cs"/>
                <a:sym typeface="Cambria" panose="02040503050406030204" pitchFamily="18" charset="0"/>
              </a:defRPr>
            </a:lvl1pPr>
            <a:lvl2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2pPr>
            <a:lvl3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3pPr>
            <a:lvl4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4pPr>
            <a:lvl5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5pPr>
            <a:lvl6pPr marL="13716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6pPr>
            <a:lvl7pPr marL="18288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7pPr>
            <a:lvl8pPr marL="22860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8pPr>
            <a:lvl9pPr marL="27432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9pPr>
          </a:lstStyle>
          <a:p>
            <a:pPr marL="0" indent="0" algn="ctr" eaLnBrk="1" fontAlgn="base" hangingPunct="1"/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职业生涯</a:t>
            </a:r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管理</a:t>
            </a:r>
            <a:endParaRPr lang="zh-CN" altLang="en-US" sz="6000" strike="noStrike" noProof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3079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6049010" y="5038090"/>
            <a:ext cx="2963545" cy="1309370"/>
          </a:xfr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崔岑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CN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2725" y="513080"/>
            <a:ext cx="45605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凡事预则立，不预则废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42315" y="2732532"/>
            <a:ext cx="5486400" cy="3616960"/>
            <a:chOff x="242315" y="2732532"/>
            <a:chExt cx="5486400" cy="361696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81171" y="2732532"/>
              <a:ext cx="2447374" cy="16635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28453" y="2817367"/>
              <a:ext cx="1358265" cy="1357630"/>
            </a:xfrm>
            <a:custGeom>
              <a:avLst/>
              <a:gdLst/>
              <a:ahLst/>
              <a:cxnLst/>
              <a:rect l="l" t="t" r="r" b="b"/>
              <a:pathLst>
                <a:path w="1358264" h="1357629">
                  <a:moveTo>
                    <a:pt x="1153502" y="265658"/>
                  </a:moveTo>
                  <a:lnTo>
                    <a:pt x="1112100" y="213918"/>
                  </a:lnTo>
                  <a:lnTo>
                    <a:pt x="1060348" y="162166"/>
                  </a:lnTo>
                  <a:lnTo>
                    <a:pt x="1008595" y="117309"/>
                  </a:lnTo>
                  <a:lnTo>
                    <a:pt x="932713" y="72466"/>
                  </a:lnTo>
                  <a:lnTo>
                    <a:pt x="846442" y="34518"/>
                  </a:lnTo>
                  <a:lnTo>
                    <a:pt x="760171" y="13817"/>
                  </a:lnTo>
                  <a:lnTo>
                    <a:pt x="687755" y="0"/>
                  </a:lnTo>
                  <a:lnTo>
                    <a:pt x="591134" y="0"/>
                  </a:lnTo>
                  <a:lnTo>
                    <a:pt x="515213" y="10337"/>
                  </a:lnTo>
                  <a:lnTo>
                    <a:pt x="453123" y="27597"/>
                  </a:lnTo>
                  <a:lnTo>
                    <a:pt x="380657" y="51739"/>
                  </a:lnTo>
                  <a:lnTo>
                    <a:pt x="317398" y="79349"/>
                  </a:lnTo>
                  <a:lnTo>
                    <a:pt x="265645" y="110401"/>
                  </a:lnTo>
                  <a:lnTo>
                    <a:pt x="217360" y="148348"/>
                  </a:lnTo>
                  <a:lnTo>
                    <a:pt x="169037" y="193192"/>
                  </a:lnTo>
                  <a:lnTo>
                    <a:pt x="127635" y="244957"/>
                  </a:lnTo>
                  <a:lnTo>
                    <a:pt x="93154" y="296710"/>
                  </a:lnTo>
                  <a:lnTo>
                    <a:pt x="58623" y="362267"/>
                  </a:lnTo>
                  <a:lnTo>
                    <a:pt x="31026" y="424370"/>
                  </a:lnTo>
                  <a:lnTo>
                    <a:pt x="13804" y="486460"/>
                  </a:lnTo>
                  <a:lnTo>
                    <a:pt x="3416" y="542810"/>
                  </a:lnTo>
                  <a:lnTo>
                    <a:pt x="0" y="604913"/>
                  </a:lnTo>
                  <a:lnTo>
                    <a:pt x="6883" y="694626"/>
                  </a:lnTo>
                  <a:lnTo>
                    <a:pt x="24142" y="787755"/>
                  </a:lnTo>
                  <a:lnTo>
                    <a:pt x="31026" y="680808"/>
                  </a:lnTo>
                  <a:lnTo>
                    <a:pt x="44831" y="591134"/>
                  </a:lnTo>
                  <a:lnTo>
                    <a:pt x="65544" y="517525"/>
                  </a:lnTo>
                  <a:lnTo>
                    <a:pt x="89687" y="455396"/>
                  </a:lnTo>
                  <a:lnTo>
                    <a:pt x="127635" y="389851"/>
                  </a:lnTo>
                  <a:lnTo>
                    <a:pt x="169037" y="327761"/>
                  </a:lnTo>
                  <a:lnTo>
                    <a:pt x="210451" y="282905"/>
                  </a:lnTo>
                  <a:lnTo>
                    <a:pt x="262229" y="241515"/>
                  </a:lnTo>
                  <a:lnTo>
                    <a:pt x="307047" y="203555"/>
                  </a:lnTo>
                  <a:lnTo>
                    <a:pt x="359968" y="172478"/>
                  </a:lnTo>
                  <a:lnTo>
                    <a:pt x="428980" y="138023"/>
                  </a:lnTo>
                  <a:lnTo>
                    <a:pt x="491070" y="117309"/>
                  </a:lnTo>
                  <a:lnTo>
                    <a:pt x="556615" y="100063"/>
                  </a:lnTo>
                  <a:lnTo>
                    <a:pt x="622160" y="89687"/>
                  </a:lnTo>
                  <a:lnTo>
                    <a:pt x="684288" y="86245"/>
                  </a:lnTo>
                  <a:lnTo>
                    <a:pt x="767105" y="89687"/>
                  </a:lnTo>
                  <a:lnTo>
                    <a:pt x="842975" y="100063"/>
                  </a:lnTo>
                  <a:lnTo>
                    <a:pt x="922337" y="124206"/>
                  </a:lnTo>
                  <a:lnTo>
                    <a:pt x="984453" y="148348"/>
                  </a:lnTo>
                  <a:lnTo>
                    <a:pt x="1043114" y="182854"/>
                  </a:lnTo>
                  <a:lnTo>
                    <a:pt x="1153502" y="265658"/>
                  </a:lnTo>
                  <a:close/>
                </a:path>
                <a:path w="1358264" h="1357629">
                  <a:moveTo>
                    <a:pt x="1358239" y="666991"/>
                  </a:moveTo>
                  <a:lnTo>
                    <a:pt x="1340980" y="598017"/>
                  </a:lnTo>
                  <a:lnTo>
                    <a:pt x="1323721" y="524408"/>
                  </a:lnTo>
                  <a:lnTo>
                    <a:pt x="1289227" y="445058"/>
                  </a:lnTo>
                  <a:lnTo>
                    <a:pt x="1258176" y="389851"/>
                  </a:lnTo>
                  <a:lnTo>
                    <a:pt x="1289227" y="493356"/>
                  </a:lnTo>
                  <a:lnTo>
                    <a:pt x="1303032" y="587654"/>
                  </a:lnTo>
                  <a:lnTo>
                    <a:pt x="1299578" y="673925"/>
                  </a:lnTo>
                  <a:lnTo>
                    <a:pt x="1278890" y="770509"/>
                  </a:lnTo>
                  <a:lnTo>
                    <a:pt x="1247825" y="863663"/>
                  </a:lnTo>
                  <a:lnTo>
                    <a:pt x="1223683" y="922312"/>
                  </a:lnTo>
                  <a:lnTo>
                    <a:pt x="1181100" y="980973"/>
                  </a:lnTo>
                  <a:lnTo>
                    <a:pt x="1125893" y="1043076"/>
                  </a:lnTo>
                  <a:lnTo>
                    <a:pt x="1070698" y="1098296"/>
                  </a:lnTo>
                  <a:lnTo>
                    <a:pt x="1015530" y="1136205"/>
                  </a:lnTo>
                  <a:lnTo>
                    <a:pt x="953401" y="1174153"/>
                  </a:lnTo>
                  <a:lnTo>
                    <a:pt x="887844" y="1208671"/>
                  </a:lnTo>
                  <a:lnTo>
                    <a:pt x="808507" y="1232814"/>
                  </a:lnTo>
                  <a:lnTo>
                    <a:pt x="729157" y="1246619"/>
                  </a:lnTo>
                  <a:lnTo>
                    <a:pt x="663562" y="1253502"/>
                  </a:lnTo>
                  <a:lnTo>
                    <a:pt x="573874" y="1253502"/>
                  </a:lnTo>
                  <a:lnTo>
                    <a:pt x="497992" y="1243177"/>
                  </a:lnTo>
                  <a:lnTo>
                    <a:pt x="415188" y="1219034"/>
                  </a:lnTo>
                  <a:lnTo>
                    <a:pt x="310515" y="1174153"/>
                  </a:lnTo>
                  <a:lnTo>
                    <a:pt x="238036" y="1132751"/>
                  </a:lnTo>
                  <a:lnTo>
                    <a:pt x="158699" y="1060335"/>
                  </a:lnTo>
                  <a:lnTo>
                    <a:pt x="86233" y="977531"/>
                  </a:lnTo>
                  <a:lnTo>
                    <a:pt x="113830" y="1036142"/>
                  </a:lnTo>
                  <a:lnTo>
                    <a:pt x="172491" y="1118984"/>
                  </a:lnTo>
                  <a:lnTo>
                    <a:pt x="234619" y="1184516"/>
                  </a:lnTo>
                  <a:lnTo>
                    <a:pt x="293255" y="1232814"/>
                  </a:lnTo>
                  <a:lnTo>
                    <a:pt x="355371" y="1267320"/>
                  </a:lnTo>
                  <a:lnTo>
                    <a:pt x="428980" y="1305280"/>
                  </a:lnTo>
                  <a:lnTo>
                    <a:pt x="484187" y="1325968"/>
                  </a:lnTo>
                  <a:lnTo>
                    <a:pt x="566966" y="1343228"/>
                  </a:lnTo>
                  <a:lnTo>
                    <a:pt x="642886" y="1357020"/>
                  </a:lnTo>
                  <a:lnTo>
                    <a:pt x="718769" y="1357020"/>
                  </a:lnTo>
                  <a:lnTo>
                    <a:pt x="787781" y="1353566"/>
                  </a:lnTo>
                  <a:lnTo>
                    <a:pt x="880935" y="1329423"/>
                  </a:lnTo>
                  <a:lnTo>
                    <a:pt x="953401" y="1305280"/>
                  </a:lnTo>
                  <a:lnTo>
                    <a:pt x="1029322" y="1270762"/>
                  </a:lnTo>
                  <a:lnTo>
                    <a:pt x="1105217" y="1219034"/>
                  </a:lnTo>
                  <a:lnTo>
                    <a:pt x="1160424" y="1174153"/>
                  </a:lnTo>
                  <a:lnTo>
                    <a:pt x="1216774" y="1112062"/>
                  </a:lnTo>
                  <a:lnTo>
                    <a:pt x="1268514" y="1039622"/>
                  </a:lnTo>
                  <a:lnTo>
                    <a:pt x="1309916" y="956830"/>
                  </a:lnTo>
                  <a:lnTo>
                    <a:pt x="1351318" y="805014"/>
                  </a:lnTo>
                  <a:lnTo>
                    <a:pt x="1354785" y="725665"/>
                  </a:lnTo>
                  <a:lnTo>
                    <a:pt x="1358239" y="66699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36479" y="2835770"/>
              <a:ext cx="1348105" cy="1280160"/>
            </a:xfrm>
            <a:custGeom>
              <a:avLst/>
              <a:gdLst/>
              <a:ahLst/>
              <a:cxnLst/>
              <a:rect l="l" t="t" r="r" b="b"/>
              <a:pathLst>
                <a:path w="1348104" h="1280160">
                  <a:moveTo>
                    <a:pt x="149529" y="324307"/>
                  </a:moveTo>
                  <a:lnTo>
                    <a:pt x="105803" y="266814"/>
                  </a:lnTo>
                  <a:lnTo>
                    <a:pt x="82804" y="303593"/>
                  </a:lnTo>
                  <a:lnTo>
                    <a:pt x="64401" y="338112"/>
                  </a:lnTo>
                  <a:lnTo>
                    <a:pt x="43713" y="382955"/>
                  </a:lnTo>
                  <a:lnTo>
                    <a:pt x="27597" y="426656"/>
                  </a:lnTo>
                  <a:lnTo>
                    <a:pt x="16116" y="474954"/>
                  </a:lnTo>
                  <a:lnTo>
                    <a:pt x="5778" y="535901"/>
                  </a:lnTo>
                  <a:lnTo>
                    <a:pt x="3454" y="573862"/>
                  </a:lnTo>
                  <a:lnTo>
                    <a:pt x="0" y="608368"/>
                  </a:lnTo>
                  <a:lnTo>
                    <a:pt x="11518" y="711873"/>
                  </a:lnTo>
                  <a:lnTo>
                    <a:pt x="19570" y="693445"/>
                  </a:lnTo>
                  <a:lnTo>
                    <a:pt x="24168" y="647458"/>
                  </a:lnTo>
                  <a:lnTo>
                    <a:pt x="29921" y="601459"/>
                  </a:lnTo>
                  <a:lnTo>
                    <a:pt x="36804" y="563499"/>
                  </a:lnTo>
                  <a:lnTo>
                    <a:pt x="47180" y="529018"/>
                  </a:lnTo>
                  <a:lnTo>
                    <a:pt x="55194" y="494512"/>
                  </a:lnTo>
                  <a:lnTo>
                    <a:pt x="68999" y="458851"/>
                  </a:lnTo>
                  <a:lnTo>
                    <a:pt x="90868" y="418604"/>
                  </a:lnTo>
                  <a:lnTo>
                    <a:pt x="105803" y="389839"/>
                  </a:lnTo>
                  <a:lnTo>
                    <a:pt x="124206" y="358813"/>
                  </a:lnTo>
                  <a:lnTo>
                    <a:pt x="149529" y="324307"/>
                  </a:lnTo>
                  <a:close/>
                </a:path>
                <a:path w="1348104" h="1280160">
                  <a:moveTo>
                    <a:pt x="405980" y="1279944"/>
                  </a:moveTo>
                  <a:lnTo>
                    <a:pt x="319747" y="1162685"/>
                  </a:lnTo>
                  <a:lnTo>
                    <a:pt x="271424" y="1135062"/>
                  </a:lnTo>
                  <a:lnTo>
                    <a:pt x="236943" y="1110919"/>
                  </a:lnTo>
                  <a:lnTo>
                    <a:pt x="186321" y="1076388"/>
                  </a:lnTo>
                  <a:lnTo>
                    <a:pt x="147205" y="1039622"/>
                  </a:lnTo>
                  <a:lnTo>
                    <a:pt x="116192" y="1008557"/>
                  </a:lnTo>
                  <a:lnTo>
                    <a:pt x="75920" y="960272"/>
                  </a:lnTo>
                  <a:lnTo>
                    <a:pt x="110401" y="1024674"/>
                  </a:lnTo>
                  <a:lnTo>
                    <a:pt x="143789" y="1074127"/>
                  </a:lnTo>
                  <a:lnTo>
                    <a:pt x="179412" y="1118958"/>
                  </a:lnTo>
                  <a:lnTo>
                    <a:pt x="234607" y="1172997"/>
                  </a:lnTo>
                  <a:lnTo>
                    <a:pt x="276021" y="1207528"/>
                  </a:lnTo>
                  <a:lnTo>
                    <a:pt x="328942" y="1240853"/>
                  </a:lnTo>
                  <a:lnTo>
                    <a:pt x="405980" y="1279944"/>
                  </a:lnTo>
                  <a:close/>
                </a:path>
                <a:path w="1348104" h="1280160">
                  <a:moveTo>
                    <a:pt x="1079931" y="189763"/>
                  </a:moveTo>
                  <a:lnTo>
                    <a:pt x="1033932" y="141452"/>
                  </a:lnTo>
                  <a:lnTo>
                    <a:pt x="1001725" y="117297"/>
                  </a:lnTo>
                  <a:lnTo>
                    <a:pt x="959167" y="89725"/>
                  </a:lnTo>
                  <a:lnTo>
                    <a:pt x="874090" y="45999"/>
                  </a:lnTo>
                  <a:lnTo>
                    <a:pt x="836104" y="32194"/>
                  </a:lnTo>
                  <a:lnTo>
                    <a:pt x="776287" y="14947"/>
                  </a:lnTo>
                  <a:lnTo>
                    <a:pt x="731469" y="6908"/>
                  </a:lnTo>
                  <a:lnTo>
                    <a:pt x="684326" y="1168"/>
                  </a:lnTo>
                  <a:lnTo>
                    <a:pt x="631393" y="0"/>
                  </a:lnTo>
                  <a:lnTo>
                    <a:pt x="610717" y="0"/>
                  </a:lnTo>
                  <a:lnTo>
                    <a:pt x="646341" y="69011"/>
                  </a:lnTo>
                  <a:lnTo>
                    <a:pt x="701548" y="65532"/>
                  </a:lnTo>
                  <a:lnTo>
                    <a:pt x="752144" y="69011"/>
                  </a:lnTo>
                  <a:lnTo>
                    <a:pt x="799299" y="75907"/>
                  </a:lnTo>
                  <a:lnTo>
                    <a:pt x="843013" y="83959"/>
                  </a:lnTo>
                  <a:lnTo>
                    <a:pt x="886701" y="95478"/>
                  </a:lnTo>
                  <a:lnTo>
                    <a:pt x="955713" y="120751"/>
                  </a:lnTo>
                  <a:lnTo>
                    <a:pt x="1000569" y="142608"/>
                  </a:lnTo>
                  <a:lnTo>
                    <a:pt x="1079931" y="189763"/>
                  </a:lnTo>
                  <a:close/>
                </a:path>
                <a:path w="1348104" h="1280160">
                  <a:moveTo>
                    <a:pt x="1347889" y="673925"/>
                  </a:moveTo>
                  <a:lnTo>
                    <a:pt x="1343291" y="614133"/>
                  </a:lnTo>
                  <a:lnTo>
                    <a:pt x="1326070" y="553161"/>
                  </a:lnTo>
                  <a:lnTo>
                    <a:pt x="1316875" y="518655"/>
                  </a:lnTo>
                  <a:lnTo>
                    <a:pt x="1305344" y="481863"/>
                  </a:lnTo>
                  <a:lnTo>
                    <a:pt x="1289265" y="443903"/>
                  </a:lnTo>
                  <a:lnTo>
                    <a:pt x="1274292" y="407098"/>
                  </a:lnTo>
                  <a:lnTo>
                    <a:pt x="1251280" y="364566"/>
                  </a:lnTo>
                  <a:lnTo>
                    <a:pt x="1263942" y="405968"/>
                  </a:lnTo>
                  <a:lnTo>
                    <a:pt x="1270863" y="433539"/>
                  </a:lnTo>
                  <a:lnTo>
                    <a:pt x="1282344" y="485317"/>
                  </a:lnTo>
                  <a:lnTo>
                    <a:pt x="1292682" y="548551"/>
                  </a:lnTo>
                  <a:lnTo>
                    <a:pt x="1292682" y="618705"/>
                  </a:lnTo>
                  <a:lnTo>
                    <a:pt x="1289265" y="665861"/>
                  </a:lnTo>
                  <a:lnTo>
                    <a:pt x="1282344" y="722210"/>
                  </a:lnTo>
                  <a:lnTo>
                    <a:pt x="1261656" y="794677"/>
                  </a:lnTo>
                  <a:lnTo>
                    <a:pt x="1229448" y="874026"/>
                  </a:lnTo>
                  <a:lnTo>
                    <a:pt x="1277747" y="992466"/>
                  </a:lnTo>
                  <a:lnTo>
                    <a:pt x="1304213" y="931506"/>
                  </a:lnTo>
                  <a:lnTo>
                    <a:pt x="1323746" y="878611"/>
                  </a:lnTo>
                  <a:lnTo>
                    <a:pt x="1336408" y="828001"/>
                  </a:lnTo>
                  <a:lnTo>
                    <a:pt x="1344434" y="765911"/>
                  </a:lnTo>
                  <a:lnTo>
                    <a:pt x="1347889" y="6739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30616" y="2895549"/>
              <a:ext cx="1163320" cy="981710"/>
            </a:xfrm>
            <a:custGeom>
              <a:avLst/>
              <a:gdLst/>
              <a:ahLst/>
              <a:cxnLst/>
              <a:rect l="l" t="t" r="r" b="b"/>
              <a:pathLst>
                <a:path w="1163320" h="981710">
                  <a:moveTo>
                    <a:pt x="1063645" y="981280"/>
                  </a:moveTo>
                  <a:lnTo>
                    <a:pt x="1086000" y="943688"/>
                  </a:lnTo>
                  <a:lnTo>
                    <a:pt x="1105741" y="904572"/>
                  </a:lnTo>
                  <a:lnTo>
                    <a:pt x="1122754" y="864044"/>
                  </a:lnTo>
                  <a:lnTo>
                    <a:pt x="1136927" y="822211"/>
                  </a:lnTo>
                  <a:lnTo>
                    <a:pt x="1148147" y="779184"/>
                  </a:lnTo>
                  <a:lnTo>
                    <a:pt x="1156301" y="735071"/>
                  </a:lnTo>
                  <a:lnTo>
                    <a:pt x="1161277" y="689982"/>
                  </a:lnTo>
                  <a:lnTo>
                    <a:pt x="1162960" y="644027"/>
                  </a:lnTo>
                  <a:lnTo>
                    <a:pt x="1161277" y="598072"/>
                  </a:lnTo>
                  <a:lnTo>
                    <a:pt x="1156301" y="552982"/>
                  </a:lnTo>
                  <a:lnTo>
                    <a:pt x="1148147" y="508869"/>
                  </a:lnTo>
                  <a:lnTo>
                    <a:pt x="1136927" y="465840"/>
                  </a:lnTo>
                  <a:lnTo>
                    <a:pt x="1122754" y="424005"/>
                  </a:lnTo>
                  <a:lnTo>
                    <a:pt x="1105741" y="383474"/>
                  </a:lnTo>
                  <a:lnTo>
                    <a:pt x="1086000" y="344357"/>
                  </a:lnTo>
                  <a:lnTo>
                    <a:pt x="1063645" y="306762"/>
                  </a:lnTo>
                  <a:lnTo>
                    <a:pt x="1038788" y="270799"/>
                  </a:lnTo>
                  <a:lnTo>
                    <a:pt x="1011542" y="236578"/>
                  </a:lnTo>
                  <a:lnTo>
                    <a:pt x="982021" y="204208"/>
                  </a:lnTo>
                  <a:lnTo>
                    <a:pt x="950336" y="173799"/>
                  </a:lnTo>
                  <a:lnTo>
                    <a:pt x="916601" y="145460"/>
                  </a:lnTo>
                  <a:lnTo>
                    <a:pt x="880929" y="119300"/>
                  </a:lnTo>
                  <a:lnTo>
                    <a:pt x="843433" y="95429"/>
                  </a:lnTo>
                  <a:lnTo>
                    <a:pt x="804225" y="73957"/>
                  </a:lnTo>
                  <a:lnTo>
                    <a:pt x="763418" y="54992"/>
                  </a:lnTo>
                  <a:lnTo>
                    <a:pt x="721126" y="38645"/>
                  </a:lnTo>
                  <a:lnTo>
                    <a:pt x="677461" y="25024"/>
                  </a:lnTo>
                  <a:lnTo>
                    <a:pt x="632535" y="14240"/>
                  </a:lnTo>
                  <a:lnTo>
                    <a:pt x="586462" y="6402"/>
                  </a:lnTo>
                  <a:lnTo>
                    <a:pt x="539355" y="1618"/>
                  </a:lnTo>
                  <a:lnTo>
                    <a:pt x="491327" y="0"/>
                  </a:lnTo>
                  <a:lnTo>
                    <a:pt x="443288" y="1618"/>
                  </a:lnTo>
                  <a:lnTo>
                    <a:pt x="396160" y="6402"/>
                  </a:lnTo>
                  <a:lnTo>
                    <a:pt x="350055" y="14240"/>
                  </a:lnTo>
                  <a:lnTo>
                    <a:pt x="305089" y="25024"/>
                  </a:lnTo>
                  <a:lnTo>
                    <a:pt x="261374" y="38645"/>
                  </a:lnTo>
                  <a:lnTo>
                    <a:pt x="219025" y="54992"/>
                  </a:lnTo>
                  <a:lnTo>
                    <a:pt x="178156" y="73957"/>
                  </a:lnTo>
                  <a:lnTo>
                    <a:pt x="138881" y="95429"/>
                  </a:lnTo>
                  <a:lnTo>
                    <a:pt x="101314" y="119300"/>
                  </a:lnTo>
                  <a:lnTo>
                    <a:pt x="65569" y="145460"/>
                  </a:lnTo>
                  <a:lnTo>
                    <a:pt x="31759" y="173799"/>
                  </a:lnTo>
                  <a:lnTo>
                    <a:pt x="0" y="204208"/>
                  </a:lnTo>
                </a:path>
              </a:pathLst>
            </a:custGeom>
            <a:ln w="3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91487" y="2795536"/>
              <a:ext cx="1144905" cy="992505"/>
            </a:xfrm>
            <a:custGeom>
              <a:avLst/>
              <a:gdLst/>
              <a:ahLst/>
              <a:cxnLst/>
              <a:rect l="l" t="t" r="r" b="b"/>
              <a:pathLst>
                <a:path w="1144904" h="992504">
                  <a:moveTo>
                    <a:pt x="1036592" y="992164"/>
                  </a:moveTo>
                  <a:lnTo>
                    <a:pt x="1060850" y="953571"/>
                  </a:lnTo>
                  <a:lnTo>
                    <a:pt x="1082293" y="913281"/>
                  </a:lnTo>
                  <a:lnTo>
                    <a:pt x="1100794" y="871416"/>
                  </a:lnTo>
                  <a:lnTo>
                    <a:pt x="1116221" y="828103"/>
                  </a:lnTo>
                  <a:lnTo>
                    <a:pt x="1128446" y="783465"/>
                  </a:lnTo>
                  <a:lnTo>
                    <a:pt x="1137338" y="737627"/>
                  </a:lnTo>
                  <a:lnTo>
                    <a:pt x="1142769" y="690712"/>
                  </a:lnTo>
                  <a:lnTo>
                    <a:pt x="1144608" y="642847"/>
                  </a:lnTo>
                  <a:lnTo>
                    <a:pt x="1142769" y="594829"/>
                  </a:lnTo>
                  <a:lnTo>
                    <a:pt x="1137338" y="547777"/>
                  </a:lnTo>
                  <a:lnTo>
                    <a:pt x="1128446" y="501814"/>
                  </a:lnTo>
                  <a:lnTo>
                    <a:pt x="1116221" y="457064"/>
                  </a:lnTo>
                  <a:lnTo>
                    <a:pt x="1100794" y="413650"/>
                  </a:lnTo>
                  <a:lnTo>
                    <a:pt x="1082293" y="371696"/>
                  </a:lnTo>
                  <a:lnTo>
                    <a:pt x="1060850" y="331326"/>
                  </a:lnTo>
                  <a:lnTo>
                    <a:pt x="1036592" y="292664"/>
                  </a:lnTo>
                  <a:lnTo>
                    <a:pt x="1009650" y="255834"/>
                  </a:lnTo>
                  <a:lnTo>
                    <a:pt x="980153" y="220958"/>
                  </a:lnTo>
                  <a:lnTo>
                    <a:pt x="948231" y="188162"/>
                  </a:lnTo>
                  <a:lnTo>
                    <a:pt x="914014" y="157568"/>
                  </a:lnTo>
                  <a:lnTo>
                    <a:pt x="877631" y="129300"/>
                  </a:lnTo>
                  <a:lnTo>
                    <a:pt x="839212" y="103483"/>
                  </a:lnTo>
                  <a:lnTo>
                    <a:pt x="798886" y="80240"/>
                  </a:lnTo>
                  <a:lnTo>
                    <a:pt x="756784" y="59694"/>
                  </a:lnTo>
                  <a:lnTo>
                    <a:pt x="713034" y="41970"/>
                  </a:lnTo>
                  <a:lnTo>
                    <a:pt x="667766" y="27190"/>
                  </a:lnTo>
                  <a:lnTo>
                    <a:pt x="621110" y="15480"/>
                  </a:lnTo>
                  <a:lnTo>
                    <a:pt x="573195" y="6962"/>
                  </a:lnTo>
                  <a:lnTo>
                    <a:pt x="524152" y="1761"/>
                  </a:lnTo>
                  <a:lnTo>
                    <a:pt x="474109" y="0"/>
                  </a:lnTo>
                  <a:lnTo>
                    <a:pt x="424068" y="1761"/>
                  </a:lnTo>
                  <a:lnTo>
                    <a:pt x="375027" y="6962"/>
                  </a:lnTo>
                  <a:lnTo>
                    <a:pt x="327114" y="15480"/>
                  </a:lnTo>
                  <a:lnTo>
                    <a:pt x="280459" y="27190"/>
                  </a:lnTo>
                  <a:lnTo>
                    <a:pt x="235193" y="41970"/>
                  </a:lnTo>
                  <a:lnTo>
                    <a:pt x="191444" y="59694"/>
                  </a:lnTo>
                  <a:lnTo>
                    <a:pt x="149342" y="80240"/>
                  </a:lnTo>
                  <a:lnTo>
                    <a:pt x="109017" y="103483"/>
                  </a:lnTo>
                  <a:lnTo>
                    <a:pt x="70598" y="129300"/>
                  </a:lnTo>
                  <a:lnTo>
                    <a:pt x="34216" y="157568"/>
                  </a:lnTo>
                  <a:lnTo>
                    <a:pt x="0" y="188162"/>
                  </a:lnTo>
                </a:path>
              </a:pathLst>
            </a:custGeom>
            <a:ln w="91941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75425" y="2792056"/>
              <a:ext cx="1163320" cy="981710"/>
            </a:xfrm>
            <a:custGeom>
              <a:avLst/>
              <a:gdLst/>
              <a:ahLst/>
              <a:cxnLst/>
              <a:rect l="l" t="t" r="r" b="b"/>
              <a:pathLst>
                <a:path w="1163320" h="981710">
                  <a:moveTo>
                    <a:pt x="1063639" y="981266"/>
                  </a:moveTo>
                  <a:lnTo>
                    <a:pt x="1085994" y="943674"/>
                  </a:lnTo>
                  <a:lnTo>
                    <a:pt x="1105735" y="904559"/>
                  </a:lnTo>
                  <a:lnTo>
                    <a:pt x="1122748" y="864032"/>
                  </a:lnTo>
                  <a:lnTo>
                    <a:pt x="1136921" y="822200"/>
                  </a:lnTo>
                  <a:lnTo>
                    <a:pt x="1148141" y="779175"/>
                  </a:lnTo>
                  <a:lnTo>
                    <a:pt x="1156295" y="735064"/>
                  </a:lnTo>
                  <a:lnTo>
                    <a:pt x="1161270" y="689979"/>
                  </a:lnTo>
                  <a:lnTo>
                    <a:pt x="1162954" y="644027"/>
                  </a:lnTo>
                  <a:lnTo>
                    <a:pt x="1161270" y="598070"/>
                  </a:lnTo>
                  <a:lnTo>
                    <a:pt x="1156295" y="552979"/>
                  </a:lnTo>
                  <a:lnTo>
                    <a:pt x="1148141" y="508864"/>
                  </a:lnTo>
                  <a:lnTo>
                    <a:pt x="1136921" y="465834"/>
                  </a:lnTo>
                  <a:lnTo>
                    <a:pt x="1122748" y="423999"/>
                  </a:lnTo>
                  <a:lnTo>
                    <a:pt x="1105735" y="383468"/>
                  </a:lnTo>
                  <a:lnTo>
                    <a:pt x="1085994" y="344350"/>
                  </a:lnTo>
                  <a:lnTo>
                    <a:pt x="1063639" y="306755"/>
                  </a:lnTo>
                  <a:lnTo>
                    <a:pt x="1038782" y="270792"/>
                  </a:lnTo>
                  <a:lnTo>
                    <a:pt x="1011536" y="236572"/>
                  </a:lnTo>
                  <a:lnTo>
                    <a:pt x="982015" y="204202"/>
                  </a:lnTo>
                  <a:lnTo>
                    <a:pt x="950330" y="173794"/>
                  </a:lnTo>
                  <a:lnTo>
                    <a:pt x="916595" y="145455"/>
                  </a:lnTo>
                  <a:lnTo>
                    <a:pt x="880923" y="119296"/>
                  </a:lnTo>
                  <a:lnTo>
                    <a:pt x="843427" y="95426"/>
                  </a:lnTo>
                  <a:lnTo>
                    <a:pt x="804219" y="73954"/>
                  </a:lnTo>
                  <a:lnTo>
                    <a:pt x="763412" y="54990"/>
                  </a:lnTo>
                  <a:lnTo>
                    <a:pt x="721120" y="38643"/>
                  </a:lnTo>
                  <a:lnTo>
                    <a:pt x="677455" y="25023"/>
                  </a:lnTo>
                  <a:lnTo>
                    <a:pt x="632529" y="14240"/>
                  </a:lnTo>
                  <a:lnTo>
                    <a:pt x="586456" y="6401"/>
                  </a:lnTo>
                  <a:lnTo>
                    <a:pt x="539349" y="1618"/>
                  </a:lnTo>
                  <a:lnTo>
                    <a:pt x="491321" y="0"/>
                  </a:lnTo>
                  <a:lnTo>
                    <a:pt x="443286" y="1618"/>
                  </a:lnTo>
                  <a:lnTo>
                    <a:pt x="396160" y="6401"/>
                  </a:lnTo>
                  <a:lnTo>
                    <a:pt x="350058" y="14240"/>
                  </a:lnTo>
                  <a:lnTo>
                    <a:pt x="305093" y="25023"/>
                  </a:lnTo>
                  <a:lnTo>
                    <a:pt x="261379" y="38643"/>
                  </a:lnTo>
                  <a:lnTo>
                    <a:pt x="219031" y="54990"/>
                  </a:lnTo>
                  <a:lnTo>
                    <a:pt x="178162" y="73954"/>
                  </a:lnTo>
                  <a:lnTo>
                    <a:pt x="138886" y="95426"/>
                  </a:lnTo>
                  <a:lnTo>
                    <a:pt x="101318" y="119296"/>
                  </a:lnTo>
                  <a:lnTo>
                    <a:pt x="65572" y="145455"/>
                  </a:lnTo>
                  <a:lnTo>
                    <a:pt x="31761" y="173794"/>
                  </a:lnTo>
                  <a:lnTo>
                    <a:pt x="0" y="204202"/>
                  </a:lnTo>
                </a:path>
              </a:pathLst>
            </a:custGeom>
            <a:ln w="367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04328" y="2831178"/>
              <a:ext cx="1092835" cy="949325"/>
            </a:xfrm>
            <a:custGeom>
              <a:avLst/>
              <a:gdLst/>
              <a:ahLst/>
              <a:cxnLst/>
              <a:rect l="l" t="t" r="r" b="b"/>
              <a:pathLst>
                <a:path w="1092835" h="949325">
                  <a:moveTo>
                    <a:pt x="981864" y="949083"/>
                  </a:moveTo>
                  <a:lnTo>
                    <a:pt x="1006691" y="911605"/>
                  </a:lnTo>
                  <a:lnTo>
                    <a:pt x="1028660" y="872316"/>
                  </a:lnTo>
                  <a:lnTo>
                    <a:pt x="1047632" y="831351"/>
                  </a:lnTo>
                  <a:lnTo>
                    <a:pt x="1063467" y="788842"/>
                  </a:lnTo>
                  <a:lnTo>
                    <a:pt x="1076026" y="744923"/>
                  </a:lnTo>
                  <a:lnTo>
                    <a:pt x="1085169" y="699728"/>
                  </a:lnTo>
                  <a:lnTo>
                    <a:pt x="1090757" y="653389"/>
                  </a:lnTo>
                  <a:lnTo>
                    <a:pt x="1092650" y="606039"/>
                  </a:lnTo>
                  <a:lnTo>
                    <a:pt x="1090757" y="558687"/>
                  </a:lnTo>
                  <a:lnTo>
                    <a:pt x="1085169" y="512329"/>
                  </a:lnTo>
                  <a:lnTo>
                    <a:pt x="1076026" y="467102"/>
                  </a:lnTo>
                  <a:lnTo>
                    <a:pt x="1063467" y="423139"/>
                  </a:lnTo>
                  <a:lnTo>
                    <a:pt x="1047632" y="380576"/>
                  </a:lnTo>
                  <a:lnTo>
                    <a:pt x="1028660" y="339548"/>
                  </a:lnTo>
                  <a:lnTo>
                    <a:pt x="1006691" y="300190"/>
                  </a:lnTo>
                  <a:lnTo>
                    <a:pt x="981864" y="262636"/>
                  </a:lnTo>
                  <a:lnTo>
                    <a:pt x="954317" y="227021"/>
                  </a:lnTo>
                  <a:lnTo>
                    <a:pt x="924192" y="193481"/>
                  </a:lnTo>
                  <a:lnTo>
                    <a:pt x="891626" y="162149"/>
                  </a:lnTo>
                  <a:lnTo>
                    <a:pt x="856759" y="133161"/>
                  </a:lnTo>
                  <a:lnTo>
                    <a:pt x="819731" y="106652"/>
                  </a:lnTo>
                  <a:lnTo>
                    <a:pt x="780681" y="82757"/>
                  </a:lnTo>
                  <a:lnTo>
                    <a:pt x="739748" y="61610"/>
                  </a:lnTo>
                  <a:lnTo>
                    <a:pt x="697072" y="43347"/>
                  </a:lnTo>
                  <a:lnTo>
                    <a:pt x="652792" y="28101"/>
                  </a:lnTo>
                  <a:lnTo>
                    <a:pt x="607047" y="16009"/>
                  </a:lnTo>
                  <a:lnTo>
                    <a:pt x="559977" y="7205"/>
                  </a:lnTo>
                  <a:lnTo>
                    <a:pt x="511721" y="1823"/>
                  </a:lnTo>
                  <a:lnTo>
                    <a:pt x="462419" y="0"/>
                  </a:lnTo>
                  <a:lnTo>
                    <a:pt x="413102" y="1823"/>
                  </a:lnTo>
                  <a:lnTo>
                    <a:pt x="364820" y="7205"/>
                  </a:lnTo>
                  <a:lnTo>
                    <a:pt x="317711" y="16009"/>
                  </a:lnTo>
                  <a:lnTo>
                    <a:pt x="271917" y="28101"/>
                  </a:lnTo>
                  <a:lnTo>
                    <a:pt x="227578" y="43347"/>
                  </a:lnTo>
                  <a:lnTo>
                    <a:pt x="184836" y="61610"/>
                  </a:lnTo>
                  <a:lnTo>
                    <a:pt x="143831" y="82757"/>
                  </a:lnTo>
                  <a:lnTo>
                    <a:pt x="104704" y="106652"/>
                  </a:lnTo>
                  <a:lnTo>
                    <a:pt x="67596" y="133161"/>
                  </a:lnTo>
                  <a:lnTo>
                    <a:pt x="32648" y="162149"/>
                  </a:lnTo>
                  <a:lnTo>
                    <a:pt x="0" y="193481"/>
                  </a:lnTo>
                </a:path>
              </a:pathLst>
            </a:custGeom>
            <a:ln w="18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59989" y="4053621"/>
              <a:ext cx="648970" cy="929640"/>
            </a:xfrm>
            <a:custGeom>
              <a:avLst/>
              <a:gdLst/>
              <a:ahLst/>
              <a:cxnLst/>
              <a:rect l="l" t="t" r="r" b="b"/>
              <a:pathLst>
                <a:path w="648970" h="929639">
                  <a:moveTo>
                    <a:pt x="186344" y="0"/>
                  </a:moveTo>
                  <a:lnTo>
                    <a:pt x="0" y="69015"/>
                  </a:lnTo>
                  <a:lnTo>
                    <a:pt x="460058" y="929231"/>
                  </a:lnTo>
                  <a:lnTo>
                    <a:pt x="648671" y="833751"/>
                  </a:lnTo>
                  <a:lnTo>
                    <a:pt x="186344" y="0"/>
                  </a:lnTo>
                  <a:close/>
                </a:path>
              </a:pathLst>
            </a:custGeom>
            <a:solidFill>
              <a:srgbClr val="5F3E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2808" y="3985804"/>
              <a:ext cx="354122" cy="3828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61169" y="4057101"/>
              <a:ext cx="650240" cy="932815"/>
            </a:xfrm>
            <a:custGeom>
              <a:avLst/>
              <a:gdLst/>
              <a:ahLst/>
              <a:cxnLst/>
              <a:rect l="l" t="t" r="r" b="b"/>
              <a:pathLst>
                <a:path w="650239" h="932814">
                  <a:moveTo>
                    <a:pt x="188582" y="0"/>
                  </a:moveTo>
                  <a:lnTo>
                    <a:pt x="649775" y="829137"/>
                  </a:lnTo>
                </a:path>
                <a:path w="650239" h="932814">
                  <a:moveTo>
                    <a:pt x="0" y="66670"/>
                  </a:moveTo>
                  <a:lnTo>
                    <a:pt x="462327" y="932639"/>
                  </a:lnTo>
                </a:path>
              </a:pathLst>
            </a:custGeom>
            <a:ln w="9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7688" y="4251440"/>
              <a:ext cx="215053" cy="1425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01468" y="4282482"/>
              <a:ext cx="400685" cy="687070"/>
            </a:xfrm>
            <a:custGeom>
              <a:avLst/>
              <a:gdLst/>
              <a:ahLst/>
              <a:cxnLst/>
              <a:rect l="l" t="t" r="r" b="b"/>
              <a:pathLst>
                <a:path w="400685" h="687070">
                  <a:moveTo>
                    <a:pt x="50613" y="0"/>
                  </a:moveTo>
                  <a:lnTo>
                    <a:pt x="13795" y="29893"/>
                  </a:lnTo>
                  <a:lnTo>
                    <a:pt x="1149" y="66716"/>
                  </a:lnTo>
                  <a:lnTo>
                    <a:pt x="0" y="81662"/>
                  </a:lnTo>
                  <a:lnTo>
                    <a:pt x="0" y="98909"/>
                  </a:lnTo>
                  <a:lnTo>
                    <a:pt x="310517" y="686559"/>
                  </a:lnTo>
                  <a:lnTo>
                    <a:pt x="400248" y="624466"/>
                  </a:lnTo>
                  <a:lnTo>
                    <a:pt x="50613" y="0"/>
                  </a:lnTo>
                  <a:close/>
                </a:path>
              </a:pathLst>
            </a:custGeom>
            <a:solidFill>
              <a:srgbClr val="3E1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821" y="4837982"/>
              <a:ext cx="244894" cy="2368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0415" y="4194048"/>
              <a:ext cx="2926080" cy="2117090"/>
            </a:xfrm>
            <a:custGeom>
              <a:avLst/>
              <a:gdLst/>
              <a:ahLst/>
              <a:cxnLst/>
              <a:rect l="l" t="t" r="r" b="b"/>
              <a:pathLst>
                <a:path w="2926080" h="2117090">
                  <a:moveTo>
                    <a:pt x="0" y="352806"/>
                  </a:moveTo>
                  <a:lnTo>
                    <a:pt x="3220" y="304938"/>
                  </a:lnTo>
                  <a:lnTo>
                    <a:pt x="12603" y="259027"/>
                  </a:lnTo>
                  <a:lnTo>
                    <a:pt x="27726" y="215491"/>
                  </a:lnTo>
                  <a:lnTo>
                    <a:pt x="48170" y="174752"/>
                  </a:lnTo>
                  <a:lnTo>
                    <a:pt x="73514" y="137230"/>
                  </a:lnTo>
                  <a:lnTo>
                    <a:pt x="103338" y="103346"/>
                  </a:lnTo>
                  <a:lnTo>
                    <a:pt x="137221" y="73521"/>
                  </a:lnTo>
                  <a:lnTo>
                    <a:pt x="174744" y="48175"/>
                  </a:lnTo>
                  <a:lnTo>
                    <a:pt x="215485" y="27729"/>
                  </a:lnTo>
                  <a:lnTo>
                    <a:pt x="259025" y="12604"/>
                  </a:lnTo>
                  <a:lnTo>
                    <a:pt x="304943" y="3221"/>
                  </a:lnTo>
                  <a:lnTo>
                    <a:pt x="352818" y="0"/>
                  </a:lnTo>
                  <a:lnTo>
                    <a:pt x="2573274" y="0"/>
                  </a:lnTo>
                  <a:lnTo>
                    <a:pt x="2621141" y="3221"/>
                  </a:lnTo>
                  <a:lnTo>
                    <a:pt x="2667052" y="12604"/>
                  </a:lnTo>
                  <a:lnTo>
                    <a:pt x="2710588" y="27729"/>
                  </a:lnTo>
                  <a:lnTo>
                    <a:pt x="2751328" y="48175"/>
                  </a:lnTo>
                  <a:lnTo>
                    <a:pt x="2788849" y="73521"/>
                  </a:lnTo>
                  <a:lnTo>
                    <a:pt x="2822733" y="103346"/>
                  </a:lnTo>
                  <a:lnTo>
                    <a:pt x="2852558" y="137230"/>
                  </a:lnTo>
                  <a:lnTo>
                    <a:pt x="2877904" y="174751"/>
                  </a:lnTo>
                  <a:lnTo>
                    <a:pt x="2898350" y="215491"/>
                  </a:lnTo>
                  <a:lnTo>
                    <a:pt x="2913475" y="259027"/>
                  </a:lnTo>
                  <a:lnTo>
                    <a:pt x="2922858" y="304938"/>
                  </a:lnTo>
                  <a:lnTo>
                    <a:pt x="2926079" y="352806"/>
                  </a:lnTo>
                  <a:lnTo>
                    <a:pt x="2926079" y="1764017"/>
                  </a:lnTo>
                  <a:lnTo>
                    <a:pt x="2922858" y="1811892"/>
                  </a:lnTo>
                  <a:lnTo>
                    <a:pt x="2913475" y="1857810"/>
                  </a:lnTo>
                  <a:lnTo>
                    <a:pt x="2898350" y="1901350"/>
                  </a:lnTo>
                  <a:lnTo>
                    <a:pt x="2877904" y="1942091"/>
                  </a:lnTo>
                  <a:lnTo>
                    <a:pt x="2852558" y="1979614"/>
                  </a:lnTo>
                  <a:lnTo>
                    <a:pt x="2822733" y="2013497"/>
                  </a:lnTo>
                  <a:lnTo>
                    <a:pt x="2788849" y="2043321"/>
                  </a:lnTo>
                  <a:lnTo>
                    <a:pt x="2751328" y="2068665"/>
                  </a:lnTo>
                  <a:lnTo>
                    <a:pt x="2710588" y="2089109"/>
                  </a:lnTo>
                  <a:lnTo>
                    <a:pt x="2667052" y="2104232"/>
                  </a:lnTo>
                  <a:lnTo>
                    <a:pt x="2621141" y="2113615"/>
                  </a:lnTo>
                  <a:lnTo>
                    <a:pt x="2573274" y="2116836"/>
                  </a:lnTo>
                  <a:lnTo>
                    <a:pt x="352818" y="2116836"/>
                  </a:lnTo>
                  <a:lnTo>
                    <a:pt x="304943" y="2113615"/>
                  </a:lnTo>
                  <a:lnTo>
                    <a:pt x="259025" y="2104232"/>
                  </a:lnTo>
                  <a:lnTo>
                    <a:pt x="215485" y="2089109"/>
                  </a:lnTo>
                  <a:lnTo>
                    <a:pt x="174744" y="2068665"/>
                  </a:lnTo>
                  <a:lnTo>
                    <a:pt x="137221" y="2043321"/>
                  </a:lnTo>
                  <a:lnTo>
                    <a:pt x="103338" y="2013497"/>
                  </a:lnTo>
                  <a:lnTo>
                    <a:pt x="73514" y="1979614"/>
                  </a:lnTo>
                  <a:lnTo>
                    <a:pt x="48170" y="1942091"/>
                  </a:lnTo>
                  <a:lnTo>
                    <a:pt x="27726" y="1901350"/>
                  </a:lnTo>
                  <a:lnTo>
                    <a:pt x="12603" y="1857810"/>
                  </a:lnTo>
                  <a:lnTo>
                    <a:pt x="3220" y="1811892"/>
                  </a:lnTo>
                  <a:lnTo>
                    <a:pt x="0" y="1764017"/>
                  </a:lnTo>
                  <a:lnTo>
                    <a:pt x="0" y="352806"/>
                  </a:lnTo>
                  <a:close/>
                </a:path>
              </a:pathLst>
            </a:custGeom>
            <a:ln w="762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83514" y="4327652"/>
            <a:ext cx="869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%</a:t>
            </a:r>
            <a:r>
              <a:rPr sz="16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3514" y="4569358"/>
            <a:ext cx="2014220" cy="14878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  <a:tabLst>
                <a:tab pos="215265" algn="l"/>
              </a:tabLst>
            </a:pPr>
            <a:r>
              <a:rPr sz="1600" b="1" i="1" u="sng" spc="-160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600" b="1" i="1" spc="-1605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标和规划模糊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80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安稳的工作和生活；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没有突出的业绩；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75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普通人；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。。。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58840" y="4267200"/>
            <a:ext cx="2926080" cy="1934210"/>
          </a:xfrm>
          <a:custGeom>
            <a:avLst/>
            <a:gdLst/>
            <a:ahLst/>
            <a:cxnLst/>
            <a:rect l="l" t="t" r="r" b="b"/>
            <a:pathLst>
              <a:path w="2926079" h="1934210">
                <a:moveTo>
                  <a:pt x="0" y="322325"/>
                </a:moveTo>
                <a:lnTo>
                  <a:pt x="3493" y="274686"/>
                </a:lnTo>
                <a:lnTo>
                  <a:pt x="13643" y="229220"/>
                </a:lnTo>
                <a:lnTo>
                  <a:pt x="29951" y="186424"/>
                </a:lnTo>
                <a:lnTo>
                  <a:pt x="51919" y="146799"/>
                </a:lnTo>
                <a:lnTo>
                  <a:pt x="79048" y="110840"/>
                </a:lnTo>
                <a:lnTo>
                  <a:pt x="110840" y="79048"/>
                </a:lnTo>
                <a:lnTo>
                  <a:pt x="146799" y="51919"/>
                </a:lnTo>
                <a:lnTo>
                  <a:pt x="186424" y="29951"/>
                </a:lnTo>
                <a:lnTo>
                  <a:pt x="229220" y="13643"/>
                </a:lnTo>
                <a:lnTo>
                  <a:pt x="274686" y="3493"/>
                </a:lnTo>
                <a:lnTo>
                  <a:pt x="322325" y="0"/>
                </a:lnTo>
                <a:lnTo>
                  <a:pt x="2603754" y="0"/>
                </a:lnTo>
                <a:lnTo>
                  <a:pt x="2651393" y="3493"/>
                </a:lnTo>
                <a:lnTo>
                  <a:pt x="2696859" y="13643"/>
                </a:lnTo>
                <a:lnTo>
                  <a:pt x="2739655" y="29951"/>
                </a:lnTo>
                <a:lnTo>
                  <a:pt x="2779280" y="51919"/>
                </a:lnTo>
                <a:lnTo>
                  <a:pt x="2815239" y="79048"/>
                </a:lnTo>
                <a:lnTo>
                  <a:pt x="2847031" y="110840"/>
                </a:lnTo>
                <a:lnTo>
                  <a:pt x="2874160" y="146799"/>
                </a:lnTo>
                <a:lnTo>
                  <a:pt x="2896128" y="186424"/>
                </a:lnTo>
                <a:lnTo>
                  <a:pt x="2912436" y="229220"/>
                </a:lnTo>
                <a:lnTo>
                  <a:pt x="2922586" y="274686"/>
                </a:lnTo>
                <a:lnTo>
                  <a:pt x="2926080" y="322325"/>
                </a:lnTo>
                <a:lnTo>
                  <a:pt x="2926080" y="1611617"/>
                </a:lnTo>
                <a:lnTo>
                  <a:pt x="2922586" y="1659251"/>
                </a:lnTo>
                <a:lnTo>
                  <a:pt x="2912436" y="1704715"/>
                </a:lnTo>
                <a:lnTo>
                  <a:pt x="2896128" y="1747509"/>
                </a:lnTo>
                <a:lnTo>
                  <a:pt x="2874160" y="1787136"/>
                </a:lnTo>
                <a:lnTo>
                  <a:pt x="2847031" y="1823097"/>
                </a:lnTo>
                <a:lnTo>
                  <a:pt x="2815239" y="1854893"/>
                </a:lnTo>
                <a:lnTo>
                  <a:pt x="2779280" y="1882026"/>
                </a:lnTo>
                <a:lnTo>
                  <a:pt x="2739655" y="1903997"/>
                </a:lnTo>
                <a:lnTo>
                  <a:pt x="2696859" y="1920308"/>
                </a:lnTo>
                <a:lnTo>
                  <a:pt x="2651393" y="1930461"/>
                </a:lnTo>
                <a:lnTo>
                  <a:pt x="2603754" y="1933956"/>
                </a:lnTo>
                <a:lnTo>
                  <a:pt x="322325" y="1933956"/>
                </a:lnTo>
                <a:lnTo>
                  <a:pt x="274686" y="1930461"/>
                </a:lnTo>
                <a:lnTo>
                  <a:pt x="229220" y="1920308"/>
                </a:lnTo>
                <a:lnTo>
                  <a:pt x="186424" y="1903997"/>
                </a:lnTo>
                <a:lnTo>
                  <a:pt x="146799" y="1882026"/>
                </a:lnTo>
                <a:lnTo>
                  <a:pt x="110840" y="1854893"/>
                </a:lnTo>
                <a:lnTo>
                  <a:pt x="79048" y="1823097"/>
                </a:lnTo>
                <a:lnTo>
                  <a:pt x="51919" y="1787136"/>
                </a:lnTo>
                <a:lnTo>
                  <a:pt x="29951" y="1747509"/>
                </a:lnTo>
                <a:lnTo>
                  <a:pt x="13643" y="1704715"/>
                </a:lnTo>
                <a:lnTo>
                  <a:pt x="3493" y="1659251"/>
                </a:lnTo>
                <a:lnTo>
                  <a:pt x="0" y="1611617"/>
                </a:lnTo>
                <a:lnTo>
                  <a:pt x="0" y="322325"/>
                </a:lnTo>
                <a:close/>
              </a:path>
            </a:pathLst>
          </a:custGeom>
          <a:ln w="76199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214364" y="4313072"/>
            <a:ext cx="1648460" cy="1776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70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27%</a:t>
            </a:r>
            <a:r>
              <a:rPr sz="16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的人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u="sng" spc="-39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没有目标和规划：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1925">
              <a:lnSpc>
                <a:spcPct val="100000"/>
              </a:lnSpc>
              <a:spcBef>
                <a:spcPts val="380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抱怨自己；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1925">
              <a:lnSpc>
                <a:spcPct val="100000"/>
              </a:lnSpc>
              <a:spcBef>
                <a:spcPts val="390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抱怨社会；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1925">
              <a:lnSpc>
                <a:spcPct val="100000"/>
              </a:lnSpc>
              <a:spcBef>
                <a:spcPts val="370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常常失业；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1925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。。。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4611" y="1403603"/>
            <a:ext cx="2961640" cy="2169160"/>
          </a:xfrm>
          <a:custGeom>
            <a:avLst/>
            <a:gdLst/>
            <a:ahLst/>
            <a:cxnLst/>
            <a:rect l="l" t="t" r="r" b="b"/>
            <a:pathLst>
              <a:path w="2961640" h="2169160">
                <a:moveTo>
                  <a:pt x="0" y="361442"/>
                </a:moveTo>
                <a:lnTo>
                  <a:pt x="3299" y="312391"/>
                </a:lnTo>
                <a:lnTo>
                  <a:pt x="12911" y="265347"/>
                </a:lnTo>
                <a:lnTo>
                  <a:pt x="28404" y="220741"/>
                </a:lnTo>
                <a:lnTo>
                  <a:pt x="49347" y="179004"/>
                </a:lnTo>
                <a:lnTo>
                  <a:pt x="75311" y="140564"/>
                </a:lnTo>
                <a:lnTo>
                  <a:pt x="105865" y="105854"/>
                </a:lnTo>
                <a:lnTo>
                  <a:pt x="140578" y="75303"/>
                </a:lnTo>
                <a:lnTo>
                  <a:pt x="179019" y="49341"/>
                </a:lnTo>
                <a:lnTo>
                  <a:pt x="220757" y="28400"/>
                </a:lnTo>
                <a:lnTo>
                  <a:pt x="265363" y="12909"/>
                </a:lnTo>
                <a:lnTo>
                  <a:pt x="312406" y="3299"/>
                </a:lnTo>
                <a:lnTo>
                  <a:pt x="361454" y="0"/>
                </a:lnTo>
                <a:lnTo>
                  <a:pt x="2599690" y="0"/>
                </a:lnTo>
                <a:lnTo>
                  <a:pt x="2648740" y="3299"/>
                </a:lnTo>
                <a:lnTo>
                  <a:pt x="2695784" y="12909"/>
                </a:lnTo>
                <a:lnTo>
                  <a:pt x="2740390" y="28400"/>
                </a:lnTo>
                <a:lnTo>
                  <a:pt x="2782127" y="49341"/>
                </a:lnTo>
                <a:lnTo>
                  <a:pt x="2820567" y="75303"/>
                </a:lnTo>
                <a:lnTo>
                  <a:pt x="2855277" y="105854"/>
                </a:lnTo>
                <a:lnTo>
                  <a:pt x="2885828" y="140564"/>
                </a:lnTo>
                <a:lnTo>
                  <a:pt x="2911790" y="179004"/>
                </a:lnTo>
                <a:lnTo>
                  <a:pt x="2932731" y="220741"/>
                </a:lnTo>
                <a:lnTo>
                  <a:pt x="2948222" y="265347"/>
                </a:lnTo>
                <a:lnTo>
                  <a:pt x="2957832" y="312391"/>
                </a:lnTo>
                <a:lnTo>
                  <a:pt x="2961132" y="361442"/>
                </a:lnTo>
                <a:lnTo>
                  <a:pt x="2961132" y="1807210"/>
                </a:lnTo>
                <a:lnTo>
                  <a:pt x="2957832" y="1856260"/>
                </a:lnTo>
                <a:lnTo>
                  <a:pt x="2948222" y="1903304"/>
                </a:lnTo>
                <a:lnTo>
                  <a:pt x="2932731" y="1947910"/>
                </a:lnTo>
                <a:lnTo>
                  <a:pt x="2911790" y="1989647"/>
                </a:lnTo>
                <a:lnTo>
                  <a:pt x="2885828" y="2028087"/>
                </a:lnTo>
                <a:lnTo>
                  <a:pt x="2855277" y="2062797"/>
                </a:lnTo>
                <a:lnTo>
                  <a:pt x="2820567" y="2093348"/>
                </a:lnTo>
                <a:lnTo>
                  <a:pt x="2782127" y="2119310"/>
                </a:lnTo>
                <a:lnTo>
                  <a:pt x="2740390" y="2140251"/>
                </a:lnTo>
                <a:lnTo>
                  <a:pt x="2695784" y="2155742"/>
                </a:lnTo>
                <a:lnTo>
                  <a:pt x="2648740" y="2165352"/>
                </a:lnTo>
                <a:lnTo>
                  <a:pt x="2599690" y="2168652"/>
                </a:lnTo>
                <a:lnTo>
                  <a:pt x="361454" y="2168652"/>
                </a:lnTo>
                <a:lnTo>
                  <a:pt x="312406" y="2165352"/>
                </a:lnTo>
                <a:lnTo>
                  <a:pt x="265363" y="2155742"/>
                </a:lnTo>
                <a:lnTo>
                  <a:pt x="220757" y="2140251"/>
                </a:lnTo>
                <a:lnTo>
                  <a:pt x="179019" y="2119310"/>
                </a:lnTo>
                <a:lnTo>
                  <a:pt x="140578" y="2093348"/>
                </a:lnTo>
                <a:lnTo>
                  <a:pt x="105865" y="2062797"/>
                </a:lnTo>
                <a:lnTo>
                  <a:pt x="75311" y="2028087"/>
                </a:lnTo>
                <a:lnTo>
                  <a:pt x="49347" y="1989647"/>
                </a:lnTo>
                <a:lnTo>
                  <a:pt x="28404" y="1947910"/>
                </a:lnTo>
                <a:lnTo>
                  <a:pt x="12911" y="1903304"/>
                </a:lnTo>
                <a:lnTo>
                  <a:pt x="3299" y="1856260"/>
                </a:lnTo>
                <a:lnTo>
                  <a:pt x="0" y="1807210"/>
                </a:lnTo>
                <a:lnTo>
                  <a:pt x="0" y="361442"/>
                </a:lnTo>
                <a:close/>
              </a:path>
            </a:pathLst>
          </a:custGeom>
          <a:ln w="762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9643" y="1468907"/>
            <a:ext cx="2458085" cy="1777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3%</a:t>
            </a:r>
            <a:r>
              <a:rPr sz="16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u="sng" spc="-40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有清晰长期的目标和规划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4625" indent="-161925">
              <a:lnSpc>
                <a:spcPct val="100000"/>
              </a:lnSpc>
              <a:spcBef>
                <a:spcPts val="380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顶尖成功人士；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90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行业领袖；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70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社会精英；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。。。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58255" y="1271016"/>
            <a:ext cx="3005455" cy="2086610"/>
          </a:xfrm>
          <a:custGeom>
            <a:avLst/>
            <a:gdLst/>
            <a:ahLst/>
            <a:cxnLst/>
            <a:rect l="l" t="t" r="r" b="b"/>
            <a:pathLst>
              <a:path w="3005454" h="2086610">
                <a:moveTo>
                  <a:pt x="0" y="347725"/>
                </a:moveTo>
                <a:lnTo>
                  <a:pt x="3174" y="300545"/>
                </a:lnTo>
                <a:lnTo>
                  <a:pt x="12422" y="255293"/>
                </a:lnTo>
                <a:lnTo>
                  <a:pt x="27328" y="212383"/>
                </a:lnTo>
                <a:lnTo>
                  <a:pt x="47479" y="172230"/>
                </a:lnTo>
                <a:lnTo>
                  <a:pt x="72459" y="135249"/>
                </a:lnTo>
                <a:lnTo>
                  <a:pt x="101854" y="101853"/>
                </a:lnTo>
                <a:lnTo>
                  <a:pt x="135249" y="72459"/>
                </a:lnTo>
                <a:lnTo>
                  <a:pt x="172230" y="47479"/>
                </a:lnTo>
                <a:lnTo>
                  <a:pt x="212383" y="27328"/>
                </a:lnTo>
                <a:lnTo>
                  <a:pt x="255293" y="12422"/>
                </a:lnTo>
                <a:lnTo>
                  <a:pt x="300545" y="3174"/>
                </a:lnTo>
                <a:lnTo>
                  <a:pt x="347726" y="0"/>
                </a:lnTo>
                <a:lnTo>
                  <a:pt x="2657602" y="0"/>
                </a:lnTo>
                <a:lnTo>
                  <a:pt x="2704782" y="3174"/>
                </a:lnTo>
                <a:lnTo>
                  <a:pt x="2750034" y="12422"/>
                </a:lnTo>
                <a:lnTo>
                  <a:pt x="2792944" y="27328"/>
                </a:lnTo>
                <a:lnTo>
                  <a:pt x="2833097" y="47479"/>
                </a:lnTo>
                <a:lnTo>
                  <a:pt x="2870078" y="72459"/>
                </a:lnTo>
                <a:lnTo>
                  <a:pt x="2903474" y="101853"/>
                </a:lnTo>
                <a:lnTo>
                  <a:pt x="2932868" y="135249"/>
                </a:lnTo>
                <a:lnTo>
                  <a:pt x="2957848" y="172230"/>
                </a:lnTo>
                <a:lnTo>
                  <a:pt x="2977999" y="212383"/>
                </a:lnTo>
                <a:lnTo>
                  <a:pt x="2992905" y="255293"/>
                </a:lnTo>
                <a:lnTo>
                  <a:pt x="3002153" y="300545"/>
                </a:lnTo>
                <a:lnTo>
                  <a:pt x="3005328" y="347725"/>
                </a:lnTo>
                <a:lnTo>
                  <a:pt x="3005328" y="1738630"/>
                </a:lnTo>
                <a:lnTo>
                  <a:pt x="3002153" y="1785810"/>
                </a:lnTo>
                <a:lnTo>
                  <a:pt x="2992905" y="1831062"/>
                </a:lnTo>
                <a:lnTo>
                  <a:pt x="2977999" y="1873972"/>
                </a:lnTo>
                <a:lnTo>
                  <a:pt x="2957848" y="1914125"/>
                </a:lnTo>
                <a:lnTo>
                  <a:pt x="2932868" y="1951106"/>
                </a:lnTo>
                <a:lnTo>
                  <a:pt x="2903474" y="1984502"/>
                </a:lnTo>
                <a:lnTo>
                  <a:pt x="2870078" y="2013896"/>
                </a:lnTo>
                <a:lnTo>
                  <a:pt x="2833097" y="2038876"/>
                </a:lnTo>
                <a:lnTo>
                  <a:pt x="2792944" y="2059027"/>
                </a:lnTo>
                <a:lnTo>
                  <a:pt x="2750034" y="2073933"/>
                </a:lnTo>
                <a:lnTo>
                  <a:pt x="2704782" y="2083181"/>
                </a:lnTo>
                <a:lnTo>
                  <a:pt x="2657602" y="2086356"/>
                </a:lnTo>
                <a:lnTo>
                  <a:pt x="347726" y="2086356"/>
                </a:lnTo>
                <a:lnTo>
                  <a:pt x="300545" y="2083181"/>
                </a:lnTo>
                <a:lnTo>
                  <a:pt x="255293" y="2073933"/>
                </a:lnTo>
                <a:lnTo>
                  <a:pt x="212383" y="2059027"/>
                </a:lnTo>
                <a:lnTo>
                  <a:pt x="172230" y="2038876"/>
                </a:lnTo>
                <a:lnTo>
                  <a:pt x="135249" y="2013896"/>
                </a:lnTo>
                <a:lnTo>
                  <a:pt x="101853" y="1984502"/>
                </a:lnTo>
                <a:lnTo>
                  <a:pt x="72459" y="1951106"/>
                </a:lnTo>
                <a:lnTo>
                  <a:pt x="47479" y="1914125"/>
                </a:lnTo>
                <a:lnTo>
                  <a:pt x="27328" y="1873972"/>
                </a:lnTo>
                <a:lnTo>
                  <a:pt x="12422" y="1831062"/>
                </a:lnTo>
                <a:lnTo>
                  <a:pt x="3174" y="1785810"/>
                </a:lnTo>
                <a:lnTo>
                  <a:pt x="0" y="1738630"/>
                </a:lnTo>
                <a:lnTo>
                  <a:pt x="0" y="347725"/>
                </a:lnTo>
                <a:close/>
              </a:path>
            </a:pathLst>
          </a:custGeom>
          <a:ln w="762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085332" y="1354988"/>
            <a:ext cx="2458085" cy="1776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70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10%</a:t>
            </a:r>
            <a:r>
              <a:rPr sz="16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i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u="sng" spc="-4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有清晰短期的目标和规划</a:t>
            </a:r>
            <a:r>
              <a:rPr sz="1600" b="1" i="1" u="sng" spc="-15" dirty="0"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2560">
              <a:lnSpc>
                <a:spcPct val="100000"/>
              </a:lnSpc>
              <a:spcBef>
                <a:spcPts val="380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医生；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2560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律师；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2560">
              <a:lnSpc>
                <a:spcPct val="100000"/>
              </a:lnSpc>
              <a:spcBef>
                <a:spcPts val="375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技术专家；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5260" indent="-162560">
              <a:lnSpc>
                <a:spcPct val="100000"/>
              </a:lnSpc>
              <a:spcBef>
                <a:spcPts val="385"/>
              </a:spcBef>
              <a:buSzPct val="94000"/>
              <a:buFont typeface="Wingdings" panose="05000000000000000000"/>
              <a:buChar char=""/>
              <a:tabLst>
                <a:tab pos="1758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。。。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345179" y="1482852"/>
            <a:ext cx="2346325" cy="4312920"/>
            <a:chOff x="3345179" y="1482852"/>
            <a:chExt cx="2346325" cy="431292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5471" y="4555236"/>
              <a:ext cx="903731" cy="12405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2311" y="1516367"/>
              <a:ext cx="909078" cy="12458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5179" y="1482852"/>
              <a:ext cx="907554" cy="12473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8595" y="4588763"/>
              <a:ext cx="909078" cy="11712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36880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职业生涯规划－双赢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662683" y="2209800"/>
            <a:ext cx="1348740" cy="533400"/>
          </a:xfrm>
          <a:custGeom>
            <a:avLst/>
            <a:gdLst/>
            <a:ahLst/>
            <a:cxnLst/>
            <a:rect l="l" t="t" r="r" b="b"/>
            <a:pathLst>
              <a:path w="1348739" h="533400">
                <a:moveTo>
                  <a:pt x="125984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259840" y="533400"/>
                </a:lnTo>
                <a:lnTo>
                  <a:pt x="1294465" y="526420"/>
                </a:lnTo>
                <a:lnTo>
                  <a:pt x="1322720" y="507380"/>
                </a:lnTo>
                <a:lnTo>
                  <a:pt x="1341760" y="479125"/>
                </a:lnTo>
                <a:lnTo>
                  <a:pt x="1348740" y="444500"/>
                </a:lnTo>
                <a:lnTo>
                  <a:pt x="1348740" y="88900"/>
                </a:lnTo>
                <a:lnTo>
                  <a:pt x="1341760" y="54274"/>
                </a:lnTo>
                <a:lnTo>
                  <a:pt x="1322720" y="26019"/>
                </a:lnTo>
                <a:lnTo>
                  <a:pt x="1294465" y="6979"/>
                </a:lnTo>
                <a:lnTo>
                  <a:pt x="12598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81326" y="2318130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对个人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7255" y="4419600"/>
            <a:ext cx="1344295" cy="533400"/>
          </a:xfrm>
          <a:custGeom>
            <a:avLst/>
            <a:gdLst/>
            <a:ahLst/>
            <a:cxnLst/>
            <a:rect l="l" t="t" r="r" b="b"/>
            <a:pathLst>
              <a:path w="1344295" h="533400">
                <a:moveTo>
                  <a:pt x="1255268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255268" y="533400"/>
                </a:lnTo>
                <a:lnTo>
                  <a:pt x="1289893" y="526420"/>
                </a:lnTo>
                <a:lnTo>
                  <a:pt x="1318148" y="507380"/>
                </a:lnTo>
                <a:lnTo>
                  <a:pt x="1337188" y="479125"/>
                </a:lnTo>
                <a:lnTo>
                  <a:pt x="1344168" y="444500"/>
                </a:lnTo>
                <a:lnTo>
                  <a:pt x="1344168" y="88900"/>
                </a:lnTo>
                <a:lnTo>
                  <a:pt x="1337188" y="54274"/>
                </a:lnTo>
                <a:lnTo>
                  <a:pt x="1318148" y="26019"/>
                </a:lnTo>
                <a:lnTo>
                  <a:pt x="1289893" y="6979"/>
                </a:lnTo>
                <a:lnTo>
                  <a:pt x="125526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3104" y="4528566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对公司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79647" y="3771900"/>
            <a:ext cx="4738370" cy="2071370"/>
            <a:chOff x="3279647" y="3771900"/>
            <a:chExt cx="4738370" cy="2071370"/>
          </a:xfrm>
        </p:grpSpPr>
        <p:sp>
          <p:nvSpPr>
            <p:cNvPr id="10" name="object 10"/>
            <p:cNvSpPr/>
            <p:nvPr/>
          </p:nvSpPr>
          <p:spPr>
            <a:xfrm>
              <a:off x="3317747" y="3810000"/>
              <a:ext cx="4662170" cy="1995170"/>
            </a:xfrm>
            <a:custGeom>
              <a:avLst/>
              <a:gdLst/>
              <a:ahLst/>
              <a:cxnLst/>
              <a:rect l="l" t="t" r="r" b="b"/>
              <a:pathLst>
                <a:path w="4662170" h="1995170">
                  <a:moveTo>
                    <a:pt x="4329430" y="0"/>
                  </a:moveTo>
                  <a:lnTo>
                    <a:pt x="332486" y="0"/>
                  </a:lnTo>
                  <a:lnTo>
                    <a:pt x="283350" y="3604"/>
                  </a:lnTo>
                  <a:lnTo>
                    <a:pt x="236454" y="14075"/>
                  </a:lnTo>
                  <a:lnTo>
                    <a:pt x="192311" y="30899"/>
                  </a:lnTo>
                  <a:lnTo>
                    <a:pt x="151437" y="53561"/>
                  </a:lnTo>
                  <a:lnTo>
                    <a:pt x="114344" y="81548"/>
                  </a:lnTo>
                  <a:lnTo>
                    <a:pt x="81548" y="114344"/>
                  </a:lnTo>
                  <a:lnTo>
                    <a:pt x="53561" y="151437"/>
                  </a:lnTo>
                  <a:lnTo>
                    <a:pt x="30899" y="192311"/>
                  </a:lnTo>
                  <a:lnTo>
                    <a:pt x="14075" y="236454"/>
                  </a:lnTo>
                  <a:lnTo>
                    <a:pt x="3604" y="283350"/>
                  </a:lnTo>
                  <a:lnTo>
                    <a:pt x="0" y="332486"/>
                  </a:lnTo>
                  <a:lnTo>
                    <a:pt x="0" y="1662430"/>
                  </a:lnTo>
                  <a:lnTo>
                    <a:pt x="3604" y="1711562"/>
                  </a:lnTo>
                  <a:lnTo>
                    <a:pt x="14075" y="1758457"/>
                  </a:lnTo>
                  <a:lnTo>
                    <a:pt x="30899" y="1802598"/>
                  </a:lnTo>
                  <a:lnTo>
                    <a:pt x="53561" y="1843473"/>
                  </a:lnTo>
                  <a:lnTo>
                    <a:pt x="81548" y="1880566"/>
                  </a:lnTo>
                  <a:lnTo>
                    <a:pt x="114344" y="1913363"/>
                  </a:lnTo>
                  <a:lnTo>
                    <a:pt x="151437" y="1941351"/>
                  </a:lnTo>
                  <a:lnTo>
                    <a:pt x="192311" y="1964014"/>
                  </a:lnTo>
                  <a:lnTo>
                    <a:pt x="236454" y="1980839"/>
                  </a:lnTo>
                  <a:lnTo>
                    <a:pt x="283350" y="1991311"/>
                  </a:lnTo>
                  <a:lnTo>
                    <a:pt x="332486" y="1994915"/>
                  </a:lnTo>
                  <a:lnTo>
                    <a:pt x="4329430" y="1994915"/>
                  </a:lnTo>
                  <a:lnTo>
                    <a:pt x="4378565" y="1991311"/>
                  </a:lnTo>
                  <a:lnTo>
                    <a:pt x="4425461" y="1980839"/>
                  </a:lnTo>
                  <a:lnTo>
                    <a:pt x="4469604" y="1964014"/>
                  </a:lnTo>
                  <a:lnTo>
                    <a:pt x="4510478" y="1941351"/>
                  </a:lnTo>
                  <a:lnTo>
                    <a:pt x="4547571" y="1913363"/>
                  </a:lnTo>
                  <a:lnTo>
                    <a:pt x="4580367" y="1880566"/>
                  </a:lnTo>
                  <a:lnTo>
                    <a:pt x="4608354" y="1843473"/>
                  </a:lnTo>
                  <a:lnTo>
                    <a:pt x="4631016" y="1802598"/>
                  </a:lnTo>
                  <a:lnTo>
                    <a:pt x="4647840" y="1758457"/>
                  </a:lnTo>
                  <a:lnTo>
                    <a:pt x="4658311" y="1711562"/>
                  </a:lnTo>
                  <a:lnTo>
                    <a:pt x="4661916" y="1662430"/>
                  </a:lnTo>
                  <a:lnTo>
                    <a:pt x="4661916" y="332486"/>
                  </a:lnTo>
                  <a:lnTo>
                    <a:pt x="4658311" y="283350"/>
                  </a:lnTo>
                  <a:lnTo>
                    <a:pt x="4647840" y="236454"/>
                  </a:lnTo>
                  <a:lnTo>
                    <a:pt x="4631016" y="192311"/>
                  </a:lnTo>
                  <a:lnTo>
                    <a:pt x="4608354" y="151437"/>
                  </a:lnTo>
                  <a:lnTo>
                    <a:pt x="4580367" y="114344"/>
                  </a:lnTo>
                  <a:lnTo>
                    <a:pt x="4547571" y="81548"/>
                  </a:lnTo>
                  <a:lnTo>
                    <a:pt x="4510478" y="53561"/>
                  </a:lnTo>
                  <a:lnTo>
                    <a:pt x="4469604" y="30899"/>
                  </a:lnTo>
                  <a:lnTo>
                    <a:pt x="4425461" y="14075"/>
                  </a:lnTo>
                  <a:lnTo>
                    <a:pt x="4378565" y="3604"/>
                  </a:lnTo>
                  <a:lnTo>
                    <a:pt x="4329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17747" y="3810000"/>
              <a:ext cx="4662170" cy="1995170"/>
            </a:xfrm>
            <a:custGeom>
              <a:avLst/>
              <a:gdLst/>
              <a:ahLst/>
              <a:cxnLst/>
              <a:rect l="l" t="t" r="r" b="b"/>
              <a:pathLst>
                <a:path w="4662170" h="1995170">
                  <a:moveTo>
                    <a:pt x="0" y="332486"/>
                  </a:moveTo>
                  <a:lnTo>
                    <a:pt x="3604" y="283350"/>
                  </a:lnTo>
                  <a:lnTo>
                    <a:pt x="14075" y="236454"/>
                  </a:lnTo>
                  <a:lnTo>
                    <a:pt x="30899" y="192311"/>
                  </a:lnTo>
                  <a:lnTo>
                    <a:pt x="53561" y="151437"/>
                  </a:lnTo>
                  <a:lnTo>
                    <a:pt x="81548" y="114344"/>
                  </a:lnTo>
                  <a:lnTo>
                    <a:pt x="114344" y="81548"/>
                  </a:lnTo>
                  <a:lnTo>
                    <a:pt x="151437" y="53561"/>
                  </a:lnTo>
                  <a:lnTo>
                    <a:pt x="192311" y="30899"/>
                  </a:lnTo>
                  <a:lnTo>
                    <a:pt x="236454" y="14075"/>
                  </a:lnTo>
                  <a:lnTo>
                    <a:pt x="283350" y="3604"/>
                  </a:lnTo>
                  <a:lnTo>
                    <a:pt x="332486" y="0"/>
                  </a:lnTo>
                  <a:lnTo>
                    <a:pt x="4329430" y="0"/>
                  </a:lnTo>
                  <a:lnTo>
                    <a:pt x="4378565" y="3604"/>
                  </a:lnTo>
                  <a:lnTo>
                    <a:pt x="4425461" y="14075"/>
                  </a:lnTo>
                  <a:lnTo>
                    <a:pt x="4469604" y="30899"/>
                  </a:lnTo>
                  <a:lnTo>
                    <a:pt x="4510478" y="53561"/>
                  </a:lnTo>
                  <a:lnTo>
                    <a:pt x="4547571" y="81548"/>
                  </a:lnTo>
                  <a:lnTo>
                    <a:pt x="4580367" y="114344"/>
                  </a:lnTo>
                  <a:lnTo>
                    <a:pt x="4608354" y="151437"/>
                  </a:lnTo>
                  <a:lnTo>
                    <a:pt x="4631016" y="192311"/>
                  </a:lnTo>
                  <a:lnTo>
                    <a:pt x="4647840" y="236454"/>
                  </a:lnTo>
                  <a:lnTo>
                    <a:pt x="4658311" y="283350"/>
                  </a:lnTo>
                  <a:lnTo>
                    <a:pt x="4661916" y="332486"/>
                  </a:lnTo>
                  <a:lnTo>
                    <a:pt x="4661916" y="1662430"/>
                  </a:lnTo>
                  <a:lnTo>
                    <a:pt x="4658311" y="1711562"/>
                  </a:lnTo>
                  <a:lnTo>
                    <a:pt x="4647840" y="1758457"/>
                  </a:lnTo>
                  <a:lnTo>
                    <a:pt x="4631016" y="1802598"/>
                  </a:lnTo>
                  <a:lnTo>
                    <a:pt x="4608354" y="1843473"/>
                  </a:lnTo>
                  <a:lnTo>
                    <a:pt x="4580367" y="1880566"/>
                  </a:lnTo>
                  <a:lnTo>
                    <a:pt x="4547571" y="1913363"/>
                  </a:lnTo>
                  <a:lnTo>
                    <a:pt x="4510478" y="1941351"/>
                  </a:lnTo>
                  <a:lnTo>
                    <a:pt x="4469604" y="1964014"/>
                  </a:lnTo>
                  <a:lnTo>
                    <a:pt x="4425461" y="1980839"/>
                  </a:lnTo>
                  <a:lnTo>
                    <a:pt x="4378565" y="1991311"/>
                  </a:lnTo>
                  <a:lnTo>
                    <a:pt x="4329430" y="1994915"/>
                  </a:lnTo>
                  <a:lnTo>
                    <a:pt x="332486" y="1994915"/>
                  </a:lnTo>
                  <a:lnTo>
                    <a:pt x="283350" y="1991311"/>
                  </a:lnTo>
                  <a:lnTo>
                    <a:pt x="236454" y="1980839"/>
                  </a:lnTo>
                  <a:lnTo>
                    <a:pt x="192311" y="1964014"/>
                  </a:lnTo>
                  <a:lnTo>
                    <a:pt x="151437" y="1941351"/>
                  </a:lnTo>
                  <a:lnTo>
                    <a:pt x="114344" y="1913363"/>
                  </a:lnTo>
                  <a:lnTo>
                    <a:pt x="81548" y="1880566"/>
                  </a:lnTo>
                  <a:lnTo>
                    <a:pt x="53561" y="1843473"/>
                  </a:lnTo>
                  <a:lnTo>
                    <a:pt x="30899" y="1802598"/>
                  </a:lnTo>
                  <a:lnTo>
                    <a:pt x="14075" y="1758457"/>
                  </a:lnTo>
                  <a:lnTo>
                    <a:pt x="3604" y="1711562"/>
                  </a:lnTo>
                  <a:lnTo>
                    <a:pt x="0" y="1662430"/>
                  </a:lnTo>
                  <a:lnTo>
                    <a:pt x="0" y="332486"/>
                  </a:lnTo>
                  <a:close/>
                </a:path>
              </a:pathLst>
            </a:custGeom>
            <a:ln w="761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94659" y="4034154"/>
            <a:ext cx="3241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深刻理解员工的兴趣、愿望、理想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4659" y="4276757"/>
            <a:ext cx="4257675" cy="13430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77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产生积极的心态，发挥更大作用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了解员工的目标，根据情况安排培训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0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引导进入工作领域，个人目标与公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目标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使员工看到希望，从而达到团队稳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的目的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79647" y="1409700"/>
            <a:ext cx="4758055" cy="2057400"/>
            <a:chOff x="3279647" y="1409700"/>
            <a:chExt cx="4758055" cy="2057400"/>
          </a:xfrm>
        </p:grpSpPr>
        <p:sp>
          <p:nvSpPr>
            <p:cNvPr id="15" name="object 15"/>
            <p:cNvSpPr/>
            <p:nvPr/>
          </p:nvSpPr>
          <p:spPr>
            <a:xfrm>
              <a:off x="3317747" y="1447800"/>
              <a:ext cx="4681855" cy="1981200"/>
            </a:xfrm>
            <a:custGeom>
              <a:avLst/>
              <a:gdLst/>
              <a:ahLst/>
              <a:cxnLst/>
              <a:rect l="l" t="t" r="r" b="b"/>
              <a:pathLst>
                <a:path w="4681855" h="1981200">
                  <a:moveTo>
                    <a:pt x="4351528" y="0"/>
                  </a:moveTo>
                  <a:lnTo>
                    <a:pt x="330200" y="0"/>
                  </a:lnTo>
                  <a:lnTo>
                    <a:pt x="281403" y="3580"/>
                  </a:lnTo>
                  <a:lnTo>
                    <a:pt x="234831" y="13979"/>
                  </a:lnTo>
                  <a:lnTo>
                    <a:pt x="190992" y="30688"/>
                  </a:lnTo>
                  <a:lnTo>
                    <a:pt x="150399" y="53195"/>
                  </a:lnTo>
                  <a:lnTo>
                    <a:pt x="113561" y="80989"/>
                  </a:lnTo>
                  <a:lnTo>
                    <a:pt x="80989" y="113561"/>
                  </a:lnTo>
                  <a:lnTo>
                    <a:pt x="53195" y="150399"/>
                  </a:lnTo>
                  <a:lnTo>
                    <a:pt x="30688" y="190992"/>
                  </a:lnTo>
                  <a:lnTo>
                    <a:pt x="13979" y="234831"/>
                  </a:lnTo>
                  <a:lnTo>
                    <a:pt x="3580" y="281403"/>
                  </a:lnTo>
                  <a:lnTo>
                    <a:pt x="0" y="330200"/>
                  </a:lnTo>
                  <a:lnTo>
                    <a:pt x="0" y="1651000"/>
                  </a:lnTo>
                  <a:lnTo>
                    <a:pt x="3580" y="1699796"/>
                  </a:lnTo>
                  <a:lnTo>
                    <a:pt x="13979" y="1746368"/>
                  </a:lnTo>
                  <a:lnTo>
                    <a:pt x="30688" y="1790207"/>
                  </a:lnTo>
                  <a:lnTo>
                    <a:pt x="53195" y="1830800"/>
                  </a:lnTo>
                  <a:lnTo>
                    <a:pt x="80989" y="1867638"/>
                  </a:lnTo>
                  <a:lnTo>
                    <a:pt x="113561" y="1900210"/>
                  </a:lnTo>
                  <a:lnTo>
                    <a:pt x="150399" y="1928004"/>
                  </a:lnTo>
                  <a:lnTo>
                    <a:pt x="190992" y="1950511"/>
                  </a:lnTo>
                  <a:lnTo>
                    <a:pt x="234831" y="1967220"/>
                  </a:lnTo>
                  <a:lnTo>
                    <a:pt x="281403" y="1977619"/>
                  </a:lnTo>
                  <a:lnTo>
                    <a:pt x="330200" y="1981200"/>
                  </a:lnTo>
                  <a:lnTo>
                    <a:pt x="4351528" y="1981200"/>
                  </a:lnTo>
                  <a:lnTo>
                    <a:pt x="4400324" y="1977619"/>
                  </a:lnTo>
                  <a:lnTo>
                    <a:pt x="4446896" y="1967220"/>
                  </a:lnTo>
                  <a:lnTo>
                    <a:pt x="4490735" y="1950511"/>
                  </a:lnTo>
                  <a:lnTo>
                    <a:pt x="4531328" y="1928004"/>
                  </a:lnTo>
                  <a:lnTo>
                    <a:pt x="4568166" y="1900210"/>
                  </a:lnTo>
                  <a:lnTo>
                    <a:pt x="4600738" y="1867638"/>
                  </a:lnTo>
                  <a:lnTo>
                    <a:pt x="4628532" y="1830800"/>
                  </a:lnTo>
                  <a:lnTo>
                    <a:pt x="4651039" y="1790207"/>
                  </a:lnTo>
                  <a:lnTo>
                    <a:pt x="4667748" y="1746368"/>
                  </a:lnTo>
                  <a:lnTo>
                    <a:pt x="4678147" y="1699796"/>
                  </a:lnTo>
                  <a:lnTo>
                    <a:pt x="4681728" y="1651000"/>
                  </a:lnTo>
                  <a:lnTo>
                    <a:pt x="4681728" y="330200"/>
                  </a:lnTo>
                  <a:lnTo>
                    <a:pt x="4678147" y="281403"/>
                  </a:lnTo>
                  <a:lnTo>
                    <a:pt x="4667748" y="234831"/>
                  </a:lnTo>
                  <a:lnTo>
                    <a:pt x="4651039" y="190992"/>
                  </a:lnTo>
                  <a:lnTo>
                    <a:pt x="4628532" y="150399"/>
                  </a:lnTo>
                  <a:lnTo>
                    <a:pt x="4600738" y="113561"/>
                  </a:lnTo>
                  <a:lnTo>
                    <a:pt x="4568166" y="80989"/>
                  </a:lnTo>
                  <a:lnTo>
                    <a:pt x="4531328" y="53195"/>
                  </a:lnTo>
                  <a:lnTo>
                    <a:pt x="4490735" y="30688"/>
                  </a:lnTo>
                  <a:lnTo>
                    <a:pt x="4446896" y="13979"/>
                  </a:lnTo>
                  <a:lnTo>
                    <a:pt x="4400324" y="3580"/>
                  </a:lnTo>
                  <a:lnTo>
                    <a:pt x="4351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17747" y="1447800"/>
              <a:ext cx="4681855" cy="1981200"/>
            </a:xfrm>
            <a:custGeom>
              <a:avLst/>
              <a:gdLst/>
              <a:ahLst/>
              <a:cxnLst/>
              <a:rect l="l" t="t" r="r" b="b"/>
              <a:pathLst>
                <a:path w="4681855" h="1981200">
                  <a:moveTo>
                    <a:pt x="0" y="330200"/>
                  </a:moveTo>
                  <a:lnTo>
                    <a:pt x="3580" y="281403"/>
                  </a:lnTo>
                  <a:lnTo>
                    <a:pt x="13979" y="234831"/>
                  </a:lnTo>
                  <a:lnTo>
                    <a:pt x="30688" y="190992"/>
                  </a:lnTo>
                  <a:lnTo>
                    <a:pt x="53195" y="150399"/>
                  </a:lnTo>
                  <a:lnTo>
                    <a:pt x="80989" y="113561"/>
                  </a:lnTo>
                  <a:lnTo>
                    <a:pt x="113561" y="80989"/>
                  </a:lnTo>
                  <a:lnTo>
                    <a:pt x="150399" y="53195"/>
                  </a:lnTo>
                  <a:lnTo>
                    <a:pt x="190992" y="30688"/>
                  </a:lnTo>
                  <a:lnTo>
                    <a:pt x="234831" y="13979"/>
                  </a:lnTo>
                  <a:lnTo>
                    <a:pt x="281403" y="3580"/>
                  </a:lnTo>
                  <a:lnTo>
                    <a:pt x="330200" y="0"/>
                  </a:lnTo>
                  <a:lnTo>
                    <a:pt x="4351528" y="0"/>
                  </a:lnTo>
                  <a:lnTo>
                    <a:pt x="4400324" y="3580"/>
                  </a:lnTo>
                  <a:lnTo>
                    <a:pt x="4446896" y="13979"/>
                  </a:lnTo>
                  <a:lnTo>
                    <a:pt x="4490735" y="30688"/>
                  </a:lnTo>
                  <a:lnTo>
                    <a:pt x="4531328" y="53195"/>
                  </a:lnTo>
                  <a:lnTo>
                    <a:pt x="4568166" y="80989"/>
                  </a:lnTo>
                  <a:lnTo>
                    <a:pt x="4600738" y="113561"/>
                  </a:lnTo>
                  <a:lnTo>
                    <a:pt x="4628532" y="150399"/>
                  </a:lnTo>
                  <a:lnTo>
                    <a:pt x="4651039" y="190992"/>
                  </a:lnTo>
                  <a:lnTo>
                    <a:pt x="4667748" y="234831"/>
                  </a:lnTo>
                  <a:lnTo>
                    <a:pt x="4678147" y="281403"/>
                  </a:lnTo>
                  <a:lnTo>
                    <a:pt x="4681728" y="330200"/>
                  </a:lnTo>
                  <a:lnTo>
                    <a:pt x="4681728" y="1651000"/>
                  </a:lnTo>
                  <a:lnTo>
                    <a:pt x="4678147" y="1699796"/>
                  </a:lnTo>
                  <a:lnTo>
                    <a:pt x="4667748" y="1746368"/>
                  </a:lnTo>
                  <a:lnTo>
                    <a:pt x="4651039" y="1790207"/>
                  </a:lnTo>
                  <a:lnTo>
                    <a:pt x="4628532" y="1830800"/>
                  </a:lnTo>
                  <a:lnTo>
                    <a:pt x="4600738" y="1867638"/>
                  </a:lnTo>
                  <a:lnTo>
                    <a:pt x="4568166" y="1900210"/>
                  </a:lnTo>
                  <a:lnTo>
                    <a:pt x="4531328" y="1928004"/>
                  </a:lnTo>
                  <a:lnTo>
                    <a:pt x="4490735" y="1950511"/>
                  </a:lnTo>
                  <a:lnTo>
                    <a:pt x="4446896" y="1967220"/>
                  </a:lnTo>
                  <a:lnTo>
                    <a:pt x="4400324" y="1977619"/>
                  </a:lnTo>
                  <a:lnTo>
                    <a:pt x="4351528" y="1981200"/>
                  </a:lnTo>
                  <a:lnTo>
                    <a:pt x="330200" y="1981200"/>
                  </a:lnTo>
                  <a:lnTo>
                    <a:pt x="281403" y="1977619"/>
                  </a:lnTo>
                  <a:lnTo>
                    <a:pt x="234831" y="1967220"/>
                  </a:lnTo>
                  <a:lnTo>
                    <a:pt x="190992" y="1950511"/>
                  </a:lnTo>
                  <a:lnTo>
                    <a:pt x="150399" y="1928004"/>
                  </a:lnTo>
                  <a:lnTo>
                    <a:pt x="113561" y="1900210"/>
                  </a:lnTo>
                  <a:lnTo>
                    <a:pt x="80989" y="1867638"/>
                  </a:lnTo>
                  <a:lnTo>
                    <a:pt x="53195" y="1830800"/>
                  </a:lnTo>
                  <a:lnTo>
                    <a:pt x="30688" y="1790207"/>
                  </a:lnTo>
                  <a:lnTo>
                    <a:pt x="13979" y="1746368"/>
                  </a:lnTo>
                  <a:lnTo>
                    <a:pt x="3580" y="1699796"/>
                  </a:lnTo>
                  <a:lnTo>
                    <a:pt x="0" y="1651000"/>
                  </a:lnTo>
                  <a:lnTo>
                    <a:pt x="0" y="330200"/>
                  </a:lnTo>
                  <a:close/>
                </a:path>
              </a:pathLst>
            </a:custGeom>
            <a:ln w="762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94023" y="1578381"/>
            <a:ext cx="4257675" cy="16719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770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确立人生方向和奋斗的目标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突破并塑造清新充实的自我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0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准确评价个人特点和强项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5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评估个人目标与现实差距，准确定位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7960" indent="-175260">
              <a:lnSpc>
                <a:spcPct val="100000"/>
              </a:lnSpc>
              <a:spcBef>
                <a:spcPts val="670"/>
              </a:spcBef>
              <a:buClr>
                <a:srgbClr val="FF9900"/>
              </a:buClr>
              <a:buSzPct val="75000"/>
              <a:buFont typeface="Wingdings" panose="05000000000000000000"/>
              <a:buChar char=""/>
              <a:tabLst>
                <a:tab pos="18796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认识自身的价值，发现新的机遇，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强竞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5677" y="5901029"/>
            <a:ext cx="4602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个人的规划与公司对职</a:t>
            </a:r>
            <a:r>
              <a:rPr sz="2000" b="1" i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的规</a:t>
            </a:r>
            <a:r>
              <a:rPr sz="2000" b="1" i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是不</a:t>
            </a:r>
            <a:r>
              <a:rPr sz="2000" b="1" i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9223" y="5330951"/>
            <a:ext cx="1298447" cy="15270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614172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帕森斯的人与职业相匹</a:t>
            </a:r>
            <a:r>
              <a:rPr sz="3200" spc="-15" dirty="0">
                <a:solidFill>
                  <a:srgbClr val="093980"/>
                </a:solidFill>
              </a:rPr>
              <a:t>配</a:t>
            </a:r>
            <a:r>
              <a:rPr sz="3200" dirty="0">
                <a:solidFill>
                  <a:srgbClr val="093980"/>
                </a:solidFill>
              </a:rPr>
              <a:t>的理论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030935" y="1551558"/>
            <a:ext cx="7924800" cy="41960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127635" indent="-343535">
              <a:lnSpc>
                <a:spcPts val="2280"/>
              </a:lnSpc>
              <a:spcBef>
                <a:spcPts val="280"/>
              </a:spcBef>
              <a:buSzPct val="75000"/>
              <a:buFont typeface="Wingdings" panose="05000000000000000000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人与职业相匹配的职业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择理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由美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波士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大学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弗兰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克.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帕森斯 教授提出，是用于职业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择与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业指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典的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论之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ts val="2340"/>
              </a:lnSpc>
              <a:spcBef>
                <a:spcPts val="1025"/>
              </a:spcBef>
              <a:buSzPct val="75000"/>
              <a:buFont typeface="Wingdings" panose="05000000000000000000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每个人都有自己独特的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格模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，每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人格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式的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与其相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ts val="234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适应的职业类型。他认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，有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大因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影响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业选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择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 lvl="1">
              <a:lnSpc>
                <a:spcPct val="125000"/>
              </a:lnSpc>
              <a:buSzPct val="75000"/>
              <a:buFont typeface="Wingdings" panose="05000000000000000000"/>
              <a:buChar char=""/>
              <a:tabLst>
                <a:tab pos="824865" algn="l"/>
                <a:tab pos="8255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第一，要了解个人的能力倾向、兴趣爱好、气质性格特点和身体状况等 个人特征。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 panose="05000000000000000000"/>
              <a:buChar char=""/>
            </a:pPr>
            <a:endParaRPr sz="1750">
              <a:latin typeface="微软雅黑" panose="020B0503020204020204" charset="-122"/>
              <a:cs typeface="微软雅黑" panose="020B0503020204020204" charset="-122"/>
            </a:endParaRPr>
          </a:p>
          <a:p>
            <a:pPr marL="824865" lvl="1" indent="-3556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824865" algn="l"/>
                <a:tab pos="8255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第二，分析各种职业对人的要求，以获得有关的职业信息。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 panose="05000000000000000000"/>
              <a:buChar char=""/>
            </a:pPr>
            <a:endParaRPr sz="1750">
              <a:latin typeface="微软雅黑" panose="020B0503020204020204" charset="-122"/>
              <a:cs typeface="微软雅黑" panose="020B0503020204020204" charset="-122"/>
            </a:endParaRPr>
          </a:p>
          <a:p>
            <a:pPr marL="824865" lvl="1" indent="-3556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824865" algn="l"/>
                <a:tab pos="8255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第三，以上两个因素的平衡，即在了解个人特征和职业要求的基础上选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择确定一种适合个人特点又可获得的职业。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466" y="1514347"/>
            <a:ext cx="7912100" cy="466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165" indent="-342900">
              <a:lnSpc>
                <a:spcPct val="12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翰·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霍兰德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（John</a:t>
            </a:r>
            <a:r>
              <a:rPr sz="1800" spc="-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Holland）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是美国约翰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霍普金斯大学心理学教授，美国 著名的职业指导专家。他于1959年提出了具有广泛社会影响的职业兴趣理 论，认为人的人格类型、兴趣与职业密切相关。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霍兰德将职业环境和人格以同样的维度分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6个类型：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现实型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(Realistic):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建筑、驾驶卡车、农业耕作；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研究型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(Investigative)：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科学和学术研究；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艺术型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(Artistic)：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雕刻、表演和书法；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社会型(Social)：教育、宗教服务和社会性工作；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企业型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(Enterprising)：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销售、政治和金融；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97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常规型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(Conventional)：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会计、计算机技术、药理学。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>
              <a:lnSpc>
                <a:spcPct val="12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一个人的职业是否成功，是否稳定，是否顺心如意，在很大程度上取决于其 人格类型与职业类型之间的匹配情况。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45351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霍兰德的职业性向理论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4724" y="1284173"/>
            <a:ext cx="3987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微软雅黑" panose="020B0503020204020204" charset="-122"/>
                <a:cs typeface="微软雅黑" panose="020B0503020204020204" charset="-122"/>
              </a:rPr>
              <a:t>不同类型人最适合的工作领域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9925" y="2046287"/>
          <a:ext cx="8056880" cy="417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1370"/>
                <a:gridCol w="69214"/>
                <a:gridCol w="2319019"/>
                <a:gridCol w="2284729"/>
              </a:tblGrid>
              <a:tr h="37947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现实型R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研究型I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艺术型A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9087">
                <a:tc gridSpan="2"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工</a:t>
                      </a: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具/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设备的操作与维修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工程技术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实用艺术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9512">
                <a:tc gridSpan="2"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设施/设备的建造与维护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医学技术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创造/设计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9271">
                <a:tc gridSpan="2">
                  <a:txBody>
                    <a:bodyPr/>
                    <a:lstStyle/>
                    <a:p>
                      <a:pPr marL="10198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利用自然资源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自然科学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表演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83304">
                <a:tc gridSpan="2">
                  <a:txBody>
                    <a:bodyPr/>
                    <a:lstStyle/>
                    <a:p>
                      <a:pPr marL="10198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生活用品制造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社会科学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社会型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880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企业型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E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常规型</a:t>
                      </a: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0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卫生保健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市场与销售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沟通与记录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教育服务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策划与经营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财务工作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899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社会服务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223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规划与运作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物流配送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527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人/消费服务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440182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霍兰德的职业性向理论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88435" y="5818632"/>
            <a:ext cx="2426208" cy="8107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9002" y="1526260"/>
            <a:ext cx="7494270" cy="32569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美国有代表性的职业管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学家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柏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（Donald</a:t>
            </a:r>
            <a:r>
              <a:rPr sz="2000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E.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Super）提出。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>
              <a:lnSpc>
                <a:spcPts val="2160"/>
              </a:lnSpc>
              <a:spcBef>
                <a:spcPts val="12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职业生涯发展是指个体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步实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其职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生涯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标，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不断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定和 实施新的目标的过程。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ts val="2280"/>
              </a:lnSpc>
              <a:spcBef>
                <a:spcPts val="9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把人的职业生涯划分为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五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个主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阶段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成长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段、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探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索阶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、确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立阶段、维持阶段和衰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阶段。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>
              <a:lnSpc>
                <a:spcPts val="2160"/>
              </a:lnSpc>
              <a:spcBef>
                <a:spcPts val="12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职业生涯发展的形式多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多样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主要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分为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务变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非职 务变动发展两种基本类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ts val="2280"/>
              </a:lnSpc>
              <a:spcBef>
                <a:spcPts val="9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职务变动发展包括晋升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平行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动两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形式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而非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务变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则包括工作范围的扩大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观念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变及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法创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等内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职业生涯发展理论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554" y="4718050"/>
            <a:ext cx="7861300" cy="13362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5049" y="490474"/>
            <a:ext cx="3283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职业生涯发展理论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99744" y="1406652"/>
            <a:ext cx="7929372" cy="4902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17416" y="6331711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职业生涯阶段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543560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职业生涯发展理</a:t>
            </a:r>
            <a:r>
              <a:rPr sz="3200" spc="5" dirty="0">
                <a:solidFill>
                  <a:srgbClr val="093980"/>
                </a:solidFill>
              </a:rPr>
              <a:t>论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成</a:t>
            </a:r>
            <a:r>
              <a:rPr sz="3200" spc="-15" dirty="0">
                <a:solidFill>
                  <a:srgbClr val="093980"/>
                </a:solidFill>
              </a:rPr>
              <a:t>长</a:t>
            </a:r>
            <a:r>
              <a:rPr sz="3200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935" y="1598142"/>
            <a:ext cx="7486015" cy="35312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60"/>
              </a:spcBef>
              <a:buSzPct val="75000"/>
              <a:buFont typeface="Wingdings" panose="05000000000000000000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0-15岁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>
              <a:lnSpc>
                <a:spcPts val="2280"/>
              </a:lnSpc>
              <a:spcBef>
                <a:spcPts val="960"/>
              </a:spcBef>
              <a:buSzPct val="75000"/>
              <a:buFont typeface="Wingdings" panose="05000000000000000000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在这一阶段，个人通过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家庭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员、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友、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师的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与他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们之间的相互作用，逐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建立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起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了自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我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的概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念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3535" algn="just">
              <a:lnSpc>
                <a:spcPts val="2160"/>
              </a:lnSpc>
              <a:spcBef>
                <a:spcPts val="123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在这一时期，儿童将尝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试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各种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为方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，这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得他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形成 了人们如何对不同的行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做出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应的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象，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帮助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他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们建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起一 个独特的自我概念和个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3535" algn="just">
              <a:lnSpc>
                <a:spcPts val="2280"/>
              </a:lnSpc>
              <a:spcBef>
                <a:spcPts val="92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到这一阶段结束的时候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进入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青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春期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青少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就开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可选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择的职业进行带有某种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实性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思考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3535" algn="just">
              <a:lnSpc>
                <a:spcPts val="2160"/>
              </a:lnSpc>
              <a:spcBef>
                <a:spcPts val="123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成长阶段的任务是：逐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认识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什么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样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工作 及其意义有一个初步理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2633" y="1382116"/>
            <a:ext cx="7485380" cy="25558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15-25岁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这一阶段，一个人开始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过学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业余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动和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分时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作进行自我考察、角色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定和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业探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索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>
              <a:lnSpc>
                <a:spcPts val="2160"/>
              </a:lnSpc>
              <a:spcBef>
                <a:spcPts val="12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人们在这一阶段上以及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后的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上需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完成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最重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的任 务也许是对自己的能力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天资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成一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现实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ts val="2280"/>
              </a:lnSpc>
              <a:spcBef>
                <a:spcPts val="93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此外，处于这一阶段的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还必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根据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自各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择的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靠信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息来做出相应的教育决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5049" y="431038"/>
            <a:ext cx="5085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职业生涯发展理</a:t>
            </a:r>
            <a:r>
              <a:rPr sz="3200" spc="-15" dirty="0">
                <a:solidFill>
                  <a:srgbClr val="093980"/>
                </a:solidFill>
              </a:rPr>
              <a:t>论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探</a:t>
            </a:r>
            <a:r>
              <a:rPr sz="3200" spc="-15" dirty="0">
                <a:solidFill>
                  <a:srgbClr val="093980"/>
                </a:solidFill>
              </a:rPr>
              <a:t>索</a:t>
            </a:r>
            <a:r>
              <a:rPr sz="3200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0650" y="1258798"/>
            <a:ext cx="7485380" cy="32575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25-45岁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96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它是大多数人职业生涯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期中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核心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分。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123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人们一般希望在这一阶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尤其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在早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能够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找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到合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适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，并 随之全力以赴地投入到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助于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取得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就和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展的 各种活动之中。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1205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特别是许多专业人士，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早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早地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将自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锁定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某一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经选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的职 业上。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120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然而，在大多数情况下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阶段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们仍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地尝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试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与自 己最初的职业选择所不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力和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想。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4795" y="431165"/>
            <a:ext cx="553021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职业生涯发展理</a:t>
            </a:r>
            <a:r>
              <a:rPr sz="3200" spc="-15" dirty="0">
                <a:solidFill>
                  <a:srgbClr val="093980"/>
                </a:solidFill>
              </a:rPr>
              <a:t>论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确</a:t>
            </a:r>
            <a:r>
              <a:rPr sz="3200" spc="-15" dirty="0">
                <a:solidFill>
                  <a:srgbClr val="093980"/>
                </a:solidFill>
              </a:rPr>
              <a:t>立</a:t>
            </a:r>
            <a:r>
              <a:rPr sz="3200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346" y="1600073"/>
            <a:ext cx="8704580" cy="4243070"/>
            <a:chOff x="6208776" y="1351788"/>
            <a:chExt cx="8704580" cy="424307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094976" y="1351788"/>
              <a:ext cx="4818380" cy="4193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8776" y="1351788"/>
              <a:ext cx="3810000" cy="42430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“打工人”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2" y="1512894"/>
            <a:ext cx="7740015" cy="31070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1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确立阶段本身又由两个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阶段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成：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19050" lvl="1" indent="-287020">
              <a:lnSpc>
                <a:spcPct val="100000"/>
              </a:lnSpc>
              <a:spcBef>
                <a:spcPts val="55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尝试子阶段。大约发生</a:t>
            </a:r>
            <a:r>
              <a:rPr sz="1800" spc="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25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30岁年龄段之间。这一阶段，个人确定 当前所选择的职业是否适合自己，如果不适合，就会重新做出选择。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3746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稳定子阶段。到了30～40岁这一年龄段，人们通常就进入了稳定子阶 段。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ct val="95000"/>
              </a:lnSpc>
              <a:spcBef>
                <a:spcPts val="119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在这一阶段，人们往往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经定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了较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坚定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标，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制定较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为明确的职业计划来确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自己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升的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力、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作调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换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的必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性以及 为实现这些目标需要开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哪些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育活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 algn="just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这一阶段可能成为职业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涯中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最辉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最多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阶段。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4795" y="417195"/>
            <a:ext cx="537527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职业生涯发展理</a:t>
            </a:r>
            <a:r>
              <a:rPr sz="3200" spc="-10" dirty="0">
                <a:solidFill>
                  <a:srgbClr val="093980"/>
                </a:solidFill>
              </a:rPr>
              <a:t>论</a:t>
            </a: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spc="5" dirty="0">
                <a:solidFill>
                  <a:srgbClr val="093980"/>
                </a:solidFill>
              </a:rPr>
              <a:t>确</a:t>
            </a:r>
            <a:r>
              <a:rPr sz="3200" spc="-15" dirty="0">
                <a:solidFill>
                  <a:srgbClr val="093980"/>
                </a:solidFill>
              </a:rPr>
              <a:t>立</a:t>
            </a:r>
            <a:r>
              <a:rPr sz="3200" spc="5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4795" y="417195"/>
            <a:ext cx="533717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职业生涯发展理</a:t>
            </a:r>
            <a:r>
              <a:rPr sz="3200" spc="-10" dirty="0">
                <a:solidFill>
                  <a:srgbClr val="093980"/>
                </a:solidFill>
              </a:rPr>
              <a:t>论</a:t>
            </a: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spc="5" dirty="0">
                <a:solidFill>
                  <a:srgbClr val="093980"/>
                </a:solidFill>
              </a:rPr>
              <a:t>确</a:t>
            </a:r>
            <a:r>
              <a:rPr sz="3200" spc="-15" dirty="0">
                <a:solidFill>
                  <a:srgbClr val="093980"/>
                </a:solidFill>
              </a:rPr>
              <a:t>立</a:t>
            </a:r>
            <a:r>
              <a:rPr sz="3200" spc="5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245108"/>
            <a:ext cx="1967864" cy="504825"/>
          </a:xfrm>
          <a:custGeom>
            <a:avLst/>
            <a:gdLst/>
            <a:ahLst/>
            <a:cxnLst/>
            <a:rect l="l" t="t" r="r" b="b"/>
            <a:pathLst>
              <a:path w="1967864" h="504825">
                <a:moveTo>
                  <a:pt x="1967483" y="0"/>
                </a:moveTo>
                <a:lnTo>
                  <a:pt x="0" y="0"/>
                </a:lnTo>
                <a:lnTo>
                  <a:pt x="0" y="504444"/>
                </a:lnTo>
                <a:lnTo>
                  <a:pt x="1967483" y="504444"/>
                </a:lnTo>
                <a:lnTo>
                  <a:pt x="1967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64463" y="1257680"/>
            <a:ext cx="7574280" cy="486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职场危机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3535" algn="just">
              <a:lnSpc>
                <a:spcPts val="2160"/>
              </a:lnSpc>
              <a:spcBef>
                <a:spcPts val="282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在30多岁至40多岁之间的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个时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可能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进入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个职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 期危机阶段。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93345" indent="-343535" algn="just">
              <a:lnSpc>
                <a:spcPts val="2280"/>
              </a:lnSpc>
              <a:spcBef>
                <a:spcPts val="122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在这一阶段，人们往往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根据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初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的理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想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和目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的职 业进步情况做一次重要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重新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价。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93345" indent="-343535" algn="just">
              <a:lnSpc>
                <a:spcPts val="2280"/>
              </a:lnSpc>
              <a:spcBef>
                <a:spcPts val="1200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人们有可能会发现，自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并没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朝着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梦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想的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标靠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，或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者已经完成了他们自己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预定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目标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后才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现，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己过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去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的梦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想并不是自己所想要的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部东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93345" indent="-343535" algn="just">
              <a:lnSpc>
                <a:spcPts val="2280"/>
              </a:lnSpc>
              <a:spcBef>
                <a:spcPts val="1205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在这一时期，人们还有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考，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作和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部生 活中到底占有多大的重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性。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93345" indent="-343535" algn="just">
              <a:lnSpc>
                <a:spcPct val="95000"/>
              </a:lnSpc>
              <a:spcBef>
                <a:spcPts val="1140"/>
              </a:spcBef>
              <a:buSzPct val="75000"/>
              <a:buFont typeface="Wingdings" panose="05000000000000000000"/>
              <a:buChar char=""/>
              <a:tabLst>
                <a:tab pos="35623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在通常情况下，在这一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段的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们第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次不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不面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一个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艰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难的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抉择，即判定自己到底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要什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目标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可以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达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到的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以及 为了达到这一目标自己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要做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多大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牺牲。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552" y="1741371"/>
            <a:ext cx="7494270" cy="25114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8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45—65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ts val="2280"/>
              </a:lnSpc>
              <a:spcBef>
                <a:spcPts val="1255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在这一职业的后期阶段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人们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般都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经在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作领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中为 自己创立了一席之地，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而人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会把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大多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精力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要放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保有 这一位置上了，而很少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几乎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寻求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的领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 algn="just">
              <a:lnSpc>
                <a:spcPts val="2280"/>
              </a:lnSpc>
              <a:spcBef>
                <a:spcPts val="1205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这一阶段的发展任务是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接受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己的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限性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确定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要解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的新 问题，开发新的技能；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中于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活动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维持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获得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地位 并努力加以增进。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4795" y="417195"/>
            <a:ext cx="540829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职业生涯发展理</a:t>
            </a:r>
            <a:r>
              <a:rPr sz="3200" spc="-10" dirty="0">
                <a:solidFill>
                  <a:srgbClr val="093980"/>
                </a:solidFill>
              </a:rPr>
              <a:t>论</a:t>
            </a: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spc="5" dirty="0">
                <a:solidFill>
                  <a:srgbClr val="093980"/>
                </a:solidFill>
              </a:rPr>
              <a:t>维</a:t>
            </a:r>
            <a:r>
              <a:rPr sz="3200" spc="-15" dirty="0">
                <a:solidFill>
                  <a:srgbClr val="093980"/>
                </a:solidFill>
              </a:rPr>
              <a:t>持</a:t>
            </a:r>
            <a:r>
              <a:rPr sz="3200" spc="5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6761" y="1814296"/>
            <a:ext cx="7231380" cy="25101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65岁以后：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当临近退休的时候，人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就不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不面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涯的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降阶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 algn="just">
              <a:lnSpc>
                <a:spcPct val="95000"/>
              </a:lnSpc>
              <a:spcBef>
                <a:spcPts val="120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在这一阶段上，许多人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都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不得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面临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样一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前景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即接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受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权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力和责任减少的现实，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会接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受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一种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角色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学会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为年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 的良师益友。再有就是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乎每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可避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地要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>
              <a:lnSpc>
                <a:spcPts val="2280"/>
              </a:lnSpc>
              <a:spcBef>
                <a:spcPts val="5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，这时，人们所面临的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择就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如何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打发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来用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 时间。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4795" y="417195"/>
            <a:ext cx="533717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职业生涯发展理</a:t>
            </a:r>
            <a:r>
              <a:rPr sz="3200" spc="-10" dirty="0">
                <a:solidFill>
                  <a:srgbClr val="093980"/>
                </a:solidFill>
              </a:rPr>
              <a:t>论</a:t>
            </a: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spc="5" dirty="0">
                <a:solidFill>
                  <a:srgbClr val="093980"/>
                </a:solidFill>
              </a:rPr>
              <a:t>衰</a:t>
            </a:r>
            <a:r>
              <a:rPr sz="3200" spc="-15" dirty="0">
                <a:solidFill>
                  <a:srgbClr val="093980"/>
                </a:solidFill>
              </a:rPr>
              <a:t>退</a:t>
            </a:r>
            <a:r>
              <a:rPr sz="3200" spc="5" dirty="0">
                <a:solidFill>
                  <a:srgbClr val="093980"/>
                </a:solidFill>
              </a:rPr>
              <a:t>阶段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31136"/>
            <a:ext cx="6581775" cy="4017645"/>
            <a:chOff x="1470405" y="1731136"/>
            <a:chExt cx="6581775" cy="4017645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6815" y="1842515"/>
              <a:ext cx="6095237" cy="92430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54045" y="2095245"/>
            <a:ext cx="2576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、职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生涯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划概述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6481" y="1744789"/>
            <a:ext cx="6485890" cy="2377440"/>
            <a:chOff x="1566481" y="1744789"/>
            <a:chExt cx="6485890" cy="2377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749551"/>
              <a:ext cx="1046988" cy="1048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1244" y="1749551"/>
              <a:ext cx="1047115" cy="1049020"/>
            </a:xfrm>
            <a:custGeom>
              <a:avLst/>
              <a:gdLst/>
              <a:ahLst/>
              <a:cxnLst/>
              <a:rect l="l" t="t" r="r" b="b"/>
              <a:pathLst>
                <a:path w="1047114" h="1049020">
                  <a:moveTo>
                    <a:pt x="0" y="524256"/>
                  </a:moveTo>
                  <a:lnTo>
                    <a:pt x="2138" y="476534"/>
                  </a:lnTo>
                  <a:lnTo>
                    <a:pt x="8432" y="430014"/>
                  </a:lnTo>
                  <a:lnTo>
                    <a:pt x="18695" y="384880"/>
                  </a:lnTo>
                  <a:lnTo>
                    <a:pt x="32744" y="341317"/>
                  </a:lnTo>
                  <a:lnTo>
                    <a:pt x="50393" y="299510"/>
                  </a:lnTo>
                  <a:lnTo>
                    <a:pt x="71458" y="259644"/>
                  </a:lnTo>
                  <a:lnTo>
                    <a:pt x="95755" y="221904"/>
                  </a:lnTo>
                  <a:lnTo>
                    <a:pt x="123099" y="186475"/>
                  </a:lnTo>
                  <a:lnTo>
                    <a:pt x="153304" y="153542"/>
                  </a:lnTo>
                  <a:lnTo>
                    <a:pt x="186188" y="123291"/>
                  </a:lnTo>
                  <a:lnTo>
                    <a:pt x="221564" y="95905"/>
                  </a:lnTo>
                  <a:lnTo>
                    <a:pt x="259249" y="71571"/>
                  </a:lnTo>
                  <a:lnTo>
                    <a:pt x="299057" y="50473"/>
                  </a:lnTo>
                  <a:lnTo>
                    <a:pt x="340805" y="32796"/>
                  </a:lnTo>
                  <a:lnTo>
                    <a:pt x="384307" y="18725"/>
                  </a:lnTo>
                  <a:lnTo>
                    <a:pt x="429379" y="8445"/>
                  </a:lnTo>
                  <a:lnTo>
                    <a:pt x="475836" y="2142"/>
                  </a:lnTo>
                  <a:lnTo>
                    <a:pt x="523494" y="0"/>
                  </a:lnTo>
                  <a:lnTo>
                    <a:pt x="571151" y="2142"/>
                  </a:lnTo>
                  <a:lnTo>
                    <a:pt x="617608" y="8445"/>
                  </a:lnTo>
                  <a:lnTo>
                    <a:pt x="662680" y="18725"/>
                  </a:lnTo>
                  <a:lnTo>
                    <a:pt x="706182" y="32796"/>
                  </a:lnTo>
                  <a:lnTo>
                    <a:pt x="747930" y="50473"/>
                  </a:lnTo>
                  <a:lnTo>
                    <a:pt x="787738" y="71571"/>
                  </a:lnTo>
                  <a:lnTo>
                    <a:pt x="825423" y="95905"/>
                  </a:lnTo>
                  <a:lnTo>
                    <a:pt x="860799" y="123291"/>
                  </a:lnTo>
                  <a:lnTo>
                    <a:pt x="893683" y="153542"/>
                  </a:lnTo>
                  <a:lnTo>
                    <a:pt x="923888" y="186475"/>
                  </a:lnTo>
                  <a:lnTo>
                    <a:pt x="951232" y="221904"/>
                  </a:lnTo>
                  <a:lnTo>
                    <a:pt x="975529" y="259644"/>
                  </a:lnTo>
                  <a:lnTo>
                    <a:pt x="996594" y="299510"/>
                  </a:lnTo>
                  <a:lnTo>
                    <a:pt x="1014243" y="341317"/>
                  </a:lnTo>
                  <a:lnTo>
                    <a:pt x="1028292" y="384880"/>
                  </a:lnTo>
                  <a:lnTo>
                    <a:pt x="1038555" y="430014"/>
                  </a:lnTo>
                  <a:lnTo>
                    <a:pt x="1044849" y="476534"/>
                  </a:lnTo>
                  <a:lnTo>
                    <a:pt x="1046988" y="524256"/>
                  </a:lnTo>
                  <a:lnTo>
                    <a:pt x="1044849" y="571977"/>
                  </a:lnTo>
                  <a:lnTo>
                    <a:pt x="1038555" y="618497"/>
                  </a:lnTo>
                  <a:lnTo>
                    <a:pt x="1028292" y="663631"/>
                  </a:lnTo>
                  <a:lnTo>
                    <a:pt x="1014243" y="707194"/>
                  </a:lnTo>
                  <a:lnTo>
                    <a:pt x="996594" y="749001"/>
                  </a:lnTo>
                  <a:lnTo>
                    <a:pt x="975529" y="788867"/>
                  </a:lnTo>
                  <a:lnTo>
                    <a:pt x="951232" y="826607"/>
                  </a:lnTo>
                  <a:lnTo>
                    <a:pt x="923888" y="862036"/>
                  </a:lnTo>
                  <a:lnTo>
                    <a:pt x="893683" y="894968"/>
                  </a:lnTo>
                  <a:lnTo>
                    <a:pt x="860799" y="925220"/>
                  </a:lnTo>
                  <a:lnTo>
                    <a:pt x="825423" y="952606"/>
                  </a:lnTo>
                  <a:lnTo>
                    <a:pt x="787738" y="976940"/>
                  </a:lnTo>
                  <a:lnTo>
                    <a:pt x="747930" y="998038"/>
                  </a:lnTo>
                  <a:lnTo>
                    <a:pt x="706182" y="1015715"/>
                  </a:lnTo>
                  <a:lnTo>
                    <a:pt x="662680" y="1029786"/>
                  </a:lnTo>
                  <a:lnTo>
                    <a:pt x="617608" y="1040066"/>
                  </a:lnTo>
                  <a:lnTo>
                    <a:pt x="571151" y="1046369"/>
                  </a:lnTo>
                  <a:lnTo>
                    <a:pt x="523494" y="1048512"/>
                  </a:lnTo>
                  <a:lnTo>
                    <a:pt x="475836" y="1046369"/>
                  </a:lnTo>
                  <a:lnTo>
                    <a:pt x="429379" y="1040066"/>
                  </a:lnTo>
                  <a:lnTo>
                    <a:pt x="384307" y="1029786"/>
                  </a:lnTo>
                  <a:lnTo>
                    <a:pt x="340805" y="1015715"/>
                  </a:lnTo>
                  <a:lnTo>
                    <a:pt x="299057" y="998038"/>
                  </a:lnTo>
                  <a:lnTo>
                    <a:pt x="259249" y="976940"/>
                  </a:lnTo>
                  <a:lnTo>
                    <a:pt x="221564" y="952606"/>
                  </a:lnTo>
                  <a:lnTo>
                    <a:pt x="186188" y="925220"/>
                  </a:lnTo>
                  <a:lnTo>
                    <a:pt x="153304" y="894969"/>
                  </a:lnTo>
                  <a:lnTo>
                    <a:pt x="123099" y="862036"/>
                  </a:lnTo>
                  <a:lnTo>
                    <a:pt x="95755" y="826607"/>
                  </a:lnTo>
                  <a:lnTo>
                    <a:pt x="71458" y="788867"/>
                  </a:lnTo>
                  <a:lnTo>
                    <a:pt x="50393" y="749001"/>
                  </a:lnTo>
                  <a:lnTo>
                    <a:pt x="32744" y="707194"/>
                  </a:lnTo>
                  <a:lnTo>
                    <a:pt x="18695" y="663631"/>
                  </a:lnTo>
                  <a:lnTo>
                    <a:pt x="8432" y="618497"/>
                  </a:lnTo>
                  <a:lnTo>
                    <a:pt x="2138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6" y="3197351"/>
              <a:ext cx="5790437" cy="9243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59100" y="3450082"/>
            <a:ext cx="3084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、如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何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进行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业生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涯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规划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76793" y="3124009"/>
            <a:ext cx="6275705" cy="2453640"/>
            <a:chOff x="1776793" y="3124009"/>
            <a:chExt cx="6275705" cy="24536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1555" y="3128772"/>
              <a:ext cx="1048512" cy="10485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81555" y="3128772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5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2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2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5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8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1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8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815" y="4652759"/>
              <a:ext cx="6095237" cy="9243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54045" y="4905502"/>
            <a:ext cx="1556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、几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建议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1993" y="4555045"/>
            <a:ext cx="1058545" cy="1058545"/>
            <a:chOff x="1471993" y="4555045"/>
            <a:chExt cx="1058545" cy="105854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755" y="4559808"/>
              <a:ext cx="1048512" cy="10485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6755" y="4559808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6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3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3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6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9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2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9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2120" y="3422587"/>
            <a:ext cx="703568" cy="4769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6077" y="2576576"/>
            <a:ext cx="350520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我是谁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Who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）？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"/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我能干什么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2000" b="1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ha</a:t>
            </a:r>
            <a:r>
              <a:rPr sz="2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）？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"/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我想干什么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2000" b="1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ha</a:t>
            </a:r>
            <a:r>
              <a:rPr sz="2000"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）？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 panose="05000000000000000000"/>
              <a:buChar char=""/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我如何缩短差距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0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How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）？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0426" y="415239"/>
            <a:ext cx="2113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3W1</a:t>
            </a:r>
            <a:r>
              <a:rPr sz="3200" i="0" spc="-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H</a:t>
            </a:r>
            <a:r>
              <a:rPr sz="3200" dirty="0">
                <a:solidFill>
                  <a:srgbClr val="093980"/>
                </a:solidFill>
              </a:rPr>
              <a:t>模型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30746" y="2389604"/>
            <a:ext cx="3555371" cy="33299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7309" y="1519209"/>
            <a:ext cx="7912734" cy="4402455"/>
            <a:chOff x="1217309" y="1519209"/>
            <a:chExt cx="7912734" cy="440245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10783" y="2865308"/>
              <a:ext cx="3619078" cy="2150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7309" y="1519209"/>
              <a:ext cx="4461384" cy="440206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246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我是谁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955798" y="352882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自我分析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7745" y="2360422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健康外形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3027" y="2336418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经验人脉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6896" y="3368802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生活品质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5617" y="4352620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家庭关系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445" y="5145404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家人健康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8097" y="5159755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财富积累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2178" y="4448302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社会阶层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0778" y="3368802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自我实现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18047" y="2083307"/>
            <a:ext cx="3282696" cy="36316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我能干什么</a:t>
            </a:r>
            <a:endParaRPr sz="32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79525" y="2325751"/>
          <a:ext cx="4805680" cy="3681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770"/>
                <a:gridCol w="2435860"/>
              </a:tblGrid>
              <a:tr h="1869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100" b="1" spc="-5" dirty="0">
                          <a:solidFill>
                            <a:srgbClr val="006F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2100" b="1" i="1" dirty="0">
                          <a:solidFill>
                            <a:srgbClr val="006F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endParaRPr sz="21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你个人具有的优势是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什么？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400" b="1" spc="-5" dirty="0">
                          <a:solidFill>
                            <a:srgbClr val="006F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2400" b="1" i="1" dirty="0">
                          <a:solidFill>
                            <a:srgbClr val="006FC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劣势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你自己不擅长的是什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么？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DE"/>
                    </a:solidFill>
                  </a:tcPr>
                </a:tc>
              </a:tr>
              <a:tr h="17992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400" b="1" spc="5" dirty="0">
                          <a:solidFill>
                            <a:srgbClr val="FF33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O</a:t>
                      </a:r>
                      <a:r>
                        <a:rPr sz="2400" b="1" i="1" dirty="0">
                          <a:solidFill>
                            <a:srgbClr val="FF33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机会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1440" marR="193675">
                        <a:lnSpc>
                          <a:spcPct val="14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你目前或未来的机会 是什么？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2DFA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400" b="1" spc="-5" dirty="0">
                          <a:solidFill>
                            <a:srgbClr val="FF33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T</a:t>
                      </a:r>
                      <a:r>
                        <a:rPr sz="2400" b="1" i="1" dirty="0">
                          <a:solidFill>
                            <a:srgbClr val="FF3300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威胁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2075" marR="278130">
                        <a:lnSpc>
                          <a:spcPct val="14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你所面临的竞争与威 胁是什么？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81554" y="1525651"/>
            <a:ext cx="218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个人</a:t>
            </a:r>
            <a:r>
              <a:rPr sz="24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2400" b="1" spc="-1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W</a:t>
            </a:r>
            <a:r>
              <a:rPr sz="2400" b="1" spc="-10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24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4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63296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我能干什么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霍兰德职</a:t>
            </a:r>
            <a:r>
              <a:rPr sz="3200" spc="-15" dirty="0">
                <a:solidFill>
                  <a:srgbClr val="093980"/>
                </a:solidFill>
              </a:rPr>
              <a:t>业</a:t>
            </a:r>
            <a:r>
              <a:rPr sz="3200" dirty="0">
                <a:solidFill>
                  <a:srgbClr val="093980"/>
                </a:solidFill>
              </a:rPr>
              <a:t>匹配</a:t>
            </a:r>
            <a:r>
              <a:rPr sz="3200" spc="-15" dirty="0">
                <a:solidFill>
                  <a:srgbClr val="093980"/>
                </a:solidFill>
              </a:rPr>
              <a:t>理</a:t>
            </a:r>
            <a:r>
              <a:rPr sz="3200" dirty="0">
                <a:solidFill>
                  <a:srgbClr val="093980"/>
                </a:solidFill>
              </a:rPr>
              <a:t>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1773935"/>
            <a:ext cx="3924300" cy="401764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78230" marR="85090" indent="-988060" algn="just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现实</a:t>
            </a:r>
            <a:r>
              <a:rPr sz="1600" spc="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600" dirty="0">
                <a:latin typeface="Arial" panose="020B0604020202020204"/>
                <a:cs typeface="Arial" panose="020B0604020202020204"/>
              </a:rPr>
              <a:t>R</a:t>
            </a:r>
            <a:r>
              <a:rPr sz="1600" spc="-10" dirty="0">
                <a:latin typeface="Arial" panose="020B0604020202020204"/>
                <a:cs typeface="Arial" panose="020B0604020202020204"/>
              </a:rPr>
              <a:t>)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：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有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运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动机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械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操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作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的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能</a:t>
            </a:r>
            <a:r>
              <a:rPr sz="1600" dirty="0">
                <a:latin typeface="宋体" pitchFamily="2" charset="-122"/>
                <a:cs typeface="宋体" pitchFamily="2" charset="-122"/>
              </a:rPr>
              <a:t>力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，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喜欢 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机械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、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工具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、</a:t>
            </a:r>
            <a:r>
              <a:rPr sz="1600" spc="70" dirty="0">
                <a:latin typeface="宋体" pitchFamily="2" charset="-122"/>
                <a:cs typeface="宋体" pitchFamily="2" charset="-122"/>
              </a:rPr>
              <a:t>植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物或</a:t>
            </a:r>
            <a:r>
              <a:rPr sz="1600" spc="70" dirty="0">
                <a:latin typeface="宋体" pitchFamily="2" charset="-122"/>
                <a:cs typeface="宋体" pitchFamily="2" charset="-122"/>
              </a:rPr>
              <a:t>动物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偏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好户外活动。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1078230" marR="86360" indent="-988060" algn="just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传统</a:t>
            </a:r>
            <a:r>
              <a:rPr sz="1600" spc="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600" dirty="0">
                <a:latin typeface="Arial" panose="020B0604020202020204"/>
                <a:cs typeface="Arial" panose="020B0604020202020204"/>
              </a:rPr>
              <a:t>C</a:t>
            </a:r>
            <a:r>
              <a:rPr sz="1600" spc="-10" dirty="0">
                <a:latin typeface="Arial" panose="020B0604020202020204"/>
                <a:cs typeface="Arial" panose="020B0604020202020204"/>
              </a:rPr>
              <a:t>)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：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喜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欢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从事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资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料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工</a:t>
            </a:r>
            <a:r>
              <a:rPr sz="1600" dirty="0">
                <a:latin typeface="宋体" pitchFamily="2" charset="-122"/>
                <a:cs typeface="宋体" pitchFamily="2" charset="-122"/>
              </a:rPr>
              <a:t>作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有写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作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或 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数理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分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析的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能</a:t>
            </a:r>
            <a:r>
              <a:rPr sz="1600" spc="85" dirty="0">
                <a:latin typeface="宋体" pitchFamily="2" charset="-122"/>
                <a:cs typeface="宋体" pitchFamily="2" charset="-122"/>
              </a:rPr>
              <a:t>力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，能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够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听从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指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示，完成琐细的工作。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1078230" marR="84455" indent="-988060" algn="just">
              <a:lnSpc>
                <a:spcPct val="100000"/>
              </a:lnSpc>
            </a:pPr>
            <a:r>
              <a:rPr sz="1600" spc="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企业型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(E</a:t>
            </a:r>
            <a:r>
              <a:rPr sz="1600" spc="5" dirty="0">
                <a:latin typeface="Arial" panose="020B0604020202020204"/>
                <a:cs typeface="Arial" panose="020B0604020202020204"/>
              </a:rPr>
              <a:t>)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：喜欢和人群互动，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自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信、有说 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服力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、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领导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力，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追求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政</a:t>
            </a:r>
            <a:r>
              <a:rPr sz="1600" spc="65" dirty="0">
                <a:latin typeface="宋体" pitchFamily="2" charset="-122"/>
                <a:cs typeface="宋体" pitchFamily="2" charset="-122"/>
              </a:rPr>
              <a:t>治和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经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济上的成就。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080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研究</a:t>
            </a:r>
            <a:r>
              <a:rPr sz="1600" spc="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(I)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</a:t>
            </a:r>
            <a:r>
              <a:rPr sz="1600" spc="-105" dirty="0">
                <a:latin typeface="宋体" pitchFamily="2" charset="-122"/>
                <a:cs typeface="宋体" pitchFamily="2" charset="-122"/>
              </a:rPr>
              <a:t>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喜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欢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观察、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学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习、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研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究、分析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1078230">
              <a:lnSpc>
                <a:spcPct val="100000"/>
              </a:lnSpc>
            </a:pPr>
            <a:r>
              <a:rPr sz="1600" spc="-5" dirty="0">
                <a:latin typeface="宋体" pitchFamily="2" charset="-122"/>
                <a:cs typeface="宋体" pitchFamily="2" charset="-122"/>
              </a:rPr>
              <a:t>、评估和解决各类问题。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1078230" marR="85090" indent="-988060" algn="just">
              <a:lnSpc>
                <a:spcPct val="100000"/>
              </a:lnSpc>
            </a:pPr>
            <a:r>
              <a:rPr sz="1600" spc="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艺术型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(A</a:t>
            </a:r>
            <a:r>
              <a:rPr sz="1600" spc="5" dirty="0">
                <a:latin typeface="Arial" panose="020B0604020202020204"/>
                <a:cs typeface="Arial" panose="020B0604020202020204"/>
              </a:rPr>
              <a:t>)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：有艺术、直觉、创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造</a:t>
            </a:r>
            <a:r>
              <a:rPr sz="1600" spc="10" dirty="0">
                <a:latin typeface="宋体" pitchFamily="2" charset="-122"/>
                <a:cs typeface="宋体" pitchFamily="2" charset="-122"/>
              </a:rPr>
              <a:t>的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能</a:t>
            </a:r>
            <a:r>
              <a:rPr sz="1600" dirty="0">
                <a:latin typeface="宋体" pitchFamily="2" charset="-122"/>
                <a:cs typeface="宋体" pitchFamily="2" charset="-122"/>
              </a:rPr>
              <a:t>力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， 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喜欢</a:t>
            </a:r>
            <a:r>
              <a:rPr sz="1600" spc="70" dirty="0">
                <a:latin typeface="宋体" pitchFamily="2" charset="-122"/>
                <a:cs typeface="宋体" pitchFamily="2" charset="-122"/>
              </a:rPr>
              <a:t>运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用想</a:t>
            </a:r>
            <a:r>
              <a:rPr sz="1600" spc="70" dirty="0">
                <a:latin typeface="宋体" pitchFamily="2" charset="-122"/>
                <a:cs typeface="宋体" pitchFamily="2" charset="-122"/>
              </a:rPr>
              <a:t>像力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和创</a:t>
            </a:r>
            <a:r>
              <a:rPr sz="1600" spc="70" dirty="0">
                <a:latin typeface="宋体" pitchFamily="2" charset="-122"/>
                <a:cs typeface="宋体" pitchFamily="2" charset="-122"/>
              </a:rPr>
              <a:t>造</a:t>
            </a:r>
            <a:r>
              <a:rPr sz="1600" spc="75" dirty="0">
                <a:latin typeface="宋体" pitchFamily="2" charset="-122"/>
                <a:cs typeface="宋体" pitchFamily="2" charset="-122"/>
              </a:rPr>
              <a:t>力</a:t>
            </a:r>
            <a:r>
              <a:rPr sz="1600" spc="60" dirty="0">
                <a:latin typeface="宋体" pitchFamily="2" charset="-122"/>
                <a:cs typeface="宋体" pitchFamily="2" charset="-122"/>
              </a:rPr>
              <a:t>，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在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自由的环境中工作。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宋体" pitchFamily="2" charset="-122"/>
                <a:cs typeface="宋体" pitchFamily="2" charset="-122"/>
              </a:rPr>
              <a:t>社会型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(S)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07823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宋体" pitchFamily="2" charset="-122"/>
                <a:cs typeface="宋体" pitchFamily="2" charset="-122"/>
              </a:rPr>
              <a:t>助、启发或训练别人。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9908" y="4358640"/>
            <a:ext cx="2360930" cy="1473835"/>
          </a:xfrm>
          <a:custGeom>
            <a:avLst/>
            <a:gdLst/>
            <a:ahLst/>
            <a:cxnLst/>
            <a:rect l="l" t="t" r="r" b="b"/>
            <a:pathLst>
              <a:path w="2360929" h="1473835">
                <a:moveTo>
                  <a:pt x="1917064" y="0"/>
                </a:moveTo>
                <a:lnTo>
                  <a:pt x="443611" y="0"/>
                </a:lnTo>
                <a:lnTo>
                  <a:pt x="0" y="736854"/>
                </a:lnTo>
                <a:lnTo>
                  <a:pt x="443611" y="1473708"/>
                </a:lnTo>
                <a:lnTo>
                  <a:pt x="1917064" y="1473708"/>
                </a:lnTo>
                <a:lnTo>
                  <a:pt x="2360675" y="736854"/>
                </a:lnTo>
                <a:lnTo>
                  <a:pt x="191706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58381" y="5684011"/>
            <a:ext cx="1206500" cy="11652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191135" algn="ctr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Investigate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R="191135" algn="ctr">
              <a:lnSpc>
                <a:spcPct val="100000"/>
              </a:lnSpc>
              <a:spcBef>
                <a:spcPts val="755"/>
              </a:spcBef>
            </a:pPr>
            <a:r>
              <a:rPr sz="1600" spc="-5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研究型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542925">
              <a:lnSpc>
                <a:spcPct val="100000"/>
              </a:lnSpc>
              <a:spcBef>
                <a:spcPts val="1700"/>
              </a:spcBef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Page</a:t>
            </a:r>
            <a:r>
              <a:rPr sz="16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28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4764" y="5684011"/>
            <a:ext cx="635635" cy="7054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Artistic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3970">
              <a:lnSpc>
                <a:spcPct val="100000"/>
              </a:lnSpc>
              <a:spcBef>
                <a:spcPts val="755"/>
              </a:spcBef>
            </a:pPr>
            <a:r>
              <a:rPr sz="1600" spc="-5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艺术型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3534" y="4660358"/>
            <a:ext cx="633730" cy="7048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850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Social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-10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社会型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790" y="3705250"/>
            <a:ext cx="1108710" cy="7054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Enterprising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600" spc="-5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企业家型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7350" y="3705250"/>
            <a:ext cx="1210310" cy="7054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Conventional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540" algn="ctr">
              <a:lnSpc>
                <a:spcPct val="100000"/>
              </a:lnSpc>
              <a:spcBef>
                <a:spcPts val="755"/>
              </a:spcBef>
            </a:pPr>
            <a:r>
              <a:rPr sz="1600" spc="-5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传统型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7306" y="4660358"/>
            <a:ext cx="793750" cy="7048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6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Realistic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93345">
              <a:lnSpc>
                <a:spcPct val="100000"/>
              </a:lnSpc>
              <a:spcBef>
                <a:spcPts val="760"/>
              </a:spcBef>
            </a:pPr>
            <a:r>
              <a:rPr sz="1600" spc="-10" dirty="0">
                <a:solidFill>
                  <a:srgbClr val="006FC0"/>
                </a:solidFill>
                <a:latin typeface="宋体" pitchFamily="2" charset="-122"/>
                <a:cs typeface="宋体" pitchFamily="2" charset="-122"/>
              </a:rPr>
              <a:t>现实型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19344" y="4352290"/>
            <a:ext cx="2390140" cy="1473200"/>
            <a:chOff x="5419344" y="4352290"/>
            <a:chExt cx="2390140" cy="1473200"/>
          </a:xfrm>
        </p:grpSpPr>
        <p:sp>
          <p:nvSpPr>
            <p:cNvPr id="14" name="object 14"/>
            <p:cNvSpPr/>
            <p:nvPr/>
          </p:nvSpPr>
          <p:spPr>
            <a:xfrm>
              <a:off x="5419344" y="4358640"/>
              <a:ext cx="2390140" cy="1460500"/>
            </a:xfrm>
            <a:custGeom>
              <a:avLst/>
              <a:gdLst/>
              <a:ahLst/>
              <a:cxnLst/>
              <a:rect l="l" t="t" r="r" b="b"/>
              <a:pathLst>
                <a:path w="2390140" h="1460500">
                  <a:moveTo>
                    <a:pt x="1792224" y="0"/>
                  </a:moveTo>
                  <a:lnTo>
                    <a:pt x="597407" y="1459992"/>
                  </a:lnTo>
                </a:path>
                <a:path w="2390140" h="1460500">
                  <a:moveTo>
                    <a:pt x="597407" y="0"/>
                  </a:moveTo>
                  <a:lnTo>
                    <a:pt x="1717548" y="1459992"/>
                  </a:lnTo>
                </a:path>
                <a:path w="2390140" h="1460500">
                  <a:moveTo>
                    <a:pt x="0" y="729996"/>
                  </a:moveTo>
                  <a:lnTo>
                    <a:pt x="2389631" y="729996"/>
                  </a:lnTo>
                </a:path>
              </a:pathLst>
            </a:custGeom>
            <a:ln w="1270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16752" y="4358640"/>
              <a:ext cx="1717675" cy="1460500"/>
            </a:xfrm>
            <a:custGeom>
              <a:avLst/>
              <a:gdLst/>
              <a:ahLst/>
              <a:cxnLst/>
              <a:rect l="l" t="t" r="r" b="b"/>
              <a:pathLst>
                <a:path w="1717675" h="1460500">
                  <a:moveTo>
                    <a:pt x="0" y="1459992"/>
                  </a:moveTo>
                  <a:lnTo>
                    <a:pt x="1717548" y="729996"/>
                  </a:lnTo>
                </a:path>
                <a:path w="1717675" h="1460500">
                  <a:moveTo>
                    <a:pt x="0" y="0"/>
                  </a:moveTo>
                  <a:lnTo>
                    <a:pt x="1717548" y="729996"/>
                  </a:lnTo>
                </a:path>
                <a:path w="1717675" h="1460500">
                  <a:moveTo>
                    <a:pt x="0" y="0"/>
                  </a:moveTo>
                  <a:lnTo>
                    <a:pt x="0" y="1459992"/>
                  </a:lnTo>
                </a:path>
              </a:pathLst>
            </a:custGeom>
            <a:ln w="952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274820" y="1773935"/>
            <a:ext cx="4680585" cy="2072639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9375" marR="332740">
              <a:lnSpc>
                <a:spcPct val="100000"/>
              </a:lnSpc>
              <a:spcBef>
                <a:spcPts val="255"/>
              </a:spcBef>
            </a:pPr>
            <a:r>
              <a:rPr sz="1600" spc="-5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现实型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：害羞、真诚、持久、稳定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、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顺从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、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实际 </a:t>
            </a:r>
            <a:r>
              <a:rPr sz="1600" spc="-5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传统型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：顺从、高效、实际、缺乏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想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象力、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3599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宋体" pitchFamily="2" charset="-122"/>
                <a:cs typeface="宋体" pitchFamily="2" charset="-122"/>
              </a:rPr>
              <a:t>缺乏灵活性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79375" marR="739775">
              <a:lnSpc>
                <a:spcPct val="100000"/>
              </a:lnSpc>
            </a:pPr>
            <a:r>
              <a:rPr sz="1600" spc="-5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企业型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：自信、进取、精力充沛、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盛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气凌人 </a:t>
            </a:r>
            <a:r>
              <a:rPr sz="1600" spc="-5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研究型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：分析、创造、好奇、独立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935990" marR="130175" indent="-856615">
              <a:lnSpc>
                <a:spcPct val="100000"/>
              </a:lnSpc>
            </a:pPr>
            <a:r>
              <a:rPr sz="1600" spc="-5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艺术型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：富于想像力、无序、理想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主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义、</a:t>
            </a:r>
            <a:r>
              <a:rPr sz="1600" spc="5" dirty="0">
                <a:latin typeface="宋体" pitchFamily="2" charset="-122"/>
                <a:cs typeface="宋体" pitchFamily="2" charset="-122"/>
              </a:rPr>
              <a:t>情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绪化、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不实</a:t>
            </a:r>
            <a:r>
              <a:rPr sz="1600" spc="-340" dirty="0">
                <a:latin typeface="宋体" pitchFamily="2" charset="-122"/>
                <a:cs typeface="宋体" pitchFamily="2" charset="-122"/>
              </a:rPr>
              <a:t> </a:t>
            </a:r>
            <a:r>
              <a:rPr sz="1600" spc="-5" dirty="0">
                <a:latin typeface="宋体" pitchFamily="2" charset="-122"/>
                <a:cs typeface="宋体" pitchFamily="2" charset="-122"/>
              </a:rPr>
              <a:t>际</a:t>
            </a:r>
            <a:endParaRPr sz="1600">
              <a:latin typeface="宋体" pitchFamily="2" charset="-122"/>
              <a:cs typeface="宋体" pitchFamily="2" charset="-122"/>
            </a:endParaRPr>
          </a:p>
          <a:p>
            <a:pPr marL="79375">
              <a:lnSpc>
                <a:spcPct val="100000"/>
              </a:lnSpc>
            </a:pPr>
            <a:r>
              <a:rPr sz="1600" spc="-10" dirty="0">
                <a:solidFill>
                  <a:srgbClr val="FF3300"/>
                </a:solidFill>
                <a:latin typeface="宋体" pitchFamily="2" charset="-122"/>
                <a:cs typeface="宋体" pitchFamily="2" charset="-122"/>
              </a:rPr>
              <a:t>社会型</a:t>
            </a:r>
            <a:r>
              <a:rPr sz="1600" spc="-10" dirty="0">
                <a:latin typeface="宋体" pitchFamily="2" charset="-122"/>
                <a:cs typeface="宋体" pitchFamily="2" charset="-122"/>
              </a:rPr>
              <a:t>：社会、友好、合作、理解</a:t>
            </a:r>
            <a:endParaRPr sz="1600">
              <a:latin typeface="宋体" pitchFamily="2" charset="-122"/>
              <a:cs typeface="宋体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459" y="1267967"/>
            <a:ext cx="3096895" cy="38862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6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六种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类型</a:t>
            </a:r>
            <a:r>
              <a:rPr sz="2000" b="1" spc="-1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dirty="0">
                <a:solidFill>
                  <a:srgbClr val="FF33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职业</a:t>
            </a:r>
            <a:r>
              <a:rPr sz="2000" b="1" spc="-15" dirty="0">
                <a:solidFill>
                  <a:srgbClr val="FF33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需</a:t>
            </a:r>
            <a:r>
              <a:rPr sz="2000" b="1" dirty="0">
                <a:solidFill>
                  <a:srgbClr val="FF33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求特征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8408" y="1267967"/>
            <a:ext cx="2520950" cy="38862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6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六种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类型</a:t>
            </a:r>
            <a:r>
              <a:rPr sz="2000" b="1" spc="-1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dirty="0">
                <a:solidFill>
                  <a:srgbClr val="FF33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性格特征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2227" y="1338580"/>
            <a:ext cx="4286885" cy="5263515"/>
            <a:chOff x="1062227" y="1338580"/>
            <a:chExt cx="4286885" cy="526351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62227" y="4588763"/>
              <a:ext cx="2985516" cy="20132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96411" y="1338579"/>
              <a:ext cx="1476375" cy="660400"/>
            </a:xfrm>
            <a:custGeom>
              <a:avLst/>
              <a:gdLst/>
              <a:ahLst/>
              <a:cxnLst/>
              <a:rect l="l" t="t" r="r" b="b"/>
              <a:pathLst>
                <a:path w="1476375" h="660400">
                  <a:moveTo>
                    <a:pt x="1476375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32460"/>
                  </a:lnTo>
                  <a:lnTo>
                    <a:pt x="0" y="660400"/>
                  </a:lnTo>
                  <a:lnTo>
                    <a:pt x="90551" y="660400"/>
                  </a:lnTo>
                  <a:lnTo>
                    <a:pt x="90551" y="646430"/>
                  </a:lnTo>
                  <a:lnTo>
                    <a:pt x="90551" y="632460"/>
                  </a:lnTo>
                  <a:lnTo>
                    <a:pt x="90551" y="90170"/>
                  </a:lnTo>
                  <a:lnTo>
                    <a:pt x="422236" y="90170"/>
                  </a:lnTo>
                  <a:lnTo>
                    <a:pt x="427545" y="90170"/>
                  </a:lnTo>
                  <a:lnTo>
                    <a:pt x="1476375" y="90170"/>
                  </a:lnTo>
                  <a:lnTo>
                    <a:pt x="1476375" y="28194"/>
                  </a:lnTo>
                  <a:lnTo>
                    <a:pt x="1462151" y="28194"/>
                  </a:lnTo>
                  <a:lnTo>
                    <a:pt x="1462151" y="27940"/>
                  </a:lnTo>
                  <a:lnTo>
                    <a:pt x="1476375" y="2794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86961" y="1428750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14478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447800" y="63246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86961" y="1428750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0" y="632460"/>
                  </a:moveTo>
                  <a:lnTo>
                    <a:pt x="1447800" y="63246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324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35452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我想干什么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理想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9946" y="145313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按需择业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1078" y="2813050"/>
            <a:ext cx="1553210" cy="737870"/>
            <a:chOff x="1521078" y="2813050"/>
            <a:chExt cx="1553210" cy="737870"/>
          </a:xfrm>
        </p:grpSpPr>
        <p:sp>
          <p:nvSpPr>
            <p:cNvPr id="12" name="object 12"/>
            <p:cNvSpPr/>
            <p:nvPr/>
          </p:nvSpPr>
          <p:spPr>
            <a:xfrm>
              <a:off x="1521079" y="2813049"/>
              <a:ext cx="1476375" cy="661670"/>
            </a:xfrm>
            <a:custGeom>
              <a:avLst/>
              <a:gdLst/>
              <a:ahLst/>
              <a:cxnLst/>
              <a:rect l="l" t="t" r="r" b="b"/>
              <a:pathLst>
                <a:path w="1476375" h="661670">
                  <a:moveTo>
                    <a:pt x="1476375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632460"/>
                  </a:lnTo>
                  <a:lnTo>
                    <a:pt x="0" y="661670"/>
                  </a:lnTo>
                  <a:lnTo>
                    <a:pt x="90551" y="661670"/>
                  </a:lnTo>
                  <a:lnTo>
                    <a:pt x="90551" y="647700"/>
                  </a:lnTo>
                  <a:lnTo>
                    <a:pt x="90551" y="632460"/>
                  </a:lnTo>
                  <a:lnTo>
                    <a:pt x="90551" y="91440"/>
                  </a:lnTo>
                  <a:lnTo>
                    <a:pt x="1462151" y="91440"/>
                  </a:lnTo>
                  <a:lnTo>
                    <a:pt x="1462151" y="90932"/>
                  </a:lnTo>
                  <a:lnTo>
                    <a:pt x="1476375" y="90932"/>
                  </a:lnTo>
                  <a:lnTo>
                    <a:pt x="1476375" y="29210"/>
                  </a:lnTo>
                  <a:lnTo>
                    <a:pt x="1476375" y="28956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1629" y="2903981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14478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447800" y="63246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11629" y="2903981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0" y="632460"/>
                  </a:moveTo>
                  <a:lnTo>
                    <a:pt x="1447800" y="63246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324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864867" y="2927680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发挥优势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6410" y="2813050"/>
            <a:ext cx="3828415" cy="2211705"/>
            <a:chOff x="3796410" y="2813050"/>
            <a:chExt cx="3828415" cy="2211705"/>
          </a:xfrm>
        </p:grpSpPr>
        <p:sp>
          <p:nvSpPr>
            <p:cNvPr id="17" name="object 17"/>
            <p:cNvSpPr/>
            <p:nvPr/>
          </p:nvSpPr>
          <p:spPr>
            <a:xfrm>
              <a:off x="3796411" y="4288789"/>
              <a:ext cx="1476375" cy="659130"/>
            </a:xfrm>
            <a:custGeom>
              <a:avLst/>
              <a:gdLst/>
              <a:ahLst/>
              <a:cxnLst/>
              <a:rect l="l" t="t" r="r" b="b"/>
              <a:pathLst>
                <a:path w="1476375" h="659129">
                  <a:moveTo>
                    <a:pt x="1476375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31190"/>
                  </a:lnTo>
                  <a:lnTo>
                    <a:pt x="0" y="659130"/>
                  </a:lnTo>
                  <a:lnTo>
                    <a:pt x="90551" y="659130"/>
                  </a:lnTo>
                  <a:lnTo>
                    <a:pt x="90551" y="645160"/>
                  </a:lnTo>
                  <a:lnTo>
                    <a:pt x="90551" y="631190"/>
                  </a:lnTo>
                  <a:lnTo>
                    <a:pt x="90551" y="90170"/>
                  </a:lnTo>
                  <a:lnTo>
                    <a:pt x="313944" y="90170"/>
                  </a:lnTo>
                  <a:lnTo>
                    <a:pt x="313944" y="90424"/>
                  </a:lnTo>
                  <a:lnTo>
                    <a:pt x="330708" y="90424"/>
                  </a:lnTo>
                  <a:lnTo>
                    <a:pt x="330708" y="90170"/>
                  </a:lnTo>
                  <a:lnTo>
                    <a:pt x="1447787" y="90170"/>
                  </a:lnTo>
                  <a:lnTo>
                    <a:pt x="1447787" y="90436"/>
                  </a:lnTo>
                  <a:lnTo>
                    <a:pt x="1476375" y="90436"/>
                  </a:lnTo>
                  <a:lnTo>
                    <a:pt x="1476375" y="28448"/>
                  </a:lnTo>
                  <a:lnTo>
                    <a:pt x="1462151" y="28448"/>
                  </a:lnTo>
                  <a:lnTo>
                    <a:pt x="1462151" y="27940"/>
                  </a:lnTo>
                  <a:lnTo>
                    <a:pt x="1476375" y="2794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86961" y="4379213"/>
              <a:ext cx="1447800" cy="631190"/>
            </a:xfrm>
            <a:custGeom>
              <a:avLst/>
              <a:gdLst/>
              <a:ahLst/>
              <a:cxnLst/>
              <a:rect l="l" t="t" r="r" b="b"/>
              <a:pathLst>
                <a:path w="1447800" h="631189">
                  <a:moveTo>
                    <a:pt x="1447800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447800" y="630936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86961" y="4379213"/>
              <a:ext cx="1447800" cy="631190"/>
            </a:xfrm>
            <a:custGeom>
              <a:avLst/>
              <a:gdLst/>
              <a:ahLst/>
              <a:cxnLst/>
              <a:rect l="l" t="t" r="r" b="b"/>
              <a:pathLst>
                <a:path w="1447800" h="631189">
                  <a:moveTo>
                    <a:pt x="0" y="630936"/>
                  </a:moveTo>
                  <a:lnTo>
                    <a:pt x="1447800" y="630936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71743" y="2813049"/>
              <a:ext cx="1476375" cy="661670"/>
            </a:xfrm>
            <a:custGeom>
              <a:avLst/>
              <a:gdLst/>
              <a:ahLst/>
              <a:cxnLst/>
              <a:rect l="l" t="t" r="r" b="b"/>
              <a:pathLst>
                <a:path w="1476375" h="661670">
                  <a:moveTo>
                    <a:pt x="1476375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632460"/>
                  </a:lnTo>
                  <a:lnTo>
                    <a:pt x="0" y="661670"/>
                  </a:lnTo>
                  <a:lnTo>
                    <a:pt x="90551" y="661670"/>
                  </a:lnTo>
                  <a:lnTo>
                    <a:pt x="90551" y="647700"/>
                  </a:lnTo>
                  <a:lnTo>
                    <a:pt x="90551" y="632460"/>
                  </a:lnTo>
                  <a:lnTo>
                    <a:pt x="90551" y="91440"/>
                  </a:lnTo>
                  <a:lnTo>
                    <a:pt x="1462151" y="91440"/>
                  </a:lnTo>
                  <a:lnTo>
                    <a:pt x="1462151" y="90932"/>
                  </a:lnTo>
                  <a:lnTo>
                    <a:pt x="1476375" y="90932"/>
                  </a:lnTo>
                  <a:lnTo>
                    <a:pt x="1476375" y="29210"/>
                  </a:lnTo>
                  <a:lnTo>
                    <a:pt x="1476375" y="28956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62293" y="2903981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14478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447800" y="63246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62293" y="2903981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0" y="632460"/>
                  </a:moveTo>
                  <a:lnTo>
                    <a:pt x="1447800" y="63246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324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415278" y="2927680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干我所爱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48761" y="2114550"/>
            <a:ext cx="3101340" cy="2209800"/>
            <a:chOff x="3048761" y="2114550"/>
            <a:chExt cx="3101340" cy="2209800"/>
          </a:xfrm>
        </p:grpSpPr>
        <p:sp>
          <p:nvSpPr>
            <p:cNvPr id="25" name="object 25"/>
            <p:cNvSpPr/>
            <p:nvPr/>
          </p:nvSpPr>
          <p:spPr>
            <a:xfrm>
              <a:off x="3048762" y="2114549"/>
              <a:ext cx="3101340" cy="2209800"/>
            </a:xfrm>
            <a:custGeom>
              <a:avLst/>
              <a:gdLst/>
              <a:ahLst/>
              <a:cxnLst/>
              <a:rect l="l" t="t" r="r" b="b"/>
              <a:pathLst>
                <a:path w="3101340" h="2209800">
                  <a:moveTo>
                    <a:pt x="3101340" y="990600"/>
                  </a:moveTo>
                  <a:lnTo>
                    <a:pt x="3063240" y="971550"/>
                  </a:lnTo>
                  <a:lnTo>
                    <a:pt x="2987040" y="933450"/>
                  </a:lnTo>
                  <a:lnTo>
                    <a:pt x="2987040" y="971550"/>
                  </a:lnTo>
                  <a:lnTo>
                    <a:pt x="1543050" y="971550"/>
                  </a:lnTo>
                  <a:lnTo>
                    <a:pt x="1543050" y="114300"/>
                  </a:lnTo>
                  <a:lnTo>
                    <a:pt x="1581150" y="114300"/>
                  </a:lnTo>
                  <a:lnTo>
                    <a:pt x="1571625" y="95250"/>
                  </a:lnTo>
                  <a:lnTo>
                    <a:pt x="1524000" y="0"/>
                  </a:lnTo>
                  <a:lnTo>
                    <a:pt x="1466850" y="114300"/>
                  </a:lnTo>
                  <a:lnTo>
                    <a:pt x="1504950" y="114300"/>
                  </a:lnTo>
                  <a:lnTo>
                    <a:pt x="1504950" y="971550"/>
                  </a:lnTo>
                  <a:lnTo>
                    <a:pt x="114300" y="971550"/>
                  </a:lnTo>
                  <a:lnTo>
                    <a:pt x="114300" y="933450"/>
                  </a:lnTo>
                  <a:lnTo>
                    <a:pt x="0" y="990600"/>
                  </a:lnTo>
                  <a:lnTo>
                    <a:pt x="114300" y="1047750"/>
                  </a:lnTo>
                  <a:lnTo>
                    <a:pt x="114300" y="1009650"/>
                  </a:lnTo>
                  <a:lnTo>
                    <a:pt x="1504950" y="1009650"/>
                  </a:lnTo>
                  <a:lnTo>
                    <a:pt x="1504950" y="2095500"/>
                  </a:lnTo>
                  <a:lnTo>
                    <a:pt x="1466850" y="2095500"/>
                  </a:lnTo>
                  <a:lnTo>
                    <a:pt x="1524000" y="2209800"/>
                  </a:lnTo>
                  <a:lnTo>
                    <a:pt x="1571625" y="2114550"/>
                  </a:lnTo>
                  <a:lnTo>
                    <a:pt x="1581150" y="2095500"/>
                  </a:lnTo>
                  <a:lnTo>
                    <a:pt x="1543050" y="2095500"/>
                  </a:lnTo>
                  <a:lnTo>
                    <a:pt x="1543050" y="1009650"/>
                  </a:lnTo>
                  <a:lnTo>
                    <a:pt x="2987040" y="1009650"/>
                  </a:lnTo>
                  <a:lnTo>
                    <a:pt x="2987040" y="1047750"/>
                  </a:lnTo>
                  <a:lnTo>
                    <a:pt x="3063240" y="1009650"/>
                  </a:lnTo>
                  <a:lnTo>
                    <a:pt x="3101340" y="990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96411" y="2816859"/>
              <a:ext cx="1476375" cy="660400"/>
            </a:xfrm>
            <a:custGeom>
              <a:avLst/>
              <a:gdLst/>
              <a:ahLst/>
              <a:cxnLst/>
              <a:rect l="l" t="t" r="r" b="b"/>
              <a:pathLst>
                <a:path w="1476375" h="660400">
                  <a:moveTo>
                    <a:pt x="1476375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32460"/>
                  </a:lnTo>
                  <a:lnTo>
                    <a:pt x="0" y="660400"/>
                  </a:lnTo>
                  <a:lnTo>
                    <a:pt x="90551" y="660400"/>
                  </a:lnTo>
                  <a:lnTo>
                    <a:pt x="90551" y="646430"/>
                  </a:lnTo>
                  <a:lnTo>
                    <a:pt x="90551" y="632460"/>
                  </a:lnTo>
                  <a:lnTo>
                    <a:pt x="90551" y="90170"/>
                  </a:lnTo>
                  <a:lnTo>
                    <a:pt x="1447800" y="90170"/>
                  </a:lnTo>
                  <a:lnTo>
                    <a:pt x="1462151" y="90170"/>
                  </a:lnTo>
                  <a:lnTo>
                    <a:pt x="1476375" y="90170"/>
                  </a:lnTo>
                  <a:lnTo>
                    <a:pt x="1476375" y="28194"/>
                  </a:lnTo>
                  <a:lnTo>
                    <a:pt x="1462151" y="28194"/>
                  </a:lnTo>
                  <a:lnTo>
                    <a:pt x="1462151" y="27940"/>
                  </a:lnTo>
                  <a:lnTo>
                    <a:pt x="1476375" y="2794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34511" y="2854959"/>
              <a:ext cx="1476375" cy="660400"/>
            </a:xfrm>
            <a:custGeom>
              <a:avLst/>
              <a:gdLst/>
              <a:ahLst/>
              <a:cxnLst/>
              <a:rect l="l" t="t" r="r" b="b"/>
              <a:pathLst>
                <a:path w="1476375" h="660400">
                  <a:moveTo>
                    <a:pt x="1476375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632460"/>
                  </a:lnTo>
                  <a:lnTo>
                    <a:pt x="0" y="660400"/>
                  </a:lnTo>
                  <a:lnTo>
                    <a:pt x="52451" y="660400"/>
                  </a:lnTo>
                  <a:lnTo>
                    <a:pt x="52451" y="646430"/>
                  </a:lnTo>
                  <a:lnTo>
                    <a:pt x="52451" y="632460"/>
                  </a:lnTo>
                  <a:lnTo>
                    <a:pt x="52451" y="52070"/>
                  </a:lnTo>
                  <a:lnTo>
                    <a:pt x="1447800" y="52070"/>
                  </a:lnTo>
                  <a:lnTo>
                    <a:pt x="1462151" y="52070"/>
                  </a:lnTo>
                  <a:lnTo>
                    <a:pt x="1476375" y="52070"/>
                  </a:lnTo>
                  <a:lnTo>
                    <a:pt x="1476375" y="28194"/>
                  </a:lnTo>
                  <a:lnTo>
                    <a:pt x="1462151" y="28194"/>
                  </a:lnTo>
                  <a:lnTo>
                    <a:pt x="1462151" y="27940"/>
                  </a:lnTo>
                  <a:lnTo>
                    <a:pt x="1476375" y="2794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86961" y="2907030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1447800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447800" y="63246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886961" y="2907030"/>
              <a:ext cx="1447800" cy="632460"/>
            </a:xfrm>
            <a:custGeom>
              <a:avLst/>
              <a:gdLst/>
              <a:ahLst/>
              <a:cxnLst/>
              <a:rect l="l" t="t" r="r" b="b"/>
              <a:pathLst>
                <a:path w="1447800" h="632460">
                  <a:moveTo>
                    <a:pt x="0" y="632460"/>
                  </a:moveTo>
                  <a:lnTo>
                    <a:pt x="1447800" y="63246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324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088129" y="2929889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职业目标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25851" y="1831848"/>
            <a:ext cx="6237605" cy="4483735"/>
            <a:chOff x="2625851" y="1831848"/>
            <a:chExt cx="6237605" cy="4483735"/>
          </a:xfrm>
        </p:grpSpPr>
        <p:sp>
          <p:nvSpPr>
            <p:cNvPr id="32" name="object 32"/>
            <p:cNvSpPr/>
            <p:nvPr/>
          </p:nvSpPr>
          <p:spPr>
            <a:xfrm>
              <a:off x="2644901" y="1850898"/>
              <a:ext cx="3931920" cy="2738755"/>
            </a:xfrm>
            <a:custGeom>
              <a:avLst/>
              <a:gdLst/>
              <a:ahLst/>
              <a:cxnLst/>
              <a:rect l="l" t="t" r="r" b="b"/>
              <a:pathLst>
                <a:path w="3931920" h="2738754">
                  <a:moveTo>
                    <a:pt x="0" y="1685543"/>
                  </a:moveTo>
                  <a:lnTo>
                    <a:pt x="1242060" y="2738628"/>
                  </a:lnTo>
                </a:path>
                <a:path w="3931920" h="2738754">
                  <a:moveTo>
                    <a:pt x="2689860" y="0"/>
                  </a:moveTo>
                  <a:lnTo>
                    <a:pt x="3931920" y="1053084"/>
                  </a:lnTo>
                </a:path>
                <a:path w="3931920" h="2738754">
                  <a:moveTo>
                    <a:pt x="3931920" y="1685543"/>
                  </a:moveTo>
                  <a:lnTo>
                    <a:pt x="2689860" y="2738628"/>
                  </a:lnTo>
                </a:path>
                <a:path w="3931920" h="2738754">
                  <a:moveTo>
                    <a:pt x="1242060" y="0"/>
                  </a:moveTo>
                  <a:lnTo>
                    <a:pt x="0" y="105308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047743" y="5286756"/>
              <a:ext cx="4787265" cy="1000125"/>
            </a:xfrm>
            <a:custGeom>
              <a:avLst/>
              <a:gdLst/>
              <a:ahLst/>
              <a:cxnLst/>
              <a:rect l="l" t="t" r="r" b="b"/>
              <a:pathLst>
                <a:path w="4787265" h="1000125">
                  <a:moveTo>
                    <a:pt x="4620259" y="0"/>
                  </a:moveTo>
                  <a:lnTo>
                    <a:pt x="166623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4"/>
                  </a:lnTo>
                  <a:lnTo>
                    <a:pt x="0" y="833120"/>
                  </a:lnTo>
                  <a:lnTo>
                    <a:pt x="5948" y="877415"/>
                  </a:lnTo>
                  <a:lnTo>
                    <a:pt x="22737" y="917218"/>
                  </a:lnTo>
                  <a:lnTo>
                    <a:pt x="48783" y="950941"/>
                  </a:lnTo>
                  <a:lnTo>
                    <a:pt x="82502" y="976995"/>
                  </a:lnTo>
                  <a:lnTo>
                    <a:pt x="122310" y="993792"/>
                  </a:lnTo>
                  <a:lnTo>
                    <a:pt x="166623" y="999744"/>
                  </a:lnTo>
                  <a:lnTo>
                    <a:pt x="4620259" y="999744"/>
                  </a:lnTo>
                  <a:lnTo>
                    <a:pt x="4664573" y="993792"/>
                  </a:lnTo>
                  <a:lnTo>
                    <a:pt x="4704381" y="976995"/>
                  </a:lnTo>
                  <a:lnTo>
                    <a:pt x="4738100" y="950941"/>
                  </a:lnTo>
                  <a:lnTo>
                    <a:pt x="4764146" y="917218"/>
                  </a:lnTo>
                  <a:lnTo>
                    <a:pt x="4780935" y="877415"/>
                  </a:lnTo>
                  <a:lnTo>
                    <a:pt x="4786883" y="833120"/>
                  </a:lnTo>
                  <a:lnTo>
                    <a:pt x="4786883" y="166624"/>
                  </a:lnTo>
                  <a:lnTo>
                    <a:pt x="4780935" y="122310"/>
                  </a:lnTo>
                  <a:lnTo>
                    <a:pt x="4764146" y="82502"/>
                  </a:lnTo>
                  <a:lnTo>
                    <a:pt x="4738100" y="48783"/>
                  </a:lnTo>
                  <a:lnTo>
                    <a:pt x="4704381" y="22737"/>
                  </a:lnTo>
                  <a:lnTo>
                    <a:pt x="4664573" y="5948"/>
                  </a:lnTo>
                  <a:lnTo>
                    <a:pt x="4620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047743" y="5286756"/>
              <a:ext cx="4787265" cy="1000125"/>
            </a:xfrm>
            <a:custGeom>
              <a:avLst/>
              <a:gdLst/>
              <a:ahLst/>
              <a:cxnLst/>
              <a:rect l="l" t="t" r="r" b="b"/>
              <a:pathLst>
                <a:path w="4787265" h="1000125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3" y="0"/>
                  </a:lnTo>
                  <a:lnTo>
                    <a:pt x="4620259" y="0"/>
                  </a:lnTo>
                  <a:lnTo>
                    <a:pt x="4664573" y="5948"/>
                  </a:lnTo>
                  <a:lnTo>
                    <a:pt x="4704381" y="22737"/>
                  </a:lnTo>
                  <a:lnTo>
                    <a:pt x="4738100" y="48783"/>
                  </a:lnTo>
                  <a:lnTo>
                    <a:pt x="4764146" y="82502"/>
                  </a:lnTo>
                  <a:lnTo>
                    <a:pt x="4780935" y="122310"/>
                  </a:lnTo>
                  <a:lnTo>
                    <a:pt x="4786883" y="166624"/>
                  </a:lnTo>
                  <a:lnTo>
                    <a:pt x="4786883" y="833120"/>
                  </a:lnTo>
                  <a:lnTo>
                    <a:pt x="4780935" y="877415"/>
                  </a:lnTo>
                  <a:lnTo>
                    <a:pt x="4764146" y="917218"/>
                  </a:lnTo>
                  <a:lnTo>
                    <a:pt x="4738100" y="950941"/>
                  </a:lnTo>
                  <a:lnTo>
                    <a:pt x="4704381" y="976995"/>
                  </a:lnTo>
                  <a:lnTo>
                    <a:pt x="4664573" y="993792"/>
                  </a:lnTo>
                  <a:lnTo>
                    <a:pt x="4620259" y="999744"/>
                  </a:lnTo>
                  <a:lnTo>
                    <a:pt x="166623" y="999744"/>
                  </a:lnTo>
                  <a:lnTo>
                    <a:pt x="122310" y="993792"/>
                  </a:lnTo>
                  <a:lnTo>
                    <a:pt x="82502" y="976995"/>
                  </a:lnTo>
                  <a:lnTo>
                    <a:pt x="48783" y="950941"/>
                  </a:lnTo>
                  <a:lnTo>
                    <a:pt x="22737" y="917218"/>
                  </a:lnTo>
                  <a:lnTo>
                    <a:pt x="5948" y="877415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5714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190746" y="4617847"/>
            <a:ext cx="4349750" cy="155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择己所利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67335">
              <a:lnSpc>
                <a:spcPct val="100000"/>
              </a:lnSpc>
            </a:pP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钱多活少离家近，位高</a:t>
            </a:r>
            <a:r>
              <a:rPr sz="2000" b="1" i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重责</a:t>
            </a:r>
            <a:r>
              <a:rPr sz="2000" b="1" i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轻；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67335">
              <a:lnSpc>
                <a:spcPct val="100000"/>
              </a:lnSpc>
              <a:spcBef>
                <a:spcPts val="1200"/>
              </a:spcBef>
            </a:pP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睡觉睡到自然醒，数钱</a:t>
            </a:r>
            <a:r>
              <a:rPr sz="2000" b="1" i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得手</a:t>
            </a:r>
            <a:r>
              <a:rPr sz="2000" b="1" i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抽</a:t>
            </a:r>
            <a:r>
              <a:rPr sz="20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筋。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3332" y="1260347"/>
            <a:ext cx="6513830" cy="4788535"/>
            <a:chOff x="1513332" y="1260347"/>
            <a:chExt cx="6513830" cy="478853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13916" y="1260347"/>
              <a:ext cx="6310884" cy="47884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3332" y="1327403"/>
              <a:ext cx="6513576" cy="42031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23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裁员</a:t>
            </a:r>
            <a:r>
              <a:rPr sz="3200" i="0" spc="-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3200" dirty="0">
                <a:solidFill>
                  <a:srgbClr val="093980"/>
                </a:solidFill>
              </a:rPr>
              <a:t>招聘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1011" y="1550797"/>
            <a:ext cx="5074285" cy="4431665"/>
            <a:chOff x="2001011" y="1550797"/>
            <a:chExt cx="5074285" cy="443166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68951" y="1575816"/>
              <a:ext cx="2472690" cy="22014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92319" y="1561973"/>
              <a:ext cx="2453005" cy="2181860"/>
            </a:xfrm>
            <a:custGeom>
              <a:avLst/>
              <a:gdLst/>
              <a:ahLst/>
              <a:cxnLst/>
              <a:rect l="l" t="t" r="r" b="b"/>
              <a:pathLst>
                <a:path w="2453004" h="2181860">
                  <a:moveTo>
                    <a:pt x="1689607" y="0"/>
                  </a:moveTo>
                  <a:lnTo>
                    <a:pt x="1599564" y="507"/>
                  </a:lnTo>
                  <a:lnTo>
                    <a:pt x="1506219" y="5461"/>
                  </a:lnTo>
                  <a:lnTo>
                    <a:pt x="1412620" y="14224"/>
                  </a:lnTo>
                  <a:lnTo>
                    <a:pt x="1316608" y="26542"/>
                  </a:lnTo>
                  <a:lnTo>
                    <a:pt x="1221993" y="44703"/>
                  </a:lnTo>
                  <a:lnTo>
                    <a:pt x="1128014" y="65912"/>
                  </a:lnTo>
                  <a:lnTo>
                    <a:pt x="1033399" y="92710"/>
                  </a:lnTo>
                  <a:lnTo>
                    <a:pt x="941831" y="127507"/>
                  </a:lnTo>
                  <a:lnTo>
                    <a:pt x="851026" y="165226"/>
                  </a:lnTo>
                  <a:lnTo>
                    <a:pt x="765047" y="211074"/>
                  </a:lnTo>
                  <a:lnTo>
                    <a:pt x="681227" y="263905"/>
                  </a:lnTo>
                  <a:lnTo>
                    <a:pt x="600455" y="324612"/>
                  </a:lnTo>
                  <a:lnTo>
                    <a:pt x="526795" y="389889"/>
                  </a:lnTo>
                  <a:lnTo>
                    <a:pt x="458342" y="461517"/>
                  </a:lnTo>
                  <a:lnTo>
                    <a:pt x="396113" y="536575"/>
                  </a:lnTo>
                  <a:lnTo>
                    <a:pt x="338963" y="619760"/>
                  </a:lnTo>
                  <a:lnTo>
                    <a:pt x="288670" y="700786"/>
                  </a:lnTo>
                  <a:lnTo>
                    <a:pt x="243458" y="788035"/>
                  </a:lnTo>
                  <a:lnTo>
                    <a:pt x="201802" y="877569"/>
                  </a:lnTo>
                  <a:lnTo>
                    <a:pt x="166115" y="965835"/>
                  </a:lnTo>
                  <a:lnTo>
                    <a:pt x="135762" y="1056513"/>
                  </a:lnTo>
                  <a:lnTo>
                    <a:pt x="107441" y="1147444"/>
                  </a:lnTo>
                  <a:lnTo>
                    <a:pt x="84962" y="1236979"/>
                  </a:lnTo>
                  <a:lnTo>
                    <a:pt x="64388" y="1326768"/>
                  </a:lnTo>
                  <a:lnTo>
                    <a:pt x="48767" y="1414144"/>
                  </a:lnTo>
                  <a:lnTo>
                    <a:pt x="34543" y="1498853"/>
                  </a:lnTo>
                  <a:lnTo>
                    <a:pt x="23494" y="1578990"/>
                  </a:lnTo>
                  <a:lnTo>
                    <a:pt x="16637" y="1655826"/>
                  </a:lnTo>
                  <a:lnTo>
                    <a:pt x="8127" y="1730502"/>
                  </a:lnTo>
                  <a:lnTo>
                    <a:pt x="5968" y="1798319"/>
                  </a:lnTo>
                  <a:lnTo>
                    <a:pt x="2412" y="1861947"/>
                  </a:lnTo>
                  <a:lnTo>
                    <a:pt x="634" y="1917318"/>
                  </a:lnTo>
                  <a:lnTo>
                    <a:pt x="0" y="2008124"/>
                  </a:lnTo>
                  <a:lnTo>
                    <a:pt x="380" y="2042667"/>
                  </a:lnTo>
                  <a:lnTo>
                    <a:pt x="1650" y="2067559"/>
                  </a:lnTo>
                  <a:lnTo>
                    <a:pt x="2285" y="2089658"/>
                  </a:lnTo>
                  <a:lnTo>
                    <a:pt x="8000" y="2090293"/>
                  </a:lnTo>
                  <a:lnTo>
                    <a:pt x="46354" y="2098929"/>
                  </a:lnTo>
                  <a:lnTo>
                    <a:pt x="80899" y="2107184"/>
                  </a:lnTo>
                  <a:lnTo>
                    <a:pt x="169925" y="2124710"/>
                  </a:lnTo>
                  <a:lnTo>
                    <a:pt x="225425" y="2135124"/>
                  </a:lnTo>
                  <a:lnTo>
                    <a:pt x="287654" y="2143252"/>
                  </a:lnTo>
                  <a:lnTo>
                    <a:pt x="354456" y="2154809"/>
                  </a:lnTo>
                  <a:lnTo>
                    <a:pt x="429387" y="2161413"/>
                  </a:lnTo>
                  <a:lnTo>
                    <a:pt x="505967" y="2170049"/>
                  </a:lnTo>
                  <a:lnTo>
                    <a:pt x="587628" y="2176399"/>
                  </a:lnTo>
                  <a:lnTo>
                    <a:pt x="674242" y="2180335"/>
                  </a:lnTo>
                  <a:lnTo>
                    <a:pt x="762126" y="2181479"/>
                  </a:lnTo>
                  <a:lnTo>
                    <a:pt x="853439" y="2178304"/>
                  </a:lnTo>
                  <a:lnTo>
                    <a:pt x="945641" y="2174113"/>
                  </a:lnTo>
                  <a:lnTo>
                    <a:pt x="1040383" y="2164588"/>
                  </a:lnTo>
                  <a:lnTo>
                    <a:pt x="1135252" y="2153031"/>
                  </a:lnTo>
                  <a:lnTo>
                    <a:pt x="1229740" y="2136775"/>
                  </a:lnTo>
                  <a:lnTo>
                    <a:pt x="1324990" y="2112899"/>
                  </a:lnTo>
                  <a:lnTo>
                    <a:pt x="1419605" y="2085975"/>
                  </a:lnTo>
                  <a:lnTo>
                    <a:pt x="1509014" y="2052954"/>
                  </a:lnTo>
                  <a:lnTo>
                    <a:pt x="1601977" y="2013457"/>
                  </a:lnTo>
                  <a:lnTo>
                    <a:pt x="1687956" y="1967611"/>
                  </a:lnTo>
                  <a:lnTo>
                    <a:pt x="1771777" y="1914905"/>
                  </a:lnTo>
                  <a:lnTo>
                    <a:pt x="1851278" y="1856866"/>
                  </a:lnTo>
                  <a:lnTo>
                    <a:pt x="1926208" y="1788794"/>
                  </a:lnTo>
                  <a:lnTo>
                    <a:pt x="1994661" y="1717293"/>
                  </a:lnTo>
                  <a:lnTo>
                    <a:pt x="2056764" y="1642237"/>
                  </a:lnTo>
                  <a:lnTo>
                    <a:pt x="2112009" y="1560702"/>
                  </a:lnTo>
                  <a:lnTo>
                    <a:pt x="2164333" y="1478026"/>
                  </a:lnTo>
                  <a:lnTo>
                    <a:pt x="2209546" y="1390650"/>
                  </a:lnTo>
                  <a:lnTo>
                    <a:pt x="2249931" y="1303909"/>
                  </a:lnTo>
                  <a:lnTo>
                    <a:pt x="2285873" y="1213739"/>
                  </a:lnTo>
                  <a:lnTo>
                    <a:pt x="2317114" y="1122172"/>
                  </a:lnTo>
                  <a:lnTo>
                    <a:pt x="2344420" y="1032128"/>
                  </a:lnTo>
                  <a:lnTo>
                    <a:pt x="2368041" y="941704"/>
                  </a:lnTo>
                  <a:lnTo>
                    <a:pt x="2387346" y="854710"/>
                  </a:lnTo>
                  <a:lnTo>
                    <a:pt x="2404872" y="767461"/>
                  </a:lnTo>
                  <a:lnTo>
                    <a:pt x="2419350" y="680974"/>
                  </a:lnTo>
                  <a:lnTo>
                    <a:pt x="2428494" y="600582"/>
                  </a:lnTo>
                  <a:lnTo>
                    <a:pt x="2436368" y="522859"/>
                  </a:lnTo>
                  <a:lnTo>
                    <a:pt x="2444877" y="448182"/>
                  </a:lnTo>
                  <a:lnTo>
                    <a:pt x="2446908" y="380491"/>
                  </a:lnTo>
                  <a:lnTo>
                    <a:pt x="2451354" y="317753"/>
                  </a:lnTo>
                  <a:lnTo>
                    <a:pt x="2451227" y="262254"/>
                  </a:lnTo>
                  <a:lnTo>
                    <a:pt x="2451607" y="211581"/>
                  </a:lnTo>
                  <a:lnTo>
                    <a:pt x="2452878" y="170561"/>
                  </a:lnTo>
                  <a:lnTo>
                    <a:pt x="2451734" y="135127"/>
                  </a:lnTo>
                  <a:lnTo>
                    <a:pt x="2450210" y="112013"/>
                  </a:lnTo>
                  <a:lnTo>
                    <a:pt x="2450973" y="95757"/>
                  </a:lnTo>
                  <a:lnTo>
                    <a:pt x="2449449" y="91821"/>
                  </a:lnTo>
                  <a:lnTo>
                    <a:pt x="2445004" y="88518"/>
                  </a:lnTo>
                  <a:lnTo>
                    <a:pt x="2429002" y="85851"/>
                  </a:lnTo>
                  <a:lnTo>
                    <a:pt x="2405760" y="78739"/>
                  </a:lnTo>
                  <a:lnTo>
                    <a:pt x="2372105" y="71627"/>
                  </a:lnTo>
                  <a:lnTo>
                    <a:pt x="2331593" y="64642"/>
                  </a:lnTo>
                  <a:lnTo>
                    <a:pt x="2281935" y="54863"/>
                  </a:lnTo>
                  <a:lnTo>
                    <a:pt x="2228469" y="44703"/>
                  </a:lnTo>
                  <a:lnTo>
                    <a:pt x="2165223" y="35432"/>
                  </a:lnTo>
                  <a:lnTo>
                    <a:pt x="2098548" y="23875"/>
                  </a:lnTo>
                  <a:lnTo>
                    <a:pt x="2023618" y="17399"/>
                  </a:lnTo>
                  <a:lnTo>
                    <a:pt x="1945894" y="9525"/>
                  </a:lnTo>
                  <a:lnTo>
                    <a:pt x="1866138" y="3428"/>
                  </a:lnTo>
                  <a:lnTo>
                    <a:pt x="1779396" y="1397"/>
                  </a:lnTo>
                  <a:lnTo>
                    <a:pt x="1689607" y="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92319" y="1561973"/>
              <a:ext cx="2453005" cy="2181860"/>
            </a:xfrm>
            <a:custGeom>
              <a:avLst/>
              <a:gdLst/>
              <a:ahLst/>
              <a:cxnLst/>
              <a:rect l="l" t="t" r="r" b="b"/>
              <a:pathLst>
                <a:path w="2453004" h="2181860">
                  <a:moveTo>
                    <a:pt x="600455" y="324612"/>
                  </a:moveTo>
                  <a:lnTo>
                    <a:pt x="526795" y="389889"/>
                  </a:lnTo>
                  <a:lnTo>
                    <a:pt x="458342" y="461517"/>
                  </a:lnTo>
                  <a:lnTo>
                    <a:pt x="396113" y="536575"/>
                  </a:lnTo>
                  <a:lnTo>
                    <a:pt x="338963" y="619760"/>
                  </a:lnTo>
                  <a:lnTo>
                    <a:pt x="288670" y="700786"/>
                  </a:lnTo>
                  <a:lnTo>
                    <a:pt x="243458" y="788035"/>
                  </a:lnTo>
                  <a:lnTo>
                    <a:pt x="201802" y="877569"/>
                  </a:lnTo>
                  <a:lnTo>
                    <a:pt x="166115" y="965835"/>
                  </a:lnTo>
                  <a:lnTo>
                    <a:pt x="135762" y="1056513"/>
                  </a:lnTo>
                  <a:lnTo>
                    <a:pt x="107441" y="1147444"/>
                  </a:lnTo>
                  <a:lnTo>
                    <a:pt x="84962" y="1236979"/>
                  </a:lnTo>
                  <a:lnTo>
                    <a:pt x="64388" y="1326768"/>
                  </a:lnTo>
                  <a:lnTo>
                    <a:pt x="48767" y="1414144"/>
                  </a:lnTo>
                  <a:lnTo>
                    <a:pt x="34543" y="1498853"/>
                  </a:lnTo>
                  <a:lnTo>
                    <a:pt x="23494" y="1578990"/>
                  </a:lnTo>
                  <a:lnTo>
                    <a:pt x="16637" y="1655826"/>
                  </a:lnTo>
                  <a:lnTo>
                    <a:pt x="8127" y="1730502"/>
                  </a:lnTo>
                  <a:lnTo>
                    <a:pt x="5968" y="1798319"/>
                  </a:lnTo>
                  <a:lnTo>
                    <a:pt x="2412" y="1861947"/>
                  </a:lnTo>
                  <a:lnTo>
                    <a:pt x="634" y="1917318"/>
                  </a:lnTo>
                  <a:lnTo>
                    <a:pt x="253" y="1967991"/>
                  </a:lnTo>
                  <a:lnTo>
                    <a:pt x="0" y="2008124"/>
                  </a:lnTo>
                  <a:lnTo>
                    <a:pt x="380" y="2042667"/>
                  </a:lnTo>
                  <a:lnTo>
                    <a:pt x="1650" y="2067559"/>
                  </a:lnTo>
                  <a:lnTo>
                    <a:pt x="2031" y="2082927"/>
                  </a:lnTo>
                  <a:lnTo>
                    <a:pt x="2285" y="2089658"/>
                  </a:lnTo>
                  <a:lnTo>
                    <a:pt x="8000" y="2090293"/>
                  </a:lnTo>
                  <a:lnTo>
                    <a:pt x="22987" y="2093721"/>
                  </a:lnTo>
                  <a:lnTo>
                    <a:pt x="46354" y="2098929"/>
                  </a:lnTo>
                  <a:lnTo>
                    <a:pt x="80899" y="2107184"/>
                  </a:lnTo>
                  <a:lnTo>
                    <a:pt x="120268" y="2114931"/>
                  </a:lnTo>
                  <a:lnTo>
                    <a:pt x="169925" y="2124710"/>
                  </a:lnTo>
                  <a:lnTo>
                    <a:pt x="225425" y="2135124"/>
                  </a:lnTo>
                  <a:lnTo>
                    <a:pt x="287654" y="2143252"/>
                  </a:lnTo>
                  <a:lnTo>
                    <a:pt x="354456" y="2154809"/>
                  </a:lnTo>
                  <a:lnTo>
                    <a:pt x="429387" y="2161413"/>
                  </a:lnTo>
                  <a:lnTo>
                    <a:pt x="505967" y="2170049"/>
                  </a:lnTo>
                  <a:lnTo>
                    <a:pt x="587628" y="2176399"/>
                  </a:lnTo>
                  <a:lnTo>
                    <a:pt x="674242" y="2180335"/>
                  </a:lnTo>
                  <a:lnTo>
                    <a:pt x="762126" y="2181479"/>
                  </a:lnTo>
                  <a:lnTo>
                    <a:pt x="853439" y="2178304"/>
                  </a:lnTo>
                  <a:lnTo>
                    <a:pt x="945641" y="2174113"/>
                  </a:lnTo>
                  <a:lnTo>
                    <a:pt x="1040383" y="2164588"/>
                  </a:lnTo>
                  <a:lnTo>
                    <a:pt x="1135252" y="2153031"/>
                  </a:lnTo>
                  <a:lnTo>
                    <a:pt x="1229740" y="2136775"/>
                  </a:lnTo>
                  <a:lnTo>
                    <a:pt x="1324990" y="2112899"/>
                  </a:lnTo>
                  <a:lnTo>
                    <a:pt x="1419605" y="2085975"/>
                  </a:lnTo>
                  <a:lnTo>
                    <a:pt x="1509014" y="2052954"/>
                  </a:lnTo>
                  <a:lnTo>
                    <a:pt x="1601977" y="2013457"/>
                  </a:lnTo>
                  <a:lnTo>
                    <a:pt x="1687956" y="1967611"/>
                  </a:lnTo>
                  <a:lnTo>
                    <a:pt x="1771777" y="1914905"/>
                  </a:lnTo>
                  <a:lnTo>
                    <a:pt x="1851278" y="1856866"/>
                  </a:lnTo>
                  <a:lnTo>
                    <a:pt x="1926208" y="1788794"/>
                  </a:lnTo>
                  <a:lnTo>
                    <a:pt x="1994661" y="1717293"/>
                  </a:lnTo>
                  <a:lnTo>
                    <a:pt x="2056764" y="1642237"/>
                  </a:lnTo>
                  <a:lnTo>
                    <a:pt x="2112009" y="1560702"/>
                  </a:lnTo>
                  <a:lnTo>
                    <a:pt x="2164333" y="1478026"/>
                  </a:lnTo>
                  <a:lnTo>
                    <a:pt x="2209546" y="1390650"/>
                  </a:lnTo>
                  <a:lnTo>
                    <a:pt x="2249931" y="1303909"/>
                  </a:lnTo>
                  <a:lnTo>
                    <a:pt x="2285873" y="1213739"/>
                  </a:lnTo>
                  <a:lnTo>
                    <a:pt x="2317114" y="1122172"/>
                  </a:lnTo>
                  <a:lnTo>
                    <a:pt x="2344420" y="1032128"/>
                  </a:lnTo>
                  <a:lnTo>
                    <a:pt x="2368041" y="941704"/>
                  </a:lnTo>
                  <a:lnTo>
                    <a:pt x="2387346" y="854710"/>
                  </a:lnTo>
                  <a:lnTo>
                    <a:pt x="2404872" y="767461"/>
                  </a:lnTo>
                  <a:lnTo>
                    <a:pt x="2419350" y="680974"/>
                  </a:lnTo>
                  <a:lnTo>
                    <a:pt x="2428494" y="600582"/>
                  </a:lnTo>
                  <a:lnTo>
                    <a:pt x="2436368" y="522859"/>
                  </a:lnTo>
                  <a:lnTo>
                    <a:pt x="2444877" y="448182"/>
                  </a:lnTo>
                  <a:lnTo>
                    <a:pt x="2446908" y="380491"/>
                  </a:lnTo>
                  <a:lnTo>
                    <a:pt x="2451354" y="317753"/>
                  </a:lnTo>
                  <a:lnTo>
                    <a:pt x="2451227" y="262254"/>
                  </a:lnTo>
                  <a:lnTo>
                    <a:pt x="2451607" y="211581"/>
                  </a:lnTo>
                  <a:lnTo>
                    <a:pt x="2452878" y="170561"/>
                  </a:lnTo>
                  <a:lnTo>
                    <a:pt x="2451734" y="135127"/>
                  </a:lnTo>
                  <a:lnTo>
                    <a:pt x="2450210" y="112013"/>
                  </a:lnTo>
                  <a:lnTo>
                    <a:pt x="2450973" y="95757"/>
                  </a:lnTo>
                  <a:lnTo>
                    <a:pt x="2449449" y="91821"/>
                  </a:lnTo>
                  <a:lnTo>
                    <a:pt x="2445004" y="88518"/>
                  </a:lnTo>
                  <a:lnTo>
                    <a:pt x="2429002" y="85851"/>
                  </a:lnTo>
                  <a:lnTo>
                    <a:pt x="2405760" y="78739"/>
                  </a:lnTo>
                  <a:lnTo>
                    <a:pt x="2372105" y="71627"/>
                  </a:lnTo>
                  <a:lnTo>
                    <a:pt x="2331593" y="64642"/>
                  </a:lnTo>
                  <a:lnTo>
                    <a:pt x="2281935" y="54863"/>
                  </a:lnTo>
                  <a:lnTo>
                    <a:pt x="2228469" y="44703"/>
                  </a:lnTo>
                  <a:lnTo>
                    <a:pt x="2165223" y="35432"/>
                  </a:lnTo>
                  <a:lnTo>
                    <a:pt x="2098548" y="23875"/>
                  </a:lnTo>
                  <a:lnTo>
                    <a:pt x="2023618" y="17399"/>
                  </a:lnTo>
                  <a:lnTo>
                    <a:pt x="1945894" y="9525"/>
                  </a:lnTo>
                  <a:lnTo>
                    <a:pt x="1866138" y="3428"/>
                  </a:lnTo>
                  <a:lnTo>
                    <a:pt x="1779396" y="1397"/>
                  </a:lnTo>
                  <a:lnTo>
                    <a:pt x="1689607" y="0"/>
                  </a:lnTo>
                  <a:lnTo>
                    <a:pt x="1599564" y="507"/>
                  </a:lnTo>
                  <a:lnTo>
                    <a:pt x="1506219" y="5461"/>
                  </a:lnTo>
                  <a:lnTo>
                    <a:pt x="1412620" y="14224"/>
                  </a:lnTo>
                  <a:lnTo>
                    <a:pt x="1316608" y="26542"/>
                  </a:lnTo>
                  <a:lnTo>
                    <a:pt x="1221993" y="44703"/>
                  </a:lnTo>
                  <a:lnTo>
                    <a:pt x="1128014" y="65912"/>
                  </a:lnTo>
                  <a:lnTo>
                    <a:pt x="1033399" y="92710"/>
                  </a:lnTo>
                  <a:lnTo>
                    <a:pt x="941831" y="127507"/>
                  </a:lnTo>
                  <a:lnTo>
                    <a:pt x="851026" y="165226"/>
                  </a:lnTo>
                  <a:lnTo>
                    <a:pt x="765047" y="211074"/>
                  </a:lnTo>
                  <a:lnTo>
                    <a:pt x="681227" y="263905"/>
                  </a:lnTo>
                  <a:lnTo>
                    <a:pt x="600455" y="324612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011" y="3796283"/>
              <a:ext cx="2506217" cy="21404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24125" y="3781551"/>
              <a:ext cx="2487295" cy="2121535"/>
            </a:xfrm>
            <a:custGeom>
              <a:avLst/>
              <a:gdLst/>
              <a:ahLst/>
              <a:cxnLst/>
              <a:rect l="l" t="t" r="r" b="b"/>
              <a:pathLst>
                <a:path w="2487295" h="2121535">
                  <a:moveTo>
                    <a:pt x="1650746" y="0"/>
                  </a:moveTo>
                  <a:lnTo>
                    <a:pt x="1558544" y="1524"/>
                  </a:lnTo>
                  <a:lnTo>
                    <a:pt x="1465834" y="6731"/>
                  </a:lnTo>
                  <a:lnTo>
                    <a:pt x="1370711" y="15367"/>
                  </a:lnTo>
                  <a:lnTo>
                    <a:pt x="1276731" y="29972"/>
                  </a:lnTo>
                  <a:lnTo>
                    <a:pt x="1183259" y="47371"/>
                  </a:lnTo>
                  <a:lnTo>
                    <a:pt x="1088898" y="70485"/>
                  </a:lnTo>
                  <a:lnTo>
                    <a:pt x="997457" y="101473"/>
                  </a:lnTo>
                  <a:lnTo>
                    <a:pt x="906399" y="135381"/>
                  </a:lnTo>
                  <a:lnTo>
                    <a:pt x="819912" y="177546"/>
                  </a:lnTo>
                  <a:lnTo>
                    <a:pt x="735457" y="226568"/>
                  </a:lnTo>
                  <a:lnTo>
                    <a:pt x="653542" y="283591"/>
                  </a:lnTo>
                  <a:lnTo>
                    <a:pt x="578612" y="345313"/>
                  </a:lnTo>
                  <a:lnTo>
                    <a:pt x="508507" y="413385"/>
                  </a:lnTo>
                  <a:lnTo>
                    <a:pt x="444500" y="485267"/>
                  </a:lnTo>
                  <a:lnTo>
                    <a:pt x="385063" y="565277"/>
                  </a:lnTo>
                  <a:lnTo>
                    <a:pt x="332486" y="643382"/>
                  </a:lnTo>
                  <a:lnTo>
                    <a:pt x="284734" y="727837"/>
                  </a:lnTo>
                  <a:lnTo>
                    <a:pt x="240537" y="814705"/>
                  </a:lnTo>
                  <a:lnTo>
                    <a:pt x="202056" y="900430"/>
                  </a:lnTo>
                  <a:lnTo>
                    <a:pt x="169037" y="988822"/>
                  </a:lnTo>
                  <a:lnTo>
                    <a:pt x="137794" y="1077468"/>
                  </a:lnTo>
                  <a:lnTo>
                    <a:pt x="112394" y="1164971"/>
                  </a:lnTo>
                  <a:lnTo>
                    <a:pt x="88773" y="1252728"/>
                  </a:lnTo>
                  <a:lnTo>
                    <a:pt x="70357" y="1338453"/>
                  </a:lnTo>
                  <a:lnTo>
                    <a:pt x="53212" y="1421384"/>
                  </a:lnTo>
                  <a:lnTo>
                    <a:pt x="39369" y="1500124"/>
                  </a:lnTo>
                  <a:lnTo>
                    <a:pt x="29972" y="1575689"/>
                  </a:lnTo>
                  <a:lnTo>
                    <a:pt x="18796" y="1649095"/>
                  </a:lnTo>
                  <a:lnTo>
                    <a:pt x="14350" y="1715770"/>
                  </a:lnTo>
                  <a:lnTo>
                    <a:pt x="8509" y="1778508"/>
                  </a:lnTo>
                  <a:lnTo>
                    <a:pt x="4699" y="1832978"/>
                  </a:lnTo>
                  <a:lnTo>
                    <a:pt x="888" y="1922551"/>
                  </a:lnTo>
                  <a:lnTo>
                    <a:pt x="0" y="1956562"/>
                  </a:lnTo>
                  <a:lnTo>
                    <a:pt x="381" y="1981276"/>
                  </a:lnTo>
                  <a:lnTo>
                    <a:pt x="126" y="2003056"/>
                  </a:lnTo>
                  <a:lnTo>
                    <a:pt x="5715" y="2003831"/>
                  </a:lnTo>
                  <a:lnTo>
                    <a:pt x="43306" y="2013750"/>
                  </a:lnTo>
                  <a:lnTo>
                    <a:pt x="77088" y="2023148"/>
                  </a:lnTo>
                  <a:lnTo>
                    <a:pt x="164337" y="2043709"/>
                  </a:lnTo>
                  <a:lnTo>
                    <a:pt x="218567" y="2055926"/>
                  </a:lnTo>
                  <a:lnTo>
                    <a:pt x="279781" y="2066264"/>
                  </a:lnTo>
                  <a:lnTo>
                    <a:pt x="345186" y="2080018"/>
                  </a:lnTo>
                  <a:lnTo>
                    <a:pt x="418846" y="2089226"/>
                  </a:lnTo>
                  <a:lnTo>
                    <a:pt x="494156" y="2100541"/>
                  </a:lnTo>
                  <a:lnTo>
                    <a:pt x="574421" y="2109724"/>
                  </a:lnTo>
                  <a:lnTo>
                    <a:pt x="659765" y="2116747"/>
                  </a:lnTo>
                  <a:lnTo>
                    <a:pt x="746379" y="2121103"/>
                  </a:lnTo>
                  <a:lnTo>
                    <a:pt x="836549" y="2121192"/>
                  </a:lnTo>
                  <a:lnTo>
                    <a:pt x="927607" y="2120480"/>
                  </a:lnTo>
                  <a:lnTo>
                    <a:pt x="1021461" y="2114435"/>
                  </a:lnTo>
                  <a:lnTo>
                    <a:pt x="1115441" y="2106536"/>
                  </a:lnTo>
                  <a:lnTo>
                    <a:pt x="1209167" y="2093849"/>
                  </a:lnTo>
                  <a:lnTo>
                    <a:pt x="1304036" y="2073719"/>
                  </a:lnTo>
                  <a:lnTo>
                    <a:pt x="1398270" y="2050681"/>
                  </a:lnTo>
                  <a:lnTo>
                    <a:pt x="1487677" y="2021268"/>
                  </a:lnTo>
                  <a:lnTo>
                    <a:pt x="1580769" y="1985746"/>
                  </a:lnTo>
                  <a:lnTo>
                    <a:pt x="1667256" y="1943595"/>
                  </a:lnTo>
                  <a:lnTo>
                    <a:pt x="1751838" y="1894560"/>
                  </a:lnTo>
                  <a:lnTo>
                    <a:pt x="1832356" y="1840230"/>
                  </a:lnTo>
                  <a:lnTo>
                    <a:pt x="1908556" y="1775841"/>
                  </a:lnTo>
                  <a:lnTo>
                    <a:pt x="1978787" y="1707769"/>
                  </a:lnTo>
                  <a:lnTo>
                    <a:pt x="2042795" y="1635887"/>
                  </a:lnTo>
                  <a:lnTo>
                    <a:pt x="2100072" y="1557528"/>
                  </a:lnTo>
                  <a:lnTo>
                    <a:pt x="2154682" y="1477772"/>
                  </a:lnTo>
                  <a:lnTo>
                    <a:pt x="2202434" y="1393317"/>
                  </a:lnTo>
                  <a:lnTo>
                    <a:pt x="2245360" y="1309116"/>
                  </a:lnTo>
                  <a:lnTo>
                    <a:pt x="2284095" y="1221486"/>
                  </a:lnTo>
                  <a:lnTo>
                    <a:pt x="2318258" y="1132332"/>
                  </a:lnTo>
                  <a:lnTo>
                    <a:pt x="2348357" y="1044575"/>
                  </a:lnTo>
                  <a:lnTo>
                    <a:pt x="2374900" y="956183"/>
                  </a:lnTo>
                  <a:lnTo>
                    <a:pt x="2397125" y="871093"/>
                  </a:lnTo>
                  <a:lnTo>
                    <a:pt x="2417445" y="785622"/>
                  </a:lnTo>
                  <a:lnTo>
                    <a:pt x="2434844" y="700786"/>
                  </a:lnTo>
                  <a:lnTo>
                    <a:pt x="2446782" y="621792"/>
                  </a:lnTo>
                  <a:lnTo>
                    <a:pt x="2457323" y="545465"/>
                  </a:lnTo>
                  <a:lnTo>
                    <a:pt x="2468372" y="472059"/>
                  </a:lnTo>
                  <a:lnTo>
                    <a:pt x="2472944" y="405384"/>
                  </a:lnTo>
                  <a:lnTo>
                    <a:pt x="2479548" y="343789"/>
                  </a:lnTo>
                  <a:lnTo>
                    <a:pt x="2481453" y="288925"/>
                  </a:lnTo>
                  <a:lnTo>
                    <a:pt x="2483612" y="239014"/>
                  </a:lnTo>
                  <a:lnTo>
                    <a:pt x="2486279" y="198628"/>
                  </a:lnTo>
                  <a:lnTo>
                    <a:pt x="2486406" y="163575"/>
                  </a:lnTo>
                  <a:lnTo>
                    <a:pt x="2485771" y="140716"/>
                  </a:lnTo>
                  <a:lnTo>
                    <a:pt x="2487041" y="124714"/>
                  </a:lnTo>
                  <a:lnTo>
                    <a:pt x="2485771" y="120777"/>
                  </a:lnTo>
                  <a:lnTo>
                    <a:pt x="2481453" y="117348"/>
                  </a:lnTo>
                  <a:lnTo>
                    <a:pt x="2465704" y="114173"/>
                  </a:lnTo>
                  <a:lnTo>
                    <a:pt x="2443099" y="106299"/>
                  </a:lnTo>
                  <a:lnTo>
                    <a:pt x="2410206" y="98043"/>
                  </a:lnTo>
                  <a:lnTo>
                    <a:pt x="2370454" y="89662"/>
                  </a:lnTo>
                  <a:lnTo>
                    <a:pt x="2321814" y="78231"/>
                  </a:lnTo>
                  <a:lnTo>
                    <a:pt x="2269363" y="66293"/>
                  </a:lnTo>
                  <a:lnTo>
                    <a:pt x="2207514" y="54864"/>
                  </a:lnTo>
                  <a:lnTo>
                    <a:pt x="2141982" y="41148"/>
                  </a:lnTo>
                  <a:lnTo>
                    <a:pt x="2068322" y="31877"/>
                  </a:lnTo>
                  <a:lnTo>
                    <a:pt x="1991995" y="21462"/>
                  </a:lnTo>
                  <a:lnTo>
                    <a:pt x="1913636" y="12446"/>
                  </a:lnTo>
                  <a:lnTo>
                    <a:pt x="1828038" y="7366"/>
                  </a:lnTo>
                  <a:lnTo>
                    <a:pt x="1739519" y="2667"/>
                  </a:lnTo>
                  <a:lnTo>
                    <a:pt x="165074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24125" y="3781551"/>
              <a:ext cx="2487295" cy="2121535"/>
            </a:xfrm>
            <a:custGeom>
              <a:avLst/>
              <a:gdLst/>
              <a:ahLst/>
              <a:cxnLst/>
              <a:rect l="l" t="t" r="r" b="b"/>
              <a:pathLst>
                <a:path w="2487295" h="2121535">
                  <a:moveTo>
                    <a:pt x="653542" y="283591"/>
                  </a:moveTo>
                  <a:lnTo>
                    <a:pt x="578612" y="345313"/>
                  </a:lnTo>
                  <a:lnTo>
                    <a:pt x="508507" y="413385"/>
                  </a:lnTo>
                  <a:lnTo>
                    <a:pt x="444500" y="485267"/>
                  </a:lnTo>
                  <a:lnTo>
                    <a:pt x="385063" y="565277"/>
                  </a:lnTo>
                  <a:lnTo>
                    <a:pt x="332486" y="643382"/>
                  </a:lnTo>
                  <a:lnTo>
                    <a:pt x="284734" y="727837"/>
                  </a:lnTo>
                  <a:lnTo>
                    <a:pt x="240537" y="814705"/>
                  </a:lnTo>
                  <a:lnTo>
                    <a:pt x="202056" y="900430"/>
                  </a:lnTo>
                  <a:lnTo>
                    <a:pt x="169037" y="988822"/>
                  </a:lnTo>
                  <a:lnTo>
                    <a:pt x="137794" y="1077468"/>
                  </a:lnTo>
                  <a:lnTo>
                    <a:pt x="112394" y="1164971"/>
                  </a:lnTo>
                  <a:lnTo>
                    <a:pt x="88773" y="1252728"/>
                  </a:lnTo>
                  <a:lnTo>
                    <a:pt x="70357" y="1338453"/>
                  </a:lnTo>
                  <a:lnTo>
                    <a:pt x="53212" y="1421384"/>
                  </a:lnTo>
                  <a:lnTo>
                    <a:pt x="39369" y="1500124"/>
                  </a:lnTo>
                  <a:lnTo>
                    <a:pt x="29972" y="1575689"/>
                  </a:lnTo>
                  <a:lnTo>
                    <a:pt x="18796" y="1649095"/>
                  </a:lnTo>
                  <a:lnTo>
                    <a:pt x="14350" y="1715770"/>
                  </a:lnTo>
                  <a:lnTo>
                    <a:pt x="8509" y="1778508"/>
                  </a:lnTo>
                  <a:lnTo>
                    <a:pt x="4699" y="1832978"/>
                  </a:lnTo>
                  <a:lnTo>
                    <a:pt x="2540" y="1882940"/>
                  </a:lnTo>
                  <a:lnTo>
                    <a:pt x="888" y="1922551"/>
                  </a:lnTo>
                  <a:lnTo>
                    <a:pt x="0" y="1956562"/>
                  </a:lnTo>
                  <a:lnTo>
                    <a:pt x="381" y="1981276"/>
                  </a:lnTo>
                  <a:lnTo>
                    <a:pt x="126" y="1996414"/>
                  </a:lnTo>
                  <a:lnTo>
                    <a:pt x="126" y="2003056"/>
                  </a:lnTo>
                  <a:lnTo>
                    <a:pt x="5715" y="2003831"/>
                  </a:lnTo>
                  <a:lnTo>
                    <a:pt x="20447" y="2007743"/>
                  </a:lnTo>
                  <a:lnTo>
                    <a:pt x="43306" y="2013750"/>
                  </a:lnTo>
                  <a:lnTo>
                    <a:pt x="77088" y="2023148"/>
                  </a:lnTo>
                  <a:lnTo>
                    <a:pt x="115697" y="2032254"/>
                  </a:lnTo>
                  <a:lnTo>
                    <a:pt x="164337" y="2043709"/>
                  </a:lnTo>
                  <a:lnTo>
                    <a:pt x="218567" y="2055926"/>
                  </a:lnTo>
                  <a:lnTo>
                    <a:pt x="279781" y="2066264"/>
                  </a:lnTo>
                  <a:lnTo>
                    <a:pt x="345186" y="2080018"/>
                  </a:lnTo>
                  <a:lnTo>
                    <a:pt x="418846" y="2089226"/>
                  </a:lnTo>
                  <a:lnTo>
                    <a:pt x="494156" y="2100541"/>
                  </a:lnTo>
                  <a:lnTo>
                    <a:pt x="574421" y="2109724"/>
                  </a:lnTo>
                  <a:lnTo>
                    <a:pt x="659765" y="2116747"/>
                  </a:lnTo>
                  <a:lnTo>
                    <a:pt x="746379" y="2121103"/>
                  </a:lnTo>
                  <a:lnTo>
                    <a:pt x="836549" y="2121192"/>
                  </a:lnTo>
                  <a:lnTo>
                    <a:pt x="927607" y="2120480"/>
                  </a:lnTo>
                  <a:lnTo>
                    <a:pt x="1021461" y="2114435"/>
                  </a:lnTo>
                  <a:lnTo>
                    <a:pt x="1115441" y="2106536"/>
                  </a:lnTo>
                  <a:lnTo>
                    <a:pt x="1209167" y="2093849"/>
                  </a:lnTo>
                  <a:lnTo>
                    <a:pt x="1304036" y="2073719"/>
                  </a:lnTo>
                  <a:lnTo>
                    <a:pt x="1398270" y="2050681"/>
                  </a:lnTo>
                  <a:lnTo>
                    <a:pt x="1487677" y="2021268"/>
                  </a:lnTo>
                  <a:lnTo>
                    <a:pt x="1580769" y="1985746"/>
                  </a:lnTo>
                  <a:lnTo>
                    <a:pt x="1667256" y="1943595"/>
                  </a:lnTo>
                  <a:lnTo>
                    <a:pt x="1751838" y="1894560"/>
                  </a:lnTo>
                  <a:lnTo>
                    <a:pt x="1832356" y="1840230"/>
                  </a:lnTo>
                  <a:lnTo>
                    <a:pt x="1908556" y="1775841"/>
                  </a:lnTo>
                  <a:lnTo>
                    <a:pt x="1978787" y="1707769"/>
                  </a:lnTo>
                  <a:lnTo>
                    <a:pt x="2042795" y="1635887"/>
                  </a:lnTo>
                  <a:lnTo>
                    <a:pt x="2100072" y="1557528"/>
                  </a:lnTo>
                  <a:lnTo>
                    <a:pt x="2154682" y="1477772"/>
                  </a:lnTo>
                  <a:lnTo>
                    <a:pt x="2202434" y="1393317"/>
                  </a:lnTo>
                  <a:lnTo>
                    <a:pt x="2245360" y="1309116"/>
                  </a:lnTo>
                  <a:lnTo>
                    <a:pt x="2284095" y="1221486"/>
                  </a:lnTo>
                  <a:lnTo>
                    <a:pt x="2318258" y="1132332"/>
                  </a:lnTo>
                  <a:lnTo>
                    <a:pt x="2348357" y="1044575"/>
                  </a:lnTo>
                  <a:lnTo>
                    <a:pt x="2374900" y="956183"/>
                  </a:lnTo>
                  <a:lnTo>
                    <a:pt x="2397125" y="871093"/>
                  </a:lnTo>
                  <a:lnTo>
                    <a:pt x="2417445" y="785622"/>
                  </a:lnTo>
                  <a:lnTo>
                    <a:pt x="2434844" y="700786"/>
                  </a:lnTo>
                  <a:lnTo>
                    <a:pt x="2446782" y="621792"/>
                  </a:lnTo>
                  <a:lnTo>
                    <a:pt x="2457323" y="545465"/>
                  </a:lnTo>
                  <a:lnTo>
                    <a:pt x="2468372" y="472059"/>
                  </a:lnTo>
                  <a:lnTo>
                    <a:pt x="2472944" y="405384"/>
                  </a:lnTo>
                  <a:lnTo>
                    <a:pt x="2479548" y="343789"/>
                  </a:lnTo>
                  <a:lnTo>
                    <a:pt x="2481453" y="288925"/>
                  </a:lnTo>
                  <a:lnTo>
                    <a:pt x="2483612" y="239014"/>
                  </a:lnTo>
                  <a:lnTo>
                    <a:pt x="2486279" y="198628"/>
                  </a:lnTo>
                  <a:lnTo>
                    <a:pt x="2486406" y="163575"/>
                  </a:lnTo>
                  <a:lnTo>
                    <a:pt x="2485771" y="140716"/>
                  </a:lnTo>
                  <a:lnTo>
                    <a:pt x="2487041" y="124714"/>
                  </a:lnTo>
                  <a:lnTo>
                    <a:pt x="2485771" y="120777"/>
                  </a:lnTo>
                  <a:lnTo>
                    <a:pt x="2481453" y="117348"/>
                  </a:lnTo>
                  <a:lnTo>
                    <a:pt x="2465704" y="114173"/>
                  </a:lnTo>
                  <a:lnTo>
                    <a:pt x="2443099" y="106299"/>
                  </a:lnTo>
                  <a:lnTo>
                    <a:pt x="2410206" y="98043"/>
                  </a:lnTo>
                  <a:lnTo>
                    <a:pt x="2370454" y="89662"/>
                  </a:lnTo>
                  <a:lnTo>
                    <a:pt x="2321814" y="78231"/>
                  </a:lnTo>
                  <a:lnTo>
                    <a:pt x="2269363" y="66293"/>
                  </a:lnTo>
                  <a:lnTo>
                    <a:pt x="2207514" y="54864"/>
                  </a:lnTo>
                  <a:lnTo>
                    <a:pt x="2141982" y="41148"/>
                  </a:lnTo>
                  <a:lnTo>
                    <a:pt x="2068322" y="31877"/>
                  </a:lnTo>
                  <a:lnTo>
                    <a:pt x="1991995" y="21462"/>
                  </a:lnTo>
                  <a:lnTo>
                    <a:pt x="1913636" y="12446"/>
                  </a:lnTo>
                  <a:lnTo>
                    <a:pt x="1828038" y="7366"/>
                  </a:lnTo>
                  <a:lnTo>
                    <a:pt x="1739519" y="2667"/>
                  </a:lnTo>
                  <a:lnTo>
                    <a:pt x="1650746" y="0"/>
                  </a:lnTo>
                  <a:lnTo>
                    <a:pt x="1558544" y="1524"/>
                  </a:lnTo>
                  <a:lnTo>
                    <a:pt x="1465834" y="6731"/>
                  </a:lnTo>
                  <a:lnTo>
                    <a:pt x="1370711" y="15367"/>
                  </a:lnTo>
                  <a:lnTo>
                    <a:pt x="1276731" y="29972"/>
                  </a:lnTo>
                  <a:lnTo>
                    <a:pt x="1183259" y="47371"/>
                  </a:lnTo>
                  <a:lnTo>
                    <a:pt x="1088898" y="70485"/>
                  </a:lnTo>
                  <a:lnTo>
                    <a:pt x="997457" y="101473"/>
                  </a:lnTo>
                  <a:lnTo>
                    <a:pt x="906399" y="135381"/>
                  </a:lnTo>
                  <a:lnTo>
                    <a:pt x="819912" y="177546"/>
                  </a:lnTo>
                  <a:lnTo>
                    <a:pt x="735457" y="226568"/>
                  </a:lnTo>
                  <a:lnTo>
                    <a:pt x="653542" y="28359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091" y="3802379"/>
              <a:ext cx="2515362" cy="21800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69841" y="3787648"/>
              <a:ext cx="2496185" cy="2160905"/>
            </a:xfrm>
            <a:custGeom>
              <a:avLst/>
              <a:gdLst/>
              <a:ahLst/>
              <a:cxnLst/>
              <a:rect l="l" t="t" r="r" b="b"/>
              <a:pathLst>
                <a:path w="2496184" h="2160904">
                  <a:moveTo>
                    <a:pt x="849122" y="0"/>
                  </a:moveTo>
                  <a:lnTo>
                    <a:pt x="759206" y="1650"/>
                  </a:lnTo>
                  <a:lnTo>
                    <a:pt x="669417" y="5079"/>
                  </a:lnTo>
                  <a:lnTo>
                    <a:pt x="582676" y="9270"/>
                  </a:lnTo>
                  <a:lnTo>
                    <a:pt x="503047" y="17144"/>
                  </a:lnTo>
                  <a:lnTo>
                    <a:pt x="425704" y="26796"/>
                  </a:lnTo>
                  <a:lnTo>
                    <a:pt x="350900" y="35178"/>
                  </a:lnTo>
                  <a:lnTo>
                    <a:pt x="284480" y="48259"/>
                  </a:lnTo>
                  <a:lnTo>
                    <a:pt x="221487" y="58927"/>
                  </a:lnTo>
                  <a:lnTo>
                    <a:pt x="168275" y="70357"/>
                  </a:lnTo>
                  <a:lnTo>
                    <a:pt x="118745" y="81279"/>
                  </a:lnTo>
                  <a:lnTo>
                    <a:pt x="78486" y="89281"/>
                  </a:lnTo>
                  <a:lnTo>
                    <a:pt x="44958" y="97281"/>
                  </a:lnTo>
                  <a:lnTo>
                    <a:pt x="21971" y="104901"/>
                  </a:lnTo>
                  <a:lnTo>
                    <a:pt x="6096" y="107822"/>
                  </a:lnTo>
                  <a:lnTo>
                    <a:pt x="1650" y="111251"/>
                  </a:lnTo>
                  <a:lnTo>
                    <a:pt x="254" y="115315"/>
                  </a:lnTo>
                  <a:lnTo>
                    <a:pt x="1270" y="131444"/>
                  </a:lnTo>
                  <a:lnTo>
                    <a:pt x="381" y="154558"/>
                  </a:lnTo>
                  <a:lnTo>
                    <a:pt x="0" y="190119"/>
                  </a:lnTo>
                  <a:lnTo>
                    <a:pt x="2286" y="231139"/>
                  </a:lnTo>
                  <a:lnTo>
                    <a:pt x="3810" y="281685"/>
                  </a:lnTo>
                  <a:lnTo>
                    <a:pt x="5080" y="337184"/>
                  </a:lnTo>
                  <a:lnTo>
                    <a:pt x="10922" y="399795"/>
                  </a:lnTo>
                  <a:lnTo>
                    <a:pt x="14605" y="467359"/>
                  </a:lnTo>
                  <a:lnTo>
                    <a:pt x="24892" y="541908"/>
                  </a:lnTo>
                  <a:lnTo>
                    <a:pt x="34544" y="619378"/>
                  </a:lnTo>
                  <a:lnTo>
                    <a:pt x="45593" y="699515"/>
                  </a:lnTo>
                  <a:lnTo>
                    <a:pt x="62103" y="785749"/>
                  </a:lnTo>
                  <a:lnTo>
                    <a:pt x="81661" y="872489"/>
                  </a:lnTo>
                  <a:lnTo>
                    <a:pt x="102997" y="958976"/>
                  </a:lnTo>
                  <a:lnTo>
                    <a:pt x="128650" y="1048893"/>
                  </a:lnTo>
                  <a:lnTo>
                    <a:pt x="158114" y="1138301"/>
                  </a:lnTo>
                  <a:lnTo>
                    <a:pt x="191516" y="1229106"/>
                  </a:lnTo>
                  <a:lnTo>
                    <a:pt x="229616" y="1318259"/>
                  </a:lnTo>
                  <a:lnTo>
                    <a:pt x="271907" y="1404112"/>
                  </a:lnTo>
                  <a:lnTo>
                    <a:pt x="319150" y="1490345"/>
                  </a:lnTo>
                  <a:lnTo>
                    <a:pt x="373507" y="1571879"/>
                  </a:lnTo>
                  <a:lnTo>
                    <a:pt x="430530" y="1652015"/>
                  </a:lnTo>
                  <a:lnTo>
                    <a:pt x="494411" y="1725549"/>
                  </a:lnTo>
                  <a:lnTo>
                    <a:pt x="564642" y="1795526"/>
                  </a:lnTo>
                  <a:lnTo>
                    <a:pt x="640969" y="1861794"/>
                  </a:lnTo>
                  <a:lnTo>
                    <a:pt x="721868" y="1917915"/>
                  </a:lnTo>
                  <a:lnTo>
                    <a:pt x="806958" y="1968715"/>
                  </a:lnTo>
                  <a:lnTo>
                    <a:pt x="893953" y="2012556"/>
                  </a:lnTo>
                  <a:lnTo>
                    <a:pt x="987806" y="2049792"/>
                  </a:lnTo>
                  <a:lnTo>
                    <a:pt x="1078103" y="2080767"/>
                  </a:lnTo>
                  <a:lnTo>
                    <a:pt x="1173226" y="2105380"/>
                  </a:lnTo>
                  <a:lnTo>
                    <a:pt x="1268984" y="2127034"/>
                  </a:lnTo>
                  <a:lnTo>
                    <a:pt x="1363853" y="2141131"/>
                  </a:lnTo>
                  <a:lnTo>
                    <a:pt x="1458976" y="2150376"/>
                  </a:lnTo>
                  <a:lnTo>
                    <a:pt x="1553845" y="2157755"/>
                  </a:lnTo>
                  <a:lnTo>
                    <a:pt x="1646174" y="2159685"/>
                  </a:lnTo>
                  <a:lnTo>
                    <a:pt x="1737487" y="2160803"/>
                  </a:lnTo>
                  <a:lnTo>
                    <a:pt x="1825371" y="2157539"/>
                  </a:lnTo>
                  <a:lnTo>
                    <a:pt x="1911858" y="2151570"/>
                  </a:lnTo>
                  <a:lnTo>
                    <a:pt x="1993391" y="2143340"/>
                  </a:lnTo>
                  <a:lnTo>
                    <a:pt x="2069718" y="2132876"/>
                  </a:lnTo>
                  <a:lnTo>
                    <a:pt x="2144522" y="2124532"/>
                  </a:lnTo>
                  <a:lnTo>
                    <a:pt x="2210942" y="2111463"/>
                  </a:lnTo>
                  <a:lnTo>
                    <a:pt x="2273045" y="2101811"/>
                  </a:lnTo>
                  <a:lnTo>
                    <a:pt x="2328164" y="2090165"/>
                  </a:lnTo>
                  <a:lnTo>
                    <a:pt x="2416810" y="2070493"/>
                  </a:lnTo>
                  <a:lnTo>
                    <a:pt x="2451227" y="2061425"/>
                  </a:lnTo>
                  <a:lnTo>
                    <a:pt x="2489327" y="2051875"/>
                  </a:lnTo>
                  <a:lnTo>
                    <a:pt x="2495041" y="2051177"/>
                  </a:lnTo>
                  <a:lnTo>
                    <a:pt x="2495168" y="2029091"/>
                  </a:lnTo>
                  <a:lnTo>
                    <a:pt x="2495804" y="2004072"/>
                  </a:lnTo>
                  <a:lnTo>
                    <a:pt x="2495295" y="1969604"/>
                  </a:lnTo>
                  <a:lnTo>
                    <a:pt x="2492629" y="1878812"/>
                  </a:lnTo>
                  <a:lnTo>
                    <a:pt x="2489581" y="1823567"/>
                  </a:lnTo>
                  <a:lnTo>
                    <a:pt x="2484501" y="1759965"/>
                  </a:lnTo>
                  <a:lnTo>
                    <a:pt x="2480817" y="1692275"/>
                  </a:lnTo>
                  <a:lnTo>
                    <a:pt x="2470531" y="1617852"/>
                  </a:lnTo>
                  <a:lnTo>
                    <a:pt x="2461894" y="1541145"/>
                  </a:lnTo>
                  <a:lnTo>
                    <a:pt x="2448941" y="1461261"/>
                  </a:lnTo>
                  <a:lnTo>
                    <a:pt x="2432685" y="1376933"/>
                  </a:lnTo>
                  <a:lnTo>
                    <a:pt x="2415032" y="1289939"/>
                  </a:lnTo>
                  <a:lnTo>
                    <a:pt x="2392426" y="1200658"/>
                  </a:lnTo>
                  <a:lnTo>
                    <a:pt x="2367788" y="1111631"/>
                  </a:lnTo>
                  <a:lnTo>
                    <a:pt x="2337308" y="1021460"/>
                  </a:lnTo>
                  <a:lnTo>
                    <a:pt x="2304923" y="931544"/>
                  </a:lnTo>
                  <a:lnTo>
                    <a:pt x="2267077" y="844169"/>
                  </a:lnTo>
                  <a:lnTo>
                    <a:pt x="2223389" y="755522"/>
                  </a:lnTo>
                  <a:lnTo>
                    <a:pt x="2176144" y="669289"/>
                  </a:lnTo>
                  <a:lnTo>
                    <a:pt x="2123948" y="589533"/>
                  </a:lnTo>
                  <a:lnTo>
                    <a:pt x="2064765" y="507745"/>
                  </a:lnTo>
                  <a:lnTo>
                    <a:pt x="2000885" y="434085"/>
                  </a:lnTo>
                  <a:lnTo>
                    <a:pt x="1930781" y="364235"/>
                  </a:lnTo>
                  <a:lnTo>
                    <a:pt x="1855724" y="300608"/>
                  </a:lnTo>
                  <a:lnTo>
                    <a:pt x="1773428" y="241807"/>
                  </a:lnTo>
                  <a:lnTo>
                    <a:pt x="1688464" y="191007"/>
                  </a:lnTo>
                  <a:lnTo>
                    <a:pt x="1601470" y="147193"/>
                  </a:lnTo>
                  <a:lnTo>
                    <a:pt x="1509649" y="111632"/>
                  </a:lnTo>
                  <a:lnTo>
                    <a:pt x="1417320" y="78993"/>
                  </a:lnTo>
                  <a:lnTo>
                    <a:pt x="1322197" y="54356"/>
                  </a:lnTo>
                  <a:lnTo>
                    <a:pt x="1227709" y="35432"/>
                  </a:lnTo>
                  <a:lnTo>
                    <a:pt x="1132713" y="19431"/>
                  </a:lnTo>
                  <a:lnTo>
                    <a:pt x="1036447" y="9270"/>
                  </a:lnTo>
                  <a:lnTo>
                    <a:pt x="942594" y="2793"/>
                  </a:lnTo>
                  <a:lnTo>
                    <a:pt x="849122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9841" y="3787648"/>
              <a:ext cx="2496185" cy="2160905"/>
            </a:xfrm>
            <a:custGeom>
              <a:avLst/>
              <a:gdLst/>
              <a:ahLst/>
              <a:cxnLst/>
              <a:rect l="l" t="t" r="r" b="b"/>
              <a:pathLst>
                <a:path w="2496184" h="2160904">
                  <a:moveTo>
                    <a:pt x="1855724" y="300608"/>
                  </a:moveTo>
                  <a:lnTo>
                    <a:pt x="1930781" y="364235"/>
                  </a:lnTo>
                  <a:lnTo>
                    <a:pt x="2000885" y="434085"/>
                  </a:lnTo>
                  <a:lnTo>
                    <a:pt x="2064765" y="507745"/>
                  </a:lnTo>
                  <a:lnTo>
                    <a:pt x="2123948" y="589533"/>
                  </a:lnTo>
                  <a:lnTo>
                    <a:pt x="2176144" y="669289"/>
                  </a:lnTo>
                  <a:lnTo>
                    <a:pt x="2223389" y="755522"/>
                  </a:lnTo>
                  <a:lnTo>
                    <a:pt x="2267077" y="844169"/>
                  </a:lnTo>
                  <a:lnTo>
                    <a:pt x="2304923" y="931544"/>
                  </a:lnTo>
                  <a:lnTo>
                    <a:pt x="2337308" y="1021460"/>
                  </a:lnTo>
                  <a:lnTo>
                    <a:pt x="2367788" y="1111631"/>
                  </a:lnTo>
                  <a:lnTo>
                    <a:pt x="2392426" y="1200658"/>
                  </a:lnTo>
                  <a:lnTo>
                    <a:pt x="2415032" y="1289939"/>
                  </a:lnTo>
                  <a:lnTo>
                    <a:pt x="2432685" y="1376933"/>
                  </a:lnTo>
                  <a:lnTo>
                    <a:pt x="2448941" y="1461261"/>
                  </a:lnTo>
                  <a:lnTo>
                    <a:pt x="2461894" y="1541145"/>
                  </a:lnTo>
                  <a:lnTo>
                    <a:pt x="2470531" y="1617852"/>
                  </a:lnTo>
                  <a:lnTo>
                    <a:pt x="2480817" y="1692275"/>
                  </a:lnTo>
                  <a:lnTo>
                    <a:pt x="2484501" y="1759965"/>
                  </a:lnTo>
                  <a:lnTo>
                    <a:pt x="2489581" y="1823567"/>
                  </a:lnTo>
                  <a:lnTo>
                    <a:pt x="2492629" y="1878812"/>
                  </a:lnTo>
                  <a:lnTo>
                    <a:pt x="2494153" y="1929460"/>
                  </a:lnTo>
                  <a:lnTo>
                    <a:pt x="2495295" y="1969604"/>
                  </a:lnTo>
                  <a:lnTo>
                    <a:pt x="2495804" y="2004072"/>
                  </a:lnTo>
                  <a:lnTo>
                    <a:pt x="2495168" y="2029091"/>
                  </a:lnTo>
                  <a:lnTo>
                    <a:pt x="2495168" y="2044445"/>
                  </a:lnTo>
                  <a:lnTo>
                    <a:pt x="2495041" y="2051177"/>
                  </a:lnTo>
                  <a:lnTo>
                    <a:pt x="2489327" y="2051875"/>
                  </a:lnTo>
                  <a:lnTo>
                    <a:pt x="2474467" y="2055647"/>
                  </a:lnTo>
                  <a:lnTo>
                    <a:pt x="2451227" y="2061425"/>
                  </a:lnTo>
                  <a:lnTo>
                    <a:pt x="2416810" y="2070493"/>
                  </a:lnTo>
                  <a:lnTo>
                    <a:pt x="2377693" y="2079205"/>
                  </a:lnTo>
                  <a:lnTo>
                    <a:pt x="2328164" y="2090165"/>
                  </a:lnTo>
                  <a:lnTo>
                    <a:pt x="2273045" y="2101811"/>
                  </a:lnTo>
                  <a:lnTo>
                    <a:pt x="2210942" y="2111463"/>
                  </a:lnTo>
                  <a:lnTo>
                    <a:pt x="2144522" y="2124532"/>
                  </a:lnTo>
                  <a:lnTo>
                    <a:pt x="2069718" y="2132876"/>
                  </a:lnTo>
                  <a:lnTo>
                    <a:pt x="1993391" y="2143340"/>
                  </a:lnTo>
                  <a:lnTo>
                    <a:pt x="1911858" y="2151570"/>
                  </a:lnTo>
                  <a:lnTo>
                    <a:pt x="1825371" y="2157539"/>
                  </a:lnTo>
                  <a:lnTo>
                    <a:pt x="1737487" y="2160803"/>
                  </a:lnTo>
                  <a:lnTo>
                    <a:pt x="1646174" y="2159685"/>
                  </a:lnTo>
                  <a:lnTo>
                    <a:pt x="1553845" y="2157755"/>
                  </a:lnTo>
                  <a:lnTo>
                    <a:pt x="1458976" y="2150376"/>
                  </a:lnTo>
                  <a:lnTo>
                    <a:pt x="1363853" y="2141131"/>
                  </a:lnTo>
                  <a:lnTo>
                    <a:pt x="1268984" y="2127034"/>
                  </a:lnTo>
                  <a:lnTo>
                    <a:pt x="1173226" y="2105380"/>
                  </a:lnTo>
                  <a:lnTo>
                    <a:pt x="1078103" y="2080767"/>
                  </a:lnTo>
                  <a:lnTo>
                    <a:pt x="987806" y="2049792"/>
                  </a:lnTo>
                  <a:lnTo>
                    <a:pt x="893953" y="2012556"/>
                  </a:lnTo>
                  <a:lnTo>
                    <a:pt x="806958" y="1968715"/>
                  </a:lnTo>
                  <a:lnTo>
                    <a:pt x="721868" y="1917915"/>
                  </a:lnTo>
                  <a:lnTo>
                    <a:pt x="640969" y="1861794"/>
                  </a:lnTo>
                  <a:lnTo>
                    <a:pt x="564642" y="1795526"/>
                  </a:lnTo>
                  <a:lnTo>
                    <a:pt x="494411" y="1725549"/>
                  </a:lnTo>
                  <a:lnTo>
                    <a:pt x="430530" y="1652015"/>
                  </a:lnTo>
                  <a:lnTo>
                    <a:pt x="373507" y="1571879"/>
                  </a:lnTo>
                  <a:lnTo>
                    <a:pt x="319150" y="1490345"/>
                  </a:lnTo>
                  <a:lnTo>
                    <a:pt x="271907" y="1404112"/>
                  </a:lnTo>
                  <a:lnTo>
                    <a:pt x="229616" y="1318259"/>
                  </a:lnTo>
                  <a:lnTo>
                    <a:pt x="191516" y="1229106"/>
                  </a:lnTo>
                  <a:lnTo>
                    <a:pt x="158114" y="1138301"/>
                  </a:lnTo>
                  <a:lnTo>
                    <a:pt x="128650" y="1048893"/>
                  </a:lnTo>
                  <a:lnTo>
                    <a:pt x="102997" y="958976"/>
                  </a:lnTo>
                  <a:lnTo>
                    <a:pt x="81661" y="872489"/>
                  </a:lnTo>
                  <a:lnTo>
                    <a:pt x="62103" y="785749"/>
                  </a:lnTo>
                  <a:lnTo>
                    <a:pt x="45593" y="699515"/>
                  </a:lnTo>
                  <a:lnTo>
                    <a:pt x="34544" y="619378"/>
                  </a:lnTo>
                  <a:lnTo>
                    <a:pt x="24892" y="541908"/>
                  </a:lnTo>
                  <a:lnTo>
                    <a:pt x="14605" y="467359"/>
                  </a:lnTo>
                  <a:lnTo>
                    <a:pt x="10922" y="399795"/>
                  </a:lnTo>
                  <a:lnTo>
                    <a:pt x="5080" y="337184"/>
                  </a:lnTo>
                  <a:lnTo>
                    <a:pt x="3810" y="281685"/>
                  </a:lnTo>
                  <a:lnTo>
                    <a:pt x="2286" y="231139"/>
                  </a:lnTo>
                  <a:lnTo>
                    <a:pt x="0" y="190119"/>
                  </a:lnTo>
                  <a:lnTo>
                    <a:pt x="381" y="154558"/>
                  </a:lnTo>
                  <a:lnTo>
                    <a:pt x="1270" y="131444"/>
                  </a:lnTo>
                  <a:lnTo>
                    <a:pt x="254" y="115315"/>
                  </a:lnTo>
                  <a:lnTo>
                    <a:pt x="1650" y="111251"/>
                  </a:lnTo>
                  <a:lnTo>
                    <a:pt x="6096" y="107822"/>
                  </a:lnTo>
                  <a:lnTo>
                    <a:pt x="21971" y="104901"/>
                  </a:lnTo>
                  <a:lnTo>
                    <a:pt x="44958" y="97281"/>
                  </a:lnTo>
                  <a:lnTo>
                    <a:pt x="78486" y="89281"/>
                  </a:lnTo>
                  <a:lnTo>
                    <a:pt x="118745" y="81279"/>
                  </a:lnTo>
                  <a:lnTo>
                    <a:pt x="168275" y="70357"/>
                  </a:lnTo>
                  <a:lnTo>
                    <a:pt x="221487" y="58927"/>
                  </a:lnTo>
                  <a:lnTo>
                    <a:pt x="284480" y="48259"/>
                  </a:lnTo>
                  <a:lnTo>
                    <a:pt x="350900" y="35178"/>
                  </a:lnTo>
                  <a:lnTo>
                    <a:pt x="425704" y="26796"/>
                  </a:lnTo>
                  <a:lnTo>
                    <a:pt x="503047" y="17144"/>
                  </a:lnTo>
                  <a:lnTo>
                    <a:pt x="582676" y="9270"/>
                  </a:lnTo>
                  <a:lnTo>
                    <a:pt x="669417" y="5079"/>
                  </a:lnTo>
                  <a:lnTo>
                    <a:pt x="759206" y="1650"/>
                  </a:lnTo>
                  <a:lnTo>
                    <a:pt x="849122" y="0"/>
                  </a:lnTo>
                  <a:lnTo>
                    <a:pt x="942594" y="2793"/>
                  </a:lnTo>
                  <a:lnTo>
                    <a:pt x="1036447" y="9270"/>
                  </a:lnTo>
                  <a:lnTo>
                    <a:pt x="1132713" y="19431"/>
                  </a:lnTo>
                  <a:lnTo>
                    <a:pt x="1227709" y="35432"/>
                  </a:lnTo>
                  <a:lnTo>
                    <a:pt x="1322197" y="54356"/>
                  </a:lnTo>
                  <a:lnTo>
                    <a:pt x="1417320" y="78993"/>
                  </a:lnTo>
                  <a:lnTo>
                    <a:pt x="1509649" y="111632"/>
                  </a:lnTo>
                  <a:lnTo>
                    <a:pt x="1601470" y="147193"/>
                  </a:lnTo>
                  <a:lnTo>
                    <a:pt x="1688464" y="191007"/>
                  </a:lnTo>
                  <a:lnTo>
                    <a:pt x="1773428" y="241807"/>
                  </a:lnTo>
                  <a:lnTo>
                    <a:pt x="1855724" y="30060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3015" y="1574292"/>
              <a:ext cx="2472689" cy="22014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57526" y="1560322"/>
              <a:ext cx="2453005" cy="2181860"/>
            </a:xfrm>
            <a:custGeom>
              <a:avLst/>
              <a:gdLst/>
              <a:ahLst/>
              <a:cxnLst/>
              <a:rect l="l" t="t" r="r" b="b"/>
              <a:pathLst>
                <a:path w="2453004" h="2181860">
                  <a:moveTo>
                    <a:pt x="763270" y="0"/>
                  </a:moveTo>
                  <a:lnTo>
                    <a:pt x="673481" y="1397"/>
                  </a:lnTo>
                  <a:lnTo>
                    <a:pt x="586740" y="3428"/>
                  </a:lnTo>
                  <a:lnTo>
                    <a:pt x="506984" y="9651"/>
                  </a:lnTo>
                  <a:lnTo>
                    <a:pt x="429260" y="17399"/>
                  </a:lnTo>
                  <a:lnTo>
                    <a:pt x="354330" y="24002"/>
                  </a:lnTo>
                  <a:lnTo>
                    <a:pt x="287655" y="35560"/>
                  </a:lnTo>
                  <a:lnTo>
                    <a:pt x="224409" y="44703"/>
                  </a:lnTo>
                  <a:lnTo>
                    <a:pt x="170942" y="54863"/>
                  </a:lnTo>
                  <a:lnTo>
                    <a:pt x="121285" y="64642"/>
                  </a:lnTo>
                  <a:lnTo>
                    <a:pt x="80772" y="71627"/>
                  </a:lnTo>
                  <a:lnTo>
                    <a:pt x="47117" y="78866"/>
                  </a:lnTo>
                  <a:lnTo>
                    <a:pt x="23875" y="85978"/>
                  </a:lnTo>
                  <a:lnTo>
                    <a:pt x="7874" y="88518"/>
                  </a:lnTo>
                  <a:lnTo>
                    <a:pt x="3429" y="91820"/>
                  </a:lnTo>
                  <a:lnTo>
                    <a:pt x="1905" y="95885"/>
                  </a:lnTo>
                  <a:lnTo>
                    <a:pt x="2667" y="112013"/>
                  </a:lnTo>
                  <a:lnTo>
                    <a:pt x="1143" y="135127"/>
                  </a:lnTo>
                  <a:lnTo>
                    <a:pt x="0" y="170687"/>
                  </a:lnTo>
                  <a:lnTo>
                    <a:pt x="1270" y="211708"/>
                  </a:lnTo>
                  <a:lnTo>
                    <a:pt x="1650" y="262381"/>
                  </a:lnTo>
                  <a:lnTo>
                    <a:pt x="1524" y="317880"/>
                  </a:lnTo>
                  <a:lnTo>
                    <a:pt x="5968" y="380491"/>
                  </a:lnTo>
                  <a:lnTo>
                    <a:pt x="8000" y="448182"/>
                  </a:lnTo>
                  <a:lnTo>
                    <a:pt x="16510" y="522986"/>
                  </a:lnTo>
                  <a:lnTo>
                    <a:pt x="24384" y="600582"/>
                  </a:lnTo>
                  <a:lnTo>
                    <a:pt x="33528" y="680974"/>
                  </a:lnTo>
                  <a:lnTo>
                    <a:pt x="48006" y="767588"/>
                  </a:lnTo>
                  <a:lnTo>
                    <a:pt x="65531" y="854710"/>
                  </a:lnTo>
                  <a:lnTo>
                    <a:pt x="84836" y="941831"/>
                  </a:lnTo>
                  <a:lnTo>
                    <a:pt x="108458" y="1032255"/>
                  </a:lnTo>
                  <a:lnTo>
                    <a:pt x="135762" y="1122299"/>
                  </a:lnTo>
                  <a:lnTo>
                    <a:pt x="167005" y="1213865"/>
                  </a:lnTo>
                  <a:lnTo>
                    <a:pt x="202946" y="1303908"/>
                  </a:lnTo>
                  <a:lnTo>
                    <a:pt x="243331" y="1390777"/>
                  </a:lnTo>
                  <a:lnTo>
                    <a:pt x="288544" y="1478026"/>
                  </a:lnTo>
                  <a:lnTo>
                    <a:pt x="340868" y="1560829"/>
                  </a:lnTo>
                  <a:lnTo>
                    <a:pt x="396113" y="1642237"/>
                  </a:lnTo>
                  <a:lnTo>
                    <a:pt x="458216" y="1717293"/>
                  </a:lnTo>
                  <a:lnTo>
                    <a:pt x="526669" y="1788922"/>
                  </a:lnTo>
                  <a:lnTo>
                    <a:pt x="601599" y="1856866"/>
                  </a:lnTo>
                  <a:lnTo>
                    <a:pt x="681101" y="1914905"/>
                  </a:lnTo>
                  <a:lnTo>
                    <a:pt x="764921" y="1967738"/>
                  </a:lnTo>
                  <a:lnTo>
                    <a:pt x="850900" y="2013585"/>
                  </a:lnTo>
                  <a:lnTo>
                    <a:pt x="943864" y="2052954"/>
                  </a:lnTo>
                  <a:lnTo>
                    <a:pt x="1033272" y="2086102"/>
                  </a:lnTo>
                  <a:lnTo>
                    <a:pt x="1127887" y="2112898"/>
                  </a:lnTo>
                  <a:lnTo>
                    <a:pt x="1223137" y="2136775"/>
                  </a:lnTo>
                  <a:lnTo>
                    <a:pt x="1317625" y="2153158"/>
                  </a:lnTo>
                  <a:lnTo>
                    <a:pt x="1412494" y="2164588"/>
                  </a:lnTo>
                  <a:lnTo>
                    <a:pt x="1507236" y="2174240"/>
                  </a:lnTo>
                  <a:lnTo>
                    <a:pt x="1599438" y="2178304"/>
                  </a:lnTo>
                  <a:lnTo>
                    <a:pt x="1690751" y="2181605"/>
                  </a:lnTo>
                  <a:lnTo>
                    <a:pt x="1778635" y="2180335"/>
                  </a:lnTo>
                  <a:lnTo>
                    <a:pt x="1865249" y="2176398"/>
                  </a:lnTo>
                  <a:lnTo>
                    <a:pt x="1946910" y="2170176"/>
                  </a:lnTo>
                  <a:lnTo>
                    <a:pt x="2023490" y="2161413"/>
                  </a:lnTo>
                  <a:lnTo>
                    <a:pt x="2098421" y="2154809"/>
                  </a:lnTo>
                  <a:lnTo>
                    <a:pt x="2165223" y="2143379"/>
                  </a:lnTo>
                  <a:lnTo>
                    <a:pt x="2227453" y="2135123"/>
                  </a:lnTo>
                  <a:lnTo>
                    <a:pt x="2282952" y="2124836"/>
                  </a:lnTo>
                  <a:lnTo>
                    <a:pt x="2371979" y="2107184"/>
                  </a:lnTo>
                  <a:lnTo>
                    <a:pt x="2406523" y="2098929"/>
                  </a:lnTo>
                  <a:lnTo>
                    <a:pt x="2444877" y="2090292"/>
                  </a:lnTo>
                  <a:lnTo>
                    <a:pt x="2450592" y="2089784"/>
                  </a:lnTo>
                  <a:lnTo>
                    <a:pt x="2451227" y="2067686"/>
                  </a:lnTo>
                  <a:lnTo>
                    <a:pt x="2452497" y="2042667"/>
                  </a:lnTo>
                  <a:lnTo>
                    <a:pt x="2452878" y="2008251"/>
                  </a:lnTo>
                  <a:lnTo>
                    <a:pt x="2452243" y="1917318"/>
                  </a:lnTo>
                  <a:lnTo>
                    <a:pt x="2450465" y="1862074"/>
                  </a:lnTo>
                  <a:lnTo>
                    <a:pt x="2446909" y="1798319"/>
                  </a:lnTo>
                  <a:lnTo>
                    <a:pt x="2444750" y="1730628"/>
                  </a:lnTo>
                  <a:lnTo>
                    <a:pt x="2436241" y="1655952"/>
                  </a:lnTo>
                  <a:lnTo>
                    <a:pt x="2429383" y="1579117"/>
                  </a:lnTo>
                  <a:lnTo>
                    <a:pt x="2418334" y="1498853"/>
                  </a:lnTo>
                  <a:lnTo>
                    <a:pt x="2404110" y="1414272"/>
                  </a:lnTo>
                  <a:lnTo>
                    <a:pt x="2388489" y="1326895"/>
                  </a:lnTo>
                  <a:lnTo>
                    <a:pt x="2367915" y="1237106"/>
                  </a:lnTo>
                  <a:lnTo>
                    <a:pt x="2345436" y="1147572"/>
                  </a:lnTo>
                  <a:lnTo>
                    <a:pt x="2317115" y="1056639"/>
                  </a:lnTo>
                  <a:lnTo>
                    <a:pt x="2286762" y="965962"/>
                  </a:lnTo>
                  <a:lnTo>
                    <a:pt x="2251075" y="877697"/>
                  </a:lnTo>
                  <a:lnTo>
                    <a:pt x="2209419" y="788162"/>
                  </a:lnTo>
                  <a:lnTo>
                    <a:pt x="2164207" y="700786"/>
                  </a:lnTo>
                  <a:lnTo>
                    <a:pt x="2113915" y="619760"/>
                  </a:lnTo>
                  <a:lnTo>
                    <a:pt x="2056764" y="536575"/>
                  </a:lnTo>
                  <a:lnTo>
                    <a:pt x="1994535" y="461517"/>
                  </a:lnTo>
                  <a:lnTo>
                    <a:pt x="1926082" y="390016"/>
                  </a:lnTo>
                  <a:lnTo>
                    <a:pt x="1852422" y="324738"/>
                  </a:lnTo>
                  <a:lnTo>
                    <a:pt x="1771650" y="263905"/>
                  </a:lnTo>
                  <a:lnTo>
                    <a:pt x="1687830" y="211200"/>
                  </a:lnTo>
                  <a:lnTo>
                    <a:pt x="1601851" y="165226"/>
                  </a:lnTo>
                  <a:lnTo>
                    <a:pt x="1511046" y="127507"/>
                  </a:lnTo>
                  <a:lnTo>
                    <a:pt x="1419478" y="92710"/>
                  </a:lnTo>
                  <a:lnTo>
                    <a:pt x="1324864" y="65912"/>
                  </a:lnTo>
                  <a:lnTo>
                    <a:pt x="1230884" y="44830"/>
                  </a:lnTo>
                  <a:lnTo>
                    <a:pt x="1136269" y="26542"/>
                  </a:lnTo>
                  <a:lnTo>
                    <a:pt x="1040257" y="14224"/>
                  </a:lnTo>
                  <a:lnTo>
                    <a:pt x="946658" y="5461"/>
                  </a:lnTo>
                  <a:lnTo>
                    <a:pt x="853313" y="507"/>
                  </a:lnTo>
                  <a:lnTo>
                    <a:pt x="76327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57526" y="1560322"/>
              <a:ext cx="2453005" cy="2181860"/>
            </a:xfrm>
            <a:custGeom>
              <a:avLst/>
              <a:gdLst/>
              <a:ahLst/>
              <a:cxnLst/>
              <a:rect l="l" t="t" r="r" b="b"/>
              <a:pathLst>
                <a:path w="2453004" h="2181860">
                  <a:moveTo>
                    <a:pt x="1852422" y="324738"/>
                  </a:moveTo>
                  <a:lnTo>
                    <a:pt x="1926082" y="390016"/>
                  </a:lnTo>
                  <a:lnTo>
                    <a:pt x="1994535" y="461517"/>
                  </a:lnTo>
                  <a:lnTo>
                    <a:pt x="2056764" y="536575"/>
                  </a:lnTo>
                  <a:lnTo>
                    <a:pt x="2113915" y="619760"/>
                  </a:lnTo>
                  <a:lnTo>
                    <a:pt x="2164207" y="700786"/>
                  </a:lnTo>
                  <a:lnTo>
                    <a:pt x="2209419" y="788162"/>
                  </a:lnTo>
                  <a:lnTo>
                    <a:pt x="2251075" y="877697"/>
                  </a:lnTo>
                  <a:lnTo>
                    <a:pt x="2286762" y="965962"/>
                  </a:lnTo>
                  <a:lnTo>
                    <a:pt x="2317115" y="1056639"/>
                  </a:lnTo>
                  <a:lnTo>
                    <a:pt x="2345436" y="1147572"/>
                  </a:lnTo>
                  <a:lnTo>
                    <a:pt x="2367915" y="1237106"/>
                  </a:lnTo>
                  <a:lnTo>
                    <a:pt x="2388489" y="1326895"/>
                  </a:lnTo>
                  <a:lnTo>
                    <a:pt x="2404110" y="1414272"/>
                  </a:lnTo>
                  <a:lnTo>
                    <a:pt x="2418334" y="1498853"/>
                  </a:lnTo>
                  <a:lnTo>
                    <a:pt x="2429383" y="1579117"/>
                  </a:lnTo>
                  <a:lnTo>
                    <a:pt x="2436241" y="1655952"/>
                  </a:lnTo>
                  <a:lnTo>
                    <a:pt x="2444750" y="1730628"/>
                  </a:lnTo>
                  <a:lnTo>
                    <a:pt x="2446909" y="1798319"/>
                  </a:lnTo>
                  <a:lnTo>
                    <a:pt x="2450465" y="1862074"/>
                  </a:lnTo>
                  <a:lnTo>
                    <a:pt x="2452243" y="1917318"/>
                  </a:lnTo>
                  <a:lnTo>
                    <a:pt x="2452624" y="1967991"/>
                  </a:lnTo>
                  <a:lnTo>
                    <a:pt x="2452878" y="2008251"/>
                  </a:lnTo>
                  <a:lnTo>
                    <a:pt x="2452497" y="2042667"/>
                  </a:lnTo>
                  <a:lnTo>
                    <a:pt x="2451227" y="2067686"/>
                  </a:lnTo>
                  <a:lnTo>
                    <a:pt x="2450846" y="2083053"/>
                  </a:lnTo>
                  <a:lnTo>
                    <a:pt x="2450592" y="2089784"/>
                  </a:lnTo>
                  <a:lnTo>
                    <a:pt x="2444877" y="2090292"/>
                  </a:lnTo>
                  <a:lnTo>
                    <a:pt x="2429891" y="2093721"/>
                  </a:lnTo>
                  <a:lnTo>
                    <a:pt x="2406523" y="2098929"/>
                  </a:lnTo>
                  <a:lnTo>
                    <a:pt x="2371979" y="2107184"/>
                  </a:lnTo>
                  <a:lnTo>
                    <a:pt x="2332609" y="2115058"/>
                  </a:lnTo>
                  <a:lnTo>
                    <a:pt x="2282952" y="2124836"/>
                  </a:lnTo>
                  <a:lnTo>
                    <a:pt x="2227453" y="2135123"/>
                  </a:lnTo>
                  <a:lnTo>
                    <a:pt x="2165223" y="2143379"/>
                  </a:lnTo>
                  <a:lnTo>
                    <a:pt x="2098421" y="2154809"/>
                  </a:lnTo>
                  <a:lnTo>
                    <a:pt x="2023490" y="2161413"/>
                  </a:lnTo>
                  <a:lnTo>
                    <a:pt x="1946910" y="2170176"/>
                  </a:lnTo>
                  <a:lnTo>
                    <a:pt x="1865249" y="2176398"/>
                  </a:lnTo>
                  <a:lnTo>
                    <a:pt x="1778635" y="2180335"/>
                  </a:lnTo>
                  <a:lnTo>
                    <a:pt x="1690751" y="2181605"/>
                  </a:lnTo>
                  <a:lnTo>
                    <a:pt x="1599438" y="2178304"/>
                  </a:lnTo>
                  <a:lnTo>
                    <a:pt x="1507236" y="2174240"/>
                  </a:lnTo>
                  <a:lnTo>
                    <a:pt x="1412494" y="2164588"/>
                  </a:lnTo>
                  <a:lnTo>
                    <a:pt x="1317625" y="2153158"/>
                  </a:lnTo>
                  <a:lnTo>
                    <a:pt x="1223137" y="2136775"/>
                  </a:lnTo>
                  <a:lnTo>
                    <a:pt x="1127887" y="2112898"/>
                  </a:lnTo>
                  <a:lnTo>
                    <a:pt x="1033272" y="2086102"/>
                  </a:lnTo>
                  <a:lnTo>
                    <a:pt x="943864" y="2052954"/>
                  </a:lnTo>
                  <a:lnTo>
                    <a:pt x="850900" y="2013585"/>
                  </a:lnTo>
                  <a:lnTo>
                    <a:pt x="764921" y="1967738"/>
                  </a:lnTo>
                  <a:lnTo>
                    <a:pt x="681101" y="1914905"/>
                  </a:lnTo>
                  <a:lnTo>
                    <a:pt x="601599" y="1856866"/>
                  </a:lnTo>
                  <a:lnTo>
                    <a:pt x="526669" y="1788922"/>
                  </a:lnTo>
                  <a:lnTo>
                    <a:pt x="458216" y="1717293"/>
                  </a:lnTo>
                  <a:lnTo>
                    <a:pt x="396113" y="1642237"/>
                  </a:lnTo>
                  <a:lnTo>
                    <a:pt x="340868" y="1560829"/>
                  </a:lnTo>
                  <a:lnTo>
                    <a:pt x="288544" y="1478026"/>
                  </a:lnTo>
                  <a:lnTo>
                    <a:pt x="243331" y="1390777"/>
                  </a:lnTo>
                  <a:lnTo>
                    <a:pt x="202946" y="1303908"/>
                  </a:lnTo>
                  <a:lnTo>
                    <a:pt x="167005" y="1213865"/>
                  </a:lnTo>
                  <a:lnTo>
                    <a:pt x="135762" y="1122299"/>
                  </a:lnTo>
                  <a:lnTo>
                    <a:pt x="108458" y="1032255"/>
                  </a:lnTo>
                  <a:lnTo>
                    <a:pt x="84836" y="941831"/>
                  </a:lnTo>
                  <a:lnTo>
                    <a:pt x="65531" y="854710"/>
                  </a:lnTo>
                  <a:lnTo>
                    <a:pt x="48006" y="767588"/>
                  </a:lnTo>
                  <a:lnTo>
                    <a:pt x="33528" y="680974"/>
                  </a:lnTo>
                  <a:lnTo>
                    <a:pt x="24384" y="600582"/>
                  </a:lnTo>
                  <a:lnTo>
                    <a:pt x="16510" y="522986"/>
                  </a:lnTo>
                  <a:lnTo>
                    <a:pt x="8000" y="448182"/>
                  </a:lnTo>
                  <a:lnTo>
                    <a:pt x="5968" y="380491"/>
                  </a:lnTo>
                  <a:lnTo>
                    <a:pt x="1524" y="317880"/>
                  </a:lnTo>
                  <a:lnTo>
                    <a:pt x="1650" y="262381"/>
                  </a:lnTo>
                  <a:lnTo>
                    <a:pt x="1270" y="211708"/>
                  </a:lnTo>
                  <a:lnTo>
                    <a:pt x="0" y="170687"/>
                  </a:lnTo>
                  <a:lnTo>
                    <a:pt x="1143" y="135127"/>
                  </a:lnTo>
                  <a:lnTo>
                    <a:pt x="2667" y="112013"/>
                  </a:lnTo>
                  <a:lnTo>
                    <a:pt x="1905" y="95885"/>
                  </a:lnTo>
                  <a:lnTo>
                    <a:pt x="3429" y="91820"/>
                  </a:lnTo>
                  <a:lnTo>
                    <a:pt x="7874" y="88518"/>
                  </a:lnTo>
                  <a:lnTo>
                    <a:pt x="23875" y="85978"/>
                  </a:lnTo>
                  <a:lnTo>
                    <a:pt x="47117" y="78866"/>
                  </a:lnTo>
                  <a:lnTo>
                    <a:pt x="80772" y="71627"/>
                  </a:lnTo>
                  <a:lnTo>
                    <a:pt x="121285" y="64642"/>
                  </a:lnTo>
                  <a:lnTo>
                    <a:pt x="170942" y="54863"/>
                  </a:lnTo>
                  <a:lnTo>
                    <a:pt x="224409" y="44703"/>
                  </a:lnTo>
                  <a:lnTo>
                    <a:pt x="287655" y="35560"/>
                  </a:lnTo>
                  <a:lnTo>
                    <a:pt x="354330" y="24002"/>
                  </a:lnTo>
                  <a:lnTo>
                    <a:pt x="429260" y="17399"/>
                  </a:lnTo>
                  <a:lnTo>
                    <a:pt x="506984" y="9651"/>
                  </a:lnTo>
                  <a:lnTo>
                    <a:pt x="586740" y="3428"/>
                  </a:lnTo>
                  <a:lnTo>
                    <a:pt x="673481" y="1397"/>
                  </a:lnTo>
                  <a:lnTo>
                    <a:pt x="763270" y="0"/>
                  </a:lnTo>
                  <a:lnTo>
                    <a:pt x="853313" y="507"/>
                  </a:lnTo>
                  <a:lnTo>
                    <a:pt x="946658" y="5461"/>
                  </a:lnTo>
                  <a:lnTo>
                    <a:pt x="1040257" y="14224"/>
                  </a:lnTo>
                  <a:lnTo>
                    <a:pt x="1136269" y="26542"/>
                  </a:lnTo>
                  <a:lnTo>
                    <a:pt x="1230884" y="44830"/>
                  </a:lnTo>
                  <a:lnTo>
                    <a:pt x="1324864" y="65912"/>
                  </a:lnTo>
                  <a:lnTo>
                    <a:pt x="1419478" y="92710"/>
                  </a:lnTo>
                  <a:lnTo>
                    <a:pt x="1511046" y="127507"/>
                  </a:lnTo>
                  <a:lnTo>
                    <a:pt x="1601851" y="165226"/>
                  </a:lnTo>
                  <a:lnTo>
                    <a:pt x="1687830" y="211200"/>
                  </a:lnTo>
                  <a:lnTo>
                    <a:pt x="1771650" y="263905"/>
                  </a:lnTo>
                  <a:lnTo>
                    <a:pt x="1852422" y="32473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10939" y="2942844"/>
              <a:ext cx="1649095" cy="1649095"/>
            </a:xfrm>
            <a:custGeom>
              <a:avLst/>
              <a:gdLst/>
              <a:ahLst/>
              <a:cxnLst/>
              <a:rect l="l" t="t" r="r" b="b"/>
              <a:pathLst>
                <a:path w="1649095" h="1649095">
                  <a:moveTo>
                    <a:pt x="824484" y="0"/>
                  </a:moveTo>
                  <a:lnTo>
                    <a:pt x="776044" y="1399"/>
                  </a:lnTo>
                  <a:lnTo>
                    <a:pt x="728341" y="5547"/>
                  </a:lnTo>
                  <a:lnTo>
                    <a:pt x="681452" y="12366"/>
                  </a:lnTo>
                  <a:lnTo>
                    <a:pt x="635454" y="21778"/>
                  </a:lnTo>
                  <a:lnTo>
                    <a:pt x="590425" y="33705"/>
                  </a:lnTo>
                  <a:lnTo>
                    <a:pt x="546441" y="48072"/>
                  </a:lnTo>
                  <a:lnTo>
                    <a:pt x="503580" y="64799"/>
                  </a:lnTo>
                  <a:lnTo>
                    <a:pt x="461920" y="83811"/>
                  </a:lnTo>
                  <a:lnTo>
                    <a:pt x="421538" y="105028"/>
                  </a:lnTo>
                  <a:lnTo>
                    <a:pt x="382512" y="128375"/>
                  </a:lnTo>
                  <a:lnTo>
                    <a:pt x="344918" y="153774"/>
                  </a:lnTo>
                  <a:lnTo>
                    <a:pt x="308834" y="181147"/>
                  </a:lnTo>
                  <a:lnTo>
                    <a:pt x="274337" y="210416"/>
                  </a:lnTo>
                  <a:lnTo>
                    <a:pt x="241506" y="241506"/>
                  </a:lnTo>
                  <a:lnTo>
                    <a:pt x="210416" y="274337"/>
                  </a:lnTo>
                  <a:lnTo>
                    <a:pt x="181147" y="308834"/>
                  </a:lnTo>
                  <a:lnTo>
                    <a:pt x="153774" y="344918"/>
                  </a:lnTo>
                  <a:lnTo>
                    <a:pt x="128375" y="382512"/>
                  </a:lnTo>
                  <a:lnTo>
                    <a:pt x="105028" y="421538"/>
                  </a:lnTo>
                  <a:lnTo>
                    <a:pt x="83811" y="461920"/>
                  </a:lnTo>
                  <a:lnTo>
                    <a:pt x="64799" y="503580"/>
                  </a:lnTo>
                  <a:lnTo>
                    <a:pt x="48072" y="546441"/>
                  </a:lnTo>
                  <a:lnTo>
                    <a:pt x="33705" y="590425"/>
                  </a:lnTo>
                  <a:lnTo>
                    <a:pt x="21778" y="635454"/>
                  </a:lnTo>
                  <a:lnTo>
                    <a:pt x="12366" y="681452"/>
                  </a:lnTo>
                  <a:lnTo>
                    <a:pt x="5547" y="728341"/>
                  </a:lnTo>
                  <a:lnTo>
                    <a:pt x="1399" y="776044"/>
                  </a:lnTo>
                  <a:lnTo>
                    <a:pt x="0" y="824483"/>
                  </a:lnTo>
                  <a:lnTo>
                    <a:pt x="1399" y="872923"/>
                  </a:lnTo>
                  <a:lnTo>
                    <a:pt x="5547" y="920626"/>
                  </a:lnTo>
                  <a:lnTo>
                    <a:pt x="12366" y="967515"/>
                  </a:lnTo>
                  <a:lnTo>
                    <a:pt x="21778" y="1013513"/>
                  </a:lnTo>
                  <a:lnTo>
                    <a:pt x="33705" y="1058542"/>
                  </a:lnTo>
                  <a:lnTo>
                    <a:pt x="48072" y="1102526"/>
                  </a:lnTo>
                  <a:lnTo>
                    <a:pt x="64799" y="1145387"/>
                  </a:lnTo>
                  <a:lnTo>
                    <a:pt x="83811" y="1187047"/>
                  </a:lnTo>
                  <a:lnTo>
                    <a:pt x="105028" y="1227429"/>
                  </a:lnTo>
                  <a:lnTo>
                    <a:pt x="128375" y="1266455"/>
                  </a:lnTo>
                  <a:lnTo>
                    <a:pt x="153774" y="1304049"/>
                  </a:lnTo>
                  <a:lnTo>
                    <a:pt x="181147" y="1340133"/>
                  </a:lnTo>
                  <a:lnTo>
                    <a:pt x="210416" y="1374630"/>
                  </a:lnTo>
                  <a:lnTo>
                    <a:pt x="241506" y="1407461"/>
                  </a:lnTo>
                  <a:lnTo>
                    <a:pt x="274337" y="1438551"/>
                  </a:lnTo>
                  <a:lnTo>
                    <a:pt x="308834" y="1467820"/>
                  </a:lnTo>
                  <a:lnTo>
                    <a:pt x="344918" y="1495193"/>
                  </a:lnTo>
                  <a:lnTo>
                    <a:pt x="382512" y="1520592"/>
                  </a:lnTo>
                  <a:lnTo>
                    <a:pt x="421538" y="1543939"/>
                  </a:lnTo>
                  <a:lnTo>
                    <a:pt x="461920" y="1565156"/>
                  </a:lnTo>
                  <a:lnTo>
                    <a:pt x="503580" y="1584168"/>
                  </a:lnTo>
                  <a:lnTo>
                    <a:pt x="546441" y="1600895"/>
                  </a:lnTo>
                  <a:lnTo>
                    <a:pt x="590425" y="1615262"/>
                  </a:lnTo>
                  <a:lnTo>
                    <a:pt x="635454" y="1627189"/>
                  </a:lnTo>
                  <a:lnTo>
                    <a:pt x="681452" y="1636601"/>
                  </a:lnTo>
                  <a:lnTo>
                    <a:pt x="728341" y="1643420"/>
                  </a:lnTo>
                  <a:lnTo>
                    <a:pt x="776044" y="1647568"/>
                  </a:lnTo>
                  <a:lnTo>
                    <a:pt x="824484" y="1648967"/>
                  </a:lnTo>
                  <a:lnTo>
                    <a:pt x="872923" y="1647568"/>
                  </a:lnTo>
                  <a:lnTo>
                    <a:pt x="920626" y="1643420"/>
                  </a:lnTo>
                  <a:lnTo>
                    <a:pt x="967515" y="1636601"/>
                  </a:lnTo>
                  <a:lnTo>
                    <a:pt x="1013513" y="1627189"/>
                  </a:lnTo>
                  <a:lnTo>
                    <a:pt x="1058542" y="1615262"/>
                  </a:lnTo>
                  <a:lnTo>
                    <a:pt x="1102526" y="1600895"/>
                  </a:lnTo>
                  <a:lnTo>
                    <a:pt x="1145387" y="1584168"/>
                  </a:lnTo>
                  <a:lnTo>
                    <a:pt x="1187047" y="1565156"/>
                  </a:lnTo>
                  <a:lnTo>
                    <a:pt x="1227429" y="1543939"/>
                  </a:lnTo>
                  <a:lnTo>
                    <a:pt x="1266455" y="1520592"/>
                  </a:lnTo>
                  <a:lnTo>
                    <a:pt x="1304049" y="1495193"/>
                  </a:lnTo>
                  <a:lnTo>
                    <a:pt x="1340133" y="1467820"/>
                  </a:lnTo>
                  <a:lnTo>
                    <a:pt x="1374630" y="1438551"/>
                  </a:lnTo>
                  <a:lnTo>
                    <a:pt x="1407461" y="1407461"/>
                  </a:lnTo>
                  <a:lnTo>
                    <a:pt x="1438551" y="1374630"/>
                  </a:lnTo>
                  <a:lnTo>
                    <a:pt x="1467820" y="1340133"/>
                  </a:lnTo>
                  <a:lnTo>
                    <a:pt x="1495193" y="1304049"/>
                  </a:lnTo>
                  <a:lnTo>
                    <a:pt x="1520592" y="1266455"/>
                  </a:lnTo>
                  <a:lnTo>
                    <a:pt x="1543939" y="1227429"/>
                  </a:lnTo>
                  <a:lnTo>
                    <a:pt x="1565156" y="1187047"/>
                  </a:lnTo>
                  <a:lnTo>
                    <a:pt x="1584168" y="1145387"/>
                  </a:lnTo>
                  <a:lnTo>
                    <a:pt x="1600895" y="1102526"/>
                  </a:lnTo>
                  <a:lnTo>
                    <a:pt x="1615262" y="1058542"/>
                  </a:lnTo>
                  <a:lnTo>
                    <a:pt x="1627189" y="1013513"/>
                  </a:lnTo>
                  <a:lnTo>
                    <a:pt x="1636601" y="967515"/>
                  </a:lnTo>
                  <a:lnTo>
                    <a:pt x="1643420" y="920626"/>
                  </a:lnTo>
                  <a:lnTo>
                    <a:pt x="1647568" y="872923"/>
                  </a:lnTo>
                  <a:lnTo>
                    <a:pt x="1648968" y="824483"/>
                  </a:lnTo>
                  <a:lnTo>
                    <a:pt x="1647568" y="776044"/>
                  </a:lnTo>
                  <a:lnTo>
                    <a:pt x="1643420" y="728341"/>
                  </a:lnTo>
                  <a:lnTo>
                    <a:pt x="1636601" y="681452"/>
                  </a:lnTo>
                  <a:lnTo>
                    <a:pt x="1627189" y="635454"/>
                  </a:lnTo>
                  <a:lnTo>
                    <a:pt x="1615262" y="590425"/>
                  </a:lnTo>
                  <a:lnTo>
                    <a:pt x="1600895" y="546441"/>
                  </a:lnTo>
                  <a:lnTo>
                    <a:pt x="1584168" y="503580"/>
                  </a:lnTo>
                  <a:lnTo>
                    <a:pt x="1565156" y="461920"/>
                  </a:lnTo>
                  <a:lnTo>
                    <a:pt x="1543939" y="421538"/>
                  </a:lnTo>
                  <a:lnTo>
                    <a:pt x="1520592" y="382512"/>
                  </a:lnTo>
                  <a:lnTo>
                    <a:pt x="1495193" y="344918"/>
                  </a:lnTo>
                  <a:lnTo>
                    <a:pt x="1467820" y="308834"/>
                  </a:lnTo>
                  <a:lnTo>
                    <a:pt x="1438551" y="274337"/>
                  </a:lnTo>
                  <a:lnTo>
                    <a:pt x="1407461" y="241506"/>
                  </a:lnTo>
                  <a:lnTo>
                    <a:pt x="1374630" y="210416"/>
                  </a:lnTo>
                  <a:lnTo>
                    <a:pt x="1340133" y="181147"/>
                  </a:lnTo>
                  <a:lnTo>
                    <a:pt x="1304049" y="153774"/>
                  </a:lnTo>
                  <a:lnTo>
                    <a:pt x="1266455" y="128375"/>
                  </a:lnTo>
                  <a:lnTo>
                    <a:pt x="1227429" y="105028"/>
                  </a:lnTo>
                  <a:lnTo>
                    <a:pt x="1187047" y="83811"/>
                  </a:lnTo>
                  <a:lnTo>
                    <a:pt x="1145387" y="64799"/>
                  </a:lnTo>
                  <a:lnTo>
                    <a:pt x="1102526" y="48072"/>
                  </a:lnTo>
                  <a:lnTo>
                    <a:pt x="1058542" y="33705"/>
                  </a:lnTo>
                  <a:lnTo>
                    <a:pt x="1013513" y="21778"/>
                  </a:lnTo>
                  <a:lnTo>
                    <a:pt x="967515" y="12366"/>
                  </a:lnTo>
                  <a:lnTo>
                    <a:pt x="920626" y="5547"/>
                  </a:lnTo>
                  <a:lnTo>
                    <a:pt x="872923" y="1399"/>
                  </a:lnTo>
                  <a:lnTo>
                    <a:pt x="824484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424053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我想干什么</a:t>
            </a:r>
            <a:r>
              <a:rPr sz="3200" i="0" spc="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3200" dirty="0">
                <a:solidFill>
                  <a:srgbClr val="093980"/>
                </a:solidFill>
              </a:rPr>
              <a:t>社会现实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653" y="1848713"/>
            <a:ext cx="880744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9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房地产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金融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互联网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共享经济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57069" y="4206595"/>
            <a:ext cx="1783080" cy="98551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9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老龄化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90</a:t>
            </a: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Health/Happiness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18559" y="3169920"/>
            <a:ext cx="1725930" cy="567690"/>
            <a:chOff x="3718559" y="3169920"/>
            <a:chExt cx="1725930" cy="56769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59" y="3169920"/>
              <a:ext cx="851153" cy="5676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3335" y="3169920"/>
              <a:ext cx="851153" cy="5676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65626" y="3248660"/>
            <a:ext cx="1412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6460" algn="l"/>
              </a:tabLst>
            </a:pPr>
            <a:r>
              <a:rPr sz="2000" b="1" spc="5" dirty="0">
                <a:latin typeface="宋体" pitchFamily="2" charset="-122"/>
                <a:cs typeface="宋体" pitchFamily="2" charset="-122"/>
              </a:rPr>
              <a:t>政</a:t>
            </a:r>
            <a:r>
              <a:rPr sz="2000" b="1" spc="-5" dirty="0">
                <a:latin typeface="宋体" pitchFamily="2" charset="-122"/>
                <a:cs typeface="宋体" pitchFamily="2" charset="-122"/>
              </a:rPr>
              <a:t>治</a:t>
            </a:r>
            <a:r>
              <a:rPr sz="2000" b="1" dirty="0">
                <a:latin typeface="宋体" pitchFamily="2" charset="-122"/>
                <a:cs typeface="宋体" pitchFamily="2" charset="-122"/>
              </a:rPr>
              <a:t>	</a:t>
            </a:r>
            <a:r>
              <a:rPr sz="2000" b="1" spc="5" dirty="0">
                <a:latin typeface="宋体" pitchFamily="2" charset="-122"/>
                <a:cs typeface="宋体" pitchFamily="2" charset="-122"/>
              </a:rPr>
              <a:t>经济</a:t>
            </a:r>
            <a:endParaRPr sz="2000">
              <a:latin typeface="宋体" pitchFamily="2" charset="-122"/>
              <a:cs typeface="宋体" pitchFamily="2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88664" y="3870959"/>
            <a:ext cx="1656080" cy="577215"/>
            <a:chOff x="3788664" y="3870959"/>
            <a:chExt cx="1656080" cy="57721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664" y="3880103"/>
              <a:ext cx="851153" cy="5676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3336" y="3870959"/>
              <a:ext cx="851153" cy="5676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936872" y="3827022"/>
            <a:ext cx="2529840" cy="173164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815975" algn="l"/>
              </a:tabLst>
            </a:pPr>
            <a:r>
              <a:rPr sz="2000" b="1" spc="5" dirty="0">
                <a:latin typeface="宋体" pitchFamily="2" charset="-122"/>
                <a:cs typeface="宋体" pitchFamily="2" charset="-122"/>
              </a:rPr>
              <a:t>社</a:t>
            </a:r>
            <a:r>
              <a:rPr sz="2000" b="1" spc="-5" dirty="0">
                <a:latin typeface="宋体" pitchFamily="2" charset="-122"/>
                <a:cs typeface="宋体" pitchFamily="2" charset="-122"/>
              </a:rPr>
              <a:t>会	</a:t>
            </a:r>
            <a:r>
              <a:rPr sz="3000" b="1" spc="7" baseline="1000" dirty="0">
                <a:latin typeface="宋体" pitchFamily="2" charset="-122"/>
                <a:cs typeface="宋体" pitchFamily="2" charset="-122"/>
              </a:rPr>
              <a:t>技术</a:t>
            </a:r>
            <a:endParaRPr sz="3000" baseline="1000">
              <a:latin typeface="宋体" pitchFamily="2" charset="-122"/>
              <a:cs typeface="宋体" pitchFamily="2" charset="-122"/>
            </a:endParaRPr>
          </a:p>
          <a:p>
            <a:pPr marL="1363345" indent="-142875">
              <a:lnSpc>
                <a:spcPct val="100000"/>
              </a:lnSpc>
              <a:spcBef>
                <a:spcPts val="740"/>
              </a:spcBef>
              <a:buSzPct val="93000"/>
              <a:buFont typeface="Wingdings" panose="05000000000000000000"/>
              <a:buChar char=""/>
              <a:tabLst>
                <a:tab pos="1363980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无线互联网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363345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363980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大数据</a:t>
            </a:r>
            <a:r>
              <a:rPr sz="1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云计算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363345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363980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物联网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363345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363980" algn="l"/>
              </a:tabLst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AI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76322" y="1920572"/>
            <a:ext cx="1059180" cy="13055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935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一带一路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双创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蓝天保卫战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3000"/>
              <a:buFont typeface="Wingdings" panose="05000000000000000000"/>
              <a:buChar char=""/>
              <a:tabLst>
                <a:tab pos="155575" algn="l"/>
              </a:tabLst>
            </a:pPr>
            <a:r>
              <a:rPr sz="1400" b="1" i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供给侧改革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缩短差距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540571" y="4039171"/>
            <a:ext cx="3652520" cy="1462405"/>
            <a:chOff x="2540571" y="4039171"/>
            <a:chExt cx="3652520" cy="146240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45333" y="4043934"/>
              <a:ext cx="3642810" cy="14523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45333" y="4043934"/>
              <a:ext cx="3642995" cy="1452880"/>
            </a:xfrm>
            <a:custGeom>
              <a:avLst/>
              <a:gdLst/>
              <a:ahLst/>
              <a:cxnLst/>
              <a:rect l="l" t="t" r="r" b="b"/>
              <a:pathLst>
                <a:path w="3642995" h="1452879">
                  <a:moveTo>
                    <a:pt x="2015236" y="1378712"/>
                  </a:moveTo>
                  <a:lnTo>
                    <a:pt x="2060365" y="1361604"/>
                  </a:lnTo>
                  <a:lnTo>
                    <a:pt x="2104594" y="1342902"/>
                  </a:lnTo>
                  <a:lnTo>
                    <a:pt x="2147897" y="1322646"/>
                  </a:lnTo>
                  <a:lnTo>
                    <a:pt x="2190249" y="1300872"/>
                  </a:lnTo>
                  <a:lnTo>
                    <a:pt x="2231625" y="1277619"/>
                  </a:lnTo>
                  <a:lnTo>
                    <a:pt x="2272001" y="1252925"/>
                  </a:lnTo>
                  <a:lnTo>
                    <a:pt x="2311352" y="1226828"/>
                  </a:lnTo>
                  <a:lnTo>
                    <a:pt x="2349652" y="1199367"/>
                  </a:lnTo>
                  <a:lnTo>
                    <a:pt x="2386877" y="1170578"/>
                  </a:lnTo>
                  <a:lnTo>
                    <a:pt x="2423002" y="1140502"/>
                  </a:lnTo>
                  <a:lnTo>
                    <a:pt x="2458002" y="1109174"/>
                  </a:lnTo>
                  <a:lnTo>
                    <a:pt x="2491852" y="1076635"/>
                  </a:lnTo>
                  <a:lnTo>
                    <a:pt x="2524528" y="1042921"/>
                  </a:lnTo>
                  <a:lnTo>
                    <a:pt x="2556004" y="1008072"/>
                  </a:lnTo>
                  <a:lnTo>
                    <a:pt x="2586255" y="972124"/>
                  </a:lnTo>
                  <a:lnTo>
                    <a:pt x="2615257" y="935117"/>
                  </a:lnTo>
                  <a:lnTo>
                    <a:pt x="2642984" y="897088"/>
                  </a:lnTo>
                  <a:lnTo>
                    <a:pt x="2669412" y="858075"/>
                  </a:lnTo>
                  <a:lnTo>
                    <a:pt x="2694517" y="818117"/>
                  </a:lnTo>
                  <a:lnTo>
                    <a:pt x="2718272" y="777252"/>
                  </a:lnTo>
                  <a:lnTo>
                    <a:pt x="2740653" y="735517"/>
                  </a:lnTo>
                  <a:lnTo>
                    <a:pt x="2761636" y="692951"/>
                  </a:lnTo>
                  <a:lnTo>
                    <a:pt x="2781195" y="649593"/>
                  </a:lnTo>
                  <a:lnTo>
                    <a:pt x="2799305" y="605479"/>
                  </a:lnTo>
                  <a:lnTo>
                    <a:pt x="2815942" y="560649"/>
                  </a:lnTo>
                  <a:lnTo>
                    <a:pt x="2831081" y="515140"/>
                  </a:lnTo>
                  <a:lnTo>
                    <a:pt x="2844696" y="468991"/>
                  </a:lnTo>
                  <a:lnTo>
                    <a:pt x="2856764" y="422239"/>
                  </a:lnTo>
                  <a:lnTo>
                    <a:pt x="2867258" y="374923"/>
                  </a:lnTo>
                  <a:lnTo>
                    <a:pt x="2876154" y="327081"/>
                  </a:lnTo>
                  <a:lnTo>
                    <a:pt x="2883428" y="278751"/>
                  </a:lnTo>
                  <a:lnTo>
                    <a:pt x="2889054" y="229971"/>
                  </a:lnTo>
                  <a:lnTo>
                    <a:pt x="2893007" y="180779"/>
                  </a:lnTo>
                  <a:lnTo>
                    <a:pt x="2895263" y="131214"/>
                  </a:lnTo>
                  <a:lnTo>
                    <a:pt x="2895797" y="81313"/>
                  </a:lnTo>
                  <a:lnTo>
                    <a:pt x="2894584" y="31115"/>
                  </a:lnTo>
                  <a:lnTo>
                    <a:pt x="3641598" y="0"/>
                  </a:lnTo>
                  <a:lnTo>
                    <a:pt x="3642810" y="49017"/>
                  </a:lnTo>
                  <a:lnTo>
                    <a:pt x="3642372" y="97668"/>
                  </a:lnTo>
                  <a:lnTo>
                    <a:pt x="3640310" y="145924"/>
                  </a:lnTo>
                  <a:lnTo>
                    <a:pt x="3636652" y="193753"/>
                  </a:lnTo>
                  <a:lnTo>
                    <a:pt x="3631423" y="241126"/>
                  </a:lnTo>
                  <a:lnTo>
                    <a:pt x="3624650" y="288013"/>
                  </a:lnTo>
                  <a:lnTo>
                    <a:pt x="3616360" y="334384"/>
                  </a:lnTo>
                  <a:lnTo>
                    <a:pt x="3606578" y="380209"/>
                  </a:lnTo>
                  <a:lnTo>
                    <a:pt x="3595332" y="425457"/>
                  </a:lnTo>
                  <a:lnTo>
                    <a:pt x="3582647" y="470099"/>
                  </a:lnTo>
                  <a:lnTo>
                    <a:pt x="3568550" y="514105"/>
                  </a:lnTo>
                  <a:lnTo>
                    <a:pt x="3553068" y="557445"/>
                  </a:lnTo>
                  <a:lnTo>
                    <a:pt x="3536226" y="600088"/>
                  </a:lnTo>
                  <a:lnTo>
                    <a:pt x="3518053" y="642005"/>
                  </a:lnTo>
                  <a:lnTo>
                    <a:pt x="3498573" y="683165"/>
                  </a:lnTo>
                  <a:lnTo>
                    <a:pt x="3477813" y="723539"/>
                  </a:lnTo>
                  <a:lnTo>
                    <a:pt x="3455801" y="763097"/>
                  </a:lnTo>
                  <a:lnTo>
                    <a:pt x="3432561" y="801808"/>
                  </a:lnTo>
                  <a:lnTo>
                    <a:pt x="3408121" y="839642"/>
                  </a:lnTo>
                  <a:lnTo>
                    <a:pt x="3382508" y="876570"/>
                  </a:lnTo>
                  <a:lnTo>
                    <a:pt x="3355747" y="912561"/>
                  </a:lnTo>
                  <a:lnTo>
                    <a:pt x="3327865" y="947586"/>
                  </a:lnTo>
                  <a:lnTo>
                    <a:pt x="3298888" y="981614"/>
                  </a:lnTo>
                  <a:lnTo>
                    <a:pt x="3268843" y="1014616"/>
                  </a:lnTo>
                  <a:lnTo>
                    <a:pt x="3237757" y="1046560"/>
                  </a:lnTo>
                  <a:lnTo>
                    <a:pt x="3205655" y="1077418"/>
                  </a:lnTo>
                  <a:lnTo>
                    <a:pt x="3172565" y="1107159"/>
                  </a:lnTo>
                  <a:lnTo>
                    <a:pt x="3138512" y="1135754"/>
                  </a:lnTo>
                  <a:lnTo>
                    <a:pt x="3103524" y="1163171"/>
                  </a:lnTo>
                  <a:lnTo>
                    <a:pt x="3067626" y="1189382"/>
                  </a:lnTo>
                  <a:lnTo>
                    <a:pt x="3030845" y="1214356"/>
                  </a:lnTo>
                  <a:lnTo>
                    <a:pt x="2993207" y="1238062"/>
                  </a:lnTo>
                  <a:lnTo>
                    <a:pt x="2954740" y="1260472"/>
                  </a:lnTo>
                  <a:lnTo>
                    <a:pt x="2915469" y="1281555"/>
                  </a:lnTo>
                  <a:lnTo>
                    <a:pt x="2875420" y="1301281"/>
                  </a:lnTo>
                  <a:lnTo>
                    <a:pt x="2834621" y="1319620"/>
                  </a:lnTo>
                  <a:lnTo>
                    <a:pt x="2793098" y="1336541"/>
                  </a:lnTo>
                  <a:lnTo>
                    <a:pt x="2750876" y="1352016"/>
                  </a:lnTo>
                  <a:lnTo>
                    <a:pt x="2707983" y="1366014"/>
                  </a:lnTo>
                  <a:lnTo>
                    <a:pt x="2664446" y="1378504"/>
                  </a:lnTo>
                  <a:lnTo>
                    <a:pt x="2620289" y="1389457"/>
                  </a:lnTo>
                  <a:lnTo>
                    <a:pt x="2575541" y="1398843"/>
                  </a:lnTo>
                  <a:lnTo>
                    <a:pt x="2530227" y="1406631"/>
                  </a:lnTo>
                  <a:lnTo>
                    <a:pt x="2484374" y="1412793"/>
                  </a:lnTo>
                  <a:lnTo>
                    <a:pt x="2438008" y="1417297"/>
                  </a:lnTo>
                  <a:lnTo>
                    <a:pt x="2391156" y="1420114"/>
                  </a:lnTo>
                  <a:lnTo>
                    <a:pt x="1644015" y="1451229"/>
                  </a:lnTo>
                  <a:lnTo>
                    <a:pt x="1595257" y="1452319"/>
                  </a:lnTo>
                  <a:lnTo>
                    <a:pt x="1546772" y="1451529"/>
                  </a:lnTo>
                  <a:lnTo>
                    <a:pt x="1498598" y="1448885"/>
                  </a:lnTo>
                  <a:lnTo>
                    <a:pt x="1450774" y="1444414"/>
                  </a:lnTo>
                  <a:lnTo>
                    <a:pt x="1403340" y="1438142"/>
                  </a:lnTo>
                  <a:lnTo>
                    <a:pt x="1356334" y="1430095"/>
                  </a:lnTo>
                  <a:lnTo>
                    <a:pt x="1309797" y="1420301"/>
                  </a:lnTo>
                  <a:lnTo>
                    <a:pt x="1263767" y="1408786"/>
                  </a:lnTo>
                  <a:lnTo>
                    <a:pt x="1218283" y="1395576"/>
                  </a:lnTo>
                  <a:lnTo>
                    <a:pt x="1173385" y="1380698"/>
                  </a:lnTo>
                  <a:lnTo>
                    <a:pt x="1129112" y="1364178"/>
                  </a:lnTo>
                  <a:lnTo>
                    <a:pt x="1085503" y="1346044"/>
                  </a:lnTo>
                  <a:lnTo>
                    <a:pt x="1042597" y="1326321"/>
                  </a:lnTo>
                  <a:lnTo>
                    <a:pt x="1000434" y="1305035"/>
                  </a:lnTo>
                  <a:lnTo>
                    <a:pt x="959052" y="1282215"/>
                  </a:lnTo>
                  <a:lnTo>
                    <a:pt x="918492" y="1257886"/>
                  </a:lnTo>
                  <a:lnTo>
                    <a:pt x="878792" y="1232074"/>
                  </a:lnTo>
                  <a:lnTo>
                    <a:pt x="839991" y="1204807"/>
                  </a:lnTo>
                  <a:lnTo>
                    <a:pt x="802129" y="1176110"/>
                  </a:lnTo>
                  <a:lnTo>
                    <a:pt x="765245" y="1146011"/>
                  </a:lnTo>
                  <a:lnTo>
                    <a:pt x="729378" y="1114535"/>
                  </a:lnTo>
                  <a:lnTo>
                    <a:pt x="694567" y="1081710"/>
                  </a:lnTo>
                  <a:lnTo>
                    <a:pt x="660852" y="1047562"/>
                  </a:lnTo>
                  <a:lnTo>
                    <a:pt x="628271" y="1012117"/>
                  </a:lnTo>
                  <a:lnTo>
                    <a:pt x="596865" y="975403"/>
                  </a:lnTo>
                  <a:lnTo>
                    <a:pt x="566671" y="937445"/>
                  </a:lnTo>
                  <a:lnTo>
                    <a:pt x="537730" y="898270"/>
                  </a:lnTo>
                  <a:lnTo>
                    <a:pt x="510081" y="857904"/>
                  </a:lnTo>
                  <a:lnTo>
                    <a:pt x="483763" y="816375"/>
                  </a:lnTo>
                  <a:lnTo>
                    <a:pt x="458814" y="773708"/>
                  </a:lnTo>
                  <a:lnTo>
                    <a:pt x="435275" y="729931"/>
                  </a:lnTo>
                  <a:lnTo>
                    <a:pt x="413185" y="685070"/>
                  </a:lnTo>
                  <a:lnTo>
                    <a:pt x="392582" y="639151"/>
                  </a:lnTo>
                  <a:lnTo>
                    <a:pt x="373507" y="592201"/>
                  </a:lnTo>
                  <a:lnTo>
                    <a:pt x="0" y="607695"/>
                  </a:lnTo>
                  <a:lnTo>
                    <a:pt x="653415" y="124460"/>
                  </a:lnTo>
                  <a:lnTo>
                    <a:pt x="1494155" y="545465"/>
                  </a:lnTo>
                  <a:lnTo>
                    <a:pt x="1120648" y="561086"/>
                  </a:lnTo>
                  <a:lnTo>
                    <a:pt x="1139723" y="608036"/>
                  </a:lnTo>
                  <a:lnTo>
                    <a:pt x="1160325" y="653955"/>
                  </a:lnTo>
                  <a:lnTo>
                    <a:pt x="1182414" y="698816"/>
                  </a:lnTo>
                  <a:lnTo>
                    <a:pt x="1205951" y="742593"/>
                  </a:lnTo>
                  <a:lnTo>
                    <a:pt x="1230897" y="785260"/>
                  </a:lnTo>
                  <a:lnTo>
                    <a:pt x="1257212" y="826789"/>
                  </a:lnTo>
                  <a:lnTo>
                    <a:pt x="1284859" y="867155"/>
                  </a:lnTo>
                  <a:lnTo>
                    <a:pt x="1313796" y="906330"/>
                  </a:lnTo>
                  <a:lnTo>
                    <a:pt x="1343986" y="944288"/>
                  </a:lnTo>
                  <a:lnTo>
                    <a:pt x="1375389" y="981002"/>
                  </a:lnTo>
                  <a:lnTo>
                    <a:pt x="1407966" y="1016447"/>
                  </a:lnTo>
                  <a:lnTo>
                    <a:pt x="1441677" y="1050595"/>
                  </a:lnTo>
                  <a:lnTo>
                    <a:pt x="1476484" y="1083420"/>
                  </a:lnTo>
                  <a:lnTo>
                    <a:pt x="1512348" y="1114896"/>
                  </a:lnTo>
                  <a:lnTo>
                    <a:pt x="1549229" y="1144995"/>
                  </a:lnTo>
                  <a:lnTo>
                    <a:pt x="1587087" y="1173692"/>
                  </a:lnTo>
                  <a:lnTo>
                    <a:pt x="1625885" y="1200959"/>
                  </a:lnTo>
                  <a:lnTo>
                    <a:pt x="1665583" y="1226771"/>
                  </a:lnTo>
                  <a:lnTo>
                    <a:pt x="1706141" y="1251100"/>
                  </a:lnTo>
                  <a:lnTo>
                    <a:pt x="1747521" y="1273920"/>
                  </a:lnTo>
                  <a:lnTo>
                    <a:pt x="1789682" y="1295206"/>
                  </a:lnTo>
                  <a:lnTo>
                    <a:pt x="1832587" y="1314929"/>
                  </a:lnTo>
                  <a:lnTo>
                    <a:pt x="1876196" y="1333063"/>
                  </a:lnTo>
                  <a:lnTo>
                    <a:pt x="1920470" y="1349583"/>
                  </a:lnTo>
                  <a:lnTo>
                    <a:pt x="1965370" y="1364461"/>
                  </a:lnTo>
                  <a:lnTo>
                    <a:pt x="2010855" y="1377671"/>
                  </a:lnTo>
                  <a:lnTo>
                    <a:pt x="2056889" y="1389186"/>
                  </a:lnTo>
                  <a:lnTo>
                    <a:pt x="2103430" y="1398980"/>
                  </a:lnTo>
                  <a:lnTo>
                    <a:pt x="2150440" y="1407027"/>
                  </a:lnTo>
                  <a:lnTo>
                    <a:pt x="2197880" y="1413299"/>
                  </a:lnTo>
                  <a:lnTo>
                    <a:pt x="2245711" y="1417770"/>
                  </a:lnTo>
                  <a:lnTo>
                    <a:pt x="2293893" y="1420414"/>
                  </a:lnTo>
                  <a:lnTo>
                    <a:pt x="2342388" y="1421204"/>
                  </a:lnTo>
                  <a:lnTo>
                    <a:pt x="2391156" y="14201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000880" y="2848736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角色转化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82340" y="1767839"/>
            <a:ext cx="2109470" cy="466725"/>
            <a:chOff x="3482340" y="1767839"/>
            <a:chExt cx="2109470" cy="466725"/>
          </a:xfrm>
        </p:grpSpPr>
        <p:sp>
          <p:nvSpPr>
            <p:cNvPr id="10" name="object 10"/>
            <p:cNvSpPr/>
            <p:nvPr/>
          </p:nvSpPr>
          <p:spPr>
            <a:xfrm>
              <a:off x="3501390" y="1786889"/>
              <a:ext cx="2071370" cy="428625"/>
            </a:xfrm>
            <a:custGeom>
              <a:avLst/>
              <a:gdLst/>
              <a:ahLst/>
              <a:cxnLst/>
              <a:rect l="l" t="t" r="r" b="b"/>
              <a:pathLst>
                <a:path w="2071370" h="428625">
                  <a:moveTo>
                    <a:pt x="1999742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5615" y="384631"/>
                  </a:lnTo>
                  <a:lnTo>
                    <a:pt x="20923" y="407320"/>
                  </a:lnTo>
                  <a:lnTo>
                    <a:pt x="43612" y="422628"/>
                  </a:lnTo>
                  <a:lnTo>
                    <a:pt x="71374" y="428244"/>
                  </a:lnTo>
                  <a:lnTo>
                    <a:pt x="1999742" y="428244"/>
                  </a:lnTo>
                  <a:lnTo>
                    <a:pt x="2027503" y="422628"/>
                  </a:lnTo>
                  <a:lnTo>
                    <a:pt x="2050192" y="407320"/>
                  </a:lnTo>
                  <a:lnTo>
                    <a:pt x="2065500" y="384631"/>
                  </a:lnTo>
                  <a:lnTo>
                    <a:pt x="2071115" y="356870"/>
                  </a:lnTo>
                  <a:lnTo>
                    <a:pt x="2071115" y="71374"/>
                  </a:lnTo>
                  <a:lnTo>
                    <a:pt x="2065500" y="43612"/>
                  </a:lnTo>
                  <a:lnTo>
                    <a:pt x="2050192" y="20923"/>
                  </a:lnTo>
                  <a:lnTo>
                    <a:pt x="2027503" y="5615"/>
                  </a:lnTo>
                  <a:lnTo>
                    <a:pt x="1999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01390" y="1786889"/>
              <a:ext cx="2071370" cy="428625"/>
            </a:xfrm>
            <a:custGeom>
              <a:avLst/>
              <a:gdLst/>
              <a:ahLst/>
              <a:cxnLst/>
              <a:rect l="l" t="t" r="r" b="b"/>
              <a:pathLst>
                <a:path w="2071370" h="428625">
                  <a:moveTo>
                    <a:pt x="0" y="71374"/>
                  </a:moveTo>
                  <a:lnTo>
                    <a:pt x="5615" y="43612"/>
                  </a:lnTo>
                  <a:lnTo>
                    <a:pt x="20923" y="20923"/>
                  </a:lnTo>
                  <a:lnTo>
                    <a:pt x="43612" y="5615"/>
                  </a:lnTo>
                  <a:lnTo>
                    <a:pt x="71374" y="0"/>
                  </a:lnTo>
                  <a:lnTo>
                    <a:pt x="1999742" y="0"/>
                  </a:lnTo>
                  <a:lnTo>
                    <a:pt x="2027503" y="5615"/>
                  </a:lnTo>
                  <a:lnTo>
                    <a:pt x="2050192" y="20923"/>
                  </a:lnTo>
                  <a:lnTo>
                    <a:pt x="2065500" y="43612"/>
                  </a:lnTo>
                  <a:lnTo>
                    <a:pt x="2071115" y="71374"/>
                  </a:lnTo>
                  <a:lnTo>
                    <a:pt x="2071115" y="356870"/>
                  </a:lnTo>
                  <a:lnTo>
                    <a:pt x="2065500" y="384631"/>
                  </a:lnTo>
                  <a:lnTo>
                    <a:pt x="2050192" y="407320"/>
                  </a:lnTo>
                  <a:lnTo>
                    <a:pt x="2027503" y="422628"/>
                  </a:lnTo>
                  <a:lnTo>
                    <a:pt x="1999742" y="428244"/>
                  </a:lnTo>
                  <a:lnTo>
                    <a:pt x="71374" y="428244"/>
                  </a:lnTo>
                  <a:lnTo>
                    <a:pt x="43612" y="422628"/>
                  </a:lnTo>
                  <a:lnTo>
                    <a:pt x="20923" y="407320"/>
                  </a:lnTo>
                  <a:lnTo>
                    <a:pt x="5615" y="384631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770441" y="2314765"/>
            <a:ext cx="3677920" cy="2192020"/>
            <a:chOff x="2770441" y="2314765"/>
            <a:chExt cx="3677920" cy="219202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5204" y="2319527"/>
              <a:ext cx="3668013" cy="16565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75204" y="2319527"/>
              <a:ext cx="3668395" cy="1656714"/>
            </a:xfrm>
            <a:custGeom>
              <a:avLst/>
              <a:gdLst/>
              <a:ahLst/>
              <a:cxnLst/>
              <a:rect l="l" t="t" r="r" b="b"/>
              <a:pathLst>
                <a:path w="3668395" h="1656714">
                  <a:moveTo>
                    <a:pt x="1684400" y="68961"/>
                  </a:moveTo>
                  <a:lnTo>
                    <a:pt x="1644078" y="85049"/>
                  </a:lnTo>
                  <a:lnTo>
                    <a:pt x="1604397" y="102664"/>
                  </a:lnTo>
                  <a:lnTo>
                    <a:pt x="1565375" y="121776"/>
                  </a:lnTo>
                  <a:lnTo>
                    <a:pt x="1527031" y="142354"/>
                  </a:lnTo>
                  <a:lnTo>
                    <a:pt x="1489381" y="164368"/>
                  </a:lnTo>
                  <a:lnTo>
                    <a:pt x="1452444" y="187787"/>
                  </a:lnTo>
                  <a:lnTo>
                    <a:pt x="1416239" y="212582"/>
                  </a:lnTo>
                  <a:lnTo>
                    <a:pt x="1380782" y="238721"/>
                  </a:lnTo>
                  <a:lnTo>
                    <a:pt x="1346092" y="266175"/>
                  </a:lnTo>
                  <a:lnTo>
                    <a:pt x="1312187" y="294912"/>
                  </a:lnTo>
                  <a:lnTo>
                    <a:pt x="1279084" y="324903"/>
                  </a:lnTo>
                  <a:lnTo>
                    <a:pt x="1246802" y="356116"/>
                  </a:lnTo>
                  <a:lnTo>
                    <a:pt x="1215359" y="388522"/>
                  </a:lnTo>
                  <a:lnTo>
                    <a:pt x="1184773" y="422091"/>
                  </a:lnTo>
                  <a:lnTo>
                    <a:pt x="1155061" y="456791"/>
                  </a:lnTo>
                  <a:lnTo>
                    <a:pt x="1126241" y="492592"/>
                  </a:lnTo>
                  <a:lnTo>
                    <a:pt x="1098332" y="529464"/>
                  </a:lnTo>
                  <a:lnTo>
                    <a:pt x="1071351" y="567377"/>
                  </a:lnTo>
                  <a:lnTo>
                    <a:pt x="1045316" y="606300"/>
                  </a:lnTo>
                  <a:lnTo>
                    <a:pt x="1020246" y="646202"/>
                  </a:lnTo>
                  <a:lnTo>
                    <a:pt x="996158" y="687054"/>
                  </a:lnTo>
                  <a:lnTo>
                    <a:pt x="973070" y="728824"/>
                  </a:lnTo>
                  <a:lnTo>
                    <a:pt x="951000" y="771483"/>
                  </a:lnTo>
                  <a:lnTo>
                    <a:pt x="929966" y="815000"/>
                  </a:lnTo>
                  <a:lnTo>
                    <a:pt x="909985" y="859345"/>
                  </a:lnTo>
                  <a:lnTo>
                    <a:pt x="891077" y="904486"/>
                  </a:lnTo>
                  <a:lnTo>
                    <a:pt x="873259" y="950395"/>
                  </a:lnTo>
                  <a:lnTo>
                    <a:pt x="856548" y="997040"/>
                  </a:lnTo>
                  <a:lnTo>
                    <a:pt x="840963" y="1044390"/>
                  </a:lnTo>
                  <a:lnTo>
                    <a:pt x="826522" y="1092416"/>
                  </a:lnTo>
                  <a:lnTo>
                    <a:pt x="813243" y="1141087"/>
                  </a:lnTo>
                  <a:lnTo>
                    <a:pt x="801143" y="1190373"/>
                  </a:lnTo>
                  <a:lnTo>
                    <a:pt x="790240" y="1240243"/>
                  </a:lnTo>
                  <a:lnTo>
                    <a:pt x="780553" y="1290667"/>
                  </a:lnTo>
                  <a:lnTo>
                    <a:pt x="772099" y="1341615"/>
                  </a:lnTo>
                  <a:lnTo>
                    <a:pt x="764897" y="1393055"/>
                  </a:lnTo>
                  <a:lnTo>
                    <a:pt x="758964" y="1444958"/>
                  </a:lnTo>
                  <a:lnTo>
                    <a:pt x="754318" y="1497293"/>
                  </a:lnTo>
                  <a:lnTo>
                    <a:pt x="750978" y="1550030"/>
                  </a:lnTo>
                  <a:lnTo>
                    <a:pt x="748960" y="1603138"/>
                  </a:lnTo>
                  <a:lnTo>
                    <a:pt x="748283" y="1656588"/>
                  </a:lnTo>
                  <a:lnTo>
                    <a:pt x="0" y="1656588"/>
                  </a:lnTo>
                  <a:lnTo>
                    <a:pt x="673" y="1602973"/>
                  </a:lnTo>
                  <a:lnTo>
                    <a:pt x="2679" y="1549785"/>
                  </a:lnTo>
                  <a:lnTo>
                    <a:pt x="5997" y="1497047"/>
                  </a:lnTo>
                  <a:lnTo>
                    <a:pt x="10608" y="1444786"/>
                  </a:lnTo>
                  <a:lnTo>
                    <a:pt x="16491" y="1393028"/>
                  </a:lnTo>
                  <a:lnTo>
                    <a:pt x="23625" y="1341797"/>
                  </a:lnTo>
                  <a:lnTo>
                    <a:pt x="31990" y="1291121"/>
                  </a:lnTo>
                  <a:lnTo>
                    <a:pt x="41567" y="1241024"/>
                  </a:lnTo>
                  <a:lnTo>
                    <a:pt x="52333" y="1191532"/>
                  </a:lnTo>
                  <a:lnTo>
                    <a:pt x="64270" y="1142672"/>
                  </a:lnTo>
                  <a:lnTo>
                    <a:pt x="77357" y="1094468"/>
                  </a:lnTo>
                  <a:lnTo>
                    <a:pt x="91574" y="1046947"/>
                  </a:lnTo>
                  <a:lnTo>
                    <a:pt x="106899" y="1000133"/>
                  </a:lnTo>
                  <a:lnTo>
                    <a:pt x="123313" y="954054"/>
                  </a:lnTo>
                  <a:lnTo>
                    <a:pt x="140796" y="908734"/>
                  </a:lnTo>
                  <a:lnTo>
                    <a:pt x="159327" y="864200"/>
                  </a:lnTo>
                  <a:lnTo>
                    <a:pt x="178886" y="820476"/>
                  </a:lnTo>
                  <a:lnTo>
                    <a:pt x="199452" y="777589"/>
                  </a:lnTo>
                  <a:lnTo>
                    <a:pt x="221006" y="735565"/>
                  </a:lnTo>
                  <a:lnTo>
                    <a:pt x="243526" y="694428"/>
                  </a:lnTo>
                  <a:lnTo>
                    <a:pt x="266993" y="654206"/>
                  </a:lnTo>
                  <a:lnTo>
                    <a:pt x="291386" y="614923"/>
                  </a:lnTo>
                  <a:lnTo>
                    <a:pt x="316685" y="576605"/>
                  </a:lnTo>
                  <a:lnTo>
                    <a:pt x="342869" y="539279"/>
                  </a:lnTo>
                  <a:lnTo>
                    <a:pt x="369919" y="502969"/>
                  </a:lnTo>
                  <a:lnTo>
                    <a:pt x="397813" y="467701"/>
                  </a:lnTo>
                  <a:lnTo>
                    <a:pt x="426532" y="433502"/>
                  </a:lnTo>
                  <a:lnTo>
                    <a:pt x="456055" y="400396"/>
                  </a:lnTo>
                  <a:lnTo>
                    <a:pt x="486362" y="368410"/>
                  </a:lnTo>
                  <a:lnTo>
                    <a:pt x="517432" y="337569"/>
                  </a:lnTo>
                  <a:lnTo>
                    <a:pt x="549246" y="307899"/>
                  </a:lnTo>
                  <a:lnTo>
                    <a:pt x="581782" y="279426"/>
                  </a:lnTo>
                  <a:lnTo>
                    <a:pt x="615020" y="252175"/>
                  </a:lnTo>
                  <a:lnTo>
                    <a:pt x="648941" y="226172"/>
                  </a:lnTo>
                  <a:lnTo>
                    <a:pt x="683524" y="201443"/>
                  </a:lnTo>
                  <a:lnTo>
                    <a:pt x="718748" y="178014"/>
                  </a:lnTo>
                  <a:lnTo>
                    <a:pt x="754593" y="155910"/>
                  </a:lnTo>
                  <a:lnTo>
                    <a:pt x="791039" y="135157"/>
                  </a:lnTo>
                  <a:lnTo>
                    <a:pt x="828066" y="115780"/>
                  </a:lnTo>
                  <a:lnTo>
                    <a:pt x="865653" y="97806"/>
                  </a:lnTo>
                  <a:lnTo>
                    <a:pt x="903779" y="81260"/>
                  </a:lnTo>
                  <a:lnTo>
                    <a:pt x="942425" y="66167"/>
                  </a:lnTo>
                  <a:lnTo>
                    <a:pt x="981570" y="52555"/>
                  </a:lnTo>
                  <a:lnTo>
                    <a:pt x="1021194" y="40447"/>
                  </a:lnTo>
                  <a:lnTo>
                    <a:pt x="1061276" y="29870"/>
                  </a:lnTo>
                  <a:lnTo>
                    <a:pt x="1101796" y="20850"/>
                  </a:lnTo>
                  <a:lnTo>
                    <a:pt x="1142735" y="13413"/>
                  </a:lnTo>
                  <a:lnTo>
                    <a:pt x="1184070" y="7583"/>
                  </a:lnTo>
                  <a:lnTo>
                    <a:pt x="1225783" y="3387"/>
                  </a:lnTo>
                  <a:lnTo>
                    <a:pt x="1267853" y="851"/>
                  </a:lnTo>
                  <a:lnTo>
                    <a:pt x="1310258" y="0"/>
                  </a:lnTo>
                  <a:lnTo>
                    <a:pt x="2058543" y="0"/>
                  </a:lnTo>
                  <a:lnTo>
                    <a:pt x="2102248" y="915"/>
                  </a:lnTo>
                  <a:lnTo>
                    <a:pt x="2145675" y="3644"/>
                  </a:lnTo>
                  <a:lnTo>
                    <a:pt x="2188797" y="8163"/>
                  </a:lnTo>
                  <a:lnTo>
                    <a:pt x="2231587" y="14447"/>
                  </a:lnTo>
                  <a:lnTo>
                    <a:pt x="2274016" y="22473"/>
                  </a:lnTo>
                  <a:lnTo>
                    <a:pt x="2316059" y="32215"/>
                  </a:lnTo>
                  <a:lnTo>
                    <a:pt x="2357688" y="43649"/>
                  </a:lnTo>
                  <a:lnTo>
                    <a:pt x="2398875" y="56751"/>
                  </a:lnTo>
                  <a:lnTo>
                    <a:pt x="2439593" y="71496"/>
                  </a:lnTo>
                  <a:lnTo>
                    <a:pt x="2479814" y="87861"/>
                  </a:lnTo>
                  <a:lnTo>
                    <a:pt x="2519513" y="105820"/>
                  </a:lnTo>
                  <a:lnTo>
                    <a:pt x="2558661" y="125349"/>
                  </a:lnTo>
                  <a:lnTo>
                    <a:pt x="2597231" y="146424"/>
                  </a:lnTo>
                  <a:lnTo>
                    <a:pt x="2635196" y="169021"/>
                  </a:lnTo>
                  <a:lnTo>
                    <a:pt x="2672528" y="193115"/>
                  </a:lnTo>
                  <a:lnTo>
                    <a:pt x="2709200" y="218682"/>
                  </a:lnTo>
                  <a:lnTo>
                    <a:pt x="2745186" y="245697"/>
                  </a:lnTo>
                  <a:lnTo>
                    <a:pt x="2780457" y="274136"/>
                  </a:lnTo>
                  <a:lnTo>
                    <a:pt x="2814986" y="303974"/>
                  </a:lnTo>
                  <a:lnTo>
                    <a:pt x="2848747" y="335188"/>
                  </a:lnTo>
                  <a:lnTo>
                    <a:pt x="2881711" y="367752"/>
                  </a:lnTo>
                  <a:lnTo>
                    <a:pt x="2913853" y="401643"/>
                  </a:lnTo>
                  <a:lnTo>
                    <a:pt x="2945143" y="436836"/>
                  </a:lnTo>
                  <a:lnTo>
                    <a:pt x="2975555" y="473306"/>
                  </a:lnTo>
                  <a:lnTo>
                    <a:pt x="3005063" y="511030"/>
                  </a:lnTo>
                  <a:lnTo>
                    <a:pt x="3033637" y="549983"/>
                  </a:lnTo>
                  <a:lnTo>
                    <a:pt x="3061252" y="590140"/>
                  </a:lnTo>
                  <a:lnTo>
                    <a:pt x="3087880" y="631477"/>
                  </a:lnTo>
                  <a:lnTo>
                    <a:pt x="3113494" y="673971"/>
                  </a:lnTo>
                  <a:lnTo>
                    <a:pt x="3138066" y="717595"/>
                  </a:lnTo>
                  <a:lnTo>
                    <a:pt x="3161569" y="762326"/>
                  </a:lnTo>
                  <a:lnTo>
                    <a:pt x="3183976" y="808140"/>
                  </a:lnTo>
                  <a:lnTo>
                    <a:pt x="3205260" y="855012"/>
                  </a:lnTo>
                  <a:lnTo>
                    <a:pt x="3225392" y="902918"/>
                  </a:lnTo>
                  <a:lnTo>
                    <a:pt x="3244347" y="951833"/>
                  </a:lnTo>
                  <a:lnTo>
                    <a:pt x="3262097" y="1001733"/>
                  </a:lnTo>
                  <a:lnTo>
                    <a:pt x="3278614" y="1052594"/>
                  </a:lnTo>
                  <a:lnTo>
                    <a:pt x="3293872" y="1104392"/>
                  </a:lnTo>
                  <a:lnTo>
                    <a:pt x="3668013" y="1104392"/>
                  </a:lnTo>
                  <a:lnTo>
                    <a:pt x="2994660" y="1656588"/>
                  </a:lnTo>
                  <a:lnTo>
                    <a:pt x="2171319" y="1104392"/>
                  </a:lnTo>
                  <a:lnTo>
                    <a:pt x="2545587" y="1104392"/>
                  </a:lnTo>
                  <a:lnTo>
                    <a:pt x="2530330" y="1052594"/>
                  </a:lnTo>
                  <a:lnTo>
                    <a:pt x="2513813" y="1001733"/>
                  </a:lnTo>
                  <a:lnTo>
                    <a:pt x="2496063" y="951833"/>
                  </a:lnTo>
                  <a:lnTo>
                    <a:pt x="2477108" y="902918"/>
                  </a:lnTo>
                  <a:lnTo>
                    <a:pt x="2456976" y="855012"/>
                  </a:lnTo>
                  <a:lnTo>
                    <a:pt x="2435692" y="808140"/>
                  </a:lnTo>
                  <a:lnTo>
                    <a:pt x="2413285" y="762326"/>
                  </a:lnTo>
                  <a:lnTo>
                    <a:pt x="2389782" y="717595"/>
                  </a:lnTo>
                  <a:lnTo>
                    <a:pt x="2365210" y="673971"/>
                  </a:lnTo>
                  <a:lnTo>
                    <a:pt x="2339596" y="631477"/>
                  </a:lnTo>
                  <a:lnTo>
                    <a:pt x="2312968" y="590140"/>
                  </a:lnTo>
                  <a:lnTo>
                    <a:pt x="2285353" y="549983"/>
                  </a:lnTo>
                  <a:lnTo>
                    <a:pt x="2256779" y="511030"/>
                  </a:lnTo>
                  <a:lnTo>
                    <a:pt x="2227271" y="473306"/>
                  </a:lnTo>
                  <a:lnTo>
                    <a:pt x="2196859" y="436836"/>
                  </a:lnTo>
                  <a:lnTo>
                    <a:pt x="2165569" y="401643"/>
                  </a:lnTo>
                  <a:lnTo>
                    <a:pt x="2133427" y="367752"/>
                  </a:lnTo>
                  <a:lnTo>
                    <a:pt x="2100463" y="335188"/>
                  </a:lnTo>
                  <a:lnTo>
                    <a:pt x="2066702" y="303974"/>
                  </a:lnTo>
                  <a:lnTo>
                    <a:pt x="2032173" y="274136"/>
                  </a:lnTo>
                  <a:lnTo>
                    <a:pt x="1996902" y="245697"/>
                  </a:lnTo>
                  <a:lnTo>
                    <a:pt x="1960916" y="218682"/>
                  </a:lnTo>
                  <a:lnTo>
                    <a:pt x="1924244" y="193115"/>
                  </a:lnTo>
                  <a:lnTo>
                    <a:pt x="1886912" y="169021"/>
                  </a:lnTo>
                  <a:lnTo>
                    <a:pt x="1848947" y="146424"/>
                  </a:lnTo>
                  <a:lnTo>
                    <a:pt x="1810377" y="125349"/>
                  </a:lnTo>
                  <a:lnTo>
                    <a:pt x="1771229" y="105820"/>
                  </a:lnTo>
                  <a:lnTo>
                    <a:pt x="1731530" y="87861"/>
                  </a:lnTo>
                  <a:lnTo>
                    <a:pt x="1691309" y="71496"/>
                  </a:lnTo>
                  <a:lnTo>
                    <a:pt x="1650591" y="56751"/>
                  </a:lnTo>
                  <a:lnTo>
                    <a:pt x="1609404" y="43649"/>
                  </a:lnTo>
                  <a:lnTo>
                    <a:pt x="1567775" y="32215"/>
                  </a:lnTo>
                  <a:lnTo>
                    <a:pt x="1525732" y="22473"/>
                  </a:lnTo>
                  <a:lnTo>
                    <a:pt x="1483303" y="14447"/>
                  </a:lnTo>
                  <a:lnTo>
                    <a:pt x="1440513" y="8163"/>
                  </a:lnTo>
                  <a:lnTo>
                    <a:pt x="1397391" y="3644"/>
                  </a:lnTo>
                  <a:lnTo>
                    <a:pt x="1353964" y="915"/>
                  </a:lnTo>
                  <a:lnTo>
                    <a:pt x="1310258" y="0"/>
                  </a:lnTo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1252" y="3654552"/>
              <a:ext cx="1176527" cy="8458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21252" y="3654552"/>
              <a:ext cx="1176655" cy="845819"/>
            </a:xfrm>
            <a:custGeom>
              <a:avLst/>
              <a:gdLst/>
              <a:ahLst/>
              <a:cxnLst/>
              <a:rect l="l" t="t" r="r" b="b"/>
              <a:pathLst>
                <a:path w="1176654" h="845820">
                  <a:moveTo>
                    <a:pt x="0" y="422910"/>
                  </a:moveTo>
                  <a:lnTo>
                    <a:pt x="2693" y="382183"/>
                  </a:lnTo>
                  <a:lnTo>
                    <a:pt x="10608" y="342551"/>
                  </a:lnTo>
                  <a:lnTo>
                    <a:pt x="23498" y="304191"/>
                  </a:lnTo>
                  <a:lnTo>
                    <a:pt x="41117" y="267280"/>
                  </a:lnTo>
                  <a:lnTo>
                    <a:pt x="63218" y="231996"/>
                  </a:lnTo>
                  <a:lnTo>
                    <a:pt x="89554" y="198516"/>
                  </a:lnTo>
                  <a:lnTo>
                    <a:pt x="119879" y="167018"/>
                  </a:lnTo>
                  <a:lnTo>
                    <a:pt x="153947" y="137677"/>
                  </a:lnTo>
                  <a:lnTo>
                    <a:pt x="191510" y="110673"/>
                  </a:lnTo>
                  <a:lnTo>
                    <a:pt x="232322" y="86182"/>
                  </a:lnTo>
                  <a:lnTo>
                    <a:pt x="276136" y="64381"/>
                  </a:lnTo>
                  <a:lnTo>
                    <a:pt x="322707" y="45447"/>
                  </a:lnTo>
                  <a:lnTo>
                    <a:pt x="371786" y="29559"/>
                  </a:lnTo>
                  <a:lnTo>
                    <a:pt x="423128" y="16893"/>
                  </a:lnTo>
                  <a:lnTo>
                    <a:pt x="476486" y="7626"/>
                  </a:lnTo>
                  <a:lnTo>
                    <a:pt x="531613" y="1936"/>
                  </a:lnTo>
                  <a:lnTo>
                    <a:pt x="588263" y="0"/>
                  </a:lnTo>
                  <a:lnTo>
                    <a:pt x="644914" y="1936"/>
                  </a:lnTo>
                  <a:lnTo>
                    <a:pt x="700041" y="7626"/>
                  </a:lnTo>
                  <a:lnTo>
                    <a:pt x="753399" y="16893"/>
                  </a:lnTo>
                  <a:lnTo>
                    <a:pt x="804741" y="29559"/>
                  </a:lnTo>
                  <a:lnTo>
                    <a:pt x="853820" y="45447"/>
                  </a:lnTo>
                  <a:lnTo>
                    <a:pt x="900391" y="64381"/>
                  </a:lnTo>
                  <a:lnTo>
                    <a:pt x="944205" y="86182"/>
                  </a:lnTo>
                  <a:lnTo>
                    <a:pt x="985017" y="110673"/>
                  </a:lnTo>
                  <a:lnTo>
                    <a:pt x="1022580" y="137677"/>
                  </a:lnTo>
                  <a:lnTo>
                    <a:pt x="1056648" y="167018"/>
                  </a:lnTo>
                  <a:lnTo>
                    <a:pt x="1086973" y="198516"/>
                  </a:lnTo>
                  <a:lnTo>
                    <a:pt x="1113309" y="231996"/>
                  </a:lnTo>
                  <a:lnTo>
                    <a:pt x="1135410" y="267280"/>
                  </a:lnTo>
                  <a:lnTo>
                    <a:pt x="1153029" y="304191"/>
                  </a:lnTo>
                  <a:lnTo>
                    <a:pt x="1165919" y="342551"/>
                  </a:lnTo>
                  <a:lnTo>
                    <a:pt x="1173834" y="382183"/>
                  </a:lnTo>
                  <a:lnTo>
                    <a:pt x="1176527" y="422910"/>
                  </a:lnTo>
                  <a:lnTo>
                    <a:pt x="1173834" y="463636"/>
                  </a:lnTo>
                  <a:lnTo>
                    <a:pt x="1165919" y="503268"/>
                  </a:lnTo>
                  <a:lnTo>
                    <a:pt x="1153029" y="541628"/>
                  </a:lnTo>
                  <a:lnTo>
                    <a:pt x="1135410" y="578539"/>
                  </a:lnTo>
                  <a:lnTo>
                    <a:pt x="1113309" y="613823"/>
                  </a:lnTo>
                  <a:lnTo>
                    <a:pt x="1086973" y="647303"/>
                  </a:lnTo>
                  <a:lnTo>
                    <a:pt x="1056648" y="678801"/>
                  </a:lnTo>
                  <a:lnTo>
                    <a:pt x="1022580" y="708142"/>
                  </a:lnTo>
                  <a:lnTo>
                    <a:pt x="985017" y="735146"/>
                  </a:lnTo>
                  <a:lnTo>
                    <a:pt x="944205" y="759637"/>
                  </a:lnTo>
                  <a:lnTo>
                    <a:pt x="900391" y="781438"/>
                  </a:lnTo>
                  <a:lnTo>
                    <a:pt x="853820" y="800372"/>
                  </a:lnTo>
                  <a:lnTo>
                    <a:pt x="804741" y="816260"/>
                  </a:lnTo>
                  <a:lnTo>
                    <a:pt x="753399" y="828926"/>
                  </a:lnTo>
                  <a:lnTo>
                    <a:pt x="700041" y="838193"/>
                  </a:lnTo>
                  <a:lnTo>
                    <a:pt x="644914" y="843883"/>
                  </a:lnTo>
                  <a:lnTo>
                    <a:pt x="588263" y="845820"/>
                  </a:lnTo>
                  <a:lnTo>
                    <a:pt x="531613" y="843883"/>
                  </a:lnTo>
                  <a:lnTo>
                    <a:pt x="476486" y="838193"/>
                  </a:lnTo>
                  <a:lnTo>
                    <a:pt x="423128" y="828926"/>
                  </a:lnTo>
                  <a:lnTo>
                    <a:pt x="371786" y="816260"/>
                  </a:lnTo>
                  <a:lnTo>
                    <a:pt x="322707" y="800372"/>
                  </a:lnTo>
                  <a:lnTo>
                    <a:pt x="276136" y="781438"/>
                  </a:lnTo>
                  <a:lnTo>
                    <a:pt x="232322" y="759637"/>
                  </a:lnTo>
                  <a:lnTo>
                    <a:pt x="191510" y="735146"/>
                  </a:lnTo>
                  <a:lnTo>
                    <a:pt x="153947" y="708142"/>
                  </a:lnTo>
                  <a:lnTo>
                    <a:pt x="119879" y="678801"/>
                  </a:lnTo>
                  <a:lnTo>
                    <a:pt x="89554" y="647303"/>
                  </a:lnTo>
                  <a:lnTo>
                    <a:pt x="63218" y="613823"/>
                  </a:lnTo>
                  <a:lnTo>
                    <a:pt x="41117" y="578539"/>
                  </a:lnTo>
                  <a:lnTo>
                    <a:pt x="23498" y="541628"/>
                  </a:lnTo>
                  <a:lnTo>
                    <a:pt x="10608" y="503268"/>
                  </a:lnTo>
                  <a:lnTo>
                    <a:pt x="2693" y="463636"/>
                  </a:lnTo>
                  <a:lnTo>
                    <a:pt x="0" y="42291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814317" y="1858517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社会资源的拓展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34740" y="5696711"/>
            <a:ext cx="2109470" cy="466725"/>
            <a:chOff x="3634740" y="5696711"/>
            <a:chExt cx="2109470" cy="466725"/>
          </a:xfrm>
        </p:grpSpPr>
        <p:sp>
          <p:nvSpPr>
            <p:cNvPr id="19" name="object 19"/>
            <p:cNvSpPr/>
            <p:nvPr/>
          </p:nvSpPr>
          <p:spPr>
            <a:xfrm>
              <a:off x="3653790" y="5715761"/>
              <a:ext cx="2071370" cy="428625"/>
            </a:xfrm>
            <a:custGeom>
              <a:avLst/>
              <a:gdLst/>
              <a:ahLst/>
              <a:cxnLst/>
              <a:rect l="l" t="t" r="r" b="b"/>
              <a:pathLst>
                <a:path w="2071370" h="428625">
                  <a:moveTo>
                    <a:pt x="1999742" y="0"/>
                  </a:moveTo>
                  <a:lnTo>
                    <a:pt x="71374" y="0"/>
                  </a:lnTo>
                  <a:lnTo>
                    <a:pt x="43612" y="5608"/>
                  </a:lnTo>
                  <a:lnTo>
                    <a:pt x="20923" y="20904"/>
                  </a:lnTo>
                  <a:lnTo>
                    <a:pt x="5615" y="43591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5" y="384652"/>
                  </a:lnTo>
                  <a:lnTo>
                    <a:pt x="20923" y="407339"/>
                  </a:lnTo>
                  <a:lnTo>
                    <a:pt x="43612" y="422635"/>
                  </a:lnTo>
                  <a:lnTo>
                    <a:pt x="71374" y="428244"/>
                  </a:lnTo>
                  <a:lnTo>
                    <a:pt x="1999742" y="428244"/>
                  </a:lnTo>
                  <a:lnTo>
                    <a:pt x="2027503" y="422635"/>
                  </a:lnTo>
                  <a:lnTo>
                    <a:pt x="2050192" y="407339"/>
                  </a:lnTo>
                  <a:lnTo>
                    <a:pt x="2065500" y="384652"/>
                  </a:lnTo>
                  <a:lnTo>
                    <a:pt x="2071115" y="356869"/>
                  </a:lnTo>
                  <a:lnTo>
                    <a:pt x="2071115" y="71374"/>
                  </a:lnTo>
                  <a:lnTo>
                    <a:pt x="2065500" y="43591"/>
                  </a:lnTo>
                  <a:lnTo>
                    <a:pt x="2050192" y="20904"/>
                  </a:lnTo>
                  <a:lnTo>
                    <a:pt x="2027503" y="5608"/>
                  </a:lnTo>
                  <a:lnTo>
                    <a:pt x="1999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53790" y="5715761"/>
              <a:ext cx="2071370" cy="428625"/>
            </a:xfrm>
            <a:custGeom>
              <a:avLst/>
              <a:gdLst/>
              <a:ahLst/>
              <a:cxnLst/>
              <a:rect l="l" t="t" r="r" b="b"/>
              <a:pathLst>
                <a:path w="2071370" h="428625">
                  <a:moveTo>
                    <a:pt x="0" y="71374"/>
                  </a:moveTo>
                  <a:lnTo>
                    <a:pt x="5615" y="43591"/>
                  </a:lnTo>
                  <a:lnTo>
                    <a:pt x="20923" y="20904"/>
                  </a:lnTo>
                  <a:lnTo>
                    <a:pt x="43612" y="5608"/>
                  </a:lnTo>
                  <a:lnTo>
                    <a:pt x="71374" y="0"/>
                  </a:lnTo>
                  <a:lnTo>
                    <a:pt x="1999742" y="0"/>
                  </a:lnTo>
                  <a:lnTo>
                    <a:pt x="2027503" y="5608"/>
                  </a:lnTo>
                  <a:lnTo>
                    <a:pt x="2050192" y="20904"/>
                  </a:lnTo>
                  <a:lnTo>
                    <a:pt x="2065500" y="43591"/>
                  </a:lnTo>
                  <a:lnTo>
                    <a:pt x="2071115" y="71374"/>
                  </a:lnTo>
                  <a:lnTo>
                    <a:pt x="2071115" y="356869"/>
                  </a:lnTo>
                  <a:lnTo>
                    <a:pt x="2065500" y="384652"/>
                  </a:lnTo>
                  <a:lnTo>
                    <a:pt x="2050192" y="407339"/>
                  </a:lnTo>
                  <a:lnTo>
                    <a:pt x="2027503" y="422635"/>
                  </a:lnTo>
                  <a:lnTo>
                    <a:pt x="1999742" y="428244"/>
                  </a:lnTo>
                  <a:lnTo>
                    <a:pt x="71374" y="428244"/>
                  </a:lnTo>
                  <a:lnTo>
                    <a:pt x="43612" y="422635"/>
                  </a:lnTo>
                  <a:lnTo>
                    <a:pt x="20923" y="407339"/>
                  </a:lnTo>
                  <a:lnTo>
                    <a:pt x="5615" y="384652"/>
                  </a:lnTo>
                  <a:lnTo>
                    <a:pt x="0" y="356869"/>
                  </a:lnTo>
                  <a:lnTo>
                    <a:pt x="0" y="71374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966717" y="5788558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技能经验的积累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7782" y="3919854"/>
            <a:ext cx="836294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心态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能力转化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3828" y="3209544"/>
            <a:ext cx="2258568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缩短差距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300" y="1821180"/>
            <a:ext cx="3128010" cy="185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1800" b="1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战术</a:t>
            </a:r>
            <a:r>
              <a:rPr sz="1800" b="1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战役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216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大目标</a:t>
            </a:r>
            <a:r>
              <a:rPr sz="1800" b="1" spc="-10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i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中目标</a:t>
            </a:r>
            <a:r>
              <a:rPr sz="1800" b="1" spc="-10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1800" b="1" i="1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小目标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216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每天进步一点点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日清日毕，日升日高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0" y="3000755"/>
            <a:ext cx="39878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职业发展策略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6488" y="2357627"/>
            <a:ext cx="4005072" cy="39288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36665" y="2640584"/>
            <a:ext cx="27520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文化不认同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上下级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同事关系紧张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薪酬福利不满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个人发展天花板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公司出现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将要出现问题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9383" y="1499616"/>
            <a:ext cx="1542415" cy="571500"/>
          </a:xfrm>
          <a:custGeom>
            <a:avLst/>
            <a:gdLst/>
            <a:ahLst/>
            <a:cxnLst/>
            <a:rect l="l" t="t" r="r" b="b"/>
            <a:pathLst>
              <a:path w="1542414" h="571500">
                <a:moveTo>
                  <a:pt x="1447038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447038" y="571500"/>
                </a:lnTo>
                <a:lnTo>
                  <a:pt x="1484102" y="564010"/>
                </a:lnTo>
                <a:lnTo>
                  <a:pt x="1514379" y="543591"/>
                </a:lnTo>
                <a:lnTo>
                  <a:pt x="1534798" y="513314"/>
                </a:lnTo>
                <a:lnTo>
                  <a:pt x="1542288" y="476250"/>
                </a:lnTo>
                <a:lnTo>
                  <a:pt x="1542288" y="95250"/>
                </a:lnTo>
                <a:lnTo>
                  <a:pt x="1534798" y="58185"/>
                </a:lnTo>
                <a:lnTo>
                  <a:pt x="1514379" y="27908"/>
                </a:lnTo>
                <a:lnTo>
                  <a:pt x="1484102" y="7489"/>
                </a:lnTo>
                <a:lnTo>
                  <a:pt x="1447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78176" y="1610613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内部发展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28715" y="1499616"/>
            <a:ext cx="1544320" cy="571500"/>
          </a:xfrm>
          <a:custGeom>
            <a:avLst/>
            <a:gdLst/>
            <a:ahLst/>
            <a:cxnLst/>
            <a:rect l="l" t="t" r="r" b="b"/>
            <a:pathLst>
              <a:path w="1544320" h="571500">
                <a:moveTo>
                  <a:pt x="1448562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448562" y="571500"/>
                </a:lnTo>
                <a:lnTo>
                  <a:pt x="1485626" y="564010"/>
                </a:lnTo>
                <a:lnTo>
                  <a:pt x="1515903" y="543591"/>
                </a:lnTo>
                <a:lnTo>
                  <a:pt x="1536322" y="513314"/>
                </a:lnTo>
                <a:lnTo>
                  <a:pt x="1543812" y="476250"/>
                </a:lnTo>
                <a:lnTo>
                  <a:pt x="1543812" y="95250"/>
                </a:lnTo>
                <a:lnTo>
                  <a:pt x="1536322" y="58185"/>
                </a:lnTo>
                <a:lnTo>
                  <a:pt x="1515903" y="27908"/>
                </a:lnTo>
                <a:lnTo>
                  <a:pt x="1485626" y="7489"/>
                </a:lnTo>
                <a:lnTo>
                  <a:pt x="1448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79033" y="1610613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外部发展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288" y="2319527"/>
            <a:ext cx="1638300" cy="12283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0619" y="468833"/>
            <a:ext cx="36887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成功的职业生</a:t>
            </a:r>
            <a:r>
              <a:rPr sz="3200" spc="5" dirty="0">
                <a:solidFill>
                  <a:srgbClr val="093980"/>
                </a:solidFill>
              </a:rPr>
              <a:t>涯</a:t>
            </a:r>
            <a:r>
              <a:rPr sz="3200" dirty="0">
                <a:solidFill>
                  <a:srgbClr val="093980"/>
                </a:solidFill>
              </a:rPr>
              <a:t>设计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2900" y="2034539"/>
            <a:ext cx="2087118" cy="36690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3508" y="2361692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了解分析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00" y="3323849"/>
            <a:ext cx="1869439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55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需要对自己有充分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的了解和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00" y="4420895"/>
            <a:ext cx="18694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需要对环境有充分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的了解和分析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942" y="2049017"/>
            <a:ext cx="1898904" cy="10698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3942" y="2049017"/>
            <a:ext cx="1899285" cy="10699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451485">
              <a:lnSpc>
                <a:spcPct val="100000"/>
              </a:lnSpc>
            </a:pP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切合实际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6730" y="3285749"/>
            <a:ext cx="1669414" cy="222059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55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需要切合实际的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目标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个人的价值取向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个人兴趣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个人能力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5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期望的生活形态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7646" y="2049017"/>
            <a:ext cx="1898903" cy="106984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87646" y="2049017"/>
            <a:ext cx="1899285" cy="10699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451485">
              <a:lnSpc>
                <a:spcPct val="100000"/>
              </a:lnSpc>
            </a:pP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合理策略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5961" y="3271751"/>
            <a:ext cx="1666875" cy="14897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65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需要执行恰当的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生涯策略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需要科学的方法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需要持之以恒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4981" y="2049017"/>
            <a:ext cx="1898903" cy="106984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094981" y="2049017"/>
            <a:ext cx="1899285" cy="10699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36880">
              <a:lnSpc>
                <a:spcPct val="100000"/>
              </a:lnSpc>
            </a:pP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不断更新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3043" y="3514471"/>
            <a:ext cx="1869439" cy="1023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95"/>
              </a:spcBef>
              <a:buSzPct val="125000"/>
              <a:buFont typeface="Wingdings" panose="05000000000000000000"/>
              <a:buChar char=""/>
              <a:tabLst>
                <a:tab pos="29019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不断地反馈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1140"/>
              </a:spcBef>
              <a:buSzPct val="94000"/>
              <a:buFont typeface="Wingdings" panose="05000000000000000000"/>
              <a:buChar char=""/>
              <a:tabLst>
                <a:tab pos="17462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适应环境的变化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34950" indent="-2228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"/>
              <a:tabLst>
                <a:tab pos="235585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不断修正生涯目标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70505" y="2378710"/>
            <a:ext cx="4830445" cy="380365"/>
            <a:chOff x="2270505" y="2378710"/>
            <a:chExt cx="4830445" cy="380365"/>
          </a:xfrm>
        </p:grpSpPr>
        <p:sp>
          <p:nvSpPr>
            <p:cNvPr id="19" name="object 19"/>
            <p:cNvSpPr/>
            <p:nvPr/>
          </p:nvSpPr>
          <p:spPr>
            <a:xfrm>
              <a:off x="2276855" y="2385060"/>
              <a:ext cx="304800" cy="335280"/>
            </a:xfrm>
            <a:custGeom>
              <a:avLst/>
              <a:gdLst/>
              <a:ahLst/>
              <a:cxnLst/>
              <a:rect l="l" t="t" r="r" b="b"/>
              <a:pathLst>
                <a:path w="304800" h="335280">
                  <a:moveTo>
                    <a:pt x="152400" y="0"/>
                  </a:moveTo>
                  <a:lnTo>
                    <a:pt x="152400" y="83819"/>
                  </a:lnTo>
                  <a:lnTo>
                    <a:pt x="0" y="83819"/>
                  </a:lnTo>
                  <a:lnTo>
                    <a:pt x="0" y="251460"/>
                  </a:lnTo>
                  <a:lnTo>
                    <a:pt x="152400" y="251460"/>
                  </a:lnTo>
                  <a:lnTo>
                    <a:pt x="152400" y="335279"/>
                  </a:lnTo>
                  <a:lnTo>
                    <a:pt x="304800" y="16763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C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276855" y="2385060"/>
              <a:ext cx="304800" cy="335280"/>
            </a:xfrm>
            <a:custGeom>
              <a:avLst/>
              <a:gdLst/>
              <a:ahLst/>
              <a:cxnLst/>
              <a:rect l="l" t="t" r="r" b="b"/>
              <a:pathLst>
                <a:path w="304800" h="335280">
                  <a:moveTo>
                    <a:pt x="0" y="83819"/>
                  </a:moveTo>
                  <a:lnTo>
                    <a:pt x="152400" y="83819"/>
                  </a:lnTo>
                  <a:lnTo>
                    <a:pt x="152400" y="0"/>
                  </a:lnTo>
                  <a:lnTo>
                    <a:pt x="304800" y="167639"/>
                  </a:lnTo>
                  <a:lnTo>
                    <a:pt x="152400" y="335279"/>
                  </a:lnTo>
                  <a:lnTo>
                    <a:pt x="152400" y="251460"/>
                  </a:lnTo>
                  <a:lnTo>
                    <a:pt x="0" y="251460"/>
                  </a:lnTo>
                  <a:lnTo>
                    <a:pt x="0" y="83819"/>
                  </a:lnTo>
                  <a:close/>
                </a:path>
              </a:pathLst>
            </a:custGeom>
            <a:ln w="12700">
              <a:solidFill>
                <a:srgbClr val="BE7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482083" y="2389632"/>
              <a:ext cx="304800" cy="337185"/>
            </a:xfrm>
            <a:custGeom>
              <a:avLst/>
              <a:gdLst/>
              <a:ahLst/>
              <a:cxnLst/>
              <a:rect l="l" t="t" r="r" b="b"/>
              <a:pathLst>
                <a:path w="304800" h="337185">
                  <a:moveTo>
                    <a:pt x="152400" y="0"/>
                  </a:moveTo>
                  <a:lnTo>
                    <a:pt x="152400" y="84200"/>
                  </a:lnTo>
                  <a:lnTo>
                    <a:pt x="0" y="84200"/>
                  </a:lnTo>
                  <a:lnTo>
                    <a:pt x="0" y="252602"/>
                  </a:lnTo>
                  <a:lnTo>
                    <a:pt x="152400" y="252602"/>
                  </a:lnTo>
                  <a:lnTo>
                    <a:pt x="152400" y="336803"/>
                  </a:lnTo>
                  <a:lnTo>
                    <a:pt x="304800" y="16840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D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82083" y="2389632"/>
              <a:ext cx="304800" cy="337185"/>
            </a:xfrm>
            <a:custGeom>
              <a:avLst/>
              <a:gdLst/>
              <a:ahLst/>
              <a:cxnLst/>
              <a:rect l="l" t="t" r="r" b="b"/>
              <a:pathLst>
                <a:path w="304800" h="337185">
                  <a:moveTo>
                    <a:pt x="0" y="84200"/>
                  </a:moveTo>
                  <a:lnTo>
                    <a:pt x="152400" y="84200"/>
                  </a:lnTo>
                  <a:lnTo>
                    <a:pt x="152400" y="0"/>
                  </a:lnTo>
                  <a:lnTo>
                    <a:pt x="304800" y="168401"/>
                  </a:lnTo>
                  <a:lnTo>
                    <a:pt x="152400" y="336803"/>
                  </a:lnTo>
                  <a:lnTo>
                    <a:pt x="152400" y="252602"/>
                  </a:lnTo>
                  <a:lnTo>
                    <a:pt x="0" y="252602"/>
                  </a:lnTo>
                  <a:lnTo>
                    <a:pt x="0" y="84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679691" y="2415540"/>
              <a:ext cx="414655" cy="337185"/>
            </a:xfrm>
            <a:custGeom>
              <a:avLst/>
              <a:gdLst/>
              <a:ahLst/>
              <a:cxnLst/>
              <a:rect l="l" t="t" r="r" b="b"/>
              <a:pathLst>
                <a:path w="414654" h="337185">
                  <a:moveTo>
                    <a:pt x="246125" y="0"/>
                  </a:moveTo>
                  <a:lnTo>
                    <a:pt x="246125" y="84200"/>
                  </a:lnTo>
                  <a:lnTo>
                    <a:pt x="0" y="84200"/>
                  </a:lnTo>
                  <a:lnTo>
                    <a:pt x="0" y="252602"/>
                  </a:lnTo>
                  <a:lnTo>
                    <a:pt x="246125" y="252602"/>
                  </a:lnTo>
                  <a:lnTo>
                    <a:pt x="246125" y="336804"/>
                  </a:lnTo>
                  <a:lnTo>
                    <a:pt x="414527" y="168401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D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79691" y="2415540"/>
              <a:ext cx="414655" cy="337185"/>
            </a:xfrm>
            <a:custGeom>
              <a:avLst/>
              <a:gdLst/>
              <a:ahLst/>
              <a:cxnLst/>
              <a:rect l="l" t="t" r="r" b="b"/>
              <a:pathLst>
                <a:path w="414654" h="337185">
                  <a:moveTo>
                    <a:pt x="0" y="84200"/>
                  </a:moveTo>
                  <a:lnTo>
                    <a:pt x="246125" y="84200"/>
                  </a:lnTo>
                  <a:lnTo>
                    <a:pt x="246125" y="0"/>
                  </a:lnTo>
                  <a:lnTo>
                    <a:pt x="414527" y="168401"/>
                  </a:lnTo>
                  <a:lnTo>
                    <a:pt x="246125" y="336804"/>
                  </a:lnTo>
                  <a:lnTo>
                    <a:pt x="246125" y="252602"/>
                  </a:lnTo>
                  <a:lnTo>
                    <a:pt x="0" y="252602"/>
                  </a:lnTo>
                  <a:lnTo>
                    <a:pt x="0" y="84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31136"/>
            <a:ext cx="6581775" cy="4017645"/>
            <a:chOff x="1470405" y="1731136"/>
            <a:chExt cx="6581775" cy="4017645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6815" y="1842515"/>
              <a:ext cx="6095237" cy="92430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54045" y="2095245"/>
            <a:ext cx="2576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、职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生涯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划概述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6481" y="1744789"/>
            <a:ext cx="6485890" cy="2377440"/>
            <a:chOff x="1566481" y="1744789"/>
            <a:chExt cx="6485890" cy="2377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749551"/>
              <a:ext cx="1046988" cy="1048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1244" y="1749551"/>
              <a:ext cx="1047115" cy="1049020"/>
            </a:xfrm>
            <a:custGeom>
              <a:avLst/>
              <a:gdLst/>
              <a:ahLst/>
              <a:cxnLst/>
              <a:rect l="l" t="t" r="r" b="b"/>
              <a:pathLst>
                <a:path w="1047114" h="1049020">
                  <a:moveTo>
                    <a:pt x="0" y="524256"/>
                  </a:moveTo>
                  <a:lnTo>
                    <a:pt x="2138" y="476534"/>
                  </a:lnTo>
                  <a:lnTo>
                    <a:pt x="8432" y="430014"/>
                  </a:lnTo>
                  <a:lnTo>
                    <a:pt x="18695" y="384880"/>
                  </a:lnTo>
                  <a:lnTo>
                    <a:pt x="32744" y="341317"/>
                  </a:lnTo>
                  <a:lnTo>
                    <a:pt x="50393" y="299510"/>
                  </a:lnTo>
                  <a:lnTo>
                    <a:pt x="71458" y="259644"/>
                  </a:lnTo>
                  <a:lnTo>
                    <a:pt x="95755" y="221904"/>
                  </a:lnTo>
                  <a:lnTo>
                    <a:pt x="123099" y="186475"/>
                  </a:lnTo>
                  <a:lnTo>
                    <a:pt x="153304" y="153542"/>
                  </a:lnTo>
                  <a:lnTo>
                    <a:pt x="186188" y="123291"/>
                  </a:lnTo>
                  <a:lnTo>
                    <a:pt x="221564" y="95905"/>
                  </a:lnTo>
                  <a:lnTo>
                    <a:pt x="259249" y="71571"/>
                  </a:lnTo>
                  <a:lnTo>
                    <a:pt x="299057" y="50473"/>
                  </a:lnTo>
                  <a:lnTo>
                    <a:pt x="340805" y="32796"/>
                  </a:lnTo>
                  <a:lnTo>
                    <a:pt x="384307" y="18725"/>
                  </a:lnTo>
                  <a:lnTo>
                    <a:pt x="429379" y="8445"/>
                  </a:lnTo>
                  <a:lnTo>
                    <a:pt x="475836" y="2142"/>
                  </a:lnTo>
                  <a:lnTo>
                    <a:pt x="523494" y="0"/>
                  </a:lnTo>
                  <a:lnTo>
                    <a:pt x="571151" y="2142"/>
                  </a:lnTo>
                  <a:lnTo>
                    <a:pt x="617608" y="8445"/>
                  </a:lnTo>
                  <a:lnTo>
                    <a:pt x="662680" y="18725"/>
                  </a:lnTo>
                  <a:lnTo>
                    <a:pt x="706182" y="32796"/>
                  </a:lnTo>
                  <a:lnTo>
                    <a:pt x="747930" y="50473"/>
                  </a:lnTo>
                  <a:lnTo>
                    <a:pt x="787738" y="71571"/>
                  </a:lnTo>
                  <a:lnTo>
                    <a:pt x="825423" y="95905"/>
                  </a:lnTo>
                  <a:lnTo>
                    <a:pt x="860799" y="123291"/>
                  </a:lnTo>
                  <a:lnTo>
                    <a:pt x="893683" y="153542"/>
                  </a:lnTo>
                  <a:lnTo>
                    <a:pt x="923888" y="186475"/>
                  </a:lnTo>
                  <a:lnTo>
                    <a:pt x="951232" y="221904"/>
                  </a:lnTo>
                  <a:lnTo>
                    <a:pt x="975529" y="259644"/>
                  </a:lnTo>
                  <a:lnTo>
                    <a:pt x="996594" y="299510"/>
                  </a:lnTo>
                  <a:lnTo>
                    <a:pt x="1014243" y="341317"/>
                  </a:lnTo>
                  <a:lnTo>
                    <a:pt x="1028292" y="384880"/>
                  </a:lnTo>
                  <a:lnTo>
                    <a:pt x="1038555" y="430014"/>
                  </a:lnTo>
                  <a:lnTo>
                    <a:pt x="1044849" y="476534"/>
                  </a:lnTo>
                  <a:lnTo>
                    <a:pt x="1046988" y="524256"/>
                  </a:lnTo>
                  <a:lnTo>
                    <a:pt x="1044849" y="571977"/>
                  </a:lnTo>
                  <a:lnTo>
                    <a:pt x="1038555" y="618497"/>
                  </a:lnTo>
                  <a:lnTo>
                    <a:pt x="1028292" y="663631"/>
                  </a:lnTo>
                  <a:lnTo>
                    <a:pt x="1014243" y="707194"/>
                  </a:lnTo>
                  <a:lnTo>
                    <a:pt x="996594" y="749001"/>
                  </a:lnTo>
                  <a:lnTo>
                    <a:pt x="975529" y="788867"/>
                  </a:lnTo>
                  <a:lnTo>
                    <a:pt x="951232" y="826607"/>
                  </a:lnTo>
                  <a:lnTo>
                    <a:pt x="923888" y="862036"/>
                  </a:lnTo>
                  <a:lnTo>
                    <a:pt x="893683" y="894968"/>
                  </a:lnTo>
                  <a:lnTo>
                    <a:pt x="860799" y="925220"/>
                  </a:lnTo>
                  <a:lnTo>
                    <a:pt x="825423" y="952606"/>
                  </a:lnTo>
                  <a:lnTo>
                    <a:pt x="787738" y="976940"/>
                  </a:lnTo>
                  <a:lnTo>
                    <a:pt x="747930" y="998038"/>
                  </a:lnTo>
                  <a:lnTo>
                    <a:pt x="706182" y="1015715"/>
                  </a:lnTo>
                  <a:lnTo>
                    <a:pt x="662680" y="1029786"/>
                  </a:lnTo>
                  <a:lnTo>
                    <a:pt x="617608" y="1040066"/>
                  </a:lnTo>
                  <a:lnTo>
                    <a:pt x="571151" y="1046369"/>
                  </a:lnTo>
                  <a:lnTo>
                    <a:pt x="523494" y="1048512"/>
                  </a:lnTo>
                  <a:lnTo>
                    <a:pt x="475836" y="1046369"/>
                  </a:lnTo>
                  <a:lnTo>
                    <a:pt x="429379" y="1040066"/>
                  </a:lnTo>
                  <a:lnTo>
                    <a:pt x="384307" y="1029786"/>
                  </a:lnTo>
                  <a:lnTo>
                    <a:pt x="340805" y="1015715"/>
                  </a:lnTo>
                  <a:lnTo>
                    <a:pt x="299057" y="998038"/>
                  </a:lnTo>
                  <a:lnTo>
                    <a:pt x="259249" y="976940"/>
                  </a:lnTo>
                  <a:lnTo>
                    <a:pt x="221564" y="952606"/>
                  </a:lnTo>
                  <a:lnTo>
                    <a:pt x="186188" y="925220"/>
                  </a:lnTo>
                  <a:lnTo>
                    <a:pt x="153304" y="894969"/>
                  </a:lnTo>
                  <a:lnTo>
                    <a:pt x="123099" y="862036"/>
                  </a:lnTo>
                  <a:lnTo>
                    <a:pt x="95755" y="826607"/>
                  </a:lnTo>
                  <a:lnTo>
                    <a:pt x="71458" y="788867"/>
                  </a:lnTo>
                  <a:lnTo>
                    <a:pt x="50393" y="749001"/>
                  </a:lnTo>
                  <a:lnTo>
                    <a:pt x="32744" y="707194"/>
                  </a:lnTo>
                  <a:lnTo>
                    <a:pt x="18695" y="663631"/>
                  </a:lnTo>
                  <a:lnTo>
                    <a:pt x="8432" y="618497"/>
                  </a:lnTo>
                  <a:lnTo>
                    <a:pt x="2138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6" y="3197351"/>
              <a:ext cx="5790437" cy="9243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59100" y="3450082"/>
            <a:ext cx="3084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、如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何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进行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业生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涯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规划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76793" y="3124009"/>
            <a:ext cx="6275705" cy="2453640"/>
            <a:chOff x="1776793" y="3124009"/>
            <a:chExt cx="6275705" cy="24536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1555" y="3128772"/>
              <a:ext cx="1048512" cy="10485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81555" y="3128772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5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2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2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5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8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1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8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815" y="4652759"/>
              <a:ext cx="6095237" cy="9243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54045" y="4905502"/>
            <a:ext cx="1556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、几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建议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1993" y="4555045"/>
            <a:ext cx="1058545" cy="1058545"/>
            <a:chOff x="1471993" y="4555045"/>
            <a:chExt cx="1058545" cy="105854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755" y="4559808"/>
              <a:ext cx="1048512" cy="10485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6755" y="4559808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6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3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3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6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9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2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9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2120" y="4850811"/>
            <a:ext cx="703568" cy="47795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3011" y="3723132"/>
            <a:ext cx="771525" cy="563880"/>
          </a:xfrm>
          <a:custGeom>
            <a:avLst/>
            <a:gdLst/>
            <a:ahLst/>
            <a:cxnLst/>
            <a:rect l="l" t="t" r="r" b="b"/>
            <a:pathLst>
              <a:path w="771525" h="563879">
                <a:moveTo>
                  <a:pt x="385572" y="0"/>
                </a:moveTo>
                <a:lnTo>
                  <a:pt x="328587" y="3057"/>
                </a:lnTo>
                <a:lnTo>
                  <a:pt x="274201" y="11937"/>
                </a:lnTo>
                <a:lnTo>
                  <a:pt x="223010" y="26205"/>
                </a:lnTo>
                <a:lnTo>
                  <a:pt x="175609" y="45424"/>
                </a:lnTo>
                <a:lnTo>
                  <a:pt x="132594" y="69158"/>
                </a:lnTo>
                <a:lnTo>
                  <a:pt x="94562" y="96970"/>
                </a:lnTo>
                <a:lnTo>
                  <a:pt x="62109" y="128424"/>
                </a:lnTo>
                <a:lnTo>
                  <a:pt x="35830" y="163085"/>
                </a:lnTo>
                <a:lnTo>
                  <a:pt x="16322" y="200515"/>
                </a:lnTo>
                <a:lnTo>
                  <a:pt x="4179" y="240279"/>
                </a:lnTo>
                <a:lnTo>
                  <a:pt x="0" y="281940"/>
                </a:lnTo>
                <a:lnTo>
                  <a:pt x="4179" y="323600"/>
                </a:lnTo>
                <a:lnTo>
                  <a:pt x="16322" y="363364"/>
                </a:lnTo>
                <a:lnTo>
                  <a:pt x="35830" y="400794"/>
                </a:lnTo>
                <a:lnTo>
                  <a:pt x="62109" y="435455"/>
                </a:lnTo>
                <a:lnTo>
                  <a:pt x="94562" y="466909"/>
                </a:lnTo>
                <a:lnTo>
                  <a:pt x="132594" y="494721"/>
                </a:lnTo>
                <a:lnTo>
                  <a:pt x="175609" y="518455"/>
                </a:lnTo>
                <a:lnTo>
                  <a:pt x="223010" y="537674"/>
                </a:lnTo>
                <a:lnTo>
                  <a:pt x="274201" y="551942"/>
                </a:lnTo>
                <a:lnTo>
                  <a:pt x="328587" y="560822"/>
                </a:lnTo>
                <a:lnTo>
                  <a:pt x="385572" y="563880"/>
                </a:lnTo>
                <a:lnTo>
                  <a:pt x="442556" y="560822"/>
                </a:lnTo>
                <a:lnTo>
                  <a:pt x="496942" y="551942"/>
                </a:lnTo>
                <a:lnTo>
                  <a:pt x="548133" y="537674"/>
                </a:lnTo>
                <a:lnTo>
                  <a:pt x="595534" y="518455"/>
                </a:lnTo>
                <a:lnTo>
                  <a:pt x="638549" y="494721"/>
                </a:lnTo>
                <a:lnTo>
                  <a:pt x="676581" y="466909"/>
                </a:lnTo>
                <a:lnTo>
                  <a:pt x="709034" y="435455"/>
                </a:lnTo>
                <a:lnTo>
                  <a:pt x="735313" y="400794"/>
                </a:lnTo>
                <a:lnTo>
                  <a:pt x="754821" y="363364"/>
                </a:lnTo>
                <a:lnTo>
                  <a:pt x="766964" y="323600"/>
                </a:lnTo>
                <a:lnTo>
                  <a:pt x="771144" y="281940"/>
                </a:lnTo>
                <a:lnTo>
                  <a:pt x="766964" y="240279"/>
                </a:lnTo>
                <a:lnTo>
                  <a:pt x="754821" y="200515"/>
                </a:lnTo>
                <a:lnTo>
                  <a:pt x="735313" y="163085"/>
                </a:lnTo>
                <a:lnTo>
                  <a:pt x="709034" y="128424"/>
                </a:lnTo>
                <a:lnTo>
                  <a:pt x="676581" y="96970"/>
                </a:lnTo>
                <a:lnTo>
                  <a:pt x="638549" y="69158"/>
                </a:lnTo>
                <a:lnTo>
                  <a:pt x="595534" y="45424"/>
                </a:lnTo>
                <a:lnTo>
                  <a:pt x="548133" y="26205"/>
                </a:lnTo>
                <a:lnTo>
                  <a:pt x="496942" y="11937"/>
                </a:lnTo>
                <a:lnTo>
                  <a:pt x="442556" y="3057"/>
                </a:lnTo>
                <a:lnTo>
                  <a:pt x="3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45045" y="3741547"/>
            <a:ext cx="228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顾 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777" y="1853565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二维模型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8976" y="2766187"/>
            <a:ext cx="2997835" cy="80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价值性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1565"/>
              </a:spcBef>
            </a:pPr>
            <a:r>
              <a:rPr sz="1350" spc="675" dirty="0">
                <a:solidFill>
                  <a:srgbClr val="093980"/>
                </a:solidFill>
                <a:latin typeface="Wingdings" panose="05000000000000000000"/>
                <a:cs typeface="Wingdings" panose="05000000000000000000"/>
              </a:rPr>
              <a:t>⚫</a:t>
            </a:r>
            <a:r>
              <a:rPr sz="1350" spc="370" dirty="0">
                <a:solidFill>
                  <a:srgbClr val="09398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为公司创造的价</a:t>
            </a:r>
            <a:r>
              <a:rPr sz="1800" spc="-944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976" y="3842384"/>
            <a:ext cx="345503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稀缺性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927100">
              <a:lnSpc>
                <a:spcPct val="100000"/>
              </a:lnSpc>
              <a:spcBef>
                <a:spcPts val="1570"/>
              </a:spcBef>
            </a:pPr>
            <a:r>
              <a:rPr sz="1350" spc="670" dirty="0">
                <a:solidFill>
                  <a:srgbClr val="093980"/>
                </a:solidFill>
                <a:latin typeface="Wingdings" panose="05000000000000000000"/>
                <a:cs typeface="Wingdings" panose="05000000000000000000"/>
              </a:rPr>
              <a:t>⚫</a:t>
            </a:r>
            <a:r>
              <a:rPr sz="1350" spc="360" dirty="0">
                <a:solidFill>
                  <a:srgbClr val="09398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市场上同类人才的多</a:t>
            </a:r>
            <a:r>
              <a:rPr sz="1800" spc="-960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5275" y="415239"/>
            <a:ext cx="35325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dirty="0">
                <a:solidFill>
                  <a:srgbClr val="093980"/>
                </a:solidFill>
              </a:rPr>
              <a:t>、职场核心竞争力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74411" y="1755520"/>
            <a:ext cx="2758440" cy="2828925"/>
            <a:chOff x="5074411" y="1755520"/>
            <a:chExt cx="2758440" cy="2828925"/>
          </a:xfrm>
        </p:grpSpPr>
        <p:sp>
          <p:nvSpPr>
            <p:cNvPr id="11" name="object 11"/>
            <p:cNvSpPr/>
            <p:nvPr/>
          </p:nvSpPr>
          <p:spPr>
            <a:xfrm>
              <a:off x="5074412" y="1755520"/>
              <a:ext cx="2758440" cy="2828925"/>
            </a:xfrm>
            <a:custGeom>
              <a:avLst/>
              <a:gdLst/>
              <a:ahLst/>
              <a:cxnLst/>
              <a:rect l="l" t="t" r="r" b="b"/>
              <a:pathLst>
                <a:path w="2758440" h="2828925">
                  <a:moveTo>
                    <a:pt x="2758186" y="1757299"/>
                  </a:moveTo>
                  <a:lnTo>
                    <a:pt x="2703474" y="1726438"/>
                  </a:lnTo>
                  <a:lnTo>
                    <a:pt x="2518664" y="1622171"/>
                  </a:lnTo>
                  <a:lnTo>
                    <a:pt x="2506675" y="1618272"/>
                  </a:lnTo>
                  <a:lnTo>
                    <a:pt x="2494521" y="1619250"/>
                  </a:lnTo>
                  <a:lnTo>
                    <a:pt x="2483612" y="1624711"/>
                  </a:lnTo>
                  <a:lnTo>
                    <a:pt x="2475357" y="1634236"/>
                  </a:lnTo>
                  <a:lnTo>
                    <a:pt x="2471509" y="1646224"/>
                  </a:lnTo>
                  <a:lnTo>
                    <a:pt x="2472474" y="1658366"/>
                  </a:lnTo>
                  <a:lnTo>
                    <a:pt x="2477909" y="1669288"/>
                  </a:lnTo>
                  <a:lnTo>
                    <a:pt x="2487422" y="1677543"/>
                  </a:lnTo>
                  <a:lnTo>
                    <a:pt x="2577147" y="1728139"/>
                  </a:lnTo>
                  <a:lnTo>
                    <a:pt x="1180350" y="1748282"/>
                  </a:lnTo>
                  <a:lnTo>
                    <a:pt x="1185532" y="180441"/>
                  </a:lnTo>
                  <a:lnTo>
                    <a:pt x="1185862" y="78867"/>
                  </a:lnTo>
                  <a:lnTo>
                    <a:pt x="1185545" y="180467"/>
                  </a:lnTo>
                  <a:lnTo>
                    <a:pt x="1237234" y="269748"/>
                  </a:lnTo>
                  <a:lnTo>
                    <a:pt x="1245565" y="279222"/>
                  </a:lnTo>
                  <a:lnTo>
                    <a:pt x="1256499" y="284530"/>
                  </a:lnTo>
                  <a:lnTo>
                    <a:pt x="1268628" y="285343"/>
                  </a:lnTo>
                  <a:lnTo>
                    <a:pt x="1280541" y="281305"/>
                  </a:lnTo>
                  <a:lnTo>
                    <a:pt x="1290027" y="272973"/>
                  </a:lnTo>
                  <a:lnTo>
                    <a:pt x="1295374" y="262039"/>
                  </a:lnTo>
                  <a:lnTo>
                    <a:pt x="1296238" y="249910"/>
                  </a:lnTo>
                  <a:lnTo>
                    <a:pt x="1292225" y="237998"/>
                  </a:lnTo>
                  <a:lnTo>
                    <a:pt x="1190815" y="62865"/>
                  </a:lnTo>
                  <a:lnTo>
                    <a:pt x="1154430" y="0"/>
                  </a:lnTo>
                  <a:lnTo>
                    <a:pt x="1015111" y="236982"/>
                  </a:lnTo>
                  <a:lnTo>
                    <a:pt x="1010996" y="248920"/>
                  </a:lnTo>
                  <a:lnTo>
                    <a:pt x="1011758" y="261099"/>
                  </a:lnTo>
                  <a:lnTo>
                    <a:pt x="1017016" y="272122"/>
                  </a:lnTo>
                  <a:lnTo>
                    <a:pt x="1026414" y="280543"/>
                  </a:lnTo>
                  <a:lnTo>
                    <a:pt x="1038313" y="284657"/>
                  </a:lnTo>
                  <a:lnTo>
                    <a:pt x="1050455" y="283895"/>
                  </a:lnTo>
                  <a:lnTo>
                    <a:pt x="1061427" y="278638"/>
                  </a:lnTo>
                  <a:lnTo>
                    <a:pt x="1069848" y="269240"/>
                  </a:lnTo>
                  <a:lnTo>
                    <a:pt x="1122032" y="180441"/>
                  </a:lnTo>
                  <a:lnTo>
                    <a:pt x="1116838" y="1749196"/>
                  </a:lnTo>
                  <a:lnTo>
                    <a:pt x="0" y="1765300"/>
                  </a:lnTo>
                  <a:lnTo>
                    <a:pt x="1016" y="1828685"/>
                  </a:lnTo>
                  <a:lnTo>
                    <a:pt x="1116634" y="1812645"/>
                  </a:lnTo>
                  <a:lnTo>
                    <a:pt x="1113282" y="2828544"/>
                  </a:lnTo>
                  <a:lnTo>
                    <a:pt x="1176782" y="2828798"/>
                  </a:lnTo>
                  <a:lnTo>
                    <a:pt x="1180134" y="1811731"/>
                  </a:lnTo>
                  <a:lnTo>
                    <a:pt x="2578189" y="1791627"/>
                  </a:lnTo>
                  <a:lnTo>
                    <a:pt x="2489835" y="1844929"/>
                  </a:lnTo>
                  <a:lnTo>
                    <a:pt x="2480551" y="1853425"/>
                  </a:lnTo>
                  <a:lnTo>
                    <a:pt x="2475433" y="1864423"/>
                  </a:lnTo>
                  <a:lnTo>
                    <a:pt x="2474811" y="1876577"/>
                  </a:lnTo>
                  <a:lnTo>
                    <a:pt x="2479040" y="1888490"/>
                  </a:lnTo>
                  <a:lnTo>
                    <a:pt x="2487536" y="1897773"/>
                  </a:lnTo>
                  <a:lnTo>
                    <a:pt x="2498572" y="1902891"/>
                  </a:lnTo>
                  <a:lnTo>
                    <a:pt x="2510739" y="1903514"/>
                  </a:lnTo>
                  <a:lnTo>
                    <a:pt x="2522601" y="1899285"/>
                  </a:lnTo>
                  <a:lnTo>
                    <a:pt x="2758186" y="17572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73011" y="2580131"/>
              <a:ext cx="771525" cy="562610"/>
            </a:xfrm>
            <a:custGeom>
              <a:avLst/>
              <a:gdLst/>
              <a:ahLst/>
              <a:cxnLst/>
              <a:rect l="l" t="t" r="r" b="b"/>
              <a:pathLst>
                <a:path w="771525" h="562610">
                  <a:moveTo>
                    <a:pt x="385572" y="0"/>
                  </a:moveTo>
                  <a:lnTo>
                    <a:pt x="328587" y="3048"/>
                  </a:lnTo>
                  <a:lnTo>
                    <a:pt x="274201" y="11902"/>
                  </a:lnTo>
                  <a:lnTo>
                    <a:pt x="223010" y="26128"/>
                  </a:lnTo>
                  <a:lnTo>
                    <a:pt x="175609" y="45291"/>
                  </a:lnTo>
                  <a:lnTo>
                    <a:pt x="132594" y="68957"/>
                  </a:lnTo>
                  <a:lnTo>
                    <a:pt x="94562" y="96692"/>
                  </a:lnTo>
                  <a:lnTo>
                    <a:pt x="62109" y="128060"/>
                  </a:lnTo>
                  <a:lnTo>
                    <a:pt x="35830" y="162627"/>
                  </a:lnTo>
                  <a:lnTo>
                    <a:pt x="16322" y="199958"/>
                  </a:lnTo>
                  <a:lnTo>
                    <a:pt x="4179" y="239620"/>
                  </a:lnTo>
                  <a:lnTo>
                    <a:pt x="0" y="281177"/>
                  </a:lnTo>
                  <a:lnTo>
                    <a:pt x="4179" y="322735"/>
                  </a:lnTo>
                  <a:lnTo>
                    <a:pt x="16322" y="362397"/>
                  </a:lnTo>
                  <a:lnTo>
                    <a:pt x="35830" y="399728"/>
                  </a:lnTo>
                  <a:lnTo>
                    <a:pt x="62109" y="434295"/>
                  </a:lnTo>
                  <a:lnTo>
                    <a:pt x="94562" y="465663"/>
                  </a:lnTo>
                  <a:lnTo>
                    <a:pt x="132594" y="493398"/>
                  </a:lnTo>
                  <a:lnTo>
                    <a:pt x="175609" y="517064"/>
                  </a:lnTo>
                  <a:lnTo>
                    <a:pt x="223010" y="536227"/>
                  </a:lnTo>
                  <a:lnTo>
                    <a:pt x="274201" y="550453"/>
                  </a:lnTo>
                  <a:lnTo>
                    <a:pt x="328587" y="559307"/>
                  </a:lnTo>
                  <a:lnTo>
                    <a:pt x="385572" y="562355"/>
                  </a:lnTo>
                  <a:lnTo>
                    <a:pt x="442556" y="559307"/>
                  </a:lnTo>
                  <a:lnTo>
                    <a:pt x="496942" y="550453"/>
                  </a:lnTo>
                  <a:lnTo>
                    <a:pt x="548133" y="536227"/>
                  </a:lnTo>
                  <a:lnTo>
                    <a:pt x="595534" y="517064"/>
                  </a:lnTo>
                  <a:lnTo>
                    <a:pt x="638549" y="493398"/>
                  </a:lnTo>
                  <a:lnTo>
                    <a:pt x="676581" y="465663"/>
                  </a:lnTo>
                  <a:lnTo>
                    <a:pt x="709034" y="434295"/>
                  </a:lnTo>
                  <a:lnTo>
                    <a:pt x="735313" y="399728"/>
                  </a:lnTo>
                  <a:lnTo>
                    <a:pt x="754821" y="362397"/>
                  </a:lnTo>
                  <a:lnTo>
                    <a:pt x="766964" y="322735"/>
                  </a:lnTo>
                  <a:lnTo>
                    <a:pt x="771144" y="281177"/>
                  </a:lnTo>
                  <a:lnTo>
                    <a:pt x="766964" y="239620"/>
                  </a:lnTo>
                  <a:lnTo>
                    <a:pt x="754821" y="199958"/>
                  </a:lnTo>
                  <a:lnTo>
                    <a:pt x="735313" y="162627"/>
                  </a:lnTo>
                  <a:lnTo>
                    <a:pt x="709034" y="128060"/>
                  </a:lnTo>
                  <a:lnTo>
                    <a:pt x="676581" y="96692"/>
                  </a:lnTo>
                  <a:lnTo>
                    <a:pt x="638549" y="68957"/>
                  </a:lnTo>
                  <a:lnTo>
                    <a:pt x="595534" y="45291"/>
                  </a:lnTo>
                  <a:lnTo>
                    <a:pt x="548133" y="26128"/>
                  </a:lnTo>
                  <a:lnTo>
                    <a:pt x="496942" y="11902"/>
                  </a:lnTo>
                  <a:lnTo>
                    <a:pt x="442556" y="3048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496682" y="3826586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稀缺性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4046" y="1797811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价值性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5045" y="2598166"/>
            <a:ext cx="228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明 星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6755" y="2580132"/>
            <a:ext cx="772795" cy="562610"/>
          </a:xfrm>
          <a:custGeom>
            <a:avLst/>
            <a:gdLst/>
            <a:ahLst/>
            <a:cxnLst/>
            <a:rect l="l" t="t" r="r" b="b"/>
            <a:pathLst>
              <a:path w="772795" h="562610">
                <a:moveTo>
                  <a:pt x="386334" y="0"/>
                </a:moveTo>
                <a:lnTo>
                  <a:pt x="329245" y="3048"/>
                </a:lnTo>
                <a:lnTo>
                  <a:pt x="274757" y="11902"/>
                </a:lnTo>
                <a:lnTo>
                  <a:pt x="223468" y="26128"/>
                </a:lnTo>
                <a:lnTo>
                  <a:pt x="175973" y="45291"/>
                </a:lnTo>
                <a:lnTo>
                  <a:pt x="132873" y="68957"/>
                </a:lnTo>
                <a:lnTo>
                  <a:pt x="94763" y="96692"/>
                </a:lnTo>
                <a:lnTo>
                  <a:pt x="62242" y="128060"/>
                </a:lnTo>
                <a:lnTo>
                  <a:pt x="35907" y="162627"/>
                </a:lnTo>
                <a:lnTo>
                  <a:pt x="16357" y="199958"/>
                </a:lnTo>
                <a:lnTo>
                  <a:pt x="4188" y="239620"/>
                </a:lnTo>
                <a:lnTo>
                  <a:pt x="0" y="281177"/>
                </a:lnTo>
                <a:lnTo>
                  <a:pt x="4188" y="322735"/>
                </a:lnTo>
                <a:lnTo>
                  <a:pt x="16357" y="362397"/>
                </a:lnTo>
                <a:lnTo>
                  <a:pt x="35907" y="399728"/>
                </a:lnTo>
                <a:lnTo>
                  <a:pt x="62242" y="434295"/>
                </a:lnTo>
                <a:lnTo>
                  <a:pt x="94763" y="465663"/>
                </a:lnTo>
                <a:lnTo>
                  <a:pt x="132873" y="493398"/>
                </a:lnTo>
                <a:lnTo>
                  <a:pt x="175973" y="517064"/>
                </a:lnTo>
                <a:lnTo>
                  <a:pt x="223468" y="536227"/>
                </a:lnTo>
                <a:lnTo>
                  <a:pt x="274757" y="550453"/>
                </a:lnTo>
                <a:lnTo>
                  <a:pt x="329245" y="559307"/>
                </a:lnTo>
                <a:lnTo>
                  <a:pt x="386334" y="562355"/>
                </a:lnTo>
                <a:lnTo>
                  <a:pt x="443422" y="559307"/>
                </a:lnTo>
                <a:lnTo>
                  <a:pt x="497910" y="550453"/>
                </a:lnTo>
                <a:lnTo>
                  <a:pt x="549199" y="536227"/>
                </a:lnTo>
                <a:lnTo>
                  <a:pt x="596694" y="517064"/>
                </a:lnTo>
                <a:lnTo>
                  <a:pt x="639794" y="493398"/>
                </a:lnTo>
                <a:lnTo>
                  <a:pt x="677904" y="465663"/>
                </a:lnTo>
                <a:lnTo>
                  <a:pt x="710425" y="434295"/>
                </a:lnTo>
                <a:lnTo>
                  <a:pt x="736760" y="399728"/>
                </a:lnTo>
                <a:lnTo>
                  <a:pt x="756310" y="362397"/>
                </a:lnTo>
                <a:lnTo>
                  <a:pt x="768479" y="322735"/>
                </a:lnTo>
                <a:lnTo>
                  <a:pt x="772668" y="281177"/>
                </a:lnTo>
                <a:lnTo>
                  <a:pt x="768479" y="239620"/>
                </a:lnTo>
                <a:lnTo>
                  <a:pt x="756310" y="199958"/>
                </a:lnTo>
                <a:lnTo>
                  <a:pt x="736760" y="162627"/>
                </a:lnTo>
                <a:lnTo>
                  <a:pt x="710425" y="128060"/>
                </a:lnTo>
                <a:lnTo>
                  <a:pt x="677904" y="96692"/>
                </a:lnTo>
                <a:lnTo>
                  <a:pt x="639794" y="68957"/>
                </a:lnTo>
                <a:lnTo>
                  <a:pt x="596694" y="45291"/>
                </a:lnTo>
                <a:lnTo>
                  <a:pt x="549199" y="26128"/>
                </a:lnTo>
                <a:lnTo>
                  <a:pt x="497910" y="11902"/>
                </a:lnTo>
                <a:lnTo>
                  <a:pt x="443422" y="3048"/>
                </a:lnTo>
                <a:lnTo>
                  <a:pt x="386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59044" y="2598166"/>
            <a:ext cx="228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金 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86755" y="3723132"/>
            <a:ext cx="772795" cy="563880"/>
          </a:xfrm>
          <a:custGeom>
            <a:avLst/>
            <a:gdLst/>
            <a:ahLst/>
            <a:cxnLst/>
            <a:rect l="l" t="t" r="r" b="b"/>
            <a:pathLst>
              <a:path w="772795" h="563879">
                <a:moveTo>
                  <a:pt x="386334" y="0"/>
                </a:moveTo>
                <a:lnTo>
                  <a:pt x="329245" y="3057"/>
                </a:lnTo>
                <a:lnTo>
                  <a:pt x="274757" y="11937"/>
                </a:lnTo>
                <a:lnTo>
                  <a:pt x="223468" y="26205"/>
                </a:lnTo>
                <a:lnTo>
                  <a:pt x="175973" y="45424"/>
                </a:lnTo>
                <a:lnTo>
                  <a:pt x="132873" y="69158"/>
                </a:lnTo>
                <a:lnTo>
                  <a:pt x="94763" y="96970"/>
                </a:lnTo>
                <a:lnTo>
                  <a:pt x="62242" y="128424"/>
                </a:lnTo>
                <a:lnTo>
                  <a:pt x="35907" y="163085"/>
                </a:lnTo>
                <a:lnTo>
                  <a:pt x="16357" y="200515"/>
                </a:lnTo>
                <a:lnTo>
                  <a:pt x="4188" y="240279"/>
                </a:lnTo>
                <a:lnTo>
                  <a:pt x="0" y="281940"/>
                </a:lnTo>
                <a:lnTo>
                  <a:pt x="4188" y="323600"/>
                </a:lnTo>
                <a:lnTo>
                  <a:pt x="16357" y="363364"/>
                </a:lnTo>
                <a:lnTo>
                  <a:pt x="35907" y="400794"/>
                </a:lnTo>
                <a:lnTo>
                  <a:pt x="62242" y="435455"/>
                </a:lnTo>
                <a:lnTo>
                  <a:pt x="94763" y="466909"/>
                </a:lnTo>
                <a:lnTo>
                  <a:pt x="132873" y="494721"/>
                </a:lnTo>
                <a:lnTo>
                  <a:pt x="175973" y="518455"/>
                </a:lnTo>
                <a:lnTo>
                  <a:pt x="223468" y="537674"/>
                </a:lnTo>
                <a:lnTo>
                  <a:pt x="274757" y="551942"/>
                </a:lnTo>
                <a:lnTo>
                  <a:pt x="329245" y="560822"/>
                </a:lnTo>
                <a:lnTo>
                  <a:pt x="386334" y="563880"/>
                </a:lnTo>
                <a:lnTo>
                  <a:pt x="443422" y="560822"/>
                </a:lnTo>
                <a:lnTo>
                  <a:pt x="497910" y="551942"/>
                </a:lnTo>
                <a:lnTo>
                  <a:pt x="549199" y="537674"/>
                </a:lnTo>
                <a:lnTo>
                  <a:pt x="596694" y="518455"/>
                </a:lnTo>
                <a:lnTo>
                  <a:pt x="639794" y="494721"/>
                </a:lnTo>
                <a:lnTo>
                  <a:pt x="677904" y="466909"/>
                </a:lnTo>
                <a:lnTo>
                  <a:pt x="710425" y="435455"/>
                </a:lnTo>
                <a:lnTo>
                  <a:pt x="736760" y="400794"/>
                </a:lnTo>
                <a:lnTo>
                  <a:pt x="756310" y="363364"/>
                </a:lnTo>
                <a:lnTo>
                  <a:pt x="768479" y="323600"/>
                </a:lnTo>
                <a:lnTo>
                  <a:pt x="772668" y="281940"/>
                </a:lnTo>
                <a:lnTo>
                  <a:pt x="768479" y="240279"/>
                </a:lnTo>
                <a:lnTo>
                  <a:pt x="756310" y="200515"/>
                </a:lnTo>
                <a:lnTo>
                  <a:pt x="736760" y="163085"/>
                </a:lnTo>
                <a:lnTo>
                  <a:pt x="710425" y="128424"/>
                </a:lnTo>
                <a:lnTo>
                  <a:pt x="677904" y="96970"/>
                </a:lnTo>
                <a:lnTo>
                  <a:pt x="639794" y="69158"/>
                </a:lnTo>
                <a:lnTo>
                  <a:pt x="596694" y="45424"/>
                </a:lnTo>
                <a:lnTo>
                  <a:pt x="549199" y="26205"/>
                </a:lnTo>
                <a:lnTo>
                  <a:pt x="497910" y="11937"/>
                </a:lnTo>
                <a:lnTo>
                  <a:pt x="443422" y="3057"/>
                </a:lnTo>
                <a:lnTo>
                  <a:pt x="386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59044" y="3741547"/>
            <a:ext cx="228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瘦 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3999" cy="650290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0426" y="471677"/>
            <a:ext cx="3690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如何增强核心竞争力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503933" y="1395221"/>
            <a:ext cx="7269480" cy="476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价值性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7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企业业务主航道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做好本职工作：简单工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重复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的工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用心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2000" spc="-101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跨领域思考；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大局观；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细节决定成败。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93980"/>
              </a:buClr>
              <a:buFont typeface="Wingdings" panose="05000000000000000000"/>
              <a:buChar char="⚫"/>
            </a:pPr>
            <a:endParaRPr sz="15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稀缺性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7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人无我有，人有我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总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比别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出色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点点；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155700" lvl="1" indent="-229235">
              <a:lnSpc>
                <a:spcPct val="100000"/>
              </a:lnSpc>
              <a:spcBef>
                <a:spcPts val="1680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11557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不断创新。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28945" y="3047999"/>
            <a:ext cx="3302634" cy="19918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49295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如何增强职场核心竞争力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82239" y="2610599"/>
            <a:ext cx="3633978" cy="6347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51021" y="2770759"/>
            <a:ext cx="229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知识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技能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职责的宽度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5180" y="3257169"/>
            <a:ext cx="772160" cy="2414905"/>
            <a:chOff x="4115180" y="3257169"/>
            <a:chExt cx="772160" cy="24149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755" y="3285744"/>
              <a:ext cx="714756" cy="23576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43755" y="3285744"/>
              <a:ext cx="715010" cy="2357755"/>
            </a:xfrm>
            <a:custGeom>
              <a:avLst/>
              <a:gdLst/>
              <a:ahLst/>
              <a:cxnLst/>
              <a:rect l="l" t="t" r="r" b="b"/>
              <a:pathLst>
                <a:path w="715010" h="2357754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6" y="0"/>
                  </a:lnTo>
                  <a:lnTo>
                    <a:pt x="595630" y="0"/>
                  </a:lnTo>
                  <a:lnTo>
                    <a:pt x="641996" y="9362"/>
                  </a:lnTo>
                  <a:lnTo>
                    <a:pt x="679862" y="34893"/>
                  </a:lnTo>
                  <a:lnTo>
                    <a:pt x="705393" y="72759"/>
                  </a:lnTo>
                  <a:lnTo>
                    <a:pt x="714756" y="119125"/>
                  </a:lnTo>
                  <a:lnTo>
                    <a:pt x="714756" y="2238502"/>
                  </a:lnTo>
                  <a:lnTo>
                    <a:pt x="705393" y="2284868"/>
                  </a:lnTo>
                  <a:lnTo>
                    <a:pt x="679862" y="2322734"/>
                  </a:lnTo>
                  <a:lnTo>
                    <a:pt x="641996" y="2348265"/>
                  </a:lnTo>
                  <a:lnTo>
                    <a:pt x="595630" y="2357628"/>
                  </a:lnTo>
                  <a:lnTo>
                    <a:pt x="119126" y="2357628"/>
                  </a:lnTo>
                  <a:lnTo>
                    <a:pt x="72759" y="2348265"/>
                  </a:lnTo>
                  <a:lnTo>
                    <a:pt x="34893" y="2322734"/>
                  </a:lnTo>
                  <a:lnTo>
                    <a:pt x="9362" y="2284868"/>
                  </a:lnTo>
                  <a:lnTo>
                    <a:pt x="0" y="2238502"/>
                  </a:lnTo>
                  <a:lnTo>
                    <a:pt x="0" y="119125"/>
                  </a:lnTo>
                  <a:close/>
                </a:path>
              </a:pathLst>
            </a:custGeom>
            <a:ln w="57149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259960" y="4306951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深度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3635" y="1546605"/>
            <a:ext cx="288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28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型人才：</a:t>
            </a:r>
            <a:r>
              <a:rPr sz="2400" b="1" i="1" spc="-5" dirty="0">
                <a:latin typeface="微软雅黑" panose="020B0503020204020204" charset="-122"/>
                <a:cs typeface="微软雅黑" panose="020B0503020204020204" charset="-122"/>
              </a:rPr>
              <a:t>一专多能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900" y="464896"/>
            <a:ext cx="2023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裁</a:t>
            </a:r>
            <a:r>
              <a:rPr sz="3200" dirty="0">
                <a:solidFill>
                  <a:srgbClr val="093980"/>
                </a:solidFill>
              </a:rPr>
              <a:t>员</a:t>
            </a:r>
            <a:r>
              <a:rPr sz="3200" i="0" spc="-5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3200" dirty="0">
                <a:solidFill>
                  <a:srgbClr val="093980"/>
                </a:solidFill>
              </a:rPr>
              <a:t>招聘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105"/>
              </a:lnSpc>
              <a:spcBef>
                <a:spcPts val="100"/>
              </a:spcBef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pc="15" dirty="0"/>
              <a:t>2020</a:t>
            </a:r>
            <a:r>
              <a:rPr spc="80" dirty="0"/>
              <a:t>年</a:t>
            </a:r>
            <a:r>
              <a:rPr spc="90" dirty="0"/>
              <a:t>已经有</a:t>
            </a:r>
            <a:r>
              <a:rPr spc="45" dirty="0"/>
              <a:t>30</a:t>
            </a:r>
            <a:r>
              <a:rPr spc="80" dirty="0"/>
              <a:t>多</a:t>
            </a:r>
            <a:r>
              <a:rPr spc="95" dirty="0"/>
              <a:t>家银行</a:t>
            </a:r>
            <a:r>
              <a:rPr spc="80" dirty="0"/>
              <a:t>计</a:t>
            </a:r>
            <a:r>
              <a:rPr spc="95" dirty="0"/>
              <a:t>划裁</a:t>
            </a:r>
            <a:r>
              <a:rPr dirty="0"/>
              <a:t>员</a:t>
            </a:r>
            <a:endParaRPr dirty="0"/>
          </a:p>
          <a:p>
            <a:pPr marL="355600" marR="28575" algn="just">
              <a:lnSpc>
                <a:spcPts val="2050"/>
              </a:lnSpc>
              <a:spcBef>
                <a:spcPts val="105"/>
              </a:spcBef>
            </a:pPr>
            <a:r>
              <a:rPr spc="70" dirty="0"/>
              <a:t>，全球银行</a:t>
            </a:r>
            <a:r>
              <a:rPr spc="55" dirty="0"/>
              <a:t>业</a:t>
            </a:r>
            <a:r>
              <a:rPr spc="70" dirty="0"/>
              <a:t>裁员总数逼</a:t>
            </a:r>
            <a:r>
              <a:rPr spc="80" dirty="0"/>
              <a:t>近</a:t>
            </a:r>
            <a:r>
              <a:rPr spc="70" dirty="0"/>
              <a:t>7万人</a:t>
            </a:r>
            <a:r>
              <a:rPr dirty="0"/>
              <a:t>， </a:t>
            </a:r>
            <a:r>
              <a:rPr spc="70" dirty="0"/>
              <a:t>今年的银行</a:t>
            </a:r>
            <a:r>
              <a:rPr spc="60" dirty="0"/>
              <a:t>业</a:t>
            </a:r>
            <a:r>
              <a:rPr spc="70" dirty="0"/>
              <a:t>裁员潮是至</a:t>
            </a:r>
            <a:r>
              <a:rPr spc="60" dirty="0"/>
              <a:t>少</a:t>
            </a:r>
            <a:r>
              <a:rPr spc="70" dirty="0"/>
              <a:t>5年以来 </a:t>
            </a:r>
            <a:r>
              <a:rPr dirty="0"/>
              <a:t>最严重的一</a:t>
            </a:r>
            <a:r>
              <a:rPr spc="-15" dirty="0"/>
              <a:t>次</a:t>
            </a:r>
            <a:r>
              <a:rPr dirty="0"/>
              <a:t>。</a:t>
            </a:r>
            <a:endParaRPr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/>
          </a:p>
          <a:p>
            <a:pPr marL="355600" indent="-342900">
              <a:lnSpc>
                <a:spcPts val="2105"/>
              </a:lnSpc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pc="-5" dirty="0"/>
              <a:t>2020</a:t>
            </a:r>
            <a:r>
              <a:rPr spc="-320" dirty="0"/>
              <a:t> </a:t>
            </a:r>
            <a:r>
              <a:rPr spc="240" dirty="0"/>
              <a:t>年</a:t>
            </a:r>
            <a:r>
              <a:rPr dirty="0"/>
              <a:t>10</a:t>
            </a:r>
            <a:r>
              <a:rPr spc="-310" dirty="0"/>
              <a:t> </a:t>
            </a:r>
            <a:r>
              <a:rPr spc="240" dirty="0"/>
              <a:t>月</a:t>
            </a:r>
            <a:r>
              <a:rPr dirty="0"/>
              <a:t>，</a:t>
            </a:r>
            <a:r>
              <a:rPr spc="-310" dirty="0"/>
              <a:t> </a:t>
            </a:r>
            <a:r>
              <a:rPr spc="250" dirty="0"/>
              <a:t>国泰航空宣布裁员</a:t>
            </a:r>
            <a:endParaRPr spc="250" dirty="0"/>
          </a:p>
          <a:p>
            <a:pPr marL="355600">
              <a:lnSpc>
                <a:spcPts val="2050"/>
              </a:lnSpc>
            </a:pPr>
            <a:r>
              <a:rPr spc="5" dirty="0"/>
              <a:t>8,500</a:t>
            </a:r>
            <a:r>
              <a:rPr spc="35" dirty="0"/>
              <a:t>人，所有员工</a:t>
            </a:r>
            <a:r>
              <a:rPr spc="5" dirty="0"/>
              <a:t>2021</a:t>
            </a:r>
            <a:r>
              <a:rPr spc="30" dirty="0"/>
              <a:t>年</a:t>
            </a:r>
            <a:r>
              <a:rPr spc="20" dirty="0"/>
              <a:t>将</a:t>
            </a:r>
            <a:r>
              <a:rPr spc="30" dirty="0"/>
              <a:t>不加</a:t>
            </a:r>
            <a:r>
              <a:rPr dirty="0"/>
              <a:t>薪</a:t>
            </a:r>
            <a:endParaRPr dirty="0"/>
          </a:p>
          <a:p>
            <a:pPr marL="355600">
              <a:lnSpc>
                <a:spcPts val="2105"/>
              </a:lnSpc>
            </a:pPr>
            <a:r>
              <a:rPr dirty="0"/>
              <a:t>，</a:t>
            </a:r>
            <a:r>
              <a:rPr spc="-5" dirty="0"/>
              <a:t>旗下港龙航空正式停止营</a:t>
            </a:r>
            <a:r>
              <a:rPr dirty="0"/>
              <a:t>运。</a:t>
            </a:r>
            <a:endParaRPr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/>
          </a:p>
          <a:p>
            <a:pPr marL="355600" marR="37465" indent="-342900" algn="just">
              <a:lnSpc>
                <a:spcPts val="2050"/>
              </a:lnSpc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pc="-5" dirty="0"/>
              <a:t>202</a:t>
            </a:r>
            <a:r>
              <a:rPr spc="90" dirty="0"/>
              <a:t>0</a:t>
            </a:r>
            <a:r>
              <a:rPr spc="80" dirty="0"/>
              <a:t>年</a:t>
            </a:r>
            <a:r>
              <a:rPr spc="-15" dirty="0"/>
              <a:t>1</a:t>
            </a:r>
            <a:r>
              <a:rPr spc="95" dirty="0"/>
              <a:t>1月</a:t>
            </a:r>
            <a:r>
              <a:rPr spc="80" dirty="0"/>
              <a:t>，</a:t>
            </a:r>
            <a:r>
              <a:rPr spc="90" dirty="0"/>
              <a:t>迪士尼宣布</a:t>
            </a:r>
            <a:r>
              <a:rPr spc="80" dirty="0"/>
              <a:t>扩</a:t>
            </a:r>
            <a:r>
              <a:rPr spc="90" dirty="0"/>
              <a:t>大裁</a:t>
            </a:r>
            <a:r>
              <a:rPr dirty="0"/>
              <a:t>员 </a:t>
            </a:r>
            <a:r>
              <a:rPr spc="95" dirty="0"/>
              <a:t>规模</a:t>
            </a:r>
            <a:r>
              <a:rPr spc="90" dirty="0"/>
              <a:t>至</a:t>
            </a:r>
            <a:r>
              <a:rPr dirty="0"/>
              <a:t>3</a:t>
            </a:r>
            <a:r>
              <a:rPr spc="-5" dirty="0"/>
              <a:t>.</a:t>
            </a:r>
            <a:r>
              <a:rPr spc="95" dirty="0"/>
              <a:t>2万</a:t>
            </a:r>
            <a:r>
              <a:rPr spc="105" dirty="0"/>
              <a:t>人</a:t>
            </a:r>
            <a:r>
              <a:rPr spc="95" dirty="0"/>
              <a:t>，不在裁员</a:t>
            </a:r>
            <a:r>
              <a:rPr spc="105" dirty="0"/>
              <a:t>日</a:t>
            </a:r>
            <a:r>
              <a:rPr spc="95" dirty="0"/>
              <a:t>程上</a:t>
            </a:r>
            <a:r>
              <a:rPr dirty="0"/>
              <a:t>的 </a:t>
            </a:r>
            <a:r>
              <a:rPr spc="95" dirty="0"/>
              <a:t>员工中</a:t>
            </a:r>
            <a:r>
              <a:rPr spc="90" dirty="0"/>
              <a:t>有</a:t>
            </a:r>
            <a:r>
              <a:rPr dirty="0"/>
              <a:t>3</a:t>
            </a:r>
            <a:r>
              <a:rPr spc="-5" dirty="0"/>
              <a:t>.</a:t>
            </a:r>
            <a:r>
              <a:rPr spc="95" dirty="0"/>
              <a:t>7</a:t>
            </a:r>
            <a:r>
              <a:rPr spc="105" dirty="0"/>
              <a:t>万</a:t>
            </a:r>
            <a:r>
              <a:rPr spc="90" dirty="0"/>
              <a:t>人处于无薪</a:t>
            </a:r>
            <a:r>
              <a:rPr spc="105" dirty="0"/>
              <a:t>假</a:t>
            </a:r>
            <a:r>
              <a:rPr spc="90" dirty="0"/>
              <a:t>的状</a:t>
            </a:r>
            <a:r>
              <a:rPr dirty="0"/>
              <a:t>态</a:t>
            </a:r>
            <a:endParaRPr dirty="0"/>
          </a:p>
          <a:p>
            <a:pPr marL="355600">
              <a:lnSpc>
                <a:spcPts val="2010"/>
              </a:lnSpc>
            </a:pPr>
            <a:r>
              <a:rPr dirty="0"/>
              <a:t>。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766817" y="1737740"/>
            <a:ext cx="4239260" cy="39770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2050"/>
              </a:lnSpc>
              <a:spcBef>
                <a:spcPts val="260"/>
              </a:spcBef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2020年8月，腾讯启动了有史以来最大 规模的校招，面向2021年应届毕业生 开放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5,000</a:t>
            </a: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个岗位，总招聘量预计较 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2019年提</a:t>
            </a: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42%</a:t>
            </a: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Font typeface="Wingdings" panose="05000000000000000000"/>
              <a:buChar char=""/>
            </a:pPr>
            <a:endParaRPr sz="22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139065" indent="-342900">
              <a:lnSpc>
                <a:spcPct val="95000"/>
              </a:lnSpc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2020年10月，任正非表示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，2021-  </a:t>
            </a: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2022年是华为重要的战略攻关年，计 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划2021年应届生招聘人数至少扩大到  </a:t>
            </a:r>
            <a:r>
              <a:rPr sz="1800" spc="-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8,000</a:t>
            </a: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人。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000099"/>
              </a:buClr>
              <a:buFont typeface="Wingdings" panose="05000000000000000000"/>
              <a:buChar char=""/>
            </a:pPr>
            <a:endParaRPr sz="22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83820" indent="-342900" algn="just">
              <a:lnSpc>
                <a:spcPct val="95000"/>
              </a:lnSpc>
              <a:buClr>
                <a:srgbClr val="000099"/>
              </a:buClr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1800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2020年11月，字节跳动计划在年底前 再开放1万个工作岗位。招聘完成后， 字节跳动的员工总数将突破10万人。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500" y="474980"/>
            <a:ext cx="476758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如何增强职场核心竞争力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917440" y="2075032"/>
            <a:ext cx="3797300" cy="24949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7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学习是一种信仰，不断学习，不断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更新自己；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学以致用，运用到工作生活中去；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总结，把经历变成</a:t>
            </a:r>
            <a:r>
              <a:rPr sz="18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经验</a:t>
            </a: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 panose="05000000000000000000"/>
              <a:buChar char="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周而复始，完成自身的</a:t>
            </a:r>
            <a:r>
              <a:rPr sz="18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迭代</a:t>
            </a: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43000" y="1714500"/>
            <a:ext cx="3400044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311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200" dirty="0">
                <a:solidFill>
                  <a:srgbClr val="093980"/>
                </a:solidFill>
              </a:rPr>
              <a:t>、选择工作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7805" y="1218288"/>
            <a:ext cx="4198620" cy="51689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选对地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地区文化存在较大差异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地区对职业机会及发展影响大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地区对薪酬福利影响大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入对行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行业对职业机会和发展影响很大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行业对薪酬福利影响很大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进对门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7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大企业看文化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中企业看行业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小企业看老板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跟对人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020">
              <a:lnSpc>
                <a:spcPct val="100000"/>
              </a:lnSpc>
              <a:spcBef>
                <a:spcPts val="56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因为公司而进来，因为主管而离开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55359" y="3073806"/>
            <a:ext cx="3088640" cy="299638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718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3200" dirty="0">
                <a:solidFill>
                  <a:srgbClr val="093980"/>
                </a:solidFill>
              </a:rPr>
              <a:t>、在企业工作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976" y="1826067"/>
            <a:ext cx="2659380" cy="35617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7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聚焦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结果导向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担当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上心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认真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勤奋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非正式组织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08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低头赶路，抬头看天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32376" y="1847088"/>
            <a:ext cx="4302252" cy="361492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497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200" dirty="0">
                <a:solidFill>
                  <a:srgbClr val="093980"/>
                </a:solidFill>
              </a:rPr>
              <a:t>、跳槽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1545462"/>
            <a:ext cx="7466330" cy="309689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没有十全十美，想清楚自己想要的；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要么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个月离开，要么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年离开；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抬头挺胸走出去；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3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新机会的选择：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  <a:tabLst>
                <a:tab pos="756285" algn="l"/>
              </a:tabLst>
            </a:pPr>
            <a:r>
              <a:rPr sz="1650" dirty="0">
                <a:latin typeface="微软雅黑" panose="020B0503020204020204" charset="-122"/>
                <a:cs typeface="微软雅黑" panose="020B0503020204020204" charset="-122"/>
              </a:rPr>
              <a:t>–	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发展空间？行业？薪酬福利？主管</a:t>
            </a:r>
            <a:r>
              <a:rPr sz="2200" dirty="0">
                <a:latin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上班</a:t>
            </a:r>
            <a:r>
              <a:rPr sz="2200" dirty="0">
                <a:latin typeface="微软雅黑" panose="020B0503020204020204" charset="-122"/>
                <a:cs typeface="微软雅黑" panose="020B0503020204020204" charset="-122"/>
              </a:rPr>
              <a:t>距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离？</a:t>
            </a:r>
            <a:r>
              <a:rPr sz="2200" dirty="0"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班？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indent="-342900">
              <a:lnSpc>
                <a:spcPct val="100000"/>
              </a:lnSpc>
              <a:spcBef>
                <a:spcPts val="128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站好最后一班岗。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357115" y="4163567"/>
            <a:ext cx="2929128" cy="181660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1400" y="1256283"/>
            <a:ext cx="7718425" cy="4846955"/>
            <a:chOff x="1041400" y="1256283"/>
            <a:chExt cx="7718425" cy="484695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43000" y="1357883"/>
              <a:ext cx="7514844" cy="46436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2200" y="1307083"/>
              <a:ext cx="7616825" cy="4745355"/>
            </a:xfrm>
            <a:custGeom>
              <a:avLst/>
              <a:gdLst/>
              <a:ahLst/>
              <a:cxnLst/>
              <a:rect l="l" t="t" r="r" b="b"/>
              <a:pathLst>
                <a:path w="7616825" h="4745355">
                  <a:moveTo>
                    <a:pt x="0" y="4745228"/>
                  </a:moveTo>
                  <a:lnTo>
                    <a:pt x="7616444" y="4745228"/>
                  </a:lnTo>
                  <a:lnTo>
                    <a:pt x="7616444" y="0"/>
                  </a:lnTo>
                  <a:lnTo>
                    <a:pt x="0" y="0"/>
                  </a:lnTo>
                  <a:lnTo>
                    <a:pt x="0" y="4745228"/>
                  </a:lnTo>
                  <a:close/>
                </a:path>
              </a:pathLst>
            </a:custGeom>
            <a:ln w="101600">
              <a:solidFill>
                <a:srgbClr val="7E4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0"/>
              </a:spcBef>
            </a:pPr>
            <a:r>
              <a:rPr dirty="0"/>
              <a:t>祝愿大家有一个美好</a:t>
            </a:r>
            <a:r>
              <a:rPr spc="5" dirty="0"/>
              <a:t>的</a:t>
            </a:r>
            <a:r>
              <a:rPr dirty="0">
                <a:solidFill>
                  <a:srgbClr val="D50092"/>
                </a:solidFill>
              </a:rPr>
              <a:t>职业发展！</a:t>
            </a:r>
            <a:endParaRPr dirty="0">
              <a:solidFill>
                <a:srgbClr val="D5009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7470" y="27430"/>
            <a:ext cx="6858000" cy="6830566"/>
            <a:chOff x="714755" y="27430"/>
            <a:chExt cx="6858000" cy="6830566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4755" y="27430"/>
              <a:ext cx="6858000" cy="68305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148" y="3541775"/>
              <a:ext cx="182245" cy="167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695" y="3451098"/>
              <a:ext cx="184912" cy="158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8885" y="4613782"/>
              <a:ext cx="177419" cy="16319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276475" y="2124075"/>
            <a:ext cx="4962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r>
              <a:rPr lang="en-US" altLang="zh-CN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endParaRPr lang="zh-CN" altLang="en-US" sz="600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1304" y="1107947"/>
            <a:ext cx="6184392" cy="5394960"/>
            <a:chOff x="2051304" y="1107947"/>
            <a:chExt cx="6184392" cy="539496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51304" y="1110995"/>
              <a:ext cx="6006084" cy="5391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612" y="1107947"/>
              <a:ext cx="6006084" cy="52105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职场中年危机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74856" y="5234940"/>
            <a:ext cx="4777011" cy="8581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264" y="3116579"/>
            <a:ext cx="5336230" cy="16403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原因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242060" y="2648711"/>
            <a:ext cx="1681480" cy="609600"/>
            <a:chOff x="1242060" y="2648711"/>
            <a:chExt cx="1681480" cy="609600"/>
          </a:xfrm>
        </p:grpSpPr>
        <p:sp>
          <p:nvSpPr>
            <p:cNvPr id="8" name="object 8"/>
            <p:cNvSpPr/>
            <p:nvPr/>
          </p:nvSpPr>
          <p:spPr>
            <a:xfrm>
              <a:off x="1261110" y="2667761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154762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547622" y="571500"/>
                  </a:lnTo>
                  <a:lnTo>
                    <a:pt x="1584686" y="564010"/>
                  </a:lnTo>
                  <a:lnTo>
                    <a:pt x="1614963" y="543591"/>
                  </a:lnTo>
                  <a:lnTo>
                    <a:pt x="1635382" y="513314"/>
                  </a:lnTo>
                  <a:lnTo>
                    <a:pt x="1642872" y="476250"/>
                  </a:lnTo>
                  <a:lnTo>
                    <a:pt x="1642872" y="95250"/>
                  </a:lnTo>
                  <a:lnTo>
                    <a:pt x="1635382" y="58185"/>
                  </a:lnTo>
                  <a:lnTo>
                    <a:pt x="1614963" y="27908"/>
                  </a:lnTo>
                  <a:lnTo>
                    <a:pt x="1584686" y="7489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61110" y="2667761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547622" y="0"/>
                  </a:lnTo>
                  <a:lnTo>
                    <a:pt x="1584686" y="7489"/>
                  </a:lnTo>
                  <a:lnTo>
                    <a:pt x="1614963" y="27908"/>
                  </a:lnTo>
                  <a:lnTo>
                    <a:pt x="1635382" y="58185"/>
                  </a:lnTo>
                  <a:lnTo>
                    <a:pt x="1642872" y="95250"/>
                  </a:lnTo>
                  <a:lnTo>
                    <a:pt x="1642872" y="476250"/>
                  </a:lnTo>
                  <a:lnTo>
                    <a:pt x="1635382" y="513314"/>
                  </a:lnTo>
                  <a:lnTo>
                    <a:pt x="1614963" y="543591"/>
                  </a:lnTo>
                  <a:lnTo>
                    <a:pt x="1584686" y="564010"/>
                  </a:lnTo>
                  <a:lnTo>
                    <a:pt x="154762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839595" y="279450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压力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42060" y="3720084"/>
            <a:ext cx="1681480" cy="609600"/>
            <a:chOff x="1242060" y="3720084"/>
            <a:chExt cx="1681480" cy="609600"/>
          </a:xfrm>
        </p:grpSpPr>
        <p:sp>
          <p:nvSpPr>
            <p:cNvPr id="12" name="object 12"/>
            <p:cNvSpPr/>
            <p:nvPr/>
          </p:nvSpPr>
          <p:spPr>
            <a:xfrm>
              <a:off x="1261110" y="3739134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154762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547622" y="571500"/>
                  </a:lnTo>
                  <a:lnTo>
                    <a:pt x="1584686" y="564010"/>
                  </a:lnTo>
                  <a:lnTo>
                    <a:pt x="1614963" y="543591"/>
                  </a:lnTo>
                  <a:lnTo>
                    <a:pt x="1635382" y="513314"/>
                  </a:lnTo>
                  <a:lnTo>
                    <a:pt x="1642872" y="476250"/>
                  </a:lnTo>
                  <a:lnTo>
                    <a:pt x="1642872" y="95250"/>
                  </a:lnTo>
                  <a:lnTo>
                    <a:pt x="1635382" y="58185"/>
                  </a:lnTo>
                  <a:lnTo>
                    <a:pt x="1614963" y="27908"/>
                  </a:lnTo>
                  <a:lnTo>
                    <a:pt x="1584686" y="7489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61110" y="3739134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547622" y="0"/>
                  </a:lnTo>
                  <a:lnTo>
                    <a:pt x="1584686" y="7489"/>
                  </a:lnTo>
                  <a:lnTo>
                    <a:pt x="1614963" y="27908"/>
                  </a:lnTo>
                  <a:lnTo>
                    <a:pt x="1635382" y="58185"/>
                  </a:lnTo>
                  <a:lnTo>
                    <a:pt x="1642872" y="95250"/>
                  </a:lnTo>
                  <a:lnTo>
                    <a:pt x="1642872" y="476250"/>
                  </a:lnTo>
                  <a:lnTo>
                    <a:pt x="1635382" y="513314"/>
                  </a:lnTo>
                  <a:lnTo>
                    <a:pt x="1614963" y="543591"/>
                  </a:lnTo>
                  <a:lnTo>
                    <a:pt x="1584686" y="564010"/>
                  </a:lnTo>
                  <a:lnTo>
                    <a:pt x="154762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839595" y="386651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收入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42060" y="4791455"/>
            <a:ext cx="1681480" cy="609600"/>
            <a:chOff x="1242060" y="4791455"/>
            <a:chExt cx="1681480" cy="609600"/>
          </a:xfrm>
        </p:grpSpPr>
        <p:sp>
          <p:nvSpPr>
            <p:cNvPr id="16" name="object 16"/>
            <p:cNvSpPr/>
            <p:nvPr/>
          </p:nvSpPr>
          <p:spPr>
            <a:xfrm>
              <a:off x="1261110" y="4810505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154762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547622" y="571500"/>
                  </a:lnTo>
                  <a:lnTo>
                    <a:pt x="1584686" y="564010"/>
                  </a:lnTo>
                  <a:lnTo>
                    <a:pt x="1614963" y="543591"/>
                  </a:lnTo>
                  <a:lnTo>
                    <a:pt x="1635382" y="513314"/>
                  </a:lnTo>
                  <a:lnTo>
                    <a:pt x="1642872" y="476250"/>
                  </a:lnTo>
                  <a:lnTo>
                    <a:pt x="1642872" y="95250"/>
                  </a:lnTo>
                  <a:lnTo>
                    <a:pt x="1635382" y="58185"/>
                  </a:lnTo>
                  <a:lnTo>
                    <a:pt x="1614963" y="27908"/>
                  </a:lnTo>
                  <a:lnTo>
                    <a:pt x="1584686" y="7489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61110" y="4810505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547622" y="0"/>
                  </a:lnTo>
                  <a:lnTo>
                    <a:pt x="1584686" y="7489"/>
                  </a:lnTo>
                  <a:lnTo>
                    <a:pt x="1614963" y="27908"/>
                  </a:lnTo>
                  <a:lnTo>
                    <a:pt x="1635382" y="58185"/>
                  </a:lnTo>
                  <a:lnTo>
                    <a:pt x="1642872" y="95250"/>
                  </a:lnTo>
                  <a:lnTo>
                    <a:pt x="1642872" y="476250"/>
                  </a:lnTo>
                  <a:lnTo>
                    <a:pt x="1635382" y="513314"/>
                  </a:lnTo>
                  <a:lnTo>
                    <a:pt x="1614963" y="543591"/>
                  </a:lnTo>
                  <a:lnTo>
                    <a:pt x="1584686" y="564010"/>
                  </a:lnTo>
                  <a:lnTo>
                    <a:pt x="154762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839595" y="4938141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失业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42060" y="5862828"/>
            <a:ext cx="1681480" cy="609600"/>
            <a:chOff x="1242060" y="5862828"/>
            <a:chExt cx="1681480" cy="609600"/>
          </a:xfrm>
        </p:grpSpPr>
        <p:sp>
          <p:nvSpPr>
            <p:cNvPr id="20" name="object 20"/>
            <p:cNvSpPr/>
            <p:nvPr/>
          </p:nvSpPr>
          <p:spPr>
            <a:xfrm>
              <a:off x="1261110" y="5881878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1547622" y="0"/>
                  </a:moveTo>
                  <a:lnTo>
                    <a:pt x="95250" y="0"/>
                  </a:lnTo>
                  <a:lnTo>
                    <a:pt x="58185" y="7485"/>
                  </a:lnTo>
                  <a:lnTo>
                    <a:pt x="27908" y="27898"/>
                  </a:lnTo>
                  <a:lnTo>
                    <a:pt x="7489" y="5817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24"/>
                  </a:lnTo>
                  <a:lnTo>
                    <a:pt x="27908" y="543601"/>
                  </a:lnTo>
                  <a:lnTo>
                    <a:pt x="58185" y="564014"/>
                  </a:lnTo>
                  <a:lnTo>
                    <a:pt x="95250" y="571500"/>
                  </a:lnTo>
                  <a:lnTo>
                    <a:pt x="1547622" y="571500"/>
                  </a:lnTo>
                  <a:lnTo>
                    <a:pt x="1584686" y="564014"/>
                  </a:lnTo>
                  <a:lnTo>
                    <a:pt x="1614963" y="543601"/>
                  </a:lnTo>
                  <a:lnTo>
                    <a:pt x="1635382" y="513324"/>
                  </a:lnTo>
                  <a:lnTo>
                    <a:pt x="1642872" y="476250"/>
                  </a:lnTo>
                  <a:lnTo>
                    <a:pt x="1642872" y="95250"/>
                  </a:lnTo>
                  <a:lnTo>
                    <a:pt x="1635382" y="58175"/>
                  </a:lnTo>
                  <a:lnTo>
                    <a:pt x="1614963" y="27898"/>
                  </a:lnTo>
                  <a:lnTo>
                    <a:pt x="1584686" y="7485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1110" y="5881878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0" y="95250"/>
                  </a:moveTo>
                  <a:lnTo>
                    <a:pt x="7489" y="58175"/>
                  </a:lnTo>
                  <a:lnTo>
                    <a:pt x="27908" y="27898"/>
                  </a:lnTo>
                  <a:lnTo>
                    <a:pt x="58185" y="7485"/>
                  </a:lnTo>
                  <a:lnTo>
                    <a:pt x="95250" y="0"/>
                  </a:lnTo>
                  <a:lnTo>
                    <a:pt x="1547622" y="0"/>
                  </a:lnTo>
                  <a:lnTo>
                    <a:pt x="1584686" y="7485"/>
                  </a:lnTo>
                  <a:lnTo>
                    <a:pt x="1614963" y="27898"/>
                  </a:lnTo>
                  <a:lnTo>
                    <a:pt x="1635382" y="58175"/>
                  </a:lnTo>
                  <a:lnTo>
                    <a:pt x="1642872" y="95250"/>
                  </a:lnTo>
                  <a:lnTo>
                    <a:pt x="1642872" y="476250"/>
                  </a:lnTo>
                  <a:lnTo>
                    <a:pt x="1635382" y="513324"/>
                  </a:lnTo>
                  <a:lnTo>
                    <a:pt x="1614963" y="543601"/>
                  </a:lnTo>
                  <a:lnTo>
                    <a:pt x="1584686" y="564014"/>
                  </a:lnTo>
                  <a:lnTo>
                    <a:pt x="1547622" y="571500"/>
                  </a:lnTo>
                  <a:lnTo>
                    <a:pt x="95250" y="571500"/>
                  </a:lnTo>
                  <a:lnTo>
                    <a:pt x="58185" y="564014"/>
                  </a:lnTo>
                  <a:lnTo>
                    <a:pt x="27908" y="543601"/>
                  </a:lnTo>
                  <a:lnTo>
                    <a:pt x="7489" y="51332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382394" y="6010147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职业生涯规划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95601" y="3303778"/>
            <a:ext cx="299720" cy="369570"/>
            <a:chOff x="1895601" y="3303778"/>
            <a:chExt cx="299720" cy="369570"/>
          </a:xfrm>
        </p:grpSpPr>
        <p:sp>
          <p:nvSpPr>
            <p:cNvPr id="24" name="object 24"/>
            <p:cNvSpPr/>
            <p:nvPr/>
          </p:nvSpPr>
          <p:spPr>
            <a:xfrm>
              <a:off x="1901951" y="3310128"/>
              <a:ext cx="287020" cy="356870"/>
            </a:xfrm>
            <a:custGeom>
              <a:avLst/>
              <a:gdLst/>
              <a:ahLst/>
              <a:cxnLst/>
              <a:rect l="l" t="t" r="r" b="b"/>
              <a:pathLst>
                <a:path w="287019" h="356870">
                  <a:moveTo>
                    <a:pt x="143256" y="0"/>
                  </a:moveTo>
                  <a:lnTo>
                    <a:pt x="0" y="143256"/>
                  </a:lnTo>
                  <a:lnTo>
                    <a:pt x="71628" y="143256"/>
                  </a:lnTo>
                  <a:lnTo>
                    <a:pt x="71628" y="356616"/>
                  </a:lnTo>
                  <a:lnTo>
                    <a:pt x="214884" y="356616"/>
                  </a:lnTo>
                  <a:lnTo>
                    <a:pt x="214884" y="143256"/>
                  </a:lnTo>
                  <a:lnTo>
                    <a:pt x="286512" y="143256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01951" y="3310128"/>
              <a:ext cx="287020" cy="356870"/>
            </a:xfrm>
            <a:custGeom>
              <a:avLst/>
              <a:gdLst/>
              <a:ahLst/>
              <a:cxnLst/>
              <a:rect l="l" t="t" r="r" b="b"/>
              <a:pathLst>
                <a:path w="287019" h="356870">
                  <a:moveTo>
                    <a:pt x="0" y="143256"/>
                  </a:moveTo>
                  <a:lnTo>
                    <a:pt x="143256" y="0"/>
                  </a:lnTo>
                  <a:lnTo>
                    <a:pt x="286512" y="143256"/>
                  </a:lnTo>
                  <a:lnTo>
                    <a:pt x="214884" y="143256"/>
                  </a:lnTo>
                  <a:lnTo>
                    <a:pt x="214884" y="356616"/>
                  </a:lnTo>
                  <a:lnTo>
                    <a:pt x="71628" y="356616"/>
                  </a:lnTo>
                  <a:lnTo>
                    <a:pt x="71628" y="143256"/>
                  </a:lnTo>
                  <a:lnTo>
                    <a:pt x="0" y="1432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1895601" y="4375150"/>
            <a:ext cx="299720" cy="369570"/>
            <a:chOff x="1895601" y="4375150"/>
            <a:chExt cx="299720" cy="369570"/>
          </a:xfrm>
        </p:grpSpPr>
        <p:sp>
          <p:nvSpPr>
            <p:cNvPr id="27" name="object 27"/>
            <p:cNvSpPr/>
            <p:nvPr/>
          </p:nvSpPr>
          <p:spPr>
            <a:xfrm>
              <a:off x="1901951" y="4381500"/>
              <a:ext cx="287020" cy="356870"/>
            </a:xfrm>
            <a:custGeom>
              <a:avLst/>
              <a:gdLst/>
              <a:ahLst/>
              <a:cxnLst/>
              <a:rect l="l" t="t" r="r" b="b"/>
              <a:pathLst>
                <a:path w="287019" h="356870">
                  <a:moveTo>
                    <a:pt x="143256" y="0"/>
                  </a:moveTo>
                  <a:lnTo>
                    <a:pt x="0" y="143256"/>
                  </a:lnTo>
                  <a:lnTo>
                    <a:pt x="71628" y="143256"/>
                  </a:lnTo>
                  <a:lnTo>
                    <a:pt x="71628" y="356616"/>
                  </a:lnTo>
                  <a:lnTo>
                    <a:pt x="214884" y="356616"/>
                  </a:lnTo>
                  <a:lnTo>
                    <a:pt x="214884" y="143256"/>
                  </a:lnTo>
                  <a:lnTo>
                    <a:pt x="286512" y="143256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01951" y="4381500"/>
              <a:ext cx="287020" cy="356870"/>
            </a:xfrm>
            <a:custGeom>
              <a:avLst/>
              <a:gdLst/>
              <a:ahLst/>
              <a:cxnLst/>
              <a:rect l="l" t="t" r="r" b="b"/>
              <a:pathLst>
                <a:path w="287019" h="356870">
                  <a:moveTo>
                    <a:pt x="0" y="143256"/>
                  </a:moveTo>
                  <a:lnTo>
                    <a:pt x="143256" y="0"/>
                  </a:lnTo>
                  <a:lnTo>
                    <a:pt x="286512" y="143256"/>
                  </a:lnTo>
                  <a:lnTo>
                    <a:pt x="214884" y="143256"/>
                  </a:lnTo>
                  <a:lnTo>
                    <a:pt x="214884" y="356616"/>
                  </a:lnTo>
                  <a:lnTo>
                    <a:pt x="71628" y="356616"/>
                  </a:lnTo>
                  <a:lnTo>
                    <a:pt x="71628" y="143256"/>
                  </a:lnTo>
                  <a:lnTo>
                    <a:pt x="0" y="1432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895601" y="5446521"/>
            <a:ext cx="299720" cy="370840"/>
            <a:chOff x="1895601" y="5446521"/>
            <a:chExt cx="299720" cy="370840"/>
          </a:xfrm>
        </p:grpSpPr>
        <p:sp>
          <p:nvSpPr>
            <p:cNvPr id="30" name="object 30"/>
            <p:cNvSpPr/>
            <p:nvPr/>
          </p:nvSpPr>
          <p:spPr>
            <a:xfrm>
              <a:off x="1901951" y="5452871"/>
              <a:ext cx="287020" cy="358140"/>
            </a:xfrm>
            <a:custGeom>
              <a:avLst/>
              <a:gdLst/>
              <a:ahLst/>
              <a:cxnLst/>
              <a:rect l="l" t="t" r="r" b="b"/>
              <a:pathLst>
                <a:path w="287019" h="358139">
                  <a:moveTo>
                    <a:pt x="143256" y="0"/>
                  </a:moveTo>
                  <a:lnTo>
                    <a:pt x="0" y="143255"/>
                  </a:lnTo>
                  <a:lnTo>
                    <a:pt x="71628" y="143255"/>
                  </a:lnTo>
                  <a:lnTo>
                    <a:pt x="71628" y="358139"/>
                  </a:lnTo>
                  <a:lnTo>
                    <a:pt x="214884" y="358139"/>
                  </a:lnTo>
                  <a:lnTo>
                    <a:pt x="214884" y="143255"/>
                  </a:lnTo>
                  <a:lnTo>
                    <a:pt x="286512" y="14325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01951" y="5452871"/>
              <a:ext cx="287020" cy="358140"/>
            </a:xfrm>
            <a:custGeom>
              <a:avLst/>
              <a:gdLst/>
              <a:ahLst/>
              <a:cxnLst/>
              <a:rect l="l" t="t" r="r" b="b"/>
              <a:pathLst>
                <a:path w="287019" h="358139">
                  <a:moveTo>
                    <a:pt x="0" y="143255"/>
                  </a:moveTo>
                  <a:lnTo>
                    <a:pt x="143256" y="0"/>
                  </a:lnTo>
                  <a:lnTo>
                    <a:pt x="286512" y="143255"/>
                  </a:lnTo>
                  <a:lnTo>
                    <a:pt x="214884" y="143255"/>
                  </a:lnTo>
                  <a:lnTo>
                    <a:pt x="214884" y="358139"/>
                  </a:lnTo>
                  <a:lnTo>
                    <a:pt x="71628" y="358139"/>
                  </a:lnTo>
                  <a:lnTo>
                    <a:pt x="71628" y="143255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2255" y="1783079"/>
            <a:ext cx="5067300" cy="1228725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242060" y="1539239"/>
            <a:ext cx="1681480" cy="609600"/>
            <a:chOff x="1242060" y="1539239"/>
            <a:chExt cx="1681480" cy="609600"/>
          </a:xfrm>
        </p:grpSpPr>
        <p:sp>
          <p:nvSpPr>
            <p:cNvPr id="34" name="object 34"/>
            <p:cNvSpPr/>
            <p:nvPr/>
          </p:nvSpPr>
          <p:spPr>
            <a:xfrm>
              <a:off x="1261110" y="1558289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1547622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1547622" y="571500"/>
                  </a:lnTo>
                  <a:lnTo>
                    <a:pt x="1584686" y="564010"/>
                  </a:lnTo>
                  <a:lnTo>
                    <a:pt x="1614963" y="543591"/>
                  </a:lnTo>
                  <a:lnTo>
                    <a:pt x="1635382" y="513314"/>
                  </a:lnTo>
                  <a:lnTo>
                    <a:pt x="1642872" y="476250"/>
                  </a:lnTo>
                  <a:lnTo>
                    <a:pt x="1642872" y="95250"/>
                  </a:lnTo>
                  <a:lnTo>
                    <a:pt x="1635382" y="58185"/>
                  </a:lnTo>
                  <a:lnTo>
                    <a:pt x="1614963" y="27908"/>
                  </a:lnTo>
                  <a:lnTo>
                    <a:pt x="1584686" y="7489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61110" y="1558289"/>
              <a:ext cx="1643380" cy="571500"/>
            </a:xfrm>
            <a:custGeom>
              <a:avLst/>
              <a:gdLst/>
              <a:ahLst/>
              <a:cxnLst/>
              <a:rect l="l" t="t" r="r" b="b"/>
              <a:pathLst>
                <a:path w="1643380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1547622" y="0"/>
                  </a:lnTo>
                  <a:lnTo>
                    <a:pt x="1584686" y="7489"/>
                  </a:lnTo>
                  <a:lnTo>
                    <a:pt x="1614963" y="27908"/>
                  </a:lnTo>
                  <a:lnTo>
                    <a:pt x="1635382" y="58185"/>
                  </a:lnTo>
                  <a:lnTo>
                    <a:pt x="1642872" y="95250"/>
                  </a:lnTo>
                  <a:lnTo>
                    <a:pt x="1642872" y="476250"/>
                  </a:lnTo>
                  <a:lnTo>
                    <a:pt x="1635382" y="513314"/>
                  </a:lnTo>
                  <a:lnTo>
                    <a:pt x="1614963" y="543591"/>
                  </a:lnTo>
                  <a:lnTo>
                    <a:pt x="1584686" y="564010"/>
                  </a:lnTo>
                  <a:lnTo>
                    <a:pt x="1547622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839595" y="168414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焦虑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95601" y="2192782"/>
            <a:ext cx="299720" cy="370840"/>
            <a:chOff x="1895601" y="2192782"/>
            <a:chExt cx="299720" cy="370840"/>
          </a:xfrm>
        </p:grpSpPr>
        <p:sp>
          <p:nvSpPr>
            <p:cNvPr id="38" name="object 38"/>
            <p:cNvSpPr/>
            <p:nvPr/>
          </p:nvSpPr>
          <p:spPr>
            <a:xfrm>
              <a:off x="1901951" y="2199132"/>
              <a:ext cx="287020" cy="358140"/>
            </a:xfrm>
            <a:custGeom>
              <a:avLst/>
              <a:gdLst/>
              <a:ahLst/>
              <a:cxnLst/>
              <a:rect l="l" t="t" r="r" b="b"/>
              <a:pathLst>
                <a:path w="287019" h="358139">
                  <a:moveTo>
                    <a:pt x="143256" y="0"/>
                  </a:moveTo>
                  <a:lnTo>
                    <a:pt x="0" y="143255"/>
                  </a:lnTo>
                  <a:lnTo>
                    <a:pt x="71628" y="143255"/>
                  </a:lnTo>
                  <a:lnTo>
                    <a:pt x="71628" y="358139"/>
                  </a:lnTo>
                  <a:lnTo>
                    <a:pt x="214884" y="358139"/>
                  </a:lnTo>
                  <a:lnTo>
                    <a:pt x="214884" y="143255"/>
                  </a:lnTo>
                  <a:lnTo>
                    <a:pt x="286512" y="14325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901951" y="2199132"/>
              <a:ext cx="287020" cy="358140"/>
            </a:xfrm>
            <a:custGeom>
              <a:avLst/>
              <a:gdLst/>
              <a:ahLst/>
              <a:cxnLst/>
              <a:rect l="l" t="t" r="r" b="b"/>
              <a:pathLst>
                <a:path w="287019" h="358139">
                  <a:moveTo>
                    <a:pt x="0" y="143255"/>
                  </a:moveTo>
                  <a:lnTo>
                    <a:pt x="143256" y="0"/>
                  </a:lnTo>
                  <a:lnTo>
                    <a:pt x="286512" y="143255"/>
                  </a:lnTo>
                  <a:lnTo>
                    <a:pt x="214884" y="143255"/>
                  </a:lnTo>
                  <a:lnTo>
                    <a:pt x="214884" y="358139"/>
                  </a:lnTo>
                  <a:lnTo>
                    <a:pt x="71628" y="358139"/>
                  </a:lnTo>
                  <a:lnTo>
                    <a:pt x="71628" y="143255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31136"/>
            <a:ext cx="6581775" cy="4017645"/>
            <a:chOff x="1470405" y="1731136"/>
            <a:chExt cx="6581775" cy="4017645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56815" y="1842515"/>
              <a:ext cx="6095237" cy="92430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54045" y="2095245"/>
            <a:ext cx="2576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、职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业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生涯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划概述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6481" y="1744789"/>
            <a:ext cx="6485890" cy="2377440"/>
            <a:chOff x="1566481" y="1744789"/>
            <a:chExt cx="6485890" cy="2377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1749551"/>
              <a:ext cx="1046988" cy="1048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1244" y="1749551"/>
              <a:ext cx="1047115" cy="1049020"/>
            </a:xfrm>
            <a:custGeom>
              <a:avLst/>
              <a:gdLst/>
              <a:ahLst/>
              <a:cxnLst/>
              <a:rect l="l" t="t" r="r" b="b"/>
              <a:pathLst>
                <a:path w="1047114" h="1049020">
                  <a:moveTo>
                    <a:pt x="0" y="524256"/>
                  </a:moveTo>
                  <a:lnTo>
                    <a:pt x="2138" y="476534"/>
                  </a:lnTo>
                  <a:lnTo>
                    <a:pt x="8432" y="430014"/>
                  </a:lnTo>
                  <a:lnTo>
                    <a:pt x="18695" y="384880"/>
                  </a:lnTo>
                  <a:lnTo>
                    <a:pt x="32744" y="341317"/>
                  </a:lnTo>
                  <a:lnTo>
                    <a:pt x="50393" y="299510"/>
                  </a:lnTo>
                  <a:lnTo>
                    <a:pt x="71458" y="259644"/>
                  </a:lnTo>
                  <a:lnTo>
                    <a:pt x="95755" y="221904"/>
                  </a:lnTo>
                  <a:lnTo>
                    <a:pt x="123099" y="186475"/>
                  </a:lnTo>
                  <a:lnTo>
                    <a:pt x="153304" y="153542"/>
                  </a:lnTo>
                  <a:lnTo>
                    <a:pt x="186188" y="123291"/>
                  </a:lnTo>
                  <a:lnTo>
                    <a:pt x="221564" y="95905"/>
                  </a:lnTo>
                  <a:lnTo>
                    <a:pt x="259249" y="71571"/>
                  </a:lnTo>
                  <a:lnTo>
                    <a:pt x="299057" y="50473"/>
                  </a:lnTo>
                  <a:lnTo>
                    <a:pt x="340805" y="32796"/>
                  </a:lnTo>
                  <a:lnTo>
                    <a:pt x="384307" y="18725"/>
                  </a:lnTo>
                  <a:lnTo>
                    <a:pt x="429379" y="8445"/>
                  </a:lnTo>
                  <a:lnTo>
                    <a:pt x="475836" y="2142"/>
                  </a:lnTo>
                  <a:lnTo>
                    <a:pt x="523494" y="0"/>
                  </a:lnTo>
                  <a:lnTo>
                    <a:pt x="571151" y="2142"/>
                  </a:lnTo>
                  <a:lnTo>
                    <a:pt x="617608" y="8445"/>
                  </a:lnTo>
                  <a:lnTo>
                    <a:pt x="662680" y="18725"/>
                  </a:lnTo>
                  <a:lnTo>
                    <a:pt x="706182" y="32796"/>
                  </a:lnTo>
                  <a:lnTo>
                    <a:pt x="747930" y="50473"/>
                  </a:lnTo>
                  <a:lnTo>
                    <a:pt x="787738" y="71571"/>
                  </a:lnTo>
                  <a:lnTo>
                    <a:pt x="825423" y="95905"/>
                  </a:lnTo>
                  <a:lnTo>
                    <a:pt x="860799" y="123291"/>
                  </a:lnTo>
                  <a:lnTo>
                    <a:pt x="893683" y="153542"/>
                  </a:lnTo>
                  <a:lnTo>
                    <a:pt x="923888" y="186475"/>
                  </a:lnTo>
                  <a:lnTo>
                    <a:pt x="951232" y="221904"/>
                  </a:lnTo>
                  <a:lnTo>
                    <a:pt x="975529" y="259644"/>
                  </a:lnTo>
                  <a:lnTo>
                    <a:pt x="996594" y="299510"/>
                  </a:lnTo>
                  <a:lnTo>
                    <a:pt x="1014243" y="341317"/>
                  </a:lnTo>
                  <a:lnTo>
                    <a:pt x="1028292" y="384880"/>
                  </a:lnTo>
                  <a:lnTo>
                    <a:pt x="1038555" y="430014"/>
                  </a:lnTo>
                  <a:lnTo>
                    <a:pt x="1044849" y="476534"/>
                  </a:lnTo>
                  <a:lnTo>
                    <a:pt x="1046988" y="524256"/>
                  </a:lnTo>
                  <a:lnTo>
                    <a:pt x="1044849" y="571977"/>
                  </a:lnTo>
                  <a:lnTo>
                    <a:pt x="1038555" y="618497"/>
                  </a:lnTo>
                  <a:lnTo>
                    <a:pt x="1028292" y="663631"/>
                  </a:lnTo>
                  <a:lnTo>
                    <a:pt x="1014243" y="707194"/>
                  </a:lnTo>
                  <a:lnTo>
                    <a:pt x="996594" y="749001"/>
                  </a:lnTo>
                  <a:lnTo>
                    <a:pt x="975529" y="788867"/>
                  </a:lnTo>
                  <a:lnTo>
                    <a:pt x="951232" y="826607"/>
                  </a:lnTo>
                  <a:lnTo>
                    <a:pt x="923888" y="862036"/>
                  </a:lnTo>
                  <a:lnTo>
                    <a:pt x="893683" y="894968"/>
                  </a:lnTo>
                  <a:lnTo>
                    <a:pt x="860799" y="925220"/>
                  </a:lnTo>
                  <a:lnTo>
                    <a:pt x="825423" y="952606"/>
                  </a:lnTo>
                  <a:lnTo>
                    <a:pt x="787738" y="976940"/>
                  </a:lnTo>
                  <a:lnTo>
                    <a:pt x="747930" y="998038"/>
                  </a:lnTo>
                  <a:lnTo>
                    <a:pt x="706182" y="1015715"/>
                  </a:lnTo>
                  <a:lnTo>
                    <a:pt x="662680" y="1029786"/>
                  </a:lnTo>
                  <a:lnTo>
                    <a:pt x="617608" y="1040066"/>
                  </a:lnTo>
                  <a:lnTo>
                    <a:pt x="571151" y="1046369"/>
                  </a:lnTo>
                  <a:lnTo>
                    <a:pt x="523494" y="1048512"/>
                  </a:lnTo>
                  <a:lnTo>
                    <a:pt x="475836" y="1046369"/>
                  </a:lnTo>
                  <a:lnTo>
                    <a:pt x="429379" y="1040066"/>
                  </a:lnTo>
                  <a:lnTo>
                    <a:pt x="384307" y="1029786"/>
                  </a:lnTo>
                  <a:lnTo>
                    <a:pt x="340805" y="1015715"/>
                  </a:lnTo>
                  <a:lnTo>
                    <a:pt x="299057" y="998038"/>
                  </a:lnTo>
                  <a:lnTo>
                    <a:pt x="259249" y="976940"/>
                  </a:lnTo>
                  <a:lnTo>
                    <a:pt x="221564" y="952606"/>
                  </a:lnTo>
                  <a:lnTo>
                    <a:pt x="186188" y="925220"/>
                  </a:lnTo>
                  <a:lnTo>
                    <a:pt x="153304" y="894969"/>
                  </a:lnTo>
                  <a:lnTo>
                    <a:pt x="123099" y="862036"/>
                  </a:lnTo>
                  <a:lnTo>
                    <a:pt x="95755" y="826607"/>
                  </a:lnTo>
                  <a:lnTo>
                    <a:pt x="71458" y="788867"/>
                  </a:lnTo>
                  <a:lnTo>
                    <a:pt x="50393" y="749001"/>
                  </a:lnTo>
                  <a:lnTo>
                    <a:pt x="32744" y="707194"/>
                  </a:lnTo>
                  <a:lnTo>
                    <a:pt x="18695" y="663631"/>
                  </a:lnTo>
                  <a:lnTo>
                    <a:pt x="8432" y="618497"/>
                  </a:lnTo>
                  <a:lnTo>
                    <a:pt x="2138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6" y="3197351"/>
              <a:ext cx="5790437" cy="9243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59100" y="3450082"/>
            <a:ext cx="3084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、如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何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进行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业生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涯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规划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76793" y="3124009"/>
            <a:ext cx="6275705" cy="2453640"/>
            <a:chOff x="1776793" y="3124009"/>
            <a:chExt cx="6275705" cy="24536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1555" y="3128772"/>
              <a:ext cx="1048512" cy="10485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81555" y="3128772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5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2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2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5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8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1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8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5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815" y="4652759"/>
              <a:ext cx="6095237" cy="9243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654045" y="4905502"/>
            <a:ext cx="1556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、几</a:t>
            </a:r>
            <a:r>
              <a:rPr sz="2000" b="1" spc="10" dirty="0">
                <a:latin typeface="黑体" panose="02010609060101010101" charset="-122"/>
                <a:cs typeface="黑体" panose="02010609060101010101" charset="-122"/>
              </a:rPr>
              <a:t>点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建议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1993" y="4555045"/>
            <a:ext cx="1058545" cy="1058545"/>
            <a:chOff x="1471993" y="4555045"/>
            <a:chExt cx="1058545" cy="105854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755" y="4559808"/>
              <a:ext cx="1048512" cy="10485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6755" y="4559808"/>
              <a:ext cx="1049020" cy="1049020"/>
            </a:xfrm>
            <a:custGeom>
              <a:avLst/>
              <a:gdLst/>
              <a:ahLst/>
              <a:cxnLst/>
              <a:rect l="l" t="t" r="r" b="b"/>
              <a:pathLst>
                <a:path w="1049020" h="1049020">
                  <a:moveTo>
                    <a:pt x="0" y="524256"/>
                  </a:moveTo>
                  <a:lnTo>
                    <a:pt x="2142" y="476534"/>
                  </a:lnTo>
                  <a:lnTo>
                    <a:pt x="8445" y="430014"/>
                  </a:lnTo>
                  <a:lnTo>
                    <a:pt x="18725" y="384880"/>
                  </a:lnTo>
                  <a:lnTo>
                    <a:pt x="32796" y="341317"/>
                  </a:lnTo>
                  <a:lnTo>
                    <a:pt x="50473" y="299510"/>
                  </a:lnTo>
                  <a:lnTo>
                    <a:pt x="71571" y="259644"/>
                  </a:lnTo>
                  <a:lnTo>
                    <a:pt x="95905" y="221904"/>
                  </a:lnTo>
                  <a:lnTo>
                    <a:pt x="123291" y="186475"/>
                  </a:lnTo>
                  <a:lnTo>
                    <a:pt x="153543" y="153543"/>
                  </a:lnTo>
                  <a:lnTo>
                    <a:pt x="186475" y="123291"/>
                  </a:lnTo>
                  <a:lnTo>
                    <a:pt x="221904" y="95905"/>
                  </a:lnTo>
                  <a:lnTo>
                    <a:pt x="259644" y="71571"/>
                  </a:lnTo>
                  <a:lnTo>
                    <a:pt x="299510" y="50473"/>
                  </a:lnTo>
                  <a:lnTo>
                    <a:pt x="341317" y="32796"/>
                  </a:lnTo>
                  <a:lnTo>
                    <a:pt x="384880" y="18725"/>
                  </a:lnTo>
                  <a:lnTo>
                    <a:pt x="430014" y="8445"/>
                  </a:lnTo>
                  <a:lnTo>
                    <a:pt x="476534" y="2142"/>
                  </a:lnTo>
                  <a:lnTo>
                    <a:pt x="524256" y="0"/>
                  </a:lnTo>
                  <a:lnTo>
                    <a:pt x="571977" y="2142"/>
                  </a:lnTo>
                  <a:lnTo>
                    <a:pt x="618497" y="8445"/>
                  </a:lnTo>
                  <a:lnTo>
                    <a:pt x="663631" y="18725"/>
                  </a:lnTo>
                  <a:lnTo>
                    <a:pt x="707194" y="32796"/>
                  </a:lnTo>
                  <a:lnTo>
                    <a:pt x="749001" y="50473"/>
                  </a:lnTo>
                  <a:lnTo>
                    <a:pt x="788867" y="71571"/>
                  </a:lnTo>
                  <a:lnTo>
                    <a:pt x="826607" y="95905"/>
                  </a:lnTo>
                  <a:lnTo>
                    <a:pt x="862036" y="123291"/>
                  </a:lnTo>
                  <a:lnTo>
                    <a:pt x="894969" y="153543"/>
                  </a:lnTo>
                  <a:lnTo>
                    <a:pt x="925220" y="186475"/>
                  </a:lnTo>
                  <a:lnTo>
                    <a:pt x="952606" y="221904"/>
                  </a:lnTo>
                  <a:lnTo>
                    <a:pt x="976940" y="259644"/>
                  </a:lnTo>
                  <a:lnTo>
                    <a:pt x="998038" y="299510"/>
                  </a:lnTo>
                  <a:lnTo>
                    <a:pt x="1015715" y="341317"/>
                  </a:lnTo>
                  <a:lnTo>
                    <a:pt x="1029786" y="384880"/>
                  </a:lnTo>
                  <a:lnTo>
                    <a:pt x="1040066" y="430014"/>
                  </a:lnTo>
                  <a:lnTo>
                    <a:pt x="1046369" y="476534"/>
                  </a:lnTo>
                  <a:lnTo>
                    <a:pt x="1048512" y="524256"/>
                  </a:lnTo>
                  <a:lnTo>
                    <a:pt x="1046369" y="571977"/>
                  </a:lnTo>
                  <a:lnTo>
                    <a:pt x="1040066" y="618497"/>
                  </a:lnTo>
                  <a:lnTo>
                    <a:pt x="1029786" y="663631"/>
                  </a:lnTo>
                  <a:lnTo>
                    <a:pt x="1015715" y="707194"/>
                  </a:lnTo>
                  <a:lnTo>
                    <a:pt x="998038" y="749001"/>
                  </a:lnTo>
                  <a:lnTo>
                    <a:pt x="976940" y="788867"/>
                  </a:lnTo>
                  <a:lnTo>
                    <a:pt x="952606" y="826607"/>
                  </a:lnTo>
                  <a:lnTo>
                    <a:pt x="925220" y="862036"/>
                  </a:lnTo>
                  <a:lnTo>
                    <a:pt x="894969" y="894969"/>
                  </a:lnTo>
                  <a:lnTo>
                    <a:pt x="862036" y="925220"/>
                  </a:lnTo>
                  <a:lnTo>
                    <a:pt x="826607" y="952606"/>
                  </a:lnTo>
                  <a:lnTo>
                    <a:pt x="788867" y="976940"/>
                  </a:lnTo>
                  <a:lnTo>
                    <a:pt x="749001" y="998038"/>
                  </a:lnTo>
                  <a:lnTo>
                    <a:pt x="707194" y="1015715"/>
                  </a:lnTo>
                  <a:lnTo>
                    <a:pt x="663631" y="1029786"/>
                  </a:lnTo>
                  <a:lnTo>
                    <a:pt x="618497" y="1040066"/>
                  </a:lnTo>
                  <a:lnTo>
                    <a:pt x="571977" y="1046369"/>
                  </a:lnTo>
                  <a:lnTo>
                    <a:pt x="524256" y="1048512"/>
                  </a:lnTo>
                  <a:lnTo>
                    <a:pt x="476534" y="1046369"/>
                  </a:lnTo>
                  <a:lnTo>
                    <a:pt x="430014" y="1040066"/>
                  </a:lnTo>
                  <a:lnTo>
                    <a:pt x="384880" y="1029786"/>
                  </a:lnTo>
                  <a:lnTo>
                    <a:pt x="341317" y="1015715"/>
                  </a:lnTo>
                  <a:lnTo>
                    <a:pt x="299510" y="998038"/>
                  </a:lnTo>
                  <a:lnTo>
                    <a:pt x="259644" y="976940"/>
                  </a:lnTo>
                  <a:lnTo>
                    <a:pt x="221904" y="952606"/>
                  </a:lnTo>
                  <a:lnTo>
                    <a:pt x="186475" y="925220"/>
                  </a:lnTo>
                  <a:lnTo>
                    <a:pt x="153543" y="894969"/>
                  </a:lnTo>
                  <a:lnTo>
                    <a:pt x="123291" y="862036"/>
                  </a:lnTo>
                  <a:lnTo>
                    <a:pt x="95905" y="826607"/>
                  </a:lnTo>
                  <a:lnTo>
                    <a:pt x="71571" y="788867"/>
                  </a:lnTo>
                  <a:lnTo>
                    <a:pt x="50473" y="749001"/>
                  </a:lnTo>
                  <a:lnTo>
                    <a:pt x="32796" y="707194"/>
                  </a:lnTo>
                  <a:lnTo>
                    <a:pt x="18725" y="663631"/>
                  </a:lnTo>
                  <a:lnTo>
                    <a:pt x="8445" y="618497"/>
                  </a:lnTo>
                  <a:lnTo>
                    <a:pt x="2142" y="571977"/>
                  </a:lnTo>
                  <a:lnTo>
                    <a:pt x="0" y="524256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2120" y="1954976"/>
            <a:ext cx="703568" cy="4769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28116" y="3648455"/>
            <a:ext cx="4762500" cy="2705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130604" y="1677136"/>
            <a:ext cx="7627620" cy="355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46685" indent="-342900" algn="just">
              <a:lnSpc>
                <a:spcPct val="15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所谓</a:t>
            </a:r>
            <a:r>
              <a:rPr sz="20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职业生涯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，一个人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生的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作经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历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，特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别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是职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、职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的变 动及工作理想实现的整</a:t>
            </a:r>
            <a:r>
              <a:rPr sz="2000" b="1" i="1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b="1" i="1" dirty="0">
                <a:latin typeface="微软雅黑" panose="020B0503020204020204" charset="-122"/>
                <a:cs typeface="微软雅黑" panose="020B0503020204020204" charset="-122"/>
              </a:rPr>
              <a:t>过程。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 algn="just">
              <a:lnSpc>
                <a:spcPct val="150000"/>
              </a:lnSpc>
              <a:spcBef>
                <a:spcPts val="595"/>
              </a:spcBef>
              <a:buClr>
                <a:srgbClr val="000000"/>
              </a:buClr>
              <a:buSzPct val="75000"/>
              <a:buFont typeface="΢"/>
              <a:buChar char="–"/>
              <a:tabLst>
                <a:tab pos="756920" algn="l"/>
              </a:tabLst>
            </a:pPr>
            <a:r>
              <a:rPr sz="18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内职业生涯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是指从事一种职业时的知识、观念、经验、能力、心理素 质、内心感受等因素的组合及其变化过程。它是别人无法替代和窃取 的人生财富。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 algn="just">
              <a:lnSpc>
                <a:spcPct val="150000"/>
              </a:lnSpc>
              <a:spcBef>
                <a:spcPts val="535"/>
              </a:spcBef>
              <a:buClr>
                <a:srgbClr val="000000"/>
              </a:buClr>
              <a:buSzPct val="75000"/>
              <a:buFont typeface="΢"/>
              <a:buChar char="–"/>
              <a:tabLst>
                <a:tab pos="756920" algn="l"/>
              </a:tabLst>
            </a:pPr>
            <a:r>
              <a:rPr sz="1800" b="1" i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外职业生涯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是指从事职业时的工作单位、工作时间、工作地点、工作 内容、工作职务与职称、工作环境、工资待遇等因素的组合及其变化 过程。它是依赖于内职业生涯的发展而增长的。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5378" y="210527"/>
            <a:ext cx="2131060" cy="1496060"/>
            <a:chOff x="4675378" y="210527"/>
            <a:chExt cx="2131060" cy="1496060"/>
          </a:xfrm>
        </p:grpSpPr>
        <p:sp>
          <p:nvSpPr>
            <p:cNvPr id="8" name="object 8"/>
            <p:cNvSpPr/>
            <p:nvPr/>
          </p:nvSpPr>
          <p:spPr>
            <a:xfrm>
              <a:off x="4694428" y="229577"/>
              <a:ext cx="2092960" cy="1457960"/>
            </a:xfrm>
            <a:custGeom>
              <a:avLst/>
              <a:gdLst/>
              <a:ahLst/>
              <a:cxnLst/>
              <a:rect l="l" t="t" r="r" b="b"/>
              <a:pathLst>
                <a:path w="2092959" h="1457960">
                  <a:moveTo>
                    <a:pt x="1443228" y="117"/>
                  </a:moveTo>
                  <a:lnTo>
                    <a:pt x="1391159" y="0"/>
                  </a:lnTo>
                  <a:lnTo>
                    <a:pt x="1339170" y="2117"/>
                  </a:lnTo>
                  <a:lnTo>
                    <a:pt x="1287506" y="6477"/>
                  </a:lnTo>
                  <a:lnTo>
                    <a:pt x="1236414" y="13084"/>
                  </a:lnTo>
                  <a:lnTo>
                    <a:pt x="1186140" y="21943"/>
                  </a:lnTo>
                  <a:lnTo>
                    <a:pt x="1136931" y="33062"/>
                  </a:lnTo>
                  <a:lnTo>
                    <a:pt x="1089033" y="46445"/>
                  </a:lnTo>
                  <a:lnTo>
                    <a:pt x="1042694" y="62099"/>
                  </a:lnTo>
                  <a:lnTo>
                    <a:pt x="998159" y="80029"/>
                  </a:lnTo>
                  <a:lnTo>
                    <a:pt x="955675" y="100241"/>
                  </a:lnTo>
                  <a:lnTo>
                    <a:pt x="909694" y="126350"/>
                  </a:lnTo>
                  <a:lnTo>
                    <a:pt x="869075" y="154280"/>
                  </a:lnTo>
                  <a:lnTo>
                    <a:pt x="833835" y="183805"/>
                  </a:lnTo>
                  <a:lnTo>
                    <a:pt x="803992" y="214701"/>
                  </a:lnTo>
                  <a:lnTo>
                    <a:pt x="779564" y="246743"/>
                  </a:lnTo>
                  <a:lnTo>
                    <a:pt x="747017" y="313360"/>
                  </a:lnTo>
                  <a:lnTo>
                    <a:pt x="736336" y="381856"/>
                  </a:lnTo>
                  <a:lnTo>
                    <a:pt x="739238" y="416246"/>
                  </a:lnTo>
                  <a:lnTo>
                    <a:pt x="761613" y="484182"/>
                  </a:lnTo>
                  <a:lnTo>
                    <a:pt x="781122" y="517278"/>
                  </a:lnTo>
                  <a:lnTo>
                    <a:pt x="806201" y="549492"/>
                  </a:lnTo>
                  <a:lnTo>
                    <a:pt x="836868" y="580600"/>
                  </a:lnTo>
                  <a:lnTo>
                    <a:pt x="873140" y="610375"/>
                  </a:lnTo>
                  <a:lnTo>
                    <a:pt x="915035" y="638594"/>
                  </a:lnTo>
                  <a:lnTo>
                    <a:pt x="0" y="1457490"/>
                  </a:lnTo>
                  <a:lnTo>
                    <a:pt x="1123314" y="724827"/>
                  </a:lnTo>
                  <a:lnTo>
                    <a:pt x="1173836" y="736943"/>
                  </a:lnTo>
                  <a:lnTo>
                    <a:pt x="1225362" y="746634"/>
                  </a:lnTo>
                  <a:lnTo>
                    <a:pt x="1277643" y="753921"/>
                  </a:lnTo>
                  <a:lnTo>
                    <a:pt x="1330431" y="758825"/>
                  </a:lnTo>
                  <a:lnTo>
                    <a:pt x="1383476" y="761365"/>
                  </a:lnTo>
                  <a:lnTo>
                    <a:pt x="1436531" y="761563"/>
                  </a:lnTo>
                  <a:lnTo>
                    <a:pt x="1489346" y="759440"/>
                  </a:lnTo>
                  <a:lnTo>
                    <a:pt x="1541672" y="755014"/>
                  </a:lnTo>
                  <a:lnTo>
                    <a:pt x="1593261" y="748309"/>
                  </a:lnTo>
                  <a:lnTo>
                    <a:pt x="1643864" y="739342"/>
                  </a:lnTo>
                  <a:lnTo>
                    <a:pt x="1693232" y="728136"/>
                  </a:lnTo>
                  <a:lnTo>
                    <a:pt x="1741116" y="714711"/>
                  </a:lnTo>
                  <a:lnTo>
                    <a:pt x="1787267" y="699088"/>
                  </a:lnTo>
                  <a:lnTo>
                    <a:pt x="1831437" y="681286"/>
                  </a:lnTo>
                  <a:lnTo>
                    <a:pt x="1873377" y="661327"/>
                  </a:lnTo>
                  <a:lnTo>
                    <a:pt x="1919357" y="635218"/>
                  </a:lnTo>
                  <a:lnTo>
                    <a:pt x="1959976" y="607288"/>
                  </a:lnTo>
                  <a:lnTo>
                    <a:pt x="1995216" y="577762"/>
                  </a:lnTo>
                  <a:lnTo>
                    <a:pt x="2025059" y="546866"/>
                  </a:lnTo>
                  <a:lnTo>
                    <a:pt x="2049487" y="514825"/>
                  </a:lnTo>
                  <a:lnTo>
                    <a:pt x="2082034" y="448207"/>
                  </a:lnTo>
                  <a:lnTo>
                    <a:pt x="2092715" y="379711"/>
                  </a:lnTo>
                  <a:lnTo>
                    <a:pt x="2089813" y="345322"/>
                  </a:lnTo>
                  <a:lnTo>
                    <a:pt x="2067438" y="277386"/>
                  </a:lnTo>
                  <a:lnTo>
                    <a:pt x="2047929" y="244290"/>
                  </a:lnTo>
                  <a:lnTo>
                    <a:pt x="2022850" y="212075"/>
                  </a:lnTo>
                  <a:lnTo>
                    <a:pt x="1992183" y="180968"/>
                  </a:lnTo>
                  <a:lnTo>
                    <a:pt x="1955911" y="151192"/>
                  </a:lnTo>
                  <a:lnTo>
                    <a:pt x="1914017" y="122974"/>
                  </a:lnTo>
                  <a:lnTo>
                    <a:pt x="1874717" y="100820"/>
                  </a:lnTo>
                  <a:lnTo>
                    <a:pt x="1833032" y="80843"/>
                  </a:lnTo>
                  <a:lnTo>
                    <a:pt x="1789207" y="63050"/>
                  </a:lnTo>
                  <a:lnTo>
                    <a:pt x="1743489" y="47445"/>
                  </a:lnTo>
                  <a:lnTo>
                    <a:pt x="1696124" y="34036"/>
                  </a:lnTo>
                  <a:lnTo>
                    <a:pt x="1647359" y="22828"/>
                  </a:lnTo>
                  <a:lnTo>
                    <a:pt x="1597440" y="13826"/>
                  </a:lnTo>
                  <a:lnTo>
                    <a:pt x="1546615" y="7036"/>
                  </a:lnTo>
                  <a:lnTo>
                    <a:pt x="1495128" y="2465"/>
                  </a:lnTo>
                  <a:lnTo>
                    <a:pt x="1443228" y="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94428" y="229577"/>
              <a:ext cx="2092960" cy="1457960"/>
            </a:xfrm>
            <a:custGeom>
              <a:avLst/>
              <a:gdLst/>
              <a:ahLst/>
              <a:cxnLst/>
              <a:rect l="l" t="t" r="r" b="b"/>
              <a:pathLst>
                <a:path w="2092959" h="1457960">
                  <a:moveTo>
                    <a:pt x="0" y="1457490"/>
                  </a:moveTo>
                  <a:lnTo>
                    <a:pt x="915035" y="638594"/>
                  </a:lnTo>
                  <a:lnTo>
                    <a:pt x="873140" y="610375"/>
                  </a:lnTo>
                  <a:lnTo>
                    <a:pt x="836868" y="580600"/>
                  </a:lnTo>
                  <a:lnTo>
                    <a:pt x="806201" y="549492"/>
                  </a:lnTo>
                  <a:lnTo>
                    <a:pt x="781122" y="517278"/>
                  </a:lnTo>
                  <a:lnTo>
                    <a:pt x="761613" y="484182"/>
                  </a:lnTo>
                  <a:lnTo>
                    <a:pt x="739238" y="416246"/>
                  </a:lnTo>
                  <a:lnTo>
                    <a:pt x="736336" y="381856"/>
                  </a:lnTo>
                  <a:lnTo>
                    <a:pt x="738935" y="347486"/>
                  </a:lnTo>
                  <a:lnTo>
                    <a:pt x="760566" y="279704"/>
                  </a:lnTo>
                  <a:lnTo>
                    <a:pt x="803992" y="214701"/>
                  </a:lnTo>
                  <a:lnTo>
                    <a:pt x="833835" y="183805"/>
                  </a:lnTo>
                  <a:lnTo>
                    <a:pt x="869075" y="154280"/>
                  </a:lnTo>
                  <a:lnTo>
                    <a:pt x="909694" y="126350"/>
                  </a:lnTo>
                  <a:lnTo>
                    <a:pt x="955675" y="100241"/>
                  </a:lnTo>
                  <a:lnTo>
                    <a:pt x="998159" y="80029"/>
                  </a:lnTo>
                  <a:lnTo>
                    <a:pt x="1042694" y="62099"/>
                  </a:lnTo>
                  <a:lnTo>
                    <a:pt x="1089033" y="46445"/>
                  </a:lnTo>
                  <a:lnTo>
                    <a:pt x="1136931" y="33062"/>
                  </a:lnTo>
                  <a:lnTo>
                    <a:pt x="1186140" y="21943"/>
                  </a:lnTo>
                  <a:lnTo>
                    <a:pt x="1236414" y="13084"/>
                  </a:lnTo>
                  <a:lnTo>
                    <a:pt x="1287506" y="6477"/>
                  </a:lnTo>
                  <a:lnTo>
                    <a:pt x="1339170" y="2117"/>
                  </a:lnTo>
                  <a:lnTo>
                    <a:pt x="1391159" y="0"/>
                  </a:lnTo>
                  <a:lnTo>
                    <a:pt x="1443228" y="117"/>
                  </a:lnTo>
                  <a:lnTo>
                    <a:pt x="1495128" y="2465"/>
                  </a:lnTo>
                  <a:lnTo>
                    <a:pt x="1546615" y="7036"/>
                  </a:lnTo>
                  <a:lnTo>
                    <a:pt x="1597440" y="13826"/>
                  </a:lnTo>
                  <a:lnTo>
                    <a:pt x="1647359" y="22828"/>
                  </a:lnTo>
                  <a:lnTo>
                    <a:pt x="1696124" y="34036"/>
                  </a:lnTo>
                  <a:lnTo>
                    <a:pt x="1743489" y="47445"/>
                  </a:lnTo>
                  <a:lnTo>
                    <a:pt x="1789207" y="63050"/>
                  </a:lnTo>
                  <a:lnTo>
                    <a:pt x="1833032" y="80843"/>
                  </a:lnTo>
                  <a:lnTo>
                    <a:pt x="1874717" y="100820"/>
                  </a:lnTo>
                  <a:lnTo>
                    <a:pt x="1914017" y="122974"/>
                  </a:lnTo>
                  <a:lnTo>
                    <a:pt x="1955911" y="151192"/>
                  </a:lnTo>
                  <a:lnTo>
                    <a:pt x="1992183" y="180968"/>
                  </a:lnTo>
                  <a:lnTo>
                    <a:pt x="2022850" y="212075"/>
                  </a:lnTo>
                  <a:lnTo>
                    <a:pt x="2047929" y="244290"/>
                  </a:lnTo>
                  <a:lnTo>
                    <a:pt x="2067438" y="277386"/>
                  </a:lnTo>
                  <a:lnTo>
                    <a:pt x="2089813" y="345322"/>
                  </a:lnTo>
                  <a:lnTo>
                    <a:pt x="2092715" y="379711"/>
                  </a:lnTo>
                  <a:lnTo>
                    <a:pt x="2090116" y="414081"/>
                  </a:lnTo>
                  <a:lnTo>
                    <a:pt x="2068485" y="481863"/>
                  </a:lnTo>
                  <a:lnTo>
                    <a:pt x="2025059" y="546866"/>
                  </a:lnTo>
                  <a:lnTo>
                    <a:pt x="1995216" y="577762"/>
                  </a:lnTo>
                  <a:lnTo>
                    <a:pt x="1959976" y="607288"/>
                  </a:lnTo>
                  <a:lnTo>
                    <a:pt x="1919357" y="635218"/>
                  </a:lnTo>
                  <a:lnTo>
                    <a:pt x="1873377" y="661327"/>
                  </a:lnTo>
                  <a:lnTo>
                    <a:pt x="1831437" y="681286"/>
                  </a:lnTo>
                  <a:lnTo>
                    <a:pt x="1787267" y="699088"/>
                  </a:lnTo>
                  <a:lnTo>
                    <a:pt x="1741116" y="714711"/>
                  </a:lnTo>
                  <a:lnTo>
                    <a:pt x="1693232" y="728136"/>
                  </a:lnTo>
                  <a:lnTo>
                    <a:pt x="1643864" y="739342"/>
                  </a:lnTo>
                  <a:lnTo>
                    <a:pt x="1593261" y="748309"/>
                  </a:lnTo>
                  <a:lnTo>
                    <a:pt x="1541672" y="755014"/>
                  </a:lnTo>
                  <a:lnTo>
                    <a:pt x="1489346" y="759440"/>
                  </a:lnTo>
                  <a:lnTo>
                    <a:pt x="1436531" y="761563"/>
                  </a:lnTo>
                  <a:lnTo>
                    <a:pt x="1383476" y="761365"/>
                  </a:lnTo>
                  <a:lnTo>
                    <a:pt x="1330431" y="758825"/>
                  </a:lnTo>
                  <a:lnTo>
                    <a:pt x="1277643" y="753921"/>
                  </a:lnTo>
                  <a:lnTo>
                    <a:pt x="1225362" y="746634"/>
                  </a:lnTo>
                  <a:lnTo>
                    <a:pt x="1173836" y="736943"/>
                  </a:lnTo>
                  <a:lnTo>
                    <a:pt x="1123314" y="724827"/>
                  </a:lnTo>
                  <a:lnTo>
                    <a:pt x="0" y="145749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740146" y="371602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概念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14370" y="3648075"/>
            <a:ext cx="3681730" cy="31388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职业生涯规划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130604" y="1618001"/>
            <a:ext cx="7485380" cy="255397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965" marR="5080" indent="-342900" algn="just">
              <a:lnSpc>
                <a:spcPct val="142000"/>
              </a:lnSpc>
              <a:spcBef>
                <a:spcPts val="64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800" b="1" i="1" spc="-5" dirty="0">
                <a:latin typeface="微软雅黑" panose="020B0503020204020204" charset="-122"/>
                <a:cs typeface="微软雅黑" panose="020B0503020204020204" charset="-122"/>
              </a:rPr>
              <a:t>职业生涯规划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也称</a:t>
            </a:r>
            <a:r>
              <a:rPr sz="2800" spc="-5" dirty="0">
                <a:latin typeface="微软雅黑" panose="020B0503020204020204" charset="-122"/>
                <a:cs typeface="微软雅黑" panose="020B0503020204020204" charset="-122"/>
              </a:rPr>
              <a:t>职业生涯设计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，它是指一个人对一 生的各阶段所从事的工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或职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路进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设计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规划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algn="just">
              <a:lnSpc>
                <a:spcPct val="15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。包括在什么组织和地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从事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么职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，在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个职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队伍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担任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什么角色，在个人一生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发展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段的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以及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业设 计接受的各种教育和培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5215</Words>
  <Application>WPS 文字</Application>
  <PresentationFormat>On-screen Show (4:3)</PresentationFormat>
  <Paragraphs>677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汉仪旗黑</vt:lpstr>
      <vt:lpstr>Cambria</vt:lpstr>
      <vt:lpstr>黑体</vt:lpstr>
      <vt:lpstr>方正正大黑简体</vt:lpstr>
      <vt:lpstr>Times New Roman</vt:lpstr>
      <vt:lpstr>Wingdings</vt:lpstr>
      <vt:lpstr>汉仪中黑KW</vt:lpstr>
      <vt:lpstr>΢</vt:lpstr>
      <vt:lpstr>Arial</vt:lpstr>
      <vt:lpstr>Microsoft JhengHei</vt:lpstr>
      <vt:lpstr>微软雅黑</vt:lpstr>
      <vt:lpstr>Calibri</vt:lpstr>
      <vt:lpstr>Helvetica Neue</vt:lpstr>
      <vt:lpstr>汉仪书宋二KW</vt:lpstr>
      <vt:lpstr>宋体</vt:lpstr>
      <vt:lpstr>Arial Unicode MS</vt:lpstr>
      <vt:lpstr>Thonburi</vt:lpstr>
      <vt:lpstr>苹方-简</vt:lpstr>
      <vt:lpstr>汉仪中简黑简</vt:lpstr>
      <vt:lpstr>Apple Color Emoji</vt:lpstr>
      <vt:lpstr>Office Theme</vt:lpstr>
      <vt:lpstr>PowerPoint 演示文稿</vt:lpstr>
      <vt:lpstr>“打工人”</vt:lpstr>
      <vt:lpstr>裁员&amp;招聘</vt:lpstr>
      <vt:lpstr>裁员&amp;招聘</vt:lpstr>
      <vt:lpstr>职场中年危机</vt:lpstr>
      <vt:lpstr>原因</vt:lpstr>
      <vt:lpstr>目录</vt:lpstr>
      <vt:lpstr>职业生涯</vt:lpstr>
      <vt:lpstr>职业生涯规划</vt:lpstr>
      <vt:lpstr>凡事预则立，不预则废</vt:lpstr>
      <vt:lpstr>职业生涯规划－双赢</vt:lpstr>
      <vt:lpstr>帕森斯的人与职业相匹配的理论</vt:lpstr>
      <vt:lpstr>霍兰德的职业性向理论</vt:lpstr>
      <vt:lpstr>霍兰德的职业性向理论</vt:lpstr>
      <vt:lpstr>职业生涯发展理论</vt:lpstr>
      <vt:lpstr>职业生涯发展理论</vt:lpstr>
      <vt:lpstr>职业生涯发展理论-成长阶段</vt:lpstr>
      <vt:lpstr>职业生涯发展理论-探索阶段</vt:lpstr>
      <vt:lpstr>职业生涯发展理论-确立阶段</vt:lpstr>
      <vt:lpstr>职业生涯发展理论-确立阶段</vt:lpstr>
      <vt:lpstr>职业生涯发展理论-确立阶段</vt:lpstr>
      <vt:lpstr>职业生涯发展理论-维持阶段</vt:lpstr>
      <vt:lpstr>职业生涯发展理论-衰退阶段</vt:lpstr>
      <vt:lpstr>目录</vt:lpstr>
      <vt:lpstr>3W1H模型</vt:lpstr>
      <vt:lpstr>我是谁</vt:lpstr>
      <vt:lpstr>我能干什么</vt:lpstr>
      <vt:lpstr>我能干什么-霍兰德职业匹配理论</vt:lpstr>
      <vt:lpstr>我想干什么-理想</vt:lpstr>
      <vt:lpstr>我想干什么-社会现实</vt:lpstr>
      <vt:lpstr>缩短差距</vt:lpstr>
      <vt:lpstr>缩短差距</vt:lpstr>
      <vt:lpstr>职业发展策略</vt:lpstr>
      <vt:lpstr>成功的职业生涯设计</vt:lpstr>
      <vt:lpstr>目录</vt:lpstr>
      <vt:lpstr>1、职场核心竞争力</vt:lpstr>
      <vt:lpstr>PowerPoint 演示文稿</vt:lpstr>
      <vt:lpstr>如何增强核心竞争力</vt:lpstr>
      <vt:lpstr>如何增强职场核心竞争力</vt:lpstr>
      <vt:lpstr>如何增强职场核心竞争力</vt:lpstr>
      <vt:lpstr>2、选择工作</vt:lpstr>
      <vt:lpstr>3、在企业工作</vt:lpstr>
      <vt:lpstr>4、跳槽</vt:lpstr>
      <vt:lpstr>祝愿大家有一个美好的职业发展！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	职业生涯管理</dc:title>
  <dc:creator>Cathy Meng</dc:creator>
  <cp:lastModifiedBy>专吃肉的羊</cp:lastModifiedBy>
  <cp:revision>8</cp:revision>
  <dcterms:created xsi:type="dcterms:W3CDTF">2022-11-21T08:56:37Z</dcterms:created>
  <dcterms:modified xsi:type="dcterms:W3CDTF">2022-11-21T08:56:37Z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2021-08-05T00:00:00Z</vt:filetime>
  </property>
  <property fmtid="{D5CDD505-2E9C-101B-9397-08002B2CF9AE}" pid="5" name="ICV">
    <vt:lpwstr>10E567E635F44689AB05D2DC0790592A</vt:lpwstr>
  </property>
  <property fmtid="{D5CDD505-2E9C-101B-9397-08002B2CF9AE}" pid="6" name="KSOProductBuildVer">
    <vt:lpwstr>2052-4.6.1.7467</vt:lpwstr>
  </property>
</Properties>
</file>