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2"/>
  </p:handoutMasterIdLst>
  <p:sldIdLst>
    <p:sldId id="456" r:id="rId3"/>
    <p:sldId id="518" r:id="rId4"/>
    <p:sldId id="519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619" r:id="rId21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BF"/>
    <a:srgbClr val="EE595A"/>
    <a:srgbClr val="F17475"/>
    <a:srgbClr val="F7ACAC"/>
    <a:srgbClr val="459788"/>
    <a:srgbClr val="E57916"/>
    <a:srgbClr val="47998A"/>
    <a:srgbClr val="FBFBFB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43F1-4EEA-4142-9CCB-D31C807F2D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B73A6-5F85-4F22-A9C1-2AAB189230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D4C0-120A-495D-A7F1-CF1B547C3F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8C0-3A9C-4349-9061-C3B7D97BF95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-1501651" y="-998279"/>
            <a:ext cx="5160022" cy="5160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778275" y="3893612"/>
            <a:ext cx="4731450" cy="473145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120"/>
          <p:cNvSpPr>
            <a:spLocks noChangeArrowheads="1"/>
          </p:cNvSpPr>
          <p:nvPr/>
        </p:nvSpPr>
        <p:spPr bwMode="auto">
          <a:xfrm>
            <a:off x="7483138" y="4144359"/>
            <a:ext cx="442670" cy="44176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椭圆 126"/>
          <p:cNvSpPr>
            <a:spLocks noChangeArrowheads="1"/>
          </p:cNvSpPr>
          <p:nvPr/>
        </p:nvSpPr>
        <p:spPr bwMode="auto">
          <a:xfrm>
            <a:off x="8395251" y="3861101"/>
            <a:ext cx="248476" cy="248477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832489" y="2514684"/>
            <a:ext cx="3427324" cy="39430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任务四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天下第一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泉讲解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4794728" y="3043123"/>
            <a:ext cx="3582110" cy="30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756171" y="1745243"/>
            <a:ext cx="36201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项目二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山东省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28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</p:grpSpPr>
        <p:sp>
          <p:nvSpPr>
            <p:cNvPr id="9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21121447">
            <a:off x="-1222115" y="-140756"/>
            <a:ext cx="4893491" cy="4047078"/>
            <a:chOff x="-1222115" y="-140756"/>
            <a:chExt cx="4893491" cy="4047078"/>
          </a:xfrm>
        </p:grpSpPr>
        <p:sp>
          <p:nvSpPr>
            <p:cNvPr id="10" name="Freeform 6"/>
            <p:cNvSpPr/>
            <p:nvPr/>
          </p:nvSpPr>
          <p:spPr bwMode="auto">
            <a:xfrm>
              <a:off x="1169218" y="1646656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0967208">
            <a:off x="-435767" y="-614184"/>
            <a:ext cx="3223485" cy="4740839"/>
            <a:chOff x="-344053" y="-694887"/>
            <a:chExt cx="4459804" cy="6176892"/>
          </a:xfrm>
        </p:grpSpPr>
        <p:sp>
          <p:nvSpPr>
            <p:cNvPr id="11" name="Freeform 7"/>
            <p:cNvSpPr/>
            <p:nvPr/>
          </p:nvSpPr>
          <p:spPr bwMode="auto">
            <a:xfrm>
              <a:off x="1622860" y="2008329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1071814">
            <a:off x="466359" y="-1109221"/>
            <a:ext cx="1927589" cy="6315783"/>
            <a:chOff x="458729" y="-1172283"/>
            <a:chExt cx="1927589" cy="6315783"/>
          </a:xfrm>
        </p:grpSpPr>
        <p:sp>
          <p:nvSpPr>
            <p:cNvPr id="12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solidFill>
              <a:srgbClr val="F17475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13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31" name="组合 30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sp>
        <p:nvSpPr>
          <p:cNvPr id="43" name="TextBox 93"/>
          <p:cNvSpPr txBox="1"/>
          <p:nvPr/>
        </p:nvSpPr>
        <p:spPr>
          <a:xfrm>
            <a:off x="667673" y="1061136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4" grpId="0" bldLvl="0" animBg="1"/>
      <p:bldP spid="76" grpId="0" bldLvl="0" animBg="1"/>
      <p:bldP spid="78" grpId="0" bldLvl="0" animBg="1"/>
      <p:bldP spid="79" grpId="0" bldLvl="0" animBg="1"/>
      <p:bldP spid="80" grpId="0" bldLvl="0" animBg="1"/>
      <p:bldP spid="81" grpId="0"/>
      <p:bldP spid="82" grpId="0"/>
      <p:bldP spid="82" grpId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2097162"/>
          <p:cNvPicPr/>
          <p:nvPr/>
        </p:nvPicPr>
        <p:blipFill>
          <a:blip r:embed="rId1"/>
          <a:stretch>
            <a:fillRect/>
          </a:stretch>
        </p:blipFill>
        <p:spPr>
          <a:xfrm>
            <a:off x="906455" y="386181"/>
            <a:ext cx="7083450" cy="44871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2097163"/>
          <p:cNvPicPr/>
          <p:nvPr/>
        </p:nvPicPr>
        <p:blipFill>
          <a:blip r:embed="rId1"/>
          <a:stretch>
            <a:fillRect/>
          </a:stretch>
        </p:blipFill>
        <p:spPr>
          <a:xfrm>
            <a:off x="318440" y="302317"/>
            <a:ext cx="8502514" cy="4604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2097164"/>
          <p:cNvPicPr/>
          <p:nvPr/>
        </p:nvPicPr>
        <p:blipFill>
          <a:blip r:embed="rId1"/>
          <a:stretch>
            <a:fillRect/>
          </a:stretch>
        </p:blipFill>
        <p:spPr>
          <a:xfrm>
            <a:off x="817085" y="182564"/>
            <a:ext cx="7242014" cy="46571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2097165"/>
          <p:cNvPicPr/>
          <p:nvPr/>
        </p:nvPicPr>
        <p:blipFill>
          <a:blip r:embed="rId1"/>
          <a:stretch>
            <a:fillRect/>
          </a:stretch>
        </p:blipFill>
        <p:spPr>
          <a:xfrm>
            <a:off x="572731" y="298514"/>
            <a:ext cx="7998539" cy="45464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2097166"/>
          <p:cNvPicPr/>
          <p:nvPr/>
        </p:nvPicPr>
        <p:blipFill>
          <a:blip r:embed="rId1"/>
          <a:stretch>
            <a:fillRect/>
          </a:stretch>
        </p:blipFill>
        <p:spPr>
          <a:xfrm>
            <a:off x="553767" y="267808"/>
            <a:ext cx="8036465" cy="46078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2097167"/>
          <p:cNvPicPr/>
          <p:nvPr/>
        </p:nvPicPr>
        <p:blipFill>
          <a:blip r:embed="rId1"/>
          <a:stretch>
            <a:fillRect/>
          </a:stretch>
        </p:blipFill>
        <p:spPr>
          <a:xfrm>
            <a:off x="259282" y="307005"/>
            <a:ext cx="8625437" cy="4590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2097168"/>
          <p:cNvPicPr/>
          <p:nvPr/>
        </p:nvPicPr>
        <p:blipFill>
          <a:blip r:embed="rId1"/>
          <a:stretch>
            <a:fillRect/>
          </a:stretch>
        </p:blipFill>
        <p:spPr>
          <a:xfrm>
            <a:off x="831208" y="268008"/>
            <a:ext cx="7481585" cy="4607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16681" y="250031"/>
            <a:ext cx="453629" cy="341710"/>
          </a:xfrm>
          <a:prstGeom prst="homePlate">
            <a:avLst>
              <a:gd name="adj" fmla="val 38242"/>
            </a:avLst>
          </a:prstGeom>
          <a:solidFill>
            <a:srgbClr val="20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06" y="250031"/>
            <a:ext cx="76200" cy="341710"/>
          </a:xfrm>
          <a:prstGeom prst="rect">
            <a:avLst/>
          </a:prstGeom>
          <a:solidFill>
            <a:srgbClr val="49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1678" y="250031"/>
            <a:ext cx="75010" cy="341710"/>
          </a:xfrm>
          <a:prstGeom prst="rect">
            <a:avLst/>
          </a:prstGeom>
          <a:solidFill>
            <a:srgbClr val="74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标题 20"/>
          <p:cNvSpPr txBox="1"/>
          <p:nvPr/>
        </p:nvSpPr>
        <p:spPr>
          <a:xfrm>
            <a:off x="628650" y="287020"/>
            <a:ext cx="2825750" cy="398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100" b="1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教师点评与</a:t>
            </a:r>
            <a:r>
              <a:rPr lang="zh-CN" altLang="en-US" sz="2100" b="1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补充</a:t>
            </a:r>
            <a:endParaRPr lang="zh-CN" altLang="en-US" sz="2100" b="1" spc="300" dirty="0" smtClean="0">
              <a:solidFill>
                <a:srgbClr val="2075AC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09974" y="1835962"/>
            <a:ext cx="2289592" cy="2289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4" name="椭圆 13"/>
          <p:cNvSpPr/>
          <p:nvPr/>
        </p:nvSpPr>
        <p:spPr>
          <a:xfrm>
            <a:off x="3377804" y="1558529"/>
            <a:ext cx="1169194" cy="1169194"/>
          </a:xfrm>
          <a:prstGeom prst="ellipse">
            <a:avLst/>
          </a:prstGeom>
          <a:solidFill>
            <a:srgbClr val="2075A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grpSp>
        <p:nvGrpSpPr>
          <p:cNvPr id="17" name="组合 16"/>
          <p:cNvGrpSpPr/>
          <p:nvPr/>
        </p:nvGrpSpPr>
        <p:grpSpPr>
          <a:xfrm>
            <a:off x="3009418" y="3409666"/>
            <a:ext cx="889538" cy="889538"/>
            <a:chOff x="304800" y="673100"/>
            <a:chExt cx="4000500" cy="4000500"/>
          </a:xfrm>
          <a:solidFill>
            <a:srgbClr val="74A7C8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26" name="TextBox 57"/>
          <p:cNvSpPr txBox="1">
            <a:spLocks noChangeArrowheads="1"/>
          </p:cNvSpPr>
          <p:nvPr/>
        </p:nvSpPr>
        <p:spPr bwMode="auto">
          <a:xfrm>
            <a:off x="3676650" y="1828800"/>
            <a:ext cx="571500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7"/>
          <p:cNvSpPr txBox="1">
            <a:spLocks noChangeArrowheads="1"/>
          </p:cNvSpPr>
          <p:nvPr/>
        </p:nvSpPr>
        <p:spPr bwMode="auto">
          <a:xfrm>
            <a:off x="3143250" y="3617595"/>
            <a:ext cx="571500" cy="4891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600450" y="2847499"/>
            <a:ext cx="1728311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点评与</a:t>
            </a:r>
            <a:r>
              <a:rPr lang="zh-CN" altLang="en-US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</a:t>
            </a:r>
            <a:endParaRPr lang="zh-CN" altLang="en-US" sz="1800" b="1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3990" y="1113790"/>
            <a:ext cx="3204210" cy="154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天下第一</a:t>
            </a: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泉讲解教师</a:t>
            </a: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点评每位同学优缺点：导游词组织；语言感染力；代入感。知识点补充和讲解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示范。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1070" y="3086100"/>
            <a:ext cx="215074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小组互评</a:t>
            </a:r>
            <a:endParaRPr lang="en-US" altLang="zh-CN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其他组同学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互评；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景点内容提问式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强化；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确认景区导游资格考试定稿讲解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词。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29194" y="2971992"/>
            <a:ext cx="889538" cy="889538"/>
            <a:chOff x="304800" y="673100"/>
            <a:chExt cx="4000500" cy="4000500"/>
          </a:xfrm>
          <a:solidFill>
            <a:srgbClr val="00B0F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8" name="TextBox 57"/>
          <p:cNvSpPr txBox="1">
            <a:spLocks noChangeArrowheads="1"/>
          </p:cNvSpPr>
          <p:nvPr/>
        </p:nvSpPr>
        <p:spPr bwMode="auto">
          <a:xfrm>
            <a:off x="5188268" y="3143250"/>
            <a:ext cx="571500" cy="4891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noAutofit/>
          </a:bodyPr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58803" y="2558415"/>
            <a:ext cx="3089434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岗课赛证融合</a:t>
            </a:r>
            <a:endParaRPr lang="en-US" altLang="zh-CN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提升层同学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做好文化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传承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讲好中国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故事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游客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文化自信价值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引领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6" grpId="0"/>
      <p:bldP spid="27" grpId="0"/>
      <p:bldP spid="2" grpId="0"/>
      <p:bldP spid="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-1397698" y="-927497"/>
            <a:ext cx="5160022" cy="51600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-1026274" y="-552098"/>
            <a:ext cx="4417174" cy="44171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  <a:blipFill>
            <a:blip r:embed="rId1"/>
            <a:stretch>
              <a:fillRect/>
            </a:stretch>
          </a:blipFill>
        </p:grpSpPr>
        <p:sp>
          <p:nvSpPr>
            <p:cNvPr id="42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21121447">
            <a:off x="-1246783" y="-144139"/>
            <a:ext cx="4966689" cy="3696626"/>
            <a:chOff x="-1222115" y="-140756"/>
            <a:chExt cx="4966689" cy="3696626"/>
          </a:xfrm>
          <a:solidFill>
            <a:srgbClr val="EE595A"/>
          </a:solidFill>
        </p:grpSpPr>
        <p:sp>
          <p:nvSpPr>
            <p:cNvPr id="46" name="Freeform 6"/>
            <p:cNvSpPr/>
            <p:nvPr/>
          </p:nvSpPr>
          <p:spPr bwMode="auto">
            <a:xfrm rot="21292870">
              <a:off x="1242416" y="1296204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 rot="20967208">
            <a:off x="-755988" y="-1529926"/>
            <a:ext cx="3945059" cy="5768216"/>
            <a:chOff x="-344053" y="-694887"/>
            <a:chExt cx="3945059" cy="5768216"/>
          </a:xfrm>
          <a:solidFill>
            <a:srgbClr val="FFC000"/>
          </a:solidFill>
        </p:grpSpPr>
        <p:sp>
          <p:nvSpPr>
            <p:cNvPr id="50" name="Freeform 7"/>
            <p:cNvSpPr/>
            <p:nvPr/>
          </p:nvSpPr>
          <p:spPr bwMode="auto">
            <a:xfrm>
              <a:off x="1108115" y="1599653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21071814">
            <a:off x="458729" y="-1172283"/>
            <a:ext cx="1927589" cy="6315783"/>
            <a:chOff x="458729" y="-1172283"/>
            <a:chExt cx="1927589" cy="6315783"/>
          </a:xfrm>
          <a:solidFill>
            <a:srgbClr val="F17475"/>
          </a:solidFill>
        </p:grpSpPr>
        <p:sp>
          <p:nvSpPr>
            <p:cNvPr id="55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58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62" name="组合 61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4649729" y="2485112"/>
            <a:ext cx="323604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200525" y="1364615"/>
            <a:ext cx="4229735" cy="2319020"/>
          </a:xfrm>
          <a:prstGeom prst="rect">
            <a:avLst/>
          </a:prstGeom>
        </p:spPr>
        <p:txBody>
          <a:bodyPr wrap="none" lIns="68580" tIns="34290" rIns="68580" bIns="34290">
            <a:noAutofit/>
          </a:bodyPr>
          <a:lstStyle/>
          <a:p>
            <a:pPr algn="l"/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省情、天下第一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泉景区熟练讲解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2.熟练掌握导游规范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en-US" altLang="zh-CN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64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熟练掌握应变技能知识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</a:t>
            </a:r>
            <a:r>
              <a:rPr lang="en-US" altLang="zh-CN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52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题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熟练掌握综合知识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</a:t>
            </a:r>
            <a:r>
              <a:rPr lang="en-US" altLang="zh-CN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en-US" altLang="zh-CN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题</a:t>
            </a:r>
            <a:endParaRPr lang="zh-CN" altLang="en-US" sz="24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7" name="TextBox 13"/>
          <p:cNvSpPr txBox="1"/>
          <p:nvPr/>
        </p:nvSpPr>
        <p:spPr>
          <a:xfrm flipH="1">
            <a:off x="766046" y="1364187"/>
            <a:ext cx="798358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小结作业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4582634" y="2096418"/>
            <a:ext cx="323604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4649309" y="1503283"/>
            <a:ext cx="2232660" cy="5759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p>
            <a:r>
              <a:rPr lang="zh-CN" altLang="en-US" sz="33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小结和作业</a:t>
            </a:r>
            <a:endParaRPr lang="zh-CN" altLang="en-US" sz="33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9" grpId="0" bldLvl="0" animBg="1"/>
      <p:bldP spid="40" grpId="0" bldLvl="0" animBg="1"/>
      <p:bldP spid="67" grpId="0"/>
      <p:bldP spid="87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09715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72"/>
            <a:ext cx="9144000" cy="5143356"/>
          </a:xfrm>
          <a:prstGeom prst="rect">
            <a:avLst/>
          </a:prstGeom>
        </p:spPr>
      </p:pic>
      <p:sp>
        <p:nvSpPr>
          <p:cNvPr id="1048649" name="文本框 1048648"/>
          <p:cNvSpPr txBox="1"/>
          <p:nvPr/>
        </p:nvSpPr>
        <p:spPr>
          <a:xfrm>
            <a:off x="2515123" y="2571749"/>
            <a:ext cx="5252036" cy="78359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zh-CN" sz="45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天下第一泉景区</a:t>
            </a:r>
            <a:endParaRPr lang="zh-CN" sz="45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2097152"/>
          <p:cNvPicPr/>
          <p:nvPr/>
        </p:nvPicPr>
        <p:blipFill>
          <a:blip r:embed="rId1"/>
          <a:stretch>
            <a:fillRect/>
          </a:stretch>
        </p:blipFill>
        <p:spPr>
          <a:xfrm>
            <a:off x="381749" y="309803"/>
            <a:ext cx="8380502" cy="45238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2097155"/>
          <p:cNvPicPr/>
          <p:nvPr/>
        </p:nvPicPr>
        <p:blipFill>
          <a:blip r:embed="rId1"/>
          <a:stretch>
            <a:fillRect/>
          </a:stretch>
        </p:blipFill>
        <p:spPr>
          <a:xfrm>
            <a:off x="14818" y="85899"/>
            <a:ext cx="9225533" cy="48706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2097156"/>
          <p:cNvPicPr/>
          <p:nvPr/>
        </p:nvPicPr>
        <p:blipFill>
          <a:blip r:embed="rId1"/>
          <a:stretch>
            <a:fillRect/>
          </a:stretch>
        </p:blipFill>
        <p:spPr>
          <a:xfrm>
            <a:off x="228088" y="192014"/>
            <a:ext cx="8728247" cy="4810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2097158"/>
          <p:cNvPicPr/>
          <p:nvPr/>
        </p:nvPicPr>
        <p:blipFill>
          <a:blip r:embed="rId1"/>
          <a:stretch>
            <a:fillRect/>
          </a:stretch>
        </p:blipFill>
        <p:spPr>
          <a:xfrm>
            <a:off x="628149" y="389078"/>
            <a:ext cx="7822010" cy="45841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2097159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26" y="285618"/>
            <a:ext cx="8598266" cy="4606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2097160"/>
          <p:cNvPicPr/>
          <p:nvPr/>
        </p:nvPicPr>
        <p:blipFill>
          <a:blip r:embed="rId1"/>
          <a:stretch>
            <a:fillRect/>
          </a:stretch>
        </p:blipFill>
        <p:spPr>
          <a:xfrm>
            <a:off x="500284" y="177782"/>
            <a:ext cx="8053976" cy="4787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2097161"/>
          <p:cNvPicPr/>
          <p:nvPr/>
        </p:nvPicPr>
        <p:blipFill>
          <a:blip r:embed="rId1"/>
          <a:stretch>
            <a:fillRect/>
          </a:stretch>
        </p:blipFill>
        <p:spPr>
          <a:xfrm>
            <a:off x="276567" y="339627"/>
            <a:ext cx="8590866" cy="462593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I0NTZmMGJmZTJiZDhmYjhlMTI2YzI5ODIyMDBmNDYifQ=="/>
  <p:tag name="KSO_WPP_MARK_KEY" val="132ee0f4-a1f2-4a83-bd4d-3f52aef4b215"/>
</p:tagLst>
</file>

<file path=ppt/theme/theme1.xml><?xml version="1.0" encoding="utf-8"?>
<a:theme xmlns:a="http://schemas.openxmlformats.org/drawingml/2006/main" name="Office 主题">
  <a:themeElements>
    <a:clrScheme name="全新全新配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274</Words>
  <Application>WPS 演示</Application>
  <PresentationFormat>全屏显示(16:9)</PresentationFormat>
  <Paragraphs>46</Paragraphs>
  <Slides>18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Nexa Light</vt:lpstr>
      <vt:lpstr>华康少女文字W5(P)</vt:lpstr>
      <vt:lpstr>Calibri</vt:lpstr>
      <vt:lpstr>Arial Unicode MS</vt:lpstr>
      <vt:lpstr>Arial</vt:lpstr>
      <vt:lpstr>Agency FB</vt:lpstr>
      <vt:lpstr>Impact</vt:lpstr>
      <vt:lpstr>Times New Roman</vt:lpstr>
      <vt:lpstr>楷体</vt:lpstr>
      <vt:lpstr>书体坊安景臣钢笔行书</vt:lpstr>
      <vt:lpstr>Calibri Light</vt:lpstr>
      <vt:lpstr>Wide Latin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我图网licai2011</dc:creator>
  <cp:lastModifiedBy>水寒</cp:lastModifiedBy>
  <cp:revision>172</cp:revision>
  <dcterms:created xsi:type="dcterms:W3CDTF">2016-04-18T02:19:00Z</dcterms:created>
  <dcterms:modified xsi:type="dcterms:W3CDTF">2022-11-12T11:14:24Z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F144C79C93A14E82B2EC1CEB21C510CB</vt:lpwstr>
  </property>
  <property fmtid="{D5CDD505-2E9C-101B-9397-08002B2CF9AE}" pid="3" name="KSOProductBuildVer">
    <vt:lpwstr>2052-11.1.0.12763</vt:lpwstr>
  </property>
</Properties>
</file>