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20"/>
  </p:handoutMasterIdLst>
  <p:sldIdLst>
    <p:sldId id="461" r:id="rId3"/>
    <p:sldId id="785" r:id="rId4"/>
    <p:sldId id="786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538" r:id="rId17"/>
    <p:sldId id="784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BF"/>
    <a:srgbClr val="EE595A"/>
    <a:srgbClr val="F17475"/>
    <a:srgbClr val="F7ACAC"/>
    <a:srgbClr val="459788"/>
    <a:srgbClr val="E57916"/>
    <a:srgbClr val="47998A"/>
    <a:srgbClr val="FBFBFB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43F1-4EEA-4142-9CCB-D31C807F2D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73A6-5F85-4F22-A9C1-2AAB18923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8C0-3A9C-4349-9061-C3B7D97BF95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597400" y="2514600"/>
            <a:ext cx="3797935" cy="39433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任务九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青州古城景区讲解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620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山东省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ocuments\Tencent Files\1754098614\FileRecv\MobileFile\mmexport166704573195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3500"/>
            <a:ext cx="6858000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0"/>
            <a:ext cx="21602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9.</a:t>
            </a:r>
            <a:r>
              <a:rPr lang="zh-CN" altLang="en-US" sz="2100" b="1" dirty="0"/>
              <a:t>云门山望寿阁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ocuments\Tencent Files\1754098614\FileRecv\MobileFile\mmexport166704573429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498"/>
            <a:ext cx="6858000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853" y="4789"/>
            <a:ext cx="264629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10.</a:t>
            </a:r>
            <a:r>
              <a:rPr lang="zh-CN" altLang="en-US" sz="2100" b="1" dirty="0"/>
              <a:t>云门山明摩崖巨寿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ocuments\Tencent Files\1754098614\FileRecv\MobileFile\mmexport1667045736692.jpg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3500"/>
            <a:ext cx="3429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SUS\Documents\Tencent Files\1754098614\FileRecv\MobileFile\mmexport166704573897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3500"/>
            <a:ext cx="3429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99" y="-1"/>
            <a:ext cx="685632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/>
              <a:t>11.</a:t>
            </a:r>
            <a:r>
              <a:rPr lang="zh-CN" altLang="en-US" sz="2100" b="1" dirty="0"/>
              <a:t>云门山山顶石刻</a:t>
            </a:r>
            <a:endParaRPr lang="zh-CN" altLang="en-US" sz="2100" b="1" dirty="0"/>
          </a:p>
          <a:p>
            <a:r>
              <a:rPr lang="en-US" altLang="zh-CN" sz="2100" b="1" dirty="0" smtClean="0"/>
              <a:t>           11.1</a:t>
            </a:r>
            <a:r>
              <a:rPr lang="zh-CN" altLang="en-US" sz="2100" b="1" dirty="0"/>
              <a:t>典型石刻</a:t>
            </a:r>
            <a:r>
              <a:rPr lang="zh-CN" altLang="en-US" sz="2100" b="1" dirty="0" smtClean="0"/>
              <a:t>图                       </a:t>
            </a:r>
            <a:r>
              <a:rPr lang="en-US" altLang="zh-CN" sz="2100" b="1" dirty="0" smtClean="0"/>
              <a:t>11.2</a:t>
            </a:r>
            <a:r>
              <a:rPr lang="zh-CN" altLang="en-US" sz="2100" b="1" dirty="0"/>
              <a:t>石刻集中的图片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ocuments\Tencent Files\1754098614\FileRecv\MobileFile\mmexport166704574122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3500"/>
            <a:ext cx="6858000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9922" y="33468"/>
            <a:ext cx="140415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12.</a:t>
            </a:r>
            <a:r>
              <a:rPr lang="zh-CN" altLang="en-US" sz="2100" b="1" dirty="0"/>
              <a:t>云门洞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ocuments\Tencent Files\1754098614\FileRecv\MobileFile\mmexport166704574344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81" y="553500"/>
            <a:ext cx="6854619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8556" y="0"/>
            <a:ext cx="243027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13</a:t>
            </a:r>
            <a:r>
              <a:rPr lang="en-US" altLang="zh-CN" sz="2100" b="1" dirty="0"/>
              <a:t>.</a:t>
            </a:r>
            <a:r>
              <a:rPr lang="zh-CN" altLang="en-US" sz="2100" b="1" dirty="0"/>
              <a:t>云门山石窟造像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6681" y="250031"/>
            <a:ext cx="453629" cy="341710"/>
          </a:xfrm>
          <a:prstGeom prst="homePlate">
            <a:avLst>
              <a:gd name="adj" fmla="val 38242"/>
            </a:avLst>
          </a:prstGeom>
          <a:solidFill>
            <a:srgbClr val="207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06" y="250031"/>
            <a:ext cx="76200" cy="341710"/>
          </a:xfrm>
          <a:prstGeom prst="rect">
            <a:avLst/>
          </a:prstGeom>
          <a:solidFill>
            <a:srgbClr val="49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1678" y="250031"/>
            <a:ext cx="75010" cy="341710"/>
          </a:xfrm>
          <a:prstGeom prst="rect">
            <a:avLst/>
          </a:prstGeom>
          <a:solidFill>
            <a:srgbClr val="74A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标题 20"/>
          <p:cNvSpPr txBox="1"/>
          <p:nvPr/>
        </p:nvSpPr>
        <p:spPr>
          <a:xfrm>
            <a:off x="628650" y="287020"/>
            <a:ext cx="2825750" cy="398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教师点评与</a:t>
            </a:r>
            <a:r>
              <a:rPr lang="zh-CN" altLang="en-US" sz="2100" b="1" spc="300" dirty="0" smtClean="0">
                <a:solidFill>
                  <a:srgbClr val="2075AC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补充</a:t>
            </a:r>
            <a:endParaRPr lang="zh-CN" altLang="en-US" sz="2100" b="1" spc="300" dirty="0" smtClean="0">
              <a:solidFill>
                <a:srgbClr val="2075AC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09974" y="1835962"/>
            <a:ext cx="2289592" cy="22895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4" name="椭圆 13"/>
          <p:cNvSpPr/>
          <p:nvPr/>
        </p:nvSpPr>
        <p:spPr>
          <a:xfrm>
            <a:off x="3377804" y="1558529"/>
            <a:ext cx="1169194" cy="1169194"/>
          </a:xfrm>
          <a:prstGeom prst="ellipse">
            <a:avLst/>
          </a:prstGeom>
          <a:solidFill>
            <a:srgbClr val="2075A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17" name="组合 16"/>
          <p:cNvGrpSpPr/>
          <p:nvPr/>
        </p:nvGrpSpPr>
        <p:grpSpPr>
          <a:xfrm>
            <a:off x="3009418" y="3409666"/>
            <a:ext cx="889538" cy="889538"/>
            <a:chOff x="304800" y="673100"/>
            <a:chExt cx="4000500" cy="4000500"/>
          </a:xfrm>
          <a:solidFill>
            <a:srgbClr val="74A7C8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26" name="TextBox 57"/>
          <p:cNvSpPr txBox="1">
            <a:spLocks noChangeArrowheads="1"/>
          </p:cNvSpPr>
          <p:nvPr/>
        </p:nvSpPr>
        <p:spPr bwMode="auto">
          <a:xfrm>
            <a:off x="3676650" y="1828800"/>
            <a:ext cx="57150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3143250" y="3617595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00450" y="2847499"/>
            <a:ext cx="1728311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点评与</a:t>
            </a:r>
            <a:r>
              <a:rPr lang="zh-CN" altLang="en-US" sz="1800" b="1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  <a:endParaRPr lang="zh-CN" altLang="en-US" sz="1800" b="1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785" y="1113790"/>
            <a:ext cx="3065780" cy="154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青州古城讲解教师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点评每位同学优缺点：导游词组织；语言感染力；代入感。知识点补充和讲解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070" y="3086100"/>
            <a:ext cx="215074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小组互评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其他组同学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互评；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景点内容提问式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强化；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确认景区导游资格考试定稿讲解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词。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29194" y="2971992"/>
            <a:ext cx="889538" cy="889538"/>
            <a:chOff x="304800" y="673100"/>
            <a:chExt cx="4000500" cy="4000500"/>
          </a:xfrm>
          <a:solidFill>
            <a:srgbClr val="00B0F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8" name="TextBox 57"/>
          <p:cNvSpPr txBox="1">
            <a:spLocks noChangeArrowheads="1"/>
          </p:cNvSpPr>
          <p:nvPr/>
        </p:nvSpPr>
        <p:spPr bwMode="auto">
          <a:xfrm>
            <a:off x="5188268" y="3143250"/>
            <a:ext cx="571500" cy="489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435" tIns="25717" rIns="51435" bIns="25717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8803" y="2558415"/>
            <a:ext cx="3089434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2075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岗课赛证融合</a:t>
            </a:r>
            <a:endParaRPr lang="en-US" altLang="zh-CN" sz="1800" b="1" dirty="0">
              <a:solidFill>
                <a:srgbClr val="2075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提升层同学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做好文化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传承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讲好中国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故事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游客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文化自信价值</a:t>
            </a:r>
            <a:r>
              <a:rPr 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引领</a:t>
            </a:r>
            <a:endParaRPr lang="zh-CN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6" grpId="0"/>
      <p:bldP spid="27" grpId="0"/>
      <p:bldP spid="2" grpId="0"/>
      <p:bldP spid="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-1397698" y="-927497"/>
            <a:ext cx="5160022" cy="51600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-1026274" y="-552098"/>
            <a:ext cx="4417174" cy="44171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  <a:blipFill>
            <a:blip r:embed="rId1"/>
            <a:stretch>
              <a:fillRect/>
            </a:stretch>
          </a:blipFill>
        </p:grpSpPr>
        <p:sp>
          <p:nvSpPr>
            <p:cNvPr id="42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21121447">
            <a:off x="-1246783" y="-144139"/>
            <a:ext cx="4966689" cy="3696626"/>
            <a:chOff x="-1222115" y="-140756"/>
            <a:chExt cx="4966689" cy="3696626"/>
          </a:xfrm>
          <a:solidFill>
            <a:srgbClr val="EE595A"/>
          </a:solidFill>
        </p:grpSpPr>
        <p:sp>
          <p:nvSpPr>
            <p:cNvPr id="46" name="Freeform 6"/>
            <p:cNvSpPr/>
            <p:nvPr/>
          </p:nvSpPr>
          <p:spPr bwMode="auto">
            <a:xfrm rot="21292870">
              <a:off x="1242416" y="1296204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 rot="20967208">
            <a:off x="-755988" y="-1529926"/>
            <a:ext cx="3945059" cy="5768216"/>
            <a:chOff x="-344053" y="-694887"/>
            <a:chExt cx="3945059" cy="5768216"/>
          </a:xfrm>
          <a:solidFill>
            <a:srgbClr val="FFC000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1108115" y="1599653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21071814">
            <a:off x="458729" y="-1172283"/>
            <a:ext cx="1927589" cy="6315783"/>
            <a:chOff x="458729" y="-1172283"/>
            <a:chExt cx="1927589" cy="6315783"/>
          </a:xfrm>
          <a:solidFill>
            <a:srgbClr val="F17475"/>
          </a:solidFill>
        </p:grpSpPr>
        <p:sp>
          <p:nvSpPr>
            <p:cNvPr id="55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grpFill/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58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62" name="组合 61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4649729" y="2485112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200525" y="1364615"/>
            <a:ext cx="4229735" cy="2319020"/>
          </a:xfrm>
          <a:prstGeom prst="rect">
            <a:avLst/>
          </a:prstGeom>
        </p:spPr>
        <p:txBody>
          <a:bodyPr wrap="none" lIns="68580" tIns="34290" rIns="68580" bIns="34290">
            <a:noAutofit/>
          </a:bodyPr>
          <a:lstStyle/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省情、各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景区熟练讲解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2.熟练掌握导游规范</a:t>
            </a:r>
            <a:r>
              <a:rPr 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熟练掌握应变技能知识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熟练掌握综合知识</a:t>
            </a:r>
            <a:r>
              <a:rPr 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</a:t>
            </a:r>
            <a:endParaRPr lang="zh-CN" altLang="en-US" sz="24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TextBox 13"/>
          <p:cNvSpPr txBox="1"/>
          <p:nvPr/>
        </p:nvSpPr>
        <p:spPr>
          <a:xfrm flipH="1">
            <a:off x="766046" y="1364187"/>
            <a:ext cx="798358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小结作业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582634" y="2096418"/>
            <a:ext cx="323604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4649309" y="1503283"/>
            <a:ext cx="2232660" cy="5759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p>
            <a:r>
              <a:rPr lang="zh-CN" altLang="en-US" sz="33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小结和作业</a:t>
            </a:r>
            <a:endParaRPr lang="zh-CN" altLang="en-US" sz="33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699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199"/>
                            </p:stCondLst>
                            <p:childTnLst>
                              <p:par>
                                <p:cTn id="6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9" grpId="0" bldLvl="0" animBg="1"/>
      <p:bldP spid="40" grpId="0" bldLvl="0" animBg="1"/>
      <p:bldP spid="67" grpId="0"/>
      <p:bldP spid="87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cuments\Tencent Files\1754098614\FileRecv\MobileFile\mmexport166704570418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3528"/>
            <a:ext cx="6858000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2889" y="0"/>
            <a:ext cx="1998222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1.</a:t>
            </a:r>
            <a:r>
              <a:rPr lang="zh-CN" altLang="en-US" sz="2100" b="1" dirty="0"/>
              <a:t>青州古城概况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ocuments\Tencent Files\1754098614\FileRecv\MobileFile\mmexport166704570728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2" y="574038"/>
            <a:ext cx="6854957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0938" y="0"/>
            <a:ext cx="148516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2.</a:t>
            </a:r>
            <a:r>
              <a:rPr lang="zh-CN" altLang="en-US" sz="2100" b="1" dirty="0"/>
              <a:t>天主教堂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ocuments\Tencent Files\1754098614\FileRecv\MobileFile\mmexport166704570974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3501"/>
            <a:ext cx="340226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ocuments\Tencent Files\1754098614\FileRecv\MobileFile\mmexport1667045712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76" y="823501"/>
            <a:ext cx="339965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99" y="-1"/>
            <a:ext cx="685632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/>
              <a:t>3.</a:t>
            </a:r>
            <a:r>
              <a:rPr lang="zh-CN" altLang="en-US" sz="2100" b="1" dirty="0"/>
              <a:t>偶园</a:t>
            </a:r>
            <a:endParaRPr lang="zh-CN" altLang="en-US" sz="2100" b="1" dirty="0"/>
          </a:p>
          <a:p>
            <a:r>
              <a:rPr lang="en-US" altLang="zh-CN" sz="2100" b="1" dirty="0" smtClean="0"/>
              <a:t>      3.1</a:t>
            </a:r>
            <a:r>
              <a:rPr lang="zh-CN" altLang="en-US" sz="2100" b="1" dirty="0"/>
              <a:t>偶园正门全景</a:t>
            </a:r>
            <a:r>
              <a:rPr lang="zh-CN" altLang="en-US" sz="2100" b="1" dirty="0" smtClean="0"/>
              <a:t>图                           </a:t>
            </a:r>
            <a:r>
              <a:rPr lang="en-US" altLang="zh-CN" sz="2100" b="1" dirty="0" smtClean="0"/>
              <a:t>3.2</a:t>
            </a:r>
            <a:r>
              <a:rPr lang="zh-CN" altLang="en-US" sz="2100" b="1" dirty="0"/>
              <a:t>偶园内景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cuments\Tencent Files\1754098614\FileRecv\MobileFile\mmexport166704571474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25" y="553500"/>
            <a:ext cx="6866975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8098" y="0"/>
            <a:ext cx="282780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4.</a:t>
            </a:r>
            <a:r>
              <a:rPr lang="zh-CN" altLang="en-US" sz="2100" b="1" dirty="0"/>
              <a:t>青州古城十景砖雕墙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ocuments\Tencent Files\1754098614\FileRecv\MobileFile\mmexport166704571732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52" y="553500"/>
            <a:ext cx="6854348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8913" y="0"/>
            <a:ext cx="156617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5.</a:t>
            </a:r>
            <a:r>
              <a:rPr lang="zh-CN" altLang="en-US" sz="2100" b="1" dirty="0"/>
              <a:t>基督教堂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ocuments\Tencent Files\1754098614\FileRecv\MobileFile\mmexport166704571972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3500"/>
            <a:ext cx="342816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ocuments\Tencent Files\1754098614\FileRecv\MobileFile\mmexport1667045722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823500"/>
            <a:ext cx="342900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99" y="-1"/>
            <a:ext cx="685632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/>
              <a:t>6.</a:t>
            </a:r>
            <a:r>
              <a:rPr lang="zh-CN" altLang="en-US" sz="2100" b="1" dirty="0"/>
              <a:t>青州府贡院</a:t>
            </a:r>
            <a:endParaRPr lang="zh-CN" altLang="en-US" sz="2100" b="1" dirty="0"/>
          </a:p>
          <a:p>
            <a:r>
              <a:rPr lang="en-US" altLang="zh-CN" sz="2100" b="1" dirty="0" smtClean="0"/>
              <a:t>         6.1</a:t>
            </a:r>
            <a:r>
              <a:rPr lang="zh-CN" altLang="en-US" sz="2100" b="1" dirty="0"/>
              <a:t>贡院正门全景</a:t>
            </a:r>
            <a:r>
              <a:rPr lang="zh-CN" altLang="en-US" sz="2100" b="1" dirty="0" smtClean="0"/>
              <a:t>图                 </a:t>
            </a:r>
            <a:r>
              <a:rPr lang="en-US" altLang="zh-CN" sz="2100" b="1" dirty="0" smtClean="0"/>
              <a:t>6.2</a:t>
            </a:r>
            <a:r>
              <a:rPr lang="zh-CN" altLang="en-US" sz="2100" b="1" dirty="0"/>
              <a:t>贡院正院全景图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ocuments\Tencent Files\1754098614\FileRecv\MobileFile\mmexport166704572473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654756"/>
            <a:ext cx="6858001" cy="19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SUS\Documents\Tencent Files\1754098614\FileRecv\MobileFile\mmexport1667045727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91767"/>
            <a:ext cx="6858000" cy="20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9127"/>
            <a:ext cx="3186354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/>
              <a:t>7.</a:t>
            </a:r>
            <a:r>
              <a:rPr lang="zh-CN" altLang="en-US" sz="2100" b="1" dirty="0"/>
              <a:t>青州博物馆</a:t>
            </a:r>
            <a:endParaRPr lang="zh-CN" altLang="en-US" sz="2100" b="1" dirty="0"/>
          </a:p>
          <a:p>
            <a:r>
              <a:rPr lang="en-US" altLang="zh-CN" sz="2100" b="1" dirty="0"/>
              <a:t>7.1</a:t>
            </a:r>
            <a:r>
              <a:rPr lang="zh-CN" altLang="en-US" sz="2100" b="1" dirty="0"/>
              <a:t>青州博物馆正门全景图</a:t>
            </a:r>
            <a:endParaRPr lang="zh-CN" altLang="en-US" sz="2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2733768"/>
            <a:ext cx="459051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7.2</a:t>
            </a:r>
            <a:r>
              <a:rPr lang="zh-CN" altLang="en-US" sz="2100" b="1" dirty="0"/>
              <a:t>标志性景点图明壮元赵秉忠殿试卷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ocuments\Tencent Files\1754098614\FileRecv\MobileFile\mmexport166704572967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3500"/>
            <a:ext cx="6858000" cy="45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0"/>
            <a:ext cx="172819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8.</a:t>
            </a:r>
            <a:r>
              <a:rPr lang="zh-CN" altLang="en-US" sz="2100" b="1" dirty="0"/>
              <a:t>云门山概况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0NTZmMGJmZTJiZDhmYjhlMTI2YzI5ODIyMDBmNDYifQ=="/>
  <p:tag name="KSO_WPP_MARK_KEY" val="132ee0f4-a1f2-4a83-bd4d-3f52aef4b215"/>
</p:tagLst>
</file>

<file path=ppt/theme/theme1.xml><?xml version="1.0" encoding="utf-8"?>
<a:theme xmlns:a="http://schemas.openxmlformats.org/drawingml/2006/main" name="Office 主题">
  <a:themeElements>
    <a:clrScheme name="全新全新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</Words>
  <Application>WPS 演示</Application>
  <PresentationFormat>全屏显示(16:9)</PresentationFormat>
  <Paragraphs>76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Nexa Light</vt:lpstr>
      <vt:lpstr>华康少女文字W5(P)</vt:lpstr>
      <vt:lpstr>Calibri</vt:lpstr>
      <vt:lpstr>Arial Unicode MS</vt:lpstr>
      <vt:lpstr>Arial</vt:lpstr>
      <vt:lpstr>Agency FB</vt:lpstr>
      <vt:lpstr>Impact</vt:lpstr>
      <vt:lpstr>Times New Roman</vt:lpstr>
      <vt:lpstr>楷体</vt:lpstr>
      <vt:lpstr>书体坊安景臣钢笔行书</vt:lpstr>
      <vt:lpstr>Wide Latin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我图网licai2011</dc:creator>
  <cp:lastModifiedBy>水寒</cp:lastModifiedBy>
  <cp:revision>176</cp:revision>
  <dcterms:created xsi:type="dcterms:W3CDTF">2016-04-18T02:19:00Z</dcterms:created>
  <dcterms:modified xsi:type="dcterms:W3CDTF">2022-11-12T11:26:43Z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F144C79C93A14E82B2EC1CEB21C510CB</vt:lpwstr>
  </property>
  <property fmtid="{D5CDD505-2E9C-101B-9397-08002B2CF9AE}" pid="3" name="KSOProductBuildVer">
    <vt:lpwstr>2052-11.1.0.12763</vt:lpwstr>
  </property>
</Properties>
</file>