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42" r:id="rId2"/>
    <p:sldId id="280" r:id="rId3"/>
    <p:sldId id="264" r:id="rId4"/>
    <p:sldId id="258" r:id="rId5"/>
    <p:sldId id="282" r:id="rId6"/>
    <p:sldId id="285" r:id="rId7"/>
    <p:sldId id="332" r:id="rId8"/>
    <p:sldId id="333" r:id="rId9"/>
    <p:sldId id="334" r:id="rId10"/>
    <p:sldId id="330"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9" r:id="rId33"/>
    <p:sldId id="310" r:id="rId34"/>
    <p:sldId id="311" r:id="rId35"/>
    <p:sldId id="335" r:id="rId36"/>
    <p:sldId id="344" r:id="rId37"/>
    <p:sldId id="315" r:id="rId38"/>
    <p:sldId id="316" r:id="rId39"/>
    <p:sldId id="345" r:id="rId40"/>
    <p:sldId id="319" r:id="rId41"/>
    <p:sldId id="320" r:id="rId42"/>
    <p:sldId id="346" r:id="rId43"/>
    <p:sldId id="322" r:id="rId44"/>
    <p:sldId id="327" r:id="rId45"/>
    <p:sldId id="339" r:id="rId46"/>
    <p:sldId id="328" r:id="rId47"/>
    <p:sldId id="347" r:id="rId48"/>
    <p:sldId id="348" r:id="rId49"/>
    <p:sldId id="349" r:id="rId50"/>
    <p:sldId id="329" r:id="rId51"/>
    <p:sldId id="343" r:id="rId5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5" userDrawn="1">
          <p15:clr>
            <a:srgbClr val="A4A3A4"/>
          </p15:clr>
        </p15:guide>
        <p15:guide id="2" pos="5654" userDrawn="1">
          <p15:clr>
            <a:srgbClr val="A4A3A4"/>
          </p15:clr>
        </p15:guide>
        <p15:guide id="3" pos="2071" userDrawn="1">
          <p15:clr>
            <a:srgbClr val="A4A3A4"/>
          </p15:clr>
        </p15:guide>
        <p15:guide id="4" orient="horz" pos="1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8DDD"/>
    <a:srgbClr val="0A6CB5"/>
    <a:srgbClr val="009DD9"/>
    <a:srgbClr val="595959"/>
    <a:srgbClr val="2E2E2E"/>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8" autoAdjust="0"/>
    <p:restoredTop sz="94660"/>
  </p:normalViewPr>
  <p:slideViewPr>
    <p:cSldViewPr>
      <p:cViewPr varScale="1">
        <p:scale>
          <a:sx n="106" d="100"/>
          <a:sy n="106" d="100"/>
        </p:scale>
        <p:origin x="984" y="114"/>
      </p:cViewPr>
      <p:guideLst>
        <p:guide orient="horz" pos="935"/>
        <p:guide pos="5654"/>
        <p:guide pos="2071"/>
        <p:guide orient="horz" pos="1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8689"/>
            </a:solidFill>
            <a:ln>
              <a:noFill/>
            </a:ln>
          </c:spPr>
          <c:dPt>
            <c:idx val="0"/>
            <c:bubble3D val="0"/>
            <c:spPr>
              <a:solidFill>
                <a:srgbClr val="2E2E2E"/>
              </a:solidFill>
              <a:ln w="19050">
                <a:noFill/>
              </a:ln>
              <a:effectLst/>
            </c:spPr>
            <c:extLst xmlns:c16r2="http://schemas.microsoft.com/office/drawing/2015/06/chart">
              <c:ext xmlns:c16="http://schemas.microsoft.com/office/drawing/2014/chart" uri="{C3380CC4-5D6E-409C-BE32-E72D297353CC}">
                <c16:uniqueId val="{00000001-F04F-4CF7-8472-C8104A80A1FB}"/>
              </c:ext>
            </c:extLst>
          </c:dPt>
          <c:dPt>
            <c:idx val="1"/>
            <c:bubble3D val="0"/>
            <c:spPr>
              <a:solidFill>
                <a:srgbClr val="0A6CB5"/>
              </a:solidFill>
              <a:ln w="19050">
                <a:noFill/>
              </a:ln>
              <a:effectLst/>
            </c:spPr>
            <c:extLst xmlns:c16r2="http://schemas.microsoft.com/office/drawing/2015/06/chart">
              <c:ext xmlns:c16="http://schemas.microsoft.com/office/drawing/2014/chart" uri="{C3380CC4-5D6E-409C-BE32-E72D297353CC}">
                <c16:uniqueId val="{00000003-F04F-4CF7-8472-C8104A80A1FB}"/>
              </c:ext>
            </c:extLst>
          </c:dPt>
          <c:cat>
            <c:strRef>
              <c:f>Sheet1!$A$2:$A$3</c:f>
              <c:strCache>
                <c:ptCount val="2"/>
                <c:pt idx="0">
                  <c:v>未完成率</c:v>
                </c:pt>
                <c:pt idx="1">
                  <c:v>完成率</c:v>
                </c:pt>
              </c:strCache>
            </c:strRef>
          </c:cat>
          <c:val>
            <c:numRef>
              <c:f>Sheet1!$B$2:$B$3</c:f>
              <c:numCache>
                <c:formatCode>0.00%</c:formatCode>
                <c:ptCount val="2"/>
                <c:pt idx="0">
                  <c:v>0.14200000000000004</c:v>
                </c:pt>
                <c:pt idx="1">
                  <c:v>0.85800000000000065</c:v>
                </c:pt>
              </c:numCache>
            </c:numRef>
          </c:val>
          <c:extLst xmlns:c16r2="http://schemas.microsoft.com/office/drawing/2015/06/chart">
            <c:ext xmlns:c16="http://schemas.microsoft.com/office/drawing/2014/chart" uri="{C3380CC4-5D6E-409C-BE32-E72D297353CC}">
              <c16:uniqueId val="{00000004-F04F-4CF7-8472-C8104A80A1FB}"/>
            </c:ext>
          </c:extLst>
        </c:ser>
        <c:dLbls>
          <c:showLegendKey val="0"/>
          <c:showVal val="0"/>
          <c:showCatName val="0"/>
          <c:showSerName val="0"/>
          <c:showPercent val="0"/>
          <c:showBubbleSize val="0"/>
          <c:showLeaderLines val="1"/>
        </c:dLbls>
        <c:firstSliceAng val="0"/>
        <c:holeSize val="47"/>
      </c:doughnutChart>
      <c:spPr>
        <a:noFill/>
        <a:ln>
          <a:noFill/>
        </a:ln>
        <a:effectLst/>
      </c:spPr>
    </c:plotArea>
    <c:plotVisOnly val="1"/>
    <c:dispBlanksAs val="zero"/>
    <c:showDLblsOverMax val="0"/>
  </c:chart>
  <c:spPr>
    <a:noFill/>
    <a:ln>
      <a:noFill/>
    </a:ln>
    <a:effectLst/>
  </c:spPr>
  <c:txPr>
    <a:bodyPr/>
    <a:lstStyle/>
    <a:p>
      <a:pPr>
        <a:defRPr/>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EEB669-2A96-49F7-8244-9B4CFDEF1861}" type="doc">
      <dgm:prSet loTypeId="urn:microsoft.com/office/officeart/2005/8/layout/chevron1" loCatId="process" qsTypeId="urn:microsoft.com/office/officeart/2005/8/quickstyle/simple1" qsCatId="simple" csTypeId="urn:microsoft.com/office/officeart/2005/8/colors/colorful3" csCatId="colorful" phldr="1"/>
      <dgm:spPr/>
    </dgm:pt>
    <dgm:pt modelId="{EACC6E19-5A75-4500-94E3-DDCBDDCC7900}">
      <dgm:prSet phldrT="[文本]" custT="1"/>
      <dgm:spPr/>
      <dgm:t>
        <a:bodyPr/>
        <a:lstStyle/>
        <a:p>
          <a:r>
            <a:rPr lang="zh-CN" altLang="en-US" sz="2000" b="1" dirty="0">
              <a:latin typeface="微软雅黑" pitchFamily="34" charset="-122"/>
              <a:ea typeface="微软雅黑" pitchFamily="34" charset="-122"/>
            </a:rPr>
            <a:t>第一代计算机网络</a:t>
          </a:r>
        </a:p>
      </dgm:t>
    </dgm:pt>
    <dgm:pt modelId="{772BF016-35E8-430A-BA49-79953A393C93}" type="parTrans" cxnId="{AA320368-1DE1-41E7-9C64-9618969CA7AB}">
      <dgm:prSet/>
      <dgm:spPr/>
      <dgm:t>
        <a:bodyPr/>
        <a:lstStyle/>
        <a:p>
          <a:endParaRPr lang="zh-CN" altLang="en-US" sz="2000" b="1">
            <a:latin typeface="微软雅黑" pitchFamily="34" charset="-122"/>
            <a:ea typeface="微软雅黑" pitchFamily="34" charset="-122"/>
          </a:endParaRPr>
        </a:p>
      </dgm:t>
    </dgm:pt>
    <dgm:pt modelId="{2DC54777-B9B1-4AA7-BB4F-4BFFCB982D80}" type="sibTrans" cxnId="{AA320368-1DE1-41E7-9C64-9618969CA7AB}">
      <dgm:prSet/>
      <dgm:spPr/>
      <dgm:t>
        <a:bodyPr/>
        <a:lstStyle/>
        <a:p>
          <a:endParaRPr lang="zh-CN" altLang="en-US" sz="2000" b="1">
            <a:latin typeface="微软雅黑" pitchFamily="34" charset="-122"/>
            <a:ea typeface="微软雅黑" pitchFamily="34" charset="-122"/>
          </a:endParaRPr>
        </a:p>
      </dgm:t>
    </dgm:pt>
    <dgm:pt modelId="{37191EB3-26C8-476A-BB81-3B3943B99D2A}">
      <dgm:prSet phldrT="[文本]" custT="1"/>
      <dgm:spPr/>
      <dgm:t>
        <a:bodyPr/>
        <a:lstStyle/>
        <a:p>
          <a:r>
            <a:rPr lang="zh-CN" altLang="en-US" sz="2000" b="1" dirty="0">
              <a:latin typeface="微软雅黑" pitchFamily="34" charset="-122"/>
              <a:ea typeface="微软雅黑" pitchFamily="34" charset="-122"/>
            </a:rPr>
            <a:t>第三代计算机网络</a:t>
          </a:r>
        </a:p>
      </dgm:t>
    </dgm:pt>
    <dgm:pt modelId="{871514CA-CC5A-4BA2-B18C-AC435576B3E7}" type="parTrans" cxnId="{EEFFC14A-100C-419A-A61C-13811D194CBC}">
      <dgm:prSet/>
      <dgm:spPr/>
      <dgm:t>
        <a:bodyPr/>
        <a:lstStyle/>
        <a:p>
          <a:endParaRPr lang="zh-CN" altLang="en-US" sz="2000" b="1">
            <a:latin typeface="微软雅黑" pitchFamily="34" charset="-122"/>
            <a:ea typeface="微软雅黑" pitchFamily="34" charset="-122"/>
          </a:endParaRPr>
        </a:p>
      </dgm:t>
    </dgm:pt>
    <dgm:pt modelId="{71B5CA59-57F6-480F-A951-1292D710FFEB}" type="sibTrans" cxnId="{EEFFC14A-100C-419A-A61C-13811D194CBC}">
      <dgm:prSet/>
      <dgm:spPr/>
      <dgm:t>
        <a:bodyPr/>
        <a:lstStyle/>
        <a:p>
          <a:endParaRPr lang="zh-CN" altLang="en-US" sz="2000" b="1">
            <a:latin typeface="微软雅黑" pitchFamily="34" charset="-122"/>
            <a:ea typeface="微软雅黑" pitchFamily="34" charset="-122"/>
          </a:endParaRPr>
        </a:p>
      </dgm:t>
    </dgm:pt>
    <dgm:pt modelId="{46A6F1AC-B56D-4CA6-8FCC-D9F8E9D585DF}">
      <dgm:prSet phldrT="[文本]" custT="1"/>
      <dgm:spPr/>
      <dgm:t>
        <a:bodyPr/>
        <a:lstStyle/>
        <a:p>
          <a:r>
            <a:rPr lang="zh-CN" altLang="en-US" sz="2000" b="1" dirty="0">
              <a:latin typeface="微软雅黑" pitchFamily="34" charset="-122"/>
              <a:ea typeface="微软雅黑" pitchFamily="34" charset="-122"/>
            </a:rPr>
            <a:t>第四代计算机网络</a:t>
          </a:r>
        </a:p>
      </dgm:t>
    </dgm:pt>
    <dgm:pt modelId="{7AE92AFB-2478-46E6-AE29-5061A7C9588F}" type="parTrans" cxnId="{25BEE339-E89F-48D8-93CF-A5FC27B9AC44}">
      <dgm:prSet/>
      <dgm:spPr/>
      <dgm:t>
        <a:bodyPr/>
        <a:lstStyle/>
        <a:p>
          <a:endParaRPr lang="zh-CN" altLang="en-US" sz="2000" b="1">
            <a:latin typeface="微软雅黑" pitchFamily="34" charset="-122"/>
            <a:ea typeface="微软雅黑" pitchFamily="34" charset="-122"/>
          </a:endParaRPr>
        </a:p>
      </dgm:t>
    </dgm:pt>
    <dgm:pt modelId="{424BE057-E543-41F6-9A55-676BD18280DD}" type="sibTrans" cxnId="{25BEE339-E89F-48D8-93CF-A5FC27B9AC44}">
      <dgm:prSet/>
      <dgm:spPr/>
      <dgm:t>
        <a:bodyPr/>
        <a:lstStyle/>
        <a:p>
          <a:endParaRPr lang="zh-CN" altLang="en-US" sz="2000" b="1">
            <a:latin typeface="微软雅黑" pitchFamily="34" charset="-122"/>
            <a:ea typeface="微软雅黑" pitchFamily="34" charset="-122"/>
          </a:endParaRPr>
        </a:p>
      </dgm:t>
    </dgm:pt>
    <dgm:pt modelId="{55DB4F09-2B3A-44EF-ABFF-68067BEBED0C}">
      <dgm:prSet phldrT="[文本]" custT="1"/>
      <dgm:spPr/>
      <dgm:t>
        <a:bodyPr/>
        <a:lstStyle/>
        <a:p>
          <a:r>
            <a:rPr lang="zh-CN" altLang="en-US" sz="2000" b="1" dirty="0">
              <a:latin typeface="微软雅黑" pitchFamily="34" charset="-122"/>
              <a:ea typeface="微软雅黑" pitchFamily="34" charset="-122"/>
            </a:rPr>
            <a:t>第二代计算机网络</a:t>
          </a:r>
        </a:p>
      </dgm:t>
    </dgm:pt>
    <dgm:pt modelId="{AB39D902-13B7-4358-B949-08D53CA638E5}" type="parTrans" cxnId="{C79F783B-32A1-4939-BC2C-A99AA6C7DC06}">
      <dgm:prSet/>
      <dgm:spPr/>
      <dgm:t>
        <a:bodyPr/>
        <a:lstStyle/>
        <a:p>
          <a:endParaRPr lang="zh-CN" altLang="en-US" sz="2000" b="1">
            <a:latin typeface="微软雅黑" pitchFamily="34" charset="-122"/>
            <a:ea typeface="微软雅黑" pitchFamily="34" charset="-122"/>
          </a:endParaRPr>
        </a:p>
      </dgm:t>
    </dgm:pt>
    <dgm:pt modelId="{DFEC98AA-00E7-4A02-86DF-0BD997186859}" type="sibTrans" cxnId="{C79F783B-32A1-4939-BC2C-A99AA6C7DC06}">
      <dgm:prSet/>
      <dgm:spPr/>
      <dgm:t>
        <a:bodyPr/>
        <a:lstStyle/>
        <a:p>
          <a:endParaRPr lang="zh-CN" altLang="en-US" sz="2000" b="1">
            <a:latin typeface="微软雅黑" pitchFamily="34" charset="-122"/>
            <a:ea typeface="微软雅黑" pitchFamily="34" charset="-122"/>
          </a:endParaRPr>
        </a:p>
      </dgm:t>
    </dgm:pt>
    <dgm:pt modelId="{E3143677-35F5-4BF9-B669-641F1409B5AE}" type="pres">
      <dgm:prSet presAssocID="{59EEB669-2A96-49F7-8244-9B4CFDEF1861}" presName="Name0" presStyleCnt="0">
        <dgm:presLayoutVars>
          <dgm:dir/>
          <dgm:animLvl val="lvl"/>
          <dgm:resizeHandles val="exact"/>
        </dgm:presLayoutVars>
      </dgm:prSet>
      <dgm:spPr/>
    </dgm:pt>
    <dgm:pt modelId="{6169F9CE-3F36-42F1-8C66-0F42C12613D1}" type="pres">
      <dgm:prSet presAssocID="{EACC6E19-5A75-4500-94E3-DDCBDDCC7900}" presName="parTxOnly" presStyleLbl="node1" presStyleIdx="0" presStyleCnt="4">
        <dgm:presLayoutVars>
          <dgm:chMax val="0"/>
          <dgm:chPref val="0"/>
          <dgm:bulletEnabled val="1"/>
        </dgm:presLayoutVars>
      </dgm:prSet>
      <dgm:spPr/>
      <dgm:t>
        <a:bodyPr/>
        <a:lstStyle/>
        <a:p>
          <a:endParaRPr lang="zh-CN" altLang="en-US"/>
        </a:p>
      </dgm:t>
    </dgm:pt>
    <dgm:pt modelId="{C5EE5DA3-B9DA-4DDD-B895-872D9602995E}" type="pres">
      <dgm:prSet presAssocID="{2DC54777-B9B1-4AA7-BB4F-4BFFCB982D80}" presName="parTxOnlySpace" presStyleCnt="0"/>
      <dgm:spPr/>
    </dgm:pt>
    <dgm:pt modelId="{44D13335-46BD-4C39-AC21-5301B9211088}" type="pres">
      <dgm:prSet presAssocID="{55DB4F09-2B3A-44EF-ABFF-68067BEBED0C}" presName="parTxOnly" presStyleLbl="node1" presStyleIdx="1" presStyleCnt="4">
        <dgm:presLayoutVars>
          <dgm:chMax val="0"/>
          <dgm:chPref val="0"/>
          <dgm:bulletEnabled val="1"/>
        </dgm:presLayoutVars>
      </dgm:prSet>
      <dgm:spPr/>
      <dgm:t>
        <a:bodyPr/>
        <a:lstStyle/>
        <a:p>
          <a:endParaRPr lang="zh-CN" altLang="en-US"/>
        </a:p>
      </dgm:t>
    </dgm:pt>
    <dgm:pt modelId="{2EA56D53-5A6F-49FC-8957-658DAAE4FD85}" type="pres">
      <dgm:prSet presAssocID="{DFEC98AA-00E7-4A02-86DF-0BD997186859}" presName="parTxOnlySpace" presStyleCnt="0"/>
      <dgm:spPr/>
    </dgm:pt>
    <dgm:pt modelId="{A331DC5E-8413-40BB-A08F-D9329E61DEDA}" type="pres">
      <dgm:prSet presAssocID="{37191EB3-26C8-476A-BB81-3B3943B99D2A}" presName="parTxOnly" presStyleLbl="node1" presStyleIdx="2" presStyleCnt="4">
        <dgm:presLayoutVars>
          <dgm:chMax val="0"/>
          <dgm:chPref val="0"/>
          <dgm:bulletEnabled val="1"/>
        </dgm:presLayoutVars>
      </dgm:prSet>
      <dgm:spPr/>
      <dgm:t>
        <a:bodyPr/>
        <a:lstStyle/>
        <a:p>
          <a:endParaRPr lang="zh-CN" altLang="en-US"/>
        </a:p>
      </dgm:t>
    </dgm:pt>
    <dgm:pt modelId="{2641F7A3-E2CB-47F0-9E74-115CC9DAE590}" type="pres">
      <dgm:prSet presAssocID="{71B5CA59-57F6-480F-A951-1292D710FFEB}" presName="parTxOnlySpace" presStyleCnt="0"/>
      <dgm:spPr/>
    </dgm:pt>
    <dgm:pt modelId="{CDF517F2-AB37-4B56-8429-71B3F6D24341}" type="pres">
      <dgm:prSet presAssocID="{46A6F1AC-B56D-4CA6-8FCC-D9F8E9D585DF}" presName="parTxOnly" presStyleLbl="node1" presStyleIdx="3" presStyleCnt="4">
        <dgm:presLayoutVars>
          <dgm:chMax val="0"/>
          <dgm:chPref val="0"/>
          <dgm:bulletEnabled val="1"/>
        </dgm:presLayoutVars>
      </dgm:prSet>
      <dgm:spPr/>
      <dgm:t>
        <a:bodyPr/>
        <a:lstStyle/>
        <a:p>
          <a:endParaRPr lang="zh-CN" altLang="en-US"/>
        </a:p>
      </dgm:t>
    </dgm:pt>
  </dgm:ptLst>
  <dgm:cxnLst>
    <dgm:cxn modelId="{25BEE339-E89F-48D8-93CF-A5FC27B9AC44}" srcId="{59EEB669-2A96-49F7-8244-9B4CFDEF1861}" destId="{46A6F1AC-B56D-4CA6-8FCC-D9F8E9D585DF}" srcOrd="3" destOrd="0" parTransId="{7AE92AFB-2478-46E6-AE29-5061A7C9588F}" sibTransId="{424BE057-E543-41F6-9A55-676BD18280DD}"/>
    <dgm:cxn modelId="{8475F304-1151-42F0-8BF8-F7CC3E240ECB}" type="presOf" srcId="{46A6F1AC-B56D-4CA6-8FCC-D9F8E9D585DF}" destId="{CDF517F2-AB37-4B56-8429-71B3F6D24341}" srcOrd="0" destOrd="0" presId="urn:microsoft.com/office/officeart/2005/8/layout/chevron1"/>
    <dgm:cxn modelId="{2002A245-5948-46F6-B78D-FFAC3A7FD94B}" type="presOf" srcId="{59EEB669-2A96-49F7-8244-9B4CFDEF1861}" destId="{E3143677-35F5-4BF9-B669-641F1409B5AE}" srcOrd="0" destOrd="0" presId="urn:microsoft.com/office/officeart/2005/8/layout/chevron1"/>
    <dgm:cxn modelId="{EEFFC14A-100C-419A-A61C-13811D194CBC}" srcId="{59EEB669-2A96-49F7-8244-9B4CFDEF1861}" destId="{37191EB3-26C8-476A-BB81-3B3943B99D2A}" srcOrd="2" destOrd="0" parTransId="{871514CA-CC5A-4BA2-B18C-AC435576B3E7}" sibTransId="{71B5CA59-57F6-480F-A951-1292D710FFEB}"/>
    <dgm:cxn modelId="{AA320368-1DE1-41E7-9C64-9618969CA7AB}" srcId="{59EEB669-2A96-49F7-8244-9B4CFDEF1861}" destId="{EACC6E19-5A75-4500-94E3-DDCBDDCC7900}" srcOrd="0" destOrd="0" parTransId="{772BF016-35E8-430A-BA49-79953A393C93}" sibTransId="{2DC54777-B9B1-4AA7-BB4F-4BFFCB982D80}"/>
    <dgm:cxn modelId="{9B73B1CD-08F4-4E67-977C-D392E3144E64}" type="presOf" srcId="{55DB4F09-2B3A-44EF-ABFF-68067BEBED0C}" destId="{44D13335-46BD-4C39-AC21-5301B9211088}" srcOrd="0" destOrd="0" presId="urn:microsoft.com/office/officeart/2005/8/layout/chevron1"/>
    <dgm:cxn modelId="{C79F783B-32A1-4939-BC2C-A99AA6C7DC06}" srcId="{59EEB669-2A96-49F7-8244-9B4CFDEF1861}" destId="{55DB4F09-2B3A-44EF-ABFF-68067BEBED0C}" srcOrd="1" destOrd="0" parTransId="{AB39D902-13B7-4358-B949-08D53CA638E5}" sibTransId="{DFEC98AA-00E7-4A02-86DF-0BD997186859}"/>
    <dgm:cxn modelId="{9EE95137-8894-4EE3-B409-2EC28FD77CE6}" type="presOf" srcId="{EACC6E19-5A75-4500-94E3-DDCBDDCC7900}" destId="{6169F9CE-3F36-42F1-8C66-0F42C12613D1}" srcOrd="0" destOrd="0" presId="urn:microsoft.com/office/officeart/2005/8/layout/chevron1"/>
    <dgm:cxn modelId="{8EF977A8-388F-4785-AB45-3C5601FEC5D0}" type="presOf" srcId="{37191EB3-26C8-476A-BB81-3B3943B99D2A}" destId="{A331DC5E-8413-40BB-A08F-D9329E61DEDA}" srcOrd="0" destOrd="0" presId="urn:microsoft.com/office/officeart/2005/8/layout/chevron1"/>
    <dgm:cxn modelId="{236A2426-81FA-4BC3-AD88-D65B2CF9E871}" type="presParOf" srcId="{E3143677-35F5-4BF9-B669-641F1409B5AE}" destId="{6169F9CE-3F36-42F1-8C66-0F42C12613D1}" srcOrd="0" destOrd="0" presId="urn:microsoft.com/office/officeart/2005/8/layout/chevron1"/>
    <dgm:cxn modelId="{36AC0BE1-A1BF-4168-9232-3A081CBF24FE}" type="presParOf" srcId="{E3143677-35F5-4BF9-B669-641F1409B5AE}" destId="{C5EE5DA3-B9DA-4DDD-B895-872D9602995E}" srcOrd="1" destOrd="0" presId="urn:microsoft.com/office/officeart/2005/8/layout/chevron1"/>
    <dgm:cxn modelId="{7BBA5BCD-93FD-458B-9715-69A3911E3498}" type="presParOf" srcId="{E3143677-35F5-4BF9-B669-641F1409B5AE}" destId="{44D13335-46BD-4C39-AC21-5301B9211088}" srcOrd="2" destOrd="0" presId="urn:microsoft.com/office/officeart/2005/8/layout/chevron1"/>
    <dgm:cxn modelId="{5B1D751E-ECF0-490F-A35D-3BD2B479DF53}" type="presParOf" srcId="{E3143677-35F5-4BF9-B669-641F1409B5AE}" destId="{2EA56D53-5A6F-49FC-8957-658DAAE4FD85}" srcOrd="3" destOrd="0" presId="urn:microsoft.com/office/officeart/2005/8/layout/chevron1"/>
    <dgm:cxn modelId="{1BFD0814-933A-41ED-A01A-15F00C5EE3F6}" type="presParOf" srcId="{E3143677-35F5-4BF9-B669-641F1409B5AE}" destId="{A331DC5E-8413-40BB-A08F-D9329E61DEDA}" srcOrd="4" destOrd="0" presId="urn:microsoft.com/office/officeart/2005/8/layout/chevron1"/>
    <dgm:cxn modelId="{671496CC-7100-4246-B1E4-AA21B920FB4C}" type="presParOf" srcId="{E3143677-35F5-4BF9-B669-641F1409B5AE}" destId="{2641F7A3-E2CB-47F0-9E74-115CC9DAE590}" srcOrd="5" destOrd="0" presId="urn:microsoft.com/office/officeart/2005/8/layout/chevron1"/>
    <dgm:cxn modelId="{3D8C072F-C346-436B-8EE5-2C556F90706C}" type="presParOf" srcId="{E3143677-35F5-4BF9-B669-641F1409B5AE}" destId="{CDF517F2-AB37-4B56-8429-71B3F6D24341}"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E5DB1C-4E7D-4278-A8DD-8A64ECC62453}"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zh-CN" altLang="en-US"/>
        </a:p>
      </dgm:t>
    </dgm:pt>
    <dgm:pt modelId="{77D27ABA-3E80-4AD1-988E-A86FF610538E}">
      <dgm:prSet phldrT="[文本]" custT="1"/>
      <dgm:spPr/>
      <dgm:t>
        <a:bodyPr/>
        <a:lstStyle/>
        <a:p>
          <a:r>
            <a:rPr lang="zh-CN" altLang="en-US" sz="2000" dirty="0">
              <a:latin typeface="微软雅黑" pitchFamily="34" charset="-122"/>
              <a:ea typeface="微软雅黑" pitchFamily="34" charset="-122"/>
            </a:rPr>
            <a:t>无线网</a:t>
          </a:r>
        </a:p>
      </dgm:t>
    </dgm:pt>
    <dgm:pt modelId="{DEA313A5-20B1-446B-8B2B-8094DCCA7616}" type="parTrans" cxnId="{BB9E95B2-4400-4D20-BE6D-427BDD64022F}">
      <dgm:prSet/>
      <dgm:spPr/>
      <dgm:t>
        <a:bodyPr/>
        <a:lstStyle/>
        <a:p>
          <a:endParaRPr lang="zh-CN" altLang="en-US" sz="2000">
            <a:latin typeface="微软雅黑" pitchFamily="34" charset="-122"/>
            <a:ea typeface="微软雅黑" pitchFamily="34" charset="-122"/>
          </a:endParaRPr>
        </a:p>
      </dgm:t>
    </dgm:pt>
    <dgm:pt modelId="{3593F872-75E4-4FA1-A192-E9E096CF321A}" type="sibTrans" cxnId="{BB9E95B2-4400-4D20-BE6D-427BDD64022F}">
      <dgm:prSet/>
      <dgm:spPr/>
      <dgm:t>
        <a:bodyPr/>
        <a:lstStyle/>
        <a:p>
          <a:endParaRPr lang="zh-CN" altLang="en-US" sz="2000">
            <a:latin typeface="微软雅黑" pitchFamily="34" charset="-122"/>
            <a:ea typeface="微软雅黑" pitchFamily="34" charset="-122"/>
          </a:endParaRPr>
        </a:p>
      </dgm:t>
    </dgm:pt>
    <dgm:pt modelId="{1F9157E2-6234-4E10-AAE8-3403F03E9496}">
      <dgm:prSet phldrT="[文本]" phldr="1" custT="1"/>
      <dgm:spPr/>
      <dgm:t>
        <a:bodyPr/>
        <a:lstStyle/>
        <a:p>
          <a:endParaRPr lang="zh-CN" altLang="en-US" sz="2000">
            <a:latin typeface="微软雅黑" pitchFamily="34" charset="-122"/>
            <a:ea typeface="微软雅黑" pitchFamily="34" charset="-122"/>
          </a:endParaRPr>
        </a:p>
      </dgm:t>
    </dgm:pt>
    <dgm:pt modelId="{9A1AC9E6-A94B-4C39-9472-A75C2E704E06}" type="parTrans" cxnId="{ED9813B8-7E77-4DBE-8F4D-2DB78F3B372B}">
      <dgm:prSet/>
      <dgm:spPr/>
      <dgm:t>
        <a:bodyPr/>
        <a:lstStyle/>
        <a:p>
          <a:endParaRPr lang="zh-CN" altLang="en-US" sz="2000">
            <a:latin typeface="微软雅黑" pitchFamily="34" charset="-122"/>
            <a:ea typeface="微软雅黑" pitchFamily="34" charset="-122"/>
          </a:endParaRPr>
        </a:p>
      </dgm:t>
    </dgm:pt>
    <dgm:pt modelId="{5442E2C0-D2EB-4B00-AD1F-37FFDD9A878A}" type="sibTrans" cxnId="{ED9813B8-7E77-4DBE-8F4D-2DB78F3B372B}">
      <dgm:prSet/>
      <dgm:spPr/>
      <dgm:t>
        <a:bodyPr/>
        <a:lstStyle/>
        <a:p>
          <a:endParaRPr lang="zh-CN" altLang="en-US" sz="2000">
            <a:latin typeface="微软雅黑" pitchFamily="34" charset="-122"/>
            <a:ea typeface="微软雅黑" pitchFamily="34" charset="-122"/>
          </a:endParaRPr>
        </a:p>
      </dgm:t>
    </dgm:pt>
    <dgm:pt modelId="{00F63061-E0A5-4D8A-B160-ABBDEA63E7E3}">
      <dgm:prSet phldrT="[文本]" custT="1"/>
      <dgm:spPr/>
      <dgm:t>
        <a:bodyPr/>
        <a:lstStyle/>
        <a:p>
          <a:endParaRPr lang="zh-CN" altLang="en-US"/>
        </a:p>
      </dgm:t>
    </dgm:pt>
    <dgm:pt modelId="{6B20E99E-3F08-430E-A6F8-712C0C8DBE2A}" type="parTrans" cxnId="{C391F830-7209-45C0-8C58-3F9E89C1D897}">
      <dgm:prSet/>
      <dgm:spPr/>
      <dgm:t>
        <a:bodyPr/>
        <a:lstStyle/>
        <a:p>
          <a:endParaRPr lang="zh-CN" altLang="en-US" sz="2000">
            <a:latin typeface="微软雅黑" pitchFamily="34" charset="-122"/>
            <a:ea typeface="微软雅黑" pitchFamily="34" charset="-122"/>
          </a:endParaRPr>
        </a:p>
      </dgm:t>
    </dgm:pt>
    <dgm:pt modelId="{AAF15784-ACFE-4EEF-A5A6-C48A1EE2180C}" type="sibTrans" cxnId="{C391F830-7209-45C0-8C58-3F9E89C1D897}">
      <dgm:prSet/>
      <dgm:spPr/>
      <dgm:t>
        <a:bodyPr/>
        <a:lstStyle/>
        <a:p>
          <a:endParaRPr lang="zh-CN" altLang="en-US" sz="2000">
            <a:latin typeface="微软雅黑" pitchFamily="34" charset="-122"/>
            <a:ea typeface="微软雅黑" pitchFamily="34" charset="-122"/>
          </a:endParaRPr>
        </a:p>
      </dgm:t>
    </dgm:pt>
    <dgm:pt modelId="{6DAE6A42-4940-417B-A057-DB18A4F8B160}">
      <dgm:prSet phldrT="[文本]" custT="1"/>
      <dgm:spPr/>
      <dgm:t>
        <a:bodyPr/>
        <a:lstStyle/>
        <a:p>
          <a:r>
            <a:rPr lang="zh-CN" altLang="en-US" sz="2000" dirty="0">
              <a:latin typeface="微软雅黑" pitchFamily="34" charset="-122"/>
              <a:ea typeface="微软雅黑" pitchFamily="34" charset="-122"/>
            </a:rPr>
            <a:t>有线网</a:t>
          </a:r>
        </a:p>
      </dgm:t>
    </dgm:pt>
    <dgm:pt modelId="{888FAAC6-DEAA-46DE-81FA-5428CB6471EF}" type="sibTrans" cxnId="{3BACF514-4F06-4D95-939B-FD4D2B08C653}">
      <dgm:prSet/>
      <dgm:spPr/>
      <dgm:t>
        <a:bodyPr/>
        <a:lstStyle/>
        <a:p>
          <a:endParaRPr lang="zh-CN" altLang="en-US" sz="2000">
            <a:latin typeface="微软雅黑" pitchFamily="34" charset="-122"/>
            <a:ea typeface="微软雅黑" pitchFamily="34" charset="-122"/>
          </a:endParaRPr>
        </a:p>
      </dgm:t>
    </dgm:pt>
    <dgm:pt modelId="{1D72AA37-87EC-49E0-8B67-53FB3E5C551B}" type="parTrans" cxnId="{3BACF514-4F06-4D95-939B-FD4D2B08C653}">
      <dgm:prSet/>
      <dgm:spPr/>
      <dgm:t>
        <a:bodyPr/>
        <a:lstStyle/>
        <a:p>
          <a:endParaRPr lang="zh-CN" altLang="en-US" sz="2000">
            <a:latin typeface="微软雅黑" pitchFamily="34" charset="-122"/>
            <a:ea typeface="微软雅黑" pitchFamily="34" charset="-122"/>
          </a:endParaRPr>
        </a:p>
      </dgm:t>
    </dgm:pt>
    <dgm:pt modelId="{1D2998E4-A4F4-477D-9334-BA114499E8C7}" type="pres">
      <dgm:prSet presAssocID="{7EE5DB1C-4E7D-4278-A8DD-8A64ECC62453}" presName="compositeShape" presStyleCnt="0">
        <dgm:presLayoutVars>
          <dgm:chMax val="2"/>
          <dgm:dir/>
          <dgm:resizeHandles val="exact"/>
        </dgm:presLayoutVars>
      </dgm:prSet>
      <dgm:spPr/>
      <dgm:t>
        <a:bodyPr/>
        <a:lstStyle/>
        <a:p>
          <a:endParaRPr lang="zh-CN" altLang="en-US"/>
        </a:p>
      </dgm:t>
    </dgm:pt>
    <dgm:pt modelId="{73AEB254-B51D-4A33-99E3-761E7808E768}" type="pres">
      <dgm:prSet presAssocID="{7EE5DB1C-4E7D-4278-A8DD-8A64ECC62453}" presName="ribbon" presStyleLbl="node1" presStyleIdx="0" presStyleCnt="1"/>
      <dgm:spPr/>
    </dgm:pt>
    <dgm:pt modelId="{E2CFE62A-4295-4182-BFD8-074A3FC02A1B}" type="pres">
      <dgm:prSet presAssocID="{7EE5DB1C-4E7D-4278-A8DD-8A64ECC62453}" presName="leftArrowText" presStyleLbl="node1" presStyleIdx="0" presStyleCnt="1">
        <dgm:presLayoutVars>
          <dgm:chMax val="0"/>
          <dgm:bulletEnabled val="1"/>
        </dgm:presLayoutVars>
      </dgm:prSet>
      <dgm:spPr/>
      <dgm:t>
        <a:bodyPr/>
        <a:lstStyle/>
        <a:p>
          <a:endParaRPr lang="zh-CN" altLang="en-US"/>
        </a:p>
      </dgm:t>
    </dgm:pt>
    <dgm:pt modelId="{7C586BEE-6E18-40D2-81EB-1F6B98159165}" type="pres">
      <dgm:prSet presAssocID="{7EE5DB1C-4E7D-4278-A8DD-8A64ECC62453}" presName="rightArrowText" presStyleLbl="node1" presStyleIdx="0" presStyleCnt="1">
        <dgm:presLayoutVars>
          <dgm:chMax val="0"/>
          <dgm:bulletEnabled val="1"/>
        </dgm:presLayoutVars>
      </dgm:prSet>
      <dgm:spPr/>
      <dgm:t>
        <a:bodyPr/>
        <a:lstStyle/>
        <a:p>
          <a:endParaRPr lang="zh-CN" altLang="en-US"/>
        </a:p>
      </dgm:t>
    </dgm:pt>
  </dgm:ptLst>
  <dgm:cxnLst>
    <dgm:cxn modelId="{6C22FAD9-7221-4B27-9E30-25BBB74A032D}" type="presOf" srcId="{7EE5DB1C-4E7D-4278-A8DD-8A64ECC62453}" destId="{1D2998E4-A4F4-477D-9334-BA114499E8C7}" srcOrd="0" destOrd="0" presId="urn:microsoft.com/office/officeart/2005/8/layout/arrow6"/>
    <dgm:cxn modelId="{3BACF514-4F06-4D95-939B-FD4D2B08C653}" srcId="{7EE5DB1C-4E7D-4278-A8DD-8A64ECC62453}" destId="{6DAE6A42-4940-417B-A057-DB18A4F8B160}" srcOrd="0" destOrd="0" parTransId="{1D72AA37-87EC-49E0-8B67-53FB3E5C551B}" sibTransId="{888FAAC6-DEAA-46DE-81FA-5428CB6471EF}"/>
    <dgm:cxn modelId="{BB9E95B2-4400-4D20-BE6D-427BDD64022F}" srcId="{7EE5DB1C-4E7D-4278-A8DD-8A64ECC62453}" destId="{77D27ABA-3E80-4AD1-988E-A86FF610538E}" srcOrd="1" destOrd="0" parTransId="{DEA313A5-20B1-446B-8B2B-8094DCCA7616}" sibTransId="{3593F872-75E4-4FA1-A192-E9E096CF321A}"/>
    <dgm:cxn modelId="{ED9813B8-7E77-4DBE-8F4D-2DB78F3B372B}" srcId="{7EE5DB1C-4E7D-4278-A8DD-8A64ECC62453}" destId="{1F9157E2-6234-4E10-AAE8-3403F03E9496}" srcOrd="2" destOrd="0" parTransId="{9A1AC9E6-A94B-4C39-9472-A75C2E704E06}" sibTransId="{5442E2C0-D2EB-4B00-AD1F-37FFDD9A878A}"/>
    <dgm:cxn modelId="{C391F830-7209-45C0-8C58-3F9E89C1D897}" srcId="{7EE5DB1C-4E7D-4278-A8DD-8A64ECC62453}" destId="{00F63061-E0A5-4D8A-B160-ABBDEA63E7E3}" srcOrd="3" destOrd="0" parTransId="{6B20E99E-3F08-430E-A6F8-712C0C8DBE2A}" sibTransId="{AAF15784-ACFE-4EEF-A5A6-C48A1EE2180C}"/>
    <dgm:cxn modelId="{0610BA32-6AF3-4520-AAB1-7185BFAD83DD}" type="presOf" srcId="{6DAE6A42-4940-417B-A057-DB18A4F8B160}" destId="{E2CFE62A-4295-4182-BFD8-074A3FC02A1B}" srcOrd="0" destOrd="0" presId="urn:microsoft.com/office/officeart/2005/8/layout/arrow6"/>
    <dgm:cxn modelId="{46017981-4D7A-4F2E-85DF-4D6A40486617}" type="presOf" srcId="{77D27ABA-3E80-4AD1-988E-A86FF610538E}" destId="{7C586BEE-6E18-40D2-81EB-1F6B98159165}" srcOrd="0" destOrd="0" presId="urn:microsoft.com/office/officeart/2005/8/layout/arrow6"/>
    <dgm:cxn modelId="{29D5F420-2D19-46B5-9659-9F9450CDBF2D}" type="presParOf" srcId="{1D2998E4-A4F4-477D-9334-BA114499E8C7}" destId="{73AEB254-B51D-4A33-99E3-761E7808E768}" srcOrd="0" destOrd="0" presId="urn:microsoft.com/office/officeart/2005/8/layout/arrow6"/>
    <dgm:cxn modelId="{562D2CCD-8385-40F7-AD12-E37DEF19E87A}" type="presParOf" srcId="{1D2998E4-A4F4-477D-9334-BA114499E8C7}" destId="{E2CFE62A-4295-4182-BFD8-074A3FC02A1B}" srcOrd="1" destOrd="0" presId="urn:microsoft.com/office/officeart/2005/8/layout/arrow6"/>
    <dgm:cxn modelId="{89347BB0-FDE5-442B-9391-6BBB4B336764}" type="presParOf" srcId="{1D2998E4-A4F4-477D-9334-BA114499E8C7}" destId="{7C586BEE-6E18-40D2-81EB-1F6B98159165}"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EB254-B51D-4A33-99E3-761E7808E768}">
      <dsp:nvSpPr>
        <dsp:cNvPr id="0" name=""/>
        <dsp:cNvSpPr/>
      </dsp:nvSpPr>
      <dsp:spPr>
        <a:xfrm>
          <a:off x="53608" y="0"/>
          <a:ext cx="6607955" cy="2643182"/>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CFE62A-4295-4182-BFD8-074A3FC02A1B}">
      <dsp:nvSpPr>
        <dsp:cNvPr id="0" name=""/>
        <dsp:cNvSpPr/>
      </dsp:nvSpPr>
      <dsp:spPr>
        <a:xfrm>
          <a:off x="846563" y="462556"/>
          <a:ext cx="2180625" cy="129515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zh-CN" altLang="en-US" sz="2000" kern="1200" dirty="0">
              <a:latin typeface="微软雅黑" pitchFamily="34" charset="-122"/>
              <a:ea typeface="微软雅黑" pitchFamily="34" charset="-122"/>
            </a:rPr>
            <a:t>有线网</a:t>
          </a:r>
        </a:p>
      </dsp:txBody>
      <dsp:txXfrm>
        <a:off x="846563" y="462556"/>
        <a:ext cx="2180625" cy="1295159"/>
      </dsp:txXfrm>
    </dsp:sp>
    <dsp:sp modelId="{7C586BEE-6E18-40D2-81EB-1F6B98159165}">
      <dsp:nvSpPr>
        <dsp:cNvPr id="0" name=""/>
        <dsp:cNvSpPr/>
      </dsp:nvSpPr>
      <dsp:spPr>
        <a:xfrm>
          <a:off x="3357586" y="885465"/>
          <a:ext cx="2577102" cy="129515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zh-CN" altLang="en-US" sz="2000" kern="1200" dirty="0">
              <a:latin typeface="微软雅黑" pitchFamily="34" charset="-122"/>
              <a:ea typeface="微软雅黑" pitchFamily="34" charset="-122"/>
            </a:rPr>
            <a:t>无线网</a:t>
          </a:r>
        </a:p>
      </dsp:txBody>
      <dsp:txXfrm>
        <a:off x="3357586" y="885465"/>
        <a:ext cx="2577102" cy="12951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71C22-075A-434D-9221-18F359471386}" type="datetimeFigureOut">
              <a:rPr lang="zh-CN" altLang="en-US" smtClean="0"/>
              <a:pPr/>
              <a:t>2021/10/18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C1889-C075-4BE1-82B5-8A5BB720CD17}" type="slidenum">
              <a:rPr lang="zh-CN" altLang="en-US" smtClean="0"/>
              <a:pPr/>
              <a:t>‹#›</a:t>
            </a:fld>
            <a:endParaRPr lang="zh-CN" altLang="en-US"/>
          </a:p>
        </p:txBody>
      </p:sp>
    </p:spTree>
    <p:extLst>
      <p:ext uri="{BB962C8B-B14F-4D97-AF65-F5344CB8AC3E}">
        <p14:creationId xmlns:p14="http://schemas.microsoft.com/office/powerpoint/2010/main" val="377331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069A2-4738-483B-BB51-FE5DE9408108}" type="slidenum">
              <a:rPr lang="zh-CN" altLang="en-US" smtClean="0"/>
              <a:pPr/>
              <a:t>3</a:t>
            </a:fld>
            <a:endParaRPr lang="zh-CN" altLang="en-US"/>
          </a:p>
        </p:txBody>
      </p:sp>
    </p:spTree>
    <p:extLst>
      <p:ext uri="{BB962C8B-B14F-4D97-AF65-F5344CB8AC3E}">
        <p14:creationId xmlns:p14="http://schemas.microsoft.com/office/powerpoint/2010/main" val="2007176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CF6EC5-653D-43A8-9BBE-782E12297E76}" type="slidenum">
              <a:rPr lang="zh-CN" altLang="en-US" smtClean="0"/>
              <a:pPr/>
              <a:t>4</a:t>
            </a:fld>
            <a:endParaRPr lang="zh-CN" altLang="en-US"/>
          </a:p>
        </p:txBody>
      </p:sp>
    </p:spTree>
    <p:extLst>
      <p:ext uri="{BB962C8B-B14F-4D97-AF65-F5344CB8AC3E}">
        <p14:creationId xmlns:p14="http://schemas.microsoft.com/office/powerpoint/2010/main" val="24390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60C1889-C075-4BE1-82B5-8A5BB720CD17}" type="slidenum">
              <a:rPr lang="zh-CN" altLang="en-US" smtClean="0"/>
              <a:pPr/>
              <a:t>33</a:t>
            </a:fld>
            <a:endParaRPr lang="zh-CN" altLang="en-US"/>
          </a:p>
        </p:txBody>
      </p:sp>
    </p:spTree>
    <p:extLst>
      <p:ext uri="{BB962C8B-B14F-4D97-AF65-F5344CB8AC3E}">
        <p14:creationId xmlns:p14="http://schemas.microsoft.com/office/powerpoint/2010/main" val="230421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7" name="矩形 6">
            <a:extLst>
              <a:ext uri="{FF2B5EF4-FFF2-40B4-BE49-F238E27FC236}">
                <a16:creationId xmlns="" xmlns:a16="http://schemas.microsoft.com/office/drawing/2014/main" id="{D0755823-6E35-4277-AC44-3533272FFE8B}"/>
              </a:ext>
            </a:extLst>
          </p:cNvPr>
          <p:cNvSpPr/>
          <p:nvPr userDrawn="1"/>
        </p:nvSpPr>
        <p:spPr>
          <a:xfrm flipH="1">
            <a:off x="0" y="743854"/>
            <a:ext cx="12192000" cy="142775"/>
          </a:xfrm>
          <a:prstGeom prst="rect">
            <a:avLst/>
          </a:prstGeom>
          <a:solidFill>
            <a:srgbClr val="0A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矩形: 圆角 5">
            <a:extLst>
              <a:ext uri="{FF2B5EF4-FFF2-40B4-BE49-F238E27FC236}">
                <a16:creationId xmlns="" xmlns:a16="http://schemas.microsoft.com/office/drawing/2014/main" id="{1FF94497-E86D-4D50-99CD-3A0A1AA40A28}"/>
              </a:ext>
            </a:extLst>
          </p:cNvPr>
          <p:cNvSpPr/>
          <p:nvPr userDrawn="1"/>
        </p:nvSpPr>
        <p:spPr>
          <a:xfrm flipH="1">
            <a:off x="-600" y="260648"/>
            <a:ext cx="8928992" cy="626400"/>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 fmla="*/ 188659 w 7541959"/>
              <a:gd name="connsiteY0" fmla="*/ 485786 h 5314950"/>
              <a:gd name="connsiteX1" fmla="*/ 674445 w 7541959"/>
              <a:gd name="connsiteY1" fmla="*/ 0 h 5314950"/>
              <a:gd name="connsiteX2" fmla="*/ 7056173 w 7541959"/>
              <a:gd name="connsiteY2" fmla="*/ 0 h 5314950"/>
              <a:gd name="connsiteX3" fmla="*/ 7541959 w 7541959"/>
              <a:gd name="connsiteY3" fmla="*/ 485786 h 5314950"/>
              <a:gd name="connsiteX4" fmla="*/ 7541959 w 7541959"/>
              <a:gd name="connsiteY4" fmla="*/ 4829164 h 5314950"/>
              <a:gd name="connsiteX5" fmla="*/ 7056173 w 7541959"/>
              <a:gd name="connsiteY5" fmla="*/ 5314950 h 5314950"/>
              <a:gd name="connsiteX6" fmla="*/ 674445 w 7541959"/>
              <a:gd name="connsiteY6" fmla="*/ 5314950 h 5314950"/>
              <a:gd name="connsiteX7" fmla="*/ 188659 w 7541959"/>
              <a:gd name="connsiteY7" fmla="*/ 485786 h 5314950"/>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5786 h 5314950"/>
              <a:gd name="connsiteX0" fmla="*/ 1123939 w 8477239"/>
              <a:gd name="connsiteY0" fmla="*/ 485786 h 5324475"/>
              <a:gd name="connsiteX1" fmla="*/ 1609725 w 8477239"/>
              <a:gd name="connsiteY1" fmla="*/ 0 h 5324475"/>
              <a:gd name="connsiteX2" fmla="*/ 7991453 w 8477239"/>
              <a:gd name="connsiteY2" fmla="*/ 0 h 5324475"/>
              <a:gd name="connsiteX3" fmla="*/ 8477239 w 8477239"/>
              <a:gd name="connsiteY3" fmla="*/ 485786 h 5324475"/>
              <a:gd name="connsiteX4" fmla="*/ 8477239 w 8477239"/>
              <a:gd name="connsiteY4" fmla="*/ 4829164 h 5324475"/>
              <a:gd name="connsiteX5" fmla="*/ 7991453 w 8477239"/>
              <a:gd name="connsiteY5" fmla="*/ 5314950 h 5324475"/>
              <a:gd name="connsiteX6" fmla="*/ 0 w 8477239"/>
              <a:gd name="connsiteY6" fmla="*/ 5324475 h 5324475"/>
              <a:gd name="connsiteX7" fmla="*/ 1123939 w 8477239"/>
              <a:gd name="connsiteY7" fmla="*/ 485786 h 5324475"/>
              <a:gd name="connsiteX0" fmla="*/ 1438264 w 8791564"/>
              <a:gd name="connsiteY0" fmla="*/ 485786 h 5314950"/>
              <a:gd name="connsiteX1" fmla="*/ 1924050 w 8791564"/>
              <a:gd name="connsiteY1" fmla="*/ 0 h 5314950"/>
              <a:gd name="connsiteX2" fmla="*/ 8305778 w 8791564"/>
              <a:gd name="connsiteY2" fmla="*/ 0 h 5314950"/>
              <a:gd name="connsiteX3" fmla="*/ 8791564 w 8791564"/>
              <a:gd name="connsiteY3" fmla="*/ 485786 h 5314950"/>
              <a:gd name="connsiteX4" fmla="*/ 8791564 w 8791564"/>
              <a:gd name="connsiteY4" fmla="*/ 4829164 h 5314950"/>
              <a:gd name="connsiteX5" fmla="*/ 8305778 w 8791564"/>
              <a:gd name="connsiteY5" fmla="*/ 5314950 h 5314950"/>
              <a:gd name="connsiteX6" fmla="*/ 0 w 8791564"/>
              <a:gd name="connsiteY6" fmla="*/ 5305425 h 5314950"/>
              <a:gd name="connsiteX7" fmla="*/ 1438264 w 8791564"/>
              <a:gd name="connsiteY7" fmla="*/ 485786 h 5314950"/>
              <a:gd name="connsiteX0" fmla="*/ 1438264 w 8791564"/>
              <a:gd name="connsiteY0" fmla="*/ 485786 h 5314950"/>
              <a:gd name="connsiteX1" fmla="*/ 1924050 w 8791564"/>
              <a:gd name="connsiteY1" fmla="*/ 0 h 5314950"/>
              <a:gd name="connsiteX2" fmla="*/ 8305778 w 8791564"/>
              <a:gd name="connsiteY2" fmla="*/ 0 h 5314950"/>
              <a:gd name="connsiteX3" fmla="*/ 8791564 w 8791564"/>
              <a:gd name="connsiteY3" fmla="*/ 485786 h 5314950"/>
              <a:gd name="connsiteX4" fmla="*/ 8305778 w 8791564"/>
              <a:gd name="connsiteY4" fmla="*/ 5314950 h 5314950"/>
              <a:gd name="connsiteX5" fmla="*/ 0 w 8791564"/>
              <a:gd name="connsiteY5" fmla="*/ 5305425 h 5314950"/>
              <a:gd name="connsiteX6" fmla="*/ 1438264 w 8791564"/>
              <a:gd name="connsiteY6" fmla="*/ 485786 h 5314950"/>
              <a:gd name="connsiteX0" fmla="*/ 1438264 w 8791564"/>
              <a:gd name="connsiteY0" fmla="*/ 485786 h 5305425"/>
              <a:gd name="connsiteX1" fmla="*/ 1924050 w 8791564"/>
              <a:gd name="connsiteY1" fmla="*/ 0 h 5305425"/>
              <a:gd name="connsiteX2" fmla="*/ 8305778 w 8791564"/>
              <a:gd name="connsiteY2" fmla="*/ 0 h 5305425"/>
              <a:gd name="connsiteX3" fmla="*/ 8791564 w 8791564"/>
              <a:gd name="connsiteY3" fmla="*/ 485786 h 5305425"/>
              <a:gd name="connsiteX4" fmla="*/ 8791553 w 8791564"/>
              <a:gd name="connsiteY4" fmla="*/ 5286375 h 5305425"/>
              <a:gd name="connsiteX5" fmla="*/ 0 w 8791564"/>
              <a:gd name="connsiteY5" fmla="*/ 5305425 h 5305425"/>
              <a:gd name="connsiteX6" fmla="*/ 1438264 w 8791564"/>
              <a:gd name="connsiteY6" fmla="*/ 485786 h 5305425"/>
              <a:gd name="connsiteX0" fmla="*/ 1438264 w 9548784"/>
              <a:gd name="connsiteY0" fmla="*/ 485786 h 5305425"/>
              <a:gd name="connsiteX1" fmla="*/ 1924050 w 9548784"/>
              <a:gd name="connsiteY1" fmla="*/ 0 h 5305425"/>
              <a:gd name="connsiteX2" fmla="*/ 8305778 w 9548784"/>
              <a:gd name="connsiteY2" fmla="*/ 0 h 5305425"/>
              <a:gd name="connsiteX3" fmla="*/ 8791553 w 9548784"/>
              <a:gd name="connsiteY3" fmla="*/ 5286375 h 5305425"/>
              <a:gd name="connsiteX4" fmla="*/ 0 w 9548784"/>
              <a:gd name="connsiteY4" fmla="*/ 5305425 h 5305425"/>
              <a:gd name="connsiteX5" fmla="*/ 1438264 w 9548784"/>
              <a:gd name="connsiteY5" fmla="*/ 485786 h 5305425"/>
              <a:gd name="connsiteX0" fmla="*/ 1438264 w 8791553"/>
              <a:gd name="connsiteY0" fmla="*/ 485786 h 5305425"/>
              <a:gd name="connsiteX1" fmla="*/ 1924050 w 8791553"/>
              <a:gd name="connsiteY1" fmla="*/ 0 h 5305425"/>
              <a:gd name="connsiteX2" fmla="*/ 8305778 w 8791553"/>
              <a:gd name="connsiteY2" fmla="*/ 0 h 5305425"/>
              <a:gd name="connsiteX3" fmla="*/ 8791553 w 8791553"/>
              <a:gd name="connsiteY3" fmla="*/ 5286375 h 5305425"/>
              <a:gd name="connsiteX4" fmla="*/ 0 w 8791553"/>
              <a:gd name="connsiteY4" fmla="*/ 5305425 h 5305425"/>
              <a:gd name="connsiteX5" fmla="*/ 1438264 w 8791553"/>
              <a:gd name="connsiteY5" fmla="*/ 485786 h 5305425"/>
              <a:gd name="connsiteX0" fmla="*/ 1438264 w 8801078"/>
              <a:gd name="connsiteY0" fmla="*/ 485786 h 5305425"/>
              <a:gd name="connsiteX1" fmla="*/ 1924050 w 8801078"/>
              <a:gd name="connsiteY1" fmla="*/ 0 h 5305425"/>
              <a:gd name="connsiteX2" fmla="*/ 8801078 w 8801078"/>
              <a:gd name="connsiteY2" fmla="*/ 19050 h 5305425"/>
              <a:gd name="connsiteX3" fmla="*/ 8791553 w 8801078"/>
              <a:gd name="connsiteY3" fmla="*/ 5286375 h 5305425"/>
              <a:gd name="connsiteX4" fmla="*/ 0 w 8801078"/>
              <a:gd name="connsiteY4" fmla="*/ 5305425 h 5305425"/>
              <a:gd name="connsiteX5" fmla="*/ 1438264 w 8801078"/>
              <a:gd name="connsiteY5" fmla="*/ 485786 h 5305425"/>
              <a:gd name="connsiteX0" fmla="*/ 1438264 w 8791553"/>
              <a:gd name="connsiteY0" fmla="*/ 485786 h 5305425"/>
              <a:gd name="connsiteX1" fmla="*/ 1924050 w 8791553"/>
              <a:gd name="connsiteY1" fmla="*/ 0 h 5305425"/>
              <a:gd name="connsiteX2" fmla="*/ 8791553 w 8791553"/>
              <a:gd name="connsiteY2" fmla="*/ 19050 h 5305425"/>
              <a:gd name="connsiteX3" fmla="*/ 8791553 w 8791553"/>
              <a:gd name="connsiteY3" fmla="*/ 5286375 h 5305425"/>
              <a:gd name="connsiteX4" fmla="*/ 0 w 8791553"/>
              <a:gd name="connsiteY4" fmla="*/ 5305425 h 5305425"/>
              <a:gd name="connsiteX5" fmla="*/ 1438264 w 8791553"/>
              <a:gd name="connsiteY5" fmla="*/ 485786 h 5305425"/>
              <a:gd name="connsiteX0" fmla="*/ 1419214 w 8791553"/>
              <a:gd name="connsiteY0" fmla="*/ 485786 h 5305425"/>
              <a:gd name="connsiteX1" fmla="*/ 1924050 w 8791553"/>
              <a:gd name="connsiteY1" fmla="*/ 0 h 5305425"/>
              <a:gd name="connsiteX2" fmla="*/ 8791553 w 8791553"/>
              <a:gd name="connsiteY2" fmla="*/ 19050 h 5305425"/>
              <a:gd name="connsiteX3" fmla="*/ 8791553 w 8791553"/>
              <a:gd name="connsiteY3" fmla="*/ 5286375 h 5305425"/>
              <a:gd name="connsiteX4" fmla="*/ 0 w 8791553"/>
              <a:gd name="connsiteY4" fmla="*/ 5305425 h 5305425"/>
              <a:gd name="connsiteX5" fmla="*/ 1419214 w 8791553"/>
              <a:gd name="connsiteY5" fmla="*/ 485786 h 5305425"/>
              <a:gd name="connsiteX0" fmla="*/ 1419214 w 8791553"/>
              <a:gd name="connsiteY0" fmla="*/ 485786 h 5305425"/>
              <a:gd name="connsiteX1" fmla="*/ 1924050 w 8791553"/>
              <a:gd name="connsiteY1" fmla="*/ 0 h 5305425"/>
              <a:gd name="connsiteX2" fmla="*/ 8791553 w 8791553"/>
              <a:gd name="connsiteY2" fmla="*/ 19050 h 5305425"/>
              <a:gd name="connsiteX3" fmla="*/ 8791553 w 8791553"/>
              <a:gd name="connsiteY3" fmla="*/ 5286375 h 5305425"/>
              <a:gd name="connsiteX4" fmla="*/ 0 w 8791553"/>
              <a:gd name="connsiteY4" fmla="*/ 5305425 h 5305425"/>
              <a:gd name="connsiteX5" fmla="*/ 1419214 w 8791553"/>
              <a:gd name="connsiteY5" fmla="*/ 485786 h 5305425"/>
              <a:gd name="connsiteX0" fmla="*/ 266689 w 7639028"/>
              <a:gd name="connsiteY0" fmla="*/ 485786 h 5305425"/>
              <a:gd name="connsiteX1" fmla="*/ 771525 w 7639028"/>
              <a:gd name="connsiteY1" fmla="*/ 0 h 5305425"/>
              <a:gd name="connsiteX2" fmla="*/ 7639028 w 7639028"/>
              <a:gd name="connsiteY2" fmla="*/ 19050 h 5305425"/>
              <a:gd name="connsiteX3" fmla="*/ 7639028 w 7639028"/>
              <a:gd name="connsiteY3" fmla="*/ 5286375 h 5305425"/>
              <a:gd name="connsiteX4" fmla="*/ 0 w 7639028"/>
              <a:gd name="connsiteY4" fmla="*/ 5305425 h 5305425"/>
              <a:gd name="connsiteX5" fmla="*/ 266689 w 7639028"/>
              <a:gd name="connsiteY5" fmla="*/ 485786 h 5305425"/>
              <a:gd name="connsiteX0" fmla="*/ 266689 w 7639028"/>
              <a:gd name="connsiteY0" fmla="*/ 522797 h 5342436"/>
              <a:gd name="connsiteX1" fmla="*/ 623887 w 7639028"/>
              <a:gd name="connsiteY1" fmla="*/ 0 h 5342436"/>
              <a:gd name="connsiteX2" fmla="*/ 7639028 w 7639028"/>
              <a:gd name="connsiteY2" fmla="*/ 56061 h 5342436"/>
              <a:gd name="connsiteX3" fmla="*/ 7639028 w 7639028"/>
              <a:gd name="connsiteY3" fmla="*/ 5323386 h 5342436"/>
              <a:gd name="connsiteX4" fmla="*/ 0 w 7639028"/>
              <a:gd name="connsiteY4" fmla="*/ 5342436 h 5342436"/>
              <a:gd name="connsiteX5" fmla="*/ 266689 w 7639028"/>
              <a:gd name="connsiteY5" fmla="*/ 522797 h 5342436"/>
              <a:gd name="connsiteX0" fmla="*/ 266689 w 7639028"/>
              <a:gd name="connsiteY0" fmla="*/ 595529 h 5415168"/>
              <a:gd name="connsiteX1" fmla="*/ 623887 w 7639028"/>
              <a:gd name="connsiteY1" fmla="*/ 72732 h 5415168"/>
              <a:gd name="connsiteX2" fmla="*/ 7639028 w 7639028"/>
              <a:gd name="connsiteY2" fmla="*/ 128793 h 5415168"/>
              <a:gd name="connsiteX3" fmla="*/ 7639028 w 7639028"/>
              <a:gd name="connsiteY3" fmla="*/ 5396118 h 5415168"/>
              <a:gd name="connsiteX4" fmla="*/ 0 w 7639028"/>
              <a:gd name="connsiteY4" fmla="*/ 5415168 h 5415168"/>
              <a:gd name="connsiteX5" fmla="*/ 266689 w 7639028"/>
              <a:gd name="connsiteY5" fmla="*/ 595529 h 5415168"/>
              <a:gd name="connsiteX0" fmla="*/ 183346 w 7555685"/>
              <a:gd name="connsiteY0" fmla="*/ 595529 h 5415168"/>
              <a:gd name="connsiteX1" fmla="*/ 540544 w 7555685"/>
              <a:gd name="connsiteY1" fmla="*/ 72732 h 5415168"/>
              <a:gd name="connsiteX2" fmla="*/ 7555685 w 7555685"/>
              <a:gd name="connsiteY2" fmla="*/ 128793 h 5415168"/>
              <a:gd name="connsiteX3" fmla="*/ 7555685 w 7555685"/>
              <a:gd name="connsiteY3" fmla="*/ 5396118 h 5415168"/>
              <a:gd name="connsiteX4" fmla="*/ 0 w 7555685"/>
              <a:gd name="connsiteY4" fmla="*/ 5415168 h 5415168"/>
              <a:gd name="connsiteX5" fmla="*/ 183346 w 7555685"/>
              <a:gd name="connsiteY5" fmla="*/ 595529 h 5415168"/>
              <a:gd name="connsiteX0" fmla="*/ 183346 w 7555685"/>
              <a:gd name="connsiteY0" fmla="*/ 765661 h 5585300"/>
              <a:gd name="connsiteX1" fmla="*/ 554831 w 7555685"/>
              <a:gd name="connsiteY1" fmla="*/ 57778 h 5585300"/>
              <a:gd name="connsiteX2" fmla="*/ 7555685 w 7555685"/>
              <a:gd name="connsiteY2" fmla="*/ 298925 h 5585300"/>
              <a:gd name="connsiteX3" fmla="*/ 7555685 w 7555685"/>
              <a:gd name="connsiteY3" fmla="*/ 5566250 h 5585300"/>
              <a:gd name="connsiteX4" fmla="*/ 0 w 7555685"/>
              <a:gd name="connsiteY4" fmla="*/ 5585300 h 5585300"/>
              <a:gd name="connsiteX5" fmla="*/ 183346 w 7555685"/>
              <a:gd name="connsiteY5" fmla="*/ 765661 h 5585300"/>
              <a:gd name="connsiteX0" fmla="*/ 183346 w 7555685"/>
              <a:gd name="connsiteY0" fmla="*/ 707883 h 5527522"/>
              <a:gd name="connsiteX1" fmla="*/ 554831 w 7555685"/>
              <a:gd name="connsiteY1" fmla="*/ 0 h 5527522"/>
              <a:gd name="connsiteX2" fmla="*/ 7555685 w 7555685"/>
              <a:gd name="connsiteY2" fmla="*/ 241147 h 5527522"/>
              <a:gd name="connsiteX3" fmla="*/ 7555685 w 7555685"/>
              <a:gd name="connsiteY3" fmla="*/ 5508472 h 5527522"/>
              <a:gd name="connsiteX4" fmla="*/ 0 w 7555685"/>
              <a:gd name="connsiteY4" fmla="*/ 5527522 h 5527522"/>
              <a:gd name="connsiteX5" fmla="*/ 183346 w 7555685"/>
              <a:gd name="connsiteY5" fmla="*/ 707883 h 5527522"/>
              <a:gd name="connsiteX0" fmla="*/ 185727 w 7555685"/>
              <a:gd name="connsiteY0" fmla="*/ 781907 h 5527522"/>
              <a:gd name="connsiteX1" fmla="*/ 554831 w 7555685"/>
              <a:gd name="connsiteY1" fmla="*/ 0 h 5527522"/>
              <a:gd name="connsiteX2" fmla="*/ 7555685 w 7555685"/>
              <a:gd name="connsiteY2" fmla="*/ 241147 h 5527522"/>
              <a:gd name="connsiteX3" fmla="*/ 7555685 w 7555685"/>
              <a:gd name="connsiteY3" fmla="*/ 5508472 h 5527522"/>
              <a:gd name="connsiteX4" fmla="*/ 0 w 7555685"/>
              <a:gd name="connsiteY4" fmla="*/ 5527522 h 5527522"/>
              <a:gd name="connsiteX5" fmla="*/ 185727 w 7555685"/>
              <a:gd name="connsiteY5" fmla="*/ 781907 h 5527522"/>
              <a:gd name="connsiteX0" fmla="*/ 185727 w 7555685"/>
              <a:gd name="connsiteY0" fmla="*/ 781907 h 5527522"/>
              <a:gd name="connsiteX1" fmla="*/ 554831 w 7555685"/>
              <a:gd name="connsiteY1" fmla="*/ 0 h 5527522"/>
              <a:gd name="connsiteX2" fmla="*/ 7555685 w 7555685"/>
              <a:gd name="connsiteY2" fmla="*/ 241147 h 5527522"/>
              <a:gd name="connsiteX3" fmla="*/ 7555685 w 7555685"/>
              <a:gd name="connsiteY3" fmla="*/ 5508472 h 5527522"/>
              <a:gd name="connsiteX4" fmla="*/ 0 w 7555685"/>
              <a:gd name="connsiteY4" fmla="*/ 5527522 h 5527522"/>
              <a:gd name="connsiteX5" fmla="*/ 185727 w 7555685"/>
              <a:gd name="connsiteY5" fmla="*/ 781907 h 5527522"/>
              <a:gd name="connsiteX0" fmla="*/ 307647 w 7677605"/>
              <a:gd name="connsiteY0" fmla="*/ 781907 h 5527522"/>
              <a:gd name="connsiteX1" fmla="*/ 676751 w 7677605"/>
              <a:gd name="connsiteY1" fmla="*/ 0 h 5527522"/>
              <a:gd name="connsiteX2" fmla="*/ 7677605 w 7677605"/>
              <a:gd name="connsiteY2" fmla="*/ 241147 h 5527522"/>
              <a:gd name="connsiteX3" fmla="*/ 7677605 w 7677605"/>
              <a:gd name="connsiteY3" fmla="*/ 5508472 h 5527522"/>
              <a:gd name="connsiteX4" fmla="*/ 0 w 7677605"/>
              <a:gd name="connsiteY4" fmla="*/ 5527522 h 5527522"/>
              <a:gd name="connsiteX5" fmla="*/ 307647 w 7677605"/>
              <a:gd name="connsiteY5" fmla="*/ 781907 h 5527522"/>
              <a:gd name="connsiteX0" fmla="*/ 307647 w 7677605"/>
              <a:gd name="connsiteY0" fmla="*/ 781907 h 5527522"/>
              <a:gd name="connsiteX1" fmla="*/ 676751 w 7677605"/>
              <a:gd name="connsiteY1" fmla="*/ 0 h 5527522"/>
              <a:gd name="connsiteX2" fmla="*/ 7677605 w 7677605"/>
              <a:gd name="connsiteY2" fmla="*/ 241147 h 5527522"/>
              <a:gd name="connsiteX3" fmla="*/ 7677605 w 7677605"/>
              <a:gd name="connsiteY3" fmla="*/ 5508472 h 5527522"/>
              <a:gd name="connsiteX4" fmla="*/ 0 w 7677605"/>
              <a:gd name="connsiteY4" fmla="*/ 5527522 h 5527522"/>
              <a:gd name="connsiteX5" fmla="*/ 307647 w 7677605"/>
              <a:gd name="connsiteY5" fmla="*/ 781907 h 5527522"/>
              <a:gd name="connsiteX0" fmla="*/ 307647 w 7677605"/>
              <a:gd name="connsiteY0" fmla="*/ 781907 h 5527522"/>
              <a:gd name="connsiteX1" fmla="*/ 676751 w 7677605"/>
              <a:gd name="connsiteY1" fmla="*/ 0 h 5527522"/>
              <a:gd name="connsiteX2" fmla="*/ 7677605 w 7677605"/>
              <a:gd name="connsiteY2" fmla="*/ 241147 h 5527522"/>
              <a:gd name="connsiteX3" fmla="*/ 7677605 w 7677605"/>
              <a:gd name="connsiteY3" fmla="*/ 5508472 h 5527522"/>
              <a:gd name="connsiteX4" fmla="*/ 0 w 7677605"/>
              <a:gd name="connsiteY4" fmla="*/ 5527522 h 5527522"/>
              <a:gd name="connsiteX5" fmla="*/ 307647 w 7677605"/>
              <a:gd name="connsiteY5" fmla="*/ 781907 h 5527522"/>
              <a:gd name="connsiteX0" fmla="*/ 307647 w 7677605"/>
              <a:gd name="connsiteY0" fmla="*/ 781907 h 5527522"/>
              <a:gd name="connsiteX1" fmla="*/ 676751 w 7677605"/>
              <a:gd name="connsiteY1" fmla="*/ 0 h 5527522"/>
              <a:gd name="connsiteX2" fmla="*/ 7677605 w 7677605"/>
              <a:gd name="connsiteY2" fmla="*/ 241147 h 5527522"/>
              <a:gd name="connsiteX3" fmla="*/ 7677605 w 7677605"/>
              <a:gd name="connsiteY3" fmla="*/ 5508472 h 5527522"/>
              <a:gd name="connsiteX4" fmla="*/ 0 w 7677605"/>
              <a:gd name="connsiteY4" fmla="*/ 5527522 h 5527522"/>
              <a:gd name="connsiteX5" fmla="*/ 307647 w 7677605"/>
              <a:gd name="connsiteY5" fmla="*/ 781907 h 552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7605" h="5527522">
                <a:moveTo>
                  <a:pt x="307647" y="781907"/>
                </a:moveTo>
                <a:cubicBezTo>
                  <a:pt x="348128" y="161443"/>
                  <a:pt x="341783" y="0"/>
                  <a:pt x="676751" y="0"/>
                </a:cubicBezTo>
                <a:lnTo>
                  <a:pt x="7677605" y="241147"/>
                </a:lnTo>
                <a:lnTo>
                  <a:pt x="7677605" y="5508472"/>
                </a:lnTo>
                <a:lnTo>
                  <a:pt x="0" y="5527522"/>
                </a:lnTo>
                <a:cubicBezTo>
                  <a:pt x="229549" y="1995661"/>
                  <a:pt x="123818" y="3372397"/>
                  <a:pt x="307647" y="781907"/>
                </a:cubicBezTo>
                <a:close/>
              </a:path>
            </a:pathLst>
          </a:custGeom>
          <a:solidFill>
            <a:srgbClr val="2E2E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7" name="椭圆 16">
            <a:extLst>
              <a:ext uri="{FF2B5EF4-FFF2-40B4-BE49-F238E27FC236}">
                <a16:creationId xmlns="" xmlns:a16="http://schemas.microsoft.com/office/drawing/2014/main" id="{C1DA4F62-A8EE-453E-A95F-7281F28C179D}"/>
              </a:ext>
            </a:extLst>
          </p:cNvPr>
          <p:cNvSpPr/>
          <p:nvPr userDrawn="1"/>
        </p:nvSpPr>
        <p:spPr>
          <a:xfrm>
            <a:off x="376518" y="426910"/>
            <a:ext cx="316944" cy="316944"/>
          </a:xfrm>
          <a:prstGeom prst="ellipse">
            <a:avLst/>
          </a:prstGeom>
          <a:solidFill>
            <a:srgbClr val="0A6CB5"/>
          </a:solidFill>
          <a:ln w="57150" cap="flat" cmpd="sng" algn="ctr">
            <a:solidFill>
              <a:sysClr val="windowText" lastClr="000000">
                <a:lumMod val="75000"/>
                <a:lumOff val="25000"/>
              </a:sys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等线" panose="020F0502020204030204"/>
              <a:ea typeface="等线" panose="02010600030101010101" pitchFamily="2" charset="-122"/>
              <a:cs typeface="+mn-cs"/>
            </a:endParaRPr>
          </a:p>
        </p:txBody>
      </p:sp>
      <p:sp>
        <p:nvSpPr>
          <p:cNvPr id="18" name="椭圆 17">
            <a:extLst>
              <a:ext uri="{FF2B5EF4-FFF2-40B4-BE49-F238E27FC236}">
                <a16:creationId xmlns="" xmlns:a16="http://schemas.microsoft.com/office/drawing/2014/main" id="{F0762FEA-C5FD-4674-BD52-5719FDD18042}"/>
              </a:ext>
            </a:extLst>
          </p:cNvPr>
          <p:cNvSpPr/>
          <p:nvPr userDrawn="1"/>
        </p:nvSpPr>
        <p:spPr>
          <a:xfrm>
            <a:off x="11459842" y="286088"/>
            <a:ext cx="359813" cy="360000"/>
          </a:xfrm>
          <a:prstGeom prst="ellipse">
            <a:avLst/>
          </a:prstGeom>
          <a:solidFill>
            <a:srgbClr val="2E2E2E">
              <a:alpha val="34902"/>
            </a:srgbClr>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
        <p:nvSpPr>
          <p:cNvPr id="19" name="TextBox 15">
            <a:extLst>
              <a:ext uri="{FF2B5EF4-FFF2-40B4-BE49-F238E27FC236}">
                <a16:creationId xmlns="" xmlns:a16="http://schemas.microsoft.com/office/drawing/2014/main" id="{251FE918-B74E-47BF-A9AA-C0C3B26D0302}"/>
              </a:ext>
            </a:extLst>
          </p:cNvPr>
          <p:cNvSpPr txBox="1"/>
          <p:nvPr userDrawn="1"/>
        </p:nvSpPr>
        <p:spPr>
          <a:xfrm>
            <a:off x="11314702" y="289149"/>
            <a:ext cx="650091"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EEF1883-7A0E-4F66-9932-E581691AD397}" type="slidenum">
              <a:rPr kumimoji="0" lang="zh-CN" altLang="en-US" sz="1600" b="0" i="0" u="none" strike="noStrike" kern="1200" cap="none" spc="0" normalizeH="0" baseline="0" noProof="0" smtClean="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zh-CN" altLang="en-US" sz="1600" b="0" i="0" u="none" strike="noStrike" kern="1200" cap="none" spc="0" normalizeH="0" baseline="0" noProof="0" dirty="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任意多边形 4"/>
          <p:cNvSpPr/>
          <p:nvPr userDrawn="1"/>
        </p:nvSpPr>
        <p:spPr>
          <a:xfrm>
            <a:off x="0" y="0"/>
            <a:ext cx="12192000" cy="6858001"/>
          </a:xfrm>
          <a:custGeom>
            <a:avLst/>
            <a:gdLst>
              <a:gd name="connsiteX0" fmla="*/ 0 w 12192000"/>
              <a:gd name="connsiteY0" fmla="*/ 1 h 6858001"/>
              <a:gd name="connsiteX1" fmla="*/ 0 w 12192000"/>
              <a:gd name="connsiteY1" fmla="*/ 1 h 6858001"/>
              <a:gd name="connsiteX2" fmla="*/ 0 w 12192000"/>
              <a:gd name="connsiteY2" fmla="*/ 6858000 h 6858001"/>
              <a:gd name="connsiteX3" fmla="*/ 8483372 w 12192000"/>
              <a:gd name="connsiteY3" fmla="*/ 6858000 h 6858001"/>
              <a:gd name="connsiteX4" fmla="*/ 8483372 w 12192000"/>
              <a:gd name="connsiteY4" fmla="*/ 6858001 h 6858001"/>
              <a:gd name="connsiteX5" fmla="*/ 0 w 12192000"/>
              <a:gd name="connsiteY5" fmla="*/ 6858001 h 6858001"/>
              <a:gd name="connsiteX6" fmla="*/ 0 w 12192000"/>
              <a:gd name="connsiteY6" fmla="*/ 0 h 6858001"/>
              <a:gd name="connsiteX7" fmla="*/ 12192000 w 12192000"/>
              <a:gd name="connsiteY7" fmla="*/ 0 h 6858001"/>
              <a:gd name="connsiteX8" fmla="*/ 12192000 w 12192000"/>
              <a:gd name="connsiteY8" fmla="*/ 6858000 h 6858001"/>
              <a:gd name="connsiteX9" fmla="*/ 8483372 w 12192000"/>
              <a:gd name="connsiteY9" fmla="*/ 6858000 h 6858001"/>
              <a:gd name="connsiteX10" fmla="*/ 3960779 w 12192000"/>
              <a:gd name="connsiteY10" fmla="*/ 1 h 6858001"/>
              <a:gd name="connsiteX11" fmla="*/ 0 w 12192000"/>
              <a:gd name="connsiteY1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0" y="1"/>
                </a:moveTo>
                <a:lnTo>
                  <a:pt x="0" y="1"/>
                </a:lnTo>
                <a:lnTo>
                  <a:pt x="0" y="6858000"/>
                </a:lnTo>
                <a:lnTo>
                  <a:pt x="8483372" y="6858000"/>
                </a:lnTo>
                <a:lnTo>
                  <a:pt x="8483372" y="6858001"/>
                </a:lnTo>
                <a:lnTo>
                  <a:pt x="0" y="6858001"/>
                </a:lnTo>
                <a:close/>
                <a:moveTo>
                  <a:pt x="0" y="0"/>
                </a:moveTo>
                <a:lnTo>
                  <a:pt x="12192000" y="0"/>
                </a:lnTo>
                <a:lnTo>
                  <a:pt x="12192000" y="6858000"/>
                </a:lnTo>
                <a:lnTo>
                  <a:pt x="8483372" y="6858000"/>
                </a:lnTo>
                <a:lnTo>
                  <a:pt x="3960779" y="1"/>
                </a:lnTo>
                <a:lnTo>
                  <a:pt x="0" y="1"/>
                </a:lnTo>
                <a:close/>
              </a:path>
            </a:pathLst>
          </a:custGeom>
          <a: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矩形 5"/>
          <p:cNvSpPr/>
          <p:nvPr userDrawn="1"/>
        </p:nvSpPr>
        <p:spPr bwMode="auto">
          <a:xfrm>
            <a:off x="3076" y="400444"/>
            <a:ext cx="842362" cy="566844"/>
          </a:xfrm>
          <a:prstGeom prst="rect">
            <a:avLst/>
          </a:prstGeom>
          <a:solidFill>
            <a:srgbClr val="0A6CB5"/>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07DDA"/>
              </a:solidFill>
            </a:endParaRPr>
          </a:p>
        </p:txBody>
      </p:sp>
      <p:sp>
        <p:nvSpPr>
          <p:cNvPr id="7" name="任意多边形: 形状 30"/>
          <p:cNvSpPr/>
          <p:nvPr userDrawn="1"/>
        </p:nvSpPr>
        <p:spPr>
          <a:xfrm rot="5400000">
            <a:off x="2434171" y="-1185463"/>
            <a:ext cx="566846" cy="3744312"/>
          </a:xfrm>
          <a:custGeom>
            <a:avLst/>
            <a:gdLst>
              <a:gd name="connsiteX0" fmla="*/ 0 w 566846"/>
              <a:gd name="connsiteY0" fmla="*/ 3744312 h 3744312"/>
              <a:gd name="connsiteX1" fmla="*/ 0 w 566846"/>
              <a:gd name="connsiteY1" fmla="*/ 362945 h 3744312"/>
              <a:gd name="connsiteX2" fmla="*/ 566846 w 566846"/>
              <a:gd name="connsiteY2" fmla="*/ 0 h 3744312"/>
              <a:gd name="connsiteX3" fmla="*/ 566846 w 566846"/>
              <a:gd name="connsiteY3" fmla="*/ 3744312 h 3744312"/>
            </a:gdLst>
            <a:ahLst/>
            <a:cxnLst>
              <a:cxn ang="0">
                <a:pos x="connsiteX0" y="connsiteY0"/>
              </a:cxn>
              <a:cxn ang="0">
                <a:pos x="connsiteX1" y="connsiteY1"/>
              </a:cxn>
              <a:cxn ang="0">
                <a:pos x="connsiteX2" y="connsiteY2"/>
              </a:cxn>
              <a:cxn ang="0">
                <a:pos x="connsiteX3" y="connsiteY3"/>
              </a:cxn>
            </a:cxnLst>
            <a:rect l="l" t="t" r="r" b="b"/>
            <a:pathLst>
              <a:path w="566846" h="3744312">
                <a:moveTo>
                  <a:pt x="0" y="3744312"/>
                </a:moveTo>
                <a:lnTo>
                  <a:pt x="0" y="362945"/>
                </a:lnTo>
                <a:lnTo>
                  <a:pt x="566846" y="0"/>
                </a:lnTo>
                <a:lnTo>
                  <a:pt x="566846" y="374431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椭圆 7">
            <a:extLst>
              <a:ext uri="{FF2B5EF4-FFF2-40B4-BE49-F238E27FC236}">
                <a16:creationId xmlns="" xmlns:a16="http://schemas.microsoft.com/office/drawing/2014/main" id="{C1DA4F62-A8EE-453E-A95F-7281F28C179D}"/>
              </a:ext>
            </a:extLst>
          </p:cNvPr>
          <p:cNvSpPr/>
          <p:nvPr userDrawn="1"/>
        </p:nvSpPr>
        <p:spPr>
          <a:xfrm>
            <a:off x="244131" y="525394"/>
            <a:ext cx="316944" cy="316944"/>
          </a:xfrm>
          <a:prstGeom prst="ellipse">
            <a:avLst/>
          </a:prstGeom>
          <a:solidFill>
            <a:schemeClr val="bg1">
              <a:lumMod val="85000"/>
            </a:schemeClr>
          </a:solidFill>
          <a:ln w="57150" cap="flat" cmpd="sng" algn="ctr">
            <a:solidFill>
              <a:schemeClr val="tx1">
                <a:lumMod val="65000"/>
                <a:lumOff val="35000"/>
              </a:scheme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等线" panose="020F0502020204030204"/>
              <a:ea typeface="等线" panose="02010600030101010101" pitchFamily="2" charset="-122"/>
              <a:cs typeface="+mn-cs"/>
            </a:endParaRPr>
          </a:p>
        </p:txBody>
      </p:sp>
      <p:sp>
        <p:nvSpPr>
          <p:cNvPr id="9" name="任意多边形 8">
            <a:extLst>
              <a:ext uri="{FF2B5EF4-FFF2-40B4-BE49-F238E27FC236}">
                <a16:creationId xmlns="" xmlns:a16="http://schemas.microsoft.com/office/drawing/2014/main" id="{D0755823-6E35-4277-AC44-3533272FFE8B}"/>
              </a:ext>
            </a:extLst>
          </p:cNvPr>
          <p:cNvSpPr/>
          <p:nvPr userDrawn="1"/>
        </p:nvSpPr>
        <p:spPr>
          <a:xfrm flipH="1">
            <a:off x="4500580" y="820561"/>
            <a:ext cx="7691421" cy="142775"/>
          </a:xfrm>
          <a:custGeom>
            <a:avLst/>
            <a:gdLst>
              <a:gd name="connsiteX0" fmla="*/ 7691421 w 7691421"/>
              <a:gd name="connsiteY0" fmla="*/ 0 h 142775"/>
              <a:gd name="connsiteX1" fmla="*/ 0 w 7691421"/>
              <a:gd name="connsiteY1" fmla="*/ 0 h 142775"/>
              <a:gd name="connsiteX2" fmla="*/ 0 w 7691421"/>
              <a:gd name="connsiteY2" fmla="*/ 142775 h 142775"/>
              <a:gd name="connsiteX3" fmla="*/ 7597266 w 7691421"/>
              <a:gd name="connsiteY3" fmla="*/ 142775 h 142775"/>
            </a:gdLst>
            <a:ahLst/>
            <a:cxnLst>
              <a:cxn ang="0">
                <a:pos x="connsiteX0" y="connsiteY0"/>
              </a:cxn>
              <a:cxn ang="0">
                <a:pos x="connsiteX1" y="connsiteY1"/>
              </a:cxn>
              <a:cxn ang="0">
                <a:pos x="connsiteX2" y="connsiteY2"/>
              </a:cxn>
              <a:cxn ang="0">
                <a:pos x="connsiteX3" y="connsiteY3"/>
              </a:cxn>
            </a:cxnLst>
            <a:rect l="l" t="t" r="r" b="b"/>
            <a:pathLst>
              <a:path w="7691421" h="142775">
                <a:moveTo>
                  <a:pt x="7691421" y="0"/>
                </a:moveTo>
                <a:lnTo>
                  <a:pt x="0" y="0"/>
                </a:lnTo>
                <a:lnTo>
                  <a:pt x="0" y="142775"/>
                </a:lnTo>
                <a:lnTo>
                  <a:pt x="7597266" y="142775"/>
                </a:lnTo>
                <a:close/>
              </a:path>
            </a:pathLst>
          </a:custGeom>
          <a:solidFill>
            <a:srgbClr val="0A6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 name="椭圆 10">
            <a:extLst>
              <a:ext uri="{FF2B5EF4-FFF2-40B4-BE49-F238E27FC236}">
                <a16:creationId xmlns="" xmlns:a16="http://schemas.microsoft.com/office/drawing/2014/main" id="{F0762FEA-C5FD-4674-BD52-5719FDD18042}"/>
              </a:ext>
            </a:extLst>
          </p:cNvPr>
          <p:cNvSpPr/>
          <p:nvPr userDrawn="1"/>
        </p:nvSpPr>
        <p:spPr>
          <a:xfrm>
            <a:off x="11459842" y="286088"/>
            <a:ext cx="359813" cy="360000"/>
          </a:xfrm>
          <a:prstGeom prst="ellipse">
            <a:avLst/>
          </a:prstGeom>
          <a:solidFill>
            <a:schemeClr val="bg1">
              <a:alpha val="34902"/>
            </a:schemeClr>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
        <p:nvSpPr>
          <p:cNvPr id="12" name="TextBox 15">
            <a:extLst>
              <a:ext uri="{FF2B5EF4-FFF2-40B4-BE49-F238E27FC236}">
                <a16:creationId xmlns="" xmlns:a16="http://schemas.microsoft.com/office/drawing/2014/main" id="{251FE918-B74E-47BF-A9AA-C0C3B26D0302}"/>
              </a:ext>
            </a:extLst>
          </p:cNvPr>
          <p:cNvSpPr txBox="1"/>
          <p:nvPr userDrawn="1"/>
        </p:nvSpPr>
        <p:spPr>
          <a:xfrm>
            <a:off x="11314702" y="289149"/>
            <a:ext cx="650091"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EEF1883-7A0E-4F66-9932-E581691AD397}" type="slidenum">
              <a:rPr kumimoji="0" lang="zh-CN" altLang="en-US" sz="1600" b="0" i="0" u="none" strike="noStrike" kern="1200" cap="none" spc="0" normalizeH="0" baseline="0" noProof="0" smtClean="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zh-CN" altLang="en-US" sz="1600" b="0" i="0" u="none" strike="noStrike" kern="1200" cap="none" spc="0" normalizeH="0" baseline="0" noProof="0" dirty="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任意多边形 4"/>
          <p:cNvSpPr/>
          <p:nvPr userDrawn="1"/>
        </p:nvSpPr>
        <p:spPr>
          <a:xfrm flipH="1">
            <a:off x="0" y="0"/>
            <a:ext cx="12192000" cy="6858001"/>
          </a:xfrm>
          <a:custGeom>
            <a:avLst/>
            <a:gdLst>
              <a:gd name="connsiteX0" fmla="*/ 0 w 12192000"/>
              <a:gd name="connsiteY0" fmla="*/ 1 h 6858001"/>
              <a:gd name="connsiteX1" fmla="*/ 0 w 12192000"/>
              <a:gd name="connsiteY1" fmla="*/ 1 h 6858001"/>
              <a:gd name="connsiteX2" fmla="*/ 0 w 12192000"/>
              <a:gd name="connsiteY2" fmla="*/ 6858000 h 6858001"/>
              <a:gd name="connsiteX3" fmla="*/ 8483372 w 12192000"/>
              <a:gd name="connsiteY3" fmla="*/ 6858000 h 6858001"/>
              <a:gd name="connsiteX4" fmla="*/ 8483372 w 12192000"/>
              <a:gd name="connsiteY4" fmla="*/ 6858001 h 6858001"/>
              <a:gd name="connsiteX5" fmla="*/ 0 w 12192000"/>
              <a:gd name="connsiteY5" fmla="*/ 6858001 h 6858001"/>
              <a:gd name="connsiteX6" fmla="*/ 0 w 12192000"/>
              <a:gd name="connsiteY6" fmla="*/ 0 h 6858001"/>
              <a:gd name="connsiteX7" fmla="*/ 12192000 w 12192000"/>
              <a:gd name="connsiteY7" fmla="*/ 0 h 6858001"/>
              <a:gd name="connsiteX8" fmla="*/ 12192000 w 12192000"/>
              <a:gd name="connsiteY8" fmla="*/ 6858000 h 6858001"/>
              <a:gd name="connsiteX9" fmla="*/ 8483372 w 12192000"/>
              <a:gd name="connsiteY9" fmla="*/ 6858000 h 6858001"/>
              <a:gd name="connsiteX10" fmla="*/ 3960779 w 12192000"/>
              <a:gd name="connsiteY10" fmla="*/ 1 h 6858001"/>
              <a:gd name="connsiteX11" fmla="*/ 0 w 12192000"/>
              <a:gd name="connsiteY1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0" y="1"/>
                </a:moveTo>
                <a:lnTo>
                  <a:pt x="0" y="1"/>
                </a:lnTo>
                <a:lnTo>
                  <a:pt x="0" y="6858000"/>
                </a:lnTo>
                <a:lnTo>
                  <a:pt x="8483372" y="6858000"/>
                </a:lnTo>
                <a:lnTo>
                  <a:pt x="8483372" y="6858001"/>
                </a:lnTo>
                <a:lnTo>
                  <a:pt x="0" y="6858001"/>
                </a:lnTo>
                <a:close/>
                <a:moveTo>
                  <a:pt x="0" y="0"/>
                </a:moveTo>
                <a:lnTo>
                  <a:pt x="12192000" y="0"/>
                </a:lnTo>
                <a:lnTo>
                  <a:pt x="12192000" y="6858000"/>
                </a:lnTo>
                <a:lnTo>
                  <a:pt x="8483372" y="6858000"/>
                </a:lnTo>
                <a:lnTo>
                  <a:pt x="3960779" y="1"/>
                </a:lnTo>
                <a:lnTo>
                  <a:pt x="0" y="1"/>
                </a:lnTo>
                <a:close/>
              </a:path>
            </a:pathLst>
          </a:custGeom>
          <a: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矩形 5"/>
          <p:cNvSpPr/>
          <p:nvPr userDrawn="1"/>
        </p:nvSpPr>
        <p:spPr bwMode="auto">
          <a:xfrm>
            <a:off x="3076" y="400444"/>
            <a:ext cx="842362" cy="566844"/>
          </a:xfrm>
          <a:prstGeom prst="rect">
            <a:avLst/>
          </a:prstGeom>
          <a:solidFill>
            <a:srgbClr val="0A6CB5"/>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07DDA"/>
              </a:solidFill>
            </a:endParaRPr>
          </a:p>
        </p:txBody>
      </p:sp>
      <p:sp>
        <p:nvSpPr>
          <p:cNvPr id="18" name="任意多边形 17"/>
          <p:cNvSpPr/>
          <p:nvPr userDrawn="1"/>
        </p:nvSpPr>
        <p:spPr>
          <a:xfrm rot="5400000">
            <a:off x="4125325" y="-2876617"/>
            <a:ext cx="560066" cy="7119841"/>
          </a:xfrm>
          <a:custGeom>
            <a:avLst/>
            <a:gdLst>
              <a:gd name="connsiteX0" fmla="*/ 0 w 560066"/>
              <a:gd name="connsiteY0" fmla="*/ 7119841 h 7119841"/>
              <a:gd name="connsiteX1" fmla="*/ 0 w 560066"/>
              <a:gd name="connsiteY1" fmla="*/ 0 h 7119841"/>
              <a:gd name="connsiteX2" fmla="*/ 560066 w 560066"/>
              <a:gd name="connsiteY2" fmla="*/ 369343 h 7119841"/>
              <a:gd name="connsiteX3" fmla="*/ 560066 w 560066"/>
              <a:gd name="connsiteY3" fmla="*/ 7119841 h 7119841"/>
            </a:gdLst>
            <a:ahLst/>
            <a:cxnLst>
              <a:cxn ang="0">
                <a:pos x="connsiteX0" y="connsiteY0"/>
              </a:cxn>
              <a:cxn ang="0">
                <a:pos x="connsiteX1" y="connsiteY1"/>
              </a:cxn>
              <a:cxn ang="0">
                <a:pos x="connsiteX2" y="connsiteY2"/>
              </a:cxn>
              <a:cxn ang="0">
                <a:pos x="connsiteX3" y="connsiteY3"/>
              </a:cxn>
            </a:cxnLst>
            <a:rect l="l" t="t" r="r" b="b"/>
            <a:pathLst>
              <a:path w="560066" h="7119841">
                <a:moveTo>
                  <a:pt x="0" y="7119841"/>
                </a:moveTo>
                <a:lnTo>
                  <a:pt x="0" y="0"/>
                </a:lnTo>
                <a:lnTo>
                  <a:pt x="560066" y="369343"/>
                </a:lnTo>
                <a:lnTo>
                  <a:pt x="560066" y="7119841"/>
                </a:lnTo>
                <a:close/>
              </a:path>
            </a:pathLst>
          </a:cu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椭圆 7">
            <a:extLst>
              <a:ext uri="{FF2B5EF4-FFF2-40B4-BE49-F238E27FC236}">
                <a16:creationId xmlns="" xmlns:a16="http://schemas.microsoft.com/office/drawing/2014/main" id="{C1DA4F62-A8EE-453E-A95F-7281F28C179D}"/>
              </a:ext>
            </a:extLst>
          </p:cNvPr>
          <p:cNvSpPr/>
          <p:nvPr userDrawn="1"/>
        </p:nvSpPr>
        <p:spPr>
          <a:xfrm>
            <a:off x="244131" y="525394"/>
            <a:ext cx="316944" cy="316944"/>
          </a:xfrm>
          <a:prstGeom prst="ellipse">
            <a:avLst/>
          </a:prstGeom>
          <a:solidFill>
            <a:schemeClr val="bg1">
              <a:lumMod val="85000"/>
            </a:schemeClr>
          </a:solidFill>
          <a:ln w="57150" cap="flat" cmpd="sng" algn="ctr">
            <a:solidFill>
              <a:schemeClr val="tx1">
                <a:lumMod val="65000"/>
                <a:lumOff val="35000"/>
              </a:scheme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等线" panose="020F0502020204030204"/>
              <a:ea typeface="等线" panose="02010600030101010101" pitchFamily="2" charset="-122"/>
              <a:cs typeface="+mn-cs"/>
            </a:endParaRPr>
          </a:p>
        </p:txBody>
      </p:sp>
      <p:sp>
        <p:nvSpPr>
          <p:cNvPr id="16" name="任意多边形 15">
            <a:extLst>
              <a:ext uri="{FF2B5EF4-FFF2-40B4-BE49-F238E27FC236}">
                <a16:creationId xmlns="" xmlns:a16="http://schemas.microsoft.com/office/drawing/2014/main" id="{D0755823-6E35-4277-AC44-3533272FFE8B}"/>
              </a:ext>
            </a:extLst>
          </p:cNvPr>
          <p:cNvSpPr/>
          <p:nvPr userDrawn="1"/>
        </p:nvSpPr>
        <p:spPr>
          <a:xfrm flipH="1">
            <a:off x="7595937" y="820561"/>
            <a:ext cx="4596064" cy="142775"/>
          </a:xfrm>
          <a:custGeom>
            <a:avLst/>
            <a:gdLst>
              <a:gd name="connsiteX0" fmla="*/ 4501910 w 4596064"/>
              <a:gd name="connsiteY0" fmla="*/ 0 h 142775"/>
              <a:gd name="connsiteX1" fmla="*/ 2 w 4596064"/>
              <a:gd name="connsiteY1" fmla="*/ 0 h 142775"/>
              <a:gd name="connsiteX2" fmla="*/ 0 w 4596064"/>
              <a:gd name="connsiteY2" fmla="*/ 0 h 142775"/>
              <a:gd name="connsiteX3" fmla="*/ 0 w 4596064"/>
              <a:gd name="connsiteY3" fmla="*/ 142775 h 142775"/>
              <a:gd name="connsiteX4" fmla="*/ 2 w 4596064"/>
              <a:gd name="connsiteY4" fmla="*/ 142775 h 142775"/>
              <a:gd name="connsiteX5" fmla="*/ 4596064 w 4596064"/>
              <a:gd name="connsiteY5" fmla="*/ 142775 h 14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064" h="142775">
                <a:moveTo>
                  <a:pt x="4501910" y="0"/>
                </a:moveTo>
                <a:lnTo>
                  <a:pt x="2" y="0"/>
                </a:lnTo>
                <a:lnTo>
                  <a:pt x="0" y="0"/>
                </a:lnTo>
                <a:lnTo>
                  <a:pt x="0" y="142775"/>
                </a:lnTo>
                <a:lnTo>
                  <a:pt x="2" y="142775"/>
                </a:lnTo>
                <a:lnTo>
                  <a:pt x="4596064" y="142775"/>
                </a:lnTo>
                <a:close/>
              </a:path>
            </a:pathLst>
          </a:custGeom>
          <a:solidFill>
            <a:srgbClr val="0A6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 name="椭圆 12">
            <a:extLst>
              <a:ext uri="{FF2B5EF4-FFF2-40B4-BE49-F238E27FC236}">
                <a16:creationId xmlns="" xmlns:a16="http://schemas.microsoft.com/office/drawing/2014/main" id="{F0762FEA-C5FD-4674-BD52-5719FDD18042}"/>
              </a:ext>
            </a:extLst>
          </p:cNvPr>
          <p:cNvSpPr/>
          <p:nvPr userDrawn="1"/>
        </p:nvSpPr>
        <p:spPr>
          <a:xfrm>
            <a:off x="11459842" y="286088"/>
            <a:ext cx="359813" cy="360000"/>
          </a:xfrm>
          <a:prstGeom prst="ellipse">
            <a:avLst/>
          </a:prstGeom>
          <a:solidFill>
            <a:srgbClr val="2E2E2E">
              <a:alpha val="34902"/>
            </a:srgbClr>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
        <p:nvSpPr>
          <p:cNvPr id="14" name="TextBox 15">
            <a:extLst>
              <a:ext uri="{FF2B5EF4-FFF2-40B4-BE49-F238E27FC236}">
                <a16:creationId xmlns="" xmlns:a16="http://schemas.microsoft.com/office/drawing/2014/main" id="{251FE918-B74E-47BF-A9AA-C0C3B26D0302}"/>
              </a:ext>
            </a:extLst>
          </p:cNvPr>
          <p:cNvSpPr txBox="1"/>
          <p:nvPr userDrawn="1"/>
        </p:nvSpPr>
        <p:spPr>
          <a:xfrm>
            <a:off x="11314702" y="289149"/>
            <a:ext cx="650091"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EEF1883-7A0E-4F66-9932-E581691AD397}" type="slidenum">
              <a:rPr kumimoji="0" lang="zh-CN" altLang="en-US" sz="1600" b="0" i="0" u="none" strike="noStrike" kern="1200" cap="none" spc="0" normalizeH="0" baseline="0" noProof="0" smtClean="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zh-CN" altLang="en-US" sz="1600" b="0" i="0" u="none" strike="noStrike" kern="1200" cap="none" spc="0" normalizeH="0" baseline="0" noProof="0" dirty="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extLst>
      <p:ext uri="{BB962C8B-B14F-4D97-AF65-F5344CB8AC3E}">
        <p14:creationId xmlns:p14="http://schemas.microsoft.com/office/powerpoint/2010/main" val="408888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2021/10/18</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6.e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23.e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24.emf"/><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13.jpg"/>
          <p:cNvPicPr>
            <a:picLocks noChangeAspect="1"/>
          </p:cNvPicPr>
          <p:nvPr/>
        </p:nvPicPr>
        <p:blipFill>
          <a:blip r:embed="rId2" cstate="print"/>
          <a:srcRect b="9375"/>
          <a:stretch>
            <a:fillRect/>
          </a:stretch>
        </p:blipFill>
        <p:spPr>
          <a:xfrm>
            <a:off x="0" y="0"/>
            <a:ext cx="12192000" cy="6215082"/>
          </a:xfrm>
          <a:prstGeom prst="rect">
            <a:avLst/>
          </a:prstGeom>
        </p:spPr>
      </p:pic>
      <p:sp>
        <p:nvSpPr>
          <p:cNvPr id="6" name="矩形 5"/>
          <p:cNvSpPr/>
          <p:nvPr/>
        </p:nvSpPr>
        <p:spPr>
          <a:xfrm>
            <a:off x="-47668" y="4385816"/>
            <a:ext cx="12239668" cy="2472185"/>
          </a:xfrm>
          <a:prstGeom prst="rect">
            <a:avLst/>
          </a:prstGeom>
          <a:solidFill>
            <a:srgbClr val="0C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endParaRPr>
          </a:p>
        </p:txBody>
      </p:sp>
      <p:sp>
        <p:nvSpPr>
          <p:cNvPr id="16" name="文本框 25"/>
          <p:cNvSpPr txBox="1"/>
          <p:nvPr/>
        </p:nvSpPr>
        <p:spPr>
          <a:xfrm>
            <a:off x="1261819" y="4873098"/>
            <a:ext cx="7191635" cy="75817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dirty="0">
              <a:solidFill>
                <a:schemeClr val="bg1"/>
              </a:solidFill>
              <a:latin typeface="Impact" panose="020B0806030902050204" pitchFamily="34" charset="0"/>
            </a:endParaRPr>
          </a:p>
        </p:txBody>
      </p:sp>
      <p:grpSp>
        <p:nvGrpSpPr>
          <p:cNvPr id="2" name="组合 30"/>
          <p:cNvGrpSpPr/>
          <p:nvPr/>
        </p:nvGrpSpPr>
        <p:grpSpPr>
          <a:xfrm>
            <a:off x="623392" y="4184770"/>
            <a:ext cx="7187120" cy="1244494"/>
            <a:chOff x="623392" y="4184770"/>
            <a:chExt cx="7187120" cy="1244494"/>
          </a:xfrm>
        </p:grpSpPr>
        <p:sp>
          <p:nvSpPr>
            <p:cNvPr id="36" name="矩形 35"/>
            <p:cNvSpPr/>
            <p:nvPr/>
          </p:nvSpPr>
          <p:spPr>
            <a:xfrm>
              <a:off x="695400" y="4184771"/>
              <a:ext cx="7043674" cy="1244493"/>
            </a:xfrm>
            <a:prstGeom prst="rect">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 name="组合 18"/>
            <p:cNvGrpSpPr/>
            <p:nvPr/>
          </p:nvGrpSpPr>
          <p:grpSpPr>
            <a:xfrm>
              <a:off x="623392" y="4184770"/>
              <a:ext cx="7187120" cy="201045"/>
              <a:chOff x="623392" y="4184770"/>
              <a:chExt cx="7187120" cy="201045"/>
            </a:xfrm>
          </p:grpSpPr>
          <p:sp>
            <p:nvSpPr>
              <p:cNvPr id="34" name="直角三角形 33"/>
              <p:cNvSpPr/>
              <p:nvPr/>
            </p:nvSpPr>
            <p:spPr>
              <a:xfrm>
                <a:off x="7738504" y="4184770"/>
                <a:ext cx="72008" cy="20104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直角三角形 34"/>
              <p:cNvSpPr/>
              <p:nvPr/>
            </p:nvSpPr>
            <p:spPr>
              <a:xfrm flipH="1">
                <a:off x="623392" y="4184770"/>
                <a:ext cx="72008" cy="20104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 name="文本框 9"/>
          <p:cNvSpPr txBox="1"/>
          <p:nvPr/>
        </p:nvSpPr>
        <p:spPr>
          <a:xfrm>
            <a:off x="738150" y="4286256"/>
            <a:ext cx="11017224" cy="1015663"/>
          </a:xfrm>
          <a:prstGeom prst="rect">
            <a:avLst/>
          </a:prstGeom>
          <a:noFill/>
        </p:spPr>
        <p:txBody>
          <a:bodyPr wrap="square" rtlCol="0">
            <a:spAutoFit/>
          </a:bodyPr>
          <a:lstStyle/>
          <a:p>
            <a:r>
              <a:rPr lang="zh-CN" altLang="en-US" sz="6000" b="1" dirty="0">
                <a:solidFill>
                  <a:schemeClr val="bg1"/>
                </a:solidFill>
                <a:latin typeface="微软雅黑" panose="020B0503020204020204" pitchFamily="34" charset="-122"/>
                <a:ea typeface="微软雅黑" panose="020B0503020204020204" pitchFamily="34" charset="-122"/>
              </a:rPr>
              <a:t>计算机网络技术基础</a:t>
            </a:r>
          </a:p>
        </p:txBody>
      </p:sp>
      <p:sp>
        <p:nvSpPr>
          <p:cNvPr id="38" name="椭圆 37"/>
          <p:cNvSpPr/>
          <p:nvPr/>
        </p:nvSpPr>
        <p:spPr>
          <a:xfrm>
            <a:off x="9768825"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椭圆 38"/>
          <p:cNvSpPr/>
          <p:nvPr/>
        </p:nvSpPr>
        <p:spPr>
          <a:xfrm>
            <a:off x="10904904"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椭圆 39"/>
          <p:cNvSpPr/>
          <p:nvPr/>
        </p:nvSpPr>
        <p:spPr>
          <a:xfrm>
            <a:off x="8619634"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KSO_Shape"/>
          <p:cNvSpPr>
            <a:spLocks/>
          </p:cNvSpPr>
          <p:nvPr/>
        </p:nvSpPr>
        <p:spPr bwMode="auto">
          <a:xfrm>
            <a:off x="10008538" y="4188747"/>
            <a:ext cx="328295" cy="447675"/>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solidFill>
                <a:srgbClr val="FFFFFF"/>
              </a:solidFill>
            </a:endParaRPr>
          </a:p>
        </p:txBody>
      </p:sp>
      <p:sp>
        <p:nvSpPr>
          <p:cNvPr id="42" name="Shape 518"/>
          <p:cNvSpPr/>
          <p:nvPr/>
        </p:nvSpPr>
        <p:spPr>
          <a:xfrm>
            <a:off x="11128764" y="4239783"/>
            <a:ext cx="360000" cy="360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0"/>
                  <a:pt x="0" y="0"/>
                  <a:pt x="0" y="0"/>
                </a:cubicBezTo>
                <a:cubicBezTo>
                  <a:pt x="2181" y="0"/>
                  <a:pt x="2181" y="0"/>
                  <a:pt x="2181" y="0"/>
                </a:cubicBezTo>
                <a:cubicBezTo>
                  <a:pt x="2181" y="19419"/>
                  <a:pt x="2181" y="19419"/>
                  <a:pt x="2181" y="19419"/>
                </a:cubicBezTo>
                <a:cubicBezTo>
                  <a:pt x="21600" y="19419"/>
                  <a:pt x="21600" y="19419"/>
                  <a:pt x="21600" y="19419"/>
                </a:cubicBezTo>
                <a:cubicBezTo>
                  <a:pt x="21600" y="21600"/>
                  <a:pt x="21600" y="21600"/>
                  <a:pt x="21600" y="21600"/>
                </a:cubicBezTo>
                <a:lnTo>
                  <a:pt x="0" y="21600"/>
                </a:lnTo>
                <a:close/>
                <a:moveTo>
                  <a:pt x="3012" y="2388"/>
                </a:moveTo>
                <a:cubicBezTo>
                  <a:pt x="3012" y="2181"/>
                  <a:pt x="3012" y="2181"/>
                  <a:pt x="3012" y="2181"/>
                </a:cubicBezTo>
                <a:cubicBezTo>
                  <a:pt x="3323" y="2181"/>
                  <a:pt x="3323" y="2181"/>
                  <a:pt x="3323" y="2181"/>
                </a:cubicBezTo>
                <a:cubicBezTo>
                  <a:pt x="3323" y="2388"/>
                  <a:pt x="3323" y="2388"/>
                  <a:pt x="3323" y="2388"/>
                </a:cubicBezTo>
                <a:lnTo>
                  <a:pt x="3012" y="2388"/>
                </a:lnTo>
                <a:close/>
                <a:moveTo>
                  <a:pt x="3012" y="6750"/>
                </a:moveTo>
                <a:cubicBezTo>
                  <a:pt x="3012" y="6438"/>
                  <a:pt x="3012" y="6438"/>
                  <a:pt x="3012" y="6438"/>
                </a:cubicBezTo>
                <a:cubicBezTo>
                  <a:pt x="3323" y="6438"/>
                  <a:pt x="3323" y="6438"/>
                  <a:pt x="3323" y="6438"/>
                </a:cubicBezTo>
                <a:cubicBezTo>
                  <a:pt x="3323" y="6750"/>
                  <a:pt x="3323" y="6750"/>
                  <a:pt x="3323" y="6750"/>
                </a:cubicBezTo>
                <a:lnTo>
                  <a:pt x="3012" y="6750"/>
                </a:lnTo>
                <a:close/>
                <a:moveTo>
                  <a:pt x="3012" y="11008"/>
                </a:moveTo>
                <a:cubicBezTo>
                  <a:pt x="3012" y="10800"/>
                  <a:pt x="3012" y="10800"/>
                  <a:pt x="3012" y="10800"/>
                </a:cubicBezTo>
                <a:cubicBezTo>
                  <a:pt x="3323" y="10800"/>
                  <a:pt x="3323" y="10800"/>
                  <a:pt x="3323" y="10800"/>
                </a:cubicBezTo>
                <a:cubicBezTo>
                  <a:pt x="3323" y="11008"/>
                  <a:pt x="3323" y="11008"/>
                  <a:pt x="3323" y="11008"/>
                </a:cubicBezTo>
                <a:lnTo>
                  <a:pt x="3012" y="11008"/>
                </a:lnTo>
                <a:close/>
                <a:moveTo>
                  <a:pt x="3323" y="18277"/>
                </a:moveTo>
                <a:cubicBezTo>
                  <a:pt x="3323" y="13812"/>
                  <a:pt x="3323" y="13812"/>
                  <a:pt x="3323" y="13812"/>
                </a:cubicBezTo>
                <a:cubicBezTo>
                  <a:pt x="3323" y="13500"/>
                  <a:pt x="3427" y="13292"/>
                  <a:pt x="3635" y="13188"/>
                </a:cubicBezTo>
                <a:cubicBezTo>
                  <a:pt x="8619" y="8204"/>
                  <a:pt x="8619" y="8204"/>
                  <a:pt x="8619" y="8204"/>
                </a:cubicBezTo>
                <a:cubicBezTo>
                  <a:pt x="8723" y="7996"/>
                  <a:pt x="8931" y="7788"/>
                  <a:pt x="9242" y="7788"/>
                </a:cubicBezTo>
                <a:cubicBezTo>
                  <a:pt x="9450" y="7788"/>
                  <a:pt x="9658" y="7892"/>
                  <a:pt x="9865" y="8100"/>
                </a:cubicBezTo>
                <a:cubicBezTo>
                  <a:pt x="10592" y="8827"/>
                  <a:pt x="10592" y="8827"/>
                  <a:pt x="10592" y="8827"/>
                </a:cubicBezTo>
                <a:cubicBezTo>
                  <a:pt x="10592" y="8619"/>
                  <a:pt x="10592" y="8619"/>
                  <a:pt x="10592" y="8619"/>
                </a:cubicBezTo>
                <a:cubicBezTo>
                  <a:pt x="10800" y="8619"/>
                  <a:pt x="10800" y="8619"/>
                  <a:pt x="10800" y="8619"/>
                </a:cubicBezTo>
                <a:cubicBezTo>
                  <a:pt x="10800" y="8827"/>
                  <a:pt x="10800" y="8827"/>
                  <a:pt x="10800" y="8827"/>
                </a:cubicBezTo>
                <a:cubicBezTo>
                  <a:pt x="10592" y="8827"/>
                  <a:pt x="10592" y="8827"/>
                  <a:pt x="10592" y="8827"/>
                </a:cubicBezTo>
                <a:cubicBezTo>
                  <a:pt x="12773" y="11008"/>
                  <a:pt x="12773" y="11008"/>
                  <a:pt x="12773" y="11008"/>
                </a:cubicBezTo>
                <a:cubicBezTo>
                  <a:pt x="12773" y="10800"/>
                  <a:pt x="12773" y="10800"/>
                  <a:pt x="12773" y="10800"/>
                </a:cubicBezTo>
                <a:cubicBezTo>
                  <a:pt x="12981" y="10800"/>
                  <a:pt x="12981" y="10800"/>
                  <a:pt x="12981" y="10800"/>
                </a:cubicBezTo>
                <a:cubicBezTo>
                  <a:pt x="12981" y="11008"/>
                  <a:pt x="12981" y="11008"/>
                  <a:pt x="12981" y="11008"/>
                </a:cubicBezTo>
                <a:cubicBezTo>
                  <a:pt x="12773" y="11008"/>
                  <a:pt x="12773" y="11008"/>
                  <a:pt x="12773" y="11008"/>
                </a:cubicBezTo>
                <a:cubicBezTo>
                  <a:pt x="12981" y="11319"/>
                  <a:pt x="12981" y="11319"/>
                  <a:pt x="12981" y="11319"/>
                </a:cubicBezTo>
                <a:cubicBezTo>
                  <a:pt x="20354" y="3946"/>
                  <a:pt x="20354" y="3946"/>
                  <a:pt x="20354" y="3946"/>
                </a:cubicBezTo>
                <a:cubicBezTo>
                  <a:pt x="20458" y="3842"/>
                  <a:pt x="20562" y="3738"/>
                  <a:pt x="20769" y="3738"/>
                </a:cubicBezTo>
                <a:cubicBezTo>
                  <a:pt x="20873" y="3738"/>
                  <a:pt x="21081" y="3738"/>
                  <a:pt x="21185" y="3738"/>
                </a:cubicBezTo>
                <a:cubicBezTo>
                  <a:pt x="21288" y="3842"/>
                  <a:pt x="21392" y="3946"/>
                  <a:pt x="21496" y="4050"/>
                </a:cubicBezTo>
                <a:cubicBezTo>
                  <a:pt x="21600" y="4154"/>
                  <a:pt x="21600" y="4258"/>
                  <a:pt x="21600" y="4465"/>
                </a:cubicBezTo>
                <a:cubicBezTo>
                  <a:pt x="21600" y="4465"/>
                  <a:pt x="21600" y="4465"/>
                  <a:pt x="21600" y="4465"/>
                </a:cubicBezTo>
                <a:cubicBezTo>
                  <a:pt x="21600" y="18277"/>
                  <a:pt x="21600" y="18277"/>
                  <a:pt x="21600" y="18277"/>
                </a:cubicBezTo>
                <a:lnTo>
                  <a:pt x="3323" y="18277"/>
                </a:lnTo>
                <a:close/>
                <a:moveTo>
                  <a:pt x="4154" y="2388"/>
                </a:moveTo>
                <a:cubicBezTo>
                  <a:pt x="4154" y="2181"/>
                  <a:pt x="4154" y="2181"/>
                  <a:pt x="4154" y="2181"/>
                </a:cubicBezTo>
                <a:cubicBezTo>
                  <a:pt x="4362" y="2181"/>
                  <a:pt x="4362" y="2181"/>
                  <a:pt x="4362" y="2181"/>
                </a:cubicBezTo>
                <a:cubicBezTo>
                  <a:pt x="4362" y="2388"/>
                  <a:pt x="4362" y="2388"/>
                  <a:pt x="4362" y="2388"/>
                </a:cubicBezTo>
                <a:lnTo>
                  <a:pt x="4154" y="2388"/>
                </a:lnTo>
                <a:close/>
                <a:moveTo>
                  <a:pt x="4154" y="6750"/>
                </a:moveTo>
                <a:cubicBezTo>
                  <a:pt x="4154" y="6438"/>
                  <a:pt x="4154" y="6438"/>
                  <a:pt x="4154" y="6438"/>
                </a:cubicBezTo>
                <a:cubicBezTo>
                  <a:pt x="4362" y="6438"/>
                  <a:pt x="4362" y="6438"/>
                  <a:pt x="4362" y="6438"/>
                </a:cubicBezTo>
                <a:cubicBezTo>
                  <a:pt x="4362" y="6750"/>
                  <a:pt x="4362" y="6750"/>
                  <a:pt x="4362" y="6750"/>
                </a:cubicBezTo>
                <a:lnTo>
                  <a:pt x="4154" y="6750"/>
                </a:lnTo>
                <a:close/>
                <a:moveTo>
                  <a:pt x="4154" y="11008"/>
                </a:moveTo>
                <a:cubicBezTo>
                  <a:pt x="4154" y="10800"/>
                  <a:pt x="4154" y="10800"/>
                  <a:pt x="4154" y="10800"/>
                </a:cubicBezTo>
                <a:cubicBezTo>
                  <a:pt x="4362" y="10800"/>
                  <a:pt x="4362" y="10800"/>
                  <a:pt x="4362" y="10800"/>
                </a:cubicBezTo>
                <a:cubicBezTo>
                  <a:pt x="4362" y="11008"/>
                  <a:pt x="4362" y="11008"/>
                  <a:pt x="4362" y="11008"/>
                </a:cubicBezTo>
                <a:lnTo>
                  <a:pt x="4154" y="11008"/>
                </a:lnTo>
                <a:close/>
                <a:moveTo>
                  <a:pt x="5192" y="2388"/>
                </a:moveTo>
                <a:cubicBezTo>
                  <a:pt x="5192" y="2181"/>
                  <a:pt x="5192" y="2181"/>
                  <a:pt x="5192" y="2181"/>
                </a:cubicBezTo>
                <a:cubicBezTo>
                  <a:pt x="5400" y="2181"/>
                  <a:pt x="5400" y="2181"/>
                  <a:pt x="5400" y="2181"/>
                </a:cubicBezTo>
                <a:cubicBezTo>
                  <a:pt x="5400" y="2388"/>
                  <a:pt x="5400" y="2388"/>
                  <a:pt x="5400" y="2388"/>
                </a:cubicBezTo>
                <a:lnTo>
                  <a:pt x="5192" y="2388"/>
                </a:lnTo>
                <a:close/>
                <a:moveTo>
                  <a:pt x="5192" y="6750"/>
                </a:moveTo>
                <a:cubicBezTo>
                  <a:pt x="5192" y="6438"/>
                  <a:pt x="5192" y="6438"/>
                  <a:pt x="5192" y="6438"/>
                </a:cubicBezTo>
                <a:cubicBezTo>
                  <a:pt x="5400" y="6438"/>
                  <a:pt x="5400" y="6438"/>
                  <a:pt x="5400" y="6438"/>
                </a:cubicBezTo>
                <a:cubicBezTo>
                  <a:pt x="5400" y="6750"/>
                  <a:pt x="5400" y="6750"/>
                  <a:pt x="5400" y="6750"/>
                </a:cubicBezTo>
                <a:lnTo>
                  <a:pt x="5192" y="6750"/>
                </a:lnTo>
                <a:close/>
                <a:moveTo>
                  <a:pt x="5192" y="11008"/>
                </a:moveTo>
                <a:cubicBezTo>
                  <a:pt x="5192" y="10800"/>
                  <a:pt x="5192" y="10800"/>
                  <a:pt x="5192" y="10800"/>
                </a:cubicBezTo>
                <a:cubicBezTo>
                  <a:pt x="5400" y="10800"/>
                  <a:pt x="5400" y="10800"/>
                  <a:pt x="5400" y="10800"/>
                </a:cubicBezTo>
                <a:cubicBezTo>
                  <a:pt x="5400" y="11008"/>
                  <a:pt x="5400" y="11008"/>
                  <a:pt x="5400" y="11008"/>
                </a:cubicBezTo>
                <a:lnTo>
                  <a:pt x="5192" y="11008"/>
                </a:lnTo>
                <a:close/>
                <a:moveTo>
                  <a:pt x="6231" y="1350"/>
                </a:moveTo>
                <a:cubicBezTo>
                  <a:pt x="6231" y="1038"/>
                  <a:pt x="6231" y="1038"/>
                  <a:pt x="6231" y="1038"/>
                </a:cubicBezTo>
                <a:cubicBezTo>
                  <a:pt x="6542" y="1038"/>
                  <a:pt x="6542" y="1038"/>
                  <a:pt x="6542" y="1038"/>
                </a:cubicBezTo>
                <a:cubicBezTo>
                  <a:pt x="6542" y="1350"/>
                  <a:pt x="6542" y="1350"/>
                  <a:pt x="6542" y="1350"/>
                </a:cubicBezTo>
                <a:lnTo>
                  <a:pt x="6231" y="1350"/>
                </a:lnTo>
                <a:close/>
                <a:moveTo>
                  <a:pt x="6231" y="2388"/>
                </a:moveTo>
                <a:cubicBezTo>
                  <a:pt x="6231" y="2181"/>
                  <a:pt x="6231" y="2181"/>
                  <a:pt x="6231" y="2181"/>
                </a:cubicBezTo>
                <a:cubicBezTo>
                  <a:pt x="6542" y="2181"/>
                  <a:pt x="6542" y="2181"/>
                  <a:pt x="6542" y="2181"/>
                </a:cubicBezTo>
                <a:cubicBezTo>
                  <a:pt x="6542" y="2388"/>
                  <a:pt x="6542" y="2388"/>
                  <a:pt x="6542" y="2388"/>
                </a:cubicBezTo>
                <a:lnTo>
                  <a:pt x="6231" y="2388"/>
                </a:lnTo>
                <a:close/>
                <a:moveTo>
                  <a:pt x="6231" y="3531"/>
                </a:moveTo>
                <a:cubicBezTo>
                  <a:pt x="6231" y="3219"/>
                  <a:pt x="6231" y="3219"/>
                  <a:pt x="6231" y="3219"/>
                </a:cubicBezTo>
                <a:cubicBezTo>
                  <a:pt x="6542" y="3219"/>
                  <a:pt x="6542" y="3219"/>
                  <a:pt x="6542" y="3219"/>
                </a:cubicBezTo>
                <a:cubicBezTo>
                  <a:pt x="6542" y="3531"/>
                  <a:pt x="6542" y="3531"/>
                  <a:pt x="6542" y="3531"/>
                </a:cubicBezTo>
                <a:lnTo>
                  <a:pt x="6231" y="3531"/>
                </a:lnTo>
                <a:close/>
                <a:moveTo>
                  <a:pt x="6231" y="4569"/>
                </a:moveTo>
                <a:cubicBezTo>
                  <a:pt x="6231" y="4258"/>
                  <a:pt x="6231" y="4258"/>
                  <a:pt x="6231" y="4258"/>
                </a:cubicBezTo>
                <a:cubicBezTo>
                  <a:pt x="6542" y="4258"/>
                  <a:pt x="6542" y="4258"/>
                  <a:pt x="6542" y="4258"/>
                </a:cubicBezTo>
                <a:cubicBezTo>
                  <a:pt x="6542" y="4569"/>
                  <a:pt x="6542" y="4569"/>
                  <a:pt x="6542" y="4569"/>
                </a:cubicBezTo>
                <a:lnTo>
                  <a:pt x="6231" y="4569"/>
                </a:lnTo>
                <a:close/>
                <a:moveTo>
                  <a:pt x="6231" y="5608"/>
                </a:moveTo>
                <a:cubicBezTo>
                  <a:pt x="6231" y="5400"/>
                  <a:pt x="6231" y="5400"/>
                  <a:pt x="6231" y="5400"/>
                </a:cubicBezTo>
                <a:cubicBezTo>
                  <a:pt x="6542" y="5400"/>
                  <a:pt x="6542" y="5400"/>
                  <a:pt x="6542" y="5400"/>
                </a:cubicBezTo>
                <a:cubicBezTo>
                  <a:pt x="6542" y="5608"/>
                  <a:pt x="6542" y="5608"/>
                  <a:pt x="6542" y="5608"/>
                </a:cubicBezTo>
                <a:lnTo>
                  <a:pt x="6231" y="5608"/>
                </a:lnTo>
                <a:close/>
                <a:moveTo>
                  <a:pt x="6231" y="6750"/>
                </a:moveTo>
                <a:cubicBezTo>
                  <a:pt x="6231" y="6438"/>
                  <a:pt x="6231" y="6438"/>
                  <a:pt x="6231" y="6438"/>
                </a:cubicBezTo>
                <a:cubicBezTo>
                  <a:pt x="6542" y="6438"/>
                  <a:pt x="6542" y="6438"/>
                  <a:pt x="6542" y="6438"/>
                </a:cubicBezTo>
                <a:cubicBezTo>
                  <a:pt x="6542" y="6750"/>
                  <a:pt x="6542" y="6750"/>
                  <a:pt x="6542" y="6750"/>
                </a:cubicBezTo>
                <a:lnTo>
                  <a:pt x="6231" y="6750"/>
                </a:lnTo>
                <a:close/>
                <a:moveTo>
                  <a:pt x="6231" y="7788"/>
                </a:moveTo>
                <a:cubicBezTo>
                  <a:pt x="6231" y="7477"/>
                  <a:pt x="6231" y="7477"/>
                  <a:pt x="6231" y="7477"/>
                </a:cubicBezTo>
                <a:cubicBezTo>
                  <a:pt x="6542" y="7477"/>
                  <a:pt x="6542" y="7477"/>
                  <a:pt x="6542" y="7477"/>
                </a:cubicBezTo>
                <a:cubicBezTo>
                  <a:pt x="6542" y="7788"/>
                  <a:pt x="6542" y="7788"/>
                  <a:pt x="6542" y="7788"/>
                </a:cubicBezTo>
                <a:lnTo>
                  <a:pt x="6231" y="7788"/>
                </a:lnTo>
                <a:close/>
                <a:moveTo>
                  <a:pt x="6231" y="8827"/>
                </a:moveTo>
                <a:cubicBezTo>
                  <a:pt x="6231" y="8619"/>
                  <a:pt x="6231" y="8619"/>
                  <a:pt x="6231" y="8619"/>
                </a:cubicBezTo>
                <a:cubicBezTo>
                  <a:pt x="6542" y="8619"/>
                  <a:pt x="6542" y="8619"/>
                  <a:pt x="6542" y="8619"/>
                </a:cubicBezTo>
                <a:cubicBezTo>
                  <a:pt x="6542" y="8827"/>
                  <a:pt x="6542" y="8827"/>
                  <a:pt x="6542" y="8827"/>
                </a:cubicBezTo>
                <a:lnTo>
                  <a:pt x="6231" y="8827"/>
                </a:lnTo>
                <a:close/>
                <a:moveTo>
                  <a:pt x="6231" y="9969"/>
                </a:moveTo>
                <a:cubicBezTo>
                  <a:pt x="6231" y="9658"/>
                  <a:pt x="6231" y="9658"/>
                  <a:pt x="6231" y="9658"/>
                </a:cubicBezTo>
                <a:cubicBezTo>
                  <a:pt x="6542" y="9658"/>
                  <a:pt x="6542" y="9658"/>
                  <a:pt x="6542" y="9658"/>
                </a:cubicBezTo>
                <a:cubicBezTo>
                  <a:pt x="6542" y="9969"/>
                  <a:pt x="6542" y="9969"/>
                  <a:pt x="6542" y="9969"/>
                </a:cubicBezTo>
                <a:lnTo>
                  <a:pt x="6231" y="9969"/>
                </a:lnTo>
                <a:close/>
                <a:moveTo>
                  <a:pt x="7373" y="2388"/>
                </a:moveTo>
                <a:cubicBezTo>
                  <a:pt x="7373" y="2181"/>
                  <a:pt x="7373" y="2181"/>
                  <a:pt x="7373" y="2181"/>
                </a:cubicBezTo>
                <a:cubicBezTo>
                  <a:pt x="7581" y="2181"/>
                  <a:pt x="7581" y="2181"/>
                  <a:pt x="7581" y="2181"/>
                </a:cubicBezTo>
                <a:cubicBezTo>
                  <a:pt x="7581" y="2388"/>
                  <a:pt x="7581" y="2388"/>
                  <a:pt x="7581" y="2388"/>
                </a:cubicBezTo>
                <a:lnTo>
                  <a:pt x="7373" y="2388"/>
                </a:lnTo>
                <a:close/>
                <a:moveTo>
                  <a:pt x="7373" y="6750"/>
                </a:moveTo>
                <a:cubicBezTo>
                  <a:pt x="7373" y="6438"/>
                  <a:pt x="7373" y="6438"/>
                  <a:pt x="7373" y="6438"/>
                </a:cubicBezTo>
                <a:cubicBezTo>
                  <a:pt x="7581" y="6438"/>
                  <a:pt x="7581" y="6438"/>
                  <a:pt x="7581" y="6438"/>
                </a:cubicBezTo>
                <a:cubicBezTo>
                  <a:pt x="7581" y="6750"/>
                  <a:pt x="7581" y="6750"/>
                  <a:pt x="7581" y="6750"/>
                </a:cubicBezTo>
                <a:lnTo>
                  <a:pt x="7373" y="6750"/>
                </a:lnTo>
                <a:close/>
                <a:moveTo>
                  <a:pt x="8412" y="2388"/>
                </a:moveTo>
                <a:cubicBezTo>
                  <a:pt x="8412" y="2181"/>
                  <a:pt x="8412" y="2181"/>
                  <a:pt x="8412" y="2181"/>
                </a:cubicBezTo>
                <a:cubicBezTo>
                  <a:pt x="8723" y="2181"/>
                  <a:pt x="8723" y="2181"/>
                  <a:pt x="8723" y="2181"/>
                </a:cubicBezTo>
                <a:cubicBezTo>
                  <a:pt x="8723" y="2388"/>
                  <a:pt x="8723" y="2388"/>
                  <a:pt x="8723" y="2388"/>
                </a:cubicBezTo>
                <a:lnTo>
                  <a:pt x="8412" y="2388"/>
                </a:lnTo>
                <a:close/>
                <a:moveTo>
                  <a:pt x="8412" y="6750"/>
                </a:moveTo>
                <a:cubicBezTo>
                  <a:pt x="8412" y="6438"/>
                  <a:pt x="8412" y="6438"/>
                  <a:pt x="8412" y="6438"/>
                </a:cubicBezTo>
                <a:cubicBezTo>
                  <a:pt x="8723" y="6438"/>
                  <a:pt x="8723" y="6438"/>
                  <a:pt x="8723" y="6438"/>
                </a:cubicBezTo>
                <a:cubicBezTo>
                  <a:pt x="8723" y="6750"/>
                  <a:pt x="8723" y="6750"/>
                  <a:pt x="8723" y="6750"/>
                </a:cubicBezTo>
                <a:lnTo>
                  <a:pt x="8412" y="6750"/>
                </a:lnTo>
                <a:close/>
                <a:moveTo>
                  <a:pt x="9450" y="2388"/>
                </a:moveTo>
                <a:cubicBezTo>
                  <a:pt x="9450" y="2181"/>
                  <a:pt x="9450" y="2181"/>
                  <a:pt x="9450" y="2181"/>
                </a:cubicBezTo>
                <a:cubicBezTo>
                  <a:pt x="9762" y="2181"/>
                  <a:pt x="9762" y="2181"/>
                  <a:pt x="9762" y="2181"/>
                </a:cubicBezTo>
                <a:cubicBezTo>
                  <a:pt x="9762" y="2388"/>
                  <a:pt x="9762" y="2388"/>
                  <a:pt x="9762" y="2388"/>
                </a:cubicBezTo>
                <a:lnTo>
                  <a:pt x="9450" y="2388"/>
                </a:lnTo>
                <a:close/>
                <a:moveTo>
                  <a:pt x="9450" y="6750"/>
                </a:moveTo>
                <a:cubicBezTo>
                  <a:pt x="9450" y="6438"/>
                  <a:pt x="9450" y="6438"/>
                  <a:pt x="9450" y="6438"/>
                </a:cubicBezTo>
                <a:cubicBezTo>
                  <a:pt x="9762" y="6438"/>
                  <a:pt x="9762" y="6438"/>
                  <a:pt x="9762" y="6438"/>
                </a:cubicBezTo>
                <a:cubicBezTo>
                  <a:pt x="9762" y="6750"/>
                  <a:pt x="9762" y="6750"/>
                  <a:pt x="9762" y="6750"/>
                </a:cubicBezTo>
                <a:lnTo>
                  <a:pt x="9450" y="6750"/>
                </a:lnTo>
                <a:close/>
                <a:moveTo>
                  <a:pt x="10592" y="1350"/>
                </a:moveTo>
                <a:cubicBezTo>
                  <a:pt x="10592" y="1038"/>
                  <a:pt x="10592" y="1038"/>
                  <a:pt x="10592" y="1038"/>
                </a:cubicBezTo>
                <a:cubicBezTo>
                  <a:pt x="10800" y="1038"/>
                  <a:pt x="10800" y="1038"/>
                  <a:pt x="10800" y="1038"/>
                </a:cubicBezTo>
                <a:cubicBezTo>
                  <a:pt x="10800" y="1350"/>
                  <a:pt x="10800" y="1350"/>
                  <a:pt x="10800" y="1350"/>
                </a:cubicBezTo>
                <a:lnTo>
                  <a:pt x="10592" y="1350"/>
                </a:lnTo>
                <a:close/>
                <a:moveTo>
                  <a:pt x="10592" y="2388"/>
                </a:moveTo>
                <a:cubicBezTo>
                  <a:pt x="10592" y="2181"/>
                  <a:pt x="10592" y="2181"/>
                  <a:pt x="10592" y="2181"/>
                </a:cubicBezTo>
                <a:cubicBezTo>
                  <a:pt x="10800" y="2181"/>
                  <a:pt x="10800" y="2181"/>
                  <a:pt x="10800" y="2181"/>
                </a:cubicBezTo>
                <a:cubicBezTo>
                  <a:pt x="10800" y="2388"/>
                  <a:pt x="10800" y="2388"/>
                  <a:pt x="10800" y="2388"/>
                </a:cubicBezTo>
                <a:lnTo>
                  <a:pt x="10592" y="2388"/>
                </a:lnTo>
                <a:close/>
                <a:moveTo>
                  <a:pt x="10592" y="3531"/>
                </a:moveTo>
                <a:cubicBezTo>
                  <a:pt x="10592" y="3219"/>
                  <a:pt x="10592" y="3219"/>
                  <a:pt x="10592" y="3219"/>
                </a:cubicBezTo>
                <a:cubicBezTo>
                  <a:pt x="10800" y="3219"/>
                  <a:pt x="10800" y="3219"/>
                  <a:pt x="10800" y="3219"/>
                </a:cubicBezTo>
                <a:cubicBezTo>
                  <a:pt x="10800" y="3531"/>
                  <a:pt x="10800" y="3531"/>
                  <a:pt x="10800" y="3531"/>
                </a:cubicBezTo>
                <a:lnTo>
                  <a:pt x="10592" y="3531"/>
                </a:lnTo>
                <a:close/>
                <a:moveTo>
                  <a:pt x="10592" y="4569"/>
                </a:moveTo>
                <a:cubicBezTo>
                  <a:pt x="10592" y="4258"/>
                  <a:pt x="10592" y="4258"/>
                  <a:pt x="10592" y="4258"/>
                </a:cubicBezTo>
                <a:cubicBezTo>
                  <a:pt x="10800" y="4258"/>
                  <a:pt x="10800" y="4258"/>
                  <a:pt x="10800" y="4258"/>
                </a:cubicBezTo>
                <a:cubicBezTo>
                  <a:pt x="10800" y="4569"/>
                  <a:pt x="10800" y="4569"/>
                  <a:pt x="10800" y="4569"/>
                </a:cubicBezTo>
                <a:lnTo>
                  <a:pt x="10592" y="4569"/>
                </a:lnTo>
                <a:close/>
                <a:moveTo>
                  <a:pt x="10592" y="5608"/>
                </a:moveTo>
                <a:cubicBezTo>
                  <a:pt x="10592" y="5400"/>
                  <a:pt x="10592" y="5400"/>
                  <a:pt x="10592" y="5400"/>
                </a:cubicBezTo>
                <a:cubicBezTo>
                  <a:pt x="10800" y="5400"/>
                  <a:pt x="10800" y="5400"/>
                  <a:pt x="10800" y="5400"/>
                </a:cubicBezTo>
                <a:cubicBezTo>
                  <a:pt x="10800" y="5608"/>
                  <a:pt x="10800" y="5608"/>
                  <a:pt x="10800" y="5608"/>
                </a:cubicBezTo>
                <a:lnTo>
                  <a:pt x="10592" y="5608"/>
                </a:lnTo>
                <a:close/>
                <a:moveTo>
                  <a:pt x="10592" y="6750"/>
                </a:moveTo>
                <a:cubicBezTo>
                  <a:pt x="10592" y="6438"/>
                  <a:pt x="10592" y="6438"/>
                  <a:pt x="10592" y="6438"/>
                </a:cubicBezTo>
                <a:cubicBezTo>
                  <a:pt x="10800" y="6438"/>
                  <a:pt x="10800" y="6438"/>
                  <a:pt x="10800" y="6438"/>
                </a:cubicBezTo>
                <a:cubicBezTo>
                  <a:pt x="10800" y="6750"/>
                  <a:pt x="10800" y="6750"/>
                  <a:pt x="10800" y="6750"/>
                </a:cubicBezTo>
                <a:lnTo>
                  <a:pt x="10592" y="6750"/>
                </a:lnTo>
                <a:close/>
                <a:moveTo>
                  <a:pt x="10592" y="7788"/>
                </a:moveTo>
                <a:cubicBezTo>
                  <a:pt x="10592" y="7477"/>
                  <a:pt x="10592" y="7477"/>
                  <a:pt x="10592" y="7477"/>
                </a:cubicBezTo>
                <a:cubicBezTo>
                  <a:pt x="10800" y="7477"/>
                  <a:pt x="10800" y="7477"/>
                  <a:pt x="10800" y="7477"/>
                </a:cubicBezTo>
                <a:cubicBezTo>
                  <a:pt x="10800" y="7788"/>
                  <a:pt x="10800" y="7788"/>
                  <a:pt x="10800" y="7788"/>
                </a:cubicBezTo>
                <a:lnTo>
                  <a:pt x="10592" y="7788"/>
                </a:lnTo>
                <a:close/>
                <a:moveTo>
                  <a:pt x="11631" y="2388"/>
                </a:moveTo>
                <a:cubicBezTo>
                  <a:pt x="11631" y="2181"/>
                  <a:pt x="11631" y="2181"/>
                  <a:pt x="11631" y="2181"/>
                </a:cubicBezTo>
                <a:cubicBezTo>
                  <a:pt x="11942" y="2181"/>
                  <a:pt x="11942" y="2181"/>
                  <a:pt x="11942" y="2181"/>
                </a:cubicBezTo>
                <a:cubicBezTo>
                  <a:pt x="11942" y="2388"/>
                  <a:pt x="11942" y="2388"/>
                  <a:pt x="11942" y="2388"/>
                </a:cubicBezTo>
                <a:lnTo>
                  <a:pt x="11631" y="2388"/>
                </a:lnTo>
                <a:close/>
                <a:moveTo>
                  <a:pt x="11631" y="6750"/>
                </a:moveTo>
                <a:cubicBezTo>
                  <a:pt x="11631" y="6438"/>
                  <a:pt x="11631" y="6438"/>
                  <a:pt x="11631" y="6438"/>
                </a:cubicBezTo>
                <a:cubicBezTo>
                  <a:pt x="11942" y="6438"/>
                  <a:pt x="11942" y="6438"/>
                  <a:pt x="11942" y="6438"/>
                </a:cubicBezTo>
                <a:cubicBezTo>
                  <a:pt x="11942" y="6750"/>
                  <a:pt x="11942" y="6750"/>
                  <a:pt x="11942" y="6750"/>
                </a:cubicBezTo>
                <a:lnTo>
                  <a:pt x="11631" y="6750"/>
                </a:lnTo>
                <a:close/>
                <a:moveTo>
                  <a:pt x="12773" y="2388"/>
                </a:moveTo>
                <a:cubicBezTo>
                  <a:pt x="12773" y="2181"/>
                  <a:pt x="12773" y="2181"/>
                  <a:pt x="12773" y="2181"/>
                </a:cubicBezTo>
                <a:cubicBezTo>
                  <a:pt x="12981" y="2181"/>
                  <a:pt x="12981" y="2181"/>
                  <a:pt x="12981" y="2181"/>
                </a:cubicBezTo>
                <a:cubicBezTo>
                  <a:pt x="12981" y="2388"/>
                  <a:pt x="12981" y="2388"/>
                  <a:pt x="12981" y="2388"/>
                </a:cubicBezTo>
                <a:lnTo>
                  <a:pt x="12773" y="2388"/>
                </a:lnTo>
                <a:close/>
                <a:moveTo>
                  <a:pt x="12773" y="6750"/>
                </a:moveTo>
                <a:cubicBezTo>
                  <a:pt x="12773" y="6438"/>
                  <a:pt x="12773" y="6438"/>
                  <a:pt x="12773" y="6438"/>
                </a:cubicBezTo>
                <a:cubicBezTo>
                  <a:pt x="12981" y="6438"/>
                  <a:pt x="12981" y="6438"/>
                  <a:pt x="12981" y="6438"/>
                </a:cubicBezTo>
                <a:cubicBezTo>
                  <a:pt x="12981" y="6750"/>
                  <a:pt x="12981" y="6750"/>
                  <a:pt x="12981" y="6750"/>
                </a:cubicBezTo>
                <a:lnTo>
                  <a:pt x="12773" y="6750"/>
                </a:lnTo>
                <a:close/>
                <a:moveTo>
                  <a:pt x="13812" y="2388"/>
                </a:moveTo>
                <a:cubicBezTo>
                  <a:pt x="13812" y="2181"/>
                  <a:pt x="13812" y="2181"/>
                  <a:pt x="13812" y="2181"/>
                </a:cubicBezTo>
                <a:cubicBezTo>
                  <a:pt x="14123" y="2181"/>
                  <a:pt x="14123" y="2181"/>
                  <a:pt x="14123" y="2181"/>
                </a:cubicBezTo>
                <a:cubicBezTo>
                  <a:pt x="14123" y="2388"/>
                  <a:pt x="14123" y="2388"/>
                  <a:pt x="14123" y="2388"/>
                </a:cubicBezTo>
                <a:lnTo>
                  <a:pt x="13812" y="2388"/>
                </a:lnTo>
                <a:close/>
                <a:moveTo>
                  <a:pt x="13812" y="6750"/>
                </a:moveTo>
                <a:cubicBezTo>
                  <a:pt x="13812" y="6438"/>
                  <a:pt x="13812" y="6438"/>
                  <a:pt x="13812" y="6438"/>
                </a:cubicBezTo>
                <a:cubicBezTo>
                  <a:pt x="14123" y="6438"/>
                  <a:pt x="14123" y="6438"/>
                  <a:pt x="14123" y="6438"/>
                </a:cubicBezTo>
                <a:cubicBezTo>
                  <a:pt x="14123" y="6750"/>
                  <a:pt x="14123" y="6750"/>
                  <a:pt x="14123" y="6750"/>
                </a:cubicBezTo>
                <a:lnTo>
                  <a:pt x="13812" y="6750"/>
                </a:lnTo>
                <a:close/>
                <a:moveTo>
                  <a:pt x="14850" y="1350"/>
                </a:moveTo>
                <a:cubicBezTo>
                  <a:pt x="14850" y="1038"/>
                  <a:pt x="14850" y="1038"/>
                  <a:pt x="14850" y="1038"/>
                </a:cubicBezTo>
                <a:cubicBezTo>
                  <a:pt x="15162" y="1038"/>
                  <a:pt x="15162" y="1038"/>
                  <a:pt x="15162" y="1038"/>
                </a:cubicBezTo>
                <a:cubicBezTo>
                  <a:pt x="15162" y="1350"/>
                  <a:pt x="15162" y="1350"/>
                  <a:pt x="15162" y="1350"/>
                </a:cubicBezTo>
                <a:lnTo>
                  <a:pt x="14850" y="1350"/>
                </a:lnTo>
                <a:close/>
                <a:moveTo>
                  <a:pt x="14850" y="2388"/>
                </a:moveTo>
                <a:cubicBezTo>
                  <a:pt x="14850" y="2181"/>
                  <a:pt x="14850" y="2181"/>
                  <a:pt x="14850" y="2181"/>
                </a:cubicBezTo>
                <a:cubicBezTo>
                  <a:pt x="15162" y="2181"/>
                  <a:pt x="15162" y="2181"/>
                  <a:pt x="15162" y="2181"/>
                </a:cubicBezTo>
                <a:cubicBezTo>
                  <a:pt x="15162" y="2388"/>
                  <a:pt x="15162" y="2388"/>
                  <a:pt x="15162" y="2388"/>
                </a:cubicBezTo>
                <a:lnTo>
                  <a:pt x="14850" y="2388"/>
                </a:lnTo>
                <a:close/>
                <a:moveTo>
                  <a:pt x="14850" y="3531"/>
                </a:moveTo>
                <a:cubicBezTo>
                  <a:pt x="14850" y="3219"/>
                  <a:pt x="14850" y="3219"/>
                  <a:pt x="14850" y="3219"/>
                </a:cubicBezTo>
                <a:cubicBezTo>
                  <a:pt x="15162" y="3219"/>
                  <a:pt x="15162" y="3219"/>
                  <a:pt x="15162" y="3219"/>
                </a:cubicBezTo>
                <a:cubicBezTo>
                  <a:pt x="15162" y="3531"/>
                  <a:pt x="15162" y="3531"/>
                  <a:pt x="15162" y="3531"/>
                </a:cubicBezTo>
                <a:lnTo>
                  <a:pt x="14850" y="3531"/>
                </a:lnTo>
                <a:close/>
                <a:moveTo>
                  <a:pt x="14850" y="4569"/>
                </a:moveTo>
                <a:cubicBezTo>
                  <a:pt x="14850" y="4258"/>
                  <a:pt x="14850" y="4258"/>
                  <a:pt x="14850" y="4258"/>
                </a:cubicBezTo>
                <a:cubicBezTo>
                  <a:pt x="15162" y="4258"/>
                  <a:pt x="15162" y="4258"/>
                  <a:pt x="15162" y="4258"/>
                </a:cubicBezTo>
                <a:cubicBezTo>
                  <a:pt x="15162" y="4569"/>
                  <a:pt x="15162" y="4569"/>
                  <a:pt x="15162" y="4569"/>
                </a:cubicBezTo>
                <a:lnTo>
                  <a:pt x="14850" y="4569"/>
                </a:lnTo>
                <a:close/>
                <a:moveTo>
                  <a:pt x="14850" y="5608"/>
                </a:moveTo>
                <a:cubicBezTo>
                  <a:pt x="14850" y="5400"/>
                  <a:pt x="14850" y="5400"/>
                  <a:pt x="14850" y="5400"/>
                </a:cubicBezTo>
                <a:cubicBezTo>
                  <a:pt x="15162" y="5400"/>
                  <a:pt x="15162" y="5400"/>
                  <a:pt x="15162" y="5400"/>
                </a:cubicBezTo>
                <a:cubicBezTo>
                  <a:pt x="15162" y="5608"/>
                  <a:pt x="15162" y="5608"/>
                  <a:pt x="15162" y="5608"/>
                </a:cubicBezTo>
                <a:lnTo>
                  <a:pt x="14850" y="5608"/>
                </a:lnTo>
                <a:close/>
                <a:moveTo>
                  <a:pt x="14850" y="6750"/>
                </a:moveTo>
                <a:cubicBezTo>
                  <a:pt x="14850" y="6438"/>
                  <a:pt x="14850" y="6438"/>
                  <a:pt x="14850" y="6438"/>
                </a:cubicBezTo>
                <a:cubicBezTo>
                  <a:pt x="15162" y="6438"/>
                  <a:pt x="15162" y="6438"/>
                  <a:pt x="15162" y="6438"/>
                </a:cubicBezTo>
                <a:cubicBezTo>
                  <a:pt x="15162" y="6750"/>
                  <a:pt x="15162" y="6750"/>
                  <a:pt x="15162" y="6750"/>
                </a:cubicBezTo>
                <a:lnTo>
                  <a:pt x="14850" y="6750"/>
                </a:lnTo>
                <a:close/>
                <a:moveTo>
                  <a:pt x="14850" y="7788"/>
                </a:moveTo>
                <a:cubicBezTo>
                  <a:pt x="14850" y="7477"/>
                  <a:pt x="14850" y="7477"/>
                  <a:pt x="14850" y="7477"/>
                </a:cubicBezTo>
                <a:cubicBezTo>
                  <a:pt x="15162" y="7477"/>
                  <a:pt x="15162" y="7477"/>
                  <a:pt x="15162" y="7477"/>
                </a:cubicBezTo>
                <a:cubicBezTo>
                  <a:pt x="15162" y="7788"/>
                  <a:pt x="15162" y="7788"/>
                  <a:pt x="15162" y="7788"/>
                </a:cubicBezTo>
                <a:lnTo>
                  <a:pt x="14850" y="7788"/>
                </a:lnTo>
                <a:close/>
                <a:moveTo>
                  <a:pt x="14850" y="8827"/>
                </a:moveTo>
                <a:cubicBezTo>
                  <a:pt x="14850" y="8619"/>
                  <a:pt x="14850" y="8619"/>
                  <a:pt x="14850" y="8619"/>
                </a:cubicBezTo>
                <a:cubicBezTo>
                  <a:pt x="15162" y="8619"/>
                  <a:pt x="15162" y="8619"/>
                  <a:pt x="15162" y="8619"/>
                </a:cubicBezTo>
                <a:cubicBezTo>
                  <a:pt x="15162" y="8827"/>
                  <a:pt x="15162" y="8827"/>
                  <a:pt x="15162" y="8827"/>
                </a:cubicBezTo>
                <a:lnTo>
                  <a:pt x="14850" y="8827"/>
                </a:lnTo>
                <a:close/>
                <a:moveTo>
                  <a:pt x="15992" y="2388"/>
                </a:moveTo>
                <a:cubicBezTo>
                  <a:pt x="15992" y="2181"/>
                  <a:pt x="15992" y="2181"/>
                  <a:pt x="15992" y="2181"/>
                </a:cubicBezTo>
                <a:cubicBezTo>
                  <a:pt x="16200" y="2181"/>
                  <a:pt x="16200" y="2181"/>
                  <a:pt x="16200" y="2181"/>
                </a:cubicBezTo>
                <a:cubicBezTo>
                  <a:pt x="16200" y="2388"/>
                  <a:pt x="16200" y="2388"/>
                  <a:pt x="16200" y="2388"/>
                </a:cubicBezTo>
                <a:lnTo>
                  <a:pt x="15992" y="2388"/>
                </a:lnTo>
                <a:close/>
                <a:moveTo>
                  <a:pt x="15992" y="6750"/>
                </a:moveTo>
                <a:cubicBezTo>
                  <a:pt x="15992" y="6438"/>
                  <a:pt x="15992" y="6438"/>
                  <a:pt x="15992" y="6438"/>
                </a:cubicBezTo>
                <a:cubicBezTo>
                  <a:pt x="16200" y="6438"/>
                  <a:pt x="16200" y="6438"/>
                  <a:pt x="16200" y="6438"/>
                </a:cubicBezTo>
                <a:cubicBezTo>
                  <a:pt x="16200" y="6750"/>
                  <a:pt x="16200" y="6750"/>
                  <a:pt x="16200" y="6750"/>
                </a:cubicBezTo>
                <a:lnTo>
                  <a:pt x="15992" y="6750"/>
                </a:lnTo>
                <a:close/>
                <a:moveTo>
                  <a:pt x="17031" y="2388"/>
                </a:moveTo>
                <a:cubicBezTo>
                  <a:pt x="17031" y="2181"/>
                  <a:pt x="17031" y="2181"/>
                  <a:pt x="17031" y="2181"/>
                </a:cubicBezTo>
                <a:cubicBezTo>
                  <a:pt x="17342" y="2181"/>
                  <a:pt x="17342" y="2181"/>
                  <a:pt x="17342" y="2181"/>
                </a:cubicBezTo>
                <a:cubicBezTo>
                  <a:pt x="17342" y="2388"/>
                  <a:pt x="17342" y="2388"/>
                  <a:pt x="17342" y="2388"/>
                </a:cubicBezTo>
                <a:lnTo>
                  <a:pt x="17031" y="2388"/>
                </a:lnTo>
                <a:close/>
                <a:moveTo>
                  <a:pt x="17031" y="6750"/>
                </a:moveTo>
                <a:cubicBezTo>
                  <a:pt x="17031" y="6438"/>
                  <a:pt x="17031" y="6438"/>
                  <a:pt x="17031" y="6438"/>
                </a:cubicBezTo>
                <a:cubicBezTo>
                  <a:pt x="17342" y="6438"/>
                  <a:pt x="17342" y="6438"/>
                  <a:pt x="17342" y="6438"/>
                </a:cubicBezTo>
                <a:cubicBezTo>
                  <a:pt x="17342" y="6750"/>
                  <a:pt x="17342" y="6750"/>
                  <a:pt x="17342" y="6750"/>
                </a:cubicBezTo>
                <a:lnTo>
                  <a:pt x="17031" y="6750"/>
                </a:lnTo>
                <a:close/>
                <a:moveTo>
                  <a:pt x="18069" y="2388"/>
                </a:moveTo>
                <a:cubicBezTo>
                  <a:pt x="18069" y="2181"/>
                  <a:pt x="18069" y="2181"/>
                  <a:pt x="18069" y="2181"/>
                </a:cubicBezTo>
                <a:cubicBezTo>
                  <a:pt x="18381" y="2181"/>
                  <a:pt x="18381" y="2181"/>
                  <a:pt x="18381" y="2181"/>
                </a:cubicBezTo>
                <a:cubicBezTo>
                  <a:pt x="18381" y="2388"/>
                  <a:pt x="18381" y="2388"/>
                  <a:pt x="18381" y="2388"/>
                </a:cubicBezTo>
                <a:lnTo>
                  <a:pt x="18069" y="2388"/>
                </a:lnTo>
                <a:close/>
                <a:moveTo>
                  <a:pt x="19212" y="1350"/>
                </a:moveTo>
                <a:cubicBezTo>
                  <a:pt x="19212" y="1038"/>
                  <a:pt x="19212" y="1038"/>
                  <a:pt x="19212" y="1038"/>
                </a:cubicBezTo>
                <a:cubicBezTo>
                  <a:pt x="19419" y="1038"/>
                  <a:pt x="19419" y="1038"/>
                  <a:pt x="19419" y="1038"/>
                </a:cubicBezTo>
                <a:cubicBezTo>
                  <a:pt x="19419" y="1350"/>
                  <a:pt x="19419" y="1350"/>
                  <a:pt x="19419" y="1350"/>
                </a:cubicBezTo>
                <a:lnTo>
                  <a:pt x="19212" y="1350"/>
                </a:lnTo>
                <a:close/>
                <a:moveTo>
                  <a:pt x="19212" y="2388"/>
                </a:moveTo>
                <a:cubicBezTo>
                  <a:pt x="19212" y="2181"/>
                  <a:pt x="19212" y="2181"/>
                  <a:pt x="19212" y="2181"/>
                </a:cubicBezTo>
                <a:cubicBezTo>
                  <a:pt x="19419" y="2181"/>
                  <a:pt x="19419" y="2181"/>
                  <a:pt x="19419" y="2181"/>
                </a:cubicBezTo>
                <a:cubicBezTo>
                  <a:pt x="19419" y="2388"/>
                  <a:pt x="19419" y="2388"/>
                  <a:pt x="19419" y="2388"/>
                </a:cubicBezTo>
                <a:lnTo>
                  <a:pt x="19212" y="2388"/>
                </a:lnTo>
                <a:close/>
                <a:moveTo>
                  <a:pt x="19212" y="3531"/>
                </a:moveTo>
                <a:cubicBezTo>
                  <a:pt x="19212" y="3219"/>
                  <a:pt x="19212" y="3219"/>
                  <a:pt x="19212" y="3219"/>
                </a:cubicBezTo>
                <a:cubicBezTo>
                  <a:pt x="19419" y="3219"/>
                  <a:pt x="19419" y="3219"/>
                  <a:pt x="19419" y="3219"/>
                </a:cubicBezTo>
                <a:cubicBezTo>
                  <a:pt x="19419" y="3531"/>
                  <a:pt x="19419" y="3531"/>
                  <a:pt x="19419" y="3531"/>
                </a:cubicBezTo>
                <a:lnTo>
                  <a:pt x="19212" y="3531"/>
                </a:lnTo>
                <a:close/>
                <a:moveTo>
                  <a:pt x="19212" y="4569"/>
                </a:moveTo>
                <a:cubicBezTo>
                  <a:pt x="19212" y="4258"/>
                  <a:pt x="19212" y="4258"/>
                  <a:pt x="19212" y="4258"/>
                </a:cubicBezTo>
                <a:cubicBezTo>
                  <a:pt x="19419" y="4258"/>
                  <a:pt x="19419" y="4258"/>
                  <a:pt x="19419" y="4258"/>
                </a:cubicBezTo>
                <a:cubicBezTo>
                  <a:pt x="19419" y="4569"/>
                  <a:pt x="19419" y="4569"/>
                  <a:pt x="19419" y="4569"/>
                </a:cubicBezTo>
                <a:lnTo>
                  <a:pt x="19212" y="4569"/>
                </a:lnTo>
                <a:close/>
                <a:moveTo>
                  <a:pt x="20354" y="2388"/>
                </a:moveTo>
                <a:cubicBezTo>
                  <a:pt x="20354" y="2181"/>
                  <a:pt x="20354" y="2181"/>
                  <a:pt x="20354" y="2181"/>
                </a:cubicBezTo>
                <a:cubicBezTo>
                  <a:pt x="20562" y="2181"/>
                  <a:pt x="20562" y="2181"/>
                  <a:pt x="20562" y="2181"/>
                </a:cubicBezTo>
                <a:cubicBezTo>
                  <a:pt x="20562" y="2388"/>
                  <a:pt x="20562" y="2388"/>
                  <a:pt x="20562" y="2388"/>
                </a:cubicBezTo>
                <a:lnTo>
                  <a:pt x="20354" y="2388"/>
                </a:lnTo>
                <a:close/>
              </a:path>
            </a:pathLst>
          </a:custGeom>
          <a:solidFill>
            <a:srgbClr val="F2F6F7"/>
          </a:soli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1pPr>
            <a:lvl2pPr marL="0" marR="0" indent="768095"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2pPr>
            <a:lvl3pPr marL="0" marR="0" indent="153619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3pPr>
            <a:lvl4pPr marL="0" marR="0" indent="2304288"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4pPr>
            <a:lvl5pPr marL="0" marR="0" indent="3072383"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5pPr>
            <a:lvl6pPr marL="0" marR="0" indent="3840479"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6pPr>
            <a:lvl7pPr marL="0" marR="0" indent="4608576"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7pPr>
            <a:lvl8pPr marL="0" marR="0" indent="537667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8pPr>
            <a:lvl9pPr marL="0" marR="0" indent="6144767"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9pPr>
          </a:lstStyle>
          <a:p>
            <a:endParaRPr/>
          </a:p>
        </p:txBody>
      </p:sp>
      <p:sp>
        <p:nvSpPr>
          <p:cNvPr id="43" name="Shape 546"/>
          <p:cNvSpPr/>
          <p:nvPr/>
        </p:nvSpPr>
        <p:spPr>
          <a:xfrm>
            <a:off x="8861494" y="4149080"/>
            <a:ext cx="324000" cy="468000"/>
          </a:xfrm>
          <a:custGeom>
            <a:avLst/>
            <a:gdLst/>
            <a:ahLst/>
            <a:cxnLst>
              <a:cxn ang="0">
                <a:pos x="wd2" y="hd2"/>
              </a:cxn>
              <a:cxn ang="5400000">
                <a:pos x="wd2" y="hd2"/>
              </a:cxn>
              <a:cxn ang="10800000">
                <a:pos x="wd2" y="hd2"/>
              </a:cxn>
              <a:cxn ang="16200000">
                <a:pos x="wd2" y="hd2"/>
              </a:cxn>
            </a:cxnLst>
            <a:rect l="0" t="0" r="r" b="b"/>
            <a:pathLst>
              <a:path w="21600" h="21600" extrusionOk="0">
                <a:moveTo>
                  <a:pt x="0" y="9081"/>
                </a:moveTo>
                <a:cubicBezTo>
                  <a:pt x="0" y="8904"/>
                  <a:pt x="0" y="8816"/>
                  <a:pt x="138" y="8728"/>
                </a:cubicBezTo>
                <a:cubicBezTo>
                  <a:pt x="4403" y="5113"/>
                  <a:pt x="4403" y="5113"/>
                  <a:pt x="4403" y="5113"/>
                </a:cubicBezTo>
                <a:cubicBezTo>
                  <a:pt x="4127" y="4937"/>
                  <a:pt x="4127" y="4761"/>
                  <a:pt x="4127" y="4673"/>
                </a:cubicBezTo>
                <a:cubicBezTo>
                  <a:pt x="4127" y="4584"/>
                  <a:pt x="4127" y="4496"/>
                  <a:pt x="4127" y="4408"/>
                </a:cubicBezTo>
                <a:cubicBezTo>
                  <a:pt x="4127" y="4320"/>
                  <a:pt x="4265" y="4232"/>
                  <a:pt x="4265" y="4232"/>
                </a:cubicBezTo>
                <a:cubicBezTo>
                  <a:pt x="4403" y="4144"/>
                  <a:pt x="4403" y="4144"/>
                  <a:pt x="4403" y="4144"/>
                </a:cubicBezTo>
                <a:cubicBezTo>
                  <a:pt x="5090" y="3703"/>
                  <a:pt x="5778" y="3262"/>
                  <a:pt x="6191" y="2909"/>
                </a:cubicBezTo>
                <a:cubicBezTo>
                  <a:pt x="6604" y="2557"/>
                  <a:pt x="7017" y="2292"/>
                  <a:pt x="7154" y="2116"/>
                </a:cubicBezTo>
                <a:cubicBezTo>
                  <a:pt x="7154" y="0"/>
                  <a:pt x="7154" y="0"/>
                  <a:pt x="7154" y="0"/>
                </a:cubicBezTo>
                <a:cubicBezTo>
                  <a:pt x="7704" y="264"/>
                  <a:pt x="7980" y="441"/>
                  <a:pt x="8255" y="617"/>
                </a:cubicBezTo>
                <a:cubicBezTo>
                  <a:pt x="8530" y="793"/>
                  <a:pt x="8805" y="882"/>
                  <a:pt x="8943" y="1058"/>
                </a:cubicBezTo>
                <a:cubicBezTo>
                  <a:pt x="9080" y="1234"/>
                  <a:pt x="9218" y="1411"/>
                  <a:pt x="9218" y="1499"/>
                </a:cubicBezTo>
                <a:cubicBezTo>
                  <a:pt x="9355" y="1587"/>
                  <a:pt x="9355" y="1675"/>
                  <a:pt x="9355" y="1763"/>
                </a:cubicBezTo>
                <a:cubicBezTo>
                  <a:pt x="9355" y="1851"/>
                  <a:pt x="9355" y="1851"/>
                  <a:pt x="9355" y="1851"/>
                </a:cubicBezTo>
                <a:cubicBezTo>
                  <a:pt x="10456" y="1851"/>
                  <a:pt x="11557" y="1940"/>
                  <a:pt x="12520" y="2204"/>
                </a:cubicBezTo>
                <a:cubicBezTo>
                  <a:pt x="13483" y="2469"/>
                  <a:pt x="14308" y="2733"/>
                  <a:pt x="14996" y="3086"/>
                </a:cubicBezTo>
                <a:cubicBezTo>
                  <a:pt x="15822" y="3438"/>
                  <a:pt x="16372" y="3879"/>
                  <a:pt x="17060" y="4408"/>
                </a:cubicBezTo>
                <a:cubicBezTo>
                  <a:pt x="17610" y="4937"/>
                  <a:pt x="18023" y="5466"/>
                  <a:pt x="18436" y="5995"/>
                </a:cubicBezTo>
                <a:cubicBezTo>
                  <a:pt x="18848" y="6524"/>
                  <a:pt x="19124" y="7053"/>
                  <a:pt x="19399" y="7670"/>
                </a:cubicBezTo>
                <a:cubicBezTo>
                  <a:pt x="19674" y="8199"/>
                  <a:pt x="19811" y="8728"/>
                  <a:pt x="19949" y="9169"/>
                </a:cubicBezTo>
                <a:cubicBezTo>
                  <a:pt x="20087" y="9698"/>
                  <a:pt x="20087" y="10139"/>
                  <a:pt x="20087" y="10580"/>
                </a:cubicBezTo>
                <a:cubicBezTo>
                  <a:pt x="20087" y="15605"/>
                  <a:pt x="20087" y="15605"/>
                  <a:pt x="20087" y="15605"/>
                </a:cubicBezTo>
                <a:cubicBezTo>
                  <a:pt x="16510" y="15605"/>
                  <a:pt x="16510" y="15605"/>
                  <a:pt x="16510" y="15605"/>
                </a:cubicBezTo>
                <a:cubicBezTo>
                  <a:pt x="16234" y="15605"/>
                  <a:pt x="15959" y="15605"/>
                  <a:pt x="15822" y="15693"/>
                </a:cubicBezTo>
                <a:cubicBezTo>
                  <a:pt x="15684" y="15693"/>
                  <a:pt x="15546" y="15693"/>
                  <a:pt x="15409" y="15781"/>
                </a:cubicBezTo>
                <a:cubicBezTo>
                  <a:pt x="15271" y="15781"/>
                  <a:pt x="15271" y="15869"/>
                  <a:pt x="15134" y="15958"/>
                </a:cubicBezTo>
                <a:cubicBezTo>
                  <a:pt x="15134" y="15958"/>
                  <a:pt x="15134" y="15958"/>
                  <a:pt x="15134" y="16046"/>
                </a:cubicBezTo>
                <a:cubicBezTo>
                  <a:pt x="15134" y="16046"/>
                  <a:pt x="15134" y="16046"/>
                  <a:pt x="15134" y="16046"/>
                </a:cubicBezTo>
                <a:cubicBezTo>
                  <a:pt x="15134" y="16134"/>
                  <a:pt x="15134" y="16222"/>
                  <a:pt x="15271" y="16310"/>
                </a:cubicBezTo>
                <a:cubicBezTo>
                  <a:pt x="15409" y="16398"/>
                  <a:pt x="15546" y="16398"/>
                  <a:pt x="15684" y="16487"/>
                </a:cubicBezTo>
                <a:cubicBezTo>
                  <a:pt x="15822" y="16487"/>
                  <a:pt x="16097" y="16575"/>
                  <a:pt x="16510" y="16575"/>
                </a:cubicBezTo>
                <a:cubicBezTo>
                  <a:pt x="16647" y="16575"/>
                  <a:pt x="16785" y="16575"/>
                  <a:pt x="16922" y="16663"/>
                </a:cubicBezTo>
                <a:cubicBezTo>
                  <a:pt x="17060" y="16751"/>
                  <a:pt x="17060" y="16839"/>
                  <a:pt x="17060" y="17016"/>
                </a:cubicBezTo>
                <a:cubicBezTo>
                  <a:pt x="17060" y="17104"/>
                  <a:pt x="17060" y="17192"/>
                  <a:pt x="16922" y="17280"/>
                </a:cubicBezTo>
                <a:cubicBezTo>
                  <a:pt x="16785" y="17456"/>
                  <a:pt x="16647" y="17456"/>
                  <a:pt x="16510" y="17456"/>
                </a:cubicBezTo>
                <a:cubicBezTo>
                  <a:pt x="16234" y="17456"/>
                  <a:pt x="15959" y="17456"/>
                  <a:pt x="15822" y="17544"/>
                </a:cubicBezTo>
                <a:cubicBezTo>
                  <a:pt x="15684" y="17544"/>
                  <a:pt x="15546" y="17544"/>
                  <a:pt x="15409" y="17633"/>
                </a:cubicBezTo>
                <a:cubicBezTo>
                  <a:pt x="15271" y="17633"/>
                  <a:pt x="15271" y="17721"/>
                  <a:pt x="15134" y="17721"/>
                </a:cubicBezTo>
                <a:cubicBezTo>
                  <a:pt x="15134" y="17809"/>
                  <a:pt x="15134" y="17809"/>
                  <a:pt x="15134" y="17897"/>
                </a:cubicBezTo>
                <a:cubicBezTo>
                  <a:pt x="15134" y="17897"/>
                  <a:pt x="15134" y="17897"/>
                  <a:pt x="15134" y="17897"/>
                </a:cubicBezTo>
                <a:cubicBezTo>
                  <a:pt x="15134" y="17985"/>
                  <a:pt x="15134" y="18073"/>
                  <a:pt x="15271" y="18162"/>
                </a:cubicBezTo>
                <a:cubicBezTo>
                  <a:pt x="15409" y="18162"/>
                  <a:pt x="15546" y="18250"/>
                  <a:pt x="15684" y="18338"/>
                </a:cubicBezTo>
                <a:cubicBezTo>
                  <a:pt x="15822" y="18338"/>
                  <a:pt x="16097" y="18338"/>
                  <a:pt x="16510" y="18338"/>
                </a:cubicBezTo>
                <a:cubicBezTo>
                  <a:pt x="19399" y="18338"/>
                  <a:pt x="19399" y="18338"/>
                  <a:pt x="19399" y="18338"/>
                </a:cubicBezTo>
                <a:cubicBezTo>
                  <a:pt x="19399" y="18338"/>
                  <a:pt x="19536" y="18338"/>
                  <a:pt x="19674" y="18338"/>
                </a:cubicBezTo>
                <a:cubicBezTo>
                  <a:pt x="19674" y="18338"/>
                  <a:pt x="19949" y="18426"/>
                  <a:pt x="20087" y="18426"/>
                </a:cubicBezTo>
                <a:cubicBezTo>
                  <a:pt x="20224" y="18514"/>
                  <a:pt x="20499" y="18514"/>
                  <a:pt x="20637" y="18602"/>
                </a:cubicBezTo>
                <a:cubicBezTo>
                  <a:pt x="20775" y="18691"/>
                  <a:pt x="20912" y="18779"/>
                  <a:pt x="21050" y="18867"/>
                </a:cubicBezTo>
                <a:cubicBezTo>
                  <a:pt x="21187" y="18955"/>
                  <a:pt x="21325" y="19043"/>
                  <a:pt x="21462" y="19220"/>
                </a:cubicBezTo>
                <a:cubicBezTo>
                  <a:pt x="21462" y="19396"/>
                  <a:pt x="21600" y="19572"/>
                  <a:pt x="21600" y="19749"/>
                </a:cubicBezTo>
                <a:cubicBezTo>
                  <a:pt x="21600" y="21600"/>
                  <a:pt x="21600" y="21600"/>
                  <a:pt x="21600" y="21600"/>
                </a:cubicBezTo>
                <a:cubicBezTo>
                  <a:pt x="2889" y="21600"/>
                  <a:pt x="2889" y="21600"/>
                  <a:pt x="2889" y="21600"/>
                </a:cubicBezTo>
                <a:cubicBezTo>
                  <a:pt x="2889" y="19749"/>
                  <a:pt x="2889" y="19749"/>
                  <a:pt x="2889" y="19749"/>
                </a:cubicBezTo>
                <a:cubicBezTo>
                  <a:pt x="2889" y="19484"/>
                  <a:pt x="3027" y="19220"/>
                  <a:pt x="3164" y="19043"/>
                </a:cubicBezTo>
                <a:cubicBezTo>
                  <a:pt x="3302" y="18867"/>
                  <a:pt x="3439" y="18779"/>
                  <a:pt x="3715" y="18691"/>
                </a:cubicBezTo>
                <a:cubicBezTo>
                  <a:pt x="3852" y="18602"/>
                  <a:pt x="4127" y="18514"/>
                  <a:pt x="4265" y="18426"/>
                </a:cubicBezTo>
                <a:cubicBezTo>
                  <a:pt x="4540" y="18426"/>
                  <a:pt x="4678" y="18426"/>
                  <a:pt x="4815" y="18338"/>
                </a:cubicBezTo>
                <a:cubicBezTo>
                  <a:pt x="5090" y="18338"/>
                  <a:pt x="5090" y="18338"/>
                  <a:pt x="5090" y="18338"/>
                </a:cubicBezTo>
                <a:cubicBezTo>
                  <a:pt x="7980" y="18338"/>
                  <a:pt x="7980" y="18338"/>
                  <a:pt x="7980" y="18338"/>
                </a:cubicBezTo>
                <a:cubicBezTo>
                  <a:pt x="8255" y="18338"/>
                  <a:pt x="8530" y="18338"/>
                  <a:pt x="8668" y="18338"/>
                </a:cubicBezTo>
                <a:cubicBezTo>
                  <a:pt x="8805" y="18250"/>
                  <a:pt x="8943" y="18250"/>
                  <a:pt x="9080" y="18250"/>
                </a:cubicBezTo>
                <a:cubicBezTo>
                  <a:pt x="9218" y="18162"/>
                  <a:pt x="9218" y="18162"/>
                  <a:pt x="9355" y="18073"/>
                </a:cubicBezTo>
                <a:cubicBezTo>
                  <a:pt x="9355" y="17985"/>
                  <a:pt x="9355" y="17985"/>
                  <a:pt x="9355" y="17985"/>
                </a:cubicBezTo>
                <a:cubicBezTo>
                  <a:pt x="9355" y="17897"/>
                  <a:pt x="9355" y="17897"/>
                  <a:pt x="9355" y="17897"/>
                </a:cubicBezTo>
                <a:cubicBezTo>
                  <a:pt x="9355" y="17809"/>
                  <a:pt x="9355" y="17721"/>
                  <a:pt x="9218" y="17721"/>
                </a:cubicBezTo>
                <a:cubicBezTo>
                  <a:pt x="9080" y="17633"/>
                  <a:pt x="8943" y="17544"/>
                  <a:pt x="8805" y="17544"/>
                </a:cubicBezTo>
                <a:cubicBezTo>
                  <a:pt x="8530" y="17456"/>
                  <a:pt x="8255" y="17456"/>
                  <a:pt x="7980" y="17456"/>
                </a:cubicBezTo>
                <a:cubicBezTo>
                  <a:pt x="7842" y="17456"/>
                  <a:pt x="7704" y="17456"/>
                  <a:pt x="7567" y="17280"/>
                </a:cubicBezTo>
                <a:cubicBezTo>
                  <a:pt x="7429" y="17192"/>
                  <a:pt x="7429" y="17104"/>
                  <a:pt x="7429" y="17016"/>
                </a:cubicBezTo>
                <a:cubicBezTo>
                  <a:pt x="7429" y="16839"/>
                  <a:pt x="7429" y="16751"/>
                  <a:pt x="7567" y="16663"/>
                </a:cubicBezTo>
                <a:cubicBezTo>
                  <a:pt x="7704" y="16575"/>
                  <a:pt x="7842" y="16575"/>
                  <a:pt x="7980" y="16575"/>
                </a:cubicBezTo>
                <a:cubicBezTo>
                  <a:pt x="8255" y="16575"/>
                  <a:pt x="8392" y="16487"/>
                  <a:pt x="8668" y="16487"/>
                </a:cubicBezTo>
                <a:cubicBezTo>
                  <a:pt x="8805" y="16487"/>
                  <a:pt x="8943" y="16398"/>
                  <a:pt x="9080" y="16398"/>
                </a:cubicBezTo>
                <a:cubicBezTo>
                  <a:pt x="9218" y="16310"/>
                  <a:pt x="9218" y="16310"/>
                  <a:pt x="9355" y="16222"/>
                </a:cubicBezTo>
                <a:cubicBezTo>
                  <a:pt x="9355" y="16222"/>
                  <a:pt x="9355" y="16134"/>
                  <a:pt x="9355" y="16134"/>
                </a:cubicBezTo>
                <a:cubicBezTo>
                  <a:pt x="9355" y="16046"/>
                  <a:pt x="9355" y="16046"/>
                  <a:pt x="9355" y="16046"/>
                </a:cubicBezTo>
                <a:cubicBezTo>
                  <a:pt x="9355" y="15958"/>
                  <a:pt x="9355" y="15958"/>
                  <a:pt x="9218" y="15869"/>
                </a:cubicBezTo>
                <a:cubicBezTo>
                  <a:pt x="9080" y="15781"/>
                  <a:pt x="8943" y="15781"/>
                  <a:pt x="8805" y="15693"/>
                </a:cubicBezTo>
                <a:cubicBezTo>
                  <a:pt x="8530" y="15605"/>
                  <a:pt x="8255" y="15605"/>
                  <a:pt x="7980" y="15605"/>
                </a:cubicBezTo>
                <a:cubicBezTo>
                  <a:pt x="5090" y="15605"/>
                  <a:pt x="5090" y="15605"/>
                  <a:pt x="5090" y="15605"/>
                </a:cubicBezTo>
                <a:cubicBezTo>
                  <a:pt x="4678" y="15605"/>
                  <a:pt x="4403" y="15517"/>
                  <a:pt x="4127" y="15252"/>
                </a:cubicBezTo>
                <a:cubicBezTo>
                  <a:pt x="3990" y="15164"/>
                  <a:pt x="3852" y="15076"/>
                  <a:pt x="3852" y="14900"/>
                </a:cubicBezTo>
                <a:cubicBezTo>
                  <a:pt x="3715" y="14811"/>
                  <a:pt x="3715" y="14723"/>
                  <a:pt x="3715" y="14547"/>
                </a:cubicBezTo>
                <a:cubicBezTo>
                  <a:pt x="3715" y="14282"/>
                  <a:pt x="3715" y="14282"/>
                  <a:pt x="3715" y="14282"/>
                </a:cubicBezTo>
                <a:cubicBezTo>
                  <a:pt x="3715" y="14282"/>
                  <a:pt x="3715" y="14194"/>
                  <a:pt x="3715" y="14194"/>
                </a:cubicBezTo>
                <a:cubicBezTo>
                  <a:pt x="3715" y="14194"/>
                  <a:pt x="3715" y="14106"/>
                  <a:pt x="3715" y="14106"/>
                </a:cubicBezTo>
                <a:cubicBezTo>
                  <a:pt x="3715" y="14106"/>
                  <a:pt x="3715" y="14018"/>
                  <a:pt x="3852" y="13930"/>
                </a:cubicBezTo>
                <a:cubicBezTo>
                  <a:pt x="3852" y="13842"/>
                  <a:pt x="3990" y="13753"/>
                  <a:pt x="4127" y="13665"/>
                </a:cubicBezTo>
                <a:cubicBezTo>
                  <a:pt x="4265" y="13489"/>
                  <a:pt x="4403" y="13401"/>
                  <a:pt x="4540" y="13313"/>
                </a:cubicBezTo>
                <a:cubicBezTo>
                  <a:pt x="4678" y="13136"/>
                  <a:pt x="4815" y="12960"/>
                  <a:pt x="5090" y="12872"/>
                </a:cubicBezTo>
                <a:cubicBezTo>
                  <a:pt x="10043" y="9698"/>
                  <a:pt x="10043" y="9698"/>
                  <a:pt x="10043" y="9698"/>
                </a:cubicBezTo>
                <a:cubicBezTo>
                  <a:pt x="10456" y="9433"/>
                  <a:pt x="10594" y="9257"/>
                  <a:pt x="10594" y="8993"/>
                </a:cubicBezTo>
                <a:cubicBezTo>
                  <a:pt x="10594" y="8904"/>
                  <a:pt x="10456" y="8816"/>
                  <a:pt x="10456" y="8640"/>
                </a:cubicBezTo>
                <a:cubicBezTo>
                  <a:pt x="10318" y="8552"/>
                  <a:pt x="10318" y="8464"/>
                  <a:pt x="10181" y="8376"/>
                </a:cubicBezTo>
                <a:cubicBezTo>
                  <a:pt x="10043" y="8287"/>
                  <a:pt x="10043" y="8287"/>
                  <a:pt x="10043" y="8287"/>
                </a:cubicBezTo>
                <a:cubicBezTo>
                  <a:pt x="9906" y="8199"/>
                  <a:pt x="9631" y="8111"/>
                  <a:pt x="9355" y="8111"/>
                </a:cubicBezTo>
                <a:cubicBezTo>
                  <a:pt x="9080" y="8111"/>
                  <a:pt x="8805" y="8199"/>
                  <a:pt x="8668" y="8287"/>
                </a:cubicBezTo>
                <a:cubicBezTo>
                  <a:pt x="4403" y="10580"/>
                  <a:pt x="4403" y="10580"/>
                  <a:pt x="4403" y="10580"/>
                </a:cubicBezTo>
                <a:cubicBezTo>
                  <a:pt x="4265" y="10668"/>
                  <a:pt x="4265" y="10668"/>
                  <a:pt x="4127" y="10668"/>
                </a:cubicBezTo>
                <a:cubicBezTo>
                  <a:pt x="3990" y="10756"/>
                  <a:pt x="3990" y="10756"/>
                  <a:pt x="3852" y="10756"/>
                </a:cubicBezTo>
                <a:cubicBezTo>
                  <a:pt x="3852" y="10756"/>
                  <a:pt x="3852" y="10756"/>
                  <a:pt x="3852" y="10756"/>
                </a:cubicBezTo>
                <a:cubicBezTo>
                  <a:pt x="3715" y="10756"/>
                  <a:pt x="3577" y="10756"/>
                  <a:pt x="3439" y="10668"/>
                </a:cubicBezTo>
                <a:cubicBezTo>
                  <a:pt x="3302" y="10668"/>
                  <a:pt x="3164" y="10668"/>
                  <a:pt x="3164" y="10580"/>
                </a:cubicBezTo>
                <a:cubicBezTo>
                  <a:pt x="3027" y="10580"/>
                  <a:pt x="2889" y="10491"/>
                  <a:pt x="2889" y="10403"/>
                </a:cubicBezTo>
                <a:cubicBezTo>
                  <a:pt x="2752" y="10491"/>
                  <a:pt x="2476" y="10580"/>
                  <a:pt x="2201" y="10580"/>
                </a:cubicBezTo>
                <a:cubicBezTo>
                  <a:pt x="2064" y="10580"/>
                  <a:pt x="1789" y="10580"/>
                  <a:pt x="1513" y="10491"/>
                </a:cubicBezTo>
                <a:cubicBezTo>
                  <a:pt x="1376" y="10403"/>
                  <a:pt x="1101" y="10315"/>
                  <a:pt x="963" y="10227"/>
                </a:cubicBezTo>
                <a:cubicBezTo>
                  <a:pt x="825" y="10139"/>
                  <a:pt x="825" y="10139"/>
                  <a:pt x="825" y="10139"/>
                </a:cubicBezTo>
                <a:cubicBezTo>
                  <a:pt x="275" y="9786"/>
                  <a:pt x="0" y="9433"/>
                  <a:pt x="0" y="9081"/>
                </a:cubicBezTo>
                <a:close/>
              </a:path>
            </a:pathLst>
          </a:custGeom>
          <a:solidFill>
            <a:srgbClr val="F2F6F7"/>
          </a:soli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1pPr>
            <a:lvl2pPr marL="0" marR="0" indent="768095"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2pPr>
            <a:lvl3pPr marL="0" marR="0" indent="153619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3pPr>
            <a:lvl4pPr marL="0" marR="0" indent="2304288"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4pPr>
            <a:lvl5pPr marL="0" marR="0" indent="3072383"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5pPr>
            <a:lvl6pPr marL="0" marR="0" indent="3840479"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6pPr>
            <a:lvl7pPr marL="0" marR="0" indent="4608576"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7pPr>
            <a:lvl8pPr marL="0" marR="0" indent="537667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8pPr>
            <a:lvl9pPr marL="0" marR="0" indent="6144767"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9pPr>
          </a:lstStyle>
          <a:p>
            <a:endParaRPr/>
          </a:p>
        </p:txBody>
      </p:sp>
    </p:spTree>
    <p:extLst>
      <p:ext uri="{BB962C8B-B14F-4D97-AF65-F5344CB8AC3E}">
        <p14:creationId xmlns:p14="http://schemas.microsoft.com/office/powerpoint/2010/main" val="3040726965"/>
      </p:ext>
    </p:extLst>
  </p:cSld>
  <p:clrMapOvr>
    <a:masterClrMapping/>
  </p:clrMapOvr>
  <p:transition spd="slow">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1.1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计算机网络的产生与发展</a:t>
            </a:r>
          </a:p>
        </p:txBody>
      </p:sp>
      <p:sp>
        <p:nvSpPr>
          <p:cNvPr id="307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2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圆角矩形 15"/>
          <p:cNvSpPr/>
          <p:nvPr/>
        </p:nvSpPr>
        <p:spPr>
          <a:xfrm>
            <a:off x="1238216" y="1785926"/>
            <a:ext cx="4786346" cy="393299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rgbClr val="0A6CB5"/>
            </a:solidFill>
          </a:ln>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20</a:t>
            </a:r>
            <a:r>
              <a:rPr lang="zh-CN" altLang="en-US" sz="2000" dirty="0">
                <a:latin typeface="Times New Roman" pitchFamily="18" charset="0"/>
                <a:ea typeface="微软雅黑" pitchFamily="34" charset="-122"/>
                <a:cs typeface="Times New Roman" pitchFamily="18" charset="0"/>
              </a:rPr>
              <a:t>世纪</a:t>
            </a:r>
            <a:r>
              <a:rPr lang="en-US" altLang="zh-CN" sz="2000" dirty="0">
                <a:latin typeface="Times New Roman" pitchFamily="18" charset="0"/>
                <a:ea typeface="微软雅黑" pitchFamily="34" charset="-122"/>
                <a:cs typeface="Times New Roman" pitchFamily="18" charset="0"/>
              </a:rPr>
              <a:t>60</a:t>
            </a:r>
            <a:r>
              <a:rPr lang="zh-CN" altLang="en-US" sz="2000" dirty="0">
                <a:latin typeface="Times New Roman" pitchFamily="18" charset="0"/>
                <a:ea typeface="微软雅黑" pitchFamily="34" charset="-122"/>
                <a:cs typeface="Times New Roman" pitchFamily="18" charset="0"/>
              </a:rPr>
              <a:t>年代初美国航空公司与</a:t>
            </a:r>
            <a:r>
              <a:rPr lang="en-US" altLang="zh-CN" sz="2000" dirty="0">
                <a:latin typeface="Times New Roman" pitchFamily="18" charset="0"/>
                <a:ea typeface="微软雅黑" pitchFamily="34" charset="-122"/>
                <a:cs typeface="Times New Roman" pitchFamily="18" charset="0"/>
              </a:rPr>
              <a:t>IBM</a:t>
            </a:r>
            <a:r>
              <a:rPr lang="zh-CN" altLang="en-US" sz="2000" dirty="0">
                <a:latin typeface="Times New Roman" pitchFamily="18" charset="0"/>
                <a:ea typeface="微软雅黑" pitchFamily="34" charset="-122"/>
                <a:cs typeface="Times New Roman" pitchFamily="18" charset="0"/>
              </a:rPr>
              <a:t>公司联合研制的预订飞机票系统，由</a:t>
            </a:r>
            <a:r>
              <a:rPr lang="en-US" altLang="zh-CN" sz="2000" dirty="0">
                <a:latin typeface="Times New Roman" pitchFamily="18" charset="0"/>
                <a:ea typeface="微软雅黑" pitchFamily="34" charset="-122"/>
                <a:cs typeface="Times New Roman" pitchFamily="18" charset="0"/>
              </a:rPr>
              <a:t>1</a:t>
            </a:r>
            <a:r>
              <a:rPr lang="zh-CN" altLang="en-US" sz="2000" dirty="0">
                <a:latin typeface="Times New Roman" pitchFamily="18" charset="0"/>
                <a:ea typeface="微软雅黑" pitchFamily="34" charset="-122"/>
                <a:cs typeface="Times New Roman" pitchFamily="18" charset="0"/>
              </a:rPr>
              <a:t>个主机和</a:t>
            </a:r>
            <a:r>
              <a:rPr lang="en-US" altLang="zh-CN" sz="2000" dirty="0">
                <a:latin typeface="Times New Roman" pitchFamily="18" charset="0"/>
                <a:ea typeface="微软雅黑" pitchFamily="34" charset="-122"/>
                <a:cs typeface="Times New Roman" pitchFamily="18" charset="0"/>
              </a:rPr>
              <a:t>2000</a:t>
            </a:r>
            <a:r>
              <a:rPr lang="zh-CN" altLang="en-US" sz="2000" dirty="0">
                <a:latin typeface="Times New Roman" pitchFamily="18" charset="0"/>
                <a:ea typeface="微软雅黑" pitchFamily="34" charset="-122"/>
                <a:cs typeface="Times New Roman" pitchFamily="18" charset="0"/>
              </a:rPr>
              <a:t>多个终端组成，是一个典型的面向终端的计算机网络。但这种网络系统存在着一些缺点：如果主机的负荷较重，会导致系统响应时间过长；而且单机系统的可靠性一般较低，一旦主机发生故障，将导致整个网络系统的瘫痪。</a:t>
            </a:r>
          </a:p>
        </p:txBody>
      </p:sp>
      <p:pic>
        <p:nvPicPr>
          <p:cNvPr id="10" name="图片 9" descr="美国航空公司.jpg"/>
          <p:cNvPicPr>
            <a:picLocks noChangeAspect="1"/>
          </p:cNvPicPr>
          <p:nvPr/>
        </p:nvPicPr>
        <p:blipFill>
          <a:blip r:embed="rId2" cstate="print"/>
          <a:stretch>
            <a:fillRect/>
          </a:stretch>
        </p:blipFill>
        <p:spPr>
          <a:xfrm>
            <a:off x="6024562" y="1928802"/>
            <a:ext cx="5881686" cy="3312000"/>
          </a:xfrm>
          <a:prstGeom prst="ellipse">
            <a:avLst/>
          </a:prstGeom>
          <a:ln>
            <a:noFill/>
          </a:ln>
          <a:effectLst>
            <a:softEdge rad="112500"/>
          </a:effectLst>
        </p:spPr>
      </p:pic>
    </p:spTree>
    <p:extLst>
      <p:ext uri="{BB962C8B-B14F-4D97-AF65-F5344CB8AC3E}">
        <p14:creationId xmlns:p14="http://schemas.microsoft.com/office/powerpoint/2010/main" val="2441616725"/>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2"/>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500"/>
                                        <p:tgtEl>
                                          <p:spTgt spid="16"/>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1.1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计算机网络的产生与发展</a:t>
            </a:r>
          </a:p>
        </p:txBody>
      </p:sp>
      <p:sp>
        <p:nvSpPr>
          <p:cNvPr id="42" name="矩形 41"/>
          <p:cNvSpPr/>
          <p:nvPr/>
        </p:nvSpPr>
        <p:spPr>
          <a:xfrm>
            <a:off x="1166778" y="1357298"/>
            <a:ext cx="7429552" cy="513859"/>
          </a:xfrm>
          <a:prstGeom prst="rect">
            <a:avLst/>
          </a:prstGeom>
        </p:spPr>
        <p:txBody>
          <a:bodyPr wrap="square">
            <a:spAutoFit/>
          </a:bodyPr>
          <a:lstStyle/>
          <a:p>
            <a:pPr indent="457200" algn="just">
              <a:lnSpc>
                <a:spcPct val="125000"/>
              </a:lnSpc>
            </a:pPr>
            <a:r>
              <a:rPr lang="zh-CN" altLang="en-US" sz="2400" b="1" dirty="0">
                <a:latin typeface="Times New Roman" pitchFamily="18" charset="0"/>
                <a:ea typeface="微软雅黑" pitchFamily="34" charset="-122"/>
                <a:cs typeface="Times New Roman" pitchFamily="18" charset="0"/>
              </a:rPr>
              <a:t>第二代计算机网络</a:t>
            </a:r>
            <a:r>
              <a:rPr lang="en-US" altLang="zh-CN" sz="2400" b="1" dirty="0">
                <a:latin typeface="Times New Roman" pitchFamily="18" charset="0"/>
                <a:ea typeface="微软雅黑" pitchFamily="34" charset="-122"/>
                <a:cs typeface="Times New Roman" pitchFamily="18" charset="0"/>
              </a:rPr>
              <a:t>——</a:t>
            </a:r>
            <a:r>
              <a:rPr lang="zh-CN" altLang="en-US" sz="2400" b="1" dirty="0">
                <a:latin typeface="Times New Roman" pitchFamily="18" charset="0"/>
                <a:ea typeface="微软雅黑" pitchFamily="34" charset="-122"/>
                <a:cs typeface="Times New Roman" pitchFamily="18" charset="0"/>
              </a:rPr>
              <a:t>以通信子网为中心的网络</a:t>
            </a:r>
          </a:p>
        </p:txBody>
      </p:sp>
      <p:sp>
        <p:nvSpPr>
          <p:cNvPr id="43" name="矩形 42"/>
          <p:cNvSpPr/>
          <p:nvPr/>
        </p:nvSpPr>
        <p:spPr>
          <a:xfrm>
            <a:off x="1238216" y="2143116"/>
            <a:ext cx="6000792" cy="4324261"/>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为了克服第一代计算机网络的缺点，提高网络的可靠性和可用性，人们开始研究将多台计算机相互连接的方法。</a:t>
            </a:r>
          </a:p>
          <a:p>
            <a:pPr indent="457200" algn="just">
              <a:lnSpc>
                <a:spcPct val="125000"/>
              </a:lnSpc>
            </a:pPr>
            <a:r>
              <a:rPr lang="en-US" altLang="zh-CN" sz="2000" dirty="0">
                <a:latin typeface="Times New Roman" pitchFamily="18" charset="0"/>
                <a:ea typeface="微软雅黑" pitchFamily="34" charset="-122"/>
                <a:cs typeface="Times New Roman" pitchFamily="18" charset="0"/>
              </a:rPr>
              <a:t>1969</a:t>
            </a:r>
            <a:r>
              <a:rPr lang="zh-CN" altLang="en-US" sz="2000" dirty="0">
                <a:latin typeface="Times New Roman" pitchFamily="18" charset="0"/>
                <a:ea typeface="微软雅黑" pitchFamily="34" charset="-122"/>
                <a:cs typeface="Times New Roman" pitchFamily="18" charset="0"/>
              </a:rPr>
              <a:t>年</a:t>
            </a:r>
            <a:r>
              <a:rPr lang="en-US" altLang="zh-CN" sz="2000" dirty="0">
                <a:latin typeface="Times New Roman" pitchFamily="18" charset="0"/>
                <a:ea typeface="微软雅黑" pitchFamily="34" charset="-122"/>
                <a:cs typeface="Times New Roman" pitchFamily="18" charset="0"/>
              </a:rPr>
              <a:t>12</a:t>
            </a:r>
            <a:r>
              <a:rPr lang="zh-CN" altLang="en-US" sz="2000" dirty="0">
                <a:latin typeface="Times New Roman" pitchFamily="18" charset="0"/>
                <a:ea typeface="微软雅黑" pitchFamily="34" charset="-122"/>
                <a:cs typeface="Times New Roman" pitchFamily="18" charset="0"/>
              </a:rPr>
              <a:t>月，美国国防部高级研究计划署（</a:t>
            </a:r>
            <a:r>
              <a:rPr lang="en-US" altLang="zh-CN" sz="2000" dirty="0">
                <a:latin typeface="Times New Roman" pitchFamily="18" charset="0"/>
                <a:ea typeface="微软雅黑" pitchFamily="34" charset="-122"/>
                <a:cs typeface="Times New Roman" pitchFamily="18" charset="0"/>
              </a:rPr>
              <a:t>Defense Advanced Research Projects Agency</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DARPA</a:t>
            </a:r>
            <a:r>
              <a:rPr lang="zh-CN" altLang="en-US" sz="2000" dirty="0">
                <a:latin typeface="Times New Roman" pitchFamily="18" charset="0"/>
                <a:ea typeface="微软雅黑" pitchFamily="34" charset="-122"/>
                <a:cs typeface="Times New Roman" pitchFamily="18" charset="0"/>
              </a:rPr>
              <a:t>）的计算机分组交换网</a:t>
            </a:r>
            <a:r>
              <a:rPr lang="en-US" altLang="zh-CN" sz="2000" dirty="0">
                <a:latin typeface="Times New Roman" pitchFamily="18" charset="0"/>
                <a:ea typeface="微软雅黑" pitchFamily="34" charset="-122"/>
                <a:cs typeface="Times New Roman" pitchFamily="18" charset="0"/>
              </a:rPr>
              <a:t>ARPANET</a:t>
            </a:r>
            <a:r>
              <a:rPr lang="zh-CN" altLang="en-US" sz="2000" dirty="0">
                <a:latin typeface="Times New Roman" pitchFamily="18" charset="0"/>
                <a:ea typeface="微软雅黑" pitchFamily="34" charset="-122"/>
                <a:cs typeface="Times New Roman" pitchFamily="18" charset="0"/>
              </a:rPr>
              <a:t>投入运行，它成功地连接了美国加州大学洛杉矶分校、加州大学圣巴巴拉分校、斯坦福大学和犹他大学四个节点的计算机。</a:t>
            </a:r>
            <a:r>
              <a:rPr lang="en-US" altLang="zh-CN" sz="2000" dirty="0">
                <a:latin typeface="Times New Roman" pitchFamily="18" charset="0"/>
                <a:ea typeface="微软雅黑" pitchFamily="34" charset="-122"/>
                <a:cs typeface="Times New Roman" pitchFamily="18" charset="0"/>
              </a:rPr>
              <a:t>ARPANET</a:t>
            </a:r>
            <a:r>
              <a:rPr lang="zh-CN" altLang="en-US" sz="2000" dirty="0">
                <a:latin typeface="Times New Roman" pitchFamily="18" charset="0"/>
                <a:ea typeface="微软雅黑" pitchFamily="34" charset="-122"/>
                <a:cs typeface="Times New Roman" pitchFamily="18" charset="0"/>
              </a:rPr>
              <a:t>的诞生，标志着计算机网络的发展进入了一个新纪元，也使计算机网络的概念发生了根本性的变化。</a:t>
            </a:r>
          </a:p>
        </p:txBody>
      </p:sp>
      <p:grpSp>
        <p:nvGrpSpPr>
          <p:cNvPr id="4" name="组合 7"/>
          <p:cNvGrpSpPr>
            <a:grpSpLocks noChangeAspect="1"/>
          </p:cNvGrpSpPr>
          <p:nvPr/>
        </p:nvGrpSpPr>
        <p:grpSpPr>
          <a:xfrm>
            <a:off x="809588" y="1214422"/>
            <a:ext cx="756000" cy="756002"/>
            <a:chOff x="2804323" y="3859118"/>
            <a:chExt cx="900000" cy="900002"/>
          </a:xfrm>
        </p:grpSpPr>
        <p:sp>
          <p:nvSpPr>
            <p:cNvPr id="9" name="椭圆 8"/>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0"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pic>
        <p:nvPicPr>
          <p:cNvPr id="13" name="图片 12" descr="timg (1).jpg"/>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tretch>
            <a:fillRect/>
          </a:stretch>
        </p:blipFill>
        <p:spPr>
          <a:xfrm>
            <a:off x="7310446" y="2786058"/>
            <a:ext cx="4248000" cy="3459381"/>
          </a:xfrm>
          <a:prstGeom prst="rect">
            <a:avLst/>
          </a:prstGeom>
        </p:spPr>
      </p:pic>
    </p:spTree>
    <p:extLst>
      <p:ext uri="{BB962C8B-B14F-4D97-AF65-F5344CB8AC3E}">
        <p14:creationId xmlns:p14="http://schemas.microsoft.com/office/powerpoint/2010/main" val="24416167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500" fill="hold"/>
                                        <p:tgtEl>
                                          <p:spTgt spid="43"/>
                                        </p:tgtEl>
                                        <p:attrNameLst>
                                          <p:attrName>ppt_w</p:attrName>
                                        </p:attrNameLst>
                                      </p:cBhvr>
                                      <p:tavLst>
                                        <p:tav tm="0">
                                          <p:val>
                                            <p:fltVal val="0"/>
                                          </p:val>
                                        </p:tav>
                                        <p:tav tm="100000">
                                          <p:val>
                                            <p:strVal val="#ppt_w"/>
                                          </p:val>
                                        </p:tav>
                                      </p:tavLst>
                                    </p:anim>
                                    <p:anim calcmode="lin" valueType="num">
                                      <p:cBhvr>
                                        <p:cTn id="19" dur="500" fill="hold"/>
                                        <p:tgtEl>
                                          <p:spTgt spid="43"/>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1.1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计算机网络的产生与发展</a:t>
            </a:r>
          </a:p>
        </p:txBody>
      </p:sp>
      <p:sp>
        <p:nvSpPr>
          <p:cNvPr id="43" name="矩形 42"/>
          <p:cNvSpPr/>
          <p:nvPr/>
        </p:nvSpPr>
        <p:spPr>
          <a:xfrm>
            <a:off x="738150" y="1428736"/>
            <a:ext cx="4143404" cy="509370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path path="circle">
              <a:fillToRect l="50000" t="50000" r="50000" b="50000"/>
            </a:path>
            <a:tileRect/>
          </a:gradFill>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早期的面向终端的计算机网络是以单个主机为中心的星型网，各终端通过电话网共享主机的硬件和软件资源。但分组交换网则以由接口信息处理机（</a:t>
            </a:r>
            <a:r>
              <a:rPr lang="en-US" altLang="zh-CN" sz="2000" dirty="0">
                <a:latin typeface="Times New Roman" pitchFamily="18" charset="0"/>
                <a:ea typeface="微软雅黑" pitchFamily="34" charset="-122"/>
                <a:cs typeface="Times New Roman" pitchFamily="18" charset="0"/>
              </a:rPr>
              <a:t>Interface Message Processor</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IMP</a:t>
            </a:r>
            <a:r>
              <a:rPr lang="zh-CN" altLang="en-US" sz="2000" dirty="0">
                <a:latin typeface="Times New Roman" pitchFamily="18" charset="0"/>
                <a:ea typeface="微软雅黑" pitchFamily="34" charset="-122"/>
                <a:cs typeface="Times New Roman" pitchFamily="18" charset="0"/>
              </a:rPr>
              <a:t>）构成的通信子网为中心，主机和终端都处在网络的边缘，构成了用户资源子网，如图</a:t>
            </a:r>
            <a:r>
              <a:rPr lang="en-US" altLang="zh-CN" sz="2000" dirty="0">
                <a:latin typeface="Times New Roman" pitchFamily="18" charset="0"/>
                <a:ea typeface="微软雅黑" pitchFamily="34" charset="-122"/>
                <a:cs typeface="Times New Roman" pitchFamily="18" charset="0"/>
              </a:rPr>
              <a:t>1-2</a:t>
            </a:r>
            <a:r>
              <a:rPr lang="zh-CN" altLang="en-US" sz="2000" dirty="0">
                <a:latin typeface="Times New Roman" pitchFamily="18" charset="0"/>
                <a:ea typeface="微软雅黑" pitchFamily="34" charset="-122"/>
                <a:cs typeface="Times New Roman" pitchFamily="18" charset="0"/>
              </a:rPr>
              <a:t>所示。用户不仅共享通信子网的资源，而且还可共享用户资源子网中丰富的硬件和软件资源。这种以通信子网为中心的计算机网络通常被称为第二代计算机网络。</a:t>
            </a:r>
          </a:p>
        </p:txBody>
      </p:sp>
      <p:sp>
        <p:nvSpPr>
          <p:cNvPr id="532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5" name="组合 14"/>
          <p:cNvGrpSpPr>
            <a:grpSpLocks noChangeAspect="1"/>
          </p:cNvGrpSpPr>
          <p:nvPr/>
        </p:nvGrpSpPr>
        <p:grpSpPr>
          <a:xfrm>
            <a:off x="5187602" y="1744577"/>
            <a:ext cx="6552000" cy="4327629"/>
            <a:chOff x="4791602" y="1977396"/>
            <a:chExt cx="6948000" cy="4589194"/>
          </a:xfrm>
        </p:grpSpPr>
        <p:graphicFrame>
          <p:nvGraphicFramePr>
            <p:cNvPr id="53249" name="Object 1"/>
            <p:cNvGraphicFramePr>
              <a:graphicFrameLocks noChangeAspect="1"/>
            </p:cNvGraphicFramePr>
            <p:nvPr/>
          </p:nvGraphicFramePr>
          <p:xfrm>
            <a:off x="4791602" y="1977396"/>
            <a:ext cx="6948000" cy="4023372"/>
          </p:xfrm>
          <a:graphic>
            <a:graphicData uri="http://schemas.openxmlformats.org/presentationml/2006/ole">
              <mc:AlternateContent xmlns:mc="http://schemas.openxmlformats.org/markup-compatibility/2006">
                <mc:Choice xmlns:v="urn:schemas-microsoft-com:vml" Requires="v">
                  <p:oleObj spid="_x0000_s4100" r:id="rId3" imgW="8164568" imgH="4708640" progId="Visio.Drawing.11">
                    <p:embed/>
                  </p:oleObj>
                </mc:Choice>
                <mc:Fallback>
                  <p:oleObj r:id="rId3" imgW="8164568" imgH="4708640" progId="Visio.Drawing.11">
                    <p:embed/>
                    <p:pic>
                      <p:nvPicPr>
                        <p:cNvPr id="0" name="Picture 1"/>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4791602" y="1977396"/>
                          <a:ext cx="6948000" cy="4023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矩形 13"/>
            <p:cNvSpPr/>
            <p:nvPr/>
          </p:nvSpPr>
          <p:spPr>
            <a:xfrm>
              <a:off x="5376125" y="6174935"/>
              <a:ext cx="5785058" cy="391655"/>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dirty="0">
                  <a:latin typeface="Times New Roman" pitchFamily="18" charset="0"/>
                  <a:ea typeface="微软雅黑" pitchFamily="34" charset="-122"/>
                  <a:cs typeface="Times New Roman" pitchFamily="18" charset="0"/>
                </a:rPr>
                <a:t>1-2  </a:t>
              </a:r>
              <a:r>
                <a:rPr lang="zh-CN" altLang="en-US" dirty="0">
                  <a:latin typeface="Times New Roman" pitchFamily="18" charset="0"/>
                  <a:ea typeface="微软雅黑" pitchFamily="34" charset="-122"/>
                  <a:cs typeface="Times New Roman" pitchFamily="18" charset="0"/>
                </a:rPr>
                <a:t>采用资源子网与通信子网组成的两级网络结构</a:t>
              </a:r>
            </a:p>
          </p:txBody>
        </p:sp>
      </p:grpSp>
    </p:spTree>
    <p:extLst>
      <p:ext uri="{BB962C8B-B14F-4D97-AF65-F5344CB8AC3E}">
        <p14:creationId xmlns:p14="http://schemas.microsoft.com/office/powerpoint/2010/main" val="24416167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1.1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计算机网络的产生与发展</a:t>
            </a:r>
          </a:p>
        </p:txBody>
      </p:sp>
      <p:sp>
        <p:nvSpPr>
          <p:cNvPr id="42" name="矩形 41"/>
          <p:cNvSpPr/>
          <p:nvPr/>
        </p:nvSpPr>
        <p:spPr>
          <a:xfrm>
            <a:off x="1166778" y="1285860"/>
            <a:ext cx="7429552" cy="513859"/>
          </a:xfrm>
          <a:prstGeom prst="rect">
            <a:avLst/>
          </a:prstGeom>
        </p:spPr>
        <p:txBody>
          <a:bodyPr wrap="square">
            <a:spAutoFit/>
          </a:bodyPr>
          <a:lstStyle/>
          <a:p>
            <a:pPr indent="457200" algn="just">
              <a:lnSpc>
                <a:spcPct val="125000"/>
              </a:lnSpc>
            </a:pPr>
            <a:r>
              <a:rPr lang="zh-CN" altLang="en-US" sz="2400" b="1" dirty="0">
                <a:latin typeface="Times New Roman" pitchFamily="18" charset="0"/>
                <a:ea typeface="微软雅黑" pitchFamily="34" charset="-122"/>
                <a:cs typeface="Times New Roman" pitchFamily="18" charset="0"/>
              </a:rPr>
              <a:t>第三代计算机网络</a:t>
            </a:r>
            <a:r>
              <a:rPr lang="en-US" altLang="zh-CN" sz="2400" b="1" dirty="0">
                <a:latin typeface="Times New Roman" pitchFamily="18" charset="0"/>
                <a:ea typeface="微软雅黑" pitchFamily="34" charset="-122"/>
                <a:cs typeface="Times New Roman" pitchFamily="18" charset="0"/>
              </a:rPr>
              <a:t>——</a:t>
            </a:r>
            <a:r>
              <a:rPr lang="zh-CN" altLang="en-US" sz="2400" b="1" dirty="0">
                <a:latin typeface="Times New Roman" pitchFamily="18" charset="0"/>
                <a:ea typeface="微软雅黑" pitchFamily="34" charset="-122"/>
                <a:cs typeface="Times New Roman" pitchFamily="18" charset="0"/>
              </a:rPr>
              <a:t>标准化网络</a:t>
            </a:r>
          </a:p>
        </p:txBody>
      </p:sp>
      <p:sp>
        <p:nvSpPr>
          <p:cNvPr id="43" name="矩形 42"/>
          <p:cNvSpPr/>
          <p:nvPr/>
        </p:nvSpPr>
        <p:spPr>
          <a:xfrm>
            <a:off x="1095340" y="1901975"/>
            <a:ext cx="10287072" cy="3170099"/>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在网络中，相互通信的计算机必须高度协调工作，而这种“协调”是相当复杂的。为了降低网络设计的复杂性，早在当初设计</a:t>
            </a:r>
            <a:r>
              <a:rPr lang="en-US" altLang="zh-CN" sz="2000" dirty="0">
                <a:latin typeface="Times New Roman" pitchFamily="18" charset="0"/>
                <a:ea typeface="微软雅黑" pitchFamily="34" charset="-122"/>
                <a:cs typeface="Times New Roman" pitchFamily="18" charset="0"/>
              </a:rPr>
              <a:t>ARPANET</a:t>
            </a:r>
            <a:r>
              <a:rPr lang="zh-CN" altLang="en-US" sz="2000" dirty="0">
                <a:latin typeface="Times New Roman" pitchFamily="18" charset="0"/>
                <a:ea typeface="微软雅黑" pitchFamily="34" charset="-122"/>
                <a:cs typeface="Times New Roman" pitchFamily="18" charset="0"/>
              </a:rPr>
              <a:t>时就有专家提出了层次模型。分层设计方法可以将庞大而复杂的问题转化为若干较小且易于处理的子问题。</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国际标准化组织（</a:t>
            </a:r>
            <a:r>
              <a:rPr lang="en-US" altLang="zh-CN" sz="2000" dirty="0">
                <a:latin typeface="Times New Roman" pitchFamily="18" charset="0"/>
                <a:ea typeface="微软雅黑" pitchFamily="34" charset="-122"/>
                <a:cs typeface="Times New Roman" pitchFamily="18" charset="0"/>
              </a:rPr>
              <a:t>International Standard Organization</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ISO</a:t>
            </a:r>
            <a:r>
              <a:rPr lang="zh-CN" altLang="en-US" sz="2000" dirty="0">
                <a:latin typeface="Times New Roman" pitchFamily="18" charset="0"/>
                <a:ea typeface="微软雅黑" pitchFamily="34" charset="-122"/>
                <a:cs typeface="Times New Roman" pitchFamily="18" charset="0"/>
              </a:rPr>
              <a:t>）于</a:t>
            </a:r>
            <a:r>
              <a:rPr lang="en-US" altLang="zh-CN" sz="2000" dirty="0">
                <a:latin typeface="Times New Roman" pitchFamily="18" charset="0"/>
                <a:ea typeface="微软雅黑" pitchFamily="34" charset="-122"/>
                <a:cs typeface="Times New Roman" pitchFamily="18" charset="0"/>
              </a:rPr>
              <a:t>1977</a:t>
            </a:r>
            <a:r>
              <a:rPr lang="zh-CN" altLang="en-US" sz="2000" dirty="0">
                <a:latin typeface="Times New Roman" pitchFamily="18" charset="0"/>
                <a:ea typeface="微软雅黑" pitchFamily="34" charset="-122"/>
                <a:cs typeface="Times New Roman" pitchFamily="18" charset="0"/>
              </a:rPr>
              <a:t>年设立专门的机构研究解决不同公司之间的网络不能互连互通的问题，并于不久后提出了一个使各种计算机能够互连的标准框架</a:t>
            </a:r>
            <a:r>
              <a:rPr lang="en-US" altLang="zh-CN" sz="2000" dirty="0">
                <a:latin typeface="Times New Roman" pitchFamily="18" charset="0"/>
                <a:ea typeface="微软雅黑" pitchFamily="34" charset="-122"/>
                <a:cs typeface="Times New Roman" pitchFamily="18" charset="0"/>
              </a:rPr>
              <a:t>——</a:t>
            </a:r>
            <a:r>
              <a:rPr lang="zh-CN" altLang="en-US" sz="2000" dirty="0">
                <a:latin typeface="Times New Roman" pitchFamily="18" charset="0"/>
                <a:ea typeface="微软雅黑" pitchFamily="34" charset="-122"/>
                <a:cs typeface="Times New Roman" pitchFamily="18" charset="0"/>
              </a:rPr>
              <a:t>开放式系统互连参考模型（</a:t>
            </a:r>
            <a:r>
              <a:rPr lang="en-US" altLang="zh-CN" sz="2000" dirty="0">
                <a:latin typeface="Times New Roman" pitchFamily="18" charset="0"/>
                <a:ea typeface="微软雅黑" pitchFamily="34" charset="-122"/>
                <a:cs typeface="Times New Roman" pitchFamily="18" charset="0"/>
              </a:rPr>
              <a:t>Open System Interconnection/Reference</a:t>
            </a:r>
            <a:br>
              <a:rPr lang="en-US" altLang="zh-CN" sz="2000" dirty="0">
                <a:latin typeface="Times New Roman" pitchFamily="18" charset="0"/>
                <a:ea typeface="微软雅黑" pitchFamily="34" charset="-122"/>
                <a:cs typeface="Times New Roman" pitchFamily="18" charset="0"/>
              </a:rPr>
            </a:br>
            <a:r>
              <a:rPr lang="en-US" altLang="zh-CN" sz="2000" dirty="0">
                <a:latin typeface="Times New Roman" pitchFamily="18" charset="0"/>
                <a:ea typeface="微软雅黑" pitchFamily="34" charset="-122"/>
                <a:cs typeface="Times New Roman" pitchFamily="18" charset="0"/>
              </a:rPr>
              <a:t>Model</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OSI/RM</a:t>
            </a:r>
            <a:r>
              <a:rPr lang="zh-CN" altLang="en-US" sz="2000" dirty="0">
                <a:latin typeface="Times New Roman" pitchFamily="18" charset="0"/>
                <a:ea typeface="微软雅黑" pitchFamily="34" charset="-122"/>
                <a:cs typeface="Times New Roman" pitchFamily="18" charset="0"/>
              </a:rPr>
              <a:t>），简称</a:t>
            </a:r>
            <a:r>
              <a:rPr lang="en-US" altLang="zh-CN" sz="2000" dirty="0">
                <a:latin typeface="Times New Roman" pitchFamily="18" charset="0"/>
                <a:ea typeface="微软雅黑" pitchFamily="34" charset="-122"/>
                <a:cs typeface="Times New Roman" pitchFamily="18" charset="0"/>
              </a:rPr>
              <a:t>OSI</a:t>
            </a:r>
            <a:r>
              <a:rPr lang="zh-CN" altLang="en-US" sz="2000" dirty="0">
                <a:latin typeface="Times New Roman" pitchFamily="18" charset="0"/>
                <a:ea typeface="微软雅黑" pitchFamily="34" charset="-122"/>
                <a:cs typeface="Times New Roman" pitchFamily="18" charset="0"/>
              </a:rPr>
              <a:t>模型。</a:t>
            </a:r>
            <a:r>
              <a:rPr lang="en-US" altLang="zh-CN" sz="2000" dirty="0">
                <a:latin typeface="Times New Roman" pitchFamily="18" charset="0"/>
                <a:ea typeface="微软雅黑" pitchFamily="34" charset="-122"/>
                <a:cs typeface="Times New Roman" pitchFamily="18" charset="0"/>
              </a:rPr>
              <a:t>OSI</a:t>
            </a:r>
            <a:r>
              <a:rPr lang="zh-CN" altLang="en-US" sz="2000" dirty="0">
                <a:latin typeface="Times New Roman" pitchFamily="18" charset="0"/>
                <a:ea typeface="微软雅黑" pitchFamily="34" charset="-122"/>
                <a:cs typeface="Times New Roman" pitchFamily="18" charset="0"/>
              </a:rPr>
              <a:t>模型是一个开放体系结构，它将网络分为</a:t>
            </a:r>
            <a:r>
              <a:rPr lang="en-US" altLang="zh-CN" sz="2000" dirty="0">
                <a:latin typeface="Times New Roman" pitchFamily="18" charset="0"/>
                <a:ea typeface="微软雅黑" pitchFamily="34" charset="-122"/>
                <a:cs typeface="Times New Roman" pitchFamily="18" charset="0"/>
              </a:rPr>
              <a:t>7</a:t>
            </a:r>
            <a:r>
              <a:rPr lang="zh-CN" altLang="en-US" sz="2000" dirty="0">
                <a:latin typeface="Times New Roman" pitchFamily="18" charset="0"/>
                <a:ea typeface="微软雅黑" pitchFamily="34" charset="-122"/>
                <a:cs typeface="Times New Roman" pitchFamily="18" charset="0"/>
              </a:rPr>
              <a:t>层，并规定每层的功能。</a:t>
            </a:r>
            <a:endParaRPr lang="en-US" altLang="zh-CN" sz="2000" dirty="0">
              <a:latin typeface="Times New Roman" pitchFamily="18" charset="0"/>
              <a:ea typeface="微软雅黑" pitchFamily="34" charset="-122"/>
              <a:cs typeface="Times New Roman" pitchFamily="18" charset="0"/>
            </a:endParaRPr>
          </a:p>
        </p:txBody>
      </p:sp>
      <p:grpSp>
        <p:nvGrpSpPr>
          <p:cNvPr id="3" name="组合 7"/>
          <p:cNvGrpSpPr>
            <a:grpSpLocks noChangeAspect="1"/>
          </p:cNvGrpSpPr>
          <p:nvPr/>
        </p:nvGrpSpPr>
        <p:grpSpPr>
          <a:xfrm>
            <a:off x="809588" y="1214422"/>
            <a:ext cx="756000" cy="756002"/>
            <a:chOff x="2804323" y="3859118"/>
            <a:chExt cx="900000" cy="900002"/>
          </a:xfrm>
        </p:grpSpPr>
        <p:sp>
          <p:nvSpPr>
            <p:cNvPr id="9" name="椭圆 8"/>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0"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3</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12" name="矩形 11"/>
          <p:cNvSpPr/>
          <p:nvPr/>
        </p:nvSpPr>
        <p:spPr>
          <a:xfrm>
            <a:off x="1166778" y="4929198"/>
            <a:ext cx="8072494" cy="1631216"/>
          </a:xfrm>
          <a:prstGeom prst="rect">
            <a:avLst/>
          </a:prstGeom>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OSI</a:t>
            </a:r>
            <a:r>
              <a:rPr lang="zh-CN" altLang="en-US" sz="2000" dirty="0">
                <a:latin typeface="Times New Roman" pitchFamily="18" charset="0"/>
                <a:ea typeface="微软雅黑" pitchFamily="34" charset="-122"/>
                <a:cs typeface="Times New Roman" pitchFamily="18" charset="0"/>
              </a:rPr>
              <a:t>参考模型是一个开放体系结构，它将网络分为</a:t>
            </a:r>
            <a:r>
              <a:rPr lang="en-US" altLang="zh-CN" sz="2000" dirty="0">
                <a:latin typeface="Times New Roman" pitchFamily="18" charset="0"/>
                <a:ea typeface="微软雅黑" pitchFamily="34" charset="-122"/>
                <a:cs typeface="Times New Roman" pitchFamily="18" charset="0"/>
              </a:rPr>
              <a:t>7</a:t>
            </a:r>
            <a:r>
              <a:rPr lang="zh-CN" altLang="en-US" sz="2000" dirty="0">
                <a:latin typeface="Times New Roman" pitchFamily="18" charset="0"/>
                <a:ea typeface="微软雅黑" pitchFamily="34" charset="-122"/>
                <a:cs typeface="Times New Roman" pitchFamily="18" charset="0"/>
              </a:rPr>
              <a:t>层，并规定每层的功能。</a:t>
            </a:r>
            <a:r>
              <a:rPr lang="en-US" altLang="zh-CN" sz="2000" dirty="0">
                <a:latin typeface="Times New Roman" pitchFamily="18" charset="0"/>
                <a:ea typeface="微软雅黑" pitchFamily="34" charset="-122"/>
                <a:cs typeface="Times New Roman" pitchFamily="18" charset="0"/>
              </a:rPr>
              <a:t>OSI</a:t>
            </a:r>
            <a:r>
              <a:rPr lang="zh-CN" altLang="en-US" sz="2000" dirty="0">
                <a:latin typeface="Times New Roman" pitchFamily="18" charset="0"/>
                <a:ea typeface="微软雅黑" pitchFamily="34" charset="-122"/>
                <a:cs typeface="Times New Roman" pitchFamily="18" charset="0"/>
              </a:rPr>
              <a:t>参考模型的出现，意味着计算机网络发展到第三代，即标准化网络。在开放式环境下，所有计算机设备和通信设备只要遵循共同制定的国际标准，就可以实现不同产品在同一网络中的顺利通信。</a:t>
            </a:r>
          </a:p>
        </p:txBody>
      </p:sp>
      <p:pic>
        <p:nvPicPr>
          <p:cNvPr id="13" name="图片 12" descr="u=1235415536,3913941282&amp;fm=200&amp;gp=0.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024958" y="4857760"/>
            <a:ext cx="3348000" cy="2417256"/>
          </a:xfrm>
          <a:prstGeom prst="rect">
            <a:avLst/>
          </a:prstGeom>
        </p:spPr>
      </p:pic>
    </p:spTree>
    <p:extLst>
      <p:ext uri="{BB962C8B-B14F-4D97-AF65-F5344CB8AC3E}">
        <p14:creationId xmlns:p14="http://schemas.microsoft.com/office/powerpoint/2010/main" val="24416167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500" fill="hold"/>
                                        <p:tgtEl>
                                          <p:spTgt spid="43"/>
                                        </p:tgtEl>
                                        <p:attrNameLst>
                                          <p:attrName>ppt_w</p:attrName>
                                        </p:attrNameLst>
                                      </p:cBhvr>
                                      <p:tavLst>
                                        <p:tav tm="0">
                                          <p:val>
                                            <p:fltVal val="0"/>
                                          </p:val>
                                        </p:tav>
                                        <p:tav tm="100000">
                                          <p:val>
                                            <p:strVal val="#ppt_w"/>
                                          </p:val>
                                        </p:tav>
                                      </p:tavLst>
                                    </p:anim>
                                    <p:anim calcmode="lin" valueType="num">
                                      <p:cBhvr>
                                        <p:cTn id="19" dur="500" fill="hold"/>
                                        <p:tgtEl>
                                          <p:spTgt spid="43"/>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lide(fromBottom)">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1.1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计算机网络的产生与发展</a:t>
            </a:r>
          </a:p>
        </p:txBody>
      </p:sp>
      <p:sp>
        <p:nvSpPr>
          <p:cNvPr id="42" name="矩形 41"/>
          <p:cNvSpPr/>
          <p:nvPr/>
        </p:nvSpPr>
        <p:spPr>
          <a:xfrm>
            <a:off x="1166778" y="1357298"/>
            <a:ext cx="8929750" cy="511615"/>
          </a:xfrm>
          <a:prstGeom prst="rect">
            <a:avLst/>
          </a:prstGeom>
        </p:spPr>
        <p:txBody>
          <a:bodyPr wrap="square">
            <a:spAutoFit/>
          </a:bodyPr>
          <a:lstStyle/>
          <a:p>
            <a:pPr indent="457200" algn="just">
              <a:lnSpc>
                <a:spcPct val="125000"/>
              </a:lnSpc>
            </a:pPr>
            <a:r>
              <a:rPr lang="zh-CN" altLang="en-US" sz="2400" b="1" dirty="0">
                <a:latin typeface="Times New Roman" pitchFamily="18" charset="0"/>
                <a:ea typeface="微软雅黑" pitchFamily="34" charset="-122"/>
                <a:cs typeface="Times New Roman" pitchFamily="18" charset="0"/>
              </a:rPr>
              <a:t>第四代计算机网络</a:t>
            </a:r>
            <a:r>
              <a:rPr lang="en-US" altLang="zh-CN" sz="2400" b="1" dirty="0">
                <a:latin typeface="Times New Roman" pitchFamily="18" charset="0"/>
                <a:ea typeface="微软雅黑" pitchFamily="34" charset="-122"/>
                <a:cs typeface="Times New Roman" pitchFamily="18" charset="0"/>
              </a:rPr>
              <a:t>——</a:t>
            </a:r>
            <a:r>
              <a:rPr lang="zh-CN" altLang="en-US" sz="2400" b="1" dirty="0">
                <a:latin typeface="Times New Roman" pitchFamily="18" charset="0"/>
                <a:ea typeface="微软雅黑" pitchFamily="34" charset="-122"/>
                <a:cs typeface="Times New Roman" pitchFamily="18" charset="0"/>
              </a:rPr>
              <a:t>以下一代</a:t>
            </a:r>
            <a:r>
              <a:rPr lang="en-US" altLang="zh-CN" sz="2400" b="1" dirty="0">
                <a:latin typeface="Times New Roman" pitchFamily="18" charset="0"/>
                <a:ea typeface="微软雅黑" pitchFamily="34" charset="-122"/>
                <a:cs typeface="Times New Roman" pitchFamily="18" charset="0"/>
              </a:rPr>
              <a:t>Internet</a:t>
            </a:r>
            <a:r>
              <a:rPr lang="zh-CN" altLang="en-US" sz="2400" b="1" dirty="0">
                <a:latin typeface="Times New Roman" pitchFamily="18" charset="0"/>
                <a:ea typeface="微软雅黑" pitchFamily="34" charset="-122"/>
                <a:cs typeface="Times New Roman" pitchFamily="18" charset="0"/>
              </a:rPr>
              <a:t>为中心的新一代网络</a:t>
            </a:r>
          </a:p>
        </p:txBody>
      </p:sp>
      <p:sp>
        <p:nvSpPr>
          <p:cNvPr id="43" name="矩形 42"/>
          <p:cNvSpPr/>
          <p:nvPr/>
        </p:nvSpPr>
        <p:spPr>
          <a:xfrm>
            <a:off x="1095340" y="2000240"/>
            <a:ext cx="10287072" cy="1980607"/>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第四代计算机网络是从</a:t>
            </a:r>
            <a:r>
              <a:rPr lang="en-US" altLang="zh-CN" sz="2000" dirty="0">
                <a:latin typeface="Times New Roman" pitchFamily="18" charset="0"/>
                <a:ea typeface="微软雅黑" pitchFamily="34" charset="-122"/>
                <a:cs typeface="Times New Roman" pitchFamily="18" charset="0"/>
              </a:rPr>
              <a:t>20</a:t>
            </a:r>
            <a:r>
              <a:rPr lang="zh-CN" altLang="en-US" sz="2000" dirty="0">
                <a:latin typeface="Times New Roman" pitchFamily="18" charset="0"/>
                <a:ea typeface="微软雅黑" pitchFamily="34" charset="-122"/>
                <a:cs typeface="Times New Roman" pitchFamily="18" charset="0"/>
              </a:rPr>
              <a:t>世纪</a:t>
            </a:r>
            <a:r>
              <a:rPr lang="en-US" altLang="zh-CN" sz="2000" dirty="0">
                <a:latin typeface="Times New Roman" pitchFamily="18" charset="0"/>
                <a:ea typeface="微软雅黑" pitchFamily="34" charset="-122"/>
                <a:cs typeface="Times New Roman" pitchFamily="18" charset="0"/>
              </a:rPr>
              <a:t>80</a:t>
            </a:r>
            <a:r>
              <a:rPr lang="zh-CN" altLang="en-US" sz="2000" dirty="0">
                <a:latin typeface="Times New Roman" pitchFamily="18" charset="0"/>
                <a:ea typeface="微软雅黑" pitchFamily="34" charset="-122"/>
                <a:cs typeface="Times New Roman" pitchFamily="18" charset="0"/>
              </a:rPr>
              <a:t>年代末开始出现的。当时局域网技术已经逐步发展成熟，光纤、高速网络技术及多媒体、智能网络等技术相继出现，整个网络就像一个对用户透明的大的计算机系统，发展为以</a:t>
            </a:r>
            <a:r>
              <a:rPr lang="en-US" altLang="zh-CN" sz="2000" dirty="0">
                <a:latin typeface="Times New Roman" pitchFamily="18" charset="0"/>
                <a:ea typeface="微软雅黑" pitchFamily="34" charset="-122"/>
                <a:cs typeface="Times New Roman" pitchFamily="18" charset="0"/>
              </a:rPr>
              <a:t>Internet</a:t>
            </a:r>
            <a:r>
              <a:rPr lang="zh-CN" altLang="en-US" sz="2000" dirty="0">
                <a:latin typeface="Times New Roman" pitchFamily="18" charset="0"/>
                <a:ea typeface="微软雅黑" pitchFamily="34" charset="-122"/>
                <a:cs typeface="Times New Roman" pitchFamily="18" charset="0"/>
              </a:rPr>
              <a:t>为代表的互联网。</a:t>
            </a:r>
            <a:r>
              <a:rPr lang="en-US" altLang="zh-CN" sz="2000" dirty="0">
                <a:latin typeface="Times New Roman" pitchFamily="18" charset="0"/>
                <a:ea typeface="微软雅黑" pitchFamily="34" charset="-122"/>
                <a:cs typeface="Times New Roman" pitchFamily="18" charset="0"/>
              </a:rPr>
              <a:t>20</a:t>
            </a:r>
            <a:r>
              <a:rPr lang="zh-CN" altLang="en-US" sz="2000" dirty="0">
                <a:latin typeface="Times New Roman" pitchFamily="18" charset="0"/>
                <a:ea typeface="微软雅黑" pitchFamily="34" charset="-122"/>
                <a:cs typeface="Times New Roman" pitchFamily="18" charset="0"/>
              </a:rPr>
              <a:t>世纪</a:t>
            </a:r>
            <a:r>
              <a:rPr lang="en-US" altLang="zh-CN" sz="2000" dirty="0">
                <a:latin typeface="Times New Roman" pitchFamily="18" charset="0"/>
                <a:ea typeface="微软雅黑" pitchFamily="34" charset="-122"/>
                <a:cs typeface="Times New Roman" pitchFamily="18" charset="0"/>
              </a:rPr>
              <a:t>90</a:t>
            </a:r>
            <a:r>
              <a:rPr lang="zh-CN" altLang="en-US" sz="2000" dirty="0">
                <a:latin typeface="Times New Roman" pitchFamily="18" charset="0"/>
                <a:ea typeface="微软雅黑" pitchFamily="34" charset="-122"/>
                <a:cs typeface="Times New Roman" pitchFamily="18" charset="0"/>
              </a:rPr>
              <a:t>年代，微电子技术、大规模集成电路技术、光通信技术和计算机技术不断发展，为网络的发展提供了进一步有力的支持。</a:t>
            </a:r>
          </a:p>
        </p:txBody>
      </p:sp>
      <p:grpSp>
        <p:nvGrpSpPr>
          <p:cNvPr id="3" name="组合 7"/>
          <p:cNvGrpSpPr>
            <a:grpSpLocks noChangeAspect="1"/>
          </p:cNvGrpSpPr>
          <p:nvPr/>
        </p:nvGrpSpPr>
        <p:grpSpPr>
          <a:xfrm>
            <a:off x="809588" y="1214422"/>
            <a:ext cx="756000" cy="756002"/>
            <a:chOff x="2804323" y="3859118"/>
            <a:chExt cx="900000" cy="900002"/>
          </a:xfrm>
        </p:grpSpPr>
        <p:sp>
          <p:nvSpPr>
            <p:cNvPr id="9" name="椭圆 8"/>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0"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4</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12" name="矩形 11"/>
          <p:cNvSpPr/>
          <p:nvPr/>
        </p:nvSpPr>
        <p:spPr>
          <a:xfrm>
            <a:off x="1238216" y="4028739"/>
            <a:ext cx="8001056" cy="2400657"/>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如今的计算机网络将无数个具有独立工作能力的计算机系统通过通信设备和线路相连，并由功能完善的网络软件实现资源共享和数据通信。随着人们对网络应用要求的日益提高，计算机网络正迅速朝着高速化、实时化、智能化、集成化和多媒体化的方向不断深入，它的快速发展和广泛应用对全球的经济、教育、科技、文化等的发展已经产生并且仍将发挥重要影响。</a:t>
            </a:r>
          </a:p>
        </p:txBody>
      </p:sp>
      <p:pic>
        <p:nvPicPr>
          <p:cNvPr id="13" name="图片 12" descr="u=1235415536,3913941282&amp;fm=200&amp;gp=0.jpg"/>
          <p:cNvPicPr>
            <a:picLocks noChangeAspect="1"/>
          </p:cNvPicPr>
          <p:nvPr/>
        </p:nvPicPr>
        <p:blipFill>
          <a:blip r:embed="rId3" cstate="print">
            <a:clrChange>
              <a:clrFrom>
                <a:srgbClr val="FFFFFF"/>
              </a:clrFrom>
              <a:clrTo>
                <a:srgbClr val="FFFFFF">
                  <a:alpha val="0"/>
                </a:srgbClr>
              </a:clrTo>
            </a:clrChange>
          </a:blip>
          <a:stretch>
            <a:fillRect/>
          </a:stretch>
        </p:blipFill>
        <p:spPr>
          <a:xfrm>
            <a:off x="8927668" y="4466760"/>
            <a:ext cx="3312000" cy="2391264"/>
          </a:xfrm>
          <a:prstGeom prst="rect">
            <a:avLst/>
          </a:prstGeom>
        </p:spPr>
      </p:pic>
    </p:spTree>
    <p:extLst>
      <p:ext uri="{BB962C8B-B14F-4D97-AF65-F5344CB8AC3E}">
        <p14:creationId xmlns:p14="http://schemas.microsoft.com/office/powerpoint/2010/main" val="24416167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500" fill="hold"/>
                                        <p:tgtEl>
                                          <p:spTgt spid="43"/>
                                        </p:tgtEl>
                                        <p:attrNameLst>
                                          <p:attrName>ppt_w</p:attrName>
                                        </p:attrNameLst>
                                      </p:cBhvr>
                                      <p:tavLst>
                                        <p:tav tm="0">
                                          <p:val>
                                            <p:fltVal val="0"/>
                                          </p:val>
                                        </p:tav>
                                        <p:tav tm="100000">
                                          <p:val>
                                            <p:strVal val="#ppt_w"/>
                                          </p:val>
                                        </p:tav>
                                      </p:tavLst>
                                    </p:anim>
                                    <p:anim calcmode="lin" valueType="num">
                                      <p:cBhvr>
                                        <p:cTn id="19" dur="500" fill="hold"/>
                                        <p:tgtEl>
                                          <p:spTgt spid="43"/>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lide(fromBottom)">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1.2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计算机网络的定义与功能</a:t>
            </a:r>
          </a:p>
        </p:txBody>
      </p:sp>
      <p:sp useBgFill="1">
        <p:nvSpPr>
          <p:cNvPr id="43" name="矩形 42"/>
          <p:cNvSpPr/>
          <p:nvPr/>
        </p:nvSpPr>
        <p:spPr>
          <a:xfrm>
            <a:off x="881026" y="1357298"/>
            <a:ext cx="10287072" cy="1595886"/>
          </a:xfrm>
          <a:prstGeom prst="rect">
            <a:avLst/>
          </a:prstGeom>
          <a:effectLst>
            <a:outerShdw blurRad="50800" dist="38100" dir="2700000" algn="tl" rotWithShape="0">
              <a:prstClr val="black">
                <a:alpha val="40000"/>
              </a:prstClr>
            </a:outerShdw>
          </a:effectLst>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随着计算机技术的不断发展，计算机网络的内涵也在不断变化，人们对计算机网络有着不同的理解和定义。从资源共享的角度看，通常将计算机网络定义为：将地理位置不同的具有独立功能的计算机或由计算机控制的外部设备，通过通信设备和线路连接起来，在网络操作系统的控制下，按照约定的通信协议进行信息交换，实现资源共享的系统。</a:t>
            </a:r>
          </a:p>
        </p:txBody>
      </p:sp>
      <p:sp>
        <p:nvSpPr>
          <p:cNvPr id="12" name="矩形 11"/>
          <p:cNvSpPr/>
          <p:nvPr/>
        </p:nvSpPr>
        <p:spPr>
          <a:xfrm>
            <a:off x="1023902" y="3071810"/>
            <a:ext cx="10144196" cy="1211165"/>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自</a:t>
            </a:r>
            <a:r>
              <a:rPr lang="en-US" altLang="zh-CN" sz="2000" dirty="0">
                <a:latin typeface="Times New Roman" pitchFamily="18" charset="0"/>
                <a:ea typeface="微软雅黑" pitchFamily="34" charset="-122"/>
                <a:cs typeface="Times New Roman" pitchFamily="18" charset="0"/>
              </a:rPr>
              <a:t>20</a:t>
            </a:r>
            <a:r>
              <a:rPr lang="zh-CN" altLang="en-US" sz="2000" dirty="0">
                <a:latin typeface="Times New Roman" pitchFamily="18" charset="0"/>
                <a:ea typeface="微软雅黑" pitchFamily="34" charset="-122"/>
                <a:cs typeface="Times New Roman" pitchFamily="18" charset="0"/>
              </a:rPr>
              <a:t>世纪</a:t>
            </a:r>
            <a:r>
              <a:rPr lang="en-US" altLang="zh-CN" sz="2000" dirty="0">
                <a:latin typeface="Times New Roman" pitchFamily="18" charset="0"/>
                <a:ea typeface="微软雅黑" pitchFamily="34" charset="-122"/>
                <a:cs typeface="Times New Roman" pitchFamily="18" charset="0"/>
              </a:rPr>
              <a:t>60</a:t>
            </a:r>
            <a:r>
              <a:rPr lang="zh-CN" altLang="en-US" sz="2000" dirty="0">
                <a:latin typeface="Times New Roman" pitchFamily="18" charset="0"/>
                <a:ea typeface="微软雅黑" pitchFamily="34" charset="-122"/>
                <a:cs typeface="Times New Roman" pitchFamily="18" charset="0"/>
              </a:rPr>
              <a:t>年代末诞生以来，计算机网络以异常迅猛的速度不断发展，越来越广泛地应用于政治、经济、军事、生产及科学技术的各个领域。计算机网络的功能主要体现在如下几个方面。</a:t>
            </a:r>
          </a:p>
        </p:txBody>
      </p:sp>
      <p:grpSp>
        <p:nvGrpSpPr>
          <p:cNvPr id="47" name="组合 46"/>
          <p:cNvGrpSpPr/>
          <p:nvPr/>
        </p:nvGrpSpPr>
        <p:grpSpPr>
          <a:xfrm>
            <a:off x="2095472" y="4572008"/>
            <a:ext cx="2472637" cy="688199"/>
            <a:chOff x="2095472" y="4572008"/>
            <a:chExt cx="2472637" cy="688199"/>
          </a:xfrm>
        </p:grpSpPr>
        <p:sp>
          <p:nvSpPr>
            <p:cNvPr id="15" name="îṣļîḑé-Rectangle 68"/>
            <p:cNvSpPr/>
            <p:nvPr/>
          </p:nvSpPr>
          <p:spPr>
            <a:xfrm>
              <a:off x="2738414" y="4731441"/>
              <a:ext cx="1829695" cy="369332"/>
            </a:xfrm>
            <a:prstGeom prst="rect">
              <a:avLst/>
            </a:prstGeom>
          </p:spPr>
          <p:txBody>
            <a:bodyPr wrap="none" lIns="144000" tIns="0" rIns="144000" bIns="0">
              <a:spAutoFit/>
            </a:bodyPr>
            <a:lstStyle/>
            <a:p>
              <a:r>
                <a:rPr lang="en-US" altLang="zh-CN" sz="2400" b="1" dirty="0">
                  <a:latin typeface="Times New Roman" pitchFamily="18" charset="0"/>
                  <a:ea typeface="微软雅黑" pitchFamily="34" charset="-122"/>
                  <a:cs typeface="Times New Roman" pitchFamily="18" charset="0"/>
                </a:rPr>
                <a:t>1. </a:t>
              </a:r>
              <a:r>
                <a:rPr lang="zh-CN" altLang="en-US" sz="2400" b="1" dirty="0">
                  <a:latin typeface="Times New Roman" pitchFamily="18" charset="0"/>
                  <a:ea typeface="微软雅黑" pitchFamily="34" charset="-122"/>
                  <a:cs typeface="Times New Roman" pitchFamily="18" charset="0"/>
                </a:rPr>
                <a:t>数据通信</a:t>
              </a:r>
            </a:p>
          </p:txBody>
        </p:sp>
        <p:sp>
          <p:nvSpPr>
            <p:cNvPr id="42" name="solar-system_124615"/>
            <p:cNvSpPr>
              <a:spLocks noChangeAspect="1"/>
            </p:cNvSpPr>
            <p:nvPr/>
          </p:nvSpPr>
          <p:spPr bwMode="auto">
            <a:xfrm>
              <a:off x="2095472" y="4572008"/>
              <a:ext cx="609685" cy="688199"/>
            </a:xfrm>
            <a:custGeom>
              <a:avLst/>
              <a:gdLst>
                <a:gd name="connsiteX0" fmla="*/ 211268 w 536440"/>
                <a:gd name="connsiteY0" fmla="*/ 520202 h 605522"/>
                <a:gd name="connsiteX1" fmla="*/ 191678 w 536440"/>
                <a:gd name="connsiteY1" fmla="*/ 539755 h 605522"/>
                <a:gd name="connsiteX2" fmla="*/ 211268 w 536440"/>
                <a:gd name="connsiteY2" fmla="*/ 559308 h 605522"/>
                <a:gd name="connsiteX3" fmla="*/ 230858 w 536440"/>
                <a:gd name="connsiteY3" fmla="*/ 539755 h 605522"/>
                <a:gd name="connsiteX4" fmla="*/ 211268 w 536440"/>
                <a:gd name="connsiteY4" fmla="*/ 520202 h 605522"/>
                <a:gd name="connsiteX5" fmla="*/ 211268 w 536440"/>
                <a:gd name="connsiteY5" fmla="*/ 502426 h 605522"/>
                <a:gd name="connsiteX6" fmla="*/ 248668 w 536440"/>
                <a:gd name="connsiteY6" fmla="*/ 539755 h 605522"/>
                <a:gd name="connsiteX7" fmla="*/ 211268 w 536440"/>
                <a:gd name="connsiteY7" fmla="*/ 577084 h 605522"/>
                <a:gd name="connsiteX8" fmla="*/ 173869 w 536440"/>
                <a:gd name="connsiteY8" fmla="*/ 539755 h 605522"/>
                <a:gd name="connsiteX9" fmla="*/ 211268 w 536440"/>
                <a:gd name="connsiteY9" fmla="*/ 502426 h 605522"/>
                <a:gd name="connsiteX10" fmla="*/ 347548 w 536440"/>
                <a:gd name="connsiteY10" fmla="*/ 464751 h 605522"/>
                <a:gd name="connsiteX11" fmla="*/ 354225 w 536440"/>
                <a:gd name="connsiteY11" fmla="*/ 475416 h 605522"/>
                <a:gd name="connsiteX12" fmla="*/ 319951 w 536440"/>
                <a:gd name="connsiteY12" fmla="*/ 567663 h 605522"/>
                <a:gd name="connsiteX13" fmla="*/ 268228 w 536440"/>
                <a:gd name="connsiteY13" fmla="*/ 605522 h 605522"/>
                <a:gd name="connsiteX14" fmla="*/ 238583 w 536440"/>
                <a:gd name="connsiteY14" fmla="*/ 594147 h 605522"/>
                <a:gd name="connsiteX15" fmla="*/ 237248 w 536440"/>
                <a:gd name="connsiteY15" fmla="*/ 581616 h 605522"/>
                <a:gd name="connsiteX16" fmla="*/ 249800 w 536440"/>
                <a:gd name="connsiteY16" fmla="*/ 580283 h 605522"/>
                <a:gd name="connsiteX17" fmla="*/ 268228 w 536440"/>
                <a:gd name="connsiteY17" fmla="*/ 587748 h 605522"/>
                <a:gd name="connsiteX18" fmla="*/ 336865 w 536440"/>
                <a:gd name="connsiteY18" fmla="*/ 471417 h 605522"/>
                <a:gd name="connsiteX19" fmla="*/ 347548 w 536440"/>
                <a:gd name="connsiteY19" fmla="*/ 464751 h 605522"/>
                <a:gd name="connsiteX20" fmla="*/ 184951 w 536440"/>
                <a:gd name="connsiteY20" fmla="*/ 373636 h 605522"/>
                <a:gd name="connsiteX21" fmla="*/ 192250 w 536440"/>
                <a:gd name="connsiteY21" fmla="*/ 434160 h 605522"/>
                <a:gd name="connsiteX22" fmla="*/ 248322 w 536440"/>
                <a:gd name="connsiteY22" fmla="*/ 410253 h 605522"/>
                <a:gd name="connsiteX23" fmla="*/ 216281 w 536440"/>
                <a:gd name="connsiteY23" fmla="*/ 392566 h 605522"/>
                <a:gd name="connsiteX24" fmla="*/ 184951 w 536440"/>
                <a:gd name="connsiteY24" fmla="*/ 373636 h 605522"/>
                <a:gd name="connsiteX25" fmla="*/ 102445 w 536440"/>
                <a:gd name="connsiteY25" fmla="*/ 314355 h 605522"/>
                <a:gd name="connsiteX26" fmla="*/ 21095 w 536440"/>
                <a:gd name="connsiteY26" fmla="*/ 445270 h 605522"/>
                <a:gd name="connsiteX27" fmla="*/ 119711 w 536440"/>
                <a:gd name="connsiteY27" fmla="*/ 456024 h 605522"/>
                <a:gd name="connsiteX28" fmla="*/ 175250 w 536440"/>
                <a:gd name="connsiteY28" fmla="*/ 440293 h 605522"/>
                <a:gd name="connsiteX29" fmla="*/ 166261 w 536440"/>
                <a:gd name="connsiteY29" fmla="*/ 361548 h 605522"/>
                <a:gd name="connsiteX30" fmla="*/ 102445 w 536440"/>
                <a:gd name="connsiteY30" fmla="*/ 314355 h 605522"/>
                <a:gd name="connsiteX31" fmla="*/ 268226 w 536440"/>
                <a:gd name="connsiteY31" fmla="*/ 284379 h 605522"/>
                <a:gd name="connsiteX32" fmla="*/ 286562 w 536440"/>
                <a:gd name="connsiteY32" fmla="*/ 302793 h 605522"/>
                <a:gd name="connsiteX33" fmla="*/ 277661 w 536440"/>
                <a:gd name="connsiteY33" fmla="*/ 311688 h 605522"/>
                <a:gd name="connsiteX34" fmla="*/ 268760 w 536440"/>
                <a:gd name="connsiteY34" fmla="*/ 302793 h 605522"/>
                <a:gd name="connsiteX35" fmla="*/ 268226 w 536440"/>
                <a:gd name="connsiteY35" fmla="*/ 302170 h 605522"/>
                <a:gd name="connsiteX36" fmla="*/ 259324 w 536440"/>
                <a:gd name="connsiteY36" fmla="*/ 293274 h 605522"/>
                <a:gd name="connsiteX37" fmla="*/ 268226 w 536440"/>
                <a:gd name="connsiteY37" fmla="*/ 284379 h 605522"/>
                <a:gd name="connsiteX38" fmla="*/ 268259 w 536440"/>
                <a:gd name="connsiteY38" fmla="*/ 264192 h 605522"/>
                <a:gd name="connsiteX39" fmla="*/ 229633 w 536440"/>
                <a:gd name="connsiteY39" fmla="*/ 302769 h 605522"/>
                <a:gd name="connsiteX40" fmla="*/ 268259 w 536440"/>
                <a:gd name="connsiteY40" fmla="*/ 341258 h 605522"/>
                <a:gd name="connsiteX41" fmla="*/ 306796 w 536440"/>
                <a:gd name="connsiteY41" fmla="*/ 302769 h 605522"/>
                <a:gd name="connsiteX42" fmla="*/ 268259 w 536440"/>
                <a:gd name="connsiteY42" fmla="*/ 264192 h 605522"/>
                <a:gd name="connsiteX43" fmla="*/ 268259 w 536440"/>
                <a:gd name="connsiteY43" fmla="*/ 246414 h 605522"/>
                <a:gd name="connsiteX44" fmla="*/ 324596 w 536440"/>
                <a:gd name="connsiteY44" fmla="*/ 302769 h 605522"/>
                <a:gd name="connsiteX45" fmla="*/ 268259 w 536440"/>
                <a:gd name="connsiteY45" fmla="*/ 359036 h 605522"/>
                <a:gd name="connsiteX46" fmla="*/ 211833 w 536440"/>
                <a:gd name="connsiteY46" fmla="*/ 302769 h 605522"/>
                <a:gd name="connsiteX47" fmla="*/ 268259 w 536440"/>
                <a:gd name="connsiteY47" fmla="*/ 246414 h 605522"/>
                <a:gd name="connsiteX48" fmla="*/ 40394 w 536440"/>
                <a:gd name="connsiteY48" fmla="*/ 216841 h 605522"/>
                <a:gd name="connsiteX49" fmla="*/ 20822 w 536440"/>
                <a:gd name="connsiteY49" fmla="*/ 236394 h 605522"/>
                <a:gd name="connsiteX50" fmla="*/ 40394 w 536440"/>
                <a:gd name="connsiteY50" fmla="*/ 255947 h 605522"/>
                <a:gd name="connsiteX51" fmla="*/ 59966 w 536440"/>
                <a:gd name="connsiteY51" fmla="*/ 236394 h 605522"/>
                <a:gd name="connsiteX52" fmla="*/ 40394 w 536440"/>
                <a:gd name="connsiteY52" fmla="*/ 216841 h 605522"/>
                <a:gd name="connsiteX53" fmla="*/ 40394 w 536440"/>
                <a:gd name="connsiteY53" fmla="*/ 199065 h 605522"/>
                <a:gd name="connsiteX54" fmla="*/ 77759 w 536440"/>
                <a:gd name="connsiteY54" fmla="*/ 236394 h 605522"/>
                <a:gd name="connsiteX55" fmla="*/ 40394 w 536440"/>
                <a:gd name="connsiteY55" fmla="*/ 273723 h 605522"/>
                <a:gd name="connsiteX56" fmla="*/ 3030 w 536440"/>
                <a:gd name="connsiteY56" fmla="*/ 236394 h 605522"/>
                <a:gd name="connsiteX57" fmla="*/ 40394 w 536440"/>
                <a:gd name="connsiteY57" fmla="*/ 199065 h 605522"/>
                <a:gd name="connsiteX58" fmla="*/ 344180 w 536440"/>
                <a:gd name="connsiteY58" fmla="*/ 171442 h 605522"/>
                <a:gd name="connsiteX59" fmla="*/ 288108 w 536440"/>
                <a:gd name="connsiteY59" fmla="*/ 195350 h 605522"/>
                <a:gd name="connsiteX60" fmla="*/ 320149 w 536440"/>
                <a:gd name="connsiteY60" fmla="*/ 212947 h 605522"/>
                <a:gd name="connsiteX61" fmla="*/ 351479 w 536440"/>
                <a:gd name="connsiteY61" fmla="*/ 231878 h 605522"/>
                <a:gd name="connsiteX62" fmla="*/ 344180 w 536440"/>
                <a:gd name="connsiteY62" fmla="*/ 171442 h 605522"/>
                <a:gd name="connsiteX63" fmla="*/ 429598 w 536440"/>
                <a:gd name="connsiteY63" fmla="*/ 122001 h 605522"/>
                <a:gd name="connsiteX64" fmla="*/ 410008 w 536440"/>
                <a:gd name="connsiteY64" fmla="*/ 141554 h 605522"/>
                <a:gd name="connsiteX65" fmla="*/ 429598 w 536440"/>
                <a:gd name="connsiteY65" fmla="*/ 161107 h 605522"/>
                <a:gd name="connsiteX66" fmla="*/ 449188 w 536440"/>
                <a:gd name="connsiteY66" fmla="*/ 141554 h 605522"/>
                <a:gd name="connsiteX67" fmla="*/ 429598 w 536440"/>
                <a:gd name="connsiteY67" fmla="*/ 122001 h 605522"/>
                <a:gd name="connsiteX68" fmla="*/ 429598 w 536440"/>
                <a:gd name="connsiteY68" fmla="*/ 104225 h 605522"/>
                <a:gd name="connsiteX69" fmla="*/ 466997 w 536440"/>
                <a:gd name="connsiteY69" fmla="*/ 141554 h 605522"/>
                <a:gd name="connsiteX70" fmla="*/ 429598 w 536440"/>
                <a:gd name="connsiteY70" fmla="*/ 178883 h 605522"/>
                <a:gd name="connsiteX71" fmla="*/ 392198 w 536440"/>
                <a:gd name="connsiteY71" fmla="*/ 141554 h 605522"/>
                <a:gd name="connsiteX72" fmla="*/ 429598 w 536440"/>
                <a:gd name="connsiteY72" fmla="*/ 104225 h 605522"/>
                <a:gd name="connsiteX73" fmla="*/ 268260 w 536440"/>
                <a:gd name="connsiteY73" fmla="*/ 0 h 605522"/>
                <a:gd name="connsiteX74" fmla="*/ 312228 w 536440"/>
                <a:gd name="connsiteY74" fmla="*/ 26574 h 605522"/>
                <a:gd name="connsiteX75" fmla="*/ 343824 w 536440"/>
                <a:gd name="connsiteY75" fmla="*/ 92254 h 605522"/>
                <a:gd name="connsiteX76" fmla="*/ 357976 w 536440"/>
                <a:gd name="connsiteY76" fmla="*/ 147623 h 605522"/>
                <a:gd name="connsiteX77" fmla="*/ 373374 w 536440"/>
                <a:gd name="connsiteY77" fmla="*/ 142557 h 605522"/>
                <a:gd name="connsiteX78" fmla="*/ 384499 w 536440"/>
                <a:gd name="connsiteY78" fmla="*/ 148423 h 605522"/>
                <a:gd name="connsiteX79" fmla="*/ 378625 w 536440"/>
                <a:gd name="connsiteY79" fmla="*/ 159622 h 605522"/>
                <a:gd name="connsiteX80" fmla="*/ 361180 w 536440"/>
                <a:gd name="connsiteY80" fmla="*/ 165310 h 605522"/>
                <a:gd name="connsiteX81" fmla="*/ 370169 w 536440"/>
                <a:gd name="connsiteY81" fmla="*/ 243965 h 605522"/>
                <a:gd name="connsiteX82" fmla="*/ 433985 w 536440"/>
                <a:gd name="connsiteY82" fmla="*/ 291159 h 605522"/>
                <a:gd name="connsiteX83" fmla="*/ 515424 w 536440"/>
                <a:gd name="connsiteY83" fmla="*/ 160244 h 605522"/>
                <a:gd name="connsiteX84" fmla="*/ 485252 w 536440"/>
                <a:gd name="connsiteY84" fmla="*/ 144513 h 605522"/>
                <a:gd name="connsiteX85" fmla="*/ 477775 w 536440"/>
                <a:gd name="connsiteY85" fmla="*/ 134381 h 605522"/>
                <a:gd name="connsiteX86" fmla="*/ 487922 w 536440"/>
                <a:gd name="connsiteY86" fmla="*/ 126915 h 605522"/>
                <a:gd name="connsiteX87" fmla="*/ 530822 w 536440"/>
                <a:gd name="connsiteY87" fmla="*/ 151356 h 605522"/>
                <a:gd name="connsiteX88" fmla="*/ 508571 w 536440"/>
                <a:gd name="connsiteY88" fmla="*/ 238633 h 605522"/>
                <a:gd name="connsiteX89" fmla="*/ 447692 w 536440"/>
                <a:gd name="connsiteY89" fmla="*/ 302801 h 605522"/>
                <a:gd name="connsiteX90" fmla="*/ 488634 w 536440"/>
                <a:gd name="connsiteY90" fmla="*/ 342618 h 605522"/>
                <a:gd name="connsiteX91" fmla="*/ 529754 w 536440"/>
                <a:gd name="connsiteY91" fmla="*/ 402787 h 605522"/>
                <a:gd name="connsiteX92" fmla="*/ 530822 w 536440"/>
                <a:gd name="connsiteY92" fmla="*/ 454157 h 605522"/>
                <a:gd name="connsiteX93" fmla="*/ 485697 w 536440"/>
                <a:gd name="connsiteY93" fmla="*/ 478954 h 605522"/>
                <a:gd name="connsiteX94" fmla="*/ 467718 w 536440"/>
                <a:gd name="connsiteY94" fmla="*/ 480020 h 605522"/>
                <a:gd name="connsiteX95" fmla="*/ 412980 w 536440"/>
                <a:gd name="connsiteY95" fmla="*/ 473444 h 605522"/>
                <a:gd name="connsiteX96" fmla="*/ 268260 w 536440"/>
                <a:gd name="connsiteY96" fmla="*/ 420385 h 605522"/>
                <a:gd name="connsiteX97" fmla="*/ 195454 w 536440"/>
                <a:gd name="connsiteY97" fmla="*/ 451936 h 605522"/>
                <a:gd name="connsiteX98" fmla="*/ 201862 w 536440"/>
                <a:gd name="connsiteY98" fmla="*/ 480731 h 605522"/>
                <a:gd name="connsiteX99" fmla="*/ 195365 w 536440"/>
                <a:gd name="connsiteY99" fmla="*/ 491485 h 605522"/>
                <a:gd name="connsiteX100" fmla="*/ 193229 w 536440"/>
                <a:gd name="connsiteY100" fmla="*/ 491841 h 605522"/>
                <a:gd name="connsiteX101" fmla="*/ 184595 w 536440"/>
                <a:gd name="connsiteY101" fmla="*/ 485086 h 605522"/>
                <a:gd name="connsiteX102" fmla="*/ 178543 w 536440"/>
                <a:gd name="connsiteY102" fmla="*/ 457979 h 605522"/>
                <a:gd name="connsiteX103" fmla="*/ 123450 w 536440"/>
                <a:gd name="connsiteY103" fmla="*/ 473444 h 605522"/>
                <a:gd name="connsiteX104" fmla="*/ 68712 w 536440"/>
                <a:gd name="connsiteY104" fmla="*/ 480020 h 605522"/>
                <a:gd name="connsiteX105" fmla="*/ 50733 w 536440"/>
                <a:gd name="connsiteY105" fmla="*/ 478954 h 605522"/>
                <a:gd name="connsiteX106" fmla="*/ 5608 w 536440"/>
                <a:gd name="connsiteY106" fmla="*/ 454157 h 605522"/>
                <a:gd name="connsiteX107" fmla="*/ 27859 w 536440"/>
                <a:gd name="connsiteY107" fmla="*/ 366881 h 605522"/>
                <a:gd name="connsiteX108" fmla="*/ 88738 w 536440"/>
                <a:gd name="connsiteY108" fmla="*/ 302712 h 605522"/>
                <a:gd name="connsiteX109" fmla="*/ 72183 w 536440"/>
                <a:gd name="connsiteY109" fmla="*/ 287692 h 605522"/>
                <a:gd name="connsiteX110" fmla="*/ 71916 w 536440"/>
                <a:gd name="connsiteY110" fmla="*/ 275161 h 605522"/>
                <a:gd name="connsiteX111" fmla="*/ 84466 w 536440"/>
                <a:gd name="connsiteY111" fmla="*/ 274805 h 605522"/>
                <a:gd name="connsiteX112" fmla="*/ 102534 w 536440"/>
                <a:gd name="connsiteY112" fmla="*/ 291070 h 605522"/>
                <a:gd name="connsiteX113" fmla="*/ 139559 w 536440"/>
                <a:gd name="connsiteY113" fmla="*/ 262540 h 605522"/>
                <a:gd name="connsiteX114" fmla="*/ 152020 w 536440"/>
                <a:gd name="connsiteY114" fmla="*/ 264496 h 605522"/>
                <a:gd name="connsiteX115" fmla="*/ 150062 w 536440"/>
                <a:gd name="connsiteY115" fmla="*/ 276938 h 605522"/>
                <a:gd name="connsiteX116" fmla="*/ 116329 w 536440"/>
                <a:gd name="connsiteY116" fmla="*/ 302712 h 605522"/>
                <a:gd name="connsiteX117" fmla="*/ 165104 w 536440"/>
                <a:gd name="connsiteY117" fmla="*/ 339329 h 605522"/>
                <a:gd name="connsiteX118" fmla="*/ 164392 w 536440"/>
                <a:gd name="connsiteY118" fmla="*/ 302801 h 605522"/>
                <a:gd name="connsiteX119" fmla="*/ 171868 w 536440"/>
                <a:gd name="connsiteY119" fmla="*/ 187795 h 605522"/>
                <a:gd name="connsiteX120" fmla="*/ 181836 w 536440"/>
                <a:gd name="connsiteY120" fmla="*/ 180241 h 605522"/>
                <a:gd name="connsiteX121" fmla="*/ 189491 w 536440"/>
                <a:gd name="connsiteY121" fmla="*/ 190195 h 605522"/>
                <a:gd name="connsiteX122" fmla="*/ 182192 w 536440"/>
                <a:gd name="connsiteY122" fmla="*/ 302801 h 605522"/>
                <a:gd name="connsiteX123" fmla="*/ 183527 w 536440"/>
                <a:gd name="connsiteY123" fmla="*/ 351594 h 605522"/>
                <a:gd name="connsiteX124" fmla="*/ 225181 w 536440"/>
                <a:gd name="connsiteY124" fmla="*/ 377191 h 605522"/>
                <a:gd name="connsiteX125" fmla="*/ 268260 w 536440"/>
                <a:gd name="connsiteY125" fmla="*/ 400476 h 605522"/>
                <a:gd name="connsiteX126" fmla="*/ 311249 w 536440"/>
                <a:gd name="connsiteY126" fmla="*/ 377191 h 605522"/>
                <a:gd name="connsiteX127" fmla="*/ 321840 w 536440"/>
                <a:gd name="connsiteY127" fmla="*/ 370969 h 605522"/>
                <a:gd name="connsiteX128" fmla="*/ 334034 w 536440"/>
                <a:gd name="connsiteY128" fmla="*/ 374080 h 605522"/>
                <a:gd name="connsiteX129" fmla="*/ 330919 w 536440"/>
                <a:gd name="connsiteY129" fmla="*/ 386256 h 605522"/>
                <a:gd name="connsiteX130" fmla="*/ 320149 w 536440"/>
                <a:gd name="connsiteY130" fmla="*/ 392566 h 605522"/>
                <a:gd name="connsiteX131" fmla="*/ 288108 w 536440"/>
                <a:gd name="connsiteY131" fmla="*/ 410253 h 605522"/>
                <a:gd name="connsiteX132" fmla="*/ 416718 w 536440"/>
                <a:gd name="connsiteY132" fmla="*/ 456024 h 605522"/>
                <a:gd name="connsiteX133" fmla="*/ 515424 w 536440"/>
                <a:gd name="connsiteY133" fmla="*/ 445270 h 605522"/>
                <a:gd name="connsiteX134" fmla="*/ 475372 w 536440"/>
                <a:gd name="connsiteY134" fmla="*/ 354616 h 605522"/>
                <a:gd name="connsiteX135" fmla="*/ 433985 w 536440"/>
                <a:gd name="connsiteY135" fmla="*/ 314444 h 605522"/>
                <a:gd name="connsiteX136" fmla="*/ 396871 w 536440"/>
                <a:gd name="connsiteY136" fmla="*/ 343062 h 605522"/>
                <a:gd name="connsiteX137" fmla="*/ 391619 w 536440"/>
                <a:gd name="connsiteY137" fmla="*/ 344751 h 605522"/>
                <a:gd name="connsiteX138" fmla="*/ 384410 w 536440"/>
                <a:gd name="connsiteY138" fmla="*/ 341018 h 605522"/>
                <a:gd name="connsiteX139" fmla="*/ 386457 w 536440"/>
                <a:gd name="connsiteY139" fmla="*/ 328664 h 605522"/>
                <a:gd name="connsiteX140" fmla="*/ 420101 w 536440"/>
                <a:gd name="connsiteY140" fmla="*/ 302801 h 605522"/>
                <a:gd name="connsiteX141" fmla="*/ 371326 w 536440"/>
                <a:gd name="connsiteY141" fmla="*/ 266273 h 605522"/>
                <a:gd name="connsiteX142" fmla="*/ 372038 w 536440"/>
                <a:gd name="connsiteY142" fmla="*/ 302801 h 605522"/>
                <a:gd name="connsiteX143" fmla="*/ 364562 w 536440"/>
                <a:gd name="connsiteY143" fmla="*/ 417718 h 605522"/>
                <a:gd name="connsiteX144" fmla="*/ 355840 w 536440"/>
                <a:gd name="connsiteY144" fmla="*/ 425450 h 605522"/>
                <a:gd name="connsiteX145" fmla="*/ 354594 w 536440"/>
                <a:gd name="connsiteY145" fmla="*/ 425362 h 605522"/>
                <a:gd name="connsiteX146" fmla="*/ 346939 w 536440"/>
                <a:gd name="connsiteY146" fmla="*/ 415319 h 605522"/>
                <a:gd name="connsiteX147" fmla="*/ 354238 w 536440"/>
                <a:gd name="connsiteY147" fmla="*/ 302801 h 605522"/>
                <a:gd name="connsiteX148" fmla="*/ 352903 w 536440"/>
                <a:gd name="connsiteY148" fmla="*/ 253919 h 605522"/>
                <a:gd name="connsiteX149" fmla="*/ 311249 w 536440"/>
                <a:gd name="connsiteY149" fmla="*/ 228412 h 605522"/>
                <a:gd name="connsiteX150" fmla="*/ 268260 w 536440"/>
                <a:gd name="connsiteY150" fmla="*/ 205126 h 605522"/>
                <a:gd name="connsiteX151" fmla="*/ 225181 w 536440"/>
                <a:gd name="connsiteY151" fmla="*/ 228412 h 605522"/>
                <a:gd name="connsiteX152" fmla="*/ 206401 w 536440"/>
                <a:gd name="connsiteY152" fmla="*/ 239521 h 605522"/>
                <a:gd name="connsiteX153" fmla="*/ 201773 w 536440"/>
                <a:gd name="connsiteY153" fmla="*/ 240855 h 605522"/>
                <a:gd name="connsiteX154" fmla="*/ 194119 w 536440"/>
                <a:gd name="connsiteY154" fmla="*/ 236589 h 605522"/>
                <a:gd name="connsiteX155" fmla="*/ 197145 w 536440"/>
                <a:gd name="connsiteY155" fmla="*/ 224324 h 605522"/>
                <a:gd name="connsiteX156" fmla="*/ 216281 w 536440"/>
                <a:gd name="connsiteY156" fmla="*/ 212947 h 605522"/>
                <a:gd name="connsiteX157" fmla="*/ 248322 w 536440"/>
                <a:gd name="connsiteY157" fmla="*/ 195350 h 605522"/>
                <a:gd name="connsiteX158" fmla="*/ 119711 w 536440"/>
                <a:gd name="connsiteY158" fmla="*/ 149490 h 605522"/>
                <a:gd name="connsiteX159" fmla="*/ 21095 w 536440"/>
                <a:gd name="connsiteY159" fmla="*/ 160244 h 605522"/>
                <a:gd name="connsiteX160" fmla="*/ 19849 w 536440"/>
                <a:gd name="connsiteY160" fmla="*/ 186640 h 605522"/>
                <a:gd name="connsiteX161" fmla="*/ 13708 w 536440"/>
                <a:gd name="connsiteY161" fmla="*/ 197572 h 605522"/>
                <a:gd name="connsiteX162" fmla="*/ 2671 w 536440"/>
                <a:gd name="connsiteY162" fmla="*/ 191439 h 605522"/>
                <a:gd name="connsiteX163" fmla="*/ 5608 w 536440"/>
                <a:gd name="connsiteY163" fmla="*/ 151356 h 605522"/>
                <a:gd name="connsiteX164" fmla="*/ 50733 w 536440"/>
                <a:gd name="connsiteY164" fmla="*/ 126649 h 605522"/>
                <a:gd name="connsiteX165" fmla="*/ 123450 w 536440"/>
                <a:gd name="connsiteY165" fmla="*/ 132159 h 605522"/>
                <a:gd name="connsiteX166" fmla="*/ 268260 w 536440"/>
                <a:gd name="connsiteY166" fmla="*/ 185218 h 605522"/>
                <a:gd name="connsiteX167" fmla="*/ 340976 w 536440"/>
                <a:gd name="connsiteY167" fmla="*/ 153667 h 605522"/>
                <a:gd name="connsiteX168" fmla="*/ 326913 w 536440"/>
                <a:gd name="connsiteY168" fmla="*/ 97675 h 605522"/>
                <a:gd name="connsiteX169" fmla="*/ 268260 w 536440"/>
                <a:gd name="connsiteY169" fmla="*/ 17775 h 605522"/>
                <a:gd name="connsiteX170" fmla="*/ 200883 w 536440"/>
                <a:gd name="connsiteY170" fmla="*/ 128515 h 605522"/>
                <a:gd name="connsiteX171" fmla="*/ 190203 w 536440"/>
                <a:gd name="connsiteY171" fmla="*/ 135092 h 605522"/>
                <a:gd name="connsiteX172" fmla="*/ 183616 w 536440"/>
                <a:gd name="connsiteY172" fmla="*/ 124338 h 605522"/>
                <a:gd name="connsiteX173" fmla="*/ 217527 w 536440"/>
                <a:gd name="connsiteY173" fmla="*/ 36173 h 605522"/>
                <a:gd name="connsiteX174" fmla="*/ 268260 w 536440"/>
                <a:gd name="connsiteY174"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36440" h="605522">
                  <a:moveTo>
                    <a:pt x="211268" y="520202"/>
                  </a:moveTo>
                  <a:cubicBezTo>
                    <a:pt x="200405" y="520202"/>
                    <a:pt x="191678" y="529001"/>
                    <a:pt x="191678" y="539755"/>
                  </a:cubicBezTo>
                  <a:cubicBezTo>
                    <a:pt x="191678" y="550598"/>
                    <a:pt x="200405" y="559308"/>
                    <a:pt x="211268" y="559308"/>
                  </a:cubicBezTo>
                  <a:cubicBezTo>
                    <a:pt x="222043" y="559308"/>
                    <a:pt x="230858" y="550598"/>
                    <a:pt x="230858" y="539755"/>
                  </a:cubicBezTo>
                  <a:cubicBezTo>
                    <a:pt x="230858" y="529001"/>
                    <a:pt x="222043" y="520202"/>
                    <a:pt x="211268" y="520202"/>
                  </a:cubicBezTo>
                  <a:close/>
                  <a:moveTo>
                    <a:pt x="211268" y="502426"/>
                  </a:moveTo>
                  <a:cubicBezTo>
                    <a:pt x="231838" y="502426"/>
                    <a:pt x="248668" y="519224"/>
                    <a:pt x="248668" y="539755"/>
                  </a:cubicBezTo>
                  <a:cubicBezTo>
                    <a:pt x="248668" y="560375"/>
                    <a:pt x="231838" y="577084"/>
                    <a:pt x="211268" y="577084"/>
                  </a:cubicBezTo>
                  <a:cubicBezTo>
                    <a:pt x="190609" y="577084"/>
                    <a:pt x="173869" y="560375"/>
                    <a:pt x="173869" y="539755"/>
                  </a:cubicBezTo>
                  <a:cubicBezTo>
                    <a:pt x="173869" y="519224"/>
                    <a:pt x="190609" y="502426"/>
                    <a:pt x="211268" y="502426"/>
                  </a:cubicBezTo>
                  <a:close/>
                  <a:moveTo>
                    <a:pt x="347548" y="464751"/>
                  </a:moveTo>
                  <a:cubicBezTo>
                    <a:pt x="352266" y="465907"/>
                    <a:pt x="355293" y="470617"/>
                    <a:pt x="354225" y="475416"/>
                  </a:cubicBezTo>
                  <a:cubicBezTo>
                    <a:pt x="345323" y="513630"/>
                    <a:pt x="333482" y="545535"/>
                    <a:pt x="319951" y="567663"/>
                  </a:cubicBezTo>
                  <a:cubicBezTo>
                    <a:pt x="304461" y="592814"/>
                    <a:pt x="287101" y="605522"/>
                    <a:pt x="268228" y="605522"/>
                  </a:cubicBezTo>
                  <a:cubicBezTo>
                    <a:pt x="257990" y="605522"/>
                    <a:pt x="248019" y="601701"/>
                    <a:pt x="238583" y="594147"/>
                  </a:cubicBezTo>
                  <a:cubicBezTo>
                    <a:pt x="234755" y="591036"/>
                    <a:pt x="234132" y="585437"/>
                    <a:pt x="237248" y="581616"/>
                  </a:cubicBezTo>
                  <a:cubicBezTo>
                    <a:pt x="240363" y="577794"/>
                    <a:pt x="245972" y="577172"/>
                    <a:pt x="249800" y="580283"/>
                  </a:cubicBezTo>
                  <a:cubicBezTo>
                    <a:pt x="255943" y="585260"/>
                    <a:pt x="262175" y="587748"/>
                    <a:pt x="268228" y="587748"/>
                  </a:cubicBezTo>
                  <a:cubicBezTo>
                    <a:pt x="293956" y="587748"/>
                    <a:pt x="320307" y="543224"/>
                    <a:pt x="336865" y="471417"/>
                  </a:cubicBezTo>
                  <a:cubicBezTo>
                    <a:pt x="337934" y="466618"/>
                    <a:pt x="342741" y="463685"/>
                    <a:pt x="347548" y="464751"/>
                  </a:cubicBezTo>
                  <a:close/>
                  <a:moveTo>
                    <a:pt x="184951" y="373636"/>
                  </a:moveTo>
                  <a:cubicBezTo>
                    <a:pt x="186643" y="394610"/>
                    <a:pt x="189135" y="414874"/>
                    <a:pt x="192250" y="434160"/>
                  </a:cubicBezTo>
                  <a:cubicBezTo>
                    <a:pt x="210496" y="427228"/>
                    <a:pt x="229275" y="419229"/>
                    <a:pt x="248322" y="410253"/>
                  </a:cubicBezTo>
                  <a:cubicBezTo>
                    <a:pt x="237642" y="404653"/>
                    <a:pt x="226961" y="398699"/>
                    <a:pt x="216281" y="392566"/>
                  </a:cubicBezTo>
                  <a:cubicBezTo>
                    <a:pt x="205600" y="386434"/>
                    <a:pt x="195187" y="380124"/>
                    <a:pt x="184951" y="373636"/>
                  </a:cubicBezTo>
                  <a:close/>
                  <a:moveTo>
                    <a:pt x="102445" y="314355"/>
                  </a:moveTo>
                  <a:cubicBezTo>
                    <a:pt x="33556" y="373991"/>
                    <a:pt x="8456" y="423406"/>
                    <a:pt x="21095" y="445270"/>
                  </a:cubicBezTo>
                  <a:cubicBezTo>
                    <a:pt x="31330" y="463045"/>
                    <a:pt x="68178" y="467045"/>
                    <a:pt x="119711" y="456024"/>
                  </a:cubicBezTo>
                  <a:cubicBezTo>
                    <a:pt x="137156" y="452291"/>
                    <a:pt x="155847" y="446959"/>
                    <a:pt x="175250" y="440293"/>
                  </a:cubicBezTo>
                  <a:cubicBezTo>
                    <a:pt x="171067" y="415407"/>
                    <a:pt x="168041" y="389011"/>
                    <a:pt x="166261" y="361548"/>
                  </a:cubicBezTo>
                  <a:cubicBezTo>
                    <a:pt x="143298" y="346262"/>
                    <a:pt x="121937" y="330442"/>
                    <a:pt x="102445" y="314355"/>
                  </a:cubicBezTo>
                  <a:close/>
                  <a:moveTo>
                    <a:pt x="268226" y="284379"/>
                  </a:moveTo>
                  <a:cubicBezTo>
                    <a:pt x="278373" y="284379"/>
                    <a:pt x="286562" y="292652"/>
                    <a:pt x="286562" y="302793"/>
                  </a:cubicBezTo>
                  <a:cubicBezTo>
                    <a:pt x="286562" y="307685"/>
                    <a:pt x="282557" y="311688"/>
                    <a:pt x="277661" y="311688"/>
                  </a:cubicBezTo>
                  <a:cubicBezTo>
                    <a:pt x="272765" y="311688"/>
                    <a:pt x="268760" y="307685"/>
                    <a:pt x="268760" y="302793"/>
                  </a:cubicBezTo>
                  <a:cubicBezTo>
                    <a:pt x="268760" y="302437"/>
                    <a:pt x="268493" y="302170"/>
                    <a:pt x="268226" y="302170"/>
                  </a:cubicBezTo>
                  <a:cubicBezTo>
                    <a:pt x="263241" y="302170"/>
                    <a:pt x="259324" y="298167"/>
                    <a:pt x="259324" y="293274"/>
                  </a:cubicBezTo>
                  <a:cubicBezTo>
                    <a:pt x="259324" y="288382"/>
                    <a:pt x="263241" y="284379"/>
                    <a:pt x="268226" y="284379"/>
                  </a:cubicBezTo>
                  <a:close/>
                  <a:moveTo>
                    <a:pt x="268259" y="264192"/>
                  </a:moveTo>
                  <a:cubicBezTo>
                    <a:pt x="246988" y="264192"/>
                    <a:pt x="229633" y="281525"/>
                    <a:pt x="229633" y="302769"/>
                  </a:cubicBezTo>
                  <a:cubicBezTo>
                    <a:pt x="229633" y="324014"/>
                    <a:pt x="246988" y="341258"/>
                    <a:pt x="268259" y="341258"/>
                  </a:cubicBezTo>
                  <a:cubicBezTo>
                    <a:pt x="289441" y="341258"/>
                    <a:pt x="306796" y="324014"/>
                    <a:pt x="306796" y="302769"/>
                  </a:cubicBezTo>
                  <a:cubicBezTo>
                    <a:pt x="306796" y="281525"/>
                    <a:pt x="289441" y="264192"/>
                    <a:pt x="268259" y="264192"/>
                  </a:cubicBezTo>
                  <a:close/>
                  <a:moveTo>
                    <a:pt x="268259" y="246414"/>
                  </a:moveTo>
                  <a:cubicBezTo>
                    <a:pt x="299320" y="246414"/>
                    <a:pt x="324596" y="271658"/>
                    <a:pt x="324596" y="302769"/>
                  </a:cubicBezTo>
                  <a:cubicBezTo>
                    <a:pt x="324596" y="333792"/>
                    <a:pt x="299320" y="359036"/>
                    <a:pt x="268259" y="359036"/>
                  </a:cubicBezTo>
                  <a:cubicBezTo>
                    <a:pt x="237109" y="359036"/>
                    <a:pt x="211833" y="333792"/>
                    <a:pt x="211833" y="302769"/>
                  </a:cubicBezTo>
                  <a:cubicBezTo>
                    <a:pt x="211833" y="271658"/>
                    <a:pt x="237109" y="246414"/>
                    <a:pt x="268259" y="246414"/>
                  </a:cubicBezTo>
                  <a:close/>
                  <a:moveTo>
                    <a:pt x="40394" y="216841"/>
                  </a:moveTo>
                  <a:cubicBezTo>
                    <a:pt x="29541" y="216841"/>
                    <a:pt x="20822" y="225640"/>
                    <a:pt x="20822" y="236394"/>
                  </a:cubicBezTo>
                  <a:cubicBezTo>
                    <a:pt x="20822" y="247148"/>
                    <a:pt x="29541" y="255947"/>
                    <a:pt x="40394" y="255947"/>
                  </a:cubicBezTo>
                  <a:cubicBezTo>
                    <a:pt x="51159" y="255947"/>
                    <a:pt x="59966" y="247148"/>
                    <a:pt x="59966" y="236394"/>
                  </a:cubicBezTo>
                  <a:cubicBezTo>
                    <a:pt x="59966" y="225640"/>
                    <a:pt x="51159" y="216841"/>
                    <a:pt x="40394" y="216841"/>
                  </a:cubicBezTo>
                  <a:close/>
                  <a:moveTo>
                    <a:pt x="40394" y="199065"/>
                  </a:moveTo>
                  <a:cubicBezTo>
                    <a:pt x="60945" y="199065"/>
                    <a:pt x="77759" y="215774"/>
                    <a:pt x="77759" y="236394"/>
                  </a:cubicBezTo>
                  <a:cubicBezTo>
                    <a:pt x="77759" y="257014"/>
                    <a:pt x="60945" y="273723"/>
                    <a:pt x="40394" y="273723"/>
                  </a:cubicBezTo>
                  <a:cubicBezTo>
                    <a:pt x="19755" y="273723"/>
                    <a:pt x="3030" y="257014"/>
                    <a:pt x="3030" y="236394"/>
                  </a:cubicBezTo>
                  <a:cubicBezTo>
                    <a:pt x="3030" y="215774"/>
                    <a:pt x="19755" y="199065"/>
                    <a:pt x="40394" y="199065"/>
                  </a:cubicBezTo>
                  <a:close/>
                  <a:moveTo>
                    <a:pt x="344180" y="171442"/>
                  </a:moveTo>
                  <a:cubicBezTo>
                    <a:pt x="325934" y="178375"/>
                    <a:pt x="307155" y="186373"/>
                    <a:pt x="288108" y="195350"/>
                  </a:cubicBezTo>
                  <a:cubicBezTo>
                    <a:pt x="298788" y="200949"/>
                    <a:pt x="309469" y="206815"/>
                    <a:pt x="320149" y="212947"/>
                  </a:cubicBezTo>
                  <a:cubicBezTo>
                    <a:pt x="330830" y="219169"/>
                    <a:pt x="341243" y="225390"/>
                    <a:pt x="351479" y="231878"/>
                  </a:cubicBezTo>
                  <a:cubicBezTo>
                    <a:pt x="349787" y="210903"/>
                    <a:pt x="347295" y="190639"/>
                    <a:pt x="344180" y="171442"/>
                  </a:cubicBezTo>
                  <a:close/>
                  <a:moveTo>
                    <a:pt x="429598" y="122001"/>
                  </a:moveTo>
                  <a:cubicBezTo>
                    <a:pt x="418823" y="122001"/>
                    <a:pt x="410008" y="130800"/>
                    <a:pt x="410008" y="141554"/>
                  </a:cubicBezTo>
                  <a:cubicBezTo>
                    <a:pt x="410008" y="152397"/>
                    <a:pt x="418823" y="161107"/>
                    <a:pt x="429598" y="161107"/>
                  </a:cubicBezTo>
                  <a:cubicBezTo>
                    <a:pt x="440372" y="161107"/>
                    <a:pt x="449188" y="152397"/>
                    <a:pt x="449188" y="141554"/>
                  </a:cubicBezTo>
                  <a:cubicBezTo>
                    <a:pt x="449188" y="130800"/>
                    <a:pt x="440372" y="122001"/>
                    <a:pt x="429598" y="122001"/>
                  </a:cubicBezTo>
                  <a:close/>
                  <a:moveTo>
                    <a:pt x="429598" y="104225"/>
                  </a:moveTo>
                  <a:cubicBezTo>
                    <a:pt x="450167" y="104225"/>
                    <a:pt x="466997" y="121023"/>
                    <a:pt x="466997" y="141554"/>
                  </a:cubicBezTo>
                  <a:cubicBezTo>
                    <a:pt x="466997" y="162174"/>
                    <a:pt x="450167" y="178883"/>
                    <a:pt x="429598" y="178883"/>
                  </a:cubicBezTo>
                  <a:cubicBezTo>
                    <a:pt x="408939" y="178883"/>
                    <a:pt x="392198" y="162174"/>
                    <a:pt x="392198" y="141554"/>
                  </a:cubicBezTo>
                  <a:cubicBezTo>
                    <a:pt x="392198" y="121023"/>
                    <a:pt x="408939" y="104225"/>
                    <a:pt x="429598" y="104225"/>
                  </a:cubicBezTo>
                  <a:close/>
                  <a:moveTo>
                    <a:pt x="268260" y="0"/>
                  </a:moveTo>
                  <a:cubicBezTo>
                    <a:pt x="283924" y="0"/>
                    <a:pt x="298788" y="8976"/>
                    <a:pt x="312228" y="26574"/>
                  </a:cubicBezTo>
                  <a:cubicBezTo>
                    <a:pt x="324154" y="42216"/>
                    <a:pt x="334835" y="64258"/>
                    <a:pt x="343824" y="92254"/>
                  </a:cubicBezTo>
                  <a:cubicBezTo>
                    <a:pt x="349253" y="109140"/>
                    <a:pt x="353971" y="127715"/>
                    <a:pt x="357976" y="147623"/>
                  </a:cubicBezTo>
                  <a:cubicBezTo>
                    <a:pt x="363138" y="145846"/>
                    <a:pt x="368300" y="144157"/>
                    <a:pt x="373374" y="142557"/>
                  </a:cubicBezTo>
                  <a:cubicBezTo>
                    <a:pt x="378002" y="141135"/>
                    <a:pt x="382986" y="143802"/>
                    <a:pt x="384499" y="148423"/>
                  </a:cubicBezTo>
                  <a:cubicBezTo>
                    <a:pt x="385923" y="153134"/>
                    <a:pt x="383342" y="158111"/>
                    <a:pt x="378625" y="159622"/>
                  </a:cubicBezTo>
                  <a:cubicBezTo>
                    <a:pt x="372839" y="161310"/>
                    <a:pt x="367054" y="163266"/>
                    <a:pt x="361180" y="165310"/>
                  </a:cubicBezTo>
                  <a:cubicBezTo>
                    <a:pt x="365363" y="190017"/>
                    <a:pt x="368389" y="216502"/>
                    <a:pt x="370169" y="243965"/>
                  </a:cubicBezTo>
                  <a:cubicBezTo>
                    <a:pt x="393132" y="259252"/>
                    <a:pt x="414582" y="275161"/>
                    <a:pt x="433985" y="291159"/>
                  </a:cubicBezTo>
                  <a:cubicBezTo>
                    <a:pt x="502963" y="231523"/>
                    <a:pt x="528063" y="182107"/>
                    <a:pt x="515424" y="160244"/>
                  </a:cubicBezTo>
                  <a:cubicBezTo>
                    <a:pt x="510618" y="152067"/>
                    <a:pt x="500471" y="146735"/>
                    <a:pt x="485252" y="144513"/>
                  </a:cubicBezTo>
                  <a:cubicBezTo>
                    <a:pt x="480445" y="143802"/>
                    <a:pt x="477063" y="139269"/>
                    <a:pt x="477775" y="134381"/>
                  </a:cubicBezTo>
                  <a:cubicBezTo>
                    <a:pt x="478487" y="129493"/>
                    <a:pt x="483027" y="126204"/>
                    <a:pt x="487922" y="126915"/>
                  </a:cubicBezTo>
                  <a:cubicBezTo>
                    <a:pt x="508749" y="130026"/>
                    <a:pt x="523167" y="138203"/>
                    <a:pt x="530822" y="151356"/>
                  </a:cubicBezTo>
                  <a:cubicBezTo>
                    <a:pt x="542926" y="172420"/>
                    <a:pt x="535272" y="202549"/>
                    <a:pt x="508571" y="238633"/>
                  </a:cubicBezTo>
                  <a:cubicBezTo>
                    <a:pt x="493440" y="259163"/>
                    <a:pt x="472791" y="280849"/>
                    <a:pt x="447692" y="302801"/>
                  </a:cubicBezTo>
                  <a:cubicBezTo>
                    <a:pt x="462912" y="316133"/>
                    <a:pt x="476707" y="329464"/>
                    <a:pt x="488634" y="342618"/>
                  </a:cubicBezTo>
                  <a:cubicBezTo>
                    <a:pt x="508304" y="364481"/>
                    <a:pt x="522188" y="384656"/>
                    <a:pt x="529754" y="402787"/>
                  </a:cubicBezTo>
                  <a:cubicBezTo>
                    <a:pt x="538298" y="423229"/>
                    <a:pt x="538654" y="440559"/>
                    <a:pt x="530822" y="454157"/>
                  </a:cubicBezTo>
                  <a:cubicBezTo>
                    <a:pt x="522900" y="467756"/>
                    <a:pt x="507770" y="476110"/>
                    <a:pt x="485697" y="478954"/>
                  </a:cubicBezTo>
                  <a:cubicBezTo>
                    <a:pt x="480089" y="479665"/>
                    <a:pt x="474126" y="480020"/>
                    <a:pt x="467718" y="480020"/>
                  </a:cubicBezTo>
                  <a:cubicBezTo>
                    <a:pt x="451786" y="480020"/>
                    <a:pt x="433540" y="477799"/>
                    <a:pt x="412980" y="473444"/>
                  </a:cubicBezTo>
                  <a:cubicBezTo>
                    <a:pt x="369635" y="464112"/>
                    <a:pt x="319526" y="445714"/>
                    <a:pt x="268260" y="420385"/>
                  </a:cubicBezTo>
                  <a:cubicBezTo>
                    <a:pt x="243427" y="432561"/>
                    <a:pt x="219040" y="443137"/>
                    <a:pt x="195454" y="451936"/>
                  </a:cubicBezTo>
                  <a:cubicBezTo>
                    <a:pt x="197412" y="461801"/>
                    <a:pt x="199548" y="471488"/>
                    <a:pt x="201862" y="480731"/>
                  </a:cubicBezTo>
                  <a:cubicBezTo>
                    <a:pt x="203019" y="485531"/>
                    <a:pt x="200171" y="490330"/>
                    <a:pt x="195365" y="491485"/>
                  </a:cubicBezTo>
                  <a:cubicBezTo>
                    <a:pt x="194653" y="491752"/>
                    <a:pt x="193941" y="491841"/>
                    <a:pt x="193229" y="491841"/>
                  </a:cubicBezTo>
                  <a:cubicBezTo>
                    <a:pt x="189224" y="491841"/>
                    <a:pt x="185574" y="489086"/>
                    <a:pt x="184595" y="485086"/>
                  </a:cubicBezTo>
                  <a:cubicBezTo>
                    <a:pt x="182370" y="476288"/>
                    <a:pt x="180323" y="467222"/>
                    <a:pt x="178543" y="457979"/>
                  </a:cubicBezTo>
                  <a:cubicBezTo>
                    <a:pt x="159318" y="464467"/>
                    <a:pt x="140805" y="469711"/>
                    <a:pt x="123450" y="473444"/>
                  </a:cubicBezTo>
                  <a:cubicBezTo>
                    <a:pt x="102979" y="477799"/>
                    <a:pt x="84644" y="480020"/>
                    <a:pt x="68712" y="480020"/>
                  </a:cubicBezTo>
                  <a:cubicBezTo>
                    <a:pt x="62304" y="480020"/>
                    <a:pt x="56341" y="479665"/>
                    <a:pt x="50733" y="478954"/>
                  </a:cubicBezTo>
                  <a:cubicBezTo>
                    <a:pt x="28660" y="476110"/>
                    <a:pt x="13530" y="467756"/>
                    <a:pt x="5608" y="454157"/>
                  </a:cubicBezTo>
                  <a:cubicBezTo>
                    <a:pt x="-6496" y="433094"/>
                    <a:pt x="1158" y="402965"/>
                    <a:pt x="27859" y="366881"/>
                  </a:cubicBezTo>
                  <a:cubicBezTo>
                    <a:pt x="43079" y="346351"/>
                    <a:pt x="63728" y="324665"/>
                    <a:pt x="88738" y="302712"/>
                  </a:cubicBezTo>
                  <a:cubicBezTo>
                    <a:pt x="83042" y="297735"/>
                    <a:pt x="77524" y="292758"/>
                    <a:pt x="72183" y="287692"/>
                  </a:cubicBezTo>
                  <a:cubicBezTo>
                    <a:pt x="68623" y="284315"/>
                    <a:pt x="68534" y="278716"/>
                    <a:pt x="71916" y="275161"/>
                  </a:cubicBezTo>
                  <a:cubicBezTo>
                    <a:pt x="75298" y="271606"/>
                    <a:pt x="80906" y="271428"/>
                    <a:pt x="84466" y="274805"/>
                  </a:cubicBezTo>
                  <a:cubicBezTo>
                    <a:pt x="90251" y="280227"/>
                    <a:pt x="96214" y="285648"/>
                    <a:pt x="102534" y="291070"/>
                  </a:cubicBezTo>
                  <a:cubicBezTo>
                    <a:pt x="114104" y="281560"/>
                    <a:pt x="126476" y="272050"/>
                    <a:pt x="139559" y="262540"/>
                  </a:cubicBezTo>
                  <a:cubicBezTo>
                    <a:pt x="143565" y="259607"/>
                    <a:pt x="149083" y="260496"/>
                    <a:pt x="152020" y="264496"/>
                  </a:cubicBezTo>
                  <a:cubicBezTo>
                    <a:pt x="154868" y="268495"/>
                    <a:pt x="153978" y="274005"/>
                    <a:pt x="150062" y="276938"/>
                  </a:cubicBezTo>
                  <a:cubicBezTo>
                    <a:pt x="137957" y="285648"/>
                    <a:pt x="126743" y="294269"/>
                    <a:pt x="116329" y="302712"/>
                  </a:cubicBezTo>
                  <a:cubicBezTo>
                    <a:pt x="131460" y="315155"/>
                    <a:pt x="147748" y="327331"/>
                    <a:pt x="165104" y="339329"/>
                  </a:cubicBezTo>
                  <a:cubicBezTo>
                    <a:pt x="164659" y="327242"/>
                    <a:pt x="164392" y="315066"/>
                    <a:pt x="164392" y="302801"/>
                  </a:cubicBezTo>
                  <a:cubicBezTo>
                    <a:pt x="164392" y="262896"/>
                    <a:pt x="166884" y="224235"/>
                    <a:pt x="171868" y="187795"/>
                  </a:cubicBezTo>
                  <a:cubicBezTo>
                    <a:pt x="172491" y="182996"/>
                    <a:pt x="176941" y="179530"/>
                    <a:pt x="181836" y="180241"/>
                  </a:cubicBezTo>
                  <a:cubicBezTo>
                    <a:pt x="186732" y="180863"/>
                    <a:pt x="190114" y="185307"/>
                    <a:pt x="189491" y="190195"/>
                  </a:cubicBezTo>
                  <a:cubicBezTo>
                    <a:pt x="184595" y="225834"/>
                    <a:pt x="182192" y="263696"/>
                    <a:pt x="182192" y="302801"/>
                  </a:cubicBezTo>
                  <a:cubicBezTo>
                    <a:pt x="182192" y="319332"/>
                    <a:pt x="182637" y="335597"/>
                    <a:pt x="183527" y="351594"/>
                  </a:cubicBezTo>
                  <a:cubicBezTo>
                    <a:pt x="196967" y="360393"/>
                    <a:pt x="210852" y="368925"/>
                    <a:pt x="225181" y="377191"/>
                  </a:cubicBezTo>
                  <a:cubicBezTo>
                    <a:pt x="239511" y="385456"/>
                    <a:pt x="253930" y="393188"/>
                    <a:pt x="268260" y="400476"/>
                  </a:cubicBezTo>
                  <a:cubicBezTo>
                    <a:pt x="282500" y="393188"/>
                    <a:pt x="296919" y="385456"/>
                    <a:pt x="311249" y="377191"/>
                  </a:cubicBezTo>
                  <a:cubicBezTo>
                    <a:pt x="314720" y="375147"/>
                    <a:pt x="318280" y="373102"/>
                    <a:pt x="321840" y="370969"/>
                  </a:cubicBezTo>
                  <a:cubicBezTo>
                    <a:pt x="326023" y="368481"/>
                    <a:pt x="331542" y="369814"/>
                    <a:pt x="334034" y="374080"/>
                  </a:cubicBezTo>
                  <a:cubicBezTo>
                    <a:pt x="336526" y="378257"/>
                    <a:pt x="335191" y="383768"/>
                    <a:pt x="330919" y="386256"/>
                  </a:cubicBezTo>
                  <a:cubicBezTo>
                    <a:pt x="327358" y="388389"/>
                    <a:pt x="323709" y="390522"/>
                    <a:pt x="320149" y="392566"/>
                  </a:cubicBezTo>
                  <a:cubicBezTo>
                    <a:pt x="309469" y="398699"/>
                    <a:pt x="298788" y="404653"/>
                    <a:pt x="288108" y="410253"/>
                  </a:cubicBezTo>
                  <a:cubicBezTo>
                    <a:pt x="333856" y="431938"/>
                    <a:pt x="378091" y="447758"/>
                    <a:pt x="416718" y="456024"/>
                  </a:cubicBezTo>
                  <a:cubicBezTo>
                    <a:pt x="468252" y="467045"/>
                    <a:pt x="505100" y="463045"/>
                    <a:pt x="515424" y="445270"/>
                  </a:cubicBezTo>
                  <a:cubicBezTo>
                    <a:pt x="525659" y="427495"/>
                    <a:pt x="510707" y="393544"/>
                    <a:pt x="475372" y="354616"/>
                  </a:cubicBezTo>
                  <a:cubicBezTo>
                    <a:pt x="463446" y="341285"/>
                    <a:pt x="449472" y="327864"/>
                    <a:pt x="433985" y="314444"/>
                  </a:cubicBezTo>
                  <a:cubicBezTo>
                    <a:pt x="422415" y="323954"/>
                    <a:pt x="409954" y="333552"/>
                    <a:pt x="396871" y="343062"/>
                  </a:cubicBezTo>
                  <a:cubicBezTo>
                    <a:pt x="395269" y="344129"/>
                    <a:pt x="393488" y="344751"/>
                    <a:pt x="391619" y="344751"/>
                  </a:cubicBezTo>
                  <a:cubicBezTo>
                    <a:pt x="388860" y="344751"/>
                    <a:pt x="386190" y="343418"/>
                    <a:pt x="384410" y="341018"/>
                  </a:cubicBezTo>
                  <a:cubicBezTo>
                    <a:pt x="381562" y="337107"/>
                    <a:pt x="382452" y="331508"/>
                    <a:pt x="386457" y="328664"/>
                  </a:cubicBezTo>
                  <a:cubicBezTo>
                    <a:pt x="398562" y="319865"/>
                    <a:pt x="409776" y="311245"/>
                    <a:pt x="420101" y="302801"/>
                  </a:cubicBezTo>
                  <a:cubicBezTo>
                    <a:pt x="405059" y="290447"/>
                    <a:pt x="388682" y="278183"/>
                    <a:pt x="371326" y="266273"/>
                  </a:cubicBezTo>
                  <a:cubicBezTo>
                    <a:pt x="371860" y="278271"/>
                    <a:pt x="372038" y="290447"/>
                    <a:pt x="372038" y="302801"/>
                  </a:cubicBezTo>
                  <a:cubicBezTo>
                    <a:pt x="372038" y="342618"/>
                    <a:pt x="369546" y="381279"/>
                    <a:pt x="364562" y="417718"/>
                  </a:cubicBezTo>
                  <a:cubicBezTo>
                    <a:pt x="364028" y="422162"/>
                    <a:pt x="360201" y="425450"/>
                    <a:pt x="355840" y="425450"/>
                  </a:cubicBezTo>
                  <a:cubicBezTo>
                    <a:pt x="355395" y="425450"/>
                    <a:pt x="355039" y="425362"/>
                    <a:pt x="354594" y="425362"/>
                  </a:cubicBezTo>
                  <a:cubicBezTo>
                    <a:pt x="349698" y="424651"/>
                    <a:pt x="346316" y="420207"/>
                    <a:pt x="346939" y="415319"/>
                  </a:cubicBezTo>
                  <a:cubicBezTo>
                    <a:pt x="351835" y="379679"/>
                    <a:pt x="354238" y="341818"/>
                    <a:pt x="354238" y="302801"/>
                  </a:cubicBezTo>
                  <a:cubicBezTo>
                    <a:pt x="354238" y="286270"/>
                    <a:pt x="353793" y="269917"/>
                    <a:pt x="352903" y="253919"/>
                  </a:cubicBezTo>
                  <a:cubicBezTo>
                    <a:pt x="339552" y="245209"/>
                    <a:pt x="325578" y="236677"/>
                    <a:pt x="311249" y="228412"/>
                  </a:cubicBezTo>
                  <a:cubicBezTo>
                    <a:pt x="296919" y="220146"/>
                    <a:pt x="282500" y="212325"/>
                    <a:pt x="268260" y="205126"/>
                  </a:cubicBezTo>
                  <a:cubicBezTo>
                    <a:pt x="253930" y="212325"/>
                    <a:pt x="239511" y="220146"/>
                    <a:pt x="225181" y="228412"/>
                  </a:cubicBezTo>
                  <a:cubicBezTo>
                    <a:pt x="218862" y="231967"/>
                    <a:pt x="212543" y="235789"/>
                    <a:pt x="206401" y="239521"/>
                  </a:cubicBezTo>
                  <a:cubicBezTo>
                    <a:pt x="204977" y="240410"/>
                    <a:pt x="203375" y="240855"/>
                    <a:pt x="201773" y="240855"/>
                  </a:cubicBezTo>
                  <a:cubicBezTo>
                    <a:pt x="198747" y="240855"/>
                    <a:pt x="195810" y="239255"/>
                    <a:pt x="194119" y="236589"/>
                  </a:cubicBezTo>
                  <a:cubicBezTo>
                    <a:pt x="191627" y="232322"/>
                    <a:pt x="192962" y="226901"/>
                    <a:pt x="197145" y="224324"/>
                  </a:cubicBezTo>
                  <a:cubicBezTo>
                    <a:pt x="203464" y="220502"/>
                    <a:pt x="209873" y="216680"/>
                    <a:pt x="216281" y="212947"/>
                  </a:cubicBezTo>
                  <a:cubicBezTo>
                    <a:pt x="226961" y="206815"/>
                    <a:pt x="237642" y="200949"/>
                    <a:pt x="248322" y="195350"/>
                  </a:cubicBezTo>
                  <a:cubicBezTo>
                    <a:pt x="202574" y="173664"/>
                    <a:pt x="158339" y="157755"/>
                    <a:pt x="119711" y="149490"/>
                  </a:cubicBezTo>
                  <a:cubicBezTo>
                    <a:pt x="68178" y="138469"/>
                    <a:pt x="31330" y="142469"/>
                    <a:pt x="21095" y="160244"/>
                  </a:cubicBezTo>
                  <a:cubicBezTo>
                    <a:pt x="17179" y="166910"/>
                    <a:pt x="16823" y="175797"/>
                    <a:pt x="19849" y="186640"/>
                  </a:cubicBezTo>
                  <a:cubicBezTo>
                    <a:pt x="21184" y="191351"/>
                    <a:pt x="18425" y="196239"/>
                    <a:pt x="13708" y="197572"/>
                  </a:cubicBezTo>
                  <a:cubicBezTo>
                    <a:pt x="8990" y="198905"/>
                    <a:pt x="4006" y="196150"/>
                    <a:pt x="2671" y="191439"/>
                  </a:cubicBezTo>
                  <a:cubicBezTo>
                    <a:pt x="-1690" y="175886"/>
                    <a:pt x="-711" y="162377"/>
                    <a:pt x="5608" y="151356"/>
                  </a:cubicBezTo>
                  <a:cubicBezTo>
                    <a:pt x="13530" y="137758"/>
                    <a:pt x="28660" y="129404"/>
                    <a:pt x="50733" y="126649"/>
                  </a:cubicBezTo>
                  <a:cubicBezTo>
                    <a:pt x="70225" y="124071"/>
                    <a:pt x="94701" y="125938"/>
                    <a:pt x="123450" y="132159"/>
                  </a:cubicBezTo>
                  <a:cubicBezTo>
                    <a:pt x="166884" y="141402"/>
                    <a:pt x="216904" y="159888"/>
                    <a:pt x="268260" y="185218"/>
                  </a:cubicBezTo>
                  <a:cubicBezTo>
                    <a:pt x="292914" y="173042"/>
                    <a:pt x="317390" y="162466"/>
                    <a:pt x="340976" y="153667"/>
                  </a:cubicBezTo>
                  <a:cubicBezTo>
                    <a:pt x="337149" y="133492"/>
                    <a:pt x="332343" y="114739"/>
                    <a:pt x="326913" y="97675"/>
                  </a:cubicBezTo>
                  <a:cubicBezTo>
                    <a:pt x="310715" y="47638"/>
                    <a:pt x="288820" y="17775"/>
                    <a:pt x="268260" y="17775"/>
                  </a:cubicBezTo>
                  <a:cubicBezTo>
                    <a:pt x="243249" y="17775"/>
                    <a:pt x="217527" y="60169"/>
                    <a:pt x="200883" y="128515"/>
                  </a:cubicBezTo>
                  <a:cubicBezTo>
                    <a:pt x="199726" y="133314"/>
                    <a:pt x="194920" y="136247"/>
                    <a:pt x="190203" y="135092"/>
                  </a:cubicBezTo>
                  <a:cubicBezTo>
                    <a:pt x="185396" y="133936"/>
                    <a:pt x="182459" y="129137"/>
                    <a:pt x="183616" y="124338"/>
                  </a:cubicBezTo>
                  <a:cubicBezTo>
                    <a:pt x="192517" y="87721"/>
                    <a:pt x="204265" y="57236"/>
                    <a:pt x="217527" y="36173"/>
                  </a:cubicBezTo>
                  <a:cubicBezTo>
                    <a:pt x="232747" y="12176"/>
                    <a:pt x="249746" y="0"/>
                    <a:pt x="268260" y="0"/>
                  </a:cubicBezTo>
                  <a:close/>
                </a:path>
              </a:pathLst>
            </a:custGeom>
            <a:solidFill>
              <a:schemeClr val="accent1"/>
            </a:solidFill>
            <a:ln>
              <a:noFill/>
            </a:ln>
          </p:spPr>
        </p:sp>
      </p:grpSp>
      <p:grpSp>
        <p:nvGrpSpPr>
          <p:cNvPr id="49" name="组合 48"/>
          <p:cNvGrpSpPr/>
          <p:nvPr/>
        </p:nvGrpSpPr>
        <p:grpSpPr>
          <a:xfrm>
            <a:off x="2095472" y="5572140"/>
            <a:ext cx="3626799" cy="594296"/>
            <a:chOff x="2095472" y="5572140"/>
            <a:chExt cx="3626799" cy="594296"/>
          </a:xfrm>
        </p:grpSpPr>
        <p:sp>
          <p:nvSpPr>
            <p:cNvPr id="19" name="îṣļîḑé-Rectangle 72"/>
            <p:cNvSpPr/>
            <p:nvPr/>
          </p:nvSpPr>
          <p:spPr>
            <a:xfrm>
              <a:off x="2738414" y="5684622"/>
              <a:ext cx="2983857" cy="369332"/>
            </a:xfrm>
            <a:prstGeom prst="rect">
              <a:avLst/>
            </a:prstGeom>
          </p:spPr>
          <p:txBody>
            <a:bodyPr wrap="none" lIns="144000" tIns="0" rIns="144000" bIns="0">
              <a:spAutoFit/>
            </a:bodyPr>
            <a:lstStyle/>
            <a:p>
              <a:r>
                <a:rPr lang="en-US" altLang="zh-CN" sz="2400" b="1" dirty="0">
                  <a:latin typeface="Times New Roman" pitchFamily="18" charset="0"/>
                  <a:ea typeface="微软雅黑" pitchFamily="34" charset="-122"/>
                  <a:cs typeface="Times New Roman" pitchFamily="18" charset="0"/>
                </a:rPr>
                <a:t>3.</a:t>
              </a:r>
              <a:r>
                <a:rPr lang="zh-CN" altLang="en-US" sz="2400" b="1" dirty="0">
                  <a:latin typeface="Times New Roman" pitchFamily="18" charset="0"/>
                  <a:ea typeface="微软雅黑" pitchFamily="34" charset="-122"/>
                  <a:cs typeface="Times New Roman" pitchFamily="18" charset="0"/>
                </a:rPr>
                <a:t>提高系统的可靠性</a:t>
              </a:r>
            </a:p>
          </p:txBody>
        </p:sp>
        <p:sp>
          <p:nvSpPr>
            <p:cNvPr id="44" name="window-in-perspective_58521"/>
            <p:cNvSpPr>
              <a:spLocks noChangeAspect="1"/>
            </p:cNvSpPr>
            <p:nvPr/>
          </p:nvSpPr>
          <p:spPr bwMode="auto">
            <a:xfrm>
              <a:off x="2095472" y="5572140"/>
              <a:ext cx="609685" cy="594296"/>
            </a:xfrm>
            <a:custGeom>
              <a:avLst/>
              <a:gdLst>
                <a:gd name="connsiteX0" fmla="*/ 334112 w 609403"/>
                <a:gd name="connsiteY0" fmla="*/ 364695 h 594022"/>
                <a:gd name="connsiteX1" fmla="*/ 334112 w 609403"/>
                <a:gd name="connsiteY1" fmla="*/ 508964 h 594022"/>
                <a:gd name="connsiteX2" fmla="*/ 564468 w 609403"/>
                <a:gd name="connsiteY2" fmla="*/ 544475 h 594022"/>
                <a:gd name="connsiteX3" fmla="*/ 564468 w 609403"/>
                <a:gd name="connsiteY3" fmla="*/ 372058 h 594022"/>
                <a:gd name="connsiteX4" fmla="*/ 333532 w 609403"/>
                <a:gd name="connsiteY4" fmla="*/ 364168 h 594022"/>
                <a:gd name="connsiteX5" fmla="*/ 564977 w 609403"/>
                <a:gd name="connsiteY5" fmla="*/ 371532 h 594022"/>
                <a:gd name="connsiteX6" fmla="*/ 564977 w 609403"/>
                <a:gd name="connsiteY6" fmla="*/ 545125 h 594022"/>
                <a:gd name="connsiteX7" fmla="*/ 333532 w 609403"/>
                <a:gd name="connsiteY7" fmla="*/ 509455 h 594022"/>
                <a:gd name="connsiteX8" fmla="*/ 333036 w 609403"/>
                <a:gd name="connsiteY8" fmla="*/ 363698 h 594022"/>
                <a:gd name="connsiteX9" fmla="*/ 333036 w 609403"/>
                <a:gd name="connsiteY9" fmla="*/ 509808 h 594022"/>
                <a:gd name="connsiteX10" fmla="*/ 564929 w 609403"/>
                <a:gd name="connsiteY10" fmla="*/ 545626 h 594022"/>
                <a:gd name="connsiteX11" fmla="*/ 565467 w 609403"/>
                <a:gd name="connsiteY11" fmla="*/ 545702 h 594022"/>
                <a:gd name="connsiteX12" fmla="*/ 565467 w 609403"/>
                <a:gd name="connsiteY12" fmla="*/ 371061 h 594022"/>
                <a:gd name="connsiteX13" fmla="*/ 333574 w 609403"/>
                <a:gd name="connsiteY13" fmla="*/ 363698 h 594022"/>
                <a:gd name="connsiteX14" fmla="*/ 44939 w 609403"/>
                <a:gd name="connsiteY14" fmla="*/ 355405 h 594022"/>
                <a:gd name="connsiteX15" fmla="*/ 44939 w 609403"/>
                <a:gd name="connsiteY15" fmla="*/ 461856 h 594022"/>
                <a:gd name="connsiteX16" fmla="*/ 216012 w 609403"/>
                <a:gd name="connsiteY16" fmla="*/ 488238 h 594022"/>
                <a:gd name="connsiteX17" fmla="*/ 216012 w 609403"/>
                <a:gd name="connsiteY17" fmla="*/ 359623 h 594022"/>
                <a:gd name="connsiteX18" fmla="*/ 44419 w 609403"/>
                <a:gd name="connsiteY18" fmla="*/ 354981 h 594022"/>
                <a:gd name="connsiteX19" fmla="*/ 216533 w 609403"/>
                <a:gd name="connsiteY19" fmla="*/ 359122 h 594022"/>
                <a:gd name="connsiteX20" fmla="*/ 216533 w 609403"/>
                <a:gd name="connsiteY20" fmla="*/ 488893 h 594022"/>
                <a:gd name="connsiteX21" fmla="*/ 44419 w 609403"/>
                <a:gd name="connsiteY21" fmla="*/ 462279 h 594022"/>
                <a:gd name="connsiteX22" fmla="*/ 43863 w 609403"/>
                <a:gd name="connsiteY22" fmla="*/ 354408 h 594022"/>
                <a:gd name="connsiteX23" fmla="*/ 43863 w 609403"/>
                <a:gd name="connsiteY23" fmla="*/ 462699 h 594022"/>
                <a:gd name="connsiteX24" fmla="*/ 216473 w 609403"/>
                <a:gd name="connsiteY24" fmla="*/ 489312 h 594022"/>
                <a:gd name="connsiteX25" fmla="*/ 217011 w 609403"/>
                <a:gd name="connsiteY25" fmla="*/ 489388 h 594022"/>
                <a:gd name="connsiteX26" fmla="*/ 217011 w 609403"/>
                <a:gd name="connsiteY26" fmla="*/ 358626 h 594022"/>
                <a:gd name="connsiteX27" fmla="*/ 44401 w 609403"/>
                <a:gd name="connsiteY27" fmla="*/ 354408 h 594022"/>
                <a:gd name="connsiteX28" fmla="*/ 305922 w 609403"/>
                <a:gd name="connsiteY28" fmla="*/ 319980 h 594022"/>
                <a:gd name="connsiteX29" fmla="*/ 306383 w 609403"/>
                <a:gd name="connsiteY29" fmla="*/ 319980 h 594022"/>
                <a:gd name="connsiteX30" fmla="*/ 593196 w 609403"/>
                <a:gd name="connsiteY30" fmla="*/ 329107 h 594022"/>
                <a:gd name="connsiteX31" fmla="*/ 608328 w 609403"/>
                <a:gd name="connsiteY31" fmla="*/ 344753 h 594022"/>
                <a:gd name="connsiteX32" fmla="*/ 608328 w 609403"/>
                <a:gd name="connsiteY32" fmla="*/ 577379 h 594022"/>
                <a:gd name="connsiteX33" fmla="*/ 592735 w 609403"/>
                <a:gd name="connsiteY33" fmla="*/ 593025 h 594022"/>
                <a:gd name="connsiteX34" fmla="*/ 590277 w 609403"/>
                <a:gd name="connsiteY34" fmla="*/ 592795 h 594022"/>
                <a:gd name="connsiteX35" fmla="*/ 303541 w 609403"/>
                <a:gd name="connsiteY35" fmla="*/ 548540 h 594022"/>
                <a:gd name="connsiteX36" fmla="*/ 290252 w 609403"/>
                <a:gd name="connsiteY36" fmla="*/ 533047 h 594022"/>
                <a:gd name="connsiteX37" fmla="*/ 290252 w 609403"/>
                <a:gd name="connsiteY37" fmla="*/ 335626 h 594022"/>
                <a:gd name="connsiteX38" fmla="*/ 305922 w 609403"/>
                <a:gd name="connsiteY38" fmla="*/ 319980 h 594022"/>
                <a:gd name="connsiteX39" fmla="*/ 305879 w 609403"/>
                <a:gd name="connsiteY39" fmla="*/ 319523 h 594022"/>
                <a:gd name="connsiteX40" fmla="*/ 289671 w 609403"/>
                <a:gd name="connsiteY40" fmla="*/ 335632 h 594022"/>
                <a:gd name="connsiteX41" fmla="*/ 289671 w 609403"/>
                <a:gd name="connsiteY41" fmla="*/ 533081 h 594022"/>
                <a:gd name="connsiteX42" fmla="*/ 303421 w 609403"/>
                <a:gd name="connsiteY42" fmla="*/ 549113 h 594022"/>
                <a:gd name="connsiteX43" fmla="*/ 590172 w 609403"/>
                <a:gd name="connsiteY43" fmla="*/ 593375 h 594022"/>
                <a:gd name="connsiteX44" fmla="*/ 592707 w 609403"/>
                <a:gd name="connsiteY44" fmla="*/ 593528 h 594022"/>
                <a:gd name="connsiteX45" fmla="*/ 608838 w 609403"/>
                <a:gd name="connsiteY45" fmla="*/ 577419 h 594022"/>
                <a:gd name="connsiteX46" fmla="*/ 608838 w 609403"/>
                <a:gd name="connsiteY46" fmla="*/ 344760 h 594022"/>
                <a:gd name="connsiteX47" fmla="*/ 593168 w 609403"/>
                <a:gd name="connsiteY47" fmla="*/ 328575 h 594022"/>
                <a:gd name="connsiteX48" fmla="*/ 306340 w 609403"/>
                <a:gd name="connsiteY48" fmla="*/ 319523 h 594022"/>
                <a:gd name="connsiteX49" fmla="*/ 305879 w 609403"/>
                <a:gd name="connsiteY49" fmla="*/ 319523 h 594022"/>
                <a:gd name="connsiteX50" fmla="*/ 306460 w 609403"/>
                <a:gd name="connsiteY50" fmla="*/ 318983 h 594022"/>
                <a:gd name="connsiteX51" fmla="*/ 593196 w 609403"/>
                <a:gd name="connsiteY51" fmla="*/ 328110 h 594022"/>
                <a:gd name="connsiteX52" fmla="*/ 609403 w 609403"/>
                <a:gd name="connsiteY52" fmla="*/ 344753 h 594022"/>
                <a:gd name="connsiteX53" fmla="*/ 609403 w 609403"/>
                <a:gd name="connsiteY53" fmla="*/ 577379 h 594022"/>
                <a:gd name="connsiteX54" fmla="*/ 592735 w 609403"/>
                <a:gd name="connsiteY54" fmla="*/ 594022 h 594022"/>
                <a:gd name="connsiteX55" fmla="*/ 590123 w 609403"/>
                <a:gd name="connsiteY55" fmla="*/ 593869 h 594022"/>
                <a:gd name="connsiteX56" fmla="*/ 303310 w 609403"/>
                <a:gd name="connsiteY56" fmla="*/ 549537 h 594022"/>
                <a:gd name="connsiteX57" fmla="*/ 289177 w 609403"/>
                <a:gd name="connsiteY57" fmla="*/ 533047 h 594022"/>
                <a:gd name="connsiteX58" fmla="*/ 289177 w 609403"/>
                <a:gd name="connsiteY58" fmla="*/ 335626 h 594022"/>
                <a:gd name="connsiteX59" fmla="*/ 306460 w 609403"/>
                <a:gd name="connsiteY59" fmla="*/ 318983 h 594022"/>
                <a:gd name="connsiteX60" fmla="*/ 16670 w 609403"/>
                <a:gd name="connsiteY60" fmla="*/ 310923 h 594022"/>
                <a:gd name="connsiteX61" fmla="*/ 17054 w 609403"/>
                <a:gd name="connsiteY61" fmla="*/ 310923 h 594022"/>
                <a:gd name="connsiteX62" fmla="*/ 244589 w 609403"/>
                <a:gd name="connsiteY62" fmla="*/ 316522 h 594022"/>
                <a:gd name="connsiteX63" fmla="*/ 259876 w 609403"/>
                <a:gd name="connsiteY63" fmla="*/ 332167 h 594022"/>
                <a:gd name="connsiteX64" fmla="*/ 259876 w 609403"/>
                <a:gd name="connsiteY64" fmla="*/ 521063 h 594022"/>
                <a:gd name="connsiteX65" fmla="*/ 244281 w 609403"/>
                <a:gd name="connsiteY65" fmla="*/ 536708 h 594022"/>
                <a:gd name="connsiteX66" fmla="*/ 241823 w 609403"/>
                <a:gd name="connsiteY66" fmla="*/ 536555 h 594022"/>
                <a:gd name="connsiteX67" fmla="*/ 14288 w 609403"/>
                <a:gd name="connsiteY67" fmla="*/ 501429 h 594022"/>
                <a:gd name="connsiteX68" fmla="*/ 999 w 609403"/>
                <a:gd name="connsiteY68" fmla="*/ 485937 h 594022"/>
                <a:gd name="connsiteX69" fmla="*/ 999 w 609403"/>
                <a:gd name="connsiteY69" fmla="*/ 326568 h 594022"/>
                <a:gd name="connsiteX70" fmla="*/ 16670 w 609403"/>
                <a:gd name="connsiteY70" fmla="*/ 310923 h 594022"/>
                <a:gd name="connsiteX71" fmla="*/ 16693 w 609403"/>
                <a:gd name="connsiteY71" fmla="*/ 310420 h 594022"/>
                <a:gd name="connsiteX72" fmla="*/ 565 w 609403"/>
                <a:gd name="connsiteY72" fmla="*/ 326603 h 594022"/>
                <a:gd name="connsiteX73" fmla="*/ 565 w 609403"/>
                <a:gd name="connsiteY73" fmla="*/ 485978 h 594022"/>
                <a:gd name="connsiteX74" fmla="*/ 14236 w 609403"/>
                <a:gd name="connsiteY74" fmla="*/ 502008 h 594022"/>
                <a:gd name="connsiteX75" fmla="*/ 241724 w 609403"/>
                <a:gd name="connsiteY75" fmla="*/ 537058 h 594022"/>
                <a:gd name="connsiteX76" fmla="*/ 244259 w 609403"/>
                <a:gd name="connsiteY76" fmla="*/ 537288 h 594022"/>
                <a:gd name="connsiteX77" fmla="*/ 260387 w 609403"/>
                <a:gd name="connsiteY77" fmla="*/ 521105 h 594022"/>
                <a:gd name="connsiteX78" fmla="*/ 260387 w 609403"/>
                <a:gd name="connsiteY78" fmla="*/ 332202 h 594022"/>
                <a:gd name="connsiteX79" fmla="*/ 244566 w 609403"/>
                <a:gd name="connsiteY79" fmla="*/ 316019 h 594022"/>
                <a:gd name="connsiteX80" fmla="*/ 17154 w 609403"/>
                <a:gd name="connsiteY80" fmla="*/ 310497 h 594022"/>
                <a:gd name="connsiteX81" fmla="*/ 16693 w 609403"/>
                <a:gd name="connsiteY81" fmla="*/ 310420 h 594022"/>
                <a:gd name="connsiteX82" fmla="*/ 16670 w 609403"/>
                <a:gd name="connsiteY82" fmla="*/ 309926 h 594022"/>
                <a:gd name="connsiteX83" fmla="*/ 17130 w 609403"/>
                <a:gd name="connsiteY83" fmla="*/ 309926 h 594022"/>
                <a:gd name="connsiteX84" fmla="*/ 244589 w 609403"/>
                <a:gd name="connsiteY84" fmla="*/ 315448 h 594022"/>
                <a:gd name="connsiteX85" fmla="*/ 260951 w 609403"/>
                <a:gd name="connsiteY85" fmla="*/ 332167 h 594022"/>
                <a:gd name="connsiteX86" fmla="*/ 260951 w 609403"/>
                <a:gd name="connsiteY86" fmla="*/ 521063 h 594022"/>
                <a:gd name="connsiteX87" fmla="*/ 244281 w 609403"/>
                <a:gd name="connsiteY87" fmla="*/ 537782 h 594022"/>
                <a:gd name="connsiteX88" fmla="*/ 241670 w 609403"/>
                <a:gd name="connsiteY88" fmla="*/ 537552 h 594022"/>
                <a:gd name="connsiteX89" fmla="*/ 14135 w 609403"/>
                <a:gd name="connsiteY89" fmla="*/ 502426 h 594022"/>
                <a:gd name="connsiteX90" fmla="*/ 0 w 609403"/>
                <a:gd name="connsiteY90" fmla="*/ 485937 h 594022"/>
                <a:gd name="connsiteX91" fmla="*/ 0 w 609403"/>
                <a:gd name="connsiteY91" fmla="*/ 326568 h 594022"/>
                <a:gd name="connsiteX92" fmla="*/ 16670 w 609403"/>
                <a:gd name="connsiteY92" fmla="*/ 309926 h 594022"/>
                <a:gd name="connsiteX93" fmla="*/ 216012 w 609403"/>
                <a:gd name="connsiteY93" fmla="*/ 105646 h 594022"/>
                <a:gd name="connsiteX94" fmla="*/ 44939 w 609403"/>
                <a:gd name="connsiteY94" fmla="*/ 132028 h 594022"/>
                <a:gd name="connsiteX95" fmla="*/ 44939 w 609403"/>
                <a:gd name="connsiteY95" fmla="*/ 238402 h 594022"/>
                <a:gd name="connsiteX96" fmla="*/ 216012 w 609403"/>
                <a:gd name="connsiteY96" fmla="*/ 234261 h 594022"/>
                <a:gd name="connsiteX97" fmla="*/ 216533 w 609403"/>
                <a:gd name="connsiteY97" fmla="*/ 104993 h 594022"/>
                <a:gd name="connsiteX98" fmla="*/ 216533 w 609403"/>
                <a:gd name="connsiteY98" fmla="*/ 234690 h 594022"/>
                <a:gd name="connsiteX99" fmla="*/ 44419 w 609403"/>
                <a:gd name="connsiteY99" fmla="*/ 238908 h 594022"/>
                <a:gd name="connsiteX100" fmla="*/ 44419 w 609403"/>
                <a:gd name="connsiteY100" fmla="*/ 131530 h 594022"/>
                <a:gd name="connsiteX101" fmla="*/ 217011 w 609403"/>
                <a:gd name="connsiteY101" fmla="*/ 104419 h 594022"/>
                <a:gd name="connsiteX102" fmla="*/ 43863 w 609403"/>
                <a:gd name="connsiteY102" fmla="*/ 131185 h 594022"/>
                <a:gd name="connsiteX103" fmla="*/ 43863 w 609403"/>
                <a:gd name="connsiteY103" fmla="*/ 239476 h 594022"/>
                <a:gd name="connsiteX104" fmla="*/ 216550 w 609403"/>
                <a:gd name="connsiteY104" fmla="*/ 235258 h 594022"/>
                <a:gd name="connsiteX105" fmla="*/ 217011 w 609403"/>
                <a:gd name="connsiteY105" fmla="*/ 235258 h 594022"/>
                <a:gd name="connsiteX106" fmla="*/ 244281 w 609403"/>
                <a:gd name="connsiteY106" fmla="*/ 57099 h 594022"/>
                <a:gd name="connsiteX107" fmla="*/ 259876 w 609403"/>
                <a:gd name="connsiteY107" fmla="*/ 72821 h 594022"/>
                <a:gd name="connsiteX108" fmla="*/ 259876 w 609403"/>
                <a:gd name="connsiteY108" fmla="*/ 261717 h 594022"/>
                <a:gd name="connsiteX109" fmla="*/ 244589 w 609403"/>
                <a:gd name="connsiteY109" fmla="*/ 277362 h 594022"/>
                <a:gd name="connsiteX110" fmla="*/ 17054 w 609403"/>
                <a:gd name="connsiteY110" fmla="*/ 282884 h 594022"/>
                <a:gd name="connsiteX111" fmla="*/ 16670 w 609403"/>
                <a:gd name="connsiteY111" fmla="*/ 282884 h 594022"/>
                <a:gd name="connsiteX112" fmla="*/ 999 w 609403"/>
                <a:gd name="connsiteY112" fmla="*/ 267239 h 594022"/>
                <a:gd name="connsiteX113" fmla="*/ 999 w 609403"/>
                <a:gd name="connsiteY113" fmla="*/ 107870 h 594022"/>
                <a:gd name="connsiteX114" fmla="*/ 14288 w 609403"/>
                <a:gd name="connsiteY114" fmla="*/ 92455 h 594022"/>
                <a:gd name="connsiteX115" fmla="*/ 241823 w 609403"/>
                <a:gd name="connsiteY115" fmla="*/ 57329 h 594022"/>
                <a:gd name="connsiteX116" fmla="*/ 244281 w 609403"/>
                <a:gd name="connsiteY116" fmla="*/ 57099 h 594022"/>
                <a:gd name="connsiteX117" fmla="*/ 244259 w 609403"/>
                <a:gd name="connsiteY117" fmla="*/ 56596 h 594022"/>
                <a:gd name="connsiteX118" fmla="*/ 241724 w 609403"/>
                <a:gd name="connsiteY118" fmla="*/ 56749 h 594022"/>
                <a:gd name="connsiteX119" fmla="*/ 14236 w 609403"/>
                <a:gd name="connsiteY119" fmla="*/ 91877 h 594022"/>
                <a:gd name="connsiteX120" fmla="*/ 565 w 609403"/>
                <a:gd name="connsiteY120" fmla="*/ 107830 h 594022"/>
                <a:gd name="connsiteX121" fmla="*/ 565 w 609403"/>
                <a:gd name="connsiteY121" fmla="*/ 267210 h 594022"/>
                <a:gd name="connsiteX122" fmla="*/ 16693 w 609403"/>
                <a:gd name="connsiteY122" fmla="*/ 283393 h 594022"/>
                <a:gd name="connsiteX123" fmla="*/ 17154 w 609403"/>
                <a:gd name="connsiteY123" fmla="*/ 283393 h 594022"/>
                <a:gd name="connsiteX124" fmla="*/ 244566 w 609403"/>
                <a:gd name="connsiteY124" fmla="*/ 277871 h 594022"/>
                <a:gd name="connsiteX125" fmla="*/ 260387 w 609403"/>
                <a:gd name="connsiteY125" fmla="*/ 261687 h 594022"/>
                <a:gd name="connsiteX126" fmla="*/ 260387 w 609403"/>
                <a:gd name="connsiteY126" fmla="*/ 72779 h 594022"/>
                <a:gd name="connsiteX127" fmla="*/ 244259 w 609403"/>
                <a:gd name="connsiteY127" fmla="*/ 56596 h 594022"/>
                <a:gd name="connsiteX128" fmla="*/ 244281 w 609403"/>
                <a:gd name="connsiteY128" fmla="*/ 56102 h 594022"/>
                <a:gd name="connsiteX129" fmla="*/ 260951 w 609403"/>
                <a:gd name="connsiteY129" fmla="*/ 72821 h 594022"/>
                <a:gd name="connsiteX130" fmla="*/ 260951 w 609403"/>
                <a:gd name="connsiteY130" fmla="*/ 261717 h 594022"/>
                <a:gd name="connsiteX131" fmla="*/ 244589 w 609403"/>
                <a:gd name="connsiteY131" fmla="*/ 278359 h 594022"/>
                <a:gd name="connsiteX132" fmla="*/ 17130 w 609403"/>
                <a:gd name="connsiteY132" fmla="*/ 283958 h 594022"/>
                <a:gd name="connsiteX133" fmla="*/ 16670 w 609403"/>
                <a:gd name="connsiteY133" fmla="*/ 283958 h 594022"/>
                <a:gd name="connsiteX134" fmla="*/ 0 w 609403"/>
                <a:gd name="connsiteY134" fmla="*/ 267239 h 594022"/>
                <a:gd name="connsiteX135" fmla="*/ 0 w 609403"/>
                <a:gd name="connsiteY135" fmla="*/ 107870 h 594022"/>
                <a:gd name="connsiteX136" fmla="*/ 14135 w 609403"/>
                <a:gd name="connsiteY136" fmla="*/ 91381 h 594022"/>
                <a:gd name="connsiteX137" fmla="*/ 241670 w 609403"/>
                <a:gd name="connsiteY137" fmla="*/ 56332 h 594022"/>
                <a:gd name="connsiteX138" fmla="*/ 244281 w 609403"/>
                <a:gd name="connsiteY138" fmla="*/ 56102 h 594022"/>
                <a:gd name="connsiteX139" fmla="*/ 564468 w 609403"/>
                <a:gd name="connsiteY139" fmla="*/ 49324 h 594022"/>
                <a:gd name="connsiteX140" fmla="*/ 334112 w 609403"/>
                <a:gd name="connsiteY140" fmla="*/ 84917 h 594022"/>
                <a:gd name="connsiteX141" fmla="*/ 334112 w 609403"/>
                <a:gd name="connsiteY141" fmla="*/ 229130 h 594022"/>
                <a:gd name="connsiteX142" fmla="*/ 564468 w 609403"/>
                <a:gd name="connsiteY142" fmla="*/ 221842 h 594022"/>
                <a:gd name="connsiteX143" fmla="*/ 564977 w 609403"/>
                <a:gd name="connsiteY143" fmla="*/ 48746 h 594022"/>
                <a:gd name="connsiteX144" fmla="*/ 564977 w 609403"/>
                <a:gd name="connsiteY144" fmla="*/ 222367 h 594022"/>
                <a:gd name="connsiteX145" fmla="*/ 333532 w 609403"/>
                <a:gd name="connsiteY145" fmla="*/ 229652 h 594022"/>
                <a:gd name="connsiteX146" fmla="*/ 333532 w 609403"/>
                <a:gd name="connsiteY146" fmla="*/ 84482 h 594022"/>
                <a:gd name="connsiteX147" fmla="*/ 565467 w 609403"/>
                <a:gd name="connsiteY147" fmla="*/ 48173 h 594022"/>
                <a:gd name="connsiteX148" fmla="*/ 333036 w 609403"/>
                <a:gd name="connsiteY148" fmla="*/ 83996 h 594022"/>
                <a:gd name="connsiteX149" fmla="*/ 333036 w 609403"/>
                <a:gd name="connsiteY149" fmla="*/ 230204 h 594022"/>
                <a:gd name="connsiteX150" fmla="*/ 565006 w 609403"/>
                <a:gd name="connsiteY150" fmla="*/ 222840 h 594022"/>
                <a:gd name="connsiteX151" fmla="*/ 565467 w 609403"/>
                <a:gd name="connsiteY151" fmla="*/ 222840 h 594022"/>
                <a:gd name="connsiteX152" fmla="*/ 592706 w 609403"/>
                <a:gd name="connsiteY152" fmla="*/ 846 h 594022"/>
                <a:gd name="connsiteX153" fmla="*/ 592870 w 609403"/>
                <a:gd name="connsiteY153" fmla="*/ 900 h 594022"/>
                <a:gd name="connsiteX154" fmla="*/ 603719 w 609403"/>
                <a:gd name="connsiteY154" fmla="*/ 5369 h 594022"/>
                <a:gd name="connsiteX155" fmla="*/ 608328 w 609403"/>
                <a:gd name="connsiteY155" fmla="*/ 16492 h 594022"/>
                <a:gd name="connsiteX156" fmla="*/ 608328 w 609403"/>
                <a:gd name="connsiteY156" fmla="*/ 249151 h 594022"/>
                <a:gd name="connsiteX157" fmla="*/ 593196 w 609403"/>
                <a:gd name="connsiteY157" fmla="*/ 264799 h 594022"/>
                <a:gd name="connsiteX158" fmla="*/ 306383 w 609403"/>
                <a:gd name="connsiteY158" fmla="*/ 273851 h 594022"/>
                <a:gd name="connsiteX159" fmla="*/ 290252 w 609403"/>
                <a:gd name="connsiteY159" fmla="*/ 258202 h 594022"/>
                <a:gd name="connsiteX160" fmla="*/ 290252 w 609403"/>
                <a:gd name="connsiteY160" fmla="*/ 60753 h 594022"/>
                <a:gd name="connsiteX161" fmla="*/ 303541 w 609403"/>
                <a:gd name="connsiteY161" fmla="*/ 45258 h 594022"/>
                <a:gd name="connsiteX162" fmla="*/ 590277 w 609403"/>
                <a:gd name="connsiteY162" fmla="*/ 997 h 594022"/>
                <a:gd name="connsiteX163" fmla="*/ 592707 w 609403"/>
                <a:gd name="connsiteY163" fmla="*/ 356 h 594022"/>
                <a:gd name="connsiteX164" fmla="*/ 598386 w 609403"/>
                <a:gd name="connsiteY164" fmla="*/ 2706 h 594022"/>
                <a:gd name="connsiteX165" fmla="*/ 592870 w 609403"/>
                <a:gd name="connsiteY165" fmla="*/ 900 h 594022"/>
                <a:gd name="connsiteX166" fmla="*/ 592735 w 609403"/>
                <a:gd name="connsiteY166" fmla="*/ 844 h 594022"/>
                <a:gd name="connsiteX167" fmla="*/ 592706 w 609403"/>
                <a:gd name="connsiteY167" fmla="*/ 846 h 594022"/>
                <a:gd name="connsiteX168" fmla="*/ 591535 w 609403"/>
                <a:gd name="connsiteY168" fmla="*/ 462 h 594022"/>
                <a:gd name="connsiteX169" fmla="*/ 590123 w 609403"/>
                <a:gd name="connsiteY169" fmla="*/ 0 h 594022"/>
                <a:gd name="connsiteX170" fmla="*/ 591535 w 609403"/>
                <a:gd name="connsiteY170" fmla="*/ 462 h 594022"/>
                <a:gd name="connsiteX171" fmla="*/ 590172 w 609403"/>
                <a:gd name="connsiteY171" fmla="*/ 586 h 594022"/>
                <a:gd name="connsiteX172" fmla="*/ 303344 w 609403"/>
                <a:gd name="connsiteY172" fmla="*/ 44835 h 594022"/>
                <a:gd name="connsiteX173" fmla="*/ 289671 w 609403"/>
                <a:gd name="connsiteY173" fmla="*/ 60786 h 594022"/>
                <a:gd name="connsiteX174" fmla="*/ 289671 w 609403"/>
                <a:gd name="connsiteY174" fmla="*/ 258180 h 594022"/>
                <a:gd name="connsiteX175" fmla="*/ 305879 w 609403"/>
                <a:gd name="connsiteY175" fmla="*/ 274361 h 594022"/>
                <a:gd name="connsiteX176" fmla="*/ 306340 w 609403"/>
                <a:gd name="connsiteY176" fmla="*/ 274361 h 594022"/>
                <a:gd name="connsiteX177" fmla="*/ 593168 w 609403"/>
                <a:gd name="connsiteY177" fmla="*/ 265235 h 594022"/>
                <a:gd name="connsiteX178" fmla="*/ 608838 w 609403"/>
                <a:gd name="connsiteY178" fmla="*/ 249131 h 594022"/>
                <a:gd name="connsiteX179" fmla="*/ 608838 w 609403"/>
                <a:gd name="connsiteY179" fmla="*/ 16537 h 594022"/>
                <a:gd name="connsiteX180" fmla="*/ 604056 w 609403"/>
                <a:gd name="connsiteY180" fmla="*/ 5053 h 594022"/>
                <a:gd name="connsiteX181" fmla="*/ 598386 w 609403"/>
                <a:gd name="connsiteY181" fmla="*/ 2706 h 594022"/>
                <a:gd name="connsiteX182" fmla="*/ 604410 w 609403"/>
                <a:gd name="connsiteY182" fmla="*/ 4679 h 594022"/>
                <a:gd name="connsiteX183" fmla="*/ 609403 w 609403"/>
                <a:gd name="connsiteY183" fmla="*/ 16492 h 594022"/>
                <a:gd name="connsiteX184" fmla="*/ 609403 w 609403"/>
                <a:gd name="connsiteY184" fmla="*/ 249151 h 594022"/>
                <a:gd name="connsiteX185" fmla="*/ 593196 w 609403"/>
                <a:gd name="connsiteY185" fmla="*/ 265797 h 594022"/>
                <a:gd name="connsiteX186" fmla="*/ 306460 w 609403"/>
                <a:gd name="connsiteY186" fmla="*/ 274925 h 594022"/>
                <a:gd name="connsiteX187" fmla="*/ 305922 w 609403"/>
                <a:gd name="connsiteY187" fmla="*/ 274925 h 594022"/>
                <a:gd name="connsiteX188" fmla="*/ 289177 w 609403"/>
                <a:gd name="connsiteY188" fmla="*/ 258202 h 594022"/>
                <a:gd name="connsiteX189" fmla="*/ 289177 w 609403"/>
                <a:gd name="connsiteY189" fmla="*/ 60753 h 594022"/>
                <a:gd name="connsiteX190" fmla="*/ 303310 w 609403"/>
                <a:gd name="connsiteY190" fmla="*/ 44261 h 5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09403" h="594022">
                  <a:moveTo>
                    <a:pt x="334112" y="364695"/>
                  </a:moveTo>
                  <a:lnTo>
                    <a:pt x="334112" y="508964"/>
                  </a:lnTo>
                  <a:lnTo>
                    <a:pt x="564468" y="544475"/>
                  </a:lnTo>
                  <a:lnTo>
                    <a:pt x="564468" y="372058"/>
                  </a:lnTo>
                  <a:close/>
                  <a:moveTo>
                    <a:pt x="333532" y="364168"/>
                  </a:moveTo>
                  <a:lnTo>
                    <a:pt x="564977" y="371532"/>
                  </a:lnTo>
                  <a:lnTo>
                    <a:pt x="564977" y="545125"/>
                  </a:lnTo>
                  <a:lnTo>
                    <a:pt x="333532" y="509455"/>
                  </a:lnTo>
                  <a:close/>
                  <a:moveTo>
                    <a:pt x="333036" y="363698"/>
                  </a:moveTo>
                  <a:lnTo>
                    <a:pt x="333036" y="509808"/>
                  </a:lnTo>
                  <a:lnTo>
                    <a:pt x="564929" y="545626"/>
                  </a:lnTo>
                  <a:lnTo>
                    <a:pt x="565467" y="545702"/>
                  </a:lnTo>
                  <a:lnTo>
                    <a:pt x="565467" y="371061"/>
                  </a:lnTo>
                  <a:lnTo>
                    <a:pt x="333574" y="363698"/>
                  </a:lnTo>
                  <a:close/>
                  <a:moveTo>
                    <a:pt x="44939" y="355405"/>
                  </a:moveTo>
                  <a:lnTo>
                    <a:pt x="44939" y="461856"/>
                  </a:lnTo>
                  <a:lnTo>
                    <a:pt x="216012" y="488238"/>
                  </a:lnTo>
                  <a:lnTo>
                    <a:pt x="216012" y="359623"/>
                  </a:lnTo>
                  <a:close/>
                  <a:moveTo>
                    <a:pt x="44419" y="354981"/>
                  </a:moveTo>
                  <a:lnTo>
                    <a:pt x="216533" y="359122"/>
                  </a:lnTo>
                  <a:lnTo>
                    <a:pt x="216533" y="488893"/>
                  </a:lnTo>
                  <a:lnTo>
                    <a:pt x="44419" y="462279"/>
                  </a:lnTo>
                  <a:close/>
                  <a:moveTo>
                    <a:pt x="43863" y="354408"/>
                  </a:moveTo>
                  <a:lnTo>
                    <a:pt x="43863" y="462699"/>
                  </a:lnTo>
                  <a:lnTo>
                    <a:pt x="216473" y="489312"/>
                  </a:lnTo>
                  <a:lnTo>
                    <a:pt x="217011" y="489388"/>
                  </a:lnTo>
                  <a:lnTo>
                    <a:pt x="217011" y="358626"/>
                  </a:lnTo>
                  <a:lnTo>
                    <a:pt x="44401" y="354408"/>
                  </a:lnTo>
                  <a:close/>
                  <a:moveTo>
                    <a:pt x="305922" y="319980"/>
                  </a:moveTo>
                  <a:cubicBezTo>
                    <a:pt x="306075" y="319980"/>
                    <a:pt x="306229" y="319980"/>
                    <a:pt x="306383" y="319980"/>
                  </a:cubicBezTo>
                  <a:lnTo>
                    <a:pt x="593196" y="329107"/>
                  </a:lnTo>
                  <a:cubicBezTo>
                    <a:pt x="601645" y="329337"/>
                    <a:pt x="608328" y="336240"/>
                    <a:pt x="608328" y="344753"/>
                  </a:cubicBezTo>
                  <a:lnTo>
                    <a:pt x="608328" y="577379"/>
                  </a:lnTo>
                  <a:cubicBezTo>
                    <a:pt x="608328" y="585969"/>
                    <a:pt x="601338" y="593025"/>
                    <a:pt x="592735" y="593025"/>
                  </a:cubicBezTo>
                  <a:cubicBezTo>
                    <a:pt x="591890" y="593025"/>
                    <a:pt x="591045" y="592948"/>
                    <a:pt x="590277" y="592795"/>
                  </a:cubicBezTo>
                  <a:lnTo>
                    <a:pt x="303541" y="548540"/>
                  </a:lnTo>
                  <a:cubicBezTo>
                    <a:pt x="295783" y="547390"/>
                    <a:pt x="290252" y="540870"/>
                    <a:pt x="290252" y="533047"/>
                  </a:cubicBezTo>
                  <a:lnTo>
                    <a:pt x="290252" y="335626"/>
                  </a:lnTo>
                  <a:cubicBezTo>
                    <a:pt x="290252" y="327036"/>
                    <a:pt x="297242" y="319980"/>
                    <a:pt x="305922" y="319980"/>
                  </a:cubicBezTo>
                  <a:close/>
                  <a:moveTo>
                    <a:pt x="305879" y="319523"/>
                  </a:moveTo>
                  <a:cubicBezTo>
                    <a:pt x="296968" y="319523"/>
                    <a:pt x="289671" y="326734"/>
                    <a:pt x="289671" y="335632"/>
                  </a:cubicBezTo>
                  <a:lnTo>
                    <a:pt x="289671" y="533081"/>
                  </a:lnTo>
                  <a:cubicBezTo>
                    <a:pt x="289671" y="541059"/>
                    <a:pt x="295509" y="547886"/>
                    <a:pt x="303421" y="549113"/>
                  </a:cubicBezTo>
                  <a:lnTo>
                    <a:pt x="590172" y="593375"/>
                  </a:lnTo>
                  <a:cubicBezTo>
                    <a:pt x="591017" y="593528"/>
                    <a:pt x="591862" y="593528"/>
                    <a:pt x="592707" y="593528"/>
                  </a:cubicBezTo>
                  <a:cubicBezTo>
                    <a:pt x="601464" y="593528"/>
                    <a:pt x="608838" y="586471"/>
                    <a:pt x="608838" y="577419"/>
                  </a:cubicBezTo>
                  <a:lnTo>
                    <a:pt x="608838" y="344760"/>
                  </a:lnTo>
                  <a:cubicBezTo>
                    <a:pt x="608838" y="336015"/>
                    <a:pt x="601925" y="328882"/>
                    <a:pt x="593168" y="328575"/>
                  </a:cubicBezTo>
                  <a:lnTo>
                    <a:pt x="306340" y="319523"/>
                  </a:lnTo>
                  <a:cubicBezTo>
                    <a:pt x="306186" y="319523"/>
                    <a:pt x="306033" y="319523"/>
                    <a:pt x="305879" y="319523"/>
                  </a:cubicBezTo>
                  <a:close/>
                  <a:moveTo>
                    <a:pt x="306460" y="318983"/>
                  </a:moveTo>
                  <a:lnTo>
                    <a:pt x="593196" y="328110"/>
                  </a:lnTo>
                  <a:cubicBezTo>
                    <a:pt x="602260" y="328340"/>
                    <a:pt x="609403" y="335703"/>
                    <a:pt x="609403" y="344753"/>
                  </a:cubicBezTo>
                  <a:lnTo>
                    <a:pt x="609403" y="577379"/>
                  </a:lnTo>
                  <a:cubicBezTo>
                    <a:pt x="609403" y="586582"/>
                    <a:pt x="601876" y="594022"/>
                    <a:pt x="592735" y="594022"/>
                  </a:cubicBezTo>
                  <a:cubicBezTo>
                    <a:pt x="591813" y="594022"/>
                    <a:pt x="590968" y="593945"/>
                    <a:pt x="590123" y="593869"/>
                  </a:cubicBezTo>
                  <a:lnTo>
                    <a:pt x="303310" y="549537"/>
                  </a:lnTo>
                  <a:cubicBezTo>
                    <a:pt x="295168" y="548310"/>
                    <a:pt x="289177" y="541407"/>
                    <a:pt x="289177" y="533047"/>
                  </a:cubicBezTo>
                  <a:lnTo>
                    <a:pt x="289177" y="335626"/>
                  </a:lnTo>
                  <a:cubicBezTo>
                    <a:pt x="289177" y="326269"/>
                    <a:pt x="297012" y="318676"/>
                    <a:pt x="306460" y="318983"/>
                  </a:cubicBezTo>
                  <a:close/>
                  <a:moveTo>
                    <a:pt x="16670" y="310923"/>
                  </a:moveTo>
                  <a:lnTo>
                    <a:pt x="17054" y="310923"/>
                  </a:lnTo>
                  <a:lnTo>
                    <a:pt x="244589" y="316522"/>
                  </a:lnTo>
                  <a:cubicBezTo>
                    <a:pt x="253192" y="316675"/>
                    <a:pt x="259876" y="323577"/>
                    <a:pt x="259876" y="332167"/>
                  </a:cubicBezTo>
                  <a:lnTo>
                    <a:pt x="259876" y="521063"/>
                  </a:lnTo>
                  <a:cubicBezTo>
                    <a:pt x="259876" y="529729"/>
                    <a:pt x="252885" y="536708"/>
                    <a:pt x="244281" y="536708"/>
                  </a:cubicBezTo>
                  <a:cubicBezTo>
                    <a:pt x="243436" y="536708"/>
                    <a:pt x="242591" y="536632"/>
                    <a:pt x="241823" y="536555"/>
                  </a:cubicBezTo>
                  <a:lnTo>
                    <a:pt x="14288" y="501429"/>
                  </a:lnTo>
                  <a:cubicBezTo>
                    <a:pt x="6606" y="500202"/>
                    <a:pt x="999" y="493760"/>
                    <a:pt x="999" y="485937"/>
                  </a:cubicBezTo>
                  <a:lnTo>
                    <a:pt x="999" y="326568"/>
                  </a:lnTo>
                  <a:cubicBezTo>
                    <a:pt x="999" y="317979"/>
                    <a:pt x="8066" y="310923"/>
                    <a:pt x="16670" y="310923"/>
                  </a:cubicBezTo>
                  <a:close/>
                  <a:moveTo>
                    <a:pt x="16693" y="310420"/>
                  </a:moveTo>
                  <a:cubicBezTo>
                    <a:pt x="7784" y="310420"/>
                    <a:pt x="565" y="317706"/>
                    <a:pt x="565" y="326603"/>
                  </a:cubicBezTo>
                  <a:lnTo>
                    <a:pt x="565" y="485978"/>
                  </a:lnTo>
                  <a:cubicBezTo>
                    <a:pt x="565" y="493955"/>
                    <a:pt x="6402" y="500781"/>
                    <a:pt x="14236" y="502008"/>
                  </a:cubicBezTo>
                  <a:lnTo>
                    <a:pt x="241724" y="537058"/>
                  </a:lnTo>
                  <a:cubicBezTo>
                    <a:pt x="242569" y="537211"/>
                    <a:pt x="243414" y="537288"/>
                    <a:pt x="244259" y="537288"/>
                  </a:cubicBezTo>
                  <a:cubicBezTo>
                    <a:pt x="253014" y="537288"/>
                    <a:pt x="260387" y="530155"/>
                    <a:pt x="260387" y="521105"/>
                  </a:cubicBezTo>
                  <a:lnTo>
                    <a:pt x="260387" y="332202"/>
                  </a:lnTo>
                  <a:cubicBezTo>
                    <a:pt x="260387" y="323382"/>
                    <a:pt x="253398" y="316249"/>
                    <a:pt x="244566" y="316019"/>
                  </a:cubicBezTo>
                  <a:lnTo>
                    <a:pt x="17154" y="310497"/>
                  </a:lnTo>
                  <a:cubicBezTo>
                    <a:pt x="17001" y="310497"/>
                    <a:pt x="16847" y="310420"/>
                    <a:pt x="16693" y="310420"/>
                  </a:cubicBezTo>
                  <a:close/>
                  <a:moveTo>
                    <a:pt x="16670" y="309926"/>
                  </a:moveTo>
                  <a:lnTo>
                    <a:pt x="17130" y="309926"/>
                  </a:lnTo>
                  <a:lnTo>
                    <a:pt x="244589" y="315448"/>
                  </a:lnTo>
                  <a:cubicBezTo>
                    <a:pt x="253730" y="315678"/>
                    <a:pt x="260951" y="323041"/>
                    <a:pt x="260951" y="332167"/>
                  </a:cubicBezTo>
                  <a:lnTo>
                    <a:pt x="260951" y="521063"/>
                  </a:lnTo>
                  <a:cubicBezTo>
                    <a:pt x="260951" y="530266"/>
                    <a:pt x="253423" y="537782"/>
                    <a:pt x="244281" y="537782"/>
                  </a:cubicBezTo>
                  <a:cubicBezTo>
                    <a:pt x="243360" y="537782"/>
                    <a:pt x="242515" y="537705"/>
                    <a:pt x="241670" y="537552"/>
                  </a:cubicBezTo>
                  <a:lnTo>
                    <a:pt x="14135" y="502426"/>
                  </a:lnTo>
                  <a:cubicBezTo>
                    <a:pt x="5915" y="501199"/>
                    <a:pt x="0" y="494220"/>
                    <a:pt x="0" y="485937"/>
                  </a:cubicBezTo>
                  <a:lnTo>
                    <a:pt x="0" y="326568"/>
                  </a:lnTo>
                  <a:cubicBezTo>
                    <a:pt x="0" y="317365"/>
                    <a:pt x="7528" y="309926"/>
                    <a:pt x="16670" y="309926"/>
                  </a:cubicBezTo>
                  <a:close/>
                  <a:moveTo>
                    <a:pt x="216012" y="105646"/>
                  </a:moveTo>
                  <a:lnTo>
                    <a:pt x="44939" y="132028"/>
                  </a:lnTo>
                  <a:lnTo>
                    <a:pt x="44939" y="238402"/>
                  </a:lnTo>
                  <a:lnTo>
                    <a:pt x="216012" y="234261"/>
                  </a:lnTo>
                  <a:close/>
                  <a:moveTo>
                    <a:pt x="216533" y="104993"/>
                  </a:moveTo>
                  <a:lnTo>
                    <a:pt x="216533" y="234690"/>
                  </a:lnTo>
                  <a:lnTo>
                    <a:pt x="44419" y="238908"/>
                  </a:lnTo>
                  <a:lnTo>
                    <a:pt x="44419" y="131530"/>
                  </a:lnTo>
                  <a:close/>
                  <a:moveTo>
                    <a:pt x="217011" y="104419"/>
                  </a:moveTo>
                  <a:lnTo>
                    <a:pt x="43863" y="131185"/>
                  </a:lnTo>
                  <a:lnTo>
                    <a:pt x="43863" y="239476"/>
                  </a:lnTo>
                  <a:lnTo>
                    <a:pt x="216550" y="235258"/>
                  </a:lnTo>
                  <a:lnTo>
                    <a:pt x="217011" y="235258"/>
                  </a:lnTo>
                  <a:close/>
                  <a:moveTo>
                    <a:pt x="244281" y="57099"/>
                  </a:moveTo>
                  <a:cubicBezTo>
                    <a:pt x="252885" y="57099"/>
                    <a:pt x="259876" y="64155"/>
                    <a:pt x="259876" y="72821"/>
                  </a:cubicBezTo>
                  <a:lnTo>
                    <a:pt x="259876" y="261717"/>
                  </a:lnTo>
                  <a:cubicBezTo>
                    <a:pt x="259876" y="270307"/>
                    <a:pt x="253192" y="277132"/>
                    <a:pt x="244589" y="277362"/>
                  </a:cubicBezTo>
                  <a:lnTo>
                    <a:pt x="17054" y="282884"/>
                  </a:lnTo>
                  <a:lnTo>
                    <a:pt x="16670" y="282884"/>
                  </a:lnTo>
                  <a:cubicBezTo>
                    <a:pt x="8066" y="282884"/>
                    <a:pt x="999" y="275905"/>
                    <a:pt x="999" y="267239"/>
                  </a:cubicBezTo>
                  <a:lnTo>
                    <a:pt x="999" y="107870"/>
                  </a:lnTo>
                  <a:cubicBezTo>
                    <a:pt x="999" y="100124"/>
                    <a:pt x="6606" y="93605"/>
                    <a:pt x="14288" y="92455"/>
                  </a:cubicBezTo>
                  <a:lnTo>
                    <a:pt x="241823" y="57329"/>
                  </a:lnTo>
                  <a:cubicBezTo>
                    <a:pt x="242591" y="57176"/>
                    <a:pt x="243436" y="57099"/>
                    <a:pt x="244281" y="57099"/>
                  </a:cubicBezTo>
                  <a:close/>
                  <a:moveTo>
                    <a:pt x="244259" y="56596"/>
                  </a:moveTo>
                  <a:cubicBezTo>
                    <a:pt x="243414" y="56596"/>
                    <a:pt x="242569" y="56673"/>
                    <a:pt x="241724" y="56749"/>
                  </a:cubicBezTo>
                  <a:lnTo>
                    <a:pt x="14236" y="91877"/>
                  </a:lnTo>
                  <a:cubicBezTo>
                    <a:pt x="6402" y="93104"/>
                    <a:pt x="565" y="99854"/>
                    <a:pt x="565" y="107830"/>
                  </a:cubicBezTo>
                  <a:lnTo>
                    <a:pt x="565" y="267210"/>
                  </a:lnTo>
                  <a:cubicBezTo>
                    <a:pt x="565" y="276183"/>
                    <a:pt x="7784" y="283393"/>
                    <a:pt x="16693" y="283393"/>
                  </a:cubicBezTo>
                  <a:cubicBezTo>
                    <a:pt x="16847" y="283393"/>
                    <a:pt x="17001" y="283393"/>
                    <a:pt x="17154" y="283393"/>
                  </a:cubicBezTo>
                  <a:lnTo>
                    <a:pt x="244566" y="277871"/>
                  </a:lnTo>
                  <a:cubicBezTo>
                    <a:pt x="253398" y="277641"/>
                    <a:pt x="260387" y="270431"/>
                    <a:pt x="260387" y="261687"/>
                  </a:cubicBezTo>
                  <a:lnTo>
                    <a:pt x="260387" y="72779"/>
                  </a:lnTo>
                  <a:cubicBezTo>
                    <a:pt x="260387" y="63652"/>
                    <a:pt x="253014" y="56596"/>
                    <a:pt x="244259" y="56596"/>
                  </a:cubicBezTo>
                  <a:close/>
                  <a:moveTo>
                    <a:pt x="244281" y="56102"/>
                  </a:moveTo>
                  <a:cubicBezTo>
                    <a:pt x="253423" y="56102"/>
                    <a:pt x="260951" y="63618"/>
                    <a:pt x="260951" y="72821"/>
                  </a:cubicBezTo>
                  <a:lnTo>
                    <a:pt x="260951" y="261717"/>
                  </a:lnTo>
                  <a:cubicBezTo>
                    <a:pt x="260951" y="270843"/>
                    <a:pt x="253730" y="278129"/>
                    <a:pt x="244589" y="278359"/>
                  </a:cubicBezTo>
                  <a:lnTo>
                    <a:pt x="17130" y="283958"/>
                  </a:lnTo>
                  <a:cubicBezTo>
                    <a:pt x="16977" y="283958"/>
                    <a:pt x="16823" y="283958"/>
                    <a:pt x="16670" y="283958"/>
                  </a:cubicBezTo>
                  <a:cubicBezTo>
                    <a:pt x="7528" y="283958"/>
                    <a:pt x="0" y="276442"/>
                    <a:pt x="0" y="267239"/>
                  </a:cubicBezTo>
                  <a:lnTo>
                    <a:pt x="0" y="107870"/>
                  </a:lnTo>
                  <a:cubicBezTo>
                    <a:pt x="0" y="99587"/>
                    <a:pt x="5915" y="92685"/>
                    <a:pt x="14135" y="91381"/>
                  </a:cubicBezTo>
                  <a:lnTo>
                    <a:pt x="241670" y="56332"/>
                  </a:lnTo>
                  <a:cubicBezTo>
                    <a:pt x="242515" y="56179"/>
                    <a:pt x="243360" y="56102"/>
                    <a:pt x="244281" y="56102"/>
                  </a:cubicBezTo>
                  <a:close/>
                  <a:moveTo>
                    <a:pt x="564468" y="49324"/>
                  </a:moveTo>
                  <a:lnTo>
                    <a:pt x="334112" y="84917"/>
                  </a:lnTo>
                  <a:lnTo>
                    <a:pt x="334112" y="229130"/>
                  </a:lnTo>
                  <a:lnTo>
                    <a:pt x="564468" y="221842"/>
                  </a:lnTo>
                  <a:close/>
                  <a:moveTo>
                    <a:pt x="564977" y="48746"/>
                  </a:moveTo>
                  <a:lnTo>
                    <a:pt x="564977" y="222367"/>
                  </a:lnTo>
                  <a:lnTo>
                    <a:pt x="333532" y="229652"/>
                  </a:lnTo>
                  <a:lnTo>
                    <a:pt x="333532" y="84482"/>
                  </a:lnTo>
                  <a:close/>
                  <a:moveTo>
                    <a:pt x="565467" y="48173"/>
                  </a:moveTo>
                  <a:lnTo>
                    <a:pt x="333036" y="83996"/>
                  </a:lnTo>
                  <a:lnTo>
                    <a:pt x="333036" y="230204"/>
                  </a:lnTo>
                  <a:lnTo>
                    <a:pt x="565006" y="222840"/>
                  </a:lnTo>
                  <a:lnTo>
                    <a:pt x="565467" y="222840"/>
                  </a:lnTo>
                  <a:close/>
                  <a:moveTo>
                    <a:pt x="592706" y="846"/>
                  </a:moveTo>
                  <a:lnTo>
                    <a:pt x="592870" y="900"/>
                  </a:lnTo>
                  <a:lnTo>
                    <a:pt x="603719" y="5369"/>
                  </a:lnTo>
                  <a:cubicBezTo>
                    <a:pt x="606715" y="8361"/>
                    <a:pt x="608328" y="12273"/>
                    <a:pt x="608328" y="16492"/>
                  </a:cubicBezTo>
                  <a:lnTo>
                    <a:pt x="608328" y="249151"/>
                  </a:lnTo>
                  <a:cubicBezTo>
                    <a:pt x="608328" y="257665"/>
                    <a:pt x="601645" y="264493"/>
                    <a:pt x="593196" y="264799"/>
                  </a:cubicBezTo>
                  <a:lnTo>
                    <a:pt x="306383" y="273851"/>
                  </a:lnTo>
                  <a:cubicBezTo>
                    <a:pt x="297473" y="274158"/>
                    <a:pt x="290252" y="267024"/>
                    <a:pt x="290252" y="258202"/>
                  </a:cubicBezTo>
                  <a:lnTo>
                    <a:pt x="290252" y="60753"/>
                  </a:lnTo>
                  <a:cubicBezTo>
                    <a:pt x="290252" y="53006"/>
                    <a:pt x="295783" y="46485"/>
                    <a:pt x="303541" y="45258"/>
                  </a:cubicBezTo>
                  <a:lnTo>
                    <a:pt x="590277" y="997"/>
                  </a:lnTo>
                  <a:close/>
                  <a:moveTo>
                    <a:pt x="592707" y="356"/>
                  </a:moveTo>
                  <a:lnTo>
                    <a:pt x="598386" y="2706"/>
                  </a:lnTo>
                  <a:lnTo>
                    <a:pt x="592870" y="900"/>
                  </a:lnTo>
                  <a:lnTo>
                    <a:pt x="592735" y="844"/>
                  </a:lnTo>
                  <a:lnTo>
                    <a:pt x="592706" y="846"/>
                  </a:lnTo>
                  <a:lnTo>
                    <a:pt x="591535" y="462"/>
                  </a:lnTo>
                  <a:close/>
                  <a:moveTo>
                    <a:pt x="590123" y="0"/>
                  </a:moveTo>
                  <a:lnTo>
                    <a:pt x="591535" y="462"/>
                  </a:lnTo>
                  <a:lnTo>
                    <a:pt x="590172" y="586"/>
                  </a:lnTo>
                  <a:lnTo>
                    <a:pt x="303344" y="44835"/>
                  </a:lnTo>
                  <a:cubicBezTo>
                    <a:pt x="295509" y="46062"/>
                    <a:pt x="289671" y="52810"/>
                    <a:pt x="289671" y="60786"/>
                  </a:cubicBezTo>
                  <a:lnTo>
                    <a:pt x="289671" y="258180"/>
                  </a:lnTo>
                  <a:cubicBezTo>
                    <a:pt x="289671" y="267152"/>
                    <a:pt x="296968" y="274361"/>
                    <a:pt x="305879" y="274361"/>
                  </a:cubicBezTo>
                  <a:cubicBezTo>
                    <a:pt x="306033" y="274361"/>
                    <a:pt x="306186" y="274361"/>
                    <a:pt x="306340" y="274361"/>
                  </a:cubicBezTo>
                  <a:lnTo>
                    <a:pt x="593168" y="265235"/>
                  </a:lnTo>
                  <a:cubicBezTo>
                    <a:pt x="601925" y="265005"/>
                    <a:pt x="608838" y="257796"/>
                    <a:pt x="608838" y="249131"/>
                  </a:cubicBezTo>
                  <a:lnTo>
                    <a:pt x="608838" y="16537"/>
                  </a:lnTo>
                  <a:cubicBezTo>
                    <a:pt x="608838" y="12013"/>
                    <a:pt x="606995" y="7967"/>
                    <a:pt x="604056" y="5053"/>
                  </a:cubicBezTo>
                  <a:lnTo>
                    <a:pt x="598386" y="2706"/>
                  </a:lnTo>
                  <a:lnTo>
                    <a:pt x="604410" y="4679"/>
                  </a:lnTo>
                  <a:cubicBezTo>
                    <a:pt x="607636" y="7824"/>
                    <a:pt x="609403" y="11966"/>
                    <a:pt x="609403" y="16492"/>
                  </a:cubicBezTo>
                  <a:lnTo>
                    <a:pt x="609403" y="249151"/>
                  </a:lnTo>
                  <a:cubicBezTo>
                    <a:pt x="609403" y="258202"/>
                    <a:pt x="602260" y="265490"/>
                    <a:pt x="593196" y="265797"/>
                  </a:cubicBezTo>
                  <a:lnTo>
                    <a:pt x="306460" y="274925"/>
                  </a:lnTo>
                  <a:cubicBezTo>
                    <a:pt x="306229" y="274925"/>
                    <a:pt x="306075" y="274925"/>
                    <a:pt x="305922" y="274925"/>
                  </a:cubicBezTo>
                  <a:cubicBezTo>
                    <a:pt x="296704" y="274925"/>
                    <a:pt x="289177" y="267407"/>
                    <a:pt x="289177" y="258202"/>
                  </a:cubicBezTo>
                  <a:lnTo>
                    <a:pt x="289177" y="60753"/>
                  </a:lnTo>
                  <a:cubicBezTo>
                    <a:pt x="289177" y="52469"/>
                    <a:pt x="295168" y="45565"/>
                    <a:pt x="303310" y="44261"/>
                  </a:cubicBezTo>
                  <a:close/>
                </a:path>
              </a:pathLst>
            </a:custGeom>
            <a:solidFill>
              <a:schemeClr val="accent1"/>
            </a:solidFill>
            <a:ln>
              <a:noFill/>
            </a:ln>
          </p:spPr>
        </p:sp>
      </p:grpSp>
      <p:grpSp>
        <p:nvGrpSpPr>
          <p:cNvPr id="48" name="组合 47"/>
          <p:cNvGrpSpPr/>
          <p:nvPr/>
        </p:nvGrpSpPr>
        <p:grpSpPr>
          <a:xfrm>
            <a:off x="6057819" y="4572008"/>
            <a:ext cx="2467073" cy="607705"/>
            <a:chOff x="6057819" y="4572008"/>
            <a:chExt cx="2467073" cy="607705"/>
          </a:xfrm>
        </p:grpSpPr>
        <p:sp>
          <p:nvSpPr>
            <p:cNvPr id="17" name="îṣļîḑé-Rectangle 70"/>
            <p:cNvSpPr/>
            <p:nvPr/>
          </p:nvSpPr>
          <p:spPr>
            <a:xfrm>
              <a:off x="6695197" y="4691194"/>
              <a:ext cx="1829695" cy="369332"/>
            </a:xfrm>
            <a:prstGeom prst="rect">
              <a:avLst/>
            </a:prstGeom>
          </p:spPr>
          <p:txBody>
            <a:bodyPr wrap="none" lIns="144000" tIns="0" rIns="144000" bIns="0">
              <a:spAutoFit/>
            </a:bodyPr>
            <a:lstStyle/>
            <a:p>
              <a:r>
                <a:rPr lang="en-US" altLang="zh-CN" sz="2400" b="1" dirty="0">
                  <a:latin typeface="Times New Roman" pitchFamily="18" charset="0"/>
                  <a:ea typeface="微软雅黑" pitchFamily="34" charset="-122"/>
                  <a:cs typeface="Times New Roman" pitchFamily="18" charset="0"/>
                </a:rPr>
                <a:t>2. </a:t>
              </a:r>
              <a:r>
                <a:rPr lang="zh-CN" altLang="en-US" sz="2400" b="1" dirty="0">
                  <a:latin typeface="Times New Roman" pitchFamily="18" charset="0"/>
                  <a:ea typeface="微软雅黑" pitchFamily="34" charset="-122"/>
                  <a:cs typeface="Times New Roman" pitchFamily="18" charset="0"/>
                </a:rPr>
                <a:t>资源共享</a:t>
              </a:r>
            </a:p>
          </p:txBody>
        </p:sp>
        <p:sp>
          <p:nvSpPr>
            <p:cNvPr id="45" name="worldwide_230796"/>
            <p:cNvSpPr>
              <a:spLocks noChangeAspect="1"/>
            </p:cNvSpPr>
            <p:nvPr/>
          </p:nvSpPr>
          <p:spPr bwMode="auto">
            <a:xfrm>
              <a:off x="6057819" y="4572008"/>
              <a:ext cx="609685" cy="607705"/>
            </a:xfrm>
            <a:custGeom>
              <a:avLst/>
              <a:gdLst>
                <a:gd name="connsiteX0" fmla="*/ 176860 w 608627"/>
                <a:gd name="connsiteY0" fmla="*/ 452891 h 606651"/>
                <a:gd name="connsiteX1" fmla="*/ 99512 w 608627"/>
                <a:gd name="connsiteY1" fmla="*/ 491817 h 606651"/>
                <a:gd name="connsiteX2" fmla="*/ 261597 w 608627"/>
                <a:gd name="connsiteY2" fmla="*/ 573401 h 606651"/>
                <a:gd name="connsiteX3" fmla="*/ 176860 w 608627"/>
                <a:gd name="connsiteY3" fmla="*/ 452891 h 606651"/>
                <a:gd name="connsiteX4" fmla="*/ 288388 w 608627"/>
                <a:gd name="connsiteY4" fmla="*/ 432006 h 606651"/>
                <a:gd name="connsiteX5" fmla="*/ 196531 w 608627"/>
                <a:gd name="connsiteY5" fmla="*/ 446492 h 606651"/>
                <a:gd name="connsiteX6" fmla="*/ 288388 w 608627"/>
                <a:gd name="connsiteY6" fmla="*/ 569758 h 606651"/>
                <a:gd name="connsiteX7" fmla="*/ 474771 w 608627"/>
                <a:gd name="connsiteY7" fmla="*/ 340337 h 606651"/>
                <a:gd name="connsiteX8" fmla="*/ 608627 w 608627"/>
                <a:gd name="connsiteY8" fmla="*/ 474028 h 606651"/>
                <a:gd name="connsiteX9" fmla="*/ 473703 w 608627"/>
                <a:gd name="connsiteY9" fmla="*/ 606651 h 606651"/>
                <a:gd name="connsiteX10" fmla="*/ 350170 w 608627"/>
                <a:gd name="connsiteY10" fmla="*/ 528695 h 606651"/>
                <a:gd name="connsiteX11" fmla="*/ 350170 w 608627"/>
                <a:gd name="connsiteY11" fmla="*/ 565584 h 606651"/>
                <a:gd name="connsiteX12" fmla="*/ 329611 w 608627"/>
                <a:gd name="connsiteY12" fmla="*/ 565584 h 606651"/>
                <a:gd name="connsiteX13" fmla="*/ 329611 w 608627"/>
                <a:gd name="connsiteY13" fmla="*/ 483272 h 606651"/>
                <a:gd name="connsiteX14" fmla="*/ 348123 w 608627"/>
                <a:gd name="connsiteY14" fmla="*/ 483272 h 606651"/>
                <a:gd name="connsiteX15" fmla="*/ 351416 w 608627"/>
                <a:gd name="connsiteY15" fmla="*/ 483272 h 606651"/>
                <a:gd name="connsiteX16" fmla="*/ 411937 w 608627"/>
                <a:gd name="connsiteY16" fmla="*/ 483272 h 606651"/>
                <a:gd name="connsiteX17" fmla="*/ 411937 w 608627"/>
                <a:gd name="connsiteY17" fmla="*/ 503806 h 606651"/>
                <a:gd name="connsiteX18" fmla="*/ 363342 w 608627"/>
                <a:gd name="connsiteY18" fmla="*/ 503806 h 606651"/>
                <a:gd name="connsiteX19" fmla="*/ 473703 w 608627"/>
                <a:gd name="connsiteY19" fmla="*/ 586118 h 606651"/>
                <a:gd name="connsiteX20" fmla="*/ 587000 w 608627"/>
                <a:gd name="connsiteY20" fmla="*/ 472961 h 606651"/>
                <a:gd name="connsiteX21" fmla="*/ 473703 w 608627"/>
                <a:gd name="connsiteY21" fmla="*/ 359893 h 606651"/>
                <a:gd name="connsiteX22" fmla="*/ 389330 w 608627"/>
                <a:gd name="connsiteY22" fmla="*/ 397938 h 606651"/>
                <a:gd name="connsiteX23" fmla="*/ 374912 w 608627"/>
                <a:gd name="connsiteY23" fmla="*/ 398916 h 606651"/>
                <a:gd name="connsiteX24" fmla="*/ 373844 w 608627"/>
                <a:gd name="connsiteY24" fmla="*/ 384516 h 606651"/>
                <a:gd name="connsiteX25" fmla="*/ 474771 w 608627"/>
                <a:gd name="connsiteY25" fmla="*/ 340337 h 606651"/>
                <a:gd name="connsiteX26" fmla="*/ 164933 w 608627"/>
                <a:gd name="connsiteY26" fmla="*/ 308474 h 606651"/>
                <a:gd name="connsiteX27" fmla="*/ 188699 w 608627"/>
                <a:gd name="connsiteY27" fmla="*/ 427652 h 606651"/>
                <a:gd name="connsiteX28" fmla="*/ 288388 w 608627"/>
                <a:gd name="connsiteY28" fmla="*/ 411477 h 606651"/>
                <a:gd name="connsiteX29" fmla="*/ 288388 w 608627"/>
                <a:gd name="connsiteY29" fmla="*/ 308474 h 606651"/>
                <a:gd name="connsiteX30" fmla="*/ 20828 w 608627"/>
                <a:gd name="connsiteY30" fmla="*/ 308474 h 606651"/>
                <a:gd name="connsiteX31" fmla="*/ 85627 w 608627"/>
                <a:gd name="connsiteY31" fmla="*/ 476531 h 606651"/>
                <a:gd name="connsiteX32" fmla="*/ 169206 w 608627"/>
                <a:gd name="connsiteY32" fmla="*/ 434139 h 606651"/>
                <a:gd name="connsiteX33" fmla="*/ 144283 w 608627"/>
                <a:gd name="connsiteY33" fmla="*/ 308474 h 606651"/>
                <a:gd name="connsiteX34" fmla="*/ 405168 w 608627"/>
                <a:gd name="connsiteY34" fmla="*/ 159881 h 606651"/>
                <a:gd name="connsiteX35" fmla="*/ 308949 w 608627"/>
                <a:gd name="connsiteY35" fmla="*/ 174633 h 606651"/>
                <a:gd name="connsiteX36" fmla="*/ 308949 w 608627"/>
                <a:gd name="connsiteY36" fmla="*/ 287945 h 606651"/>
                <a:gd name="connsiteX37" fmla="*/ 432404 w 608627"/>
                <a:gd name="connsiteY37" fmla="*/ 287945 h 606651"/>
                <a:gd name="connsiteX38" fmla="*/ 405168 w 608627"/>
                <a:gd name="connsiteY38" fmla="*/ 159881 h 606651"/>
                <a:gd name="connsiteX39" fmla="*/ 192170 w 608627"/>
                <a:gd name="connsiteY39" fmla="*/ 159881 h 606651"/>
                <a:gd name="connsiteX40" fmla="*/ 164933 w 608627"/>
                <a:gd name="connsiteY40" fmla="*/ 287945 h 606651"/>
                <a:gd name="connsiteX41" fmla="*/ 288388 w 608627"/>
                <a:gd name="connsiteY41" fmla="*/ 287945 h 606651"/>
                <a:gd name="connsiteX42" fmla="*/ 288388 w 608627"/>
                <a:gd name="connsiteY42" fmla="*/ 174633 h 606651"/>
                <a:gd name="connsiteX43" fmla="*/ 192170 w 608627"/>
                <a:gd name="connsiteY43" fmla="*/ 159881 h 606651"/>
                <a:gd name="connsiteX44" fmla="*/ 90789 w 608627"/>
                <a:gd name="connsiteY44" fmla="*/ 113845 h 606651"/>
                <a:gd name="connsiteX45" fmla="*/ 20828 w 608627"/>
                <a:gd name="connsiteY45" fmla="*/ 287945 h 606651"/>
                <a:gd name="connsiteX46" fmla="*/ 144283 w 608627"/>
                <a:gd name="connsiteY46" fmla="*/ 287945 h 606651"/>
                <a:gd name="connsiteX47" fmla="*/ 172588 w 608627"/>
                <a:gd name="connsiteY47" fmla="*/ 153660 h 606651"/>
                <a:gd name="connsiteX48" fmla="*/ 90789 w 608627"/>
                <a:gd name="connsiteY48" fmla="*/ 113845 h 606651"/>
                <a:gd name="connsiteX49" fmla="*/ 506192 w 608627"/>
                <a:gd name="connsiteY49" fmla="*/ 113490 h 606651"/>
                <a:gd name="connsiteX50" fmla="*/ 424749 w 608627"/>
                <a:gd name="connsiteY50" fmla="*/ 153660 h 606651"/>
                <a:gd name="connsiteX51" fmla="*/ 452965 w 608627"/>
                <a:gd name="connsiteY51" fmla="*/ 287945 h 606651"/>
                <a:gd name="connsiteX52" fmla="*/ 576509 w 608627"/>
                <a:gd name="connsiteY52" fmla="*/ 287945 h 606651"/>
                <a:gd name="connsiteX53" fmla="*/ 506192 w 608627"/>
                <a:gd name="connsiteY53" fmla="*/ 113490 h 606651"/>
                <a:gd name="connsiteX54" fmla="*/ 308949 w 608627"/>
                <a:gd name="connsiteY54" fmla="*/ 26662 h 606651"/>
                <a:gd name="connsiteX55" fmla="*/ 308949 w 608627"/>
                <a:gd name="connsiteY55" fmla="*/ 154104 h 606651"/>
                <a:gd name="connsiteX56" fmla="*/ 396534 w 608627"/>
                <a:gd name="connsiteY56" fmla="*/ 140684 h 606651"/>
                <a:gd name="connsiteX57" fmla="*/ 308949 w 608627"/>
                <a:gd name="connsiteY57" fmla="*/ 26662 h 606651"/>
                <a:gd name="connsiteX58" fmla="*/ 288388 w 608627"/>
                <a:gd name="connsiteY58" fmla="*/ 26662 h 606651"/>
                <a:gd name="connsiteX59" fmla="*/ 200804 w 608627"/>
                <a:gd name="connsiteY59" fmla="*/ 140684 h 606651"/>
                <a:gd name="connsiteX60" fmla="*/ 288388 w 608627"/>
                <a:gd name="connsiteY60" fmla="*/ 154104 h 606651"/>
                <a:gd name="connsiteX61" fmla="*/ 335741 w 608627"/>
                <a:gd name="connsiteY61" fmla="*/ 23018 h 606651"/>
                <a:gd name="connsiteX62" fmla="*/ 416294 w 608627"/>
                <a:gd name="connsiteY62" fmla="*/ 134463 h 606651"/>
                <a:gd name="connsiteX63" fmla="*/ 491417 w 608627"/>
                <a:gd name="connsiteY63" fmla="*/ 98204 h 606651"/>
                <a:gd name="connsiteX64" fmla="*/ 335741 w 608627"/>
                <a:gd name="connsiteY64" fmla="*/ 23018 h 606651"/>
                <a:gd name="connsiteX65" fmla="*/ 261597 w 608627"/>
                <a:gd name="connsiteY65" fmla="*/ 23018 h 606651"/>
                <a:gd name="connsiteX66" fmla="*/ 105921 w 608627"/>
                <a:gd name="connsiteY66" fmla="*/ 98204 h 606651"/>
                <a:gd name="connsiteX67" fmla="*/ 181044 w 608627"/>
                <a:gd name="connsiteY67" fmla="*/ 134463 h 606651"/>
                <a:gd name="connsiteX68" fmla="*/ 261597 w 608627"/>
                <a:gd name="connsiteY68" fmla="*/ 23018 h 606651"/>
                <a:gd name="connsiteX69" fmla="*/ 288388 w 608627"/>
                <a:gd name="connsiteY69" fmla="*/ 0 h 606651"/>
                <a:gd name="connsiteX70" fmla="*/ 294530 w 608627"/>
                <a:gd name="connsiteY70" fmla="*/ 0 h 606651"/>
                <a:gd name="connsiteX71" fmla="*/ 298624 w 608627"/>
                <a:gd name="connsiteY71" fmla="*/ 0 h 606651"/>
                <a:gd name="connsiteX72" fmla="*/ 302808 w 608627"/>
                <a:gd name="connsiteY72" fmla="*/ 0 h 606651"/>
                <a:gd name="connsiteX73" fmla="*/ 308949 w 608627"/>
                <a:gd name="connsiteY73" fmla="*/ 0 h 606651"/>
                <a:gd name="connsiteX74" fmla="*/ 309305 w 608627"/>
                <a:gd name="connsiteY74" fmla="*/ 178 h 606651"/>
                <a:gd name="connsiteX75" fmla="*/ 597337 w 608627"/>
                <a:gd name="connsiteY75" fmla="*/ 298165 h 606651"/>
                <a:gd name="connsiteX76" fmla="*/ 587012 w 608627"/>
                <a:gd name="connsiteY76" fmla="*/ 308474 h 606651"/>
                <a:gd name="connsiteX77" fmla="*/ 308949 w 608627"/>
                <a:gd name="connsiteY77" fmla="*/ 308474 h 606651"/>
                <a:gd name="connsiteX78" fmla="*/ 308949 w 608627"/>
                <a:gd name="connsiteY78" fmla="*/ 586110 h 606651"/>
                <a:gd name="connsiteX79" fmla="*/ 298624 w 608627"/>
                <a:gd name="connsiteY79" fmla="*/ 596419 h 606651"/>
                <a:gd name="connsiteX80" fmla="*/ 294530 w 608627"/>
                <a:gd name="connsiteY80" fmla="*/ 596419 h 606651"/>
                <a:gd name="connsiteX81" fmla="*/ 288388 w 608627"/>
                <a:gd name="connsiteY81" fmla="*/ 596419 h 606651"/>
                <a:gd name="connsiteX82" fmla="*/ 288032 w 608627"/>
                <a:gd name="connsiteY82" fmla="*/ 596153 h 606651"/>
                <a:gd name="connsiteX83" fmla="*/ 78684 w 608627"/>
                <a:gd name="connsiteY83" fmla="*/ 499727 h 606651"/>
                <a:gd name="connsiteX84" fmla="*/ 75213 w 608627"/>
                <a:gd name="connsiteY84" fmla="*/ 496616 h 606651"/>
                <a:gd name="connsiteX85" fmla="*/ 74055 w 608627"/>
                <a:gd name="connsiteY85" fmla="*/ 494661 h 606651"/>
                <a:gd name="connsiteX86" fmla="*/ 0 w 608627"/>
                <a:gd name="connsiteY86" fmla="*/ 298165 h 606651"/>
                <a:gd name="connsiteX87" fmla="*/ 288032 w 608627"/>
                <a:gd name="connsiteY87" fmla="*/ 178 h 60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8627" h="606651">
                  <a:moveTo>
                    <a:pt x="176860" y="452891"/>
                  </a:moveTo>
                  <a:cubicBezTo>
                    <a:pt x="149891" y="462578"/>
                    <a:pt x="123989" y="475554"/>
                    <a:pt x="99512" y="491817"/>
                  </a:cubicBezTo>
                  <a:cubicBezTo>
                    <a:pt x="141880" y="535275"/>
                    <a:pt x="198401" y="564959"/>
                    <a:pt x="261597" y="573401"/>
                  </a:cubicBezTo>
                  <a:cubicBezTo>
                    <a:pt x="225370" y="538653"/>
                    <a:pt x="196798" y="497683"/>
                    <a:pt x="176860" y="452891"/>
                  </a:cubicBezTo>
                  <a:close/>
                  <a:moveTo>
                    <a:pt x="288388" y="432006"/>
                  </a:moveTo>
                  <a:cubicBezTo>
                    <a:pt x="256968" y="432895"/>
                    <a:pt x="226171" y="437694"/>
                    <a:pt x="196531" y="446492"/>
                  </a:cubicBezTo>
                  <a:cubicBezTo>
                    <a:pt x="217537" y="493061"/>
                    <a:pt x="248601" y="535098"/>
                    <a:pt x="288388" y="569758"/>
                  </a:cubicBezTo>
                  <a:close/>
                  <a:moveTo>
                    <a:pt x="474771" y="340337"/>
                  </a:moveTo>
                  <a:cubicBezTo>
                    <a:pt x="548908" y="340337"/>
                    <a:pt x="608627" y="399982"/>
                    <a:pt x="608627" y="474028"/>
                  </a:cubicBezTo>
                  <a:cubicBezTo>
                    <a:pt x="608627" y="548073"/>
                    <a:pt x="547929" y="606651"/>
                    <a:pt x="473703" y="606651"/>
                  </a:cubicBezTo>
                  <a:cubicBezTo>
                    <a:pt x="420036" y="606651"/>
                    <a:pt x="371708" y="574562"/>
                    <a:pt x="350170" y="528695"/>
                  </a:cubicBezTo>
                  <a:lnTo>
                    <a:pt x="350170" y="565584"/>
                  </a:lnTo>
                  <a:lnTo>
                    <a:pt x="329611" y="565584"/>
                  </a:lnTo>
                  <a:lnTo>
                    <a:pt x="329611" y="483272"/>
                  </a:lnTo>
                  <a:lnTo>
                    <a:pt x="348123" y="483272"/>
                  </a:lnTo>
                  <a:cubicBezTo>
                    <a:pt x="349191" y="483094"/>
                    <a:pt x="350259" y="483094"/>
                    <a:pt x="351416" y="483272"/>
                  </a:cubicBezTo>
                  <a:lnTo>
                    <a:pt x="411937" y="483272"/>
                  </a:lnTo>
                  <a:lnTo>
                    <a:pt x="411937" y="503806"/>
                  </a:lnTo>
                  <a:lnTo>
                    <a:pt x="363342" y="503806"/>
                  </a:lnTo>
                  <a:cubicBezTo>
                    <a:pt x="377404" y="551184"/>
                    <a:pt x="422528" y="586118"/>
                    <a:pt x="473703" y="586118"/>
                  </a:cubicBezTo>
                  <a:cubicBezTo>
                    <a:pt x="536537" y="586118"/>
                    <a:pt x="587000" y="535717"/>
                    <a:pt x="587000" y="472961"/>
                  </a:cubicBezTo>
                  <a:cubicBezTo>
                    <a:pt x="587000" y="410205"/>
                    <a:pt x="536537" y="359893"/>
                    <a:pt x="473703" y="359893"/>
                  </a:cubicBezTo>
                  <a:cubicBezTo>
                    <a:pt x="440773" y="359893"/>
                    <a:pt x="409890" y="373226"/>
                    <a:pt x="389330" y="397938"/>
                  </a:cubicBezTo>
                  <a:cubicBezTo>
                    <a:pt x="385147" y="402027"/>
                    <a:pt x="379006" y="403005"/>
                    <a:pt x="374912" y="398916"/>
                  </a:cubicBezTo>
                  <a:cubicBezTo>
                    <a:pt x="370729" y="394827"/>
                    <a:pt x="369750" y="388604"/>
                    <a:pt x="373844" y="384516"/>
                  </a:cubicBezTo>
                  <a:cubicBezTo>
                    <a:pt x="398586" y="355715"/>
                    <a:pt x="435611" y="340337"/>
                    <a:pt x="474771" y="340337"/>
                  </a:cubicBezTo>
                  <a:close/>
                  <a:moveTo>
                    <a:pt x="164933" y="308474"/>
                  </a:moveTo>
                  <a:cubicBezTo>
                    <a:pt x="166090" y="349889"/>
                    <a:pt x="174190" y="390059"/>
                    <a:pt x="188699" y="427652"/>
                  </a:cubicBezTo>
                  <a:cubicBezTo>
                    <a:pt x="220920" y="417876"/>
                    <a:pt x="254298" y="412366"/>
                    <a:pt x="288388" y="411477"/>
                  </a:cubicBezTo>
                  <a:lnTo>
                    <a:pt x="288388" y="308474"/>
                  </a:lnTo>
                  <a:close/>
                  <a:moveTo>
                    <a:pt x="20828" y="308474"/>
                  </a:moveTo>
                  <a:cubicBezTo>
                    <a:pt x="23142" y="372373"/>
                    <a:pt x="47086" y="430762"/>
                    <a:pt x="85627" y="476531"/>
                  </a:cubicBezTo>
                  <a:cubicBezTo>
                    <a:pt x="112062" y="458934"/>
                    <a:pt x="140100" y="444715"/>
                    <a:pt x="169206" y="434139"/>
                  </a:cubicBezTo>
                  <a:cubicBezTo>
                    <a:pt x="153985" y="394414"/>
                    <a:pt x="145529" y="352022"/>
                    <a:pt x="144283" y="308474"/>
                  </a:cubicBezTo>
                  <a:close/>
                  <a:moveTo>
                    <a:pt x="405168" y="159881"/>
                  </a:moveTo>
                  <a:cubicBezTo>
                    <a:pt x="374104" y="168768"/>
                    <a:pt x="341882" y="173745"/>
                    <a:pt x="308949" y="174633"/>
                  </a:cubicBezTo>
                  <a:lnTo>
                    <a:pt x="308949" y="287945"/>
                  </a:lnTo>
                  <a:lnTo>
                    <a:pt x="432404" y="287945"/>
                  </a:lnTo>
                  <a:cubicBezTo>
                    <a:pt x="431158" y="243243"/>
                    <a:pt x="421812" y="199962"/>
                    <a:pt x="405168" y="159881"/>
                  </a:cubicBezTo>
                  <a:close/>
                  <a:moveTo>
                    <a:pt x="192170" y="159881"/>
                  </a:moveTo>
                  <a:cubicBezTo>
                    <a:pt x="175525" y="200051"/>
                    <a:pt x="166179" y="243243"/>
                    <a:pt x="164933" y="287945"/>
                  </a:cubicBezTo>
                  <a:lnTo>
                    <a:pt x="288388" y="287945"/>
                  </a:lnTo>
                  <a:lnTo>
                    <a:pt x="288388" y="174633"/>
                  </a:lnTo>
                  <a:cubicBezTo>
                    <a:pt x="255455" y="173745"/>
                    <a:pt x="223234" y="168857"/>
                    <a:pt x="192170" y="159881"/>
                  </a:cubicBezTo>
                  <a:close/>
                  <a:moveTo>
                    <a:pt x="90789" y="113845"/>
                  </a:moveTo>
                  <a:cubicBezTo>
                    <a:pt x="49311" y="160503"/>
                    <a:pt x="23232" y="221202"/>
                    <a:pt x="20828" y="287945"/>
                  </a:cubicBezTo>
                  <a:lnTo>
                    <a:pt x="144283" y="287945"/>
                  </a:lnTo>
                  <a:cubicBezTo>
                    <a:pt x="145529" y="241198"/>
                    <a:pt x="155320" y="195874"/>
                    <a:pt x="172588" y="153660"/>
                  </a:cubicBezTo>
                  <a:cubicBezTo>
                    <a:pt x="144016" y="143795"/>
                    <a:pt x="116602" y="130464"/>
                    <a:pt x="90789" y="113845"/>
                  </a:cubicBezTo>
                  <a:close/>
                  <a:moveTo>
                    <a:pt x="506192" y="113490"/>
                  </a:moveTo>
                  <a:cubicBezTo>
                    <a:pt x="480647" y="130198"/>
                    <a:pt x="453321" y="143706"/>
                    <a:pt x="424749" y="153660"/>
                  </a:cubicBezTo>
                  <a:cubicBezTo>
                    <a:pt x="442017" y="195785"/>
                    <a:pt x="451719" y="241198"/>
                    <a:pt x="452965" y="287945"/>
                  </a:cubicBezTo>
                  <a:lnTo>
                    <a:pt x="576509" y="287945"/>
                  </a:lnTo>
                  <a:cubicBezTo>
                    <a:pt x="574106" y="221025"/>
                    <a:pt x="547937" y="160147"/>
                    <a:pt x="506192" y="113490"/>
                  </a:cubicBezTo>
                  <a:close/>
                  <a:moveTo>
                    <a:pt x="308949" y="26662"/>
                  </a:moveTo>
                  <a:lnTo>
                    <a:pt x="308949" y="154104"/>
                  </a:lnTo>
                  <a:cubicBezTo>
                    <a:pt x="338678" y="153215"/>
                    <a:pt x="368051" y="148683"/>
                    <a:pt x="396534" y="140684"/>
                  </a:cubicBezTo>
                  <a:cubicBezTo>
                    <a:pt x="375617" y="97759"/>
                    <a:pt x="346066" y="58922"/>
                    <a:pt x="308949" y="26662"/>
                  </a:cubicBezTo>
                  <a:close/>
                  <a:moveTo>
                    <a:pt x="288388" y="26662"/>
                  </a:moveTo>
                  <a:cubicBezTo>
                    <a:pt x="251272" y="58922"/>
                    <a:pt x="221721" y="97759"/>
                    <a:pt x="200804" y="140684"/>
                  </a:cubicBezTo>
                  <a:cubicBezTo>
                    <a:pt x="229287" y="148683"/>
                    <a:pt x="258659" y="153215"/>
                    <a:pt x="288388" y="154104"/>
                  </a:cubicBezTo>
                  <a:close/>
                  <a:moveTo>
                    <a:pt x="335741" y="23018"/>
                  </a:moveTo>
                  <a:cubicBezTo>
                    <a:pt x="369475" y="55367"/>
                    <a:pt x="396623" y="93227"/>
                    <a:pt x="416294" y="134463"/>
                  </a:cubicBezTo>
                  <a:cubicBezTo>
                    <a:pt x="442551" y="125398"/>
                    <a:pt x="467830" y="113312"/>
                    <a:pt x="491417" y="98204"/>
                  </a:cubicBezTo>
                  <a:cubicBezTo>
                    <a:pt x="449850" y="58211"/>
                    <a:pt x="395822" y="31017"/>
                    <a:pt x="335741" y="23018"/>
                  </a:cubicBezTo>
                  <a:close/>
                  <a:moveTo>
                    <a:pt x="261597" y="23018"/>
                  </a:moveTo>
                  <a:cubicBezTo>
                    <a:pt x="201516" y="31017"/>
                    <a:pt x="147488" y="58211"/>
                    <a:pt x="105921" y="98204"/>
                  </a:cubicBezTo>
                  <a:cubicBezTo>
                    <a:pt x="129508" y="113312"/>
                    <a:pt x="154786" y="125398"/>
                    <a:pt x="181044" y="134463"/>
                  </a:cubicBezTo>
                  <a:cubicBezTo>
                    <a:pt x="200715" y="93227"/>
                    <a:pt x="227862" y="55367"/>
                    <a:pt x="261597" y="23018"/>
                  </a:cubicBezTo>
                  <a:close/>
                  <a:moveTo>
                    <a:pt x="288388" y="0"/>
                  </a:moveTo>
                  <a:lnTo>
                    <a:pt x="294530" y="0"/>
                  </a:lnTo>
                  <a:lnTo>
                    <a:pt x="298624" y="0"/>
                  </a:lnTo>
                  <a:lnTo>
                    <a:pt x="302808" y="0"/>
                  </a:lnTo>
                  <a:lnTo>
                    <a:pt x="308949" y="0"/>
                  </a:lnTo>
                  <a:lnTo>
                    <a:pt x="309305" y="178"/>
                  </a:lnTo>
                  <a:cubicBezTo>
                    <a:pt x="469165" y="5777"/>
                    <a:pt x="597337" y="137218"/>
                    <a:pt x="597337" y="298165"/>
                  </a:cubicBezTo>
                  <a:cubicBezTo>
                    <a:pt x="597337" y="304386"/>
                    <a:pt x="593243" y="308474"/>
                    <a:pt x="587012" y="308474"/>
                  </a:cubicBezTo>
                  <a:lnTo>
                    <a:pt x="308949" y="308474"/>
                  </a:lnTo>
                  <a:lnTo>
                    <a:pt x="308949" y="586110"/>
                  </a:lnTo>
                  <a:cubicBezTo>
                    <a:pt x="308949" y="592242"/>
                    <a:pt x="304855" y="596419"/>
                    <a:pt x="298624" y="596419"/>
                  </a:cubicBezTo>
                  <a:lnTo>
                    <a:pt x="294530" y="596419"/>
                  </a:lnTo>
                  <a:lnTo>
                    <a:pt x="288388" y="596419"/>
                  </a:lnTo>
                  <a:lnTo>
                    <a:pt x="288032" y="596153"/>
                  </a:lnTo>
                  <a:cubicBezTo>
                    <a:pt x="205343" y="593309"/>
                    <a:pt x="131110" y="556694"/>
                    <a:pt x="78684" y="499727"/>
                  </a:cubicBezTo>
                  <a:cubicBezTo>
                    <a:pt x="77349" y="499105"/>
                    <a:pt x="76192" y="498127"/>
                    <a:pt x="75213" y="496616"/>
                  </a:cubicBezTo>
                  <a:cubicBezTo>
                    <a:pt x="74678" y="495994"/>
                    <a:pt x="74322" y="495372"/>
                    <a:pt x="74055" y="494661"/>
                  </a:cubicBezTo>
                  <a:cubicBezTo>
                    <a:pt x="27949" y="442138"/>
                    <a:pt x="0" y="373351"/>
                    <a:pt x="0" y="298165"/>
                  </a:cubicBezTo>
                  <a:cubicBezTo>
                    <a:pt x="0" y="137218"/>
                    <a:pt x="128173" y="5777"/>
                    <a:pt x="288032" y="178"/>
                  </a:cubicBezTo>
                  <a:close/>
                </a:path>
              </a:pathLst>
            </a:custGeom>
            <a:solidFill>
              <a:schemeClr val="accent1"/>
            </a:solidFill>
            <a:ln>
              <a:noFill/>
            </a:ln>
          </p:spPr>
        </p:sp>
      </p:grpSp>
      <p:grpSp>
        <p:nvGrpSpPr>
          <p:cNvPr id="50" name="组合 49"/>
          <p:cNvGrpSpPr/>
          <p:nvPr/>
        </p:nvGrpSpPr>
        <p:grpSpPr>
          <a:xfrm>
            <a:off x="6057819" y="5572140"/>
            <a:ext cx="4253023" cy="607780"/>
            <a:chOff x="6057819" y="5572140"/>
            <a:chExt cx="4253023" cy="607780"/>
          </a:xfrm>
        </p:grpSpPr>
        <p:sp>
          <p:nvSpPr>
            <p:cNvPr id="21" name="îṣļîḑé-Rectangle 39"/>
            <p:cNvSpPr/>
            <p:nvPr/>
          </p:nvSpPr>
          <p:spPr>
            <a:xfrm>
              <a:off x="6711431" y="5691364"/>
              <a:ext cx="3599411" cy="369332"/>
            </a:xfrm>
            <a:prstGeom prst="rect">
              <a:avLst/>
            </a:prstGeom>
          </p:spPr>
          <p:txBody>
            <a:bodyPr wrap="none" lIns="144000" tIns="0" rIns="144000" bIns="0">
              <a:spAutoFit/>
            </a:bodyPr>
            <a:lstStyle/>
            <a:p>
              <a:r>
                <a:rPr lang="en-US" altLang="zh-CN" sz="2400" b="1" dirty="0">
                  <a:latin typeface="Times New Roman" pitchFamily="18" charset="0"/>
                  <a:ea typeface="微软雅黑" pitchFamily="34" charset="-122"/>
                  <a:cs typeface="Times New Roman" pitchFamily="18" charset="0"/>
                </a:rPr>
                <a:t>4.</a:t>
              </a:r>
              <a:r>
                <a:rPr lang="zh-CN" altLang="en-US" sz="2400" b="1" dirty="0">
                  <a:latin typeface="Times New Roman" pitchFamily="18" charset="0"/>
                  <a:ea typeface="微软雅黑" pitchFamily="34" charset="-122"/>
                  <a:cs typeface="Times New Roman" pitchFamily="18" charset="0"/>
                </a:rPr>
                <a:t>均衡负荷与分布式处理</a:t>
              </a:r>
            </a:p>
          </p:txBody>
        </p:sp>
        <p:sp>
          <p:nvSpPr>
            <p:cNvPr id="46" name="teamwork_259513"/>
            <p:cNvSpPr>
              <a:spLocks noChangeAspect="1"/>
            </p:cNvSpPr>
            <p:nvPr/>
          </p:nvSpPr>
          <p:spPr bwMode="auto">
            <a:xfrm>
              <a:off x="6057819" y="5572140"/>
              <a:ext cx="609685" cy="607780"/>
            </a:xfrm>
            <a:custGeom>
              <a:avLst/>
              <a:gdLst>
                <a:gd name="connsiteX0" fmla="*/ 270734 w 607561"/>
                <a:gd name="connsiteY0" fmla="*/ 547628 h 605663"/>
                <a:gd name="connsiteX1" fmla="*/ 263969 w 607561"/>
                <a:gd name="connsiteY1" fmla="*/ 548250 h 605663"/>
                <a:gd name="connsiteX2" fmla="*/ 235218 w 607561"/>
                <a:gd name="connsiteY2" fmla="*/ 577134 h 605663"/>
                <a:gd name="connsiteX3" fmla="*/ 234417 w 607561"/>
                <a:gd name="connsiteY3" fmla="*/ 581489 h 605663"/>
                <a:gd name="connsiteX4" fmla="*/ 373100 w 607561"/>
                <a:gd name="connsiteY4" fmla="*/ 581489 h 605663"/>
                <a:gd name="connsiteX5" fmla="*/ 372388 w 607561"/>
                <a:gd name="connsiteY5" fmla="*/ 577134 h 605663"/>
                <a:gd name="connsiteX6" fmla="*/ 343547 w 607561"/>
                <a:gd name="connsiteY6" fmla="*/ 548250 h 605663"/>
                <a:gd name="connsiteX7" fmla="*/ 336871 w 607561"/>
                <a:gd name="connsiteY7" fmla="*/ 547628 h 605663"/>
                <a:gd name="connsiteX8" fmla="*/ 331353 w 607561"/>
                <a:gd name="connsiteY8" fmla="*/ 547628 h 605663"/>
                <a:gd name="connsiteX9" fmla="*/ 276253 w 607561"/>
                <a:gd name="connsiteY9" fmla="*/ 547628 h 605663"/>
                <a:gd name="connsiteX10" fmla="*/ 270734 w 607561"/>
                <a:gd name="connsiteY10" fmla="*/ 523454 h 605663"/>
                <a:gd name="connsiteX11" fmla="*/ 280793 w 607561"/>
                <a:gd name="connsiteY11" fmla="*/ 523454 h 605663"/>
                <a:gd name="connsiteX12" fmla="*/ 289427 w 607561"/>
                <a:gd name="connsiteY12" fmla="*/ 526920 h 605663"/>
                <a:gd name="connsiteX13" fmla="*/ 318179 w 607561"/>
                <a:gd name="connsiteY13" fmla="*/ 526920 h 605663"/>
                <a:gd name="connsiteX14" fmla="*/ 326724 w 607561"/>
                <a:gd name="connsiteY14" fmla="*/ 523454 h 605663"/>
                <a:gd name="connsiteX15" fmla="*/ 336871 w 607561"/>
                <a:gd name="connsiteY15" fmla="*/ 523454 h 605663"/>
                <a:gd name="connsiteX16" fmla="*/ 348087 w 607561"/>
                <a:gd name="connsiteY16" fmla="*/ 524432 h 605663"/>
                <a:gd name="connsiteX17" fmla="*/ 396155 w 607561"/>
                <a:gd name="connsiteY17" fmla="*/ 572868 h 605663"/>
                <a:gd name="connsiteX18" fmla="*/ 399537 w 607561"/>
                <a:gd name="connsiteY18" fmla="*/ 591354 h 605663"/>
                <a:gd name="connsiteX19" fmla="*/ 396867 w 607561"/>
                <a:gd name="connsiteY19" fmla="*/ 601308 h 605663"/>
                <a:gd name="connsiteX20" fmla="*/ 387609 w 607561"/>
                <a:gd name="connsiteY20" fmla="*/ 605663 h 605663"/>
                <a:gd name="connsiteX21" fmla="*/ 219997 w 607561"/>
                <a:gd name="connsiteY21" fmla="*/ 605663 h 605663"/>
                <a:gd name="connsiteX22" fmla="*/ 210650 w 607561"/>
                <a:gd name="connsiteY22" fmla="*/ 601308 h 605663"/>
                <a:gd name="connsiteX23" fmla="*/ 208069 w 607561"/>
                <a:gd name="connsiteY23" fmla="*/ 591443 h 605663"/>
                <a:gd name="connsiteX24" fmla="*/ 211451 w 607561"/>
                <a:gd name="connsiteY24" fmla="*/ 572868 h 605663"/>
                <a:gd name="connsiteX25" fmla="*/ 259519 w 607561"/>
                <a:gd name="connsiteY25" fmla="*/ 524432 h 605663"/>
                <a:gd name="connsiteX26" fmla="*/ 270734 w 607561"/>
                <a:gd name="connsiteY26" fmla="*/ 523454 h 605663"/>
                <a:gd name="connsiteX27" fmla="*/ 303767 w 607561"/>
                <a:gd name="connsiteY27" fmla="*/ 439249 h 605663"/>
                <a:gd name="connsiteX28" fmla="*/ 293353 w 607561"/>
                <a:gd name="connsiteY28" fmla="*/ 443783 h 605663"/>
                <a:gd name="connsiteX29" fmla="*/ 289436 w 607561"/>
                <a:gd name="connsiteY29" fmla="*/ 454541 h 605663"/>
                <a:gd name="connsiteX30" fmla="*/ 291395 w 607561"/>
                <a:gd name="connsiteY30" fmla="*/ 484235 h 605663"/>
                <a:gd name="connsiteX31" fmla="*/ 297002 w 607561"/>
                <a:gd name="connsiteY31" fmla="*/ 494193 h 605663"/>
                <a:gd name="connsiteX32" fmla="*/ 310532 w 607561"/>
                <a:gd name="connsiteY32" fmla="*/ 494193 h 605663"/>
                <a:gd name="connsiteX33" fmla="*/ 316139 w 607561"/>
                <a:gd name="connsiteY33" fmla="*/ 484235 h 605663"/>
                <a:gd name="connsiteX34" fmla="*/ 318097 w 607561"/>
                <a:gd name="connsiteY34" fmla="*/ 454541 h 605663"/>
                <a:gd name="connsiteX35" fmla="*/ 314270 w 607561"/>
                <a:gd name="connsiteY35" fmla="*/ 443783 h 605663"/>
                <a:gd name="connsiteX36" fmla="*/ 303767 w 607561"/>
                <a:gd name="connsiteY36" fmla="*/ 439249 h 605663"/>
                <a:gd name="connsiteX37" fmla="*/ 303767 w 607561"/>
                <a:gd name="connsiteY37" fmla="*/ 415066 h 605663"/>
                <a:gd name="connsiteX38" fmla="*/ 331894 w 607561"/>
                <a:gd name="connsiteY38" fmla="*/ 427246 h 605663"/>
                <a:gd name="connsiteX39" fmla="*/ 342308 w 607561"/>
                <a:gd name="connsiteY39" fmla="*/ 456052 h 605663"/>
                <a:gd name="connsiteX40" fmla="*/ 340350 w 607561"/>
                <a:gd name="connsiteY40" fmla="*/ 485747 h 605663"/>
                <a:gd name="connsiteX41" fmla="*/ 323705 w 607561"/>
                <a:gd name="connsiteY41" fmla="*/ 514552 h 605663"/>
                <a:gd name="connsiteX42" fmla="*/ 303767 w 607561"/>
                <a:gd name="connsiteY42" fmla="*/ 520420 h 605663"/>
                <a:gd name="connsiteX43" fmla="*/ 283829 w 607561"/>
                <a:gd name="connsiteY43" fmla="*/ 514552 h 605663"/>
                <a:gd name="connsiteX44" fmla="*/ 267273 w 607561"/>
                <a:gd name="connsiteY44" fmla="*/ 485747 h 605663"/>
                <a:gd name="connsiteX45" fmla="*/ 265315 w 607561"/>
                <a:gd name="connsiteY45" fmla="*/ 456052 h 605663"/>
                <a:gd name="connsiteX46" fmla="*/ 275640 w 607561"/>
                <a:gd name="connsiteY46" fmla="*/ 427246 h 605663"/>
                <a:gd name="connsiteX47" fmla="*/ 303767 w 607561"/>
                <a:gd name="connsiteY47" fmla="*/ 415066 h 605663"/>
                <a:gd name="connsiteX48" fmla="*/ 490802 w 607561"/>
                <a:gd name="connsiteY48" fmla="*/ 414596 h 605663"/>
                <a:gd name="connsiteX49" fmla="*/ 499826 w 607561"/>
                <a:gd name="connsiteY49" fmla="*/ 416717 h 605663"/>
                <a:gd name="connsiteX50" fmla="*/ 502585 w 607561"/>
                <a:gd name="connsiteY50" fmla="*/ 433509 h 605663"/>
                <a:gd name="connsiteX51" fmla="*/ 382324 w 607561"/>
                <a:gd name="connsiteY51" fmla="*/ 522621 h 605663"/>
                <a:gd name="connsiteX52" fmla="*/ 378497 w 607561"/>
                <a:gd name="connsiteY52" fmla="*/ 523243 h 605663"/>
                <a:gd name="connsiteX53" fmla="*/ 367014 w 607561"/>
                <a:gd name="connsiteY53" fmla="*/ 515069 h 605663"/>
                <a:gd name="connsiteX54" fmla="*/ 374580 w 607561"/>
                <a:gd name="connsiteY54" fmla="*/ 499699 h 605663"/>
                <a:gd name="connsiteX55" fmla="*/ 482913 w 607561"/>
                <a:gd name="connsiteY55" fmla="*/ 419472 h 605663"/>
                <a:gd name="connsiteX56" fmla="*/ 490802 w 607561"/>
                <a:gd name="connsiteY56" fmla="*/ 414596 h 605663"/>
                <a:gd name="connsiteX57" fmla="*/ 117156 w 607561"/>
                <a:gd name="connsiteY57" fmla="*/ 414585 h 605663"/>
                <a:gd name="connsiteX58" fmla="*/ 125045 w 607561"/>
                <a:gd name="connsiteY58" fmla="*/ 419472 h 605663"/>
                <a:gd name="connsiteX59" fmla="*/ 233378 w 607561"/>
                <a:gd name="connsiteY59" fmla="*/ 499699 h 605663"/>
                <a:gd name="connsiteX60" fmla="*/ 240944 w 607561"/>
                <a:gd name="connsiteY60" fmla="*/ 515069 h 605663"/>
                <a:gd name="connsiteX61" fmla="*/ 229461 w 607561"/>
                <a:gd name="connsiteY61" fmla="*/ 523243 h 605663"/>
                <a:gd name="connsiteX62" fmla="*/ 225634 w 607561"/>
                <a:gd name="connsiteY62" fmla="*/ 522621 h 605663"/>
                <a:gd name="connsiteX63" fmla="*/ 105373 w 607561"/>
                <a:gd name="connsiteY63" fmla="*/ 433509 h 605663"/>
                <a:gd name="connsiteX64" fmla="*/ 108132 w 607561"/>
                <a:gd name="connsiteY64" fmla="*/ 416628 h 605663"/>
                <a:gd name="connsiteX65" fmla="*/ 117156 w 607561"/>
                <a:gd name="connsiteY65" fmla="*/ 414585 h 605663"/>
                <a:gd name="connsiteX66" fmla="*/ 478543 w 607561"/>
                <a:gd name="connsiteY66" fmla="*/ 340025 h 605663"/>
                <a:gd name="connsiteX67" fmla="*/ 471867 w 607561"/>
                <a:gd name="connsiteY67" fmla="*/ 340647 h 605663"/>
                <a:gd name="connsiteX68" fmla="*/ 443119 w 607561"/>
                <a:gd name="connsiteY68" fmla="*/ 369620 h 605663"/>
                <a:gd name="connsiteX69" fmla="*/ 442318 w 607561"/>
                <a:gd name="connsiteY69" fmla="*/ 373886 h 605663"/>
                <a:gd name="connsiteX70" fmla="*/ 580988 w 607561"/>
                <a:gd name="connsiteY70" fmla="*/ 373886 h 605663"/>
                <a:gd name="connsiteX71" fmla="*/ 580187 w 607561"/>
                <a:gd name="connsiteY71" fmla="*/ 369620 h 605663"/>
                <a:gd name="connsiteX72" fmla="*/ 551438 w 607561"/>
                <a:gd name="connsiteY72" fmla="*/ 340647 h 605663"/>
                <a:gd name="connsiteX73" fmla="*/ 544763 w 607561"/>
                <a:gd name="connsiteY73" fmla="*/ 340025 h 605663"/>
                <a:gd name="connsiteX74" fmla="*/ 539155 w 607561"/>
                <a:gd name="connsiteY74" fmla="*/ 340025 h 605663"/>
                <a:gd name="connsiteX75" fmla="*/ 511653 w 607561"/>
                <a:gd name="connsiteY75" fmla="*/ 349534 h 605663"/>
                <a:gd name="connsiteX76" fmla="*/ 484150 w 607561"/>
                <a:gd name="connsiteY76" fmla="*/ 340025 h 605663"/>
                <a:gd name="connsiteX77" fmla="*/ 62842 w 607561"/>
                <a:gd name="connsiteY77" fmla="*/ 340025 h 605663"/>
                <a:gd name="connsiteX78" fmla="*/ 56167 w 607561"/>
                <a:gd name="connsiteY78" fmla="*/ 340647 h 605663"/>
                <a:gd name="connsiteX79" fmla="*/ 27418 w 607561"/>
                <a:gd name="connsiteY79" fmla="*/ 369620 h 605663"/>
                <a:gd name="connsiteX80" fmla="*/ 26617 w 607561"/>
                <a:gd name="connsiteY80" fmla="*/ 373886 h 605663"/>
                <a:gd name="connsiteX81" fmla="*/ 165287 w 607561"/>
                <a:gd name="connsiteY81" fmla="*/ 373886 h 605663"/>
                <a:gd name="connsiteX82" fmla="*/ 164486 w 607561"/>
                <a:gd name="connsiteY82" fmla="*/ 369620 h 605663"/>
                <a:gd name="connsiteX83" fmla="*/ 135738 w 607561"/>
                <a:gd name="connsiteY83" fmla="*/ 340647 h 605663"/>
                <a:gd name="connsiteX84" fmla="*/ 128973 w 607561"/>
                <a:gd name="connsiteY84" fmla="*/ 340025 h 605663"/>
                <a:gd name="connsiteX85" fmla="*/ 123455 w 607561"/>
                <a:gd name="connsiteY85" fmla="*/ 340025 h 605663"/>
                <a:gd name="connsiteX86" fmla="*/ 95952 w 607561"/>
                <a:gd name="connsiteY86" fmla="*/ 349534 h 605663"/>
                <a:gd name="connsiteX87" fmla="*/ 68450 w 607561"/>
                <a:gd name="connsiteY87" fmla="*/ 340025 h 605663"/>
                <a:gd name="connsiteX88" fmla="*/ 478543 w 607561"/>
                <a:gd name="connsiteY88" fmla="*/ 315851 h 605663"/>
                <a:gd name="connsiteX89" fmla="*/ 488689 w 607561"/>
                <a:gd name="connsiteY89" fmla="*/ 315851 h 605663"/>
                <a:gd name="connsiteX90" fmla="*/ 497234 w 607561"/>
                <a:gd name="connsiteY90" fmla="*/ 319406 h 605663"/>
                <a:gd name="connsiteX91" fmla="*/ 526071 w 607561"/>
                <a:gd name="connsiteY91" fmla="*/ 319406 h 605663"/>
                <a:gd name="connsiteX92" fmla="*/ 534616 w 607561"/>
                <a:gd name="connsiteY92" fmla="*/ 315851 h 605663"/>
                <a:gd name="connsiteX93" fmla="*/ 544763 w 607561"/>
                <a:gd name="connsiteY93" fmla="*/ 315851 h 605663"/>
                <a:gd name="connsiteX94" fmla="*/ 555888 w 607561"/>
                <a:gd name="connsiteY94" fmla="*/ 316917 h 605663"/>
                <a:gd name="connsiteX95" fmla="*/ 604040 w 607561"/>
                <a:gd name="connsiteY95" fmla="*/ 365265 h 605663"/>
                <a:gd name="connsiteX96" fmla="*/ 607333 w 607561"/>
                <a:gd name="connsiteY96" fmla="*/ 383840 h 605663"/>
                <a:gd name="connsiteX97" fmla="*/ 604752 w 607561"/>
                <a:gd name="connsiteY97" fmla="*/ 393705 h 605663"/>
                <a:gd name="connsiteX98" fmla="*/ 595495 w 607561"/>
                <a:gd name="connsiteY98" fmla="*/ 398060 h 605663"/>
                <a:gd name="connsiteX99" fmla="*/ 427810 w 607561"/>
                <a:gd name="connsiteY99" fmla="*/ 398060 h 605663"/>
                <a:gd name="connsiteX100" fmla="*/ 418553 w 607561"/>
                <a:gd name="connsiteY100" fmla="*/ 393705 h 605663"/>
                <a:gd name="connsiteX101" fmla="*/ 415883 w 607561"/>
                <a:gd name="connsiteY101" fmla="*/ 383840 h 605663"/>
                <a:gd name="connsiteX102" fmla="*/ 419265 w 607561"/>
                <a:gd name="connsiteY102" fmla="*/ 365265 h 605663"/>
                <a:gd name="connsiteX103" fmla="*/ 467417 w 607561"/>
                <a:gd name="connsiteY103" fmla="*/ 316917 h 605663"/>
                <a:gd name="connsiteX104" fmla="*/ 478543 w 607561"/>
                <a:gd name="connsiteY104" fmla="*/ 315851 h 605663"/>
                <a:gd name="connsiteX105" fmla="*/ 62842 w 607561"/>
                <a:gd name="connsiteY105" fmla="*/ 315851 h 605663"/>
                <a:gd name="connsiteX106" fmla="*/ 72989 w 607561"/>
                <a:gd name="connsiteY106" fmla="*/ 315851 h 605663"/>
                <a:gd name="connsiteX107" fmla="*/ 81534 w 607561"/>
                <a:gd name="connsiteY107" fmla="*/ 319406 h 605663"/>
                <a:gd name="connsiteX108" fmla="*/ 110282 w 607561"/>
                <a:gd name="connsiteY108" fmla="*/ 319406 h 605663"/>
                <a:gd name="connsiteX109" fmla="*/ 118916 w 607561"/>
                <a:gd name="connsiteY109" fmla="*/ 315851 h 605663"/>
                <a:gd name="connsiteX110" fmla="*/ 128973 w 607561"/>
                <a:gd name="connsiteY110" fmla="*/ 315851 h 605663"/>
                <a:gd name="connsiteX111" fmla="*/ 140188 w 607561"/>
                <a:gd name="connsiteY111" fmla="*/ 316917 h 605663"/>
                <a:gd name="connsiteX112" fmla="*/ 188340 w 607561"/>
                <a:gd name="connsiteY112" fmla="*/ 365265 h 605663"/>
                <a:gd name="connsiteX113" fmla="*/ 191633 w 607561"/>
                <a:gd name="connsiteY113" fmla="*/ 383840 h 605663"/>
                <a:gd name="connsiteX114" fmla="*/ 189052 w 607561"/>
                <a:gd name="connsiteY114" fmla="*/ 393705 h 605663"/>
                <a:gd name="connsiteX115" fmla="*/ 179795 w 607561"/>
                <a:gd name="connsiteY115" fmla="*/ 398060 h 605663"/>
                <a:gd name="connsiteX116" fmla="*/ 12110 w 607561"/>
                <a:gd name="connsiteY116" fmla="*/ 398060 h 605663"/>
                <a:gd name="connsiteX117" fmla="*/ 2853 w 607561"/>
                <a:gd name="connsiteY117" fmla="*/ 393705 h 605663"/>
                <a:gd name="connsiteX118" fmla="*/ 183 w 607561"/>
                <a:gd name="connsiteY118" fmla="*/ 383840 h 605663"/>
                <a:gd name="connsiteX119" fmla="*/ 3565 w 607561"/>
                <a:gd name="connsiteY119" fmla="*/ 365265 h 605663"/>
                <a:gd name="connsiteX120" fmla="*/ 51628 w 607561"/>
                <a:gd name="connsiteY120" fmla="*/ 316917 h 605663"/>
                <a:gd name="connsiteX121" fmla="*/ 62842 w 607561"/>
                <a:gd name="connsiteY121" fmla="*/ 315851 h 605663"/>
                <a:gd name="connsiteX122" fmla="*/ 511653 w 607561"/>
                <a:gd name="connsiteY122" fmla="*/ 231644 h 605663"/>
                <a:gd name="connsiteX123" fmla="*/ 501150 w 607561"/>
                <a:gd name="connsiteY123" fmla="*/ 236179 h 605663"/>
                <a:gd name="connsiteX124" fmla="*/ 497323 w 607561"/>
                <a:gd name="connsiteY124" fmla="*/ 246936 h 605663"/>
                <a:gd name="connsiteX125" fmla="*/ 499281 w 607561"/>
                <a:gd name="connsiteY125" fmla="*/ 276631 h 605663"/>
                <a:gd name="connsiteX126" fmla="*/ 504888 w 607561"/>
                <a:gd name="connsiteY126" fmla="*/ 286677 h 605663"/>
                <a:gd name="connsiteX127" fmla="*/ 518418 w 607561"/>
                <a:gd name="connsiteY127" fmla="*/ 286677 h 605663"/>
                <a:gd name="connsiteX128" fmla="*/ 524025 w 607561"/>
                <a:gd name="connsiteY128" fmla="*/ 276631 h 605663"/>
                <a:gd name="connsiteX129" fmla="*/ 525984 w 607561"/>
                <a:gd name="connsiteY129" fmla="*/ 246936 h 605663"/>
                <a:gd name="connsiteX130" fmla="*/ 522156 w 607561"/>
                <a:gd name="connsiteY130" fmla="*/ 236179 h 605663"/>
                <a:gd name="connsiteX131" fmla="*/ 511653 w 607561"/>
                <a:gd name="connsiteY131" fmla="*/ 231644 h 605663"/>
                <a:gd name="connsiteX132" fmla="*/ 95952 w 607561"/>
                <a:gd name="connsiteY132" fmla="*/ 231644 h 605663"/>
                <a:gd name="connsiteX133" fmla="*/ 85449 w 607561"/>
                <a:gd name="connsiteY133" fmla="*/ 236179 h 605663"/>
                <a:gd name="connsiteX134" fmla="*/ 81621 w 607561"/>
                <a:gd name="connsiteY134" fmla="*/ 246936 h 605663"/>
                <a:gd name="connsiteX135" fmla="*/ 83580 w 607561"/>
                <a:gd name="connsiteY135" fmla="*/ 276631 h 605663"/>
                <a:gd name="connsiteX136" fmla="*/ 89187 w 607561"/>
                <a:gd name="connsiteY136" fmla="*/ 286677 h 605663"/>
                <a:gd name="connsiteX137" fmla="*/ 102717 w 607561"/>
                <a:gd name="connsiteY137" fmla="*/ 286677 h 605663"/>
                <a:gd name="connsiteX138" fmla="*/ 108324 w 607561"/>
                <a:gd name="connsiteY138" fmla="*/ 276631 h 605663"/>
                <a:gd name="connsiteX139" fmla="*/ 110282 w 607561"/>
                <a:gd name="connsiteY139" fmla="*/ 246936 h 605663"/>
                <a:gd name="connsiteX140" fmla="*/ 106366 w 607561"/>
                <a:gd name="connsiteY140" fmla="*/ 236179 h 605663"/>
                <a:gd name="connsiteX141" fmla="*/ 95952 w 607561"/>
                <a:gd name="connsiteY141" fmla="*/ 231644 h 605663"/>
                <a:gd name="connsiteX142" fmla="*/ 511653 w 607561"/>
                <a:gd name="connsiteY142" fmla="*/ 207462 h 605663"/>
                <a:gd name="connsiteX143" fmla="*/ 539780 w 607561"/>
                <a:gd name="connsiteY143" fmla="*/ 219642 h 605663"/>
                <a:gd name="connsiteX144" fmla="*/ 550105 w 607561"/>
                <a:gd name="connsiteY144" fmla="*/ 248537 h 605663"/>
                <a:gd name="connsiteX145" fmla="*/ 548147 w 607561"/>
                <a:gd name="connsiteY145" fmla="*/ 278231 h 605663"/>
                <a:gd name="connsiteX146" fmla="*/ 531591 w 607561"/>
                <a:gd name="connsiteY146" fmla="*/ 306948 h 605663"/>
                <a:gd name="connsiteX147" fmla="*/ 511653 w 607561"/>
                <a:gd name="connsiteY147" fmla="*/ 312816 h 605663"/>
                <a:gd name="connsiteX148" fmla="*/ 491715 w 607561"/>
                <a:gd name="connsiteY148" fmla="*/ 306948 h 605663"/>
                <a:gd name="connsiteX149" fmla="*/ 475070 w 607561"/>
                <a:gd name="connsiteY149" fmla="*/ 278231 h 605663"/>
                <a:gd name="connsiteX150" fmla="*/ 473201 w 607561"/>
                <a:gd name="connsiteY150" fmla="*/ 248537 h 605663"/>
                <a:gd name="connsiteX151" fmla="*/ 483526 w 607561"/>
                <a:gd name="connsiteY151" fmla="*/ 219731 h 605663"/>
                <a:gd name="connsiteX152" fmla="*/ 511653 w 607561"/>
                <a:gd name="connsiteY152" fmla="*/ 207462 h 605663"/>
                <a:gd name="connsiteX153" fmla="*/ 95952 w 607561"/>
                <a:gd name="connsiteY153" fmla="*/ 207462 h 605663"/>
                <a:gd name="connsiteX154" fmla="*/ 124079 w 607561"/>
                <a:gd name="connsiteY154" fmla="*/ 219731 h 605663"/>
                <a:gd name="connsiteX155" fmla="*/ 134404 w 607561"/>
                <a:gd name="connsiteY155" fmla="*/ 248537 h 605663"/>
                <a:gd name="connsiteX156" fmla="*/ 132446 w 607561"/>
                <a:gd name="connsiteY156" fmla="*/ 278231 h 605663"/>
                <a:gd name="connsiteX157" fmla="*/ 115890 w 607561"/>
                <a:gd name="connsiteY157" fmla="*/ 306948 h 605663"/>
                <a:gd name="connsiteX158" fmla="*/ 95952 w 607561"/>
                <a:gd name="connsiteY158" fmla="*/ 312816 h 605663"/>
                <a:gd name="connsiteX159" fmla="*/ 76014 w 607561"/>
                <a:gd name="connsiteY159" fmla="*/ 306948 h 605663"/>
                <a:gd name="connsiteX160" fmla="*/ 59369 w 607561"/>
                <a:gd name="connsiteY160" fmla="*/ 278231 h 605663"/>
                <a:gd name="connsiteX161" fmla="*/ 57411 w 607561"/>
                <a:gd name="connsiteY161" fmla="*/ 248537 h 605663"/>
                <a:gd name="connsiteX162" fmla="*/ 67825 w 607561"/>
                <a:gd name="connsiteY162" fmla="*/ 219731 h 605663"/>
                <a:gd name="connsiteX163" fmla="*/ 95952 w 607561"/>
                <a:gd name="connsiteY163" fmla="*/ 207462 h 605663"/>
                <a:gd name="connsiteX164" fmla="*/ 270734 w 607561"/>
                <a:gd name="connsiteY164" fmla="*/ 132403 h 605663"/>
                <a:gd name="connsiteX165" fmla="*/ 263969 w 607561"/>
                <a:gd name="connsiteY165" fmla="*/ 133114 h 605663"/>
                <a:gd name="connsiteX166" fmla="*/ 235218 w 607561"/>
                <a:gd name="connsiteY166" fmla="*/ 161998 h 605663"/>
                <a:gd name="connsiteX167" fmla="*/ 234417 w 607561"/>
                <a:gd name="connsiteY167" fmla="*/ 166353 h 605663"/>
                <a:gd name="connsiteX168" fmla="*/ 373100 w 607561"/>
                <a:gd name="connsiteY168" fmla="*/ 166353 h 605663"/>
                <a:gd name="connsiteX169" fmla="*/ 372388 w 607561"/>
                <a:gd name="connsiteY169" fmla="*/ 161998 h 605663"/>
                <a:gd name="connsiteX170" fmla="*/ 343547 w 607561"/>
                <a:gd name="connsiteY170" fmla="*/ 133114 h 605663"/>
                <a:gd name="connsiteX171" fmla="*/ 336871 w 607561"/>
                <a:gd name="connsiteY171" fmla="*/ 132403 h 605663"/>
                <a:gd name="connsiteX172" fmla="*/ 331353 w 607561"/>
                <a:gd name="connsiteY172" fmla="*/ 132403 h 605663"/>
                <a:gd name="connsiteX173" fmla="*/ 303758 w 607561"/>
                <a:gd name="connsiteY173" fmla="*/ 141912 h 605663"/>
                <a:gd name="connsiteX174" fmla="*/ 276253 w 607561"/>
                <a:gd name="connsiteY174" fmla="*/ 132403 h 605663"/>
                <a:gd name="connsiteX175" fmla="*/ 270734 w 607561"/>
                <a:gd name="connsiteY175" fmla="*/ 108318 h 605663"/>
                <a:gd name="connsiteX176" fmla="*/ 280793 w 607561"/>
                <a:gd name="connsiteY176" fmla="*/ 108318 h 605663"/>
                <a:gd name="connsiteX177" fmla="*/ 289427 w 607561"/>
                <a:gd name="connsiteY177" fmla="*/ 111784 h 605663"/>
                <a:gd name="connsiteX178" fmla="*/ 303758 w 607561"/>
                <a:gd name="connsiteY178" fmla="*/ 117739 h 605663"/>
                <a:gd name="connsiteX179" fmla="*/ 318179 w 607561"/>
                <a:gd name="connsiteY179" fmla="*/ 111784 h 605663"/>
                <a:gd name="connsiteX180" fmla="*/ 326724 w 607561"/>
                <a:gd name="connsiteY180" fmla="*/ 108318 h 605663"/>
                <a:gd name="connsiteX181" fmla="*/ 336871 w 607561"/>
                <a:gd name="connsiteY181" fmla="*/ 108318 h 605663"/>
                <a:gd name="connsiteX182" fmla="*/ 348087 w 607561"/>
                <a:gd name="connsiteY182" fmla="*/ 109295 h 605663"/>
                <a:gd name="connsiteX183" fmla="*/ 396155 w 607561"/>
                <a:gd name="connsiteY183" fmla="*/ 157732 h 605663"/>
                <a:gd name="connsiteX184" fmla="*/ 399537 w 607561"/>
                <a:gd name="connsiteY184" fmla="*/ 176218 h 605663"/>
                <a:gd name="connsiteX185" fmla="*/ 396867 w 607561"/>
                <a:gd name="connsiteY185" fmla="*/ 186172 h 605663"/>
                <a:gd name="connsiteX186" fmla="*/ 387609 w 607561"/>
                <a:gd name="connsiteY186" fmla="*/ 190527 h 605663"/>
                <a:gd name="connsiteX187" fmla="*/ 219997 w 607561"/>
                <a:gd name="connsiteY187" fmla="*/ 190527 h 605663"/>
                <a:gd name="connsiteX188" fmla="*/ 210650 w 607561"/>
                <a:gd name="connsiteY188" fmla="*/ 186172 h 605663"/>
                <a:gd name="connsiteX189" fmla="*/ 208069 w 607561"/>
                <a:gd name="connsiteY189" fmla="*/ 176218 h 605663"/>
                <a:gd name="connsiteX190" fmla="*/ 211451 w 607561"/>
                <a:gd name="connsiteY190" fmla="*/ 157732 h 605663"/>
                <a:gd name="connsiteX191" fmla="*/ 259519 w 607561"/>
                <a:gd name="connsiteY191" fmla="*/ 109295 h 605663"/>
                <a:gd name="connsiteX192" fmla="*/ 270734 w 607561"/>
                <a:gd name="connsiteY192" fmla="*/ 108318 h 605663"/>
                <a:gd name="connsiteX193" fmla="*/ 413861 w 607561"/>
                <a:gd name="connsiteY193" fmla="*/ 87316 h 605663"/>
                <a:gd name="connsiteX194" fmla="*/ 423096 w 607561"/>
                <a:gd name="connsiteY194" fmla="*/ 88372 h 605663"/>
                <a:gd name="connsiteX195" fmla="*/ 502586 w 607561"/>
                <a:gd name="connsiteY195" fmla="*/ 159488 h 605663"/>
                <a:gd name="connsiteX196" fmla="*/ 499826 w 607561"/>
                <a:gd name="connsiteY196" fmla="*/ 176290 h 605663"/>
                <a:gd name="connsiteX197" fmla="*/ 492794 w 607561"/>
                <a:gd name="connsiteY197" fmla="*/ 178601 h 605663"/>
                <a:gd name="connsiteX198" fmla="*/ 482913 w 607561"/>
                <a:gd name="connsiteY198" fmla="*/ 173534 h 605663"/>
                <a:gd name="connsiteX199" fmla="*/ 411257 w 607561"/>
                <a:gd name="connsiteY199" fmla="*/ 109529 h 605663"/>
                <a:gd name="connsiteX200" fmla="*/ 406629 w 607561"/>
                <a:gd name="connsiteY200" fmla="*/ 92995 h 605663"/>
                <a:gd name="connsiteX201" fmla="*/ 413861 w 607561"/>
                <a:gd name="connsiteY201" fmla="*/ 87316 h 605663"/>
                <a:gd name="connsiteX202" fmla="*/ 382342 w 607561"/>
                <a:gd name="connsiteY202" fmla="*/ 70370 h 605663"/>
                <a:gd name="connsiteX203" fmla="*/ 388579 w 607561"/>
                <a:gd name="connsiteY203" fmla="*/ 72592 h 605663"/>
                <a:gd name="connsiteX204" fmla="*/ 395796 w 607561"/>
                <a:gd name="connsiteY204" fmla="*/ 88058 h 605663"/>
                <a:gd name="connsiteX205" fmla="*/ 384391 w 607561"/>
                <a:gd name="connsiteY205" fmla="*/ 95969 h 605663"/>
                <a:gd name="connsiteX206" fmla="*/ 380203 w 607561"/>
                <a:gd name="connsiteY206" fmla="*/ 95258 h 605663"/>
                <a:gd name="connsiteX207" fmla="*/ 374590 w 607561"/>
                <a:gd name="connsiteY207" fmla="*/ 93213 h 605663"/>
                <a:gd name="connsiteX208" fmla="*/ 367016 w 607561"/>
                <a:gd name="connsiteY208" fmla="*/ 77925 h 605663"/>
                <a:gd name="connsiteX209" fmla="*/ 382342 w 607561"/>
                <a:gd name="connsiteY209" fmla="*/ 70370 h 605663"/>
                <a:gd name="connsiteX210" fmla="*/ 225634 w 607561"/>
                <a:gd name="connsiteY210" fmla="*/ 70370 h 605663"/>
                <a:gd name="connsiteX211" fmla="*/ 240944 w 607561"/>
                <a:gd name="connsiteY211" fmla="*/ 77923 h 605663"/>
                <a:gd name="connsiteX212" fmla="*/ 233378 w 607561"/>
                <a:gd name="connsiteY212" fmla="*/ 93207 h 605663"/>
                <a:gd name="connsiteX213" fmla="*/ 125045 w 607561"/>
                <a:gd name="connsiteY213" fmla="*/ 173536 h 605663"/>
                <a:gd name="connsiteX214" fmla="*/ 115164 w 607561"/>
                <a:gd name="connsiteY214" fmla="*/ 178601 h 605663"/>
                <a:gd name="connsiteX215" fmla="*/ 108132 w 607561"/>
                <a:gd name="connsiteY215" fmla="*/ 176291 h 605663"/>
                <a:gd name="connsiteX216" fmla="*/ 105373 w 607561"/>
                <a:gd name="connsiteY216" fmla="*/ 159496 h 605663"/>
                <a:gd name="connsiteX217" fmla="*/ 225634 w 607561"/>
                <a:gd name="connsiteY217" fmla="*/ 70370 h 605663"/>
                <a:gd name="connsiteX218" fmla="*/ 303767 w 607561"/>
                <a:gd name="connsiteY218" fmla="*/ 24166 h 605663"/>
                <a:gd name="connsiteX219" fmla="*/ 293353 w 607561"/>
                <a:gd name="connsiteY219" fmla="*/ 28698 h 605663"/>
                <a:gd name="connsiteX220" fmla="*/ 289436 w 607561"/>
                <a:gd name="connsiteY220" fmla="*/ 39448 h 605663"/>
                <a:gd name="connsiteX221" fmla="*/ 291395 w 607561"/>
                <a:gd name="connsiteY221" fmla="*/ 69123 h 605663"/>
                <a:gd name="connsiteX222" fmla="*/ 297002 w 607561"/>
                <a:gd name="connsiteY222" fmla="*/ 79074 h 605663"/>
                <a:gd name="connsiteX223" fmla="*/ 310532 w 607561"/>
                <a:gd name="connsiteY223" fmla="*/ 79074 h 605663"/>
                <a:gd name="connsiteX224" fmla="*/ 316139 w 607561"/>
                <a:gd name="connsiteY224" fmla="*/ 69123 h 605663"/>
                <a:gd name="connsiteX225" fmla="*/ 318097 w 607561"/>
                <a:gd name="connsiteY225" fmla="*/ 39448 h 605663"/>
                <a:gd name="connsiteX226" fmla="*/ 314270 w 607561"/>
                <a:gd name="connsiteY226" fmla="*/ 28698 h 605663"/>
                <a:gd name="connsiteX227" fmla="*/ 303767 w 607561"/>
                <a:gd name="connsiteY227" fmla="*/ 24166 h 605663"/>
                <a:gd name="connsiteX228" fmla="*/ 303767 w 607561"/>
                <a:gd name="connsiteY228" fmla="*/ 0 h 605663"/>
                <a:gd name="connsiteX229" fmla="*/ 331894 w 607561"/>
                <a:gd name="connsiteY229" fmla="*/ 12172 h 605663"/>
                <a:gd name="connsiteX230" fmla="*/ 342308 w 607561"/>
                <a:gd name="connsiteY230" fmla="*/ 40958 h 605663"/>
                <a:gd name="connsiteX231" fmla="*/ 340350 w 607561"/>
                <a:gd name="connsiteY231" fmla="*/ 70633 h 605663"/>
                <a:gd name="connsiteX232" fmla="*/ 323705 w 607561"/>
                <a:gd name="connsiteY232" fmla="*/ 99331 h 605663"/>
                <a:gd name="connsiteX233" fmla="*/ 303767 w 607561"/>
                <a:gd name="connsiteY233" fmla="*/ 105284 h 605663"/>
                <a:gd name="connsiteX234" fmla="*/ 283829 w 607561"/>
                <a:gd name="connsiteY234" fmla="*/ 99331 h 605663"/>
                <a:gd name="connsiteX235" fmla="*/ 267273 w 607561"/>
                <a:gd name="connsiteY235" fmla="*/ 70633 h 605663"/>
                <a:gd name="connsiteX236" fmla="*/ 265315 w 607561"/>
                <a:gd name="connsiteY236" fmla="*/ 40958 h 605663"/>
                <a:gd name="connsiteX237" fmla="*/ 275640 w 607561"/>
                <a:gd name="connsiteY237" fmla="*/ 12172 h 605663"/>
                <a:gd name="connsiteX238" fmla="*/ 303767 w 607561"/>
                <a:gd name="connsiteY238" fmla="*/ 0 h 6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607561" h="605663">
                  <a:moveTo>
                    <a:pt x="270734" y="547628"/>
                  </a:moveTo>
                  <a:cubicBezTo>
                    <a:pt x="268420" y="547628"/>
                    <a:pt x="266195" y="547806"/>
                    <a:pt x="263969" y="548250"/>
                  </a:cubicBezTo>
                  <a:cubicBezTo>
                    <a:pt x="249460" y="550916"/>
                    <a:pt x="237888" y="562559"/>
                    <a:pt x="235218" y="577134"/>
                  </a:cubicBezTo>
                  <a:lnTo>
                    <a:pt x="234417" y="581489"/>
                  </a:lnTo>
                  <a:lnTo>
                    <a:pt x="373100" y="581489"/>
                  </a:lnTo>
                  <a:lnTo>
                    <a:pt x="372388" y="577134"/>
                  </a:lnTo>
                  <a:cubicBezTo>
                    <a:pt x="369718" y="562559"/>
                    <a:pt x="358146" y="550916"/>
                    <a:pt x="343547" y="548250"/>
                  </a:cubicBezTo>
                  <a:cubicBezTo>
                    <a:pt x="341411" y="547806"/>
                    <a:pt x="339097" y="547628"/>
                    <a:pt x="336871" y="547628"/>
                  </a:cubicBezTo>
                  <a:lnTo>
                    <a:pt x="331353" y="547628"/>
                  </a:lnTo>
                  <a:cubicBezTo>
                    <a:pt x="315241" y="560248"/>
                    <a:pt x="292365" y="560248"/>
                    <a:pt x="276253" y="547628"/>
                  </a:cubicBezTo>
                  <a:close/>
                  <a:moveTo>
                    <a:pt x="270734" y="523454"/>
                  </a:moveTo>
                  <a:lnTo>
                    <a:pt x="280793" y="523454"/>
                  </a:lnTo>
                  <a:cubicBezTo>
                    <a:pt x="283997" y="523454"/>
                    <a:pt x="287113" y="524698"/>
                    <a:pt x="289427" y="526920"/>
                  </a:cubicBezTo>
                  <a:cubicBezTo>
                    <a:pt x="297349" y="534919"/>
                    <a:pt x="310256" y="534919"/>
                    <a:pt x="318179" y="526920"/>
                  </a:cubicBezTo>
                  <a:cubicBezTo>
                    <a:pt x="320493" y="524698"/>
                    <a:pt x="323519" y="523454"/>
                    <a:pt x="326724" y="523454"/>
                  </a:cubicBezTo>
                  <a:lnTo>
                    <a:pt x="336871" y="523454"/>
                  </a:lnTo>
                  <a:cubicBezTo>
                    <a:pt x="340610" y="523454"/>
                    <a:pt x="344348" y="523810"/>
                    <a:pt x="348087" y="524432"/>
                  </a:cubicBezTo>
                  <a:cubicBezTo>
                    <a:pt x="372388" y="529053"/>
                    <a:pt x="391704" y="548517"/>
                    <a:pt x="396155" y="572868"/>
                  </a:cubicBezTo>
                  <a:lnTo>
                    <a:pt x="399537" y="591354"/>
                  </a:lnTo>
                  <a:cubicBezTo>
                    <a:pt x="400160" y="594909"/>
                    <a:pt x="399181" y="598553"/>
                    <a:pt x="396867" y="601308"/>
                  </a:cubicBezTo>
                  <a:cubicBezTo>
                    <a:pt x="394641" y="604063"/>
                    <a:pt x="391170" y="605663"/>
                    <a:pt x="387609" y="605663"/>
                  </a:cubicBezTo>
                  <a:lnTo>
                    <a:pt x="219997" y="605663"/>
                  </a:lnTo>
                  <a:cubicBezTo>
                    <a:pt x="216347" y="605663"/>
                    <a:pt x="212965" y="604063"/>
                    <a:pt x="210650" y="601308"/>
                  </a:cubicBezTo>
                  <a:cubicBezTo>
                    <a:pt x="208336" y="598553"/>
                    <a:pt x="207446" y="594909"/>
                    <a:pt x="208069" y="591443"/>
                  </a:cubicBezTo>
                  <a:lnTo>
                    <a:pt x="211451" y="572868"/>
                  </a:lnTo>
                  <a:cubicBezTo>
                    <a:pt x="215813" y="548517"/>
                    <a:pt x="235129" y="529053"/>
                    <a:pt x="259519" y="524432"/>
                  </a:cubicBezTo>
                  <a:cubicBezTo>
                    <a:pt x="263168" y="523810"/>
                    <a:pt x="266996" y="523454"/>
                    <a:pt x="270734" y="523454"/>
                  </a:cubicBezTo>
                  <a:close/>
                  <a:moveTo>
                    <a:pt x="303767" y="439249"/>
                  </a:moveTo>
                  <a:cubicBezTo>
                    <a:pt x="299761" y="439249"/>
                    <a:pt x="296023" y="440849"/>
                    <a:pt x="293353" y="443783"/>
                  </a:cubicBezTo>
                  <a:cubicBezTo>
                    <a:pt x="290594" y="446717"/>
                    <a:pt x="289169" y="450540"/>
                    <a:pt x="289436" y="454541"/>
                  </a:cubicBezTo>
                  <a:lnTo>
                    <a:pt x="291395" y="484235"/>
                  </a:lnTo>
                  <a:cubicBezTo>
                    <a:pt x="291662" y="488414"/>
                    <a:pt x="293798" y="492148"/>
                    <a:pt x="297002" y="494193"/>
                  </a:cubicBezTo>
                  <a:cubicBezTo>
                    <a:pt x="301186" y="496860"/>
                    <a:pt x="306437" y="496860"/>
                    <a:pt x="310532" y="494193"/>
                  </a:cubicBezTo>
                  <a:cubicBezTo>
                    <a:pt x="313825" y="492148"/>
                    <a:pt x="315872" y="488414"/>
                    <a:pt x="316139" y="484235"/>
                  </a:cubicBezTo>
                  <a:lnTo>
                    <a:pt x="318097" y="454541"/>
                  </a:lnTo>
                  <a:cubicBezTo>
                    <a:pt x="318364" y="450540"/>
                    <a:pt x="317029" y="446717"/>
                    <a:pt x="314270" y="443783"/>
                  </a:cubicBezTo>
                  <a:cubicBezTo>
                    <a:pt x="311511" y="440849"/>
                    <a:pt x="307772" y="439249"/>
                    <a:pt x="303767" y="439249"/>
                  </a:cubicBezTo>
                  <a:close/>
                  <a:moveTo>
                    <a:pt x="303767" y="415066"/>
                  </a:moveTo>
                  <a:cubicBezTo>
                    <a:pt x="314448" y="415066"/>
                    <a:pt x="324684" y="419511"/>
                    <a:pt x="331894" y="427246"/>
                  </a:cubicBezTo>
                  <a:cubicBezTo>
                    <a:pt x="339192" y="434981"/>
                    <a:pt x="342931" y="445472"/>
                    <a:pt x="342308" y="456052"/>
                  </a:cubicBezTo>
                  <a:lnTo>
                    <a:pt x="340350" y="485747"/>
                  </a:lnTo>
                  <a:cubicBezTo>
                    <a:pt x="339549" y="497482"/>
                    <a:pt x="333407" y="508240"/>
                    <a:pt x="323705" y="514552"/>
                  </a:cubicBezTo>
                  <a:cubicBezTo>
                    <a:pt x="317652" y="518464"/>
                    <a:pt x="310710" y="520420"/>
                    <a:pt x="303767" y="520420"/>
                  </a:cubicBezTo>
                  <a:cubicBezTo>
                    <a:pt x="296824" y="520420"/>
                    <a:pt x="289881" y="518464"/>
                    <a:pt x="283829" y="514552"/>
                  </a:cubicBezTo>
                  <a:cubicBezTo>
                    <a:pt x="274216" y="508240"/>
                    <a:pt x="267985" y="497482"/>
                    <a:pt x="267273" y="485747"/>
                  </a:cubicBezTo>
                  <a:lnTo>
                    <a:pt x="265315" y="456052"/>
                  </a:lnTo>
                  <a:cubicBezTo>
                    <a:pt x="264603" y="445472"/>
                    <a:pt x="268430" y="434981"/>
                    <a:pt x="275640" y="427246"/>
                  </a:cubicBezTo>
                  <a:cubicBezTo>
                    <a:pt x="282939" y="419511"/>
                    <a:pt x="293175" y="415066"/>
                    <a:pt x="303767" y="415066"/>
                  </a:cubicBezTo>
                  <a:close/>
                  <a:moveTo>
                    <a:pt x="490802" y="414596"/>
                  </a:moveTo>
                  <a:cubicBezTo>
                    <a:pt x="493862" y="414096"/>
                    <a:pt x="497111" y="414763"/>
                    <a:pt x="499826" y="416717"/>
                  </a:cubicBezTo>
                  <a:cubicBezTo>
                    <a:pt x="505256" y="420538"/>
                    <a:pt x="506502" y="428090"/>
                    <a:pt x="502585" y="433509"/>
                  </a:cubicBezTo>
                  <a:cubicBezTo>
                    <a:pt x="472587" y="475355"/>
                    <a:pt x="431016" y="506185"/>
                    <a:pt x="382324" y="522621"/>
                  </a:cubicBezTo>
                  <a:cubicBezTo>
                    <a:pt x="381078" y="523065"/>
                    <a:pt x="379743" y="523243"/>
                    <a:pt x="378497" y="523243"/>
                  </a:cubicBezTo>
                  <a:cubicBezTo>
                    <a:pt x="373423" y="523243"/>
                    <a:pt x="368705" y="520134"/>
                    <a:pt x="367014" y="515069"/>
                  </a:cubicBezTo>
                  <a:cubicBezTo>
                    <a:pt x="364877" y="508761"/>
                    <a:pt x="368260" y="501831"/>
                    <a:pt x="374580" y="499699"/>
                  </a:cubicBezTo>
                  <a:cubicBezTo>
                    <a:pt x="417753" y="485128"/>
                    <a:pt x="456208" y="456609"/>
                    <a:pt x="482913" y="419472"/>
                  </a:cubicBezTo>
                  <a:cubicBezTo>
                    <a:pt x="484871" y="416762"/>
                    <a:pt x="487742" y="415096"/>
                    <a:pt x="490802" y="414596"/>
                  </a:cubicBezTo>
                  <a:close/>
                  <a:moveTo>
                    <a:pt x="117156" y="414585"/>
                  </a:moveTo>
                  <a:cubicBezTo>
                    <a:pt x="120216" y="415096"/>
                    <a:pt x="123087" y="416762"/>
                    <a:pt x="125045" y="419472"/>
                  </a:cubicBezTo>
                  <a:cubicBezTo>
                    <a:pt x="151661" y="456609"/>
                    <a:pt x="190205" y="485128"/>
                    <a:pt x="233378" y="499699"/>
                  </a:cubicBezTo>
                  <a:cubicBezTo>
                    <a:pt x="239698" y="501831"/>
                    <a:pt x="243081" y="508761"/>
                    <a:pt x="240944" y="515069"/>
                  </a:cubicBezTo>
                  <a:cubicBezTo>
                    <a:pt x="239253" y="520045"/>
                    <a:pt x="234535" y="523243"/>
                    <a:pt x="229461" y="523243"/>
                  </a:cubicBezTo>
                  <a:cubicBezTo>
                    <a:pt x="228215" y="523243"/>
                    <a:pt x="226880" y="523065"/>
                    <a:pt x="225634" y="522621"/>
                  </a:cubicBezTo>
                  <a:cubicBezTo>
                    <a:pt x="177654" y="506451"/>
                    <a:pt x="134926" y="474822"/>
                    <a:pt x="105373" y="433509"/>
                  </a:cubicBezTo>
                  <a:cubicBezTo>
                    <a:pt x="101456" y="428090"/>
                    <a:pt x="102702" y="420538"/>
                    <a:pt x="108132" y="416628"/>
                  </a:cubicBezTo>
                  <a:cubicBezTo>
                    <a:pt x="110847" y="414718"/>
                    <a:pt x="114096" y="414074"/>
                    <a:pt x="117156" y="414585"/>
                  </a:cubicBezTo>
                  <a:close/>
                  <a:moveTo>
                    <a:pt x="478543" y="340025"/>
                  </a:moveTo>
                  <a:cubicBezTo>
                    <a:pt x="476318" y="340025"/>
                    <a:pt x="474092" y="340203"/>
                    <a:pt x="471867" y="340647"/>
                  </a:cubicBezTo>
                  <a:cubicBezTo>
                    <a:pt x="457271" y="343402"/>
                    <a:pt x="445700" y="355045"/>
                    <a:pt x="443119" y="369620"/>
                  </a:cubicBezTo>
                  <a:lnTo>
                    <a:pt x="442318" y="373886"/>
                  </a:lnTo>
                  <a:lnTo>
                    <a:pt x="580988" y="373886"/>
                  </a:lnTo>
                  <a:lnTo>
                    <a:pt x="580187" y="369620"/>
                  </a:lnTo>
                  <a:cubicBezTo>
                    <a:pt x="577516" y="355045"/>
                    <a:pt x="565946" y="343402"/>
                    <a:pt x="551438" y="340647"/>
                  </a:cubicBezTo>
                  <a:cubicBezTo>
                    <a:pt x="549213" y="340203"/>
                    <a:pt x="546988" y="340025"/>
                    <a:pt x="544763" y="340025"/>
                  </a:cubicBezTo>
                  <a:lnTo>
                    <a:pt x="539155" y="340025"/>
                  </a:lnTo>
                  <a:cubicBezTo>
                    <a:pt x="531323" y="346157"/>
                    <a:pt x="521710" y="349534"/>
                    <a:pt x="511653" y="349534"/>
                  </a:cubicBezTo>
                  <a:cubicBezTo>
                    <a:pt x="501506" y="349534"/>
                    <a:pt x="491894" y="346157"/>
                    <a:pt x="484150" y="340025"/>
                  </a:cubicBezTo>
                  <a:close/>
                  <a:moveTo>
                    <a:pt x="62842" y="340025"/>
                  </a:moveTo>
                  <a:cubicBezTo>
                    <a:pt x="60617" y="340025"/>
                    <a:pt x="58392" y="340203"/>
                    <a:pt x="56167" y="340647"/>
                  </a:cubicBezTo>
                  <a:cubicBezTo>
                    <a:pt x="41570" y="343402"/>
                    <a:pt x="30000" y="355045"/>
                    <a:pt x="27418" y="369620"/>
                  </a:cubicBezTo>
                  <a:lnTo>
                    <a:pt x="26617" y="373886"/>
                  </a:lnTo>
                  <a:lnTo>
                    <a:pt x="165287" y="373886"/>
                  </a:lnTo>
                  <a:lnTo>
                    <a:pt x="164486" y="369620"/>
                  </a:lnTo>
                  <a:cubicBezTo>
                    <a:pt x="161816" y="355045"/>
                    <a:pt x="150245" y="343402"/>
                    <a:pt x="135738" y="340647"/>
                  </a:cubicBezTo>
                  <a:cubicBezTo>
                    <a:pt x="133513" y="340203"/>
                    <a:pt x="131287" y="340025"/>
                    <a:pt x="128973" y="340025"/>
                  </a:cubicBezTo>
                  <a:lnTo>
                    <a:pt x="123455" y="340025"/>
                  </a:lnTo>
                  <a:cubicBezTo>
                    <a:pt x="115622" y="346157"/>
                    <a:pt x="106010" y="349534"/>
                    <a:pt x="95952" y="349534"/>
                  </a:cubicBezTo>
                  <a:cubicBezTo>
                    <a:pt x="85806" y="349534"/>
                    <a:pt x="76193" y="346157"/>
                    <a:pt x="68450" y="340025"/>
                  </a:cubicBezTo>
                  <a:close/>
                  <a:moveTo>
                    <a:pt x="478543" y="315851"/>
                  </a:moveTo>
                  <a:lnTo>
                    <a:pt x="488689" y="315851"/>
                  </a:lnTo>
                  <a:cubicBezTo>
                    <a:pt x="491894" y="315851"/>
                    <a:pt x="495009" y="317095"/>
                    <a:pt x="497234" y="319406"/>
                  </a:cubicBezTo>
                  <a:cubicBezTo>
                    <a:pt x="505155" y="327316"/>
                    <a:pt x="518061" y="327316"/>
                    <a:pt x="526071" y="319406"/>
                  </a:cubicBezTo>
                  <a:cubicBezTo>
                    <a:pt x="528297" y="317095"/>
                    <a:pt x="531412" y="315851"/>
                    <a:pt x="534616" y="315851"/>
                  </a:cubicBezTo>
                  <a:lnTo>
                    <a:pt x="544763" y="315851"/>
                  </a:lnTo>
                  <a:cubicBezTo>
                    <a:pt x="548501" y="315851"/>
                    <a:pt x="552239" y="316206"/>
                    <a:pt x="555888" y="316917"/>
                  </a:cubicBezTo>
                  <a:cubicBezTo>
                    <a:pt x="580276" y="321450"/>
                    <a:pt x="599590" y="340914"/>
                    <a:pt x="604040" y="365265"/>
                  </a:cubicBezTo>
                  <a:lnTo>
                    <a:pt x="607333" y="383840"/>
                  </a:lnTo>
                  <a:cubicBezTo>
                    <a:pt x="608045" y="387395"/>
                    <a:pt x="607066" y="390950"/>
                    <a:pt x="604752" y="393705"/>
                  </a:cubicBezTo>
                  <a:cubicBezTo>
                    <a:pt x="602438" y="396460"/>
                    <a:pt x="599056" y="398060"/>
                    <a:pt x="595495" y="398060"/>
                  </a:cubicBezTo>
                  <a:lnTo>
                    <a:pt x="427810" y="398060"/>
                  </a:lnTo>
                  <a:cubicBezTo>
                    <a:pt x="424250" y="398060"/>
                    <a:pt x="420867" y="396460"/>
                    <a:pt x="418553" y="393705"/>
                  </a:cubicBezTo>
                  <a:cubicBezTo>
                    <a:pt x="416239" y="390950"/>
                    <a:pt x="415260" y="387395"/>
                    <a:pt x="415883" y="383840"/>
                  </a:cubicBezTo>
                  <a:lnTo>
                    <a:pt x="419265" y="365265"/>
                  </a:lnTo>
                  <a:cubicBezTo>
                    <a:pt x="423716" y="340914"/>
                    <a:pt x="443030" y="321450"/>
                    <a:pt x="467417" y="316917"/>
                  </a:cubicBezTo>
                  <a:cubicBezTo>
                    <a:pt x="471066" y="316206"/>
                    <a:pt x="474805" y="315851"/>
                    <a:pt x="478543" y="315851"/>
                  </a:cubicBezTo>
                  <a:close/>
                  <a:moveTo>
                    <a:pt x="62842" y="315851"/>
                  </a:moveTo>
                  <a:lnTo>
                    <a:pt x="72989" y="315851"/>
                  </a:lnTo>
                  <a:cubicBezTo>
                    <a:pt x="76193" y="315851"/>
                    <a:pt x="79219" y="317095"/>
                    <a:pt x="81534" y="319406"/>
                  </a:cubicBezTo>
                  <a:cubicBezTo>
                    <a:pt x="89455" y="327316"/>
                    <a:pt x="102361" y="327316"/>
                    <a:pt x="110282" y="319406"/>
                  </a:cubicBezTo>
                  <a:cubicBezTo>
                    <a:pt x="112596" y="317095"/>
                    <a:pt x="115711" y="315851"/>
                    <a:pt x="118916" y="315851"/>
                  </a:cubicBezTo>
                  <a:lnTo>
                    <a:pt x="128973" y="315851"/>
                  </a:lnTo>
                  <a:cubicBezTo>
                    <a:pt x="132711" y="315851"/>
                    <a:pt x="136539" y="316206"/>
                    <a:pt x="140188" y="316917"/>
                  </a:cubicBezTo>
                  <a:cubicBezTo>
                    <a:pt x="164575" y="321450"/>
                    <a:pt x="183889" y="340914"/>
                    <a:pt x="188340" y="365265"/>
                  </a:cubicBezTo>
                  <a:lnTo>
                    <a:pt x="191633" y="383840"/>
                  </a:lnTo>
                  <a:cubicBezTo>
                    <a:pt x="192345" y="387395"/>
                    <a:pt x="191366" y="390950"/>
                    <a:pt x="189052" y="393705"/>
                  </a:cubicBezTo>
                  <a:cubicBezTo>
                    <a:pt x="186738" y="396460"/>
                    <a:pt x="183355" y="398060"/>
                    <a:pt x="179795" y="398060"/>
                  </a:cubicBezTo>
                  <a:lnTo>
                    <a:pt x="12110" y="398060"/>
                  </a:lnTo>
                  <a:cubicBezTo>
                    <a:pt x="8549" y="398060"/>
                    <a:pt x="5078" y="396460"/>
                    <a:pt x="2853" y="393705"/>
                  </a:cubicBezTo>
                  <a:cubicBezTo>
                    <a:pt x="539" y="390950"/>
                    <a:pt x="-440" y="387395"/>
                    <a:pt x="183" y="383840"/>
                  </a:cubicBezTo>
                  <a:lnTo>
                    <a:pt x="3565" y="365265"/>
                  </a:lnTo>
                  <a:cubicBezTo>
                    <a:pt x="8015" y="340914"/>
                    <a:pt x="27329" y="321450"/>
                    <a:pt x="51628" y="316917"/>
                  </a:cubicBezTo>
                  <a:cubicBezTo>
                    <a:pt x="55366" y="316206"/>
                    <a:pt x="59104" y="315851"/>
                    <a:pt x="62842" y="315851"/>
                  </a:cubicBezTo>
                  <a:close/>
                  <a:moveTo>
                    <a:pt x="511653" y="231644"/>
                  </a:moveTo>
                  <a:cubicBezTo>
                    <a:pt x="507648" y="231644"/>
                    <a:pt x="503909" y="233334"/>
                    <a:pt x="501150" y="236179"/>
                  </a:cubicBezTo>
                  <a:cubicBezTo>
                    <a:pt x="498391" y="239113"/>
                    <a:pt x="497056" y="242935"/>
                    <a:pt x="497323" y="246936"/>
                  </a:cubicBezTo>
                  <a:lnTo>
                    <a:pt x="499281" y="276631"/>
                  </a:lnTo>
                  <a:cubicBezTo>
                    <a:pt x="499548" y="280810"/>
                    <a:pt x="501595" y="284544"/>
                    <a:pt x="504888" y="286677"/>
                  </a:cubicBezTo>
                  <a:cubicBezTo>
                    <a:pt x="508983" y="289345"/>
                    <a:pt x="514323" y="289345"/>
                    <a:pt x="518418" y="286677"/>
                  </a:cubicBezTo>
                  <a:cubicBezTo>
                    <a:pt x="521622" y="284544"/>
                    <a:pt x="523758" y="280810"/>
                    <a:pt x="524025" y="276631"/>
                  </a:cubicBezTo>
                  <a:lnTo>
                    <a:pt x="525984" y="246936"/>
                  </a:lnTo>
                  <a:cubicBezTo>
                    <a:pt x="526251" y="242935"/>
                    <a:pt x="524826" y="239113"/>
                    <a:pt x="522156" y="236179"/>
                  </a:cubicBezTo>
                  <a:cubicBezTo>
                    <a:pt x="519397" y="233334"/>
                    <a:pt x="515659" y="231644"/>
                    <a:pt x="511653" y="231644"/>
                  </a:cubicBezTo>
                  <a:close/>
                  <a:moveTo>
                    <a:pt x="95952" y="231644"/>
                  </a:moveTo>
                  <a:cubicBezTo>
                    <a:pt x="91946" y="231644"/>
                    <a:pt x="88208" y="233334"/>
                    <a:pt x="85449" y="236179"/>
                  </a:cubicBezTo>
                  <a:cubicBezTo>
                    <a:pt x="82690" y="239113"/>
                    <a:pt x="81354" y="242935"/>
                    <a:pt x="81621" y="246936"/>
                  </a:cubicBezTo>
                  <a:lnTo>
                    <a:pt x="83580" y="276631"/>
                  </a:lnTo>
                  <a:cubicBezTo>
                    <a:pt x="83847" y="280810"/>
                    <a:pt x="85894" y="284544"/>
                    <a:pt x="89187" y="286677"/>
                  </a:cubicBezTo>
                  <a:cubicBezTo>
                    <a:pt x="93282" y="289345"/>
                    <a:pt x="98622" y="289345"/>
                    <a:pt x="102717" y="286677"/>
                  </a:cubicBezTo>
                  <a:cubicBezTo>
                    <a:pt x="105921" y="284544"/>
                    <a:pt x="108057" y="280810"/>
                    <a:pt x="108324" y="276631"/>
                  </a:cubicBezTo>
                  <a:lnTo>
                    <a:pt x="110282" y="246936"/>
                  </a:lnTo>
                  <a:cubicBezTo>
                    <a:pt x="110549" y="242935"/>
                    <a:pt x="109125" y="239113"/>
                    <a:pt x="106366" y="236179"/>
                  </a:cubicBezTo>
                  <a:cubicBezTo>
                    <a:pt x="103696" y="233334"/>
                    <a:pt x="99957" y="231644"/>
                    <a:pt x="95952" y="231644"/>
                  </a:cubicBezTo>
                  <a:close/>
                  <a:moveTo>
                    <a:pt x="511653" y="207462"/>
                  </a:moveTo>
                  <a:cubicBezTo>
                    <a:pt x="522245" y="207462"/>
                    <a:pt x="532481" y="211907"/>
                    <a:pt x="539780" y="219642"/>
                  </a:cubicBezTo>
                  <a:cubicBezTo>
                    <a:pt x="547079" y="227466"/>
                    <a:pt x="550817" y="237957"/>
                    <a:pt x="550105" y="248537"/>
                  </a:cubicBezTo>
                  <a:lnTo>
                    <a:pt x="548147" y="278231"/>
                  </a:lnTo>
                  <a:cubicBezTo>
                    <a:pt x="547435" y="289967"/>
                    <a:pt x="541204" y="300725"/>
                    <a:pt x="531591" y="306948"/>
                  </a:cubicBezTo>
                  <a:cubicBezTo>
                    <a:pt x="525539" y="310860"/>
                    <a:pt x="518596" y="312816"/>
                    <a:pt x="511653" y="312816"/>
                  </a:cubicBezTo>
                  <a:cubicBezTo>
                    <a:pt x="504710" y="312816"/>
                    <a:pt x="497768" y="310860"/>
                    <a:pt x="491715" y="306948"/>
                  </a:cubicBezTo>
                  <a:cubicBezTo>
                    <a:pt x="482102" y="300725"/>
                    <a:pt x="475871" y="289967"/>
                    <a:pt x="475070" y="278231"/>
                  </a:cubicBezTo>
                  <a:lnTo>
                    <a:pt x="473201" y="248537"/>
                  </a:lnTo>
                  <a:cubicBezTo>
                    <a:pt x="472489" y="237957"/>
                    <a:pt x="476228" y="227466"/>
                    <a:pt x="483526" y="219731"/>
                  </a:cubicBezTo>
                  <a:cubicBezTo>
                    <a:pt x="490736" y="211907"/>
                    <a:pt x="501061" y="207462"/>
                    <a:pt x="511653" y="207462"/>
                  </a:cubicBezTo>
                  <a:close/>
                  <a:moveTo>
                    <a:pt x="95952" y="207462"/>
                  </a:moveTo>
                  <a:cubicBezTo>
                    <a:pt x="106544" y="207462"/>
                    <a:pt x="116780" y="211907"/>
                    <a:pt x="124079" y="219731"/>
                  </a:cubicBezTo>
                  <a:cubicBezTo>
                    <a:pt x="131288" y="227466"/>
                    <a:pt x="135116" y="237957"/>
                    <a:pt x="134404" y="248537"/>
                  </a:cubicBezTo>
                  <a:lnTo>
                    <a:pt x="132446" y="278231"/>
                  </a:lnTo>
                  <a:cubicBezTo>
                    <a:pt x="131734" y="289967"/>
                    <a:pt x="125503" y="300725"/>
                    <a:pt x="115890" y="306948"/>
                  </a:cubicBezTo>
                  <a:cubicBezTo>
                    <a:pt x="109837" y="310860"/>
                    <a:pt x="102895" y="312816"/>
                    <a:pt x="95952" y="312816"/>
                  </a:cubicBezTo>
                  <a:cubicBezTo>
                    <a:pt x="89009" y="312816"/>
                    <a:pt x="82066" y="310860"/>
                    <a:pt x="76014" y="306948"/>
                  </a:cubicBezTo>
                  <a:cubicBezTo>
                    <a:pt x="66401" y="300725"/>
                    <a:pt x="60170" y="289967"/>
                    <a:pt x="59369" y="278231"/>
                  </a:cubicBezTo>
                  <a:lnTo>
                    <a:pt x="57411" y="248537"/>
                  </a:lnTo>
                  <a:cubicBezTo>
                    <a:pt x="56788" y="237957"/>
                    <a:pt x="60526" y="227466"/>
                    <a:pt x="67825" y="219731"/>
                  </a:cubicBezTo>
                  <a:cubicBezTo>
                    <a:pt x="75035" y="211907"/>
                    <a:pt x="85271" y="207462"/>
                    <a:pt x="95952" y="207462"/>
                  </a:cubicBezTo>
                  <a:close/>
                  <a:moveTo>
                    <a:pt x="270734" y="132403"/>
                  </a:moveTo>
                  <a:cubicBezTo>
                    <a:pt x="268420" y="132403"/>
                    <a:pt x="266195" y="132670"/>
                    <a:pt x="263969" y="133114"/>
                  </a:cubicBezTo>
                  <a:cubicBezTo>
                    <a:pt x="249460" y="135780"/>
                    <a:pt x="237888" y="147423"/>
                    <a:pt x="235218" y="161998"/>
                  </a:cubicBezTo>
                  <a:lnTo>
                    <a:pt x="234417" y="166353"/>
                  </a:lnTo>
                  <a:lnTo>
                    <a:pt x="373100" y="166353"/>
                  </a:lnTo>
                  <a:lnTo>
                    <a:pt x="372388" y="161998"/>
                  </a:lnTo>
                  <a:cubicBezTo>
                    <a:pt x="369718" y="147423"/>
                    <a:pt x="358146" y="135780"/>
                    <a:pt x="343547" y="133114"/>
                  </a:cubicBezTo>
                  <a:cubicBezTo>
                    <a:pt x="341411" y="132670"/>
                    <a:pt x="339097" y="132403"/>
                    <a:pt x="336871" y="132403"/>
                  </a:cubicBezTo>
                  <a:lnTo>
                    <a:pt x="331353" y="132403"/>
                  </a:lnTo>
                  <a:cubicBezTo>
                    <a:pt x="323519" y="138624"/>
                    <a:pt x="313906" y="141912"/>
                    <a:pt x="303758" y="141912"/>
                  </a:cubicBezTo>
                  <a:cubicBezTo>
                    <a:pt x="293700" y="141912"/>
                    <a:pt x="284086" y="138624"/>
                    <a:pt x="276253" y="132403"/>
                  </a:cubicBezTo>
                  <a:close/>
                  <a:moveTo>
                    <a:pt x="270734" y="108318"/>
                  </a:moveTo>
                  <a:lnTo>
                    <a:pt x="280793" y="108318"/>
                  </a:lnTo>
                  <a:cubicBezTo>
                    <a:pt x="283997" y="108318"/>
                    <a:pt x="287113" y="109562"/>
                    <a:pt x="289427" y="111784"/>
                  </a:cubicBezTo>
                  <a:cubicBezTo>
                    <a:pt x="293255" y="115694"/>
                    <a:pt x="298329" y="117739"/>
                    <a:pt x="303758" y="117739"/>
                  </a:cubicBezTo>
                  <a:cubicBezTo>
                    <a:pt x="309188" y="117739"/>
                    <a:pt x="314351" y="115694"/>
                    <a:pt x="318179" y="111784"/>
                  </a:cubicBezTo>
                  <a:cubicBezTo>
                    <a:pt x="320493" y="109562"/>
                    <a:pt x="323519" y="108318"/>
                    <a:pt x="326724" y="108318"/>
                  </a:cubicBezTo>
                  <a:lnTo>
                    <a:pt x="336871" y="108318"/>
                  </a:lnTo>
                  <a:cubicBezTo>
                    <a:pt x="340610" y="108318"/>
                    <a:pt x="344348" y="108584"/>
                    <a:pt x="348087" y="109295"/>
                  </a:cubicBezTo>
                  <a:cubicBezTo>
                    <a:pt x="372388" y="113917"/>
                    <a:pt x="391704" y="133381"/>
                    <a:pt x="396155" y="157732"/>
                  </a:cubicBezTo>
                  <a:lnTo>
                    <a:pt x="399537" y="176218"/>
                  </a:lnTo>
                  <a:cubicBezTo>
                    <a:pt x="400160" y="179773"/>
                    <a:pt x="399181" y="183417"/>
                    <a:pt x="396867" y="186172"/>
                  </a:cubicBezTo>
                  <a:cubicBezTo>
                    <a:pt x="394641" y="188927"/>
                    <a:pt x="391170" y="190527"/>
                    <a:pt x="387609" y="190527"/>
                  </a:cubicBezTo>
                  <a:lnTo>
                    <a:pt x="219997" y="190527"/>
                  </a:lnTo>
                  <a:cubicBezTo>
                    <a:pt x="216347" y="190527"/>
                    <a:pt x="212965" y="188927"/>
                    <a:pt x="210650" y="186172"/>
                  </a:cubicBezTo>
                  <a:cubicBezTo>
                    <a:pt x="208336" y="183417"/>
                    <a:pt x="207446" y="179773"/>
                    <a:pt x="208069" y="176218"/>
                  </a:cubicBezTo>
                  <a:lnTo>
                    <a:pt x="211451" y="157732"/>
                  </a:lnTo>
                  <a:cubicBezTo>
                    <a:pt x="215813" y="133381"/>
                    <a:pt x="235129" y="113917"/>
                    <a:pt x="259519" y="109295"/>
                  </a:cubicBezTo>
                  <a:cubicBezTo>
                    <a:pt x="263168" y="108584"/>
                    <a:pt x="266996" y="108318"/>
                    <a:pt x="270734" y="108318"/>
                  </a:cubicBezTo>
                  <a:close/>
                  <a:moveTo>
                    <a:pt x="413861" y="87316"/>
                  </a:moveTo>
                  <a:cubicBezTo>
                    <a:pt x="416843" y="86483"/>
                    <a:pt x="420159" y="86772"/>
                    <a:pt x="423096" y="88372"/>
                  </a:cubicBezTo>
                  <a:cubicBezTo>
                    <a:pt x="454251" y="105796"/>
                    <a:pt x="481756" y="130420"/>
                    <a:pt x="502586" y="159488"/>
                  </a:cubicBezTo>
                  <a:cubicBezTo>
                    <a:pt x="506502" y="164911"/>
                    <a:pt x="505256" y="172467"/>
                    <a:pt x="499826" y="176290"/>
                  </a:cubicBezTo>
                  <a:cubicBezTo>
                    <a:pt x="497690" y="177890"/>
                    <a:pt x="495197" y="178601"/>
                    <a:pt x="492794" y="178601"/>
                  </a:cubicBezTo>
                  <a:cubicBezTo>
                    <a:pt x="488966" y="178601"/>
                    <a:pt x="485317" y="176823"/>
                    <a:pt x="482913" y="173534"/>
                  </a:cubicBezTo>
                  <a:cubicBezTo>
                    <a:pt x="464132" y="147310"/>
                    <a:pt x="439386" y="125175"/>
                    <a:pt x="411257" y="109529"/>
                  </a:cubicBezTo>
                  <a:cubicBezTo>
                    <a:pt x="405382" y="106240"/>
                    <a:pt x="403335" y="98862"/>
                    <a:pt x="406629" y="92995"/>
                  </a:cubicBezTo>
                  <a:cubicBezTo>
                    <a:pt x="408231" y="90106"/>
                    <a:pt x="410879" y="88150"/>
                    <a:pt x="413861" y="87316"/>
                  </a:cubicBezTo>
                  <a:close/>
                  <a:moveTo>
                    <a:pt x="382342" y="70370"/>
                  </a:moveTo>
                  <a:cubicBezTo>
                    <a:pt x="384480" y="71081"/>
                    <a:pt x="386530" y="71792"/>
                    <a:pt x="388579" y="72592"/>
                  </a:cubicBezTo>
                  <a:cubicBezTo>
                    <a:pt x="394905" y="74903"/>
                    <a:pt x="398113" y="81836"/>
                    <a:pt x="395796" y="88058"/>
                  </a:cubicBezTo>
                  <a:cubicBezTo>
                    <a:pt x="394014" y="92947"/>
                    <a:pt x="389381" y="95969"/>
                    <a:pt x="384391" y="95969"/>
                  </a:cubicBezTo>
                  <a:cubicBezTo>
                    <a:pt x="383054" y="95969"/>
                    <a:pt x="381629" y="95791"/>
                    <a:pt x="380203" y="95258"/>
                  </a:cubicBezTo>
                  <a:cubicBezTo>
                    <a:pt x="378332" y="94547"/>
                    <a:pt x="376461" y="93925"/>
                    <a:pt x="374590" y="93213"/>
                  </a:cubicBezTo>
                  <a:cubicBezTo>
                    <a:pt x="368263" y="91080"/>
                    <a:pt x="364877" y="84236"/>
                    <a:pt x="367016" y="77925"/>
                  </a:cubicBezTo>
                  <a:cubicBezTo>
                    <a:pt x="369154" y="71614"/>
                    <a:pt x="376015" y="68237"/>
                    <a:pt x="382342" y="70370"/>
                  </a:cubicBezTo>
                  <a:close/>
                  <a:moveTo>
                    <a:pt x="225634" y="70370"/>
                  </a:moveTo>
                  <a:cubicBezTo>
                    <a:pt x="231954" y="68237"/>
                    <a:pt x="238808" y="71614"/>
                    <a:pt x="240944" y="77923"/>
                  </a:cubicBezTo>
                  <a:cubicBezTo>
                    <a:pt x="243081" y="84232"/>
                    <a:pt x="239698" y="91074"/>
                    <a:pt x="233378" y="93207"/>
                  </a:cubicBezTo>
                  <a:cubicBezTo>
                    <a:pt x="190205" y="107868"/>
                    <a:pt x="151661" y="136304"/>
                    <a:pt x="125045" y="173536"/>
                  </a:cubicBezTo>
                  <a:cubicBezTo>
                    <a:pt x="122642" y="176824"/>
                    <a:pt x="118903" y="178601"/>
                    <a:pt x="115164" y="178601"/>
                  </a:cubicBezTo>
                  <a:cubicBezTo>
                    <a:pt x="112761" y="178601"/>
                    <a:pt x="110268" y="177890"/>
                    <a:pt x="108132" y="176291"/>
                  </a:cubicBezTo>
                  <a:cubicBezTo>
                    <a:pt x="102702" y="172470"/>
                    <a:pt x="101456" y="164916"/>
                    <a:pt x="105373" y="159496"/>
                  </a:cubicBezTo>
                  <a:cubicBezTo>
                    <a:pt x="134926" y="118176"/>
                    <a:pt x="177654" y="86542"/>
                    <a:pt x="225634" y="70370"/>
                  </a:cubicBezTo>
                  <a:close/>
                  <a:moveTo>
                    <a:pt x="303767" y="24166"/>
                  </a:moveTo>
                  <a:cubicBezTo>
                    <a:pt x="299761" y="24166"/>
                    <a:pt x="296023" y="25766"/>
                    <a:pt x="293353" y="28698"/>
                  </a:cubicBezTo>
                  <a:cubicBezTo>
                    <a:pt x="290594" y="31629"/>
                    <a:pt x="289169" y="35450"/>
                    <a:pt x="289436" y="39448"/>
                  </a:cubicBezTo>
                  <a:lnTo>
                    <a:pt x="291395" y="69123"/>
                  </a:lnTo>
                  <a:cubicBezTo>
                    <a:pt x="291662" y="73210"/>
                    <a:pt x="293798" y="77030"/>
                    <a:pt x="297002" y="79074"/>
                  </a:cubicBezTo>
                  <a:cubicBezTo>
                    <a:pt x="301186" y="81739"/>
                    <a:pt x="306437" y="81739"/>
                    <a:pt x="310532" y="79074"/>
                  </a:cubicBezTo>
                  <a:cubicBezTo>
                    <a:pt x="313825" y="77030"/>
                    <a:pt x="315872" y="73210"/>
                    <a:pt x="316139" y="69123"/>
                  </a:cubicBezTo>
                  <a:lnTo>
                    <a:pt x="318097" y="39448"/>
                  </a:lnTo>
                  <a:cubicBezTo>
                    <a:pt x="318364" y="35450"/>
                    <a:pt x="317029" y="31629"/>
                    <a:pt x="314270" y="28698"/>
                  </a:cubicBezTo>
                  <a:cubicBezTo>
                    <a:pt x="311511" y="25766"/>
                    <a:pt x="307772" y="24166"/>
                    <a:pt x="303767" y="24166"/>
                  </a:cubicBezTo>
                  <a:close/>
                  <a:moveTo>
                    <a:pt x="303767" y="0"/>
                  </a:moveTo>
                  <a:cubicBezTo>
                    <a:pt x="314448" y="0"/>
                    <a:pt x="324684" y="4442"/>
                    <a:pt x="331894" y="12172"/>
                  </a:cubicBezTo>
                  <a:cubicBezTo>
                    <a:pt x="339192" y="19902"/>
                    <a:pt x="342931" y="30386"/>
                    <a:pt x="342308" y="40958"/>
                  </a:cubicBezTo>
                  <a:lnTo>
                    <a:pt x="340350" y="70633"/>
                  </a:lnTo>
                  <a:cubicBezTo>
                    <a:pt x="339549" y="82361"/>
                    <a:pt x="333407" y="93112"/>
                    <a:pt x="323705" y="99331"/>
                  </a:cubicBezTo>
                  <a:cubicBezTo>
                    <a:pt x="317652" y="103329"/>
                    <a:pt x="310710" y="105284"/>
                    <a:pt x="303767" y="105284"/>
                  </a:cubicBezTo>
                  <a:cubicBezTo>
                    <a:pt x="296824" y="105284"/>
                    <a:pt x="289881" y="103329"/>
                    <a:pt x="283829" y="99331"/>
                  </a:cubicBezTo>
                  <a:cubicBezTo>
                    <a:pt x="274216" y="93112"/>
                    <a:pt x="267985" y="82361"/>
                    <a:pt x="267273" y="70633"/>
                  </a:cubicBezTo>
                  <a:lnTo>
                    <a:pt x="265315" y="40958"/>
                  </a:lnTo>
                  <a:cubicBezTo>
                    <a:pt x="264603" y="30386"/>
                    <a:pt x="268430" y="19902"/>
                    <a:pt x="275640" y="12172"/>
                  </a:cubicBezTo>
                  <a:cubicBezTo>
                    <a:pt x="282939" y="4442"/>
                    <a:pt x="293175" y="0"/>
                    <a:pt x="303767" y="0"/>
                  </a:cubicBezTo>
                  <a:close/>
                </a:path>
              </a:pathLst>
            </a:custGeom>
            <a:solidFill>
              <a:schemeClr val="accent1"/>
            </a:solidFill>
            <a:ln>
              <a:noFill/>
            </a:ln>
          </p:spPr>
        </p:sp>
      </p:grpSp>
    </p:spTree>
    <p:extLst>
      <p:ext uri="{BB962C8B-B14F-4D97-AF65-F5344CB8AC3E}">
        <p14:creationId xmlns:p14="http://schemas.microsoft.com/office/powerpoint/2010/main" val="244161672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lide(fromBottom)">
                                      <p:cBhvr>
                                        <p:cTn id="12" dur="500"/>
                                        <p:tgtEl>
                                          <p:spTgt spid="12"/>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slide(fromBottom)">
                                      <p:cBhvr>
                                        <p:cTn id="16" dur="500"/>
                                        <p:tgtEl>
                                          <p:spTgt spid="47"/>
                                        </p:tgtEl>
                                      </p:cBhvr>
                                    </p:animEffect>
                                  </p:childTnLst>
                                </p:cTn>
                              </p:par>
                            </p:childTnLst>
                          </p:cTn>
                        </p:par>
                        <p:par>
                          <p:cTn id="17" fill="hold">
                            <p:stCondLst>
                              <p:cond delay="1500"/>
                            </p:stCondLst>
                            <p:childTnLst>
                              <p:par>
                                <p:cTn id="18" presetID="12" presetClass="entr" presetSubtype="4" fill="hold"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slide(fromBottom)">
                                      <p:cBhvr>
                                        <p:cTn id="20" dur="500"/>
                                        <p:tgtEl>
                                          <p:spTgt spid="48"/>
                                        </p:tgtEl>
                                      </p:cBhvr>
                                    </p:animEffect>
                                  </p:childTnLst>
                                </p:cTn>
                              </p:par>
                            </p:childTnLst>
                          </p:cTn>
                        </p:par>
                        <p:par>
                          <p:cTn id="21" fill="hold">
                            <p:stCondLst>
                              <p:cond delay="2000"/>
                            </p:stCondLst>
                            <p:childTnLst>
                              <p:par>
                                <p:cTn id="22" presetID="12" presetClass="entr" presetSubtype="4"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slide(fromBottom)">
                                      <p:cBhvr>
                                        <p:cTn id="24" dur="500"/>
                                        <p:tgtEl>
                                          <p:spTgt spid="49"/>
                                        </p:tgtEl>
                                      </p:cBhvr>
                                    </p:animEffect>
                                  </p:childTnLst>
                                </p:cTn>
                              </p:par>
                            </p:childTnLst>
                          </p:cTn>
                        </p:par>
                        <p:par>
                          <p:cTn id="25" fill="hold">
                            <p:stCondLst>
                              <p:cond delay="2500"/>
                            </p:stCondLst>
                            <p:childTnLst>
                              <p:par>
                                <p:cTn id="26" presetID="12" presetClass="entr" presetSubtype="4"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slide(fromBottom)">
                                      <p:cBhvr>
                                        <p:cTn id="2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1.2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计算机网络的定义与功能</a:t>
            </a:r>
          </a:p>
        </p:txBody>
      </p:sp>
      <p:sp useBgFill="1">
        <p:nvSpPr>
          <p:cNvPr id="6" name="矩形 5"/>
          <p:cNvSpPr/>
          <p:nvPr/>
        </p:nvSpPr>
        <p:spPr>
          <a:xfrm>
            <a:off x="1666844" y="2357430"/>
            <a:ext cx="5929354" cy="3170099"/>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组建计算机网络的主要目的之一就是使分布在不同地理位置的计算机用户能够相互通信。在计算机网络中，计算机与计算机之间，或计算机与终端之间可以快速、可靠地相互传递各种信息，如程序、文件、图形、图像、声音、视频等。利用计算机网络的数据通信功能，人们可以使用网络上的各种应用（也称服务），如收发电子邮件、视频点播、视频会议、远程教学、远程医疗等。</a:t>
            </a:r>
          </a:p>
        </p:txBody>
      </p:sp>
      <p:grpSp>
        <p:nvGrpSpPr>
          <p:cNvPr id="8" name="组合 7"/>
          <p:cNvGrpSpPr/>
          <p:nvPr/>
        </p:nvGrpSpPr>
        <p:grpSpPr>
          <a:xfrm>
            <a:off x="1381092" y="1285860"/>
            <a:ext cx="2292285" cy="756002"/>
            <a:chOff x="1809720" y="4500570"/>
            <a:chExt cx="2292285" cy="756002"/>
          </a:xfrm>
        </p:grpSpPr>
        <p:sp>
          <p:nvSpPr>
            <p:cNvPr id="10" name="îṣļîḑé-Rectangle 68"/>
            <p:cNvSpPr/>
            <p:nvPr/>
          </p:nvSpPr>
          <p:spPr>
            <a:xfrm>
              <a:off x="2580086" y="4694715"/>
              <a:ext cx="1521919" cy="369332"/>
            </a:xfrm>
            <a:prstGeom prst="rect">
              <a:avLst/>
            </a:prstGeom>
          </p:spPr>
          <p:txBody>
            <a:bodyPr wrap="none" lIns="144000" tIns="0" rIns="144000" bIns="0">
              <a:spAutoFit/>
            </a:bodyPr>
            <a:lstStyle/>
            <a:p>
              <a:r>
                <a:rPr lang="zh-CN" altLang="en-US" sz="2400" b="1" dirty="0">
                  <a:latin typeface="微软雅黑" pitchFamily="34" charset="-122"/>
                  <a:ea typeface="微软雅黑" pitchFamily="34" charset="-122"/>
                </a:rPr>
                <a:t>数据通信</a:t>
              </a:r>
            </a:p>
          </p:txBody>
        </p:sp>
        <p:grpSp>
          <p:nvGrpSpPr>
            <p:cNvPr id="11" name="组合 7"/>
            <p:cNvGrpSpPr>
              <a:grpSpLocks noChangeAspect="1"/>
            </p:cNvGrpSpPr>
            <p:nvPr/>
          </p:nvGrpSpPr>
          <p:grpSpPr>
            <a:xfrm>
              <a:off x="1809720" y="4500570"/>
              <a:ext cx="756000" cy="756002"/>
              <a:chOff x="2804323" y="3859118"/>
              <a:chExt cx="900000" cy="900002"/>
            </a:xfrm>
          </p:grpSpPr>
          <p:sp>
            <p:nvSpPr>
              <p:cNvPr id="12" name="椭圆 11"/>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3" name="Oval 6">
                <a:extLst>
                  <a:ext uri="{FF2B5EF4-FFF2-40B4-BE49-F238E27FC236}">
                    <a16:creationId xmlns="" xmlns:a16="http://schemas.microsoft.com/office/drawing/2014/main" id="{C5D74198-DD61-4B36-82B8-A3B06A890638}"/>
                  </a:ext>
                </a:extLst>
              </p:cNvPr>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grpSp>
      <p:pic>
        <p:nvPicPr>
          <p:cNvPr id="14" name="图片 13" descr="u=3974054116,3837410751&amp;fm=200&amp;gp=0.jpg"/>
          <p:cNvPicPr>
            <a:picLocks noChangeAspect="1"/>
          </p:cNvPicPr>
          <p:nvPr/>
        </p:nvPicPr>
        <p:blipFill>
          <a:blip r:embed="rId3" cstate="print"/>
          <a:stretch>
            <a:fillRect/>
          </a:stretch>
        </p:blipFill>
        <p:spPr>
          <a:xfrm>
            <a:off x="8024826" y="2285992"/>
            <a:ext cx="3524258" cy="3524258"/>
          </a:xfrm>
          <a:prstGeom prst="rect">
            <a:avLst/>
          </a:prstGeom>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Bottom)">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1.2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计算机网络的定义与功能</a:t>
            </a:r>
          </a:p>
        </p:txBody>
      </p:sp>
      <p:sp useBgFill="1">
        <p:nvSpPr>
          <p:cNvPr id="6" name="矩形 5"/>
          <p:cNvSpPr/>
          <p:nvPr/>
        </p:nvSpPr>
        <p:spPr>
          <a:xfrm>
            <a:off x="1666844" y="2214554"/>
            <a:ext cx="9072626" cy="438582"/>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所谓资源共享就是共享网络上的硬件资源、软件资源和信息资源。</a:t>
            </a:r>
          </a:p>
        </p:txBody>
      </p:sp>
      <p:sp useBgFill="1">
        <p:nvSpPr>
          <p:cNvPr id="27" name="矩形 26"/>
          <p:cNvSpPr/>
          <p:nvPr/>
        </p:nvSpPr>
        <p:spPr>
          <a:xfrm>
            <a:off x="1309654" y="3715456"/>
            <a:ext cx="10287072" cy="2365328"/>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许多计算机硬件设备是十分昂贵的，如可以进行复杂运算的巨型计算机、海量存储器、高速激光打印机、大型绘图仪和一些特殊的外设等。共享硬件资源可以让连接在网络上的用户都可以使用网络中包括这些昂贵设备在内的各种不同类型的硬件设备。</a:t>
            </a:r>
            <a:endParaRPr lang="en-US" altLang="zh-CN" sz="2000" dirty="0">
              <a:latin typeface="Times New Roman" pitchFamily="18" charset="0"/>
              <a:ea typeface="微软雅黑" pitchFamily="34" charset="-122"/>
              <a:cs typeface="Times New Roman" pitchFamily="18" charset="0"/>
            </a:endParaRPr>
          </a:p>
          <a:p>
            <a:pPr indent="457200" algn="just">
              <a:lnSpc>
                <a:spcPct val="125000"/>
              </a:lnSpc>
            </a:pPr>
            <a:r>
              <a:rPr lang="zh-CN" altLang="en-US" sz="2000" dirty="0">
                <a:latin typeface="Times New Roman" pitchFamily="18" charset="0"/>
                <a:ea typeface="微软雅黑" pitchFamily="34" charset="-122"/>
                <a:cs typeface="Times New Roman" pitchFamily="18" charset="0"/>
              </a:rPr>
              <a:t>共享硬件资源的好处是显而易见的。网络中一台低性能的计算机，可以通过共享使用不同类型的设备，既解决了当前计算机硬件资源贫乏的问题，同时也有效地利用了现有的资源，充分提高了资源利用率。</a:t>
            </a:r>
          </a:p>
        </p:txBody>
      </p:sp>
      <p:grpSp>
        <p:nvGrpSpPr>
          <p:cNvPr id="28" name="组合 27"/>
          <p:cNvGrpSpPr/>
          <p:nvPr/>
        </p:nvGrpSpPr>
        <p:grpSpPr>
          <a:xfrm>
            <a:off x="1166778" y="1214422"/>
            <a:ext cx="2263705" cy="756002"/>
            <a:chOff x="5595934" y="4572008"/>
            <a:chExt cx="2263705" cy="756002"/>
          </a:xfrm>
        </p:grpSpPr>
        <p:sp>
          <p:nvSpPr>
            <p:cNvPr id="29" name="îṣļîḑé-Rectangle 70"/>
            <p:cNvSpPr/>
            <p:nvPr/>
          </p:nvSpPr>
          <p:spPr>
            <a:xfrm>
              <a:off x="6337720" y="4766153"/>
              <a:ext cx="1521919" cy="369332"/>
            </a:xfrm>
            <a:prstGeom prst="rect">
              <a:avLst/>
            </a:prstGeom>
          </p:spPr>
          <p:txBody>
            <a:bodyPr wrap="none" lIns="144000" tIns="0" rIns="144000" bIns="0">
              <a:spAutoFit/>
            </a:bodyPr>
            <a:lstStyle/>
            <a:p>
              <a:r>
                <a:rPr lang="zh-CN" altLang="en-US" sz="2400" b="1" dirty="0">
                  <a:latin typeface="微软雅黑" pitchFamily="34" charset="-122"/>
                  <a:ea typeface="微软雅黑" pitchFamily="34" charset="-122"/>
                </a:rPr>
                <a:t>资源共享</a:t>
              </a:r>
            </a:p>
          </p:txBody>
        </p:sp>
        <p:grpSp>
          <p:nvGrpSpPr>
            <p:cNvPr id="30" name="组合 7"/>
            <p:cNvGrpSpPr>
              <a:grpSpLocks noChangeAspect="1"/>
            </p:cNvGrpSpPr>
            <p:nvPr/>
          </p:nvGrpSpPr>
          <p:grpSpPr>
            <a:xfrm>
              <a:off x="5595934" y="4572008"/>
              <a:ext cx="756000" cy="756002"/>
              <a:chOff x="2804323" y="3859118"/>
              <a:chExt cx="900000" cy="900002"/>
            </a:xfrm>
          </p:grpSpPr>
          <p:sp>
            <p:nvSpPr>
              <p:cNvPr id="31" name="椭圆 30"/>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32" name="Oval 6">
                <a:extLst>
                  <a:ext uri="{FF2B5EF4-FFF2-40B4-BE49-F238E27FC236}">
                    <a16:creationId xmlns="" xmlns:a16="http://schemas.microsoft.com/office/drawing/2014/main" id="{C5D74198-DD61-4B36-82B8-A3B06A890638}"/>
                  </a:ext>
                </a:extLst>
              </p:cNvPr>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grpSp>
      <p:grpSp>
        <p:nvGrpSpPr>
          <p:cNvPr id="33" name="组合 32"/>
          <p:cNvGrpSpPr/>
          <p:nvPr/>
        </p:nvGrpSpPr>
        <p:grpSpPr>
          <a:xfrm>
            <a:off x="1238216" y="2928934"/>
            <a:ext cx="2435471" cy="592805"/>
            <a:chOff x="1326748" y="1446650"/>
            <a:chExt cx="2435471" cy="592805"/>
          </a:xfrm>
        </p:grpSpPr>
        <p:sp>
          <p:nvSpPr>
            <p:cNvPr id="34"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35" name="矩形 34"/>
            <p:cNvSpPr/>
            <p:nvPr/>
          </p:nvSpPr>
          <p:spPr>
            <a:xfrm>
              <a:off x="2166910" y="1500174"/>
              <a:ext cx="1595309" cy="400110"/>
            </a:xfrm>
            <a:prstGeom prst="rect">
              <a:avLst/>
            </a:prstGeom>
          </p:spPr>
          <p:txBody>
            <a:bodyPr wrap="none">
              <a:spAutoFit/>
            </a:bodyPr>
            <a:lstStyle/>
            <a:p>
              <a:r>
                <a:rPr lang="en-US"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）硬件资源</a:t>
              </a:r>
            </a:p>
          </p:txBody>
        </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lide(fromBottom)">
                                      <p:cBhvr>
                                        <p:cTn id="7" dur="500"/>
                                        <p:tgtEl>
                                          <p:spTgt spid="28"/>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Bottom)">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slide(fromBottom)">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1.2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计算机网络的定义与功能</a:t>
            </a:r>
          </a:p>
        </p:txBody>
      </p:sp>
      <p:sp useBgFill="1">
        <p:nvSpPr>
          <p:cNvPr id="28" name="矩形 27"/>
          <p:cNvSpPr/>
          <p:nvPr/>
        </p:nvSpPr>
        <p:spPr>
          <a:xfrm>
            <a:off x="1381092" y="2056006"/>
            <a:ext cx="10001320" cy="1595886"/>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计算机网络中有极为丰富的软件资源，如网络操作系统、应用软件、工具软件、数据库管理软件等。共享软件功能允许多个用户同时调用服务器的各种软件资源，并且保持数据的完整性和统一性。要实现这一功能，用户可以使用各种网络应用软件共享远程服务器上的软件资源；也可以通过一些网络应用程序，将共享软件下载到本机使用。</a:t>
            </a:r>
          </a:p>
        </p:txBody>
      </p:sp>
      <p:sp useBgFill="1">
        <p:nvSpPr>
          <p:cNvPr id="38" name="矩形 37"/>
          <p:cNvSpPr/>
          <p:nvPr/>
        </p:nvSpPr>
        <p:spPr>
          <a:xfrm>
            <a:off x="1381092" y="5111463"/>
            <a:ext cx="10287072" cy="1246495"/>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信息资源是一种非常重要和宝贵的资源。互联网就是一个巨大的信息资源宝库，其信息资源涉及各个领域，内容极为丰富。每个接入计算机网络的用户都可以在任何时间以任何形式去搜索、访问、浏览及获取这些信息资源。</a:t>
            </a:r>
          </a:p>
        </p:txBody>
      </p:sp>
      <p:grpSp>
        <p:nvGrpSpPr>
          <p:cNvPr id="39" name="组合 38"/>
          <p:cNvGrpSpPr/>
          <p:nvPr/>
        </p:nvGrpSpPr>
        <p:grpSpPr>
          <a:xfrm>
            <a:off x="1381092" y="1357298"/>
            <a:ext cx="2435471" cy="592805"/>
            <a:chOff x="1326748" y="1446650"/>
            <a:chExt cx="2435471" cy="592805"/>
          </a:xfrm>
        </p:grpSpPr>
        <p:sp>
          <p:nvSpPr>
            <p:cNvPr id="40"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41" name="矩形 40"/>
            <p:cNvSpPr/>
            <p:nvPr/>
          </p:nvSpPr>
          <p:spPr>
            <a:xfrm>
              <a:off x="2166910" y="1500174"/>
              <a:ext cx="1595309" cy="400110"/>
            </a:xfrm>
            <a:prstGeom prst="rect">
              <a:avLst/>
            </a:prstGeom>
          </p:spPr>
          <p:txBody>
            <a:bodyPr wrap="none">
              <a:spAutoFit/>
            </a:bodyPr>
            <a:lstStyle/>
            <a:p>
              <a:r>
                <a:rPr lang="en-US"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）软件资源</a:t>
              </a:r>
            </a:p>
          </p:txBody>
        </p:sp>
      </p:grpSp>
      <p:grpSp>
        <p:nvGrpSpPr>
          <p:cNvPr id="42" name="组合 41"/>
          <p:cNvGrpSpPr/>
          <p:nvPr/>
        </p:nvGrpSpPr>
        <p:grpSpPr>
          <a:xfrm>
            <a:off x="1381092" y="4286256"/>
            <a:ext cx="2435471" cy="592805"/>
            <a:chOff x="1326748" y="1446650"/>
            <a:chExt cx="2435471" cy="592805"/>
          </a:xfrm>
        </p:grpSpPr>
        <p:sp>
          <p:nvSpPr>
            <p:cNvPr id="43"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44" name="矩形 43"/>
            <p:cNvSpPr/>
            <p:nvPr/>
          </p:nvSpPr>
          <p:spPr>
            <a:xfrm>
              <a:off x="2166910" y="1500174"/>
              <a:ext cx="1595309"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3</a:t>
              </a:r>
              <a:r>
                <a:rPr lang="zh-CN" altLang="en-US" sz="2000" b="1" dirty="0">
                  <a:latin typeface="Times New Roman" pitchFamily="18" charset="0"/>
                  <a:ea typeface="微软雅黑" pitchFamily="34" charset="-122"/>
                  <a:cs typeface="Times New Roman" pitchFamily="18" charset="0"/>
                </a:rPr>
                <a:t>）信息资源</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slide(fromBottom)">
                                      <p:cBhvr>
                                        <p:cTn id="11" dur="500"/>
                                        <p:tgtEl>
                                          <p:spTgt spid="2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slide(fromBottom)">
                                      <p:cBhvr>
                                        <p:cTn id="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1.2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计算机网络的定义与功能</a:t>
            </a:r>
          </a:p>
        </p:txBody>
      </p:sp>
      <p:sp useBgFill="1">
        <p:nvSpPr>
          <p:cNvPr id="6" name="矩形 5"/>
          <p:cNvSpPr/>
          <p:nvPr/>
        </p:nvSpPr>
        <p:spPr>
          <a:xfrm>
            <a:off x="1238216" y="2126352"/>
            <a:ext cx="10287072" cy="1595886"/>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在某些对实时性和可靠性要求较高的场合，通过计算机网络的备份技术可以提高计算机系统的可靠性。当网络中的某一台计算机出现故障时，可以立即由另一台计算机代替其完成所承担的任务。这种技术在许多领域得到广泛应用，如铁路、工业控制、空中交通、电力供应等。</a:t>
            </a:r>
          </a:p>
        </p:txBody>
      </p:sp>
      <p:sp useBgFill="1">
        <p:nvSpPr>
          <p:cNvPr id="10" name="矩形 9"/>
          <p:cNvSpPr/>
          <p:nvPr/>
        </p:nvSpPr>
        <p:spPr>
          <a:xfrm>
            <a:off x="1309654" y="4547758"/>
            <a:ext cx="10287072" cy="1595886"/>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当网络中某台计算机负荷过重时，通过网络和一些应用程序的管理，可以将任务传送给网络中其他计算机进行处理，以均衡工作负荷，减少网络延迟，充分发挥计算机网络中各计算机的作用，提高整个网络的工作效率。这种处理方式称为分布式处理，既方便处理大型任务，减轻计算机负荷，又提高了系统的可用性。</a:t>
            </a:r>
          </a:p>
        </p:txBody>
      </p:sp>
      <p:grpSp>
        <p:nvGrpSpPr>
          <p:cNvPr id="11" name="组合 10"/>
          <p:cNvGrpSpPr/>
          <p:nvPr/>
        </p:nvGrpSpPr>
        <p:grpSpPr>
          <a:xfrm>
            <a:off x="1023902" y="3816006"/>
            <a:ext cx="4067506" cy="756002"/>
            <a:chOff x="5667372" y="5500702"/>
            <a:chExt cx="4067506" cy="756002"/>
          </a:xfrm>
        </p:grpSpPr>
        <p:sp>
          <p:nvSpPr>
            <p:cNvPr id="12" name="îṣļîḑé-Rectangle 39"/>
            <p:cNvSpPr/>
            <p:nvPr/>
          </p:nvSpPr>
          <p:spPr>
            <a:xfrm>
              <a:off x="6366300" y="5694847"/>
              <a:ext cx="3368578" cy="369332"/>
            </a:xfrm>
            <a:prstGeom prst="rect">
              <a:avLst/>
            </a:prstGeom>
          </p:spPr>
          <p:txBody>
            <a:bodyPr wrap="none" lIns="144000" tIns="0" rIns="144000" bIns="0">
              <a:spAutoFit/>
            </a:bodyPr>
            <a:lstStyle/>
            <a:p>
              <a:r>
                <a:rPr lang="zh-CN" altLang="en-US" sz="2400" b="1" dirty="0">
                  <a:latin typeface="微软雅黑" pitchFamily="34" charset="-122"/>
                  <a:ea typeface="微软雅黑" pitchFamily="34" charset="-122"/>
                </a:rPr>
                <a:t>均衡负荷与分布式处理</a:t>
              </a:r>
            </a:p>
          </p:txBody>
        </p:sp>
        <p:grpSp>
          <p:nvGrpSpPr>
            <p:cNvPr id="13" name="组合 7"/>
            <p:cNvGrpSpPr>
              <a:grpSpLocks noChangeAspect="1"/>
            </p:cNvGrpSpPr>
            <p:nvPr/>
          </p:nvGrpSpPr>
          <p:grpSpPr>
            <a:xfrm>
              <a:off x="5667372" y="5500702"/>
              <a:ext cx="756000" cy="756002"/>
              <a:chOff x="2804323" y="3859118"/>
              <a:chExt cx="900000" cy="900002"/>
            </a:xfrm>
          </p:grpSpPr>
          <p:sp>
            <p:nvSpPr>
              <p:cNvPr id="14" name="椭圆 13"/>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5" name="Oval 6">
                <a:extLst>
                  <a:ext uri="{FF2B5EF4-FFF2-40B4-BE49-F238E27FC236}">
                    <a16:creationId xmlns="" xmlns:a16="http://schemas.microsoft.com/office/drawing/2014/main" id="{C5D74198-DD61-4B36-82B8-A3B06A890638}"/>
                  </a:ext>
                </a:extLst>
              </p:cNvPr>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4</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grpSp>
      <p:grpSp>
        <p:nvGrpSpPr>
          <p:cNvPr id="16" name="组合 15"/>
          <p:cNvGrpSpPr/>
          <p:nvPr/>
        </p:nvGrpSpPr>
        <p:grpSpPr>
          <a:xfrm>
            <a:off x="1023902" y="1214422"/>
            <a:ext cx="3556999" cy="756002"/>
            <a:chOff x="1738282" y="5357826"/>
            <a:chExt cx="3556999" cy="756002"/>
          </a:xfrm>
        </p:grpSpPr>
        <p:sp>
          <p:nvSpPr>
            <p:cNvPr id="17" name="îṣļîḑé-Rectangle 72"/>
            <p:cNvSpPr/>
            <p:nvPr/>
          </p:nvSpPr>
          <p:spPr>
            <a:xfrm>
              <a:off x="2542256" y="5551971"/>
              <a:ext cx="2753025" cy="369332"/>
            </a:xfrm>
            <a:prstGeom prst="rect">
              <a:avLst/>
            </a:prstGeom>
          </p:spPr>
          <p:txBody>
            <a:bodyPr wrap="none" lIns="144000" tIns="0" rIns="144000" bIns="0">
              <a:spAutoFit/>
            </a:bodyPr>
            <a:lstStyle/>
            <a:p>
              <a:r>
                <a:rPr lang="zh-CN" altLang="en-US" sz="2400" b="1" dirty="0">
                  <a:latin typeface="微软雅黑" pitchFamily="34" charset="-122"/>
                  <a:ea typeface="微软雅黑" pitchFamily="34" charset="-122"/>
                </a:rPr>
                <a:t>提高系统的可靠性</a:t>
              </a:r>
            </a:p>
          </p:txBody>
        </p:sp>
        <p:grpSp>
          <p:nvGrpSpPr>
            <p:cNvPr id="18" name="组合 7"/>
            <p:cNvGrpSpPr>
              <a:grpSpLocks noChangeAspect="1"/>
            </p:cNvGrpSpPr>
            <p:nvPr/>
          </p:nvGrpSpPr>
          <p:grpSpPr>
            <a:xfrm>
              <a:off x="1738282" y="5357826"/>
              <a:ext cx="756000" cy="756002"/>
              <a:chOff x="2804323" y="3859118"/>
              <a:chExt cx="900000" cy="900002"/>
            </a:xfrm>
          </p:grpSpPr>
          <p:sp>
            <p:nvSpPr>
              <p:cNvPr id="19" name="椭圆 18"/>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20" name="Oval 6">
                <a:extLst>
                  <a:ext uri="{FF2B5EF4-FFF2-40B4-BE49-F238E27FC236}">
                    <a16:creationId xmlns="" xmlns:a16="http://schemas.microsoft.com/office/drawing/2014/main" id="{C5D74198-DD61-4B36-82B8-A3B06A890638}"/>
                  </a:ext>
                </a:extLst>
              </p:cNvPr>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3</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Bottom)">
                                      <p:cBhvr>
                                        <p:cTn id="7" dur="500"/>
                                        <p:tgtEl>
                                          <p:spTgt spid="1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lide(fromBottom)">
                                      <p:cBhvr>
                                        <p:cTn id="15" dur="500"/>
                                        <p:tgtEl>
                                          <p:spTgt spid="11"/>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3" action="ppaction://hlinksldjump"/>
          </p:cNvPr>
          <p:cNvSpPr>
            <a:spLocks noChangeArrowheads="1"/>
          </p:cNvSpPr>
          <p:nvPr>
            <p:custDataLst>
              <p:tags r:id="rId1"/>
            </p:custDataLst>
          </p:nvPr>
        </p:nvSpPr>
        <p:spPr bwMode="auto">
          <a:xfrm>
            <a:off x="5879976" y="1196752"/>
            <a:ext cx="6000792" cy="61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892"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zh-CN" altLang="en-US" sz="66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660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660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章</a:t>
            </a:r>
            <a:endParaRPr lang="zh-CN" altLang="en-US" sz="66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9882214" y="6429396"/>
            <a:ext cx="2027118"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pic>
        <p:nvPicPr>
          <p:cNvPr id="17" name="图片 16"/>
          <p:cNvPicPr>
            <a:picLocks noChangeAspect="1"/>
          </p:cNvPicPr>
          <p:nvPr/>
        </p:nvPicPr>
        <p:blipFill>
          <a:blip r:embed="rId4" cstate="print"/>
          <a:stretch>
            <a:fillRect/>
          </a:stretch>
        </p:blipFill>
        <p:spPr>
          <a:xfrm>
            <a:off x="-833486" y="142852"/>
            <a:ext cx="6609213" cy="6372000"/>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grpSp>
        <p:nvGrpSpPr>
          <p:cNvPr id="18" name="组合 17"/>
          <p:cNvGrpSpPr/>
          <p:nvPr/>
        </p:nvGrpSpPr>
        <p:grpSpPr>
          <a:xfrm>
            <a:off x="1278943" y="1205069"/>
            <a:ext cx="4050532" cy="4068614"/>
            <a:chOff x="2398017" y="2249463"/>
            <a:chExt cx="7594747" cy="7594746"/>
          </a:xfrm>
        </p:grpSpPr>
        <p:sp>
          <p:nvSpPr>
            <p:cNvPr id="19" name="矩形 18"/>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p>
          </p:txBody>
        </p:sp>
        <p:sp>
          <p:nvSpPr>
            <p:cNvPr id="20" name="文本框 10"/>
            <p:cNvSpPr txBox="1"/>
            <p:nvPr/>
          </p:nvSpPr>
          <p:spPr>
            <a:xfrm>
              <a:off x="3276600" y="3904632"/>
              <a:ext cx="4724400" cy="4567404"/>
            </a:xfrm>
            <a:prstGeom prst="rect">
              <a:avLst/>
            </a:prstGeom>
            <a:noFill/>
          </p:spPr>
          <p:txBody>
            <a:bodyPr wrap="square" rtlCol="0">
              <a:spAutoFit/>
            </a:bodyPr>
            <a:lstStyle/>
            <a:p>
              <a:pPr algn="ctr"/>
              <a:r>
                <a:rPr lang="en-US" altLang="zh-CN" sz="15300" dirty="0">
                  <a:solidFill>
                    <a:schemeClr val="bg1"/>
                  </a:solidFill>
                  <a:effectLst>
                    <a:outerShdw blurRad="38100" dist="38100" dir="2700000" algn="tl">
                      <a:srgbClr val="000000">
                        <a:alpha val="43137"/>
                      </a:srgbClr>
                    </a:outerShdw>
                  </a:effectLst>
                  <a:latin typeface="Impact" panose="020B0806030902050204" pitchFamily="34" charset="0"/>
                </a:rPr>
                <a:t>01</a:t>
              </a:r>
              <a:endParaRPr lang="zh-CN" altLang="en-US" sz="15300"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
        <p:nvSpPr>
          <p:cNvPr id="16" name="矩形 15"/>
          <p:cNvSpPr/>
          <p:nvPr/>
        </p:nvSpPr>
        <p:spPr>
          <a:xfrm>
            <a:off x="7536160" y="3861048"/>
            <a:ext cx="4416594" cy="2604367"/>
          </a:xfrm>
          <a:prstGeom prst="rect">
            <a:avLst/>
          </a:prstGeom>
        </p:spPr>
        <p:txBody>
          <a:bodyPr wrap="none">
            <a:spAutoFit/>
          </a:bodyPr>
          <a:lstStyle/>
          <a:p>
            <a:pPr algn="r">
              <a:lnSpc>
                <a:spcPct val="130000"/>
              </a:lnSpc>
              <a:spcBef>
                <a:spcPct val="0"/>
              </a:spcBef>
              <a:buNone/>
            </a:pPr>
            <a:r>
              <a:rPr lang="zh-CN" altLang="en-US" sz="660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计算机网络</a:t>
            </a:r>
            <a:r>
              <a:rPr lang="en-US" altLang="zh-CN" sz="660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r>
            <a:br>
              <a:rPr lang="en-US" altLang="zh-CN" sz="660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br>
            <a:r>
              <a:rPr lang="zh-CN" altLang="en-US" sz="660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概述</a:t>
            </a:r>
            <a:endParaRPr lang="zh-CN" altLang="en-US" sz="66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75866368"/>
      </p:ext>
    </p:extLst>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1+#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2" presetClass="entr" presetSubtype="2" fill="hold" nodeType="with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par>
                                <p:cTn id="16" presetID="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1000" fill="hold"/>
                                        <p:tgtEl>
                                          <p:spTgt spid="18"/>
                                        </p:tgtEl>
                                        <p:attrNameLst>
                                          <p:attrName>ppt_x</p:attrName>
                                        </p:attrNameLst>
                                      </p:cBhvr>
                                      <p:tavLst>
                                        <p:tav tm="0">
                                          <p:val>
                                            <p:strVal val="0-#ppt_w/2"/>
                                          </p:val>
                                        </p:tav>
                                        <p:tav tm="100000">
                                          <p:val>
                                            <p:strVal val="#ppt_x"/>
                                          </p:val>
                                        </p:tav>
                                      </p:tavLst>
                                    </p:anim>
                                    <p:anim calcmode="lin" valueType="num">
                                      <p:cBhvr additive="base">
                                        <p:cTn id="19"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1.3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计算机网络的组成与拓扑结构</a:t>
            </a:r>
          </a:p>
        </p:txBody>
      </p:sp>
      <p:sp>
        <p:nvSpPr>
          <p:cNvPr id="3" name="矩形 2"/>
          <p:cNvSpPr/>
          <p:nvPr/>
        </p:nvSpPr>
        <p:spPr>
          <a:xfrm>
            <a:off x="2095472" y="1500174"/>
            <a:ext cx="3954929" cy="523220"/>
          </a:xfrm>
          <a:prstGeom prst="rect">
            <a:avLst/>
          </a:prstGeom>
        </p:spPr>
        <p:txBody>
          <a:bodyPr wrap="none">
            <a:spAutoFit/>
          </a:bodyPr>
          <a:lstStyle/>
          <a:p>
            <a:r>
              <a:rPr lang="en-US" sz="2800" b="1" dirty="0">
                <a:latin typeface="Times New Roman" pitchFamily="18" charset="0"/>
                <a:ea typeface="微软雅黑" pitchFamily="34" charset="-122"/>
                <a:cs typeface="Times New Roman" pitchFamily="18" charset="0"/>
              </a:rPr>
              <a:t>1.3.1  </a:t>
            </a:r>
            <a:r>
              <a:rPr lang="zh-CN" altLang="en-US" sz="2800" b="1" dirty="0">
                <a:latin typeface="Times New Roman" pitchFamily="18" charset="0"/>
                <a:ea typeface="微软雅黑" pitchFamily="34" charset="-122"/>
                <a:cs typeface="Times New Roman" pitchFamily="18" charset="0"/>
              </a:rPr>
              <a:t>计算机网络的组成</a:t>
            </a:r>
          </a:p>
        </p:txBody>
      </p:sp>
      <p:grpSp>
        <p:nvGrpSpPr>
          <p:cNvPr id="6" name="组合 5"/>
          <p:cNvGrpSpPr/>
          <p:nvPr/>
        </p:nvGrpSpPr>
        <p:grpSpPr>
          <a:xfrm>
            <a:off x="595274" y="1142984"/>
            <a:ext cx="1428760" cy="1152000"/>
            <a:chOff x="1166778" y="1571612"/>
            <a:chExt cx="1428760" cy="1152000"/>
          </a:xfrm>
        </p:grpSpPr>
        <p:sp>
          <p:nvSpPr>
            <p:cNvPr id="4" name="菱形 3"/>
            <p:cNvSpPr/>
            <p:nvPr/>
          </p:nvSpPr>
          <p:spPr>
            <a:xfrm>
              <a:off x="1166778" y="1571612"/>
              <a:ext cx="1152000" cy="1152000"/>
            </a:xfrm>
            <a:prstGeom prst="diamond">
              <a:avLst/>
            </a:prstGeom>
            <a:blipFill dpi="0" rotWithShape="1">
              <a:blip r:embed="rId3"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5" name="菱形 4"/>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9" name="六边形 8"/>
          <p:cNvSpPr/>
          <p:nvPr/>
        </p:nvSpPr>
        <p:spPr>
          <a:xfrm>
            <a:off x="1166778" y="2928934"/>
            <a:ext cx="3571900" cy="2854285"/>
          </a:xfrm>
          <a:prstGeom prst="hexag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典型的计算机网络从逻辑功能上可以分成两个子网：资源子网和通信子网，如图</a:t>
            </a:r>
            <a:r>
              <a:rPr lang="en-US" altLang="zh-CN" sz="2000" dirty="0">
                <a:latin typeface="Times New Roman" pitchFamily="18" charset="0"/>
                <a:ea typeface="微软雅黑" pitchFamily="34" charset="-122"/>
                <a:cs typeface="Times New Roman" pitchFamily="18" charset="0"/>
              </a:rPr>
              <a:t>1-3</a:t>
            </a:r>
            <a:r>
              <a:rPr lang="zh-CN" altLang="en-US" sz="2000" dirty="0">
                <a:latin typeface="Times New Roman" pitchFamily="18" charset="0"/>
                <a:ea typeface="微软雅黑" pitchFamily="34" charset="-122"/>
                <a:cs typeface="Times New Roman" pitchFamily="18" charset="0"/>
              </a:rPr>
              <a:t>所示。</a:t>
            </a:r>
          </a:p>
        </p:txBody>
      </p:sp>
      <p:sp>
        <p:nvSpPr>
          <p:cNvPr id="552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3" name="组合 12"/>
          <p:cNvGrpSpPr/>
          <p:nvPr/>
        </p:nvGrpSpPr>
        <p:grpSpPr>
          <a:xfrm>
            <a:off x="4881554" y="2143116"/>
            <a:ext cx="6588000" cy="4584174"/>
            <a:chOff x="4881554" y="1981604"/>
            <a:chExt cx="6588000" cy="4584174"/>
          </a:xfrm>
        </p:grpSpPr>
        <p:graphicFrame>
          <p:nvGraphicFramePr>
            <p:cNvPr id="55297" name="Object 1"/>
            <p:cNvGraphicFramePr>
              <a:graphicFrameLocks noChangeAspect="1"/>
            </p:cNvGraphicFramePr>
            <p:nvPr/>
          </p:nvGraphicFramePr>
          <p:xfrm>
            <a:off x="4881554" y="1981604"/>
            <a:ext cx="6588000" cy="4076950"/>
          </p:xfrm>
          <a:graphic>
            <a:graphicData uri="http://schemas.openxmlformats.org/presentationml/2006/ole">
              <mc:AlternateContent xmlns:mc="http://schemas.openxmlformats.org/markup-compatibility/2006">
                <mc:Choice xmlns:v="urn:schemas-microsoft-com:vml" Requires="v">
                  <p:oleObj spid="_x0000_s5124" r:id="rId4" imgW="7588622" imgH="4682743" progId="Visio.Drawing.11">
                    <p:embed/>
                  </p:oleObj>
                </mc:Choice>
                <mc:Fallback>
                  <p:oleObj r:id="rId4" imgW="7588622" imgH="4682743" progId="Visio.Drawing.11">
                    <p:embed/>
                    <p:pic>
                      <p:nvPicPr>
                        <p:cNvPr id="0" name="Picture 1"/>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4881554" y="1981604"/>
                          <a:ext cx="6588000" cy="407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矩形 11"/>
            <p:cNvSpPr/>
            <p:nvPr/>
          </p:nvSpPr>
          <p:spPr>
            <a:xfrm>
              <a:off x="6810380" y="6196446"/>
              <a:ext cx="2685351"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dirty="0">
                  <a:latin typeface="Times New Roman" pitchFamily="18" charset="0"/>
                  <a:ea typeface="微软雅黑" pitchFamily="34" charset="-122"/>
                  <a:cs typeface="Times New Roman" pitchFamily="18" charset="0"/>
                </a:rPr>
                <a:t>1-3  </a:t>
              </a:r>
              <a:r>
                <a:rPr lang="zh-CN" altLang="en-US" dirty="0">
                  <a:latin typeface="Times New Roman" pitchFamily="18" charset="0"/>
                  <a:ea typeface="微软雅黑" pitchFamily="34" charset="-122"/>
                  <a:cs typeface="Times New Roman" pitchFamily="18" charset="0"/>
                </a:rPr>
                <a:t>计算机网络的组成</a:t>
              </a:r>
            </a:p>
          </p:txBody>
        </p:sp>
      </p:gr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lide(fromBottom)">
                                      <p:cBhvr>
                                        <p:cTn id="18" dur="500"/>
                                        <p:tgtEl>
                                          <p:spTgt spid="9"/>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6778" y="1357298"/>
            <a:ext cx="7429552" cy="513859"/>
          </a:xfrm>
          <a:prstGeom prst="rect">
            <a:avLst/>
          </a:prstGeom>
        </p:spPr>
        <p:txBody>
          <a:bodyPr wrap="square">
            <a:spAutoFit/>
          </a:bodyPr>
          <a:lstStyle/>
          <a:p>
            <a:pPr indent="457200" algn="just">
              <a:lnSpc>
                <a:spcPct val="125000"/>
              </a:lnSpc>
            </a:pPr>
            <a:r>
              <a:rPr lang="zh-CN" altLang="en-US" sz="2400" b="1" dirty="0">
                <a:latin typeface="Times New Roman" pitchFamily="18" charset="0"/>
                <a:ea typeface="微软雅黑" pitchFamily="34" charset="-122"/>
                <a:cs typeface="Times New Roman" pitchFamily="18" charset="0"/>
              </a:rPr>
              <a:t>资源子网</a:t>
            </a:r>
          </a:p>
        </p:txBody>
      </p:sp>
      <p:grpSp>
        <p:nvGrpSpPr>
          <p:cNvPr id="3" name="组合 7"/>
          <p:cNvGrpSpPr>
            <a:grpSpLocks noChangeAspect="1"/>
          </p:cNvGrpSpPr>
          <p:nvPr/>
        </p:nvGrpSpPr>
        <p:grpSpPr>
          <a:xfrm>
            <a:off x="809588" y="1214422"/>
            <a:ext cx="756000" cy="756002"/>
            <a:chOff x="2804323" y="3859118"/>
            <a:chExt cx="900000" cy="900002"/>
          </a:xfrm>
        </p:grpSpPr>
        <p:sp>
          <p:nvSpPr>
            <p:cNvPr id="4" name="椭圆 3"/>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5"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6"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1.3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计算机网络的组成与拓扑结构</a:t>
            </a:r>
          </a:p>
        </p:txBody>
      </p:sp>
      <p:sp useBgFill="1">
        <p:nvSpPr>
          <p:cNvPr id="8" name="矩形 7"/>
          <p:cNvSpPr/>
          <p:nvPr/>
        </p:nvSpPr>
        <p:spPr>
          <a:xfrm>
            <a:off x="1452530" y="2214554"/>
            <a:ext cx="10358510" cy="82644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资源子网主要负责全网的数据处理业务，为全网用户提供各种网络资源与网络服务。资源子网由主机、终端、各种软件资源与信息资源等组成。</a:t>
            </a:r>
          </a:p>
        </p:txBody>
      </p:sp>
      <p:sp useBgFill="1">
        <p:nvSpPr>
          <p:cNvPr id="29" name="矩形 28"/>
          <p:cNvSpPr/>
          <p:nvPr/>
        </p:nvSpPr>
        <p:spPr>
          <a:xfrm>
            <a:off x="1166778" y="4357694"/>
            <a:ext cx="10287072" cy="1631216"/>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主机是资源子网的主要组成单元，它通过高速通信线路与通信子网的通信控制处理机相连接。在资源子网中，主机可以是大型机、中型机、小型机、工作站或微型机。</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主机主要为本地用户访问网络或其他主机设备、共享资源提供服务。根据其作用的不同分为文件服务器、应用程序服务器、通信服务器和数据库服务器等。</a:t>
            </a:r>
          </a:p>
        </p:txBody>
      </p:sp>
      <p:grpSp>
        <p:nvGrpSpPr>
          <p:cNvPr id="31" name="组合 30"/>
          <p:cNvGrpSpPr/>
          <p:nvPr/>
        </p:nvGrpSpPr>
        <p:grpSpPr>
          <a:xfrm>
            <a:off x="1166778" y="3500438"/>
            <a:ext cx="1922510" cy="592805"/>
            <a:chOff x="1326748" y="1446650"/>
            <a:chExt cx="1922510" cy="592805"/>
          </a:xfrm>
        </p:grpSpPr>
        <p:sp>
          <p:nvSpPr>
            <p:cNvPr id="32"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33" name="矩形 32"/>
            <p:cNvSpPr/>
            <p:nvPr/>
          </p:nvSpPr>
          <p:spPr>
            <a:xfrm>
              <a:off x="2166910" y="1500174"/>
              <a:ext cx="1082348" cy="400110"/>
            </a:xfrm>
            <a:prstGeom prst="rect">
              <a:avLst/>
            </a:prstGeom>
          </p:spPr>
          <p:txBody>
            <a:bodyPr wrap="none">
              <a:spAutoFit/>
            </a:bodyPr>
            <a:lstStyle/>
            <a:p>
              <a:r>
                <a:rPr lang="en-US"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）主机</a:t>
              </a: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Bottom)">
                                      <p:cBhvr>
                                        <p:cTn id="18" dur="500"/>
                                        <p:tgtEl>
                                          <p:spTgt spid="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slide(fromBottom)">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1.3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计算机网络的组成与拓扑结构</a:t>
            </a:r>
          </a:p>
        </p:txBody>
      </p:sp>
      <p:sp useBgFill="1">
        <p:nvSpPr>
          <p:cNvPr id="17" name="矩形 16"/>
          <p:cNvSpPr/>
          <p:nvPr/>
        </p:nvSpPr>
        <p:spPr>
          <a:xfrm>
            <a:off x="1309654" y="1928802"/>
            <a:ext cx="9787006" cy="1246495"/>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终端是用户访问网络的界面，可以是简单的输入、输出终端，也可以是带有微处理机的智能终端。终端可以通过主机连入网内，也可以通过终端控制器、报文分组组装</a:t>
            </a:r>
            <a:r>
              <a:rPr lang="en-US" altLang="zh-CN" sz="2000" dirty="0">
                <a:latin typeface="Times New Roman" pitchFamily="18" charset="0"/>
                <a:ea typeface="微软雅黑" pitchFamily="34" charset="-122"/>
                <a:cs typeface="Times New Roman" pitchFamily="18" charset="0"/>
              </a:rPr>
              <a:t>/</a:t>
            </a:r>
            <a:r>
              <a:rPr lang="zh-CN" altLang="en-US" sz="2000" dirty="0">
                <a:latin typeface="Times New Roman" pitchFamily="18" charset="0"/>
                <a:ea typeface="微软雅黑" pitchFamily="34" charset="-122"/>
                <a:cs typeface="Times New Roman" pitchFamily="18" charset="0"/>
              </a:rPr>
              <a:t>拆卸装置或通信控制处理机连入网内。</a:t>
            </a:r>
          </a:p>
        </p:txBody>
      </p:sp>
      <p:sp useBgFill="1">
        <p:nvSpPr>
          <p:cNvPr id="26" name="矩形 25"/>
          <p:cNvSpPr/>
          <p:nvPr/>
        </p:nvSpPr>
        <p:spPr>
          <a:xfrm>
            <a:off x="1309654" y="4143380"/>
            <a:ext cx="9787006" cy="2015936"/>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在网络中，每个用户都可享用系统中的各种资源。所以需要对网络资源进行全面的管理、合理的调度和分配，并防止网络资源丢失或被非法访问、破坏。网络软件是实现这些功能不可缺少的工具。网络软件主要包括网络协议软件、网络通信软件、网络操作系统、网络管理软件和网络应用软件等。其中，网络操作系统用于控制和协调网络资源分配、共享，提供网络服务，是最主要的网络软件。</a:t>
            </a:r>
          </a:p>
        </p:txBody>
      </p:sp>
      <p:grpSp>
        <p:nvGrpSpPr>
          <p:cNvPr id="27" name="组合 26"/>
          <p:cNvGrpSpPr/>
          <p:nvPr/>
        </p:nvGrpSpPr>
        <p:grpSpPr>
          <a:xfrm>
            <a:off x="1166778" y="1214422"/>
            <a:ext cx="3436257" cy="592805"/>
            <a:chOff x="1326748" y="1446650"/>
            <a:chExt cx="3436257" cy="592805"/>
          </a:xfrm>
        </p:grpSpPr>
        <p:sp>
          <p:nvSpPr>
            <p:cNvPr id="28"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29" name="矩形 28"/>
            <p:cNvSpPr/>
            <p:nvPr/>
          </p:nvSpPr>
          <p:spPr>
            <a:xfrm>
              <a:off x="2166910" y="1500174"/>
              <a:ext cx="2596095" cy="400110"/>
            </a:xfrm>
            <a:prstGeom prst="rect">
              <a:avLst/>
            </a:prstGeom>
          </p:spPr>
          <p:txBody>
            <a:bodyPr wrap="none">
              <a:spAutoFit/>
            </a:bodyPr>
            <a:lstStyle/>
            <a:p>
              <a:r>
                <a:rPr lang="en-US"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）终端（</a:t>
              </a:r>
              <a:r>
                <a:rPr lang="en-US" altLang="zh-CN" sz="2000" b="1" dirty="0">
                  <a:latin typeface="Times New Roman" pitchFamily="18" charset="0"/>
                  <a:ea typeface="微软雅黑" pitchFamily="34" charset="-122"/>
                  <a:cs typeface="Times New Roman" pitchFamily="18" charset="0"/>
                </a:rPr>
                <a:t>Terminal</a:t>
              </a:r>
              <a:r>
                <a:rPr lang="zh-CN" altLang="en-US" sz="2000" b="1" dirty="0">
                  <a:latin typeface="Times New Roman" pitchFamily="18" charset="0"/>
                  <a:ea typeface="微软雅黑" pitchFamily="34" charset="-122"/>
                  <a:cs typeface="Times New Roman" pitchFamily="18" charset="0"/>
                </a:rPr>
                <a:t>）</a:t>
              </a:r>
            </a:p>
          </p:txBody>
        </p:sp>
      </p:grpSp>
      <p:grpSp>
        <p:nvGrpSpPr>
          <p:cNvPr id="30" name="组合 29"/>
          <p:cNvGrpSpPr/>
          <p:nvPr/>
        </p:nvGrpSpPr>
        <p:grpSpPr>
          <a:xfrm>
            <a:off x="1166778" y="3407699"/>
            <a:ext cx="2435471" cy="592805"/>
            <a:chOff x="1326748" y="1446650"/>
            <a:chExt cx="2435471" cy="592805"/>
          </a:xfrm>
        </p:grpSpPr>
        <p:sp>
          <p:nvSpPr>
            <p:cNvPr id="31"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32" name="矩形 31"/>
            <p:cNvSpPr/>
            <p:nvPr/>
          </p:nvSpPr>
          <p:spPr>
            <a:xfrm>
              <a:off x="2166910" y="1500174"/>
              <a:ext cx="1595309"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3</a:t>
              </a:r>
              <a:r>
                <a:rPr lang="zh-CN" altLang="en-US" sz="2000" b="1" dirty="0">
                  <a:latin typeface="Times New Roman" pitchFamily="18" charset="0"/>
                  <a:ea typeface="微软雅黑" pitchFamily="34" charset="-122"/>
                  <a:cs typeface="Times New Roman" pitchFamily="18" charset="0"/>
                </a:rPr>
                <a:t>）网络软件</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lide(fromBottom)">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slide(fromBottom)">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矩形 33"/>
          <p:cNvSpPr/>
          <p:nvPr/>
        </p:nvSpPr>
        <p:spPr>
          <a:xfrm>
            <a:off x="1095340" y="4000504"/>
            <a:ext cx="10358510" cy="2400657"/>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通信控制处理机（</a:t>
            </a:r>
            <a:r>
              <a:rPr lang="en-US" altLang="zh-CN" sz="2000" dirty="0">
                <a:latin typeface="Times New Roman" pitchFamily="18" charset="0"/>
                <a:ea typeface="微软雅黑" pitchFamily="34" charset="-122"/>
                <a:cs typeface="Times New Roman" pitchFamily="18" charset="0"/>
              </a:rPr>
              <a:t>communication control processor</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CCP</a:t>
            </a:r>
            <a:r>
              <a:rPr lang="zh-CN" altLang="en-US" sz="2000" dirty="0">
                <a:latin typeface="Times New Roman" pitchFamily="18" charset="0"/>
                <a:ea typeface="微软雅黑" pitchFamily="34" charset="-122"/>
                <a:cs typeface="Times New Roman" pitchFamily="18" charset="0"/>
              </a:rPr>
              <a:t>）是一种在计算机网络或数据通信系统中专门负责数据传输和控制的专用计算机，一般由小型机、微型机或带有</a:t>
            </a:r>
            <a:r>
              <a:rPr lang="en-US" altLang="zh-CN" sz="2000" dirty="0">
                <a:latin typeface="Times New Roman" pitchFamily="18" charset="0"/>
                <a:ea typeface="微软雅黑" pitchFamily="34" charset="-122"/>
                <a:cs typeface="Times New Roman" pitchFamily="18" charset="0"/>
              </a:rPr>
              <a:t>CPU</a:t>
            </a:r>
            <a:r>
              <a:rPr lang="zh-CN" altLang="en-US" sz="2000" dirty="0">
                <a:latin typeface="Times New Roman" pitchFamily="18" charset="0"/>
                <a:ea typeface="微软雅黑" pitchFamily="34" charset="-122"/>
                <a:cs typeface="Times New Roman" pitchFamily="18" charset="0"/>
              </a:rPr>
              <a:t>的专门设备承担。</a:t>
            </a:r>
          </a:p>
          <a:p>
            <a:pPr indent="457200" algn="just">
              <a:lnSpc>
                <a:spcPct val="125000"/>
              </a:lnSpc>
            </a:pPr>
            <a:r>
              <a:rPr lang="en-US" altLang="zh-CN" sz="2000" dirty="0">
                <a:latin typeface="Times New Roman" pitchFamily="18" charset="0"/>
                <a:ea typeface="微软雅黑" pitchFamily="34" charset="-122"/>
                <a:cs typeface="Times New Roman" pitchFamily="18" charset="0"/>
              </a:rPr>
              <a:t>CCP</a:t>
            </a:r>
            <a:r>
              <a:rPr lang="zh-CN" altLang="en-US" sz="2000" dirty="0">
                <a:latin typeface="Times New Roman" pitchFamily="18" charset="0"/>
                <a:ea typeface="微软雅黑" pitchFamily="34" charset="-122"/>
                <a:cs typeface="Times New Roman" pitchFamily="18" charset="0"/>
              </a:rPr>
              <a:t>在网络拓扑结构中通常称为网络节点，它一方面作为资源子网的主机、终端的接口节点，将它们连入网中；另一方面又实现通信子网中数据包的接收、校验、存储、转发等功能。</a:t>
            </a:r>
          </a:p>
        </p:txBody>
      </p:sp>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1.3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计算机网络的组成与拓扑结构</a:t>
            </a:r>
          </a:p>
        </p:txBody>
      </p:sp>
      <p:sp>
        <p:nvSpPr>
          <p:cNvPr id="3" name="矩形 2"/>
          <p:cNvSpPr/>
          <p:nvPr/>
        </p:nvSpPr>
        <p:spPr>
          <a:xfrm>
            <a:off x="1166778" y="1285860"/>
            <a:ext cx="7429552" cy="513859"/>
          </a:xfrm>
          <a:prstGeom prst="rect">
            <a:avLst/>
          </a:prstGeom>
        </p:spPr>
        <p:txBody>
          <a:bodyPr wrap="square">
            <a:spAutoFit/>
          </a:bodyPr>
          <a:lstStyle/>
          <a:p>
            <a:pPr indent="457200" algn="just">
              <a:lnSpc>
                <a:spcPct val="125000"/>
              </a:lnSpc>
            </a:pPr>
            <a:r>
              <a:rPr lang="zh-CN" altLang="en-US" sz="2400" b="1" dirty="0">
                <a:latin typeface="Times New Roman" pitchFamily="18" charset="0"/>
                <a:ea typeface="微软雅黑" pitchFamily="34" charset="-122"/>
                <a:cs typeface="Times New Roman" pitchFamily="18" charset="0"/>
              </a:rPr>
              <a:t>通信子网</a:t>
            </a:r>
          </a:p>
        </p:txBody>
      </p:sp>
      <p:grpSp>
        <p:nvGrpSpPr>
          <p:cNvPr id="4" name="组合 7"/>
          <p:cNvGrpSpPr>
            <a:grpSpLocks noChangeAspect="1"/>
          </p:cNvGrpSpPr>
          <p:nvPr/>
        </p:nvGrpSpPr>
        <p:grpSpPr>
          <a:xfrm>
            <a:off x="809588" y="1214422"/>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useBgFill="1">
        <p:nvSpPr>
          <p:cNvPr id="7" name="矩形 6"/>
          <p:cNvSpPr/>
          <p:nvPr/>
        </p:nvSpPr>
        <p:spPr>
          <a:xfrm>
            <a:off x="1095340" y="2214554"/>
            <a:ext cx="10358510" cy="826445"/>
          </a:xfrm>
          <a:prstGeom prst="rect">
            <a:avLst/>
          </a:prstGeom>
          <a:ln>
            <a:noFill/>
          </a:ln>
          <a:effectLst>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通信子网主要承担全网的数据传输、转发、加工、转换等通信处理工作，一般由通信控制处理机、通信线路和其他通信设备组成。</a:t>
            </a:r>
          </a:p>
        </p:txBody>
      </p:sp>
      <p:grpSp>
        <p:nvGrpSpPr>
          <p:cNvPr id="35" name="组合 34"/>
          <p:cNvGrpSpPr/>
          <p:nvPr/>
        </p:nvGrpSpPr>
        <p:grpSpPr>
          <a:xfrm>
            <a:off x="1309654" y="3357562"/>
            <a:ext cx="3204912" cy="592805"/>
            <a:chOff x="1326748" y="1446650"/>
            <a:chExt cx="3204912" cy="592805"/>
          </a:xfrm>
        </p:grpSpPr>
        <p:sp>
          <p:nvSpPr>
            <p:cNvPr id="36"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37" name="矩形 36"/>
            <p:cNvSpPr/>
            <p:nvPr/>
          </p:nvSpPr>
          <p:spPr>
            <a:xfrm>
              <a:off x="2166910" y="1500174"/>
              <a:ext cx="2364750"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）通信控制处理机</a:t>
              </a: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Bottom)">
                                      <p:cBhvr>
                                        <p:cTn id="18" dur="500"/>
                                        <p:tgtEl>
                                          <p:spTgt spid="7"/>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slide(fromBottom)">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1.3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计算机网络的组成与拓扑结构</a:t>
            </a:r>
          </a:p>
        </p:txBody>
      </p:sp>
      <p:sp>
        <p:nvSpPr>
          <p:cNvPr id="10" name="矩形 9"/>
          <p:cNvSpPr/>
          <p:nvPr/>
        </p:nvSpPr>
        <p:spPr>
          <a:xfrm>
            <a:off x="1309654" y="2204104"/>
            <a:ext cx="5002370" cy="3519490"/>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通信线路是指在</a:t>
            </a:r>
            <a:r>
              <a:rPr lang="en-US" altLang="zh-CN" sz="2000" dirty="0">
                <a:latin typeface="Times New Roman" pitchFamily="18" charset="0"/>
                <a:ea typeface="微软雅黑" pitchFamily="34" charset="-122"/>
                <a:cs typeface="Times New Roman" pitchFamily="18" charset="0"/>
              </a:rPr>
              <a:t>CCP</a:t>
            </a:r>
            <a:r>
              <a:rPr lang="zh-CN" altLang="en-US" sz="2000" dirty="0">
                <a:latin typeface="Times New Roman" pitchFamily="18" charset="0"/>
                <a:ea typeface="微软雅黑" pitchFamily="34" charset="-122"/>
                <a:cs typeface="Times New Roman" pitchFamily="18" charset="0"/>
              </a:rPr>
              <a:t>与</a:t>
            </a:r>
            <a:r>
              <a:rPr lang="en-US" altLang="zh-CN" sz="2000" dirty="0">
                <a:latin typeface="Times New Roman" pitchFamily="18" charset="0"/>
                <a:ea typeface="微软雅黑" pitchFamily="34" charset="-122"/>
                <a:cs typeface="Times New Roman" pitchFamily="18" charset="0"/>
              </a:rPr>
              <a:t>CCP</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CCP</a:t>
            </a:r>
            <a:r>
              <a:rPr lang="zh-CN" altLang="en-US" sz="2000" dirty="0">
                <a:latin typeface="Times New Roman" pitchFamily="18" charset="0"/>
                <a:ea typeface="微软雅黑" pitchFamily="34" charset="-122"/>
                <a:cs typeface="Times New Roman" pitchFamily="18" charset="0"/>
              </a:rPr>
              <a:t>与主机之间提供数据通信的通道。计算机网络中采用的通信线路的种类很多，如双绞线、同轴电缆、光纤等有线通信线路，或微波、无线电、红外线等无线通信线路。</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通信设备指网络互连设备，包括网卡、集线器、中继器、交换机、网桥、路由器、调制解调器等。通信线路和网络上的各种通信设备共同组成了通信信道。</a:t>
            </a:r>
          </a:p>
        </p:txBody>
      </p:sp>
      <p:pic>
        <p:nvPicPr>
          <p:cNvPr id="11" name="图片 10" descr="timg (9).jpg"/>
          <p:cNvPicPr>
            <a:picLocks noChangeAspect="1"/>
          </p:cNvPicPr>
          <p:nvPr/>
        </p:nvPicPr>
        <p:blipFill>
          <a:blip r:embed="rId2" cstate="print"/>
          <a:srcRect b="3125"/>
          <a:stretch>
            <a:fillRect/>
          </a:stretch>
        </p:blipFill>
        <p:spPr>
          <a:xfrm>
            <a:off x="7211725" y="1810932"/>
            <a:ext cx="3528000" cy="4097233"/>
          </a:xfrm>
          <a:prstGeom prst="rect">
            <a:avLst/>
          </a:prstGeom>
        </p:spPr>
      </p:pic>
      <p:grpSp>
        <p:nvGrpSpPr>
          <p:cNvPr id="12" name="组合 11"/>
          <p:cNvGrpSpPr/>
          <p:nvPr/>
        </p:nvGrpSpPr>
        <p:grpSpPr>
          <a:xfrm>
            <a:off x="1095340" y="1357298"/>
            <a:ext cx="3717873" cy="592805"/>
            <a:chOff x="1326748" y="1446650"/>
            <a:chExt cx="3717873" cy="592805"/>
          </a:xfrm>
        </p:grpSpPr>
        <p:sp>
          <p:nvSpPr>
            <p:cNvPr id="13"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14" name="矩形 13"/>
            <p:cNvSpPr/>
            <p:nvPr/>
          </p:nvSpPr>
          <p:spPr>
            <a:xfrm>
              <a:off x="2166910" y="1500174"/>
              <a:ext cx="2877711"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）通信线路和通信设备</a:t>
              </a: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1.3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计算机网络的组成与拓扑结构</a:t>
            </a:r>
          </a:p>
        </p:txBody>
      </p:sp>
      <p:sp>
        <p:nvSpPr>
          <p:cNvPr id="3" name="矩形 2"/>
          <p:cNvSpPr/>
          <p:nvPr/>
        </p:nvSpPr>
        <p:spPr>
          <a:xfrm>
            <a:off x="2095472" y="1500174"/>
            <a:ext cx="4673074" cy="523220"/>
          </a:xfrm>
          <a:prstGeom prst="rect">
            <a:avLst/>
          </a:prstGeom>
        </p:spPr>
        <p:txBody>
          <a:bodyPr wrap="none">
            <a:spAutoFit/>
          </a:bodyPr>
          <a:lstStyle/>
          <a:p>
            <a:r>
              <a:rPr lang="en-US" altLang="zh-CN" sz="2800" b="1" dirty="0">
                <a:latin typeface="Times New Roman" pitchFamily="18" charset="0"/>
                <a:ea typeface="微软雅黑" pitchFamily="34" charset="-122"/>
                <a:cs typeface="Times New Roman" pitchFamily="18" charset="0"/>
              </a:rPr>
              <a:t>1.3.2  </a:t>
            </a:r>
            <a:r>
              <a:rPr lang="zh-CN" altLang="en-US" sz="2800" b="1" dirty="0">
                <a:latin typeface="Times New Roman" pitchFamily="18" charset="0"/>
                <a:ea typeface="微软雅黑" pitchFamily="34" charset="-122"/>
                <a:cs typeface="Times New Roman" pitchFamily="18" charset="0"/>
              </a:rPr>
              <a:t>计算机网络的拓扑结构</a:t>
            </a:r>
          </a:p>
        </p:txBody>
      </p:sp>
      <p:grpSp>
        <p:nvGrpSpPr>
          <p:cNvPr id="6" name="组合 5"/>
          <p:cNvGrpSpPr/>
          <p:nvPr/>
        </p:nvGrpSpPr>
        <p:grpSpPr>
          <a:xfrm>
            <a:off x="595274" y="1142984"/>
            <a:ext cx="1428760" cy="1152000"/>
            <a:chOff x="1166778" y="1571612"/>
            <a:chExt cx="1428760" cy="1152000"/>
          </a:xfrm>
        </p:grpSpPr>
        <p:sp>
          <p:nvSpPr>
            <p:cNvPr id="4" name="菱形 3"/>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5" name="菱形 4"/>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useBgFill="1">
        <p:nvSpPr>
          <p:cNvPr id="9" name="矩形 8"/>
          <p:cNvSpPr/>
          <p:nvPr/>
        </p:nvSpPr>
        <p:spPr>
          <a:xfrm>
            <a:off x="6667504" y="2285992"/>
            <a:ext cx="4357718" cy="3519490"/>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网络拓扑结构是指用传输媒体互连各种设备的物理布局，即用什么方式把网络中的计算机等设备连接起来。将工作站、服务器等网络设备抽象为点，称为“节点”；将通信线路抽象为线，称为“链路”。由节点和链路构成的抽象结构就是网络拓扑结构。</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常见的网络拓扑结构有总线型、星型、环型、树型和网状拓扑结构。</a:t>
            </a:r>
          </a:p>
        </p:txBody>
      </p:sp>
      <p:sp>
        <p:nvSpPr>
          <p:cNvPr id="552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3" name="图片 12" descr="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666844" y="2571744"/>
            <a:ext cx="4500000" cy="33750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1.3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计算机网络的组成与拓扑结构</a:t>
            </a:r>
          </a:p>
        </p:txBody>
      </p:sp>
      <p:sp>
        <p:nvSpPr>
          <p:cNvPr id="3" name="矩形 2"/>
          <p:cNvSpPr/>
          <p:nvPr/>
        </p:nvSpPr>
        <p:spPr>
          <a:xfrm>
            <a:off x="1166778" y="1357298"/>
            <a:ext cx="7429552" cy="513859"/>
          </a:xfrm>
          <a:prstGeom prst="rect">
            <a:avLst/>
          </a:prstGeom>
        </p:spPr>
        <p:txBody>
          <a:bodyPr wrap="square">
            <a:spAutoFit/>
          </a:bodyPr>
          <a:lstStyle/>
          <a:p>
            <a:pPr indent="457200" algn="just">
              <a:lnSpc>
                <a:spcPct val="125000"/>
              </a:lnSpc>
            </a:pPr>
            <a:r>
              <a:rPr lang="zh-CN" altLang="en-US" sz="2400" b="1" dirty="0">
                <a:latin typeface="Times New Roman" pitchFamily="18" charset="0"/>
                <a:ea typeface="微软雅黑" pitchFamily="34" charset="-122"/>
                <a:cs typeface="Times New Roman" pitchFamily="18" charset="0"/>
              </a:rPr>
              <a:t>总线型拓扑结构</a:t>
            </a:r>
          </a:p>
        </p:txBody>
      </p:sp>
      <p:grpSp>
        <p:nvGrpSpPr>
          <p:cNvPr id="4" name="组合 7"/>
          <p:cNvGrpSpPr>
            <a:grpSpLocks noChangeAspect="1"/>
          </p:cNvGrpSpPr>
          <p:nvPr/>
        </p:nvGrpSpPr>
        <p:grpSpPr>
          <a:xfrm>
            <a:off x="809588" y="1214422"/>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grpSp>
        <p:nvGrpSpPr>
          <p:cNvPr id="9" name="组合 8"/>
          <p:cNvGrpSpPr/>
          <p:nvPr/>
        </p:nvGrpSpPr>
        <p:grpSpPr>
          <a:xfrm>
            <a:off x="523836" y="3286124"/>
            <a:ext cx="3849953" cy="2655348"/>
            <a:chOff x="8024826" y="4000504"/>
            <a:chExt cx="3849953" cy="2655348"/>
          </a:xfrm>
        </p:grpSpPr>
        <p:pic>
          <p:nvPicPr>
            <p:cNvPr id="64514" name="图片 2"/>
            <p:cNvPicPr>
              <a:picLocks noChangeAspect="1" noChangeArrowheads="1"/>
            </p:cNvPicPr>
            <p:nvPr/>
          </p:nvPicPr>
          <p:blipFill>
            <a:blip r:embed="rId3" cstate="print"/>
            <a:srcRect/>
            <a:stretch>
              <a:fillRect/>
            </a:stretch>
          </p:blipFill>
          <p:spPr bwMode="auto">
            <a:xfrm>
              <a:off x="8024826" y="4000504"/>
              <a:ext cx="3849953" cy="2160000"/>
            </a:xfrm>
            <a:prstGeom prst="rect">
              <a:avLst/>
            </a:prstGeom>
            <a:noFill/>
            <a:ln w="9525">
              <a:noFill/>
              <a:miter lim="800000"/>
              <a:headEnd/>
              <a:tailEnd/>
            </a:ln>
          </p:spPr>
        </p:pic>
        <p:sp>
          <p:nvSpPr>
            <p:cNvPr id="8" name="矩形 7"/>
            <p:cNvSpPr/>
            <p:nvPr/>
          </p:nvSpPr>
          <p:spPr>
            <a:xfrm>
              <a:off x="8739206" y="6286520"/>
              <a:ext cx="2454518"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dirty="0">
                  <a:latin typeface="Times New Roman" pitchFamily="18" charset="0"/>
                  <a:ea typeface="微软雅黑" pitchFamily="34" charset="-122"/>
                  <a:cs typeface="Times New Roman" pitchFamily="18" charset="0"/>
                </a:rPr>
                <a:t>1-4  </a:t>
              </a:r>
              <a:r>
                <a:rPr lang="zh-CN" altLang="en-US" dirty="0">
                  <a:latin typeface="Times New Roman" pitchFamily="18" charset="0"/>
                  <a:ea typeface="微软雅黑" pitchFamily="34" charset="-122"/>
                  <a:cs typeface="Times New Roman" pitchFamily="18" charset="0"/>
                </a:rPr>
                <a:t>总线型拓扑结构</a:t>
              </a:r>
            </a:p>
          </p:txBody>
        </p:sp>
      </p:grpSp>
      <p:sp useBgFill="1">
        <p:nvSpPr>
          <p:cNvPr id="15" name="矩形 14"/>
          <p:cNvSpPr/>
          <p:nvPr/>
        </p:nvSpPr>
        <p:spPr>
          <a:xfrm>
            <a:off x="1023902" y="2071678"/>
            <a:ext cx="10144196" cy="441724"/>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总线型拓扑结构由单根总线连接网络中所有节点，如图</a:t>
            </a:r>
            <a:r>
              <a:rPr lang="en-US" altLang="zh-CN" sz="2000" dirty="0">
                <a:latin typeface="Times New Roman" pitchFamily="18" charset="0"/>
                <a:ea typeface="微软雅黑" pitchFamily="34" charset="-122"/>
                <a:cs typeface="Times New Roman" pitchFamily="18" charset="0"/>
              </a:rPr>
              <a:t>1-4</a:t>
            </a:r>
            <a:r>
              <a:rPr lang="zh-CN" altLang="en-US" sz="2000" dirty="0">
                <a:latin typeface="Times New Roman" pitchFamily="18" charset="0"/>
                <a:ea typeface="微软雅黑" pitchFamily="34" charset="-122"/>
                <a:cs typeface="Times New Roman" pitchFamily="18" charset="0"/>
              </a:rPr>
              <a:t>所示。</a:t>
            </a:r>
          </a:p>
        </p:txBody>
      </p:sp>
      <p:sp useBgFill="1">
        <p:nvSpPr>
          <p:cNvPr id="16" name="矩形 15"/>
          <p:cNvSpPr/>
          <p:nvPr/>
        </p:nvSpPr>
        <p:spPr>
          <a:xfrm>
            <a:off x="4367568" y="2636784"/>
            <a:ext cx="6480960" cy="3519490"/>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在总线型拓扑结构中，所有节点共享总线的全部容量。当一个节点向另一个节点发送数据时，它先向整个网络广播一条消息，通知其他节点它将发送数据，正式发送数据时则目的节点将接收发送给它的数据，其他节点将忽略这条数据消息。</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总线型拓扑结构简单、便于扩充、价格相对较低、安装使用方便。但是由于单信道的限制，一个总线型网络上的节点越多，网络发送和接收数据的速率就越慢。另外，一旦总线出现故障，整个网络将陷于瘫痪。</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lide(fromBottom)">
                                      <p:cBhvr>
                                        <p:cTn id="18" dur="500"/>
                                        <p:tgtEl>
                                          <p:spTgt spid="15"/>
                                        </p:tgtEl>
                                      </p:cBhvr>
                                    </p:animEffect>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8" presetClass="entr" presetSubtype="16"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amond(i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1.3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计算机网络的组成与拓扑结构</a:t>
            </a:r>
          </a:p>
        </p:txBody>
      </p:sp>
      <p:sp>
        <p:nvSpPr>
          <p:cNvPr id="3" name="矩形 2"/>
          <p:cNvSpPr/>
          <p:nvPr/>
        </p:nvSpPr>
        <p:spPr>
          <a:xfrm>
            <a:off x="1452530" y="1571612"/>
            <a:ext cx="7429552" cy="513859"/>
          </a:xfrm>
          <a:prstGeom prst="rect">
            <a:avLst/>
          </a:prstGeom>
        </p:spPr>
        <p:txBody>
          <a:bodyPr wrap="square">
            <a:spAutoFit/>
          </a:bodyPr>
          <a:lstStyle/>
          <a:p>
            <a:pPr indent="457200" algn="just">
              <a:lnSpc>
                <a:spcPct val="125000"/>
              </a:lnSpc>
            </a:pPr>
            <a:r>
              <a:rPr lang="zh-CN" altLang="en-US" sz="2400" b="1" dirty="0">
                <a:latin typeface="Times New Roman" pitchFamily="18" charset="0"/>
                <a:ea typeface="微软雅黑" pitchFamily="34" charset="-122"/>
                <a:cs typeface="Times New Roman" pitchFamily="18" charset="0"/>
              </a:rPr>
              <a:t>星型拓扑结构</a:t>
            </a:r>
          </a:p>
        </p:txBody>
      </p:sp>
      <p:grpSp>
        <p:nvGrpSpPr>
          <p:cNvPr id="4" name="组合 7"/>
          <p:cNvGrpSpPr>
            <a:grpSpLocks noChangeAspect="1"/>
          </p:cNvGrpSpPr>
          <p:nvPr/>
        </p:nvGrpSpPr>
        <p:grpSpPr>
          <a:xfrm>
            <a:off x="1095340" y="1428736"/>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useBgFill="1">
        <p:nvSpPr>
          <p:cNvPr id="16" name="矩形 15"/>
          <p:cNvSpPr/>
          <p:nvPr/>
        </p:nvSpPr>
        <p:spPr>
          <a:xfrm>
            <a:off x="1166778" y="2500306"/>
            <a:ext cx="5649302" cy="3904210"/>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在星型拓扑结构中，每个节点都通过一条点对点链路与中心节点相连，如图</a:t>
            </a:r>
            <a:r>
              <a:rPr lang="en-US" altLang="zh-CN" sz="2000" dirty="0">
                <a:latin typeface="Times New Roman" pitchFamily="18" charset="0"/>
                <a:ea typeface="微软雅黑" pitchFamily="34" charset="-122"/>
                <a:cs typeface="Times New Roman" pitchFamily="18" charset="0"/>
              </a:rPr>
              <a:t>1-5</a:t>
            </a:r>
            <a:r>
              <a:rPr lang="zh-CN" altLang="en-US" sz="2000" dirty="0">
                <a:latin typeface="Times New Roman" pitchFamily="18" charset="0"/>
                <a:ea typeface="微软雅黑" pitchFamily="34" charset="-122"/>
                <a:cs typeface="Times New Roman" pitchFamily="18" charset="0"/>
              </a:rPr>
              <a:t>所示。任意两个节点之间都必须通过中心节点，并且只能通过中心节点进行通信。中心节点通过存储转发技术实现两个节点之间的数据传送，其设备可以是集线器，也可以是交换机。</a:t>
            </a:r>
            <a:endParaRPr lang="en-US" altLang="zh-CN" sz="2000" dirty="0">
              <a:latin typeface="Times New Roman" pitchFamily="18" charset="0"/>
              <a:ea typeface="微软雅黑" pitchFamily="34" charset="-122"/>
              <a:cs typeface="Times New Roman" pitchFamily="18" charset="0"/>
            </a:endParaRPr>
          </a:p>
          <a:p>
            <a:pPr indent="457200" algn="just">
              <a:lnSpc>
                <a:spcPct val="125000"/>
              </a:lnSpc>
            </a:pPr>
            <a:r>
              <a:rPr lang="zh-CN" altLang="en-US" sz="2000" dirty="0">
                <a:latin typeface="Times New Roman" pitchFamily="18" charset="0"/>
                <a:ea typeface="微软雅黑" pitchFamily="34" charset="-122"/>
                <a:cs typeface="Times New Roman" pitchFamily="18" charset="0"/>
              </a:rPr>
              <a:t>星型拓扑结构的特点是结构简单、组网容易，便于控制和管理，网络延迟小。其缺点是中心节点负荷较重，容易形成系统的“瓶颈”，线路的利用率也不高。</a:t>
            </a:r>
          </a:p>
        </p:txBody>
      </p:sp>
      <p:grpSp>
        <p:nvGrpSpPr>
          <p:cNvPr id="13" name="组合 12"/>
          <p:cNvGrpSpPr/>
          <p:nvPr/>
        </p:nvGrpSpPr>
        <p:grpSpPr>
          <a:xfrm>
            <a:off x="7176120" y="2981861"/>
            <a:ext cx="4239823" cy="2941100"/>
            <a:chOff x="6953242" y="2285992"/>
            <a:chExt cx="4239823" cy="2941100"/>
          </a:xfrm>
        </p:grpSpPr>
        <p:sp>
          <p:nvSpPr>
            <p:cNvPr id="8" name="矩形 7"/>
            <p:cNvSpPr/>
            <p:nvPr/>
          </p:nvSpPr>
          <p:spPr>
            <a:xfrm>
              <a:off x="8024826" y="4857760"/>
              <a:ext cx="2223686"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altLang="zh-CN" dirty="0">
                  <a:latin typeface="Times New Roman" pitchFamily="18" charset="0"/>
                  <a:ea typeface="微软雅黑" pitchFamily="34" charset="-122"/>
                  <a:cs typeface="Times New Roman" pitchFamily="18" charset="0"/>
                </a:rPr>
                <a:t>1-5  </a:t>
              </a:r>
              <a:r>
                <a:rPr lang="zh-CN" altLang="en-US" dirty="0">
                  <a:latin typeface="Times New Roman" pitchFamily="18" charset="0"/>
                  <a:ea typeface="微软雅黑" pitchFamily="34" charset="-122"/>
                  <a:cs typeface="Times New Roman" pitchFamily="18" charset="0"/>
                </a:rPr>
                <a:t>星型拓扑结构</a:t>
              </a:r>
            </a:p>
          </p:txBody>
        </p:sp>
        <p:pic>
          <p:nvPicPr>
            <p:cNvPr id="69634" name="图片 2"/>
            <p:cNvPicPr>
              <a:picLocks noChangeAspect="1" noChangeArrowheads="1"/>
            </p:cNvPicPr>
            <p:nvPr/>
          </p:nvPicPr>
          <p:blipFill>
            <a:blip r:embed="rId3" cstate="print"/>
            <a:srcRect l="3159" t="4303" r="2632" b="4865"/>
            <a:stretch>
              <a:fillRect/>
            </a:stretch>
          </p:blipFill>
          <p:spPr bwMode="auto">
            <a:xfrm>
              <a:off x="6953242" y="2285992"/>
              <a:ext cx="4239823" cy="2304000"/>
            </a:xfrm>
            <a:prstGeom prst="rect">
              <a:avLst/>
            </a:prstGeom>
            <a:noFill/>
            <a:ln w="9525">
              <a:noFill/>
              <a:miter lim="800000"/>
              <a:headEnd/>
              <a:tailEnd/>
            </a:ln>
          </p:spPr>
        </p:pic>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8" presetClass="entr" presetSubtype="16"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amond(in)">
                                      <p:cBhvr>
                                        <p:cTn id="18" dur="500"/>
                                        <p:tgtEl>
                                          <p:spTgt spid="16"/>
                                        </p:tgtEl>
                                      </p:cBhvr>
                                    </p:animEffect>
                                  </p:childTnLst>
                                </p:cTn>
                              </p:par>
                            </p:childTnLst>
                          </p:cTn>
                        </p:par>
                        <p:par>
                          <p:cTn id="19" fill="hold">
                            <p:stCondLst>
                              <p:cond delay="1500"/>
                            </p:stCondLst>
                            <p:childTnLst>
                              <p:par>
                                <p:cTn id="20" presetID="9"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1.3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计算机网络的组成与拓扑结构</a:t>
            </a:r>
          </a:p>
        </p:txBody>
      </p:sp>
      <p:sp>
        <p:nvSpPr>
          <p:cNvPr id="3" name="矩形 2"/>
          <p:cNvSpPr/>
          <p:nvPr/>
        </p:nvSpPr>
        <p:spPr>
          <a:xfrm>
            <a:off x="1452530" y="1571612"/>
            <a:ext cx="7429552" cy="511615"/>
          </a:xfrm>
          <a:prstGeom prst="rect">
            <a:avLst/>
          </a:prstGeom>
        </p:spPr>
        <p:txBody>
          <a:bodyPr wrap="square">
            <a:spAutoFit/>
          </a:bodyPr>
          <a:lstStyle/>
          <a:p>
            <a:pPr indent="457200" algn="just">
              <a:lnSpc>
                <a:spcPct val="125000"/>
              </a:lnSpc>
            </a:pPr>
            <a:r>
              <a:rPr lang="zh-CN" altLang="en-US" sz="2400" b="1" dirty="0">
                <a:latin typeface="Times New Roman" pitchFamily="18" charset="0"/>
                <a:ea typeface="微软雅黑" pitchFamily="34" charset="-122"/>
                <a:cs typeface="Times New Roman" pitchFamily="18" charset="0"/>
              </a:rPr>
              <a:t>环型拓扑结构</a:t>
            </a:r>
          </a:p>
        </p:txBody>
      </p:sp>
      <p:grpSp>
        <p:nvGrpSpPr>
          <p:cNvPr id="4" name="组合 7"/>
          <p:cNvGrpSpPr>
            <a:grpSpLocks noChangeAspect="1"/>
          </p:cNvGrpSpPr>
          <p:nvPr/>
        </p:nvGrpSpPr>
        <p:grpSpPr>
          <a:xfrm>
            <a:off x="1095340" y="1428736"/>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3</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useBgFill="1">
        <p:nvSpPr>
          <p:cNvPr id="16" name="矩形 15"/>
          <p:cNvSpPr/>
          <p:nvPr/>
        </p:nvSpPr>
        <p:spPr>
          <a:xfrm>
            <a:off x="1166778" y="2500306"/>
            <a:ext cx="5643602" cy="3554819"/>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环型拓扑结构是由各节点首尾相连形成的闭合环型线路，如图</a:t>
            </a:r>
            <a:r>
              <a:rPr lang="en-US" altLang="zh-CN" sz="2000" dirty="0">
                <a:latin typeface="Times New Roman" pitchFamily="18" charset="0"/>
                <a:ea typeface="微软雅黑" pitchFamily="34" charset="-122"/>
                <a:cs typeface="Times New Roman" pitchFamily="18" charset="0"/>
              </a:rPr>
              <a:t>1-6</a:t>
            </a:r>
            <a:r>
              <a:rPr lang="zh-CN" altLang="en-US" sz="2000" dirty="0">
                <a:latin typeface="Times New Roman" pitchFamily="18" charset="0"/>
                <a:ea typeface="微软雅黑" pitchFamily="34" charset="-122"/>
                <a:cs typeface="Times New Roman" pitchFamily="18" charset="0"/>
              </a:rPr>
              <a:t>所示。环型网络中的数据传送是单向的，即沿一个方向从一个节点传到另一个节点；每个节点都需安装中继器，以接收、放大信号。</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环型拓扑结构的优点是结构简单，组网容易，便于管理。其缺点是若某个节点发生故障，则整个网络瘫痪；且当节点过多时，将影响数据传输效率，非常不利于扩展。</a:t>
            </a:r>
          </a:p>
        </p:txBody>
      </p:sp>
      <p:grpSp>
        <p:nvGrpSpPr>
          <p:cNvPr id="12" name="组合 11"/>
          <p:cNvGrpSpPr/>
          <p:nvPr/>
        </p:nvGrpSpPr>
        <p:grpSpPr>
          <a:xfrm>
            <a:off x="7453322" y="2273850"/>
            <a:ext cx="3145114" cy="3798356"/>
            <a:chOff x="7453322" y="2000240"/>
            <a:chExt cx="3145114" cy="3798356"/>
          </a:xfrm>
        </p:grpSpPr>
        <p:sp>
          <p:nvSpPr>
            <p:cNvPr id="8" name="矩形 7"/>
            <p:cNvSpPr/>
            <p:nvPr/>
          </p:nvSpPr>
          <p:spPr>
            <a:xfrm>
              <a:off x="7953388" y="5429264"/>
              <a:ext cx="2223686"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altLang="zh-CN" dirty="0">
                  <a:latin typeface="Times New Roman" pitchFamily="18" charset="0"/>
                  <a:ea typeface="微软雅黑" pitchFamily="34" charset="-122"/>
                  <a:cs typeface="Times New Roman" pitchFamily="18" charset="0"/>
                </a:rPr>
                <a:t>1-6  </a:t>
              </a:r>
              <a:r>
                <a:rPr lang="zh-CN" altLang="en-US" dirty="0">
                  <a:latin typeface="Times New Roman" pitchFamily="18" charset="0"/>
                  <a:ea typeface="微软雅黑" pitchFamily="34" charset="-122"/>
                  <a:cs typeface="Times New Roman" pitchFamily="18" charset="0"/>
                </a:rPr>
                <a:t>环型拓扑结构</a:t>
              </a:r>
            </a:p>
          </p:txBody>
        </p:sp>
        <p:pic>
          <p:nvPicPr>
            <p:cNvPr id="70658" name="图片 3"/>
            <p:cNvPicPr>
              <a:picLocks noChangeAspect="1" noChangeArrowheads="1"/>
            </p:cNvPicPr>
            <p:nvPr/>
          </p:nvPicPr>
          <p:blipFill>
            <a:blip r:embed="rId3" cstate="print"/>
            <a:srcRect l="3600" t="2773" r="2753" b="1848"/>
            <a:stretch>
              <a:fillRect/>
            </a:stretch>
          </p:blipFill>
          <p:spPr bwMode="auto">
            <a:xfrm>
              <a:off x="7453322" y="2000240"/>
              <a:ext cx="3145114" cy="3312000"/>
            </a:xfrm>
            <a:prstGeom prst="rect">
              <a:avLst/>
            </a:prstGeom>
            <a:noFill/>
            <a:ln w="9525">
              <a:noFill/>
              <a:miter lim="800000"/>
              <a:headEnd/>
              <a:tailEnd/>
            </a:ln>
          </p:spPr>
        </p:pic>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8" presetClass="entr" presetSubtype="16"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amond(in)">
                                      <p:cBhvr>
                                        <p:cTn id="18" dur="500"/>
                                        <p:tgtEl>
                                          <p:spTgt spid="16"/>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1.3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计算机网络的组成与拓扑结构</a:t>
            </a:r>
          </a:p>
        </p:txBody>
      </p:sp>
      <p:sp>
        <p:nvSpPr>
          <p:cNvPr id="3" name="矩形 2"/>
          <p:cNvSpPr/>
          <p:nvPr/>
        </p:nvSpPr>
        <p:spPr>
          <a:xfrm>
            <a:off x="1452530" y="1357298"/>
            <a:ext cx="7429552" cy="511615"/>
          </a:xfrm>
          <a:prstGeom prst="rect">
            <a:avLst/>
          </a:prstGeom>
        </p:spPr>
        <p:txBody>
          <a:bodyPr wrap="square">
            <a:spAutoFit/>
          </a:bodyPr>
          <a:lstStyle/>
          <a:p>
            <a:pPr indent="457200" algn="just">
              <a:lnSpc>
                <a:spcPct val="125000"/>
              </a:lnSpc>
            </a:pPr>
            <a:r>
              <a:rPr lang="zh-CN" altLang="en-US" sz="2400" b="1" dirty="0">
                <a:latin typeface="Times New Roman" pitchFamily="18" charset="0"/>
                <a:ea typeface="微软雅黑" pitchFamily="34" charset="-122"/>
                <a:cs typeface="Times New Roman" pitchFamily="18" charset="0"/>
              </a:rPr>
              <a:t>树型拓扑结构</a:t>
            </a:r>
          </a:p>
        </p:txBody>
      </p:sp>
      <p:grpSp>
        <p:nvGrpSpPr>
          <p:cNvPr id="4" name="组合 7"/>
          <p:cNvGrpSpPr>
            <a:grpSpLocks noChangeAspect="1"/>
          </p:cNvGrpSpPr>
          <p:nvPr/>
        </p:nvGrpSpPr>
        <p:grpSpPr>
          <a:xfrm>
            <a:off x="1095340" y="1214422"/>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4</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useBgFill="1">
        <p:nvSpPr>
          <p:cNvPr id="16" name="矩形 15"/>
          <p:cNvSpPr/>
          <p:nvPr/>
        </p:nvSpPr>
        <p:spPr>
          <a:xfrm>
            <a:off x="1166778" y="2071678"/>
            <a:ext cx="7143800" cy="4324261"/>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在实际建造一个较大型的网络时，往往采用多级星型网络，将多级星型网络按层次方式排列，即形成树型网络。因此，树型拓扑可以看成是星型拓扑的扩展，如图</a:t>
            </a:r>
            <a:r>
              <a:rPr lang="en-US" altLang="zh-CN" sz="2000" dirty="0">
                <a:latin typeface="Times New Roman" pitchFamily="18" charset="0"/>
                <a:ea typeface="微软雅黑" pitchFamily="34" charset="-122"/>
                <a:cs typeface="Times New Roman" pitchFamily="18" charset="0"/>
              </a:rPr>
              <a:t>1-7</a:t>
            </a:r>
            <a:r>
              <a:rPr lang="zh-CN" altLang="en-US" sz="2000" dirty="0">
                <a:latin typeface="Times New Roman" pitchFamily="18" charset="0"/>
                <a:ea typeface="微软雅黑" pitchFamily="34" charset="-122"/>
                <a:cs typeface="Times New Roman" pitchFamily="18" charset="0"/>
              </a:rPr>
              <a:t>所示。</a:t>
            </a:r>
            <a:endParaRPr lang="en-US" altLang="zh-CN" sz="2000" dirty="0">
              <a:latin typeface="Times New Roman" pitchFamily="18" charset="0"/>
              <a:ea typeface="微软雅黑" pitchFamily="34" charset="-122"/>
              <a:cs typeface="Times New Roman" pitchFamily="18" charset="0"/>
            </a:endParaRPr>
          </a:p>
          <a:p>
            <a:pPr indent="457200" algn="just">
              <a:lnSpc>
                <a:spcPct val="125000"/>
              </a:lnSpc>
            </a:pPr>
            <a:r>
              <a:rPr lang="zh-CN" altLang="en-US" sz="2000" dirty="0">
                <a:latin typeface="Times New Roman" pitchFamily="18" charset="0"/>
                <a:ea typeface="微软雅黑" pitchFamily="34" charset="-122"/>
                <a:cs typeface="Times New Roman" pitchFamily="18" charset="0"/>
              </a:rPr>
              <a:t>在树型拓扑结构中，节点按层次进行连接，顶部节点是中央处理机，底部节点是终端，而其他各层可以是多路转换器、集中器或部门用计算机。信息交换主要在上、下层节点之间进行，相邻及同层节点之间一般不进行数据交换或数据交换量小。</a:t>
            </a:r>
            <a:endParaRPr lang="en-US" altLang="zh-CN" sz="2000" dirty="0">
              <a:latin typeface="Times New Roman" pitchFamily="18" charset="0"/>
              <a:ea typeface="微软雅黑" pitchFamily="34" charset="-122"/>
              <a:cs typeface="Times New Roman" pitchFamily="18" charset="0"/>
            </a:endParaRPr>
          </a:p>
          <a:p>
            <a:pPr indent="457200" algn="just">
              <a:lnSpc>
                <a:spcPct val="125000"/>
              </a:lnSpc>
            </a:pPr>
            <a:r>
              <a:rPr lang="zh-CN" altLang="en-US" sz="2000" dirty="0">
                <a:latin typeface="Times New Roman" pitchFamily="18" charset="0"/>
                <a:ea typeface="微软雅黑" pitchFamily="34" charset="-122"/>
                <a:cs typeface="Times New Roman" pitchFamily="18" charset="0"/>
              </a:rPr>
              <a:t>树型拓扑的优点是易于扩展，可以延伸出许多分支和子分支；故障隔离容易。其缺点是越靠近顶部的节点，处理能力越强，其可靠性要求就越高。由于对顶部节点的依赖性太大，如果顶部节点发生故障，则全网不能正常工作。 </a:t>
            </a:r>
          </a:p>
        </p:txBody>
      </p:sp>
      <p:sp>
        <p:nvSpPr>
          <p:cNvPr id="7168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3" name="组合 12"/>
          <p:cNvGrpSpPr/>
          <p:nvPr/>
        </p:nvGrpSpPr>
        <p:grpSpPr>
          <a:xfrm>
            <a:off x="8310578" y="2071678"/>
            <a:ext cx="3632101" cy="4369860"/>
            <a:chOff x="7667635" y="1714488"/>
            <a:chExt cx="3632101" cy="4369860"/>
          </a:xfrm>
        </p:grpSpPr>
        <p:sp>
          <p:nvSpPr>
            <p:cNvPr id="8" name="矩形 7"/>
            <p:cNvSpPr/>
            <p:nvPr/>
          </p:nvSpPr>
          <p:spPr>
            <a:xfrm>
              <a:off x="8382015" y="5715016"/>
              <a:ext cx="2223686"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altLang="zh-CN" dirty="0">
                  <a:latin typeface="Times New Roman" pitchFamily="18" charset="0"/>
                  <a:ea typeface="微软雅黑" pitchFamily="34" charset="-122"/>
                  <a:cs typeface="Times New Roman" pitchFamily="18" charset="0"/>
                </a:rPr>
                <a:t>1-7  </a:t>
              </a:r>
              <a:r>
                <a:rPr lang="zh-CN" altLang="en-US" dirty="0">
                  <a:latin typeface="Times New Roman" pitchFamily="18" charset="0"/>
                  <a:ea typeface="微软雅黑" pitchFamily="34" charset="-122"/>
                  <a:cs typeface="Times New Roman" pitchFamily="18" charset="0"/>
                </a:rPr>
                <a:t>树型拓扑结构</a:t>
              </a:r>
            </a:p>
          </p:txBody>
        </p:sp>
        <p:graphicFrame>
          <p:nvGraphicFramePr>
            <p:cNvPr id="71681" name="Object 1"/>
            <p:cNvGraphicFramePr>
              <a:graphicFrameLocks noChangeAspect="1"/>
            </p:cNvGraphicFramePr>
            <p:nvPr/>
          </p:nvGraphicFramePr>
          <p:xfrm>
            <a:off x="7667635" y="1714488"/>
            <a:ext cx="3632101" cy="3571900"/>
          </p:xfrm>
          <a:graphic>
            <a:graphicData uri="http://schemas.openxmlformats.org/presentationml/2006/ole">
              <mc:AlternateContent xmlns:mc="http://schemas.openxmlformats.org/markup-compatibility/2006">
                <mc:Choice xmlns:v="urn:schemas-microsoft-com:vml" Requires="v">
                  <p:oleObj spid="_x0000_s6148" r:id="rId4" imgW="3448517" imgH="3376620" progId="Visio.Drawing.11">
                    <p:embed/>
                  </p:oleObj>
                </mc:Choice>
                <mc:Fallback>
                  <p:oleObj r:id="rId4" imgW="3448517" imgH="3376620" progId="Visio.Drawing.11">
                    <p:embed/>
                    <p:pic>
                      <p:nvPicPr>
                        <p:cNvPr id="0" name="Picture 1"/>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7667635" y="1714488"/>
                          <a:ext cx="3632101" cy="35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1714488"/>
            <a:ext cx="5167306" cy="3544294"/>
          </a:xfrm>
          <a:prstGeom prst="rect">
            <a:avLst/>
          </a:prstGeom>
          <a:blipFill>
            <a:blip r:embed="rId3"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矩形 16"/>
          <p:cNvSpPr/>
          <p:nvPr/>
        </p:nvSpPr>
        <p:spPr>
          <a:xfrm>
            <a:off x="0" y="1724109"/>
            <a:ext cx="5167306" cy="3544294"/>
          </a:xfrm>
          <a:prstGeom prst="rect">
            <a:avLst/>
          </a:prstGeom>
          <a:gradFill>
            <a:gsLst>
              <a:gs pos="0">
                <a:srgbClr val="2E2E2E"/>
              </a:gs>
              <a:gs pos="100000">
                <a:srgbClr val="2E2E2E">
                  <a:alpha val="87000"/>
                </a:srgbClr>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404858" y="2928934"/>
            <a:ext cx="6500858" cy="1425320"/>
            <a:chOff x="-404858" y="2928934"/>
            <a:chExt cx="6500858" cy="1425320"/>
          </a:xfrm>
        </p:grpSpPr>
        <p:sp>
          <p:nvSpPr>
            <p:cNvPr id="23" name="文本框 22"/>
            <p:cNvSpPr txBox="1"/>
            <p:nvPr/>
          </p:nvSpPr>
          <p:spPr>
            <a:xfrm>
              <a:off x="-404858" y="2928934"/>
              <a:ext cx="6096000" cy="1200329"/>
            </a:xfrm>
            <a:prstGeom prst="rect">
              <a:avLst/>
            </a:prstGeom>
            <a:noFill/>
          </p:spPr>
          <p:txBody>
            <a:bodyPr wrap="square" rtlCol="0">
              <a:spAutoFit/>
            </a:bodyPr>
            <a:lstStyle/>
            <a:p>
              <a:pPr lvl="0" algn="ctr">
                <a:defRPr/>
              </a:pPr>
              <a:r>
                <a:rPr lang="zh-CN" altLang="en-US" sz="7200" b="1" dirty="0">
                  <a:solidFill>
                    <a:schemeClr val="bg1"/>
                  </a:solidFill>
                  <a:latin typeface="微软雅黑" panose="020B0503020204020204" pitchFamily="34" charset="-122"/>
                  <a:ea typeface="微软雅黑" panose="020B0503020204020204" pitchFamily="34" charset="-122"/>
                  <a:cs typeface="+mn-ea"/>
                  <a:sym typeface="+mn-lt"/>
                </a:rPr>
                <a:t>章节导读</a:t>
              </a:r>
              <a:endParaRPr lang="en-US" altLang="zh-CN" sz="72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3" name="文本框 32"/>
            <p:cNvSpPr txBox="1"/>
            <p:nvPr/>
          </p:nvSpPr>
          <p:spPr>
            <a:xfrm>
              <a:off x="0" y="3523257"/>
              <a:ext cx="6096000" cy="830997"/>
            </a:xfrm>
            <a:prstGeom prst="rect">
              <a:avLst/>
            </a:prstGeom>
            <a:noFill/>
          </p:spPr>
          <p:txBody>
            <a:bodyPr wrap="square" rtlCol="0">
              <a:spAutoFit/>
            </a:bodyPr>
            <a:lstStyle/>
            <a:p>
              <a:pPr algn="ctr"/>
              <a:endParaRPr lang="en-US" altLang="zh-CN" sz="48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3" name="组合 2"/>
          <p:cNvGrpSpPr/>
          <p:nvPr/>
        </p:nvGrpSpPr>
        <p:grpSpPr>
          <a:xfrm>
            <a:off x="5738810" y="1746756"/>
            <a:ext cx="0" cy="3502960"/>
            <a:chOff x="5738810" y="1746756"/>
            <a:chExt cx="0" cy="3502960"/>
          </a:xfrm>
        </p:grpSpPr>
        <p:cxnSp>
          <p:nvCxnSpPr>
            <p:cNvPr id="20" name="直接连接符 19"/>
            <p:cNvCxnSpPr/>
            <p:nvPr/>
          </p:nvCxnSpPr>
          <p:spPr>
            <a:xfrm flipV="1">
              <a:off x="5738810" y="1746756"/>
              <a:ext cx="0" cy="3489732"/>
            </a:xfrm>
            <a:prstGeom prst="line">
              <a:avLst/>
            </a:prstGeom>
            <a:ln w="3175">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738810" y="1759984"/>
              <a:ext cx="0" cy="3489732"/>
            </a:xfrm>
            <a:prstGeom prst="line">
              <a:avLst/>
            </a:prstGeom>
            <a:ln w="3175">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6381752" y="1071546"/>
            <a:ext cx="5072098" cy="5093702"/>
          </a:xfrm>
          <a:prstGeom prst="rect">
            <a:avLst/>
          </a:prstGeom>
          <a:noFill/>
        </p:spPr>
        <p:txBody>
          <a:bodyPr wrap="square" rtlCol="0">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目前，计算机网络已成为全球信息产业的基石，它在信息的采集、存储、处理、传输和分发中扮演了极其重要的角色。计算机网络突破了单台计算机系统应用的局限，使多台计算机交换信息、资源共享和协同工作成为可能。计算机网络的广泛使用，改变了传统意义上的时间和空间的概念，对社会的各个领域，包括对人们的生活方式产生了革命性的影响，促进了社会信息化的发展进程。</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本章主要讲解计算机网络的基础知识，包括计算机网络的产生与发展、定义、功能、组成、分类、应用以及常见拓扑结构，还涉及了计算机网络发展的新技术。</a:t>
            </a:r>
          </a:p>
        </p:txBody>
      </p:sp>
    </p:spTree>
    <p:extLst>
      <p:ext uri="{BB962C8B-B14F-4D97-AF65-F5344CB8AC3E}">
        <p14:creationId xmlns:p14="http://schemas.microsoft.com/office/powerpoint/2010/main" val="1658788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strVal val="#ppt_w+.3"/>
                                          </p:val>
                                        </p:tav>
                                        <p:tav tm="100000">
                                          <p:val>
                                            <p:strVal val="#ppt_w"/>
                                          </p:val>
                                        </p:tav>
                                      </p:tavLst>
                                    </p:anim>
                                    <p:anim calcmode="lin" valueType="num">
                                      <p:cBhvr>
                                        <p:cTn id="8" dur="750" fill="hold"/>
                                        <p:tgtEl>
                                          <p:spTgt spid="17"/>
                                        </p:tgtEl>
                                        <p:attrNameLst>
                                          <p:attrName>ppt_h</p:attrName>
                                        </p:attrNameLst>
                                      </p:cBhvr>
                                      <p:tavLst>
                                        <p:tav tm="0">
                                          <p:val>
                                            <p:strVal val="#ppt_h"/>
                                          </p:val>
                                        </p:tav>
                                        <p:tav tm="100000">
                                          <p:val>
                                            <p:strVal val="#ppt_h"/>
                                          </p:val>
                                        </p:tav>
                                      </p:tavLst>
                                    </p:anim>
                                    <p:animEffect transition="in" filter="fade">
                                      <p:cBhvr>
                                        <p:cTn id="9" dur="750"/>
                                        <p:tgtEl>
                                          <p:spTgt spid="17"/>
                                        </p:tgtEl>
                                      </p:cBhvr>
                                    </p:animEffect>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par>
                          <p:cTn id="18" fill="hold">
                            <p:stCondLst>
                              <p:cond delay="1750"/>
                            </p:stCondLst>
                            <p:childTnLst>
                              <p:par>
                                <p:cTn id="19" presetID="17" presetClass="entr" presetSubtype="1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1.3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计算机网络的组成与拓扑结构</a:t>
            </a:r>
          </a:p>
        </p:txBody>
      </p:sp>
      <p:sp>
        <p:nvSpPr>
          <p:cNvPr id="3" name="矩形 2"/>
          <p:cNvSpPr/>
          <p:nvPr/>
        </p:nvSpPr>
        <p:spPr>
          <a:xfrm>
            <a:off x="1452530" y="1571612"/>
            <a:ext cx="7429552" cy="513859"/>
          </a:xfrm>
          <a:prstGeom prst="rect">
            <a:avLst/>
          </a:prstGeom>
        </p:spPr>
        <p:txBody>
          <a:bodyPr wrap="square">
            <a:spAutoFit/>
          </a:bodyPr>
          <a:lstStyle/>
          <a:p>
            <a:pPr indent="457200" algn="just">
              <a:lnSpc>
                <a:spcPct val="125000"/>
              </a:lnSpc>
            </a:pPr>
            <a:r>
              <a:rPr lang="zh-CN" altLang="en-US" sz="2400" b="1" dirty="0">
                <a:latin typeface="Times New Roman" pitchFamily="18" charset="0"/>
                <a:ea typeface="微软雅黑" pitchFamily="34" charset="-122"/>
                <a:cs typeface="Times New Roman" pitchFamily="18" charset="0"/>
              </a:rPr>
              <a:t>网状拓扑结构</a:t>
            </a:r>
          </a:p>
        </p:txBody>
      </p:sp>
      <p:grpSp>
        <p:nvGrpSpPr>
          <p:cNvPr id="4" name="组合 7"/>
          <p:cNvGrpSpPr>
            <a:grpSpLocks noChangeAspect="1"/>
          </p:cNvGrpSpPr>
          <p:nvPr/>
        </p:nvGrpSpPr>
        <p:grpSpPr>
          <a:xfrm>
            <a:off x="1095340" y="1428736"/>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5</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useBgFill="1">
        <p:nvSpPr>
          <p:cNvPr id="16" name="矩形 15"/>
          <p:cNvSpPr/>
          <p:nvPr/>
        </p:nvSpPr>
        <p:spPr>
          <a:xfrm>
            <a:off x="1309654" y="2643182"/>
            <a:ext cx="4786346" cy="2750048"/>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在网状拓扑结构中，节点之间的连接是任意的，如图</a:t>
            </a:r>
            <a:r>
              <a:rPr lang="en-US" altLang="zh-CN" sz="2000" dirty="0">
                <a:latin typeface="Times New Roman" pitchFamily="18" charset="0"/>
                <a:ea typeface="微软雅黑" pitchFamily="34" charset="-122"/>
                <a:cs typeface="Times New Roman" pitchFamily="18" charset="0"/>
              </a:rPr>
              <a:t>1-8</a:t>
            </a:r>
            <a:r>
              <a:rPr lang="zh-CN" altLang="en-US" sz="2000" dirty="0">
                <a:latin typeface="Times New Roman" pitchFamily="18" charset="0"/>
                <a:ea typeface="微软雅黑" pitchFamily="34" charset="-122"/>
                <a:cs typeface="Times New Roman" pitchFamily="18" charset="0"/>
              </a:rPr>
              <a:t>所示。网状结构的主要特点是可靠性高，但结构复杂，必须采用路由选择算法和流量控制方法；线路成本高，不易管理和维护。</a:t>
            </a:r>
            <a:endParaRPr lang="en-US" altLang="zh-CN" sz="2000" dirty="0">
              <a:latin typeface="Times New Roman" pitchFamily="18" charset="0"/>
              <a:ea typeface="微软雅黑" pitchFamily="34" charset="-122"/>
              <a:cs typeface="Times New Roman" pitchFamily="18" charset="0"/>
            </a:endParaRPr>
          </a:p>
          <a:p>
            <a:pPr indent="457200" algn="just">
              <a:lnSpc>
                <a:spcPct val="125000"/>
              </a:lnSpc>
            </a:pPr>
            <a:r>
              <a:rPr lang="zh-CN" altLang="en-US" sz="2000" dirty="0">
                <a:latin typeface="Times New Roman" pitchFamily="18" charset="0"/>
                <a:ea typeface="微软雅黑" pitchFamily="34" charset="-122"/>
                <a:cs typeface="Times New Roman" pitchFamily="18" charset="0"/>
              </a:rPr>
              <a:t>在实际组网中，拓扑结构不是单一的，而是要根据具体需要和环境混用几种结构。</a:t>
            </a:r>
          </a:p>
        </p:txBody>
      </p:sp>
      <p:sp>
        <p:nvSpPr>
          <p:cNvPr id="7168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4" name="组合 13"/>
          <p:cNvGrpSpPr/>
          <p:nvPr/>
        </p:nvGrpSpPr>
        <p:grpSpPr>
          <a:xfrm>
            <a:off x="6524628" y="2000240"/>
            <a:ext cx="4643470" cy="4441298"/>
            <a:chOff x="6524628" y="2000240"/>
            <a:chExt cx="4643470" cy="4441298"/>
          </a:xfrm>
        </p:grpSpPr>
        <p:sp>
          <p:nvSpPr>
            <p:cNvPr id="8" name="矩形 7"/>
            <p:cNvSpPr/>
            <p:nvPr/>
          </p:nvSpPr>
          <p:spPr>
            <a:xfrm>
              <a:off x="7729966" y="6072206"/>
              <a:ext cx="2223686"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altLang="zh-CN" dirty="0">
                  <a:latin typeface="Times New Roman" pitchFamily="18" charset="0"/>
                  <a:ea typeface="微软雅黑" pitchFamily="34" charset="-122"/>
                  <a:cs typeface="Times New Roman" pitchFamily="18" charset="0"/>
                </a:rPr>
                <a:t>1-8  </a:t>
              </a:r>
              <a:r>
                <a:rPr lang="zh-CN" altLang="en-US" dirty="0">
                  <a:latin typeface="Times New Roman" pitchFamily="18" charset="0"/>
                  <a:ea typeface="微软雅黑" pitchFamily="34" charset="-122"/>
                  <a:cs typeface="Times New Roman" pitchFamily="18" charset="0"/>
                </a:rPr>
                <a:t>网状拓扑结构</a:t>
              </a:r>
            </a:p>
          </p:txBody>
        </p:sp>
        <p:graphicFrame>
          <p:nvGraphicFramePr>
            <p:cNvPr id="72707" name="Object 3"/>
            <p:cNvGraphicFramePr>
              <a:graphicFrameLocks noChangeAspect="1"/>
            </p:cNvGraphicFramePr>
            <p:nvPr/>
          </p:nvGraphicFramePr>
          <p:xfrm>
            <a:off x="6524628" y="2000240"/>
            <a:ext cx="4643470" cy="3934730"/>
          </p:xfrm>
          <a:graphic>
            <a:graphicData uri="http://schemas.openxmlformats.org/presentationml/2006/ole">
              <mc:AlternateContent xmlns:mc="http://schemas.openxmlformats.org/markup-compatibility/2006">
                <mc:Choice xmlns:v="urn:schemas-microsoft-com:vml" Requires="v">
                  <p:oleObj spid="_x0000_s7172" r:id="rId4" imgW="4024441" imgH="3412530" progId="Visio.Drawing.11">
                    <p:embed/>
                  </p:oleObj>
                </mc:Choice>
                <mc:Fallback>
                  <p:oleObj r:id="rId4" imgW="4024441" imgH="3412530" progId="Visio.Drawing.11">
                    <p:embed/>
                    <p:pic>
                      <p:nvPicPr>
                        <p:cNvPr id="0" name="Picture 3"/>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6524628" y="2000240"/>
                          <a:ext cx="4643470" cy="39347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8"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amond(i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1.4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a:t>
            </a:r>
            <a:r>
              <a:rPr lang="zh-CN" altLang="en-US" sz="3200" b="1" dirty="0" smtClean="0">
                <a:solidFill>
                  <a:schemeClr val="bg1"/>
                </a:solidFill>
                <a:latin typeface="Times New Roman" pitchFamily="18" charset="0"/>
                <a:ea typeface="微软雅黑" panose="020B0503020204020204" pitchFamily="34" charset="-122"/>
                <a:cs typeface="Times New Roman" pitchFamily="18" charset="0"/>
              </a:rPr>
              <a:t>分类</a:t>
            </a:r>
            <a:endParaRPr lang="zh-CN" altLang="en-US" sz="3200" b="1" dirty="0">
              <a:solidFill>
                <a:schemeClr val="bg1"/>
              </a:solidFill>
              <a:latin typeface="Times New Roman" pitchFamily="18" charset="0"/>
              <a:ea typeface="微软雅黑" panose="020B0503020204020204" pitchFamily="34" charset="-122"/>
              <a:cs typeface="Times New Roman" pitchFamily="18" charset="0"/>
            </a:endParaRPr>
          </a:p>
        </p:txBody>
      </p:sp>
      <p:sp>
        <p:nvSpPr>
          <p:cNvPr id="3" name="矩形 2"/>
          <p:cNvSpPr/>
          <p:nvPr/>
        </p:nvSpPr>
        <p:spPr>
          <a:xfrm>
            <a:off x="2095472" y="1500174"/>
            <a:ext cx="3954929" cy="523220"/>
          </a:xfrm>
          <a:prstGeom prst="rect">
            <a:avLst/>
          </a:prstGeom>
        </p:spPr>
        <p:txBody>
          <a:bodyPr wrap="none">
            <a:spAutoFit/>
          </a:bodyPr>
          <a:lstStyle/>
          <a:p>
            <a:r>
              <a:rPr lang="en-US" altLang="zh-CN" sz="2800" b="1" dirty="0">
                <a:latin typeface="Times New Roman" pitchFamily="18" charset="0"/>
                <a:ea typeface="微软雅黑" pitchFamily="34" charset="-122"/>
                <a:cs typeface="Times New Roman" pitchFamily="18" charset="0"/>
              </a:rPr>
              <a:t>1.4.1  </a:t>
            </a:r>
            <a:r>
              <a:rPr lang="zh-CN" altLang="en-US" sz="2800" b="1" dirty="0">
                <a:latin typeface="Times New Roman" pitchFamily="18" charset="0"/>
                <a:ea typeface="微软雅黑" pitchFamily="34" charset="-122"/>
                <a:cs typeface="Times New Roman" pitchFamily="18" charset="0"/>
              </a:rPr>
              <a:t>计算机网络的分类</a:t>
            </a:r>
          </a:p>
        </p:txBody>
      </p:sp>
      <p:grpSp>
        <p:nvGrpSpPr>
          <p:cNvPr id="4" name="组合 3"/>
          <p:cNvGrpSpPr/>
          <p:nvPr/>
        </p:nvGrpSpPr>
        <p:grpSpPr>
          <a:xfrm>
            <a:off x="595274" y="1142984"/>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useBgFill="1">
        <p:nvSpPr>
          <p:cNvPr id="7" name="矩形 6"/>
          <p:cNvSpPr/>
          <p:nvPr/>
        </p:nvSpPr>
        <p:spPr>
          <a:xfrm>
            <a:off x="1166778" y="2500306"/>
            <a:ext cx="9644130" cy="826445"/>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计算机网络的分类依据很多，如按通信介质、传输方式、使用对象分类等。下面介绍最常见的</a:t>
            </a:r>
            <a:r>
              <a:rPr lang="en-US" altLang="zh-CN" sz="2000" dirty="0">
                <a:latin typeface="Times New Roman" pitchFamily="18" charset="0"/>
                <a:ea typeface="微软雅黑" pitchFamily="34" charset="-122"/>
                <a:cs typeface="Times New Roman" pitchFamily="18" charset="0"/>
              </a:rPr>
              <a:t>3</a:t>
            </a:r>
            <a:r>
              <a:rPr lang="zh-CN" altLang="en-US" sz="2000" dirty="0">
                <a:latin typeface="Times New Roman" pitchFamily="18" charset="0"/>
                <a:ea typeface="微软雅黑" pitchFamily="34" charset="-122"/>
                <a:cs typeface="Times New Roman" pitchFamily="18" charset="0"/>
              </a:rPr>
              <a:t>种分类方式。</a:t>
            </a:r>
          </a:p>
        </p:txBody>
      </p:sp>
      <p:sp>
        <p:nvSpPr>
          <p:cNvPr id="8" name="矩形 7"/>
          <p:cNvSpPr/>
          <p:nvPr/>
        </p:nvSpPr>
        <p:spPr>
          <a:xfrm>
            <a:off x="1381092" y="3786190"/>
            <a:ext cx="7429552" cy="513859"/>
          </a:xfrm>
          <a:prstGeom prst="rect">
            <a:avLst/>
          </a:prstGeom>
        </p:spPr>
        <p:txBody>
          <a:bodyPr wrap="square">
            <a:spAutoFit/>
          </a:bodyPr>
          <a:lstStyle/>
          <a:p>
            <a:pPr indent="457200" algn="just">
              <a:lnSpc>
                <a:spcPct val="125000"/>
              </a:lnSpc>
            </a:pPr>
            <a:r>
              <a:rPr lang="zh-CN" altLang="en-US" sz="2400" b="1" dirty="0">
                <a:latin typeface="Times New Roman" pitchFamily="18" charset="0"/>
                <a:ea typeface="微软雅黑" pitchFamily="34" charset="-122"/>
                <a:cs typeface="Times New Roman" pitchFamily="18" charset="0"/>
              </a:rPr>
              <a:t>依据网络覆盖范围的大小分类</a:t>
            </a:r>
          </a:p>
        </p:txBody>
      </p:sp>
      <p:grpSp>
        <p:nvGrpSpPr>
          <p:cNvPr id="9" name="组合 7"/>
          <p:cNvGrpSpPr>
            <a:grpSpLocks noChangeAspect="1"/>
          </p:cNvGrpSpPr>
          <p:nvPr/>
        </p:nvGrpSpPr>
        <p:grpSpPr>
          <a:xfrm>
            <a:off x="1023902" y="3643314"/>
            <a:ext cx="756000" cy="756002"/>
            <a:chOff x="2804323" y="3859118"/>
            <a:chExt cx="900000" cy="900002"/>
          </a:xfrm>
        </p:grpSpPr>
        <p:sp>
          <p:nvSpPr>
            <p:cNvPr id="10" name="椭圆 9"/>
            <p:cNvSpPr/>
            <p:nvPr/>
          </p:nvSpPr>
          <p:spPr>
            <a:xfrm>
              <a:off x="2804323" y="3859118"/>
              <a:ext cx="900000" cy="90000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1"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useBgFill="1">
        <p:nvSpPr>
          <p:cNvPr id="12" name="矩形 11"/>
          <p:cNvSpPr/>
          <p:nvPr/>
        </p:nvSpPr>
        <p:spPr>
          <a:xfrm>
            <a:off x="1523968" y="4572008"/>
            <a:ext cx="5286412" cy="1211165"/>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依据网络覆盖范围的大小，可以将计算机网络分为局域网（</a:t>
            </a:r>
            <a:r>
              <a:rPr lang="en-US" altLang="zh-CN" sz="2000" dirty="0">
                <a:latin typeface="Times New Roman" pitchFamily="18" charset="0"/>
                <a:ea typeface="微软雅黑" pitchFamily="34" charset="-122"/>
                <a:cs typeface="Times New Roman" pitchFamily="18" charset="0"/>
              </a:rPr>
              <a:t>LAN</a:t>
            </a:r>
            <a:r>
              <a:rPr lang="zh-CN" altLang="en-US" sz="2000" dirty="0">
                <a:latin typeface="Times New Roman" pitchFamily="18" charset="0"/>
                <a:ea typeface="微软雅黑" pitchFamily="34" charset="-122"/>
                <a:cs typeface="Times New Roman" pitchFamily="18" charset="0"/>
              </a:rPr>
              <a:t>）、城域网（</a:t>
            </a:r>
            <a:r>
              <a:rPr lang="en-US" altLang="zh-CN" sz="2000" dirty="0">
                <a:latin typeface="Times New Roman" pitchFamily="18" charset="0"/>
                <a:ea typeface="微软雅黑" pitchFamily="34" charset="-122"/>
                <a:cs typeface="Times New Roman" pitchFamily="18" charset="0"/>
              </a:rPr>
              <a:t>MAN</a:t>
            </a:r>
            <a:r>
              <a:rPr lang="zh-CN" altLang="en-US" sz="2000" dirty="0">
                <a:latin typeface="Times New Roman" pitchFamily="18" charset="0"/>
                <a:ea typeface="微软雅黑" pitchFamily="34" charset="-122"/>
                <a:cs typeface="Times New Roman" pitchFamily="18" charset="0"/>
              </a:rPr>
              <a:t>）和广域网（</a:t>
            </a:r>
            <a:r>
              <a:rPr lang="en-US" altLang="zh-CN" sz="2000" dirty="0">
                <a:latin typeface="Times New Roman" pitchFamily="18" charset="0"/>
                <a:ea typeface="微软雅黑" pitchFamily="34" charset="-122"/>
                <a:cs typeface="Times New Roman" pitchFamily="18" charset="0"/>
              </a:rPr>
              <a:t>WAN</a:t>
            </a:r>
            <a:r>
              <a:rPr lang="zh-CN" altLang="en-US" sz="2000" dirty="0">
                <a:latin typeface="Times New Roman" pitchFamily="18" charset="0"/>
                <a:ea typeface="微软雅黑" pitchFamily="34" charset="-122"/>
                <a:cs typeface="Times New Roman" pitchFamily="18" charset="0"/>
              </a:rPr>
              <a:t>）。</a:t>
            </a:r>
          </a:p>
        </p:txBody>
      </p:sp>
      <p:pic>
        <p:nvPicPr>
          <p:cNvPr id="13" name="图片 12" descr="3.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405730" y="3971951"/>
            <a:ext cx="4762500" cy="3171825"/>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49" presetClass="entr" presetSubtype="0" decel="10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 calcmode="lin" valueType="num">
                                      <p:cBhvr>
                                        <p:cTn id="25" dur="500" fill="hold"/>
                                        <p:tgtEl>
                                          <p:spTgt spid="9"/>
                                        </p:tgtEl>
                                        <p:attrNameLst>
                                          <p:attrName>style.rotation</p:attrName>
                                        </p:attrNameLst>
                                      </p:cBhvr>
                                      <p:tavLst>
                                        <p:tav tm="0">
                                          <p:val>
                                            <p:fltVal val="360"/>
                                          </p:val>
                                        </p:tav>
                                        <p:tav tm="100000">
                                          <p:val>
                                            <p:fltVal val="0"/>
                                          </p:val>
                                        </p:tav>
                                      </p:tavLst>
                                    </p:anim>
                                    <p:animEffect transition="in" filter="fade">
                                      <p:cBhvr>
                                        <p:cTn id="26" dur="500"/>
                                        <p:tgtEl>
                                          <p:spTgt spid="9"/>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2500"/>
                            </p:stCondLst>
                            <p:childTnLst>
                              <p:par>
                                <p:cTn id="32" presetID="17" presetClass="entr" presetSubtype="1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strVal val="#ppt_h"/>
                                          </p:val>
                                        </p:tav>
                                        <p:tav tm="100000">
                                          <p:val>
                                            <p:strVal val="#ppt_h"/>
                                          </p:val>
                                        </p:tav>
                                      </p:tavLst>
                                    </p:anim>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a:grpSpLocks noChangeAspect="1"/>
          </p:cNvGrpSpPr>
          <p:nvPr/>
        </p:nvGrpSpPr>
        <p:grpSpPr>
          <a:xfrm>
            <a:off x="6652275" y="1720534"/>
            <a:ext cx="4801575" cy="5137466"/>
            <a:chOff x="6503613" y="542952"/>
            <a:chExt cx="6102492" cy="6529386"/>
          </a:xfrm>
        </p:grpSpPr>
        <p:cxnSp>
          <p:nvCxnSpPr>
            <p:cNvPr id="2" name="直接连接符 1"/>
            <p:cNvCxnSpPr>
              <a:cxnSpLocks/>
            </p:cNvCxnSpPr>
            <p:nvPr/>
          </p:nvCxnSpPr>
          <p:spPr>
            <a:xfrm flipV="1">
              <a:off x="6966679" y="542952"/>
              <a:ext cx="0" cy="6529386"/>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3" name="iş1iḓé"/>
            <p:cNvGrpSpPr/>
            <p:nvPr/>
          </p:nvGrpSpPr>
          <p:grpSpPr>
            <a:xfrm>
              <a:off x="6503613" y="807647"/>
              <a:ext cx="847542" cy="847542"/>
              <a:chOff x="6559351" y="2021285"/>
              <a:chExt cx="648072" cy="648072"/>
            </a:xfrm>
          </p:grpSpPr>
          <p:sp>
            <p:nvSpPr>
              <p:cNvPr id="4" name="isḻíḋê"/>
              <p:cNvSpPr/>
              <p:nvPr/>
            </p:nvSpPr>
            <p:spPr>
              <a:xfrm>
                <a:off x="6559351" y="2021285"/>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5" name="îşḻïḋé"/>
              <p:cNvSpPr>
                <a:spLocks/>
              </p:cNvSpPr>
              <p:nvPr/>
            </p:nvSpPr>
            <p:spPr bwMode="auto">
              <a:xfrm>
                <a:off x="6693241" y="2162177"/>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endParaRPr>
                  <a:latin typeface="微软雅黑" panose="020B0503020204020204" pitchFamily="34" charset="-122"/>
                  <a:ea typeface="微软雅黑" panose="020B0503020204020204" pitchFamily="34" charset="-122"/>
                </a:endParaRPr>
              </a:p>
            </p:txBody>
          </p:sp>
        </p:grpSp>
        <p:sp>
          <p:nvSpPr>
            <p:cNvPr id="8" name="ïṥlîḓê"/>
            <p:cNvSpPr/>
            <p:nvPr/>
          </p:nvSpPr>
          <p:spPr>
            <a:xfrm>
              <a:off x="8057390" y="626061"/>
              <a:ext cx="4256981" cy="1293614"/>
            </a:xfrm>
            <a:prstGeom prst="rect">
              <a:avLst/>
            </a:prstGeom>
          </p:spPr>
          <p:txBody>
            <a:bodyPr wrap="square" lIns="90000" tIns="46800" rIns="90000" bIns="46800" anchor="b">
              <a:spAutoFit/>
            </a:bodyPr>
            <a:lstStyle/>
            <a:p>
              <a:pPr lvl="0" defTabSz="914378">
                <a:spcBef>
                  <a:spcPct val="0"/>
                </a:spcBef>
                <a:defRPr/>
              </a:pPr>
              <a:r>
                <a:rPr lang="zh-CN" altLang="en-US" sz="2000" b="1" dirty="0">
                  <a:solidFill>
                    <a:schemeClr val="accent3"/>
                  </a:solidFill>
                  <a:latin typeface="微软雅黑" panose="020B0503020204020204" pitchFamily="34" charset="-122"/>
                  <a:ea typeface="微软雅黑" panose="020B0503020204020204" pitchFamily="34" charset="-122"/>
                  <a:cs typeface="Times New Roman" pitchFamily="18" charset="0"/>
                </a:rPr>
                <a:t>（</a:t>
              </a:r>
              <a:r>
                <a:rPr lang="en-US" altLang="zh-CN" sz="2000" b="1" dirty="0">
                  <a:solidFill>
                    <a:schemeClr val="accent3"/>
                  </a:solidFill>
                  <a:latin typeface="微软雅黑" panose="020B0503020204020204" pitchFamily="34" charset="-122"/>
                  <a:ea typeface="微软雅黑" panose="020B0503020204020204" pitchFamily="34" charset="-122"/>
                  <a:cs typeface="Times New Roman" pitchFamily="18" charset="0"/>
                </a:rPr>
                <a:t>1</a:t>
              </a:r>
              <a:r>
                <a:rPr lang="zh-CN" altLang="en-US" sz="2000" b="1" dirty="0">
                  <a:solidFill>
                    <a:schemeClr val="accent3"/>
                  </a:solidFill>
                  <a:latin typeface="微软雅黑" panose="020B0503020204020204" pitchFamily="34" charset="-122"/>
                  <a:ea typeface="微软雅黑" panose="020B0503020204020204" pitchFamily="34" charset="-122"/>
                  <a:cs typeface="Times New Roman" pitchFamily="18" charset="0"/>
                </a:rPr>
                <a:t>）局域网仅工作在较小的地理范围内，采用单一的传输介质。</a:t>
              </a:r>
            </a:p>
          </p:txBody>
        </p:sp>
        <p:grpSp>
          <p:nvGrpSpPr>
            <p:cNvPr id="9" name="ïṣľiďe"/>
            <p:cNvGrpSpPr/>
            <p:nvPr/>
          </p:nvGrpSpPr>
          <p:grpSpPr>
            <a:xfrm>
              <a:off x="6503613" y="2623509"/>
              <a:ext cx="847542" cy="847542"/>
              <a:chOff x="5675954" y="2200285"/>
              <a:chExt cx="648072" cy="648072"/>
            </a:xfrm>
          </p:grpSpPr>
          <p:sp>
            <p:nvSpPr>
              <p:cNvPr id="10" name="íşļïḓé"/>
              <p:cNvSpPr/>
              <p:nvPr/>
            </p:nvSpPr>
            <p:spPr>
              <a:xfrm>
                <a:off x="5675954" y="2200285"/>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11" name="işlîḍe"/>
              <p:cNvSpPr>
                <a:spLocks/>
              </p:cNvSpPr>
              <p:nvPr/>
            </p:nvSpPr>
            <p:spPr bwMode="auto">
              <a:xfrm>
                <a:off x="5809844" y="2341176"/>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15" name="iṧļîďè"/>
            <p:cNvGrpSpPr/>
            <p:nvPr/>
          </p:nvGrpSpPr>
          <p:grpSpPr>
            <a:xfrm>
              <a:off x="6503613" y="4269166"/>
              <a:ext cx="847542" cy="847542"/>
              <a:chOff x="4792557" y="2249138"/>
              <a:chExt cx="648072" cy="648072"/>
            </a:xfrm>
          </p:grpSpPr>
          <p:sp>
            <p:nvSpPr>
              <p:cNvPr id="16" name="íšḷïďé"/>
              <p:cNvSpPr/>
              <p:nvPr/>
            </p:nvSpPr>
            <p:spPr>
              <a:xfrm>
                <a:off x="4792557" y="2249138"/>
                <a:ext cx="648072" cy="648072"/>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17" name="îślïdè"/>
              <p:cNvSpPr>
                <a:spLocks/>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grpSp>
        <p:sp>
          <p:nvSpPr>
            <p:cNvPr id="21" name="îşļîḋe"/>
            <p:cNvSpPr/>
            <p:nvPr/>
          </p:nvSpPr>
          <p:spPr>
            <a:xfrm>
              <a:off x="6503613" y="5850932"/>
              <a:ext cx="847542" cy="84754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22" name="iṥľiḑê"/>
            <p:cNvSpPr>
              <a:spLocks/>
            </p:cNvSpPr>
            <p:nvPr/>
          </p:nvSpPr>
          <p:spPr bwMode="auto">
            <a:xfrm>
              <a:off x="6678713" y="6035188"/>
              <a:ext cx="497343" cy="479032"/>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24" name="ïṩlïḑè"/>
            <p:cNvSpPr/>
            <p:nvPr/>
          </p:nvSpPr>
          <p:spPr>
            <a:xfrm>
              <a:off x="8057390" y="5506376"/>
              <a:ext cx="4204898" cy="1293614"/>
            </a:xfrm>
            <a:prstGeom prst="rect">
              <a:avLst/>
            </a:prstGeom>
          </p:spPr>
          <p:txBody>
            <a:bodyPr wrap="square" lIns="90000" tIns="46800" rIns="90000" bIns="46800" anchor="b">
              <a:spAutoFit/>
            </a:bodyPr>
            <a:lstStyle/>
            <a:p>
              <a:pPr lvl="0" defTabSz="914378">
                <a:spcBef>
                  <a:spcPct val="0"/>
                </a:spcBef>
                <a:defRPr/>
              </a:pPr>
              <a:r>
                <a:rPr lang="zh-CN" altLang="en-US" sz="2000" b="1" dirty="0">
                  <a:solidFill>
                    <a:schemeClr val="accent2"/>
                  </a:solidFill>
                  <a:latin typeface="微软雅黑" panose="020B0503020204020204" pitchFamily="34" charset="-122"/>
                  <a:ea typeface="微软雅黑" panose="020B0503020204020204" pitchFamily="34" charset="-122"/>
                  <a:cs typeface="Times New Roman" pitchFamily="18" charset="0"/>
                </a:rPr>
                <a:t>（</a:t>
              </a:r>
              <a:r>
                <a:rPr lang="en-US" altLang="zh-CN" sz="2000" b="1" dirty="0">
                  <a:solidFill>
                    <a:schemeClr val="accent2"/>
                  </a:solidFill>
                  <a:latin typeface="微软雅黑" panose="020B0503020204020204" pitchFamily="34" charset="-122"/>
                  <a:ea typeface="微软雅黑" panose="020B0503020204020204" pitchFamily="34" charset="-122"/>
                  <a:cs typeface="Times New Roman" pitchFamily="18" charset="0"/>
                </a:rPr>
                <a:t>4</a:t>
              </a:r>
              <a:r>
                <a:rPr lang="zh-CN" altLang="en-US" sz="2000" b="1" dirty="0">
                  <a:solidFill>
                    <a:schemeClr val="accent2"/>
                  </a:solidFill>
                  <a:latin typeface="微软雅黑" panose="020B0503020204020204" pitchFamily="34" charset="-122"/>
                  <a:ea typeface="微软雅黑" panose="020B0503020204020204" pitchFamily="34" charset="-122"/>
                  <a:cs typeface="Times New Roman" pitchFamily="18" charset="0"/>
                </a:rPr>
                <a:t>）局域网组网方便、使用灵活，是目前计算机网络中最活跃的分支。</a:t>
              </a:r>
            </a:p>
          </p:txBody>
        </p:sp>
        <p:sp>
          <p:nvSpPr>
            <p:cNvPr id="25" name="íŝļïḓe"/>
            <p:cNvSpPr/>
            <p:nvPr/>
          </p:nvSpPr>
          <p:spPr>
            <a:xfrm>
              <a:off x="8057390" y="2300627"/>
              <a:ext cx="4548715" cy="1684777"/>
            </a:xfrm>
            <a:prstGeom prst="rect">
              <a:avLst/>
            </a:prstGeom>
          </p:spPr>
          <p:txBody>
            <a:bodyPr wrap="square" lIns="90000" tIns="46800" rIns="90000" bIns="46800" anchor="b">
              <a:spAutoFit/>
            </a:bodyPr>
            <a:lstStyle/>
            <a:p>
              <a:pPr lvl="0" defTabSz="914378">
                <a:spcBef>
                  <a:spcPct val="0"/>
                </a:spcBef>
                <a:defRPr/>
              </a:pPr>
              <a:r>
                <a:rPr lang="zh-CN" altLang="en-US" sz="2000" b="1" dirty="0">
                  <a:solidFill>
                    <a:schemeClr val="accent4"/>
                  </a:solidFill>
                  <a:latin typeface="微软雅黑" panose="020B0503020204020204" pitchFamily="34" charset="-122"/>
                  <a:ea typeface="微软雅黑" panose="020B0503020204020204" pitchFamily="34" charset="-122"/>
                  <a:cs typeface="Times New Roman" pitchFamily="18" charset="0"/>
                </a:rPr>
                <a:t>（</a:t>
              </a:r>
              <a:r>
                <a:rPr lang="en-US" altLang="zh-CN" sz="2000" b="1" dirty="0">
                  <a:solidFill>
                    <a:schemeClr val="accent4"/>
                  </a:solidFill>
                  <a:latin typeface="微软雅黑" panose="020B0503020204020204" pitchFamily="34" charset="-122"/>
                  <a:ea typeface="微软雅黑" panose="020B0503020204020204" pitchFamily="34" charset="-122"/>
                  <a:cs typeface="Times New Roman" pitchFamily="18" charset="0"/>
                </a:rPr>
                <a:t>2</a:t>
              </a:r>
              <a:r>
                <a:rPr lang="zh-CN" altLang="en-US" sz="2000" b="1" dirty="0">
                  <a:solidFill>
                    <a:schemeClr val="accent4"/>
                  </a:solidFill>
                  <a:latin typeface="微软雅黑" panose="020B0503020204020204" pitchFamily="34" charset="-122"/>
                  <a:ea typeface="微软雅黑" panose="020B0503020204020204" pitchFamily="34" charset="-122"/>
                  <a:cs typeface="Times New Roman" pitchFamily="18" charset="0"/>
                </a:rPr>
                <a:t>）传统局域网的数据传输速率为</a:t>
              </a:r>
              <a:r>
                <a:rPr lang="en-US" altLang="zh-CN" sz="2000" b="1" dirty="0">
                  <a:solidFill>
                    <a:schemeClr val="accent4"/>
                  </a:solidFill>
                  <a:latin typeface="微软雅黑" panose="020B0503020204020204" pitchFamily="34" charset="-122"/>
                  <a:ea typeface="微软雅黑" panose="020B0503020204020204" pitchFamily="34" charset="-122"/>
                  <a:cs typeface="Times New Roman" pitchFamily="18" charset="0"/>
                </a:rPr>
                <a:t>10 Mbps</a:t>
              </a:r>
              <a:r>
                <a:rPr lang="zh-CN" altLang="en-US" sz="2000" b="1" dirty="0">
                  <a:solidFill>
                    <a:schemeClr val="accent4"/>
                  </a:solidFill>
                  <a:latin typeface="微软雅黑" panose="020B0503020204020204" pitchFamily="34" charset="-122"/>
                  <a:ea typeface="微软雅黑" panose="020B0503020204020204" pitchFamily="34" charset="-122"/>
                  <a:cs typeface="Times New Roman" pitchFamily="18" charset="0"/>
                </a:rPr>
                <a:t>～</a:t>
              </a:r>
              <a:r>
                <a:rPr lang="en-US" altLang="zh-CN" sz="2000" b="1" dirty="0">
                  <a:solidFill>
                    <a:schemeClr val="accent4"/>
                  </a:solidFill>
                  <a:latin typeface="微软雅黑" panose="020B0503020204020204" pitchFamily="34" charset="-122"/>
                  <a:ea typeface="微软雅黑" panose="020B0503020204020204" pitchFamily="34" charset="-122"/>
                  <a:cs typeface="Times New Roman" pitchFamily="18" charset="0"/>
                </a:rPr>
                <a:t>100 Mbps</a:t>
              </a:r>
              <a:r>
                <a:rPr lang="zh-CN" altLang="en-US" sz="2000" b="1" dirty="0">
                  <a:solidFill>
                    <a:schemeClr val="accent4"/>
                  </a:solidFill>
                  <a:latin typeface="微软雅黑" panose="020B0503020204020204" pitchFamily="34" charset="-122"/>
                  <a:ea typeface="微软雅黑" panose="020B0503020204020204" pitchFamily="34" charset="-122"/>
                  <a:cs typeface="Times New Roman" pitchFamily="18" charset="0"/>
                </a:rPr>
                <a:t>。如今的局域网传输速率更高，可达到</a:t>
              </a:r>
              <a:r>
                <a:rPr lang="en-US" altLang="zh-CN" sz="2000" b="1" dirty="0">
                  <a:solidFill>
                    <a:schemeClr val="accent4"/>
                  </a:solidFill>
                  <a:latin typeface="微软雅黑" panose="020B0503020204020204" pitchFamily="34" charset="-122"/>
                  <a:ea typeface="微软雅黑" panose="020B0503020204020204" pitchFamily="34" charset="-122"/>
                  <a:cs typeface="Times New Roman" pitchFamily="18" charset="0"/>
                </a:rPr>
                <a:t>1 000 Mbps</a:t>
              </a:r>
              <a:r>
                <a:rPr lang="zh-CN" altLang="en-US" sz="2000" b="1" dirty="0">
                  <a:solidFill>
                    <a:schemeClr val="accent4"/>
                  </a:solidFill>
                  <a:latin typeface="微软雅黑" panose="020B0503020204020204" pitchFamily="34" charset="-122"/>
                  <a:ea typeface="微软雅黑" panose="020B0503020204020204" pitchFamily="34" charset="-122"/>
                  <a:cs typeface="Times New Roman" pitchFamily="18" charset="0"/>
                </a:rPr>
                <a:t>。</a:t>
              </a:r>
            </a:p>
          </p:txBody>
        </p:sp>
        <p:sp>
          <p:nvSpPr>
            <p:cNvPr id="26" name="íṣḻïḑè"/>
            <p:cNvSpPr/>
            <p:nvPr/>
          </p:nvSpPr>
          <p:spPr>
            <a:xfrm>
              <a:off x="8087962" y="4281746"/>
              <a:ext cx="4518143" cy="902449"/>
            </a:xfrm>
            <a:prstGeom prst="rect">
              <a:avLst/>
            </a:prstGeom>
          </p:spPr>
          <p:txBody>
            <a:bodyPr wrap="square" lIns="90000" tIns="46800" rIns="90000" bIns="46800" anchor="b">
              <a:spAutoFit/>
            </a:bodyPr>
            <a:lstStyle/>
            <a:p>
              <a:pPr lvl="0" defTabSz="914378">
                <a:spcBef>
                  <a:spcPct val="0"/>
                </a:spcBef>
                <a:defRPr/>
              </a:pPr>
              <a:r>
                <a:rPr lang="zh-CN" altLang="en-US" sz="2000" b="1" dirty="0">
                  <a:solidFill>
                    <a:schemeClr val="accent1"/>
                  </a:solidFill>
                  <a:latin typeface="微软雅黑" panose="020B0503020204020204" pitchFamily="34" charset="-122"/>
                  <a:ea typeface="微软雅黑" panose="020B0503020204020204" pitchFamily="34" charset="-122"/>
                  <a:cs typeface="Times New Roman" pitchFamily="18" charset="0"/>
                </a:rPr>
                <a:t>（</a:t>
              </a:r>
              <a:r>
                <a:rPr lang="en-US" altLang="zh-CN" sz="2000" b="1" dirty="0">
                  <a:solidFill>
                    <a:schemeClr val="accent1"/>
                  </a:solidFill>
                  <a:latin typeface="微软雅黑" panose="020B0503020204020204" pitchFamily="34" charset="-122"/>
                  <a:ea typeface="微软雅黑" panose="020B0503020204020204" pitchFamily="34" charset="-122"/>
                  <a:cs typeface="Times New Roman" pitchFamily="18" charset="0"/>
                </a:rPr>
                <a:t>3</a:t>
              </a:r>
              <a:r>
                <a:rPr lang="zh-CN" altLang="en-US" sz="2000" b="1" dirty="0">
                  <a:solidFill>
                    <a:schemeClr val="accent1"/>
                  </a:solidFill>
                  <a:latin typeface="微软雅黑" panose="020B0503020204020204" pitchFamily="34" charset="-122"/>
                  <a:ea typeface="微软雅黑" panose="020B0503020204020204" pitchFamily="34" charset="-122"/>
                  <a:cs typeface="Times New Roman" pitchFamily="18" charset="0"/>
                </a:rPr>
                <a:t>）由于数据传输距离短，局域网传输时延低且误码率低。</a:t>
              </a:r>
            </a:p>
          </p:txBody>
        </p:sp>
      </p:grpSp>
      <p:sp>
        <p:nvSpPr>
          <p:cNvPr id="34" name="矩形 33"/>
          <p:cNvSpPr/>
          <p:nvPr/>
        </p:nvSpPr>
        <p:spPr>
          <a:xfrm>
            <a:off x="1595406" y="2500306"/>
            <a:ext cx="4126207" cy="3170099"/>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局域网（</a:t>
            </a:r>
            <a:r>
              <a:rPr lang="en-US" altLang="zh-CN" sz="2000" dirty="0">
                <a:latin typeface="Times New Roman" pitchFamily="18" charset="0"/>
                <a:ea typeface="微软雅黑" pitchFamily="34" charset="-122"/>
                <a:cs typeface="Times New Roman" pitchFamily="18" charset="0"/>
              </a:rPr>
              <a:t>local area network</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LAN</a:t>
            </a:r>
            <a:r>
              <a:rPr lang="zh-CN" altLang="en-US" sz="2000" dirty="0">
                <a:latin typeface="Times New Roman" pitchFamily="18" charset="0"/>
                <a:ea typeface="微软雅黑" pitchFamily="34" charset="-122"/>
                <a:cs typeface="Times New Roman" pitchFamily="18" charset="0"/>
              </a:rPr>
              <a:t>）是指范围在几千米内的办公楼群或校园内的计算机相互连接所构成的计算机网络，广泛应用于连接办公室、校园、工厂及企业的个人计算机或工作站，以利于个人计算机或工作站之间共享资源（如打印机）和数据通信。</a:t>
            </a:r>
          </a:p>
        </p:txBody>
      </p:sp>
      <p:sp>
        <p:nvSpPr>
          <p:cNvPr id="36" name="矩形 35"/>
          <p:cNvSpPr/>
          <p:nvPr/>
        </p:nvSpPr>
        <p:spPr>
          <a:xfrm>
            <a:off x="6080771" y="1142984"/>
            <a:ext cx="3500462" cy="438582"/>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局域网具有以下特征：</a:t>
            </a:r>
          </a:p>
        </p:txBody>
      </p:sp>
      <p:sp>
        <p:nvSpPr>
          <p:cNvPr id="37"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1.4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计算机网络的分类与应用</a:t>
            </a:r>
          </a:p>
        </p:txBody>
      </p:sp>
      <p:grpSp>
        <p:nvGrpSpPr>
          <p:cNvPr id="38" name="组合 37"/>
          <p:cNvGrpSpPr/>
          <p:nvPr/>
        </p:nvGrpSpPr>
        <p:grpSpPr>
          <a:xfrm>
            <a:off x="1095340" y="1357298"/>
            <a:ext cx="2178990" cy="592805"/>
            <a:chOff x="1326748" y="1446650"/>
            <a:chExt cx="2178990" cy="592805"/>
          </a:xfrm>
        </p:grpSpPr>
        <p:sp>
          <p:nvSpPr>
            <p:cNvPr id="39"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40" name="矩形 39"/>
            <p:cNvSpPr/>
            <p:nvPr/>
          </p:nvSpPr>
          <p:spPr>
            <a:xfrm>
              <a:off x="2166910" y="1500174"/>
              <a:ext cx="1338828"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）局域网</a:t>
              </a:r>
            </a:p>
          </p:txBody>
        </p:sp>
      </p:gr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slide(fromBottom)">
                                      <p:cBhvr>
                                        <p:cTn id="16" dur="500"/>
                                        <p:tgtEl>
                                          <p:spTgt spid="36"/>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dissolve">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矩形 25"/>
          <p:cNvSpPr/>
          <p:nvPr/>
        </p:nvSpPr>
        <p:spPr>
          <a:xfrm>
            <a:off x="1381092" y="3857628"/>
            <a:ext cx="10287072" cy="2365328"/>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广域网（</a:t>
            </a:r>
            <a:r>
              <a:rPr lang="en-US" altLang="zh-CN" sz="2000" dirty="0">
                <a:latin typeface="Times New Roman" pitchFamily="18" charset="0"/>
                <a:ea typeface="微软雅黑" pitchFamily="34" charset="-122"/>
                <a:cs typeface="Times New Roman" pitchFamily="18" charset="0"/>
              </a:rPr>
              <a:t>wide area network</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WAN</a:t>
            </a:r>
            <a:r>
              <a:rPr lang="zh-CN" altLang="en-US" sz="2000" dirty="0">
                <a:latin typeface="Times New Roman" pitchFamily="18" charset="0"/>
                <a:ea typeface="微软雅黑" pitchFamily="34" charset="-122"/>
                <a:cs typeface="Times New Roman" pitchFamily="18" charset="0"/>
              </a:rPr>
              <a:t>）通常跨接很大的地理范围，可以是一个地区、一个省、一个国家甚至全球，其传输速率比局域网低得多。</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广域网的典型代表就是</a:t>
            </a:r>
            <a:r>
              <a:rPr lang="en-US" altLang="zh-CN" sz="2000" dirty="0">
                <a:latin typeface="Times New Roman" pitchFamily="18" charset="0"/>
                <a:ea typeface="微软雅黑" pitchFamily="34" charset="-122"/>
                <a:cs typeface="Times New Roman" pitchFamily="18" charset="0"/>
              </a:rPr>
              <a:t>Internet</a:t>
            </a:r>
            <a:r>
              <a:rPr lang="zh-CN" altLang="en-US" sz="2000" dirty="0">
                <a:latin typeface="Times New Roman" pitchFamily="18" charset="0"/>
                <a:ea typeface="微软雅黑" pitchFamily="34" charset="-122"/>
                <a:cs typeface="Times New Roman" pitchFamily="18" charset="0"/>
              </a:rPr>
              <a:t>，它是世界上发展速度最快、应用最广泛和最大的公共计算机信息网络系统。</a:t>
            </a:r>
            <a:r>
              <a:rPr lang="en-US" altLang="zh-CN" sz="2000" dirty="0">
                <a:latin typeface="Times New Roman" pitchFamily="18" charset="0"/>
                <a:ea typeface="微软雅黑" pitchFamily="34" charset="-122"/>
                <a:cs typeface="Times New Roman" pitchFamily="18" charset="0"/>
              </a:rPr>
              <a:t>Internet</a:t>
            </a:r>
            <a:r>
              <a:rPr lang="zh-CN" altLang="en-US" sz="2000" dirty="0">
                <a:latin typeface="Times New Roman" pitchFamily="18" charset="0"/>
                <a:ea typeface="微软雅黑" pitchFamily="34" charset="-122"/>
                <a:cs typeface="Times New Roman" pitchFamily="18" charset="0"/>
              </a:rPr>
              <a:t>的出现，使计算机网络从局部到全国进而将全世界连在一起，用户可以利用</a:t>
            </a:r>
            <a:r>
              <a:rPr lang="en-US" altLang="zh-CN" sz="2000" dirty="0">
                <a:latin typeface="Times New Roman" pitchFamily="18" charset="0"/>
                <a:ea typeface="微软雅黑" pitchFamily="34" charset="-122"/>
                <a:cs typeface="Times New Roman" pitchFamily="18" charset="0"/>
              </a:rPr>
              <a:t>Internet</a:t>
            </a:r>
            <a:r>
              <a:rPr lang="zh-CN" altLang="en-US" sz="2000" dirty="0">
                <a:latin typeface="Times New Roman" pitchFamily="18" charset="0"/>
                <a:ea typeface="微软雅黑" pitchFamily="34" charset="-122"/>
                <a:cs typeface="Times New Roman" pitchFamily="18" charset="0"/>
              </a:rPr>
              <a:t>来实现全球范围的信息查询与浏览、文件传输、语音与图像通信服务、电子邮件收发等功能。</a:t>
            </a:r>
          </a:p>
        </p:txBody>
      </p:sp>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1.4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计算机网络的分类与应用</a:t>
            </a:r>
          </a:p>
        </p:txBody>
      </p:sp>
      <p:sp useBgFill="1">
        <p:nvSpPr>
          <p:cNvPr id="17" name="矩形 16"/>
          <p:cNvSpPr/>
          <p:nvPr/>
        </p:nvSpPr>
        <p:spPr>
          <a:xfrm>
            <a:off x="1381092" y="1742478"/>
            <a:ext cx="10596594" cy="1246495"/>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城域网（</a:t>
            </a:r>
            <a:r>
              <a:rPr lang="en-US" altLang="zh-CN" sz="2000" dirty="0">
                <a:latin typeface="Times New Roman" pitchFamily="18" charset="0"/>
                <a:ea typeface="微软雅黑" pitchFamily="34" charset="-122"/>
                <a:cs typeface="Times New Roman" pitchFamily="18" charset="0"/>
              </a:rPr>
              <a:t>metropolitan area network</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MAN</a:t>
            </a:r>
            <a:r>
              <a:rPr lang="zh-CN" altLang="en-US" sz="2000" dirty="0">
                <a:latin typeface="Times New Roman" pitchFamily="18" charset="0"/>
                <a:ea typeface="微软雅黑" pitchFamily="34" charset="-122"/>
                <a:cs typeface="Times New Roman" pitchFamily="18" charset="0"/>
              </a:rPr>
              <a:t>）所采用的技术与局域网类似，只是规模上更大一些。城域网覆盖范围通常为一个城市，地理范围为几千米至几万米，传输速率在</a:t>
            </a:r>
            <a:r>
              <a:rPr lang="en-US" altLang="zh-CN" sz="2000" dirty="0">
                <a:latin typeface="Times New Roman" pitchFamily="18" charset="0"/>
                <a:ea typeface="微软雅黑" pitchFamily="34" charset="-122"/>
                <a:cs typeface="Times New Roman" pitchFamily="18" charset="0"/>
              </a:rPr>
              <a:t>1 Mbps</a:t>
            </a:r>
            <a:r>
              <a:rPr lang="zh-CN" altLang="en-US" sz="2000" dirty="0">
                <a:latin typeface="Times New Roman" pitchFamily="18" charset="0"/>
                <a:ea typeface="微软雅黑" pitchFamily="34" charset="-122"/>
                <a:cs typeface="Times New Roman" pitchFamily="18" charset="0"/>
              </a:rPr>
              <a:t>以上。城域网目前多采用光纤或微波作为通信介质。</a:t>
            </a:r>
          </a:p>
        </p:txBody>
      </p:sp>
      <p:grpSp>
        <p:nvGrpSpPr>
          <p:cNvPr id="27" name="组合 26"/>
          <p:cNvGrpSpPr/>
          <p:nvPr/>
        </p:nvGrpSpPr>
        <p:grpSpPr>
          <a:xfrm>
            <a:off x="1309654" y="1121683"/>
            <a:ext cx="2178990" cy="592805"/>
            <a:chOff x="1326748" y="1446650"/>
            <a:chExt cx="2178990" cy="592805"/>
          </a:xfrm>
        </p:grpSpPr>
        <p:sp>
          <p:nvSpPr>
            <p:cNvPr id="28"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29" name="矩形 28"/>
            <p:cNvSpPr/>
            <p:nvPr/>
          </p:nvSpPr>
          <p:spPr>
            <a:xfrm>
              <a:off x="2166910" y="1500174"/>
              <a:ext cx="1338828"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）城域网</a:t>
              </a:r>
            </a:p>
          </p:txBody>
        </p:sp>
      </p:grpSp>
      <p:grpSp>
        <p:nvGrpSpPr>
          <p:cNvPr id="30" name="组合 29"/>
          <p:cNvGrpSpPr/>
          <p:nvPr/>
        </p:nvGrpSpPr>
        <p:grpSpPr>
          <a:xfrm>
            <a:off x="1309654" y="3071810"/>
            <a:ext cx="2178990" cy="592805"/>
            <a:chOff x="1326748" y="1446650"/>
            <a:chExt cx="2178990" cy="592805"/>
          </a:xfrm>
        </p:grpSpPr>
        <p:sp>
          <p:nvSpPr>
            <p:cNvPr id="31"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32" name="矩形 31"/>
            <p:cNvSpPr/>
            <p:nvPr/>
          </p:nvSpPr>
          <p:spPr>
            <a:xfrm>
              <a:off x="2166910" y="1500174"/>
              <a:ext cx="1338828"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3</a:t>
              </a:r>
              <a:r>
                <a:rPr lang="zh-CN" altLang="en-US" sz="2000" b="1" dirty="0">
                  <a:latin typeface="Times New Roman" pitchFamily="18" charset="0"/>
                  <a:ea typeface="微软雅黑" pitchFamily="34" charset="-122"/>
                  <a:cs typeface="Times New Roman" pitchFamily="18" charset="0"/>
                </a:rPr>
                <a:t>）广域网</a:t>
              </a:r>
            </a:p>
          </p:txBody>
        </p:sp>
      </p:gr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lide(fromBottom)">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slide(fromBottom)">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1.4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计算机网络的分类与应用</a:t>
            </a:r>
          </a:p>
        </p:txBody>
      </p:sp>
      <p:sp>
        <p:nvSpPr>
          <p:cNvPr id="3" name="矩形 2"/>
          <p:cNvSpPr/>
          <p:nvPr/>
        </p:nvSpPr>
        <p:spPr>
          <a:xfrm>
            <a:off x="1381092" y="1428736"/>
            <a:ext cx="7429552" cy="513859"/>
          </a:xfrm>
          <a:prstGeom prst="rect">
            <a:avLst/>
          </a:prstGeom>
        </p:spPr>
        <p:txBody>
          <a:bodyPr wrap="square">
            <a:spAutoFit/>
          </a:bodyPr>
          <a:lstStyle/>
          <a:p>
            <a:pPr indent="457200" algn="just">
              <a:lnSpc>
                <a:spcPct val="125000"/>
              </a:lnSpc>
            </a:pPr>
            <a:r>
              <a:rPr lang="zh-CN" altLang="en-US" sz="2400" b="1" dirty="0">
                <a:latin typeface="Times New Roman" pitchFamily="18" charset="0"/>
                <a:ea typeface="微软雅黑" pitchFamily="34" charset="-122"/>
                <a:cs typeface="Times New Roman" pitchFamily="18" charset="0"/>
              </a:rPr>
              <a:t>依据网络传输介质的不同分类</a:t>
            </a:r>
          </a:p>
        </p:txBody>
      </p:sp>
      <p:grpSp>
        <p:nvGrpSpPr>
          <p:cNvPr id="4" name="组合 7"/>
          <p:cNvGrpSpPr>
            <a:grpSpLocks noChangeAspect="1"/>
          </p:cNvGrpSpPr>
          <p:nvPr/>
        </p:nvGrpSpPr>
        <p:grpSpPr>
          <a:xfrm>
            <a:off x="1023902" y="1285860"/>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grpSp>
        <p:nvGrpSpPr>
          <p:cNvPr id="36" name="组合 35"/>
          <p:cNvGrpSpPr/>
          <p:nvPr/>
        </p:nvGrpSpPr>
        <p:grpSpPr>
          <a:xfrm>
            <a:off x="1381092" y="3157798"/>
            <a:ext cx="6715172" cy="3700202"/>
            <a:chOff x="1809720" y="2857496"/>
            <a:chExt cx="6715172" cy="3700202"/>
          </a:xfrm>
        </p:grpSpPr>
        <p:graphicFrame>
          <p:nvGraphicFramePr>
            <p:cNvPr id="32" name="图示 31"/>
            <p:cNvGraphicFramePr/>
            <p:nvPr/>
          </p:nvGraphicFramePr>
          <p:xfrm>
            <a:off x="1809720" y="2857496"/>
            <a:ext cx="6715172" cy="2643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3" name="组合 32"/>
            <p:cNvGrpSpPr/>
            <p:nvPr/>
          </p:nvGrpSpPr>
          <p:grpSpPr>
            <a:xfrm>
              <a:off x="3738546" y="5143512"/>
              <a:ext cx="2813942" cy="1414186"/>
              <a:chOff x="3607619" y="1631203"/>
              <a:chExt cx="2813942" cy="1414186"/>
            </a:xfrm>
          </p:grpSpPr>
          <p:sp>
            <p:nvSpPr>
              <p:cNvPr id="34" name="矩形 33"/>
              <p:cNvSpPr/>
              <p:nvPr/>
            </p:nvSpPr>
            <p:spPr>
              <a:xfrm>
                <a:off x="3607619" y="1631203"/>
                <a:ext cx="2813942" cy="1414186"/>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5" name="矩形 34"/>
              <p:cNvSpPr/>
              <p:nvPr/>
            </p:nvSpPr>
            <p:spPr>
              <a:xfrm>
                <a:off x="3607619" y="1631203"/>
                <a:ext cx="2813942" cy="14141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zh-CN" altLang="en-US" sz="2000" b="1" dirty="0">
                    <a:solidFill>
                      <a:schemeClr val="tx1"/>
                    </a:solidFill>
                    <a:latin typeface="微软雅黑" pitchFamily="34" charset="-122"/>
                    <a:ea typeface="微软雅黑" pitchFamily="34" charset="-122"/>
                  </a:rPr>
                  <a:t>计算机网络</a:t>
                </a:r>
                <a:endParaRPr lang="zh-CN" altLang="en-US" sz="2000" b="1" kern="1200" dirty="0">
                  <a:solidFill>
                    <a:schemeClr val="tx1"/>
                  </a:solidFill>
                  <a:latin typeface="微软雅黑" pitchFamily="34" charset="-122"/>
                  <a:ea typeface="微软雅黑" pitchFamily="34" charset="-122"/>
                </a:endParaRPr>
              </a:p>
            </p:txBody>
          </p:sp>
        </p:grpSp>
      </p:grpSp>
      <p:sp useBgFill="1">
        <p:nvSpPr>
          <p:cNvPr id="37" name="矩形 36"/>
          <p:cNvSpPr/>
          <p:nvPr/>
        </p:nvSpPr>
        <p:spPr>
          <a:xfrm>
            <a:off x="1452530" y="2357430"/>
            <a:ext cx="9310710" cy="441724"/>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根据传输介质的不同，还可以将计算机网络分为两种：有线网和无线网。</a:t>
            </a:r>
          </a:p>
        </p:txBody>
      </p:sp>
      <p:pic>
        <p:nvPicPr>
          <p:cNvPr id="38" name="图片 37" descr="timg (8).jpg"/>
          <p:cNvPicPr>
            <a:picLocks noChangeAspect="1"/>
          </p:cNvPicPr>
          <p:nvPr/>
        </p:nvPicPr>
        <p:blipFill>
          <a:blip r:embed="rId8" cstate="print">
            <a:clrChange>
              <a:clrFrom>
                <a:srgbClr val="FFFFFF"/>
              </a:clrFrom>
              <a:clrTo>
                <a:srgbClr val="FFFFFF">
                  <a:alpha val="0"/>
                </a:srgbClr>
              </a:clrTo>
            </a:clrChange>
          </a:blip>
          <a:srcRect b="10176"/>
          <a:stretch>
            <a:fillRect/>
          </a:stretch>
        </p:blipFill>
        <p:spPr>
          <a:xfrm>
            <a:off x="8239140" y="3074604"/>
            <a:ext cx="4212000" cy="3783396"/>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slide(fromBottom)">
                                      <p:cBhvr>
                                        <p:cTn id="18" dur="500"/>
                                        <p:tgtEl>
                                          <p:spTgt spid="3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slide(fromBottom)">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1.4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计算机网络的分类与应用</a:t>
            </a:r>
          </a:p>
        </p:txBody>
      </p:sp>
      <p:sp>
        <p:nvSpPr>
          <p:cNvPr id="3" name="矩形 2"/>
          <p:cNvSpPr/>
          <p:nvPr/>
        </p:nvSpPr>
        <p:spPr>
          <a:xfrm>
            <a:off x="1381092" y="1285860"/>
            <a:ext cx="7429552" cy="513859"/>
          </a:xfrm>
          <a:prstGeom prst="rect">
            <a:avLst/>
          </a:prstGeom>
        </p:spPr>
        <p:txBody>
          <a:bodyPr wrap="square">
            <a:spAutoFit/>
          </a:bodyPr>
          <a:lstStyle/>
          <a:p>
            <a:pPr indent="457200" algn="just">
              <a:lnSpc>
                <a:spcPct val="125000"/>
              </a:lnSpc>
            </a:pPr>
            <a:r>
              <a:rPr lang="zh-CN" altLang="en-US" sz="2400" b="1" dirty="0">
                <a:latin typeface="Times New Roman" pitchFamily="18" charset="0"/>
                <a:ea typeface="微软雅黑" pitchFamily="34" charset="-122"/>
                <a:cs typeface="Times New Roman" pitchFamily="18" charset="0"/>
              </a:rPr>
              <a:t>依据网络传输介质的不同分类</a:t>
            </a:r>
          </a:p>
        </p:txBody>
      </p:sp>
      <p:grpSp>
        <p:nvGrpSpPr>
          <p:cNvPr id="4" name="组合 7"/>
          <p:cNvGrpSpPr>
            <a:grpSpLocks noChangeAspect="1"/>
          </p:cNvGrpSpPr>
          <p:nvPr/>
        </p:nvGrpSpPr>
        <p:grpSpPr>
          <a:xfrm>
            <a:off x="1023902" y="1142984"/>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useBgFill="1">
        <p:nvSpPr>
          <p:cNvPr id="22" name="矩形 21"/>
          <p:cNvSpPr/>
          <p:nvPr/>
        </p:nvSpPr>
        <p:spPr>
          <a:xfrm>
            <a:off x="1095340" y="2968323"/>
            <a:ext cx="10572824" cy="1246495"/>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有线网是采用如同轴电缆、双绞线、光纤等有线介质进行传输数据的网络。双绞线网是目前最常见的连网方式，这是因为双绞线价格便宜且安全方便，容易组网，但其传输能力和抗干扰能力一般。光纤网用光纤作为传输介质，因为光纤传输距离长，传输率高。</a:t>
            </a:r>
          </a:p>
        </p:txBody>
      </p:sp>
      <p:sp useBgFill="1">
        <p:nvSpPr>
          <p:cNvPr id="31" name="矩形 30"/>
          <p:cNvSpPr/>
          <p:nvPr/>
        </p:nvSpPr>
        <p:spPr>
          <a:xfrm>
            <a:off x="1095340" y="5044013"/>
            <a:ext cx="10715700" cy="1246495"/>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无线网是采用卫星、微波等无线形式进行数据传输的网络。无线网，特别是无线局域网有很多优点，如易于安装和使用。但无线局域网的数据传输速率远低于有线局域网。另外，无线局域网的误码率也比较高，而且节点之间相互干扰比较厉害。</a:t>
            </a:r>
          </a:p>
        </p:txBody>
      </p:sp>
      <p:grpSp>
        <p:nvGrpSpPr>
          <p:cNvPr id="32" name="组合 31"/>
          <p:cNvGrpSpPr/>
          <p:nvPr/>
        </p:nvGrpSpPr>
        <p:grpSpPr>
          <a:xfrm>
            <a:off x="1309654" y="2214554"/>
            <a:ext cx="2178990" cy="592805"/>
            <a:chOff x="1326748" y="1446650"/>
            <a:chExt cx="2178990" cy="592805"/>
          </a:xfrm>
        </p:grpSpPr>
        <p:sp>
          <p:nvSpPr>
            <p:cNvPr id="33"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34" name="矩形 33"/>
            <p:cNvSpPr/>
            <p:nvPr/>
          </p:nvSpPr>
          <p:spPr>
            <a:xfrm>
              <a:off x="2166910" y="1500174"/>
              <a:ext cx="1338828"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）有线网</a:t>
              </a:r>
            </a:p>
          </p:txBody>
        </p:sp>
      </p:grpSp>
      <p:grpSp>
        <p:nvGrpSpPr>
          <p:cNvPr id="35" name="组合 34"/>
          <p:cNvGrpSpPr/>
          <p:nvPr/>
        </p:nvGrpSpPr>
        <p:grpSpPr>
          <a:xfrm>
            <a:off x="1309654" y="4286256"/>
            <a:ext cx="2178990" cy="592805"/>
            <a:chOff x="1326748" y="1446650"/>
            <a:chExt cx="2178990" cy="592805"/>
          </a:xfrm>
        </p:grpSpPr>
        <p:sp>
          <p:nvSpPr>
            <p:cNvPr id="36"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37" name="矩形 36"/>
            <p:cNvSpPr/>
            <p:nvPr/>
          </p:nvSpPr>
          <p:spPr>
            <a:xfrm>
              <a:off x="2166910" y="1500174"/>
              <a:ext cx="1338828"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）无线网</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lide(fromBottom)">
                                      <p:cBhvr>
                                        <p:cTn id="22" dur="500"/>
                                        <p:tgtEl>
                                          <p:spTgt spid="22"/>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slide(fromBottom)">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animBg="1"/>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1.4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计算机网络的分类与应用</a:t>
            </a:r>
          </a:p>
        </p:txBody>
      </p:sp>
      <p:sp>
        <p:nvSpPr>
          <p:cNvPr id="3" name="矩形 2"/>
          <p:cNvSpPr/>
          <p:nvPr/>
        </p:nvSpPr>
        <p:spPr>
          <a:xfrm>
            <a:off x="1381092" y="1285860"/>
            <a:ext cx="7429552" cy="513859"/>
          </a:xfrm>
          <a:prstGeom prst="rect">
            <a:avLst/>
          </a:prstGeom>
        </p:spPr>
        <p:txBody>
          <a:bodyPr wrap="square">
            <a:spAutoFit/>
          </a:bodyPr>
          <a:lstStyle/>
          <a:p>
            <a:pPr indent="457200" algn="just">
              <a:lnSpc>
                <a:spcPct val="125000"/>
              </a:lnSpc>
            </a:pPr>
            <a:r>
              <a:rPr lang="zh-CN" altLang="en-US" sz="2400" b="1" dirty="0">
                <a:latin typeface="Times New Roman" pitchFamily="18" charset="0"/>
                <a:ea typeface="微软雅黑" pitchFamily="34" charset="-122"/>
                <a:cs typeface="Times New Roman" pitchFamily="18" charset="0"/>
              </a:rPr>
              <a:t>依据网络传输技术的不同分类</a:t>
            </a:r>
          </a:p>
        </p:txBody>
      </p:sp>
      <p:grpSp>
        <p:nvGrpSpPr>
          <p:cNvPr id="4" name="组合 7"/>
          <p:cNvGrpSpPr>
            <a:grpSpLocks noChangeAspect="1"/>
          </p:cNvGrpSpPr>
          <p:nvPr/>
        </p:nvGrpSpPr>
        <p:grpSpPr>
          <a:xfrm>
            <a:off x="1023902" y="1142984"/>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3600" b="1" dirty="0">
                  <a:solidFill>
                    <a:schemeClr val="bg1"/>
                  </a:solidFill>
                  <a:latin typeface="Impact" panose="020B0806030902050204" pitchFamily="34" charset="0"/>
                  <a:ea typeface="Adobe Gothic Std B" panose="020B0800000000000000" pitchFamily="34" charset="-128"/>
                  <a:cs typeface="+mn-ea"/>
                  <a:sym typeface="+mn-lt"/>
                </a:rPr>
                <a:t>3</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useBgFill="1">
        <p:nvSpPr>
          <p:cNvPr id="22" name="矩形 21"/>
          <p:cNvSpPr/>
          <p:nvPr/>
        </p:nvSpPr>
        <p:spPr>
          <a:xfrm>
            <a:off x="1148349" y="3140746"/>
            <a:ext cx="10572824" cy="1246495"/>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在广播式网络中仅使用一条通信信道，该信道由网络上的所有节点共享。在传输信息时，任何一个节点都可以发送数据，并被其他所有节点接收。其他节点根据数据包中的目的地址进行判断，如果是发给自己的则接收，否则便丢弃它。总线型以太网就是典型的广播式网络。</a:t>
            </a:r>
          </a:p>
        </p:txBody>
      </p:sp>
      <p:sp useBgFill="1">
        <p:nvSpPr>
          <p:cNvPr id="31" name="矩形 30"/>
          <p:cNvSpPr/>
          <p:nvPr/>
        </p:nvSpPr>
        <p:spPr>
          <a:xfrm>
            <a:off x="1095340" y="5044013"/>
            <a:ext cx="10715700" cy="1595886"/>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与广播式网络相反，点对点网络由许多互相连接的节点构成，在每对节点之间都有一条专用的通信信道，因此在点对点的网络中，不存在信道共享与复用的情况。当源节点发送数据时，它会根据目的地址，经过一系列中间节点的转发，直至到达目的节点，这种传输技术称为点对点传输，采用这种技术的网络称为点对点网络。</a:t>
            </a:r>
          </a:p>
        </p:txBody>
      </p:sp>
      <p:grpSp>
        <p:nvGrpSpPr>
          <p:cNvPr id="32" name="组合 31"/>
          <p:cNvGrpSpPr/>
          <p:nvPr/>
        </p:nvGrpSpPr>
        <p:grpSpPr>
          <a:xfrm>
            <a:off x="1381092" y="2435500"/>
            <a:ext cx="2691951" cy="592805"/>
            <a:chOff x="1326748" y="1446650"/>
            <a:chExt cx="2691951" cy="592805"/>
          </a:xfrm>
        </p:grpSpPr>
        <p:sp>
          <p:nvSpPr>
            <p:cNvPr id="33"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34" name="矩形 33"/>
            <p:cNvSpPr/>
            <p:nvPr/>
          </p:nvSpPr>
          <p:spPr>
            <a:xfrm>
              <a:off x="2166910" y="1500174"/>
              <a:ext cx="1851789"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）广播式网络</a:t>
              </a:r>
            </a:p>
          </p:txBody>
        </p:sp>
      </p:grpSp>
      <p:grpSp>
        <p:nvGrpSpPr>
          <p:cNvPr id="35" name="组合 34"/>
          <p:cNvGrpSpPr/>
          <p:nvPr/>
        </p:nvGrpSpPr>
        <p:grpSpPr>
          <a:xfrm>
            <a:off x="1401092" y="4471446"/>
            <a:ext cx="2691951" cy="592805"/>
            <a:chOff x="1326748" y="1446650"/>
            <a:chExt cx="2691951" cy="592805"/>
          </a:xfrm>
        </p:grpSpPr>
        <p:sp>
          <p:nvSpPr>
            <p:cNvPr id="36"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37" name="矩形 36"/>
            <p:cNvSpPr/>
            <p:nvPr/>
          </p:nvSpPr>
          <p:spPr>
            <a:xfrm>
              <a:off x="2166910" y="1500174"/>
              <a:ext cx="1851789"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）点对点网络</a:t>
              </a:r>
            </a:p>
          </p:txBody>
        </p:sp>
      </p:grpSp>
      <p:sp>
        <p:nvSpPr>
          <p:cNvPr id="16" name="文本框 15">
            <a:extLst>
              <a:ext uri="{FF2B5EF4-FFF2-40B4-BE49-F238E27FC236}">
                <a16:creationId xmlns="" xmlns:a16="http://schemas.microsoft.com/office/drawing/2014/main" id="{0495F36A-8AA3-40F9-B2A8-E5E285C1C479}"/>
              </a:ext>
            </a:extLst>
          </p:cNvPr>
          <p:cNvSpPr txBox="1"/>
          <p:nvPr/>
        </p:nvSpPr>
        <p:spPr>
          <a:xfrm>
            <a:off x="1721752" y="1892882"/>
            <a:ext cx="9891504" cy="441724"/>
          </a:xfrm>
          <a:prstGeom prst="rect">
            <a:avLst/>
          </a:prstGeom>
          <a:blipFill dpi="0" rotWithShape="0">
            <a:blip r:embed="rId3" cstate="print">
              <a:lum/>
            </a:blip>
            <a:srcRect/>
            <a:stretch>
              <a:fillRect l="-10360" t="-238134" r="-4955" b="-212049"/>
            </a:stretch>
          </a:blipFill>
        </p:spPr>
        <p:txBody>
          <a:bodyPr wrap="square">
            <a:spAutoFit/>
          </a:bodyPr>
          <a:lstStyle>
            <a:defPPr>
              <a:defRPr lang="zh-CN"/>
            </a:defPPr>
            <a:lvl1pPr indent="457200" algn="just">
              <a:lnSpc>
                <a:spcPct val="125000"/>
              </a:lnSpc>
              <a:defRPr sz="2000">
                <a:latin typeface="Times New Roman" pitchFamily="18" charset="0"/>
                <a:ea typeface="微软雅黑" pitchFamily="34" charset="-122"/>
                <a:cs typeface="Times New Roman" pitchFamily="18" charset="0"/>
              </a:defRPr>
            </a:lvl1pPr>
          </a:lstStyle>
          <a:p>
            <a:r>
              <a:rPr lang="zh-CN" altLang="zh-CN" dirty="0"/>
              <a:t>依据网络传输技术的不同，可以将计算机网络分为两种：广播式网络和点对点网络。</a:t>
            </a:r>
          </a:p>
        </p:txBody>
      </p:sp>
    </p:spTree>
    <p:extLst>
      <p:ext uri="{BB962C8B-B14F-4D97-AF65-F5344CB8AC3E}">
        <p14:creationId xmlns:p14="http://schemas.microsoft.com/office/powerpoint/2010/main" val="204711788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lide(fromBottom)">
                                      <p:cBhvr>
                                        <p:cTn id="22" dur="500"/>
                                        <p:tgtEl>
                                          <p:spTgt spid="22"/>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slide(fromBottom)">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animBg="1"/>
      <p:bldP spid="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6615122"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1.5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计算机网络发展新技术</a:t>
            </a:r>
          </a:p>
        </p:txBody>
      </p:sp>
      <p:sp>
        <p:nvSpPr>
          <p:cNvPr id="3" name="矩形 2"/>
          <p:cNvSpPr/>
          <p:nvPr/>
        </p:nvSpPr>
        <p:spPr>
          <a:xfrm>
            <a:off x="2095472" y="1500174"/>
            <a:ext cx="2159566" cy="523220"/>
          </a:xfrm>
          <a:prstGeom prst="rect">
            <a:avLst/>
          </a:prstGeom>
        </p:spPr>
        <p:txBody>
          <a:bodyPr wrap="none">
            <a:spAutoFit/>
          </a:bodyPr>
          <a:lstStyle/>
          <a:p>
            <a:r>
              <a:rPr lang="en-US" altLang="zh-CN" sz="2800" b="1" dirty="0">
                <a:latin typeface="Times New Roman" pitchFamily="18" charset="0"/>
                <a:ea typeface="微软雅黑" pitchFamily="34" charset="-122"/>
                <a:cs typeface="Times New Roman" pitchFamily="18" charset="0"/>
              </a:rPr>
              <a:t>1.5.1  </a:t>
            </a:r>
            <a:r>
              <a:rPr lang="zh-CN" altLang="en-US" sz="2800" b="1" dirty="0">
                <a:latin typeface="Times New Roman" pitchFamily="18" charset="0"/>
                <a:ea typeface="微软雅黑" pitchFamily="34" charset="-122"/>
                <a:cs typeface="Times New Roman" pitchFamily="18" charset="0"/>
              </a:rPr>
              <a:t>物联网</a:t>
            </a:r>
          </a:p>
        </p:txBody>
      </p:sp>
      <p:grpSp>
        <p:nvGrpSpPr>
          <p:cNvPr id="4" name="组合 3"/>
          <p:cNvGrpSpPr/>
          <p:nvPr/>
        </p:nvGrpSpPr>
        <p:grpSpPr>
          <a:xfrm>
            <a:off x="595274" y="1142984"/>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7" name="矩形 6"/>
          <p:cNvSpPr/>
          <p:nvPr/>
        </p:nvSpPr>
        <p:spPr>
          <a:xfrm>
            <a:off x="1595406" y="2571744"/>
            <a:ext cx="7429552" cy="513859"/>
          </a:xfrm>
          <a:prstGeom prst="rect">
            <a:avLst/>
          </a:prstGeom>
        </p:spPr>
        <p:txBody>
          <a:bodyPr wrap="square">
            <a:spAutoFit/>
          </a:bodyPr>
          <a:lstStyle/>
          <a:p>
            <a:pPr indent="457200" algn="just">
              <a:lnSpc>
                <a:spcPct val="125000"/>
              </a:lnSpc>
            </a:pPr>
            <a:r>
              <a:rPr lang="zh-CN" altLang="en-US" sz="2400" b="1" dirty="0">
                <a:latin typeface="Times New Roman" pitchFamily="18" charset="0"/>
                <a:ea typeface="微软雅黑" pitchFamily="34" charset="-122"/>
                <a:cs typeface="Times New Roman" pitchFamily="18" charset="0"/>
              </a:rPr>
              <a:t>物联网的概念</a:t>
            </a:r>
          </a:p>
        </p:txBody>
      </p:sp>
      <p:grpSp>
        <p:nvGrpSpPr>
          <p:cNvPr id="8" name="组合 7"/>
          <p:cNvGrpSpPr>
            <a:grpSpLocks noChangeAspect="1"/>
          </p:cNvGrpSpPr>
          <p:nvPr/>
        </p:nvGrpSpPr>
        <p:grpSpPr>
          <a:xfrm>
            <a:off x="1238216" y="2428868"/>
            <a:ext cx="756000" cy="756002"/>
            <a:chOff x="2804323" y="3859118"/>
            <a:chExt cx="900000" cy="900002"/>
          </a:xfrm>
        </p:grpSpPr>
        <p:sp>
          <p:nvSpPr>
            <p:cNvPr id="9" name="椭圆 8"/>
            <p:cNvSpPr/>
            <p:nvPr/>
          </p:nvSpPr>
          <p:spPr>
            <a:xfrm>
              <a:off x="2804323" y="3859118"/>
              <a:ext cx="900000" cy="90000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0"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pic>
        <p:nvPicPr>
          <p:cNvPr id="15" name="图片 14" descr="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8064230" y="928670"/>
            <a:ext cx="4104000" cy="3078000"/>
          </a:xfrm>
          <a:prstGeom prst="rect">
            <a:avLst/>
          </a:prstGeom>
        </p:spPr>
      </p:pic>
      <p:sp useBgFill="1">
        <p:nvSpPr>
          <p:cNvPr id="16" name="矩形 15"/>
          <p:cNvSpPr/>
          <p:nvPr/>
        </p:nvSpPr>
        <p:spPr>
          <a:xfrm>
            <a:off x="1595406" y="3357562"/>
            <a:ext cx="6715172" cy="2750048"/>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物联网（</a:t>
            </a:r>
            <a:r>
              <a:rPr lang="en-US" altLang="zh-CN" sz="2000" dirty="0">
                <a:latin typeface="Times New Roman" pitchFamily="18" charset="0"/>
                <a:ea typeface="微软雅黑" pitchFamily="34" charset="-122"/>
                <a:cs typeface="Times New Roman" pitchFamily="18" charset="0"/>
              </a:rPr>
              <a:t>internet of things</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IoT</a:t>
            </a:r>
            <a:r>
              <a:rPr lang="zh-CN" altLang="en-US" sz="2000" dirty="0">
                <a:latin typeface="Times New Roman" pitchFamily="18" charset="0"/>
                <a:ea typeface="微软雅黑" pitchFamily="34" charset="-122"/>
                <a:cs typeface="Times New Roman" pitchFamily="18" charset="0"/>
              </a:rPr>
              <a:t>），顾名思义，就是物物相连的互联网。目前，物联网的精确定义并未统一。关于物联网比较准确的定义是：物联网是利用射频识别系统、传感器、全球定位系统（</a:t>
            </a:r>
            <a:r>
              <a:rPr lang="en-US" altLang="zh-CN" sz="2000" dirty="0">
                <a:latin typeface="Times New Roman" pitchFamily="18" charset="0"/>
                <a:ea typeface="微软雅黑" pitchFamily="34" charset="-122"/>
                <a:cs typeface="Times New Roman" pitchFamily="18" charset="0"/>
              </a:rPr>
              <a:t>GPS</a:t>
            </a:r>
            <a:r>
              <a:rPr lang="zh-CN" altLang="en-US" sz="2000" dirty="0">
                <a:latin typeface="Times New Roman" pitchFamily="18" charset="0"/>
                <a:ea typeface="微软雅黑" pitchFamily="34" charset="-122"/>
                <a:cs typeface="Times New Roman" pitchFamily="18" charset="0"/>
              </a:rPr>
              <a:t>）、激光扫描器等信息传感设备，按约定的协议，把任何物体与互联网相连接，进行信息交换和通信，以实现对物体的智能化识别、定位、跟踪、监控和管理的一种网络。</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2000"/>
                            </p:stCondLst>
                            <p:childTnLst>
                              <p:par>
                                <p:cTn id="27" presetID="17" presetClass="entr" presetSubtype="1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strVal val="#ppt_h"/>
                                          </p:val>
                                        </p:tav>
                                        <p:tav tm="100000">
                                          <p:val>
                                            <p:strVal val="#ppt_h"/>
                                          </p:val>
                                        </p:tav>
                                      </p:tavLst>
                                    </p:anim>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6615122"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1.5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计算机网络发展新技术</a:t>
            </a:r>
          </a:p>
        </p:txBody>
      </p:sp>
      <p:sp>
        <p:nvSpPr>
          <p:cNvPr id="3" name="矩形 2"/>
          <p:cNvSpPr/>
          <p:nvPr/>
        </p:nvSpPr>
        <p:spPr>
          <a:xfrm>
            <a:off x="1309654" y="1500174"/>
            <a:ext cx="7429552" cy="513859"/>
          </a:xfrm>
          <a:prstGeom prst="rect">
            <a:avLst/>
          </a:prstGeom>
        </p:spPr>
        <p:txBody>
          <a:bodyPr wrap="square">
            <a:spAutoFit/>
          </a:bodyPr>
          <a:lstStyle/>
          <a:p>
            <a:pPr indent="457200" algn="just">
              <a:lnSpc>
                <a:spcPct val="125000"/>
              </a:lnSpc>
            </a:pPr>
            <a:r>
              <a:rPr lang="zh-CN" altLang="en-US" sz="2400" b="1" dirty="0">
                <a:latin typeface="Times New Roman" pitchFamily="18" charset="0"/>
                <a:ea typeface="微软雅黑" pitchFamily="34" charset="-122"/>
                <a:cs typeface="Times New Roman" pitchFamily="18" charset="0"/>
              </a:rPr>
              <a:t>物联网的体系结构</a:t>
            </a:r>
          </a:p>
        </p:txBody>
      </p:sp>
      <p:grpSp>
        <p:nvGrpSpPr>
          <p:cNvPr id="4" name="组合 3"/>
          <p:cNvGrpSpPr>
            <a:grpSpLocks noChangeAspect="1"/>
          </p:cNvGrpSpPr>
          <p:nvPr/>
        </p:nvGrpSpPr>
        <p:grpSpPr>
          <a:xfrm>
            <a:off x="952464" y="1357298"/>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16" name="文本框 15">
            <a:extLst>
              <a:ext uri="{FF2B5EF4-FFF2-40B4-BE49-F238E27FC236}">
                <a16:creationId xmlns="" xmlns:a16="http://schemas.microsoft.com/office/drawing/2014/main" id="{090AFABE-9AAC-40F2-9346-333E9C9D084F}"/>
              </a:ext>
            </a:extLst>
          </p:cNvPr>
          <p:cNvSpPr txBox="1"/>
          <p:nvPr/>
        </p:nvSpPr>
        <p:spPr>
          <a:xfrm>
            <a:off x="1580340" y="2113298"/>
            <a:ext cx="9772244" cy="826445"/>
          </a:xfrm>
          <a:prstGeom prst="rect">
            <a:avLst/>
          </a:prstGeom>
          <a:blipFill dpi="0" rotWithShape="0">
            <a:blip r:embed="rId3" cstate="print">
              <a:lum/>
            </a:blip>
            <a:srcRect/>
            <a:stretch>
              <a:fillRect l="-23758" t="-122091" r="-57801" b="-27286"/>
            </a:stretch>
          </a:blipFill>
        </p:spPr>
        <p:txBody>
          <a:bodyPr wrap="square">
            <a:spAutoFit/>
          </a:bodyPr>
          <a:lstStyle>
            <a:defPPr>
              <a:defRPr lang="zh-CN"/>
            </a:defPPr>
            <a:lvl1pPr indent="457200" algn="just">
              <a:lnSpc>
                <a:spcPct val="125000"/>
              </a:lnSpc>
              <a:defRPr sz="2000">
                <a:latin typeface="Times New Roman" pitchFamily="18" charset="0"/>
                <a:ea typeface="微软雅黑" pitchFamily="34" charset="-122"/>
                <a:cs typeface="Times New Roman" pitchFamily="18" charset="0"/>
              </a:defRPr>
            </a:lvl1pPr>
          </a:lstStyle>
          <a:p>
            <a:r>
              <a:rPr lang="zh-CN" altLang="zh-CN" dirty="0"/>
              <a:t>物联网作为一个网络系统，与其他网络一样，也有其特有的体系结构。它包括感知层、网络层</a:t>
            </a:r>
            <a:r>
              <a:rPr lang="zh-CN" altLang="zh-CN"/>
              <a:t>和应用层</a:t>
            </a:r>
            <a:r>
              <a:rPr lang="en-US" altLang="zh-CN" dirty="0"/>
              <a:t>3</a:t>
            </a:r>
            <a:r>
              <a:rPr lang="zh-CN" altLang="zh-CN" dirty="0"/>
              <a:t>个层次，</a:t>
            </a:r>
            <a:r>
              <a:rPr lang="zh-CN" altLang="zh-CN"/>
              <a:t>如图</a:t>
            </a:r>
            <a:r>
              <a:rPr lang="en-US" altLang="zh-CN" dirty="0"/>
              <a:t>1-9</a:t>
            </a:r>
            <a:r>
              <a:rPr lang="zh-CN" altLang="zh-CN" dirty="0"/>
              <a:t>所示。</a:t>
            </a:r>
          </a:p>
        </p:txBody>
      </p:sp>
      <p:pic>
        <p:nvPicPr>
          <p:cNvPr id="87042" name="Picture 2">
            <a:extLst>
              <a:ext uri="{FF2B5EF4-FFF2-40B4-BE49-F238E27FC236}">
                <a16:creationId xmlns="" xmlns:a16="http://schemas.microsoft.com/office/drawing/2014/main" id="{0C263BC2-89DA-4D28-A7FA-3502F4B307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9491" y="3039008"/>
            <a:ext cx="4739083" cy="336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矩形 1">
            <a:extLst>
              <a:ext uri="{FF2B5EF4-FFF2-40B4-BE49-F238E27FC236}">
                <a16:creationId xmlns="" xmlns:a16="http://schemas.microsoft.com/office/drawing/2014/main" id="{312D80B4-3FFE-4C64-BBF4-C2DFFBEB7601}"/>
              </a:ext>
            </a:extLst>
          </p:cNvPr>
          <p:cNvSpPr/>
          <p:nvPr/>
        </p:nvSpPr>
        <p:spPr>
          <a:xfrm>
            <a:off x="2135560" y="1916832"/>
            <a:ext cx="9001188" cy="826445"/>
          </a:xfrm>
          <a:prstGeom prst="rect">
            <a:avLst/>
          </a:prstGeom>
        </p:spPr>
        <p:txBody>
          <a:bodyPr wrap="square">
            <a:spAutoFit/>
          </a:bodyPr>
          <a:lstStyle/>
          <a:p>
            <a:pPr algn="just">
              <a:lnSpc>
                <a:spcPct val="125000"/>
              </a:lnSpc>
            </a:pPr>
            <a:r>
              <a:rPr lang="en-US" altLang="zh-CN" sz="2000" dirty="0">
                <a:solidFill>
                  <a:srgbClr val="FF0000"/>
                </a:solidFill>
                <a:latin typeface="Times New Roman" pitchFamily="18" charset="0"/>
                <a:ea typeface="微软雅黑" pitchFamily="34" charset="-122"/>
                <a:cs typeface="Times New Roman" pitchFamily="18" charset="0"/>
              </a:rPr>
              <a:t>1</a:t>
            </a:r>
            <a:r>
              <a:rPr lang="zh-CN" altLang="en-US" sz="2000" dirty="0">
                <a:solidFill>
                  <a:srgbClr val="FF0000"/>
                </a:solidFill>
                <a:latin typeface="Times New Roman" pitchFamily="18" charset="0"/>
                <a:ea typeface="微软雅黑" pitchFamily="34" charset="-122"/>
                <a:cs typeface="Times New Roman" pitchFamily="18" charset="0"/>
              </a:rPr>
              <a:t>）感知层。</a:t>
            </a:r>
            <a:r>
              <a:rPr lang="zh-CN" altLang="en-US" sz="2000" dirty="0">
                <a:latin typeface="Times New Roman" pitchFamily="18" charset="0"/>
                <a:ea typeface="微软雅黑" pitchFamily="34" charset="-122"/>
                <a:cs typeface="Times New Roman" pitchFamily="18" charset="0"/>
              </a:rPr>
              <a:t>感知层利用</a:t>
            </a:r>
            <a:r>
              <a:rPr lang="en-US" altLang="zh-CN" sz="2000" dirty="0">
                <a:latin typeface="Times New Roman" pitchFamily="18" charset="0"/>
                <a:ea typeface="微软雅黑" pitchFamily="34" charset="-122"/>
                <a:cs typeface="Times New Roman" pitchFamily="18" charset="0"/>
              </a:rPr>
              <a:t>RFID</a:t>
            </a:r>
            <a:r>
              <a:rPr lang="zh-CN" altLang="en-US" sz="2000" dirty="0">
                <a:latin typeface="Times New Roman" pitchFamily="18" charset="0"/>
                <a:ea typeface="微软雅黑" pitchFamily="34" charset="-122"/>
                <a:cs typeface="Times New Roman" pitchFamily="18" charset="0"/>
              </a:rPr>
              <a:t>、传感器、摄像头、全球定位系统等传感技术和设备，随时随地获取物体的属性信息并传输给网络层。</a:t>
            </a:r>
          </a:p>
        </p:txBody>
      </p:sp>
      <p:sp useBgFill="1">
        <p:nvSpPr>
          <p:cNvPr id="3" name="矩形 2">
            <a:extLst>
              <a:ext uri="{FF2B5EF4-FFF2-40B4-BE49-F238E27FC236}">
                <a16:creationId xmlns="" xmlns:a16="http://schemas.microsoft.com/office/drawing/2014/main" id="{ED4D34D2-9FAD-4BBE-B9F1-2DD7C369E545}"/>
              </a:ext>
            </a:extLst>
          </p:cNvPr>
          <p:cNvSpPr/>
          <p:nvPr/>
        </p:nvSpPr>
        <p:spPr>
          <a:xfrm>
            <a:off x="1959427" y="4039356"/>
            <a:ext cx="9015614" cy="826445"/>
          </a:xfrm>
          <a:prstGeom prst="rect">
            <a:avLst/>
          </a:prstGeom>
        </p:spPr>
        <p:txBody>
          <a:bodyPr wrap="square">
            <a:spAutoFit/>
          </a:bodyPr>
          <a:lstStyle/>
          <a:p>
            <a:pPr algn="just">
              <a:lnSpc>
                <a:spcPct val="125000"/>
              </a:lnSpc>
            </a:pPr>
            <a:r>
              <a:rPr lang="zh-CN" altLang="en-US" sz="2000" dirty="0">
                <a:solidFill>
                  <a:srgbClr val="FF0000"/>
                </a:solidFill>
                <a:latin typeface="Times New Roman" pitchFamily="18" charset="0"/>
                <a:ea typeface="微软雅黑" pitchFamily="34" charset="-122"/>
                <a:cs typeface="Times New Roman" pitchFamily="18" charset="0"/>
              </a:rPr>
              <a:t>（</a:t>
            </a:r>
            <a:r>
              <a:rPr lang="en-US" altLang="zh-CN" sz="2000" dirty="0">
                <a:solidFill>
                  <a:srgbClr val="FF0000"/>
                </a:solidFill>
                <a:latin typeface="Times New Roman" pitchFamily="18" charset="0"/>
                <a:ea typeface="微软雅黑" pitchFamily="34" charset="-122"/>
                <a:cs typeface="Times New Roman" pitchFamily="18" charset="0"/>
              </a:rPr>
              <a:t>3</a:t>
            </a:r>
            <a:r>
              <a:rPr lang="zh-CN" altLang="en-US" sz="2000" dirty="0">
                <a:solidFill>
                  <a:srgbClr val="FF0000"/>
                </a:solidFill>
                <a:latin typeface="Times New Roman" pitchFamily="18" charset="0"/>
                <a:ea typeface="微软雅黑" pitchFamily="34" charset="-122"/>
                <a:cs typeface="Times New Roman" pitchFamily="18" charset="0"/>
              </a:rPr>
              <a:t>）应用层。</a:t>
            </a:r>
            <a:r>
              <a:rPr lang="zh-CN" altLang="en-US" sz="2000" dirty="0">
                <a:latin typeface="Times New Roman" pitchFamily="18" charset="0"/>
                <a:ea typeface="微软雅黑" pitchFamily="34" charset="-122"/>
                <a:cs typeface="Times New Roman" pitchFamily="18" charset="0"/>
              </a:rPr>
              <a:t>应用层有一个信息处理中心，用来处理从感知层得到的信息，以实现物体的智能化识别、定位、跟踪、监控和管理等实际应用。</a:t>
            </a:r>
          </a:p>
        </p:txBody>
      </p:sp>
      <p:sp useBgFill="1">
        <p:nvSpPr>
          <p:cNvPr id="4" name="矩形 3">
            <a:extLst>
              <a:ext uri="{FF2B5EF4-FFF2-40B4-BE49-F238E27FC236}">
                <a16:creationId xmlns="" xmlns:a16="http://schemas.microsoft.com/office/drawing/2014/main" id="{11CC1BAC-8A50-4DAC-8B37-D41ECD7B41ED}"/>
              </a:ext>
            </a:extLst>
          </p:cNvPr>
          <p:cNvSpPr/>
          <p:nvPr/>
        </p:nvSpPr>
        <p:spPr>
          <a:xfrm>
            <a:off x="1973853" y="3156672"/>
            <a:ext cx="9001188" cy="441724"/>
          </a:xfrm>
          <a:prstGeom prst="rect">
            <a:avLst/>
          </a:prstGeom>
        </p:spPr>
        <p:txBody>
          <a:bodyPr wrap="square">
            <a:spAutoFit/>
          </a:bodyPr>
          <a:lstStyle/>
          <a:p>
            <a:pPr algn="just">
              <a:lnSpc>
                <a:spcPct val="125000"/>
              </a:lnSpc>
            </a:pPr>
            <a:r>
              <a:rPr lang="zh-CN" altLang="en-US" sz="2000" dirty="0">
                <a:solidFill>
                  <a:srgbClr val="FF0000"/>
                </a:solidFill>
                <a:latin typeface="Times New Roman" pitchFamily="18" charset="0"/>
                <a:ea typeface="微软雅黑" pitchFamily="34" charset="-122"/>
                <a:cs typeface="Times New Roman" pitchFamily="18" charset="0"/>
              </a:rPr>
              <a:t>（</a:t>
            </a:r>
            <a:r>
              <a:rPr lang="en-US" altLang="zh-CN" sz="2000" dirty="0">
                <a:solidFill>
                  <a:srgbClr val="FF0000"/>
                </a:solidFill>
                <a:latin typeface="Times New Roman" pitchFamily="18" charset="0"/>
                <a:ea typeface="微软雅黑" pitchFamily="34" charset="-122"/>
                <a:cs typeface="Times New Roman" pitchFamily="18" charset="0"/>
              </a:rPr>
              <a:t>2</a:t>
            </a:r>
            <a:r>
              <a:rPr lang="zh-CN" altLang="en-US" sz="2000" dirty="0">
                <a:solidFill>
                  <a:srgbClr val="FF0000"/>
                </a:solidFill>
                <a:latin typeface="Times New Roman" pitchFamily="18" charset="0"/>
                <a:ea typeface="微软雅黑" pitchFamily="34" charset="-122"/>
                <a:cs typeface="Times New Roman" pitchFamily="18" charset="0"/>
              </a:rPr>
              <a:t>）网络层。</a:t>
            </a:r>
            <a:r>
              <a:rPr lang="zh-CN" altLang="en-US" sz="2000" dirty="0">
                <a:latin typeface="Times New Roman" pitchFamily="18" charset="0"/>
                <a:ea typeface="微软雅黑" pitchFamily="34" charset="-122"/>
                <a:cs typeface="Times New Roman" pitchFamily="18" charset="0"/>
              </a:rPr>
              <a:t>网络层通过各种网络，将物体的信息实时、准确地传递给应用层。</a:t>
            </a:r>
          </a:p>
        </p:txBody>
      </p:sp>
      <p:sp useBgFill="1">
        <p:nvSpPr>
          <p:cNvPr id="5" name="矩形 4">
            <a:extLst>
              <a:ext uri="{FF2B5EF4-FFF2-40B4-BE49-F238E27FC236}">
                <a16:creationId xmlns="" xmlns:a16="http://schemas.microsoft.com/office/drawing/2014/main" id="{2209EDEB-1B48-4AD1-8077-AB58D97A81C7}"/>
              </a:ext>
            </a:extLst>
          </p:cNvPr>
          <p:cNvSpPr/>
          <p:nvPr/>
        </p:nvSpPr>
        <p:spPr>
          <a:xfrm>
            <a:off x="1487488" y="5251631"/>
            <a:ext cx="9001188" cy="441724"/>
          </a:xfrm>
          <a:prstGeom prst="rect">
            <a:avLst/>
          </a:prstGeom>
        </p:spPr>
        <p:txBody>
          <a:bodyPr wrap="square">
            <a:spAutoFit/>
          </a:bodyPr>
          <a:lstStyle/>
          <a:p>
            <a:pPr algn="just">
              <a:lnSpc>
                <a:spcPct val="125000"/>
              </a:lnSpc>
            </a:pPr>
            <a:r>
              <a:rPr lang="zh-CN" altLang="en-US" sz="2000" dirty="0">
                <a:latin typeface="Times New Roman" pitchFamily="18" charset="0"/>
                <a:ea typeface="微软雅黑" pitchFamily="34" charset="-122"/>
                <a:cs typeface="Times New Roman" pitchFamily="18" charset="0"/>
              </a:rPr>
              <a:t>物联网的</a:t>
            </a:r>
            <a:r>
              <a:rPr lang="en-US" altLang="zh-CN" sz="2000" dirty="0">
                <a:latin typeface="Times New Roman" pitchFamily="18" charset="0"/>
                <a:ea typeface="微软雅黑" pitchFamily="34" charset="-122"/>
                <a:cs typeface="Times New Roman" pitchFamily="18" charset="0"/>
              </a:rPr>
              <a:t>3</a:t>
            </a:r>
            <a:r>
              <a:rPr lang="zh-CN" altLang="en-US" sz="2000" dirty="0">
                <a:latin typeface="Times New Roman" pitchFamily="18" charset="0"/>
                <a:ea typeface="微软雅黑" pitchFamily="34" charset="-122"/>
                <a:cs typeface="Times New Roman" pitchFamily="18" charset="0"/>
              </a:rPr>
              <a:t>层结构体现了物联网的基本特征，即</a:t>
            </a:r>
            <a:r>
              <a:rPr lang="zh-CN" altLang="en-US" sz="2000" dirty="0">
                <a:solidFill>
                  <a:srgbClr val="FF0000"/>
                </a:solidFill>
                <a:latin typeface="Times New Roman" pitchFamily="18" charset="0"/>
                <a:ea typeface="微软雅黑" pitchFamily="34" charset="-122"/>
                <a:cs typeface="Times New Roman" pitchFamily="18" charset="0"/>
              </a:rPr>
              <a:t>全面感知、可靠传递和智能处理</a:t>
            </a:r>
            <a:r>
              <a:rPr lang="zh-CN" altLang="en-US" sz="2000" dirty="0">
                <a:latin typeface="Times New Roman" pitchFamily="18" charset="0"/>
                <a:ea typeface="微软雅黑" pitchFamily="34" charset="-122"/>
                <a:cs typeface="Times New Roman" pitchFamily="18" charset="0"/>
              </a:rPr>
              <a:t>。</a:t>
            </a:r>
          </a:p>
        </p:txBody>
      </p:sp>
      <p:sp>
        <p:nvSpPr>
          <p:cNvPr id="6" name="worldwide_259573">
            <a:extLst>
              <a:ext uri="{FF2B5EF4-FFF2-40B4-BE49-F238E27FC236}">
                <a16:creationId xmlns="" xmlns:a16="http://schemas.microsoft.com/office/drawing/2014/main" id="{39101C9A-F5B9-485F-80BA-E03CC6800B5D}"/>
              </a:ext>
            </a:extLst>
          </p:cNvPr>
          <p:cNvSpPr>
            <a:spLocks noChangeAspect="1"/>
          </p:cNvSpPr>
          <p:nvPr/>
        </p:nvSpPr>
        <p:spPr bwMode="auto">
          <a:xfrm>
            <a:off x="1349742" y="1916832"/>
            <a:ext cx="609685" cy="699598"/>
          </a:xfrm>
          <a:custGeom>
            <a:avLst/>
            <a:gdLst>
              <a:gd name="connsiteX0" fmla="*/ 345941 w 528746"/>
              <a:gd name="connsiteY0" fmla="*/ 504965 h 606722"/>
              <a:gd name="connsiteX1" fmla="*/ 339444 w 528746"/>
              <a:gd name="connsiteY1" fmla="*/ 525227 h 606722"/>
              <a:gd name="connsiteX2" fmla="*/ 312566 w 528746"/>
              <a:gd name="connsiteY2" fmla="*/ 577661 h 606722"/>
              <a:gd name="connsiteX3" fmla="*/ 405660 w 528746"/>
              <a:gd name="connsiteY3" fmla="*/ 536514 h 606722"/>
              <a:gd name="connsiteX4" fmla="*/ 345941 w 528746"/>
              <a:gd name="connsiteY4" fmla="*/ 504965 h 606722"/>
              <a:gd name="connsiteX5" fmla="*/ 182716 w 528746"/>
              <a:gd name="connsiteY5" fmla="*/ 504965 h 606722"/>
              <a:gd name="connsiteX6" fmla="*/ 123086 w 528746"/>
              <a:gd name="connsiteY6" fmla="*/ 536514 h 606722"/>
              <a:gd name="connsiteX7" fmla="*/ 216180 w 528746"/>
              <a:gd name="connsiteY7" fmla="*/ 577661 h 606722"/>
              <a:gd name="connsiteX8" fmla="*/ 189302 w 528746"/>
              <a:gd name="connsiteY8" fmla="*/ 525227 h 606722"/>
              <a:gd name="connsiteX9" fmla="*/ 182716 w 528746"/>
              <a:gd name="connsiteY9" fmla="*/ 504965 h 606722"/>
              <a:gd name="connsiteX10" fmla="*/ 264329 w 528746"/>
              <a:gd name="connsiteY10" fmla="*/ 490657 h 606722"/>
              <a:gd name="connsiteX11" fmla="*/ 205945 w 528746"/>
              <a:gd name="connsiteY11" fmla="*/ 497944 h 606722"/>
              <a:gd name="connsiteX12" fmla="*/ 212086 w 528746"/>
              <a:gd name="connsiteY12" fmla="*/ 517051 h 606722"/>
              <a:gd name="connsiteX13" fmla="*/ 264329 w 528746"/>
              <a:gd name="connsiteY13" fmla="*/ 582549 h 606722"/>
              <a:gd name="connsiteX14" fmla="*/ 316660 w 528746"/>
              <a:gd name="connsiteY14" fmla="*/ 517051 h 606722"/>
              <a:gd name="connsiteX15" fmla="*/ 322801 w 528746"/>
              <a:gd name="connsiteY15" fmla="*/ 497944 h 606722"/>
              <a:gd name="connsiteX16" fmla="*/ 264329 w 528746"/>
              <a:gd name="connsiteY16" fmla="*/ 490657 h 606722"/>
              <a:gd name="connsiteX17" fmla="*/ 186543 w 528746"/>
              <a:gd name="connsiteY17" fmla="*/ 354773 h 606722"/>
              <a:gd name="connsiteX18" fmla="*/ 199893 w 528746"/>
              <a:gd name="connsiteY18" fmla="*/ 474482 h 606722"/>
              <a:gd name="connsiteX19" fmla="*/ 264329 w 528746"/>
              <a:gd name="connsiteY19" fmla="*/ 466484 h 606722"/>
              <a:gd name="connsiteX20" fmla="*/ 328853 w 528746"/>
              <a:gd name="connsiteY20" fmla="*/ 474482 h 606722"/>
              <a:gd name="connsiteX21" fmla="*/ 342203 w 528746"/>
              <a:gd name="connsiteY21" fmla="*/ 354773 h 606722"/>
              <a:gd name="connsiteX22" fmla="*/ 24475 w 528746"/>
              <a:gd name="connsiteY22" fmla="*/ 354773 h 606722"/>
              <a:gd name="connsiteX23" fmla="*/ 103684 w 528746"/>
              <a:gd name="connsiteY23" fmla="*/ 520784 h 606722"/>
              <a:gd name="connsiteX24" fmla="*/ 176664 w 528746"/>
              <a:gd name="connsiteY24" fmla="*/ 481503 h 606722"/>
              <a:gd name="connsiteX25" fmla="*/ 162335 w 528746"/>
              <a:gd name="connsiteY25" fmla="*/ 354773 h 606722"/>
              <a:gd name="connsiteX26" fmla="*/ 472671 w 528746"/>
              <a:gd name="connsiteY26" fmla="*/ 330599 h 606722"/>
              <a:gd name="connsiteX27" fmla="*/ 477916 w 528746"/>
              <a:gd name="connsiteY27" fmla="*/ 330599 h 606722"/>
              <a:gd name="connsiteX28" fmla="*/ 490006 w 528746"/>
              <a:gd name="connsiteY28" fmla="*/ 342701 h 606722"/>
              <a:gd name="connsiteX29" fmla="*/ 477916 w 528746"/>
              <a:gd name="connsiteY29" fmla="*/ 354803 h 606722"/>
              <a:gd name="connsiteX30" fmla="*/ 472671 w 528746"/>
              <a:gd name="connsiteY30" fmla="*/ 354803 h 606722"/>
              <a:gd name="connsiteX31" fmla="*/ 460580 w 528746"/>
              <a:gd name="connsiteY31" fmla="*/ 342701 h 606722"/>
              <a:gd name="connsiteX32" fmla="*/ 472671 w 528746"/>
              <a:gd name="connsiteY32" fmla="*/ 330599 h 606722"/>
              <a:gd name="connsiteX33" fmla="*/ 196778 w 528746"/>
              <a:gd name="connsiteY33" fmla="*/ 228132 h 606722"/>
              <a:gd name="connsiteX34" fmla="*/ 186543 w 528746"/>
              <a:gd name="connsiteY34" fmla="*/ 330600 h 606722"/>
              <a:gd name="connsiteX35" fmla="*/ 342114 w 528746"/>
              <a:gd name="connsiteY35" fmla="*/ 330600 h 606722"/>
              <a:gd name="connsiteX36" fmla="*/ 331968 w 528746"/>
              <a:gd name="connsiteY36" fmla="*/ 228132 h 606722"/>
              <a:gd name="connsiteX37" fmla="*/ 271360 w 528746"/>
              <a:gd name="connsiteY37" fmla="*/ 287142 h 606722"/>
              <a:gd name="connsiteX38" fmla="*/ 264329 w 528746"/>
              <a:gd name="connsiteY38" fmla="*/ 289275 h 606722"/>
              <a:gd name="connsiteX39" fmla="*/ 257387 w 528746"/>
              <a:gd name="connsiteY39" fmla="*/ 287142 h 606722"/>
              <a:gd name="connsiteX40" fmla="*/ 196778 w 528746"/>
              <a:gd name="connsiteY40" fmla="*/ 228132 h 606722"/>
              <a:gd name="connsiteX41" fmla="*/ 425774 w 528746"/>
              <a:gd name="connsiteY41" fmla="*/ 165033 h 606722"/>
              <a:gd name="connsiteX42" fmla="*/ 351815 w 528746"/>
              <a:gd name="connsiteY42" fmla="*/ 205114 h 606722"/>
              <a:gd name="connsiteX43" fmla="*/ 366322 w 528746"/>
              <a:gd name="connsiteY43" fmla="*/ 330600 h 606722"/>
              <a:gd name="connsiteX44" fmla="*/ 433962 w 528746"/>
              <a:gd name="connsiteY44" fmla="*/ 330600 h 606722"/>
              <a:gd name="connsiteX45" fmla="*/ 446066 w 528746"/>
              <a:gd name="connsiteY45" fmla="*/ 342686 h 606722"/>
              <a:gd name="connsiteX46" fmla="*/ 433962 w 528746"/>
              <a:gd name="connsiteY46" fmla="*/ 354773 h 606722"/>
              <a:gd name="connsiteX47" fmla="*/ 366411 w 528746"/>
              <a:gd name="connsiteY47" fmla="*/ 354773 h 606722"/>
              <a:gd name="connsiteX48" fmla="*/ 352082 w 528746"/>
              <a:gd name="connsiteY48" fmla="*/ 481503 h 606722"/>
              <a:gd name="connsiteX49" fmla="*/ 424973 w 528746"/>
              <a:gd name="connsiteY49" fmla="*/ 520784 h 606722"/>
              <a:gd name="connsiteX50" fmla="*/ 504538 w 528746"/>
              <a:gd name="connsiteY50" fmla="*/ 342686 h 606722"/>
              <a:gd name="connsiteX51" fmla="*/ 425774 w 528746"/>
              <a:gd name="connsiteY51" fmla="*/ 165033 h 606722"/>
              <a:gd name="connsiteX52" fmla="*/ 102972 w 528746"/>
              <a:gd name="connsiteY52" fmla="*/ 165033 h 606722"/>
              <a:gd name="connsiteX53" fmla="*/ 24475 w 528746"/>
              <a:gd name="connsiteY53" fmla="*/ 330600 h 606722"/>
              <a:gd name="connsiteX54" fmla="*/ 162335 w 528746"/>
              <a:gd name="connsiteY54" fmla="*/ 330600 h 606722"/>
              <a:gd name="connsiteX55" fmla="*/ 176842 w 528746"/>
              <a:gd name="connsiteY55" fmla="*/ 205114 h 606722"/>
              <a:gd name="connsiteX56" fmla="*/ 102972 w 528746"/>
              <a:gd name="connsiteY56" fmla="*/ 165033 h 606722"/>
              <a:gd name="connsiteX57" fmla="*/ 375756 w 528746"/>
              <a:gd name="connsiteY57" fmla="*/ 130107 h 606722"/>
              <a:gd name="connsiteX58" fmla="*/ 363919 w 528746"/>
              <a:gd name="connsiteY58" fmla="*/ 174276 h 606722"/>
              <a:gd name="connsiteX59" fmla="*/ 406461 w 528746"/>
              <a:gd name="connsiteY59" fmla="*/ 149303 h 606722"/>
              <a:gd name="connsiteX60" fmla="*/ 375756 w 528746"/>
              <a:gd name="connsiteY60" fmla="*/ 130107 h 606722"/>
              <a:gd name="connsiteX61" fmla="*/ 152990 w 528746"/>
              <a:gd name="connsiteY61" fmla="*/ 130107 h 606722"/>
              <a:gd name="connsiteX62" fmla="*/ 122285 w 528746"/>
              <a:gd name="connsiteY62" fmla="*/ 149303 h 606722"/>
              <a:gd name="connsiteX63" fmla="*/ 164738 w 528746"/>
              <a:gd name="connsiteY63" fmla="*/ 174187 h 606722"/>
              <a:gd name="connsiteX64" fmla="*/ 152990 w 528746"/>
              <a:gd name="connsiteY64" fmla="*/ 130107 h 606722"/>
              <a:gd name="connsiteX65" fmla="*/ 264338 w 528746"/>
              <a:gd name="connsiteY65" fmla="*/ 80337 h 606722"/>
              <a:gd name="connsiteX66" fmla="*/ 232381 w 528746"/>
              <a:gd name="connsiteY66" fmla="*/ 112234 h 606722"/>
              <a:gd name="connsiteX67" fmla="*/ 264338 w 528746"/>
              <a:gd name="connsiteY67" fmla="*/ 144132 h 606722"/>
              <a:gd name="connsiteX68" fmla="*/ 296295 w 528746"/>
              <a:gd name="connsiteY68" fmla="*/ 112234 h 606722"/>
              <a:gd name="connsiteX69" fmla="*/ 264338 w 528746"/>
              <a:gd name="connsiteY69" fmla="*/ 80337 h 606722"/>
              <a:gd name="connsiteX70" fmla="*/ 264338 w 528746"/>
              <a:gd name="connsiteY70" fmla="*/ 56170 h 606722"/>
              <a:gd name="connsiteX71" fmla="*/ 320508 w 528746"/>
              <a:gd name="connsiteY71" fmla="*/ 112234 h 606722"/>
              <a:gd name="connsiteX72" fmla="*/ 264338 w 528746"/>
              <a:gd name="connsiteY72" fmla="*/ 168299 h 606722"/>
              <a:gd name="connsiteX73" fmla="*/ 208168 w 528746"/>
              <a:gd name="connsiteY73" fmla="*/ 112234 h 606722"/>
              <a:gd name="connsiteX74" fmla="*/ 264338 w 528746"/>
              <a:gd name="connsiteY74" fmla="*/ 56170 h 606722"/>
              <a:gd name="connsiteX75" fmla="*/ 264329 w 528746"/>
              <a:gd name="connsiteY75" fmla="*/ 24173 h 606722"/>
              <a:gd name="connsiteX76" fmla="*/ 176130 w 528746"/>
              <a:gd name="connsiteY76" fmla="*/ 112244 h 606722"/>
              <a:gd name="connsiteX77" fmla="*/ 264329 w 528746"/>
              <a:gd name="connsiteY77" fmla="*/ 261992 h 606722"/>
              <a:gd name="connsiteX78" fmla="*/ 352616 w 528746"/>
              <a:gd name="connsiteY78" fmla="*/ 112244 h 606722"/>
              <a:gd name="connsiteX79" fmla="*/ 264329 w 528746"/>
              <a:gd name="connsiteY79" fmla="*/ 24173 h 606722"/>
              <a:gd name="connsiteX80" fmla="*/ 264329 w 528746"/>
              <a:gd name="connsiteY80" fmla="*/ 0 h 606722"/>
              <a:gd name="connsiteX81" fmla="*/ 376468 w 528746"/>
              <a:gd name="connsiteY81" fmla="*/ 103535 h 606722"/>
              <a:gd name="connsiteX82" fmla="*/ 528746 w 528746"/>
              <a:gd name="connsiteY82" fmla="*/ 342686 h 606722"/>
              <a:gd name="connsiteX83" fmla="*/ 451317 w 528746"/>
              <a:gd name="connsiteY83" fmla="*/ 529404 h 606722"/>
              <a:gd name="connsiteX84" fmla="*/ 264329 w 528746"/>
              <a:gd name="connsiteY84" fmla="*/ 606722 h 606722"/>
              <a:gd name="connsiteX85" fmla="*/ 77429 w 528746"/>
              <a:gd name="connsiteY85" fmla="*/ 529404 h 606722"/>
              <a:gd name="connsiteX86" fmla="*/ 0 w 528746"/>
              <a:gd name="connsiteY86" fmla="*/ 342686 h 606722"/>
              <a:gd name="connsiteX87" fmla="*/ 152278 w 528746"/>
              <a:gd name="connsiteY87" fmla="*/ 103535 h 606722"/>
              <a:gd name="connsiteX88" fmla="*/ 264329 w 528746"/>
              <a:gd name="connsiteY8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28746" h="606722">
                <a:moveTo>
                  <a:pt x="345941" y="504965"/>
                </a:moveTo>
                <a:cubicBezTo>
                  <a:pt x="343894" y="511986"/>
                  <a:pt x="341758" y="518740"/>
                  <a:pt x="339444" y="525227"/>
                </a:cubicBezTo>
                <a:cubicBezTo>
                  <a:pt x="331701" y="546823"/>
                  <a:pt x="322623" y="564419"/>
                  <a:pt x="312566" y="577661"/>
                </a:cubicBezTo>
                <a:cubicBezTo>
                  <a:pt x="346742" y="570729"/>
                  <a:pt x="378337" y="556421"/>
                  <a:pt x="405660" y="536514"/>
                </a:cubicBezTo>
                <a:cubicBezTo>
                  <a:pt x="387237" y="523183"/>
                  <a:pt x="367123" y="512608"/>
                  <a:pt x="345941" y="504965"/>
                </a:cubicBezTo>
                <a:close/>
                <a:moveTo>
                  <a:pt x="182716" y="504965"/>
                </a:moveTo>
                <a:cubicBezTo>
                  <a:pt x="161534" y="512608"/>
                  <a:pt x="141420" y="523183"/>
                  <a:pt x="123086" y="536514"/>
                </a:cubicBezTo>
                <a:cubicBezTo>
                  <a:pt x="150320" y="556421"/>
                  <a:pt x="181915" y="570729"/>
                  <a:pt x="216180" y="577661"/>
                </a:cubicBezTo>
                <a:cubicBezTo>
                  <a:pt x="206123" y="564419"/>
                  <a:pt x="197045" y="546823"/>
                  <a:pt x="189302" y="525227"/>
                </a:cubicBezTo>
                <a:cubicBezTo>
                  <a:pt x="186988" y="518740"/>
                  <a:pt x="184763" y="511986"/>
                  <a:pt x="182716" y="504965"/>
                </a:cubicBezTo>
                <a:close/>
                <a:moveTo>
                  <a:pt x="264329" y="490657"/>
                </a:moveTo>
                <a:cubicBezTo>
                  <a:pt x="244571" y="490657"/>
                  <a:pt x="224902" y="493145"/>
                  <a:pt x="205945" y="497944"/>
                </a:cubicBezTo>
                <a:cubicBezTo>
                  <a:pt x="207814" y="504520"/>
                  <a:pt x="209861" y="510919"/>
                  <a:pt x="212086" y="517051"/>
                </a:cubicBezTo>
                <a:cubicBezTo>
                  <a:pt x="226771" y="558021"/>
                  <a:pt x="246351" y="582549"/>
                  <a:pt x="264329" y="582549"/>
                </a:cubicBezTo>
                <a:cubicBezTo>
                  <a:pt x="282395" y="582549"/>
                  <a:pt x="301886" y="558021"/>
                  <a:pt x="316660" y="517051"/>
                </a:cubicBezTo>
                <a:cubicBezTo>
                  <a:pt x="318796" y="510919"/>
                  <a:pt x="320843" y="504520"/>
                  <a:pt x="322801" y="497944"/>
                </a:cubicBezTo>
                <a:cubicBezTo>
                  <a:pt x="303844" y="493145"/>
                  <a:pt x="284175" y="490657"/>
                  <a:pt x="264329" y="490657"/>
                </a:cubicBezTo>
                <a:close/>
                <a:moveTo>
                  <a:pt x="186543" y="354773"/>
                </a:moveTo>
                <a:cubicBezTo>
                  <a:pt x="187166" y="397875"/>
                  <a:pt x="191794" y="438845"/>
                  <a:pt x="199893" y="474482"/>
                </a:cubicBezTo>
                <a:cubicBezTo>
                  <a:pt x="220808" y="469239"/>
                  <a:pt x="242524" y="466484"/>
                  <a:pt x="264329" y="466484"/>
                </a:cubicBezTo>
                <a:cubicBezTo>
                  <a:pt x="286222" y="466484"/>
                  <a:pt x="307849" y="469239"/>
                  <a:pt x="328853" y="474482"/>
                </a:cubicBezTo>
                <a:cubicBezTo>
                  <a:pt x="336952" y="438845"/>
                  <a:pt x="341491" y="397875"/>
                  <a:pt x="342203" y="354773"/>
                </a:cubicBezTo>
                <a:close/>
                <a:moveTo>
                  <a:pt x="24475" y="354773"/>
                </a:moveTo>
                <a:cubicBezTo>
                  <a:pt x="27768" y="420537"/>
                  <a:pt x="57672" y="479370"/>
                  <a:pt x="103684" y="520784"/>
                </a:cubicBezTo>
                <a:cubicBezTo>
                  <a:pt x="125845" y="503898"/>
                  <a:pt x="150498" y="490657"/>
                  <a:pt x="176664" y="481503"/>
                </a:cubicBezTo>
                <a:cubicBezTo>
                  <a:pt x="167942" y="443644"/>
                  <a:pt x="163047" y="400186"/>
                  <a:pt x="162335" y="354773"/>
                </a:cubicBezTo>
                <a:close/>
                <a:moveTo>
                  <a:pt x="472671" y="330599"/>
                </a:moveTo>
                <a:lnTo>
                  <a:pt x="477916" y="330599"/>
                </a:lnTo>
                <a:cubicBezTo>
                  <a:pt x="484583" y="330599"/>
                  <a:pt x="490006" y="336027"/>
                  <a:pt x="490006" y="342701"/>
                </a:cubicBezTo>
                <a:cubicBezTo>
                  <a:pt x="490006" y="349375"/>
                  <a:pt x="484583" y="354803"/>
                  <a:pt x="477916" y="354803"/>
                </a:cubicBezTo>
                <a:lnTo>
                  <a:pt x="472671" y="354803"/>
                </a:lnTo>
                <a:cubicBezTo>
                  <a:pt x="466003" y="354803"/>
                  <a:pt x="460580" y="349375"/>
                  <a:pt x="460580" y="342701"/>
                </a:cubicBezTo>
                <a:cubicBezTo>
                  <a:pt x="460580" y="336027"/>
                  <a:pt x="466003" y="330599"/>
                  <a:pt x="472671" y="330599"/>
                </a:cubicBezTo>
                <a:close/>
                <a:moveTo>
                  <a:pt x="196778" y="228132"/>
                </a:moveTo>
                <a:cubicBezTo>
                  <a:pt x="190726" y="259681"/>
                  <a:pt x="187255" y="294429"/>
                  <a:pt x="186543" y="330600"/>
                </a:cubicBezTo>
                <a:lnTo>
                  <a:pt x="342114" y="330600"/>
                </a:lnTo>
                <a:cubicBezTo>
                  <a:pt x="341491" y="294429"/>
                  <a:pt x="338020" y="259681"/>
                  <a:pt x="331968" y="228132"/>
                </a:cubicBezTo>
                <a:cubicBezTo>
                  <a:pt x="304289" y="263591"/>
                  <a:pt x="273674" y="285454"/>
                  <a:pt x="271360" y="287142"/>
                </a:cubicBezTo>
                <a:cubicBezTo>
                  <a:pt x="269224" y="288564"/>
                  <a:pt x="266821" y="289275"/>
                  <a:pt x="264329" y="289275"/>
                </a:cubicBezTo>
                <a:cubicBezTo>
                  <a:pt x="261926" y="289275"/>
                  <a:pt x="259523" y="288564"/>
                  <a:pt x="257387" y="287142"/>
                </a:cubicBezTo>
                <a:cubicBezTo>
                  <a:pt x="255073" y="285454"/>
                  <a:pt x="224457" y="263591"/>
                  <a:pt x="196778" y="228132"/>
                </a:cubicBezTo>
                <a:close/>
                <a:moveTo>
                  <a:pt x="425774" y="165033"/>
                </a:moveTo>
                <a:cubicBezTo>
                  <a:pt x="403257" y="182363"/>
                  <a:pt x="378515" y="195783"/>
                  <a:pt x="351815" y="205114"/>
                </a:cubicBezTo>
                <a:cubicBezTo>
                  <a:pt x="360537" y="242795"/>
                  <a:pt x="365521" y="285809"/>
                  <a:pt x="366322" y="330600"/>
                </a:cubicBezTo>
                <a:lnTo>
                  <a:pt x="433962" y="330600"/>
                </a:lnTo>
                <a:cubicBezTo>
                  <a:pt x="440637" y="330600"/>
                  <a:pt x="446066" y="336021"/>
                  <a:pt x="446066" y="342686"/>
                </a:cubicBezTo>
                <a:cubicBezTo>
                  <a:pt x="446066" y="349352"/>
                  <a:pt x="440637" y="354773"/>
                  <a:pt x="433962" y="354773"/>
                </a:cubicBezTo>
                <a:lnTo>
                  <a:pt x="366411" y="354773"/>
                </a:lnTo>
                <a:cubicBezTo>
                  <a:pt x="365699" y="400186"/>
                  <a:pt x="360715" y="443644"/>
                  <a:pt x="352082" y="481503"/>
                </a:cubicBezTo>
                <a:cubicBezTo>
                  <a:pt x="378159" y="490657"/>
                  <a:pt x="402812" y="503898"/>
                  <a:pt x="424973" y="520784"/>
                </a:cubicBezTo>
                <a:cubicBezTo>
                  <a:pt x="473833" y="476882"/>
                  <a:pt x="504538" y="413339"/>
                  <a:pt x="504538" y="342686"/>
                </a:cubicBezTo>
                <a:cubicBezTo>
                  <a:pt x="504538" y="273900"/>
                  <a:pt x="475079" y="209735"/>
                  <a:pt x="425774" y="165033"/>
                </a:cubicBezTo>
                <a:close/>
                <a:moveTo>
                  <a:pt x="102972" y="165033"/>
                </a:moveTo>
                <a:cubicBezTo>
                  <a:pt x="56515" y="207069"/>
                  <a:pt x="27679" y="266435"/>
                  <a:pt x="24475" y="330600"/>
                </a:cubicBezTo>
                <a:lnTo>
                  <a:pt x="162335" y="330600"/>
                </a:lnTo>
                <a:cubicBezTo>
                  <a:pt x="163136" y="285809"/>
                  <a:pt x="168120" y="242795"/>
                  <a:pt x="176842" y="205114"/>
                </a:cubicBezTo>
                <a:cubicBezTo>
                  <a:pt x="150231" y="195783"/>
                  <a:pt x="125400" y="182274"/>
                  <a:pt x="102972" y="165033"/>
                </a:cubicBezTo>
                <a:close/>
                <a:moveTo>
                  <a:pt x="375756" y="130107"/>
                </a:moveTo>
                <a:cubicBezTo>
                  <a:pt x="373798" y="145660"/>
                  <a:pt x="369615" y="160412"/>
                  <a:pt x="363919" y="174276"/>
                </a:cubicBezTo>
                <a:cubicBezTo>
                  <a:pt x="378871" y="167433"/>
                  <a:pt x="393111" y="159079"/>
                  <a:pt x="406461" y="149303"/>
                </a:cubicBezTo>
                <a:cubicBezTo>
                  <a:pt x="396760" y="142194"/>
                  <a:pt x="386525" y="135795"/>
                  <a:pt x="375756" y="130107"/>
                </a:cubicBezTo>
                <a:close/>
                <a:moveTo>
                  <a:pt x="152990" y="130107"/>
                </a:moveTo>
                <a:cubicBezTo>
                  <a:pt x="142221" y="135795"/>
                  <a:pt x="131897" y="142194"/>
                  <a:pt x="122285" y="149303"/>
                </a:cubicBezTo>
                <a:cubicBezTo>
                  <a:pt x="135635" y="159079"/>
                  <a:pt x="149786" y="167433"/>
                  <a:pt x="164738" y="174187"/>
                </a:cubicBezTo>
                <a:cubicBezTo>
                  <a:pt x="159042" y="160412"/>
                  <a:pt x="154859" y="145660"/>
                  <a:pt x="152990" y="130107"/>
                </a:cubicBezTo>
                <a:close/>
                <a:moveTo>
                  <a:pt x="264338" y="80337"/>
                </a:moveTo>
                <a:cubicBezTo>
                  <a:pt x="246713" y="80337"/>
                  <a:pt x="232381" y="94642"/>
                  <a:pt x="232381" y="112234"/>
                </a:cubicBezTo>
                <a:cubicBezTo>
                  <a:pt x="232381" y="129827"/>
                  <a:pt x="246713" y="144132"/>
                  <a:pt x="264338" y="144132"/>
                </a:cubicBezTo>
                <a:cubicBezTo>
                  <a:pt x="281964" y="144132"/>
                  <a:pt x="296295" y="129827"/>
                  <a:pt x="296295" y="112234"/>
                </a:cubicBezTo>
                <a:cubicBezTo>
                  <a:pt x="296295" y="94642"/>
                  <a:pt x="281964" y="80337"/>
                  <a:pt x="264338" y="80337"/>
                </a:cubicBezTo>
                <a:close/>
                <a:moveTo>
                  <a:pt x="264338" y="56170"/>
                </a:moveTo>
                <a:cubicBezTo>
                  <a:pt x="295316" y="56170"/>
                  <a:pt x="320508" y="81315"/>
                  <a:pt x="320508" y="112234"/>
                </a:cubicBezTo>
                <a:cubicBezTo>
                  <a:pt x="320508" y="143154"/>
                  <a:pt x="295316" y="168299"/>
                  <a:pt x="264338" y="168299"/>
                </a:cubicBezTo>
                <a:cubicBezTo>
                  <a:pt x="233360" y="168299"/>
                  <a:pt x="208168" y="143154"/>
                  <a:pt x="208168" y="112234"/>
                </a:cubicBezTo>
                <a:cubicBezTo>
                  <a:pt x="208168" y="81315"/>
                  <a:pt x="233360" y="56170"/>
                  <a:pt x="264338" y="56170"/>
                </a:cubicBezTo>
                <a:close/>
                <a:moveTo>
                  <a:pt x="264329" y="24173"/>
                </a:moveTo>
                <a:cubicBezTo>
                  <a:pt x="215735" y="24173"/>
                  <a:pt x="176130" y="63720"/>
                  <a:pt x="176130" y="112244"/>
                </a:cubicBezTo>
                <a:cubicBezTo>
                  <a:pt x="176130" y="185118"/>
                  <a:pt x="242435" y="244395"/>
                  <a:pt x="264329" y="261992"/>
                </a:cubicBezTo>
                <a:cubicBezTo>
                  <a:pt x="286311" y="244395"/>
                  <a:pt x="352616" y="185118"/>
                  <a:pt x="352616" y="112244"/>
                </a:cubicBezTo>
                <a:cubicBezTo>
                  <a:pt x="352616" y="63720"/>
                  <a:pt x="313011" y="24173"/>
                  <a:pt x="264329" y="24173"/>
                </a:cubicBezTo>
                <a:close/>
                <a:moveTo>
                  <a:pt x="264329" y="0"/>
                </a:moveTo>
                <a:cubicBezTo>
                  <a:pt x="323424" y="0"/>
                  <a:pt x="371929" y="45680"/>
                  <a:pt x="376468" y="103535"/>
                </a:cubicBezTo>
                <a:cubicBezTo>
                  <a:pt x="469205" y="146904"/>
                  <a:pt x="528746" y="240129"/>
                  <a:pt x="528746" y="342686"/>
                </a:cubicBezTo>
                <a:cubicBezTo>
                  <a:pt x="528746" y="413161"/>
                  <a:pt x="501245" y="479459"/>
                  <a:pt x="451317" y="529404"/>
                </a:cubicBezTo>
                <a:cubicBezTo>
                  <a:pt x="401388" y="579261"/>
                  <a:pt x="334994" y="606722"/>
                  <a:pt x="264329" y="606722"/>
                </a:cubicBezTo>
                <a:cubicBezTo>
                  <a:pt x="193752" y="606722"/>
                  <a:pt x="127358" y="579261"/>
                  <a:pt x="77429" y="529404"/>
                </a:cubicBezTo>
                <a:cubicBezTo>
                  <a:pt x="27501" y="479459"/>
                  <a:pt x="0" y="413161"/>
                  <a:pt x="0" y="342686"/>
                </a:cubicBezTo>
                <a:cubicBezTo>
                  <a:pt x="0" y="240129"/>
                  <a:pt x="59541" y="146904"/>
                  <a:pt x="152278" y="103535"/>
                </a:cubicBezTo>
                <a:cubicBezTo>
                  <a:pt x="156728" y="45680"/>
                  <a:pt x="205322" y="0"/>
                  <a:pt x="264329" y="0"/>
                </a:cubicBezTo>
                <a:close/>
              </a:path>
            </a:pathLst>
          </a:custGeom>
          <a:solidFill>
            <a:schemeClr val="accent1"/>
          </a:solidFill>
          <a:ln>
            <a:noFill/>
          </a:ln>
        </p:spPr>
      </p:sp>
      <p:sp>
        <p:nvSpPr>
          <p:cNvPr id="7" name="screen_117132">
            <a:extLst>
              <a:ext uri="{FF2B5EF4-FFF2-40B4-BE49-F238E27FC236}">
                <a16:creationId xmlns="" xmlns:a16="http://schemas.microsoft.com/office/drawing/2014/main" id="{B15A4346-F13F-4876-90F3-812FDBE5C47D}"/>
              </a:ext>
            </a:extLst>
          </p:cNvPr>
          <p:cNvSpPr>
            <a:spLocks noChangeAspect="1"/>
          </p:cNvSpPr>
          <p:nvPr/>
        </p:nvSpPr>
        <p:spPr bwMode="auto">
          <a:xfrm>
            <a:off x="1349742" y="4148134"/>
            <a:ext cx="609685" cy="608890"/>
          </a:xfrm>
          <a:custGeom>
            <a:avLst/>
            <a:gdLst>
              <a:gd name="connsiteX0" fmla="*/ 423399 w 581370"/>
              <a:gd name="connsiteY0" fmla="*/ 350710 h 580612"/>
              <a:gd name="connsiteX1" fmla="*/ 463186 w 581370"/>
              <a:gd name="connsiteY1" fmla="*/ 350710 h 580612"/>
              <a:gd name="connsiteX2" fmla="*/ 487396 w 581370"/>
              <a:gd name="connsiteY2" fmla="*/ 374879 h 580612"/>
              <a:gd name="connsiteX3" fmla="*/ 463186 w 581370"/>
              <a:gd name="connsiteY3" fmla="*/ 399047 h 580612"/>
              <a:gd name="connsiteX4" fmla="*/ 423399 w 581370"/>
              <a:gd name="connsiteY4" fmla="*/ 399047 h 580612"/>
              <a:gd name="connsiteX5" fmla="*/ 399189 w 581370"/>
              <a:gd name="connsiteY5" fmla="*/ 374879 h 580612"/>
              <a:gd name="connsiteX6" fmla="*/ 423399 w 581370"/>
              <a:gd name="connsiteY6" fmla="*/ 350710 h 580612"/>
              <a:gd name="connsiteX7" fmla="*/ 270766 w 581370"/>
              <a:gd name="connsiteY7" fmla="*/ 350710 h 580612"/>
              <a:gd name="connsiteX8" fmla="*/ 310553 w 581370"/>
              <a:gd name="connsiteY8" fmla="*/ 350710 h 580612"/>
              <a:gd name="connsiteX9" fmla="*/ 334763 w 581370"/>
              <a:gd name="connsiteY9" fmla="*/ 374879 h 580612"/>
              <a:gd name="connsiteX10" fmla="*/ 310553 w 581370"/>
              <a:gd name="connsiteY10" fmla="*/ 399047 h 580612"/>
              <a:gd name="connsiteX11" fmla="*/ 270766 w 581370"/>
              <a:gd name="connsiteY11" fmla="*/ 399047 h 580612"/>
              <a:gd name="connsiteX12" fmla="*/ 246556 w 581370"/>
              <a:gd name="connsiteY12" fmla="*/ 374879 h 580612"/>
              <a:gd name="connsiteX13" fmla="*/ 270766 w 581370"/>
              <a:gd name="connsiteY13" fmla="*/ 350710 h 580612"/>
              <a:gd name="connsiteX14" fmla="*/ 118208 w 581370"/>
              <a:gd name="connsiteY14" fmla="*/ 350710 h 580612"/>
              <a:gd name="connsiteX15" fmla="*/ 157914 w 581370"/>
              <a:gd name="connsiteY15" fmla="*/ 350710 h 580612"/>
              <a:gd name="connsiteX16" fmla="*/ 182129 w 581370"/>
              <a:gd name="connsiteY16" fmla="*/ 374879 h 580612"/>
              <a:gd name="connsiteX17" fmla="*/ 157914 w 581370"/>
              <a:gd name="connsiteY17" fmla="*/ 399047 h 580612"/>
              <a:gd name="connsiteX18" fmla="*/ 118208 w 581370"/>
              <a:gd name="connsiteY18" fmla="*/ 399047 h 580612"/>
              <a:gd name="connsiteX19" fmla="*/ 93993 w 581370"/>
              <a:gd name="connsiteY19" fmla="*/ 374879 h 580612"/>
              <a:gd name="connsiteX20" fmla="*/ 118208 w 581370"/>
              <a:gd name="connsiteY20" fmla="*/ 350710 h 580612"/>
              <a:gd name="connsiteX21" fmla="*/ 423399 w 581370"/>
              <a:gd name="connsiteY21" fmla="*/ 272171 h 580612"/>
              <a:gd name="connsiteX22" fmla="*/ 463186 w 581370"/>
              <a:gd name="connsiteY22" fmla="*/ 272171 h 580612"/>
              <a:gd name="connsiteX23" fmla="*/ 487396 w 581370"/>
              <a:gd name="connsiteY23" fmla="*/ 296340 h 580612"/>
              <a:gd name="connsiteX24" fmla="*/ 463186 w 581370"/>
              <a:gd name="connsiteY24" fmla="*/ 320508 h 580612"/>
              <a:gd name="connsiteX25" fmla="*/ 423399 w 581370"/>
              <a:gd name="connsiteY25" fmla="*/ 320508 h 580612"/>
              <a:gd name="connsiteX26" fmla="*/ 399189 w 581370"/>
              <a:gd name="connsiteY26" fmla="*/ 296340 h 580612"/>
              <a:gd name="connsiteX27" fmla="*/ 423399 w 581370"/>
              <a:gd name="connsiteY27" fmla="*/ 272171 h 580612"/>
              <a:gd name="connsiteX28" fmla="*/ 270766 w 581370"/>
              <a:gd name="connsiteY28" fmla="*/ 272171 h 580612"/>
              <a:gd name="connsiteX29" fmla="*/ 310553 w 581370"/>
              <a:gd name="connsiteY29" fmla="*/ 272171 h 580612"/>
              <a:gd name="connsiteX30" fmla="*/ 334763 w 581370"/>
              <a:gd name="connsiteY30" fmla="*/ 296340 h 580612"/>
              <a:gd name="connsiteX31" fmla="*/ 310553 w 581370"/>
              <a:gd name="connsiteY31" fmla="*/ 320508 h 580612"/>
              <a:gd name="connsiteX32" fmla="*/ 270766 w 581370"/>
              <a:gd name="connsiteY32" fmla="*/ 320508 h 580612"/>
              <a:gd name="connsiteX33" fmla="*/ 246556 w 581370"/>
              <a:gd name="connsiteY33" fmla="*/ 296340 h 580612"/>
              <a:gd name="connsiteX34" fmla="*/ 270766 w 581370"/>
              <a:gd name="connsiteY34" fmla="*/ 272171 h 580612"/>
              <a:gd name="connsiteX35" fmla="*/ 118208 w 581370"/>
              <a:gd name="connsiteY35" fmla="*/ 272171 h 580612"/>
              <a:gd name="connsiteX36" fmla="*/ 157914 w 581370"/>
              <a:gd name="connsiteY36" fmla="*/ 272171 h 580612"/>
              <a:gd name="connsiteX37" fmla="*/ 182129 w 581370"/>
              <a:gd name="connsiteY37" fmla="*/ 296340 h 580612"/>
              <a:gd name="connsiteX38" fmla="*/ 157914 w 581370"/>
              <a:gd name="connsiteY38" fmla="*/ 320508 h 580612"/>
              <a:gd name="connsiteX39" fmla="*/ 118208 w 581370"/>
              <a:gd name="connsiteY39" fmla="*/ 320508 h 580612"/>
              <a:gd name="connsiteX40" fmla="*/ 93993 w 581370"/>
              <a:gd name="connsiteY40" fmla="*/ 296340 h 580612"/>
              <a:gd name="connsiteX41" fmla="*/ 118208 w 581370"/>
              <a:gd name="connsiteY41" fmla="*/ 272171 h 580612"/>
              <a:gd name="connsiteX42" fmla="*/ 270766 w 581370"/>
              <a:gd name="connsiteY42" fmla="*/ 193490 h 580612"/>
              <a:gd name="connsiteX43" fmla="*/ 310553 w 581370"/>
              <a:gd name="connsiteY43" fmla="*/ 193490 h 580612"/>
              <a:gd name="connsiteX44" fmla="*/ 334763 w 581370"/>
              <a:gd name="connsiteY44" fmla="*/ 217659 h 580612"/>
              <a:gd name="connsiteX45" fmla="*/ 310553 w 581370"/>
              <a:gd name="connsiteY45" fmla="*/ 241827 h 580612"/>
              <a:gd name="connsiteX46" fmla="*/ 270766 w 581370"/>
              <a:gd name="connsiteY46" fmla="*/ 241827 h 580612"/>
              <a:gd name="connsiteX47" fmla="*/ 246556 w 581370"/>
              <a:gd name="connsiteY47" fmla="*/ 217659 h 580612"/>
              <a:gd name="connsiteX48" fmla="*/ 270766 w 581370"/>
              <a:gd name="connsiteY48" fmla="*/ 193490 h 580612"/>
              <a:gd name="connsiteX49" fmla="*/ 118208 w 581370"/>
              <a:gd name="connsiteY49" fmla="*/ 193490 h 580612"/>
              <a:gd name="connsiteX50" fmla="*/ 157914 w 581370"/>
              <a:gd name="connsiteY50" fmla="*/ 193490 h 580612"/>
              <a:gd name="connsiteX51" fmla="*/ 182129 w 581370"/>
              <a:gd name="connsiteY51" fmla="*/ 217659 h 580612"/>
              <a:gd name="connsiteX52" fmla="*/ 157914 w 581370"/>
              <a:gd name="connsiteY52" fmla="*/ 241827 h 580612"/>
              <a:gd name="connsiteX53" fmla="*/ 118208 w 581370"/>
              <a:gd name="connsiteY53" fmla="*/ 241827 h 580612"/>
              <a:gd name="connsiteX54" fmla="*/ 93993 w 581370"/>
              <a:gd name="connsiteY54" fmla="*/ 217659 h 580612"/>
              <a:gd name="connsiteX55" fmla="*/ 118208 w 581370"/>
              <a:gd name="connsiteY55" fmla="*/ 193490 h 580612"/>
              <a:gd name="connsiteX56" fmla="*/ 118208 w 581370"/>
              <a:gd name="connsiteY56" fmla="*/ 114810 h 580612"/>
              <a:gd name="connsiteX57" fmla="*/ 157914 w 581370"/>
              <a:gd name="connsiteY57" fmla="*/ 114810 h 580612"/>
              <a:gd name="connsiteX58" fmla="*/ 182129 w 581370"/>
              <a:gd name="connsiteY58" fmla="*/ 138979 h 580612"/>
              <a:gd name="connsiteX59" fmla="*/ 157914 w 581370"/>
              <a:gd name="connsiteY59" fmla="*/ 163147 h 580612"/>
              <a:gd name="connsiteX60" fmla="*/ 118208 w 581370"/>
              <a:gd name="connsiteY60" fmla="*/ 163147 h 580612"/>
              <a:gd name="connsiteX61" fmla="*/ 93993 w 581370"/>
              <a:gd name="connsiteY61" fmla="*/ 138979 h 580612"/>
              <a:gd name="connsiteX62" fmla="*/ 118208 w 581370"/>
              <a:gd name="connsiteY62" fmla="*/ 114810 h 580612"/>
              <a:gd name="connsiteX63" fmla="*/ 48507 w 581370"/>
              <a:gd name="connsiteY63" fmla="*/ 48348 h 580612"/>
              <a:gd name="connsiteX64" fmla="*/ 48507 w 581370"/>
              <a:gd name="connsiteY64" fmla="*/ 435304 h 580612"/>
              <a:gd name="connsiteX65" fmla="*/ 532952 w 581370"/>
              <a:gd name="connsiteY65" fmla="*/ 435304 h 580612"/>
              <a:gd name="connsiteX66" fmla="*/ 533041 w 581370"/>
              <a:gd name="connsiteY66" fmla="*/ 435304 h 580612"/>
              <a:gd name="connsiteX67" fmla="*/ 533041 w 581370"/>
              <a:gd name="connsiteY67" fmla="*/ 48348 h 580612"/>
              <a:gd name="connsiteX68" fmla="*/ 24209 w 581370"/>
              <a:gd name="connsiteY68" fmla="*/ 0 h 580612"/>
              <a:gd name="connsiteX69" fmla="*/ 557250 w 581370"/>
              <a:gd name="connsiteY69" fmla="*/ 0 h 580612"/>
              <a:gd name="connsiteX70" fmla="*/ 581370 w 581370"/>
              <a:gd name="connsiteY70" fmla="*/ 24174 h 580612"/>
              <a:gd name="connsiteX71" fmla="*/ 581370 w 581370"/>
              <a:gd name="connsiteY71" fmla="*/ 459477 h 580612"/>
              <a:gd name="connsiteX72" fmla="*/ 557161 w 581370"/>
              <a:gd name="connsiteY72" fmla="*/ 483651 h 580612"/>
              <a:gd name="connsiteX73" fmla="*/ 314894 w 581370"/>
              <a:gd name="connsiteY73" fmla="*/ 483651 h 580612"/>
              <a:gd name="connsiteX74" fmla="*/ 314894 w 581370"/>
              <a:gd name="connsiteY74" fmla="*/ 532265 h 580612"/>
              <a:gd name="connsiteX75" fmla="*/ 402740 w 581370"/>
              <a:gd name="connsiteY75" fmla="*/ 532265 h 580612"/>
              <a:gd name="connsiteX76" fmla="*/ 426949 w 581370"/>
              <a:gd name="connsiteY76" fmla="*/ 556439 h 580612"/>
              <a:gd name="connsiteX77" fmla="*/ 402740 w 581370"/>
              <a:gd name="connsiteY77" fmla="*/ 580612 h 580612"/>
              <a:gd name="connsiteX78" fmla="*/ 178541 w 581370"/>
              <a:gd name="connsiteY78" fmla="*/ 580612 h 580612"/>
              <a:gd name="connsiteX79" fmla="*/ 154332 w 581370"/>
              <a:gd name="connsiteY79" fmla="*/ 556439 h 580612"/>
              <a:gd name="connsiteX80" fmla="*/ 178541 w 581370"/>
              <a:gd name="connsiteY80" fmla="*/ 532265 h 580612"/>
              <a:gd name="connsiteX81" fmla="*/ 266387 w 581370"/>
              <a:gd name="connsiteY81" fmla="*/ 532265 h 580612"/>
              <a:gd name="connsiteX82" fmla="*/ 266387 w 581370"/>
              <a:gd name="connsiteY82" fmla="*/ 483651 h 580612"/>
              <a:gd name="connsiteX83" fmla="*/ 24209 w 581370"/>
              <a:gd name="connsiteY83" fmla="*/ 483651 h 580612"/>
              <a:gd name="connsiteX84" fmla="*/ 0 w 581370"/>
              <a:gd name="connsiteY84" fmla="*/ 459477 h 580612"/>
              <a:gd name="connsiteX85" fmla="*/ 0 w 581370"/>
              <a:gd name="connsiteY85" fmla="*/ 24174 h 580612"/>
              <a:gd name="connsiteX86" fmla="*/ 24209 w 581370"/>
              <a:gd name="connsiteY86" fmla="*/ 0 h 58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81370" h="580612">
                <a:moveTo>
                  <a:pt x="423399" y="350710"/>
                </a:moveTo>
                <a:lnTo>
                  <a:pt x="463186" y="350710"/>
                </a:lnTo>
                <a:cubicBezTo>
                  <a:pt x="476537" y="350710"/>
                  <a:pt x="487396" y="361551"/>
                  <a:pt x="487396" y="374879"/>
                </a:cubicBezTo>
                <a:cubicBezTo>
                  <a:pt x="487396" y="388296"/>
                  <a:pt x="476537" y="399047"/>
                  <a:pt x="463186" y="399047"/>
                </a:cubicBezTo>
                <a:lnTo>
                  <a:pt x="423399" y="399047"/>
                </a:lnTo>
                <a:cubicBezTo>
                  <a:pt x="409959" y="399047"/>
                  <a:pt x="399189" y="388296"/>
                  <a:pt x="399189" y="374879"/>
                </a:cubicBezTo>
                <a:cubicBezTo>
                  <a:pt x="399189" y="361551"/>
                  <a:pt x="409959" y="350710"/>
                  <a:pt x="423399" y="350710"/>
                </a:cubicBezTo>
                <a:close/>
                <a:moveTo>
                  <a:pt x="270766" y="350710"/>
                </a:moveTo>
                <a:lnTo>
                  <a:pt x="310553" y="350710"/>
                </a:lnTo>
                <a:cubicBezTo>
                  <a:pt x="323993" y="350710"/>
                  <a:pt x="334763" y="361551"/>
                  <a:pt x="334763" y="374879"/>
                </a:cubicBezTo>
                <a:cubicBezTo>
                  <a:pt x="334763" y="388296"/>
                  <a:pt x="323993" y="399047"/>
                  <a:pt x="310553" y="399047"/>
                </a:cubicBezTo>
                <a:lnTo>
                  <a:pt x="270766" y="399047"/>
                </a:lnTo>
                <a:cubicBezTo>
                  <a:pt x="257504" y="399047"/>
                  <a:pt x="246556" y="388296"/>
                  <a:pt x="246556" y="374879"/>
                </a:cubicBezTo>
                <a:cubicBezTo>
                  <a:pt x="246556" y="361551"/>
                  <a:pt x="257415" y="350710"/>
                  <a:pt x="270766" y="350710"/>
                </a:cubicBezTo>
                <a:close/>
                <a:moveTo>
                  <a:pt x="118208" y="350710"/>
                </a:moveTo>
                <a:lnTo>
                  <a:pt x="157914" y="350710"/>
                </a:lnTo>
                <a:cubicBezTo>
                  <a:pt x="171357" y="350710"/>
                  <a:pt x="182129" y="361551"/>
                  <a:pt x="182129" y="374879"/>
                </a:cubicBezTo>
                <a:cubicBezTo>
                  <a:pt x="182129" y="388296"/>
                  <a:pt x="171357" y="399047"/>
                  <a:pt x="157914" y="399047"/>
                </a:cubicBezTo>
                <a:lnTo>
                  <a:pt x="118208" y="399047"/>
                </a:lnTo>
                <a:cubicBezTo>
                  <a:pt x="104854" y="399047"/>
                  <a:pt x="93993" y="388296"/>
                  <a:pt x="93993" y="374879"/>
                </a:cubicBezTo>
                <a:cubicBezTo>
                  <a:pt x="93993" y="361551"/>
                  <a:pt x="104765" y="350710"/>
                  <a:pt x="118208" y="350710"/>
                </a:cubicBezTo>
                <a:close/>
                <a:moveTo>
                  <a:pt x="423399" y="272171"/>
                </a:moveTo>
                <a:lnTo>
                  <a:pt x="463186" y="272171"/>
                </a:lnTo>
                <a:cubicBezTo>
                  <a:pt x="476537" y="272171"/>
                  <a:pt x="487396" y="283012"/>
                  <a:pt x="487396" y="296340"/>
                </a:cubicBezTo>
                <a:cubicBezTo>
                  <a:pt x="487396" y="309757"/>
                  <a:pt x="476537" y="320508"/>
                  <a:pt x="463186" y="320508"/>
                </a:cubicBezTo>
                <a:lnTo>
                  <a:pt x="423399" y="320508"/>
                </a:lnTo>
                <a:cubicBezTo>
                  <a:pt x="409959" y="320508"/>
                  <a:pt x="399189" y="309757"/>
                  <a:pt x="399189" y="296340"/>
                </a:cubicBezTo>
                <a:cubicBezTo>
                  <a:pt x="399189" y="283012"/>
                  <a:pt x="409959" y="272171"/>
                  <a:pt x="423399" y="272171"/>
                </a:cubicBezTo>
                <a:close/>
                <a:moveTo>
                  <a:pt x="270766" y="272171"/>
                </a:moveTo>
                <a:lnTo>
                  <a:pt x="310553" y="272171"/>
                </a:lnTo>
                <a:cubicBezTo>
                  <a:pt x="323993" y="272171"/>
                  <a:pt x="334763" y="283012"/>
                  <a:pt x="334763" y="296340"/>
                </a:cubicBezTo>
                <a:cubicBezTo>
                  <a:pt x="334763" y="309757"/>
                  <a:pt x="323993" y="320508"/>
                  <a:pt x="310553" y="320508"/>
                </a:cubicBezTo>
                <a:lnTo>
                  <a:pt x="270766" y="320508"/>
                </a:lnTo>
                <a:cubicBezTo>
                  <a:pt x="257504" y="320508"/>
                  <a:pt x="246556" y="309757"/>
                  <a:pt x="246556" y="296340"/>
                </a:cubicBezTo>
                <a:cubicBezTo>
                  <a:pt x="246556" y="283012"/>
                  <a:pt x="257415" y="272171"/>
                  <a:pt x="270766" y="272171"/>
                </a:cubicBezTo>
                <a:close/>
                <a:moveTo>
                  <a:pt x="118208" y="272171"/>
                </a:moveTo>
                <a:lnTo>
                  <a:pt x="157914" y="272171"/>
                </a:lnTo>
                <a:cubicBezTo>
                  <a:pt x="171357" y="272171"/>
                  <a:pt x="182129" y="283012"/>
                  <a:pt x="182129" y="296340"/>
                </a:cubicBezTo>
                <a:cubicBezTo>
                  <a:pt x="182129" y="309757"/>
                  <a:pt x="171357" y="320508"/>
                  <a:pt x="157914" y="320508"/>
                </a:cubicBezTo>
                <a:lnTo>
                  <a:pt x="118208" y="320508"/>
                </a:lnTo>
                <a:cubicBezTo>
                  <a:pt x="104854" y="320508"/>
                  <a:pt x="93993" y="309757"/>
                  <a:pt x="93993" y="296340"/>
                </a:cubicBezTo>
                <a:cubicBezTo>
                  <a:pt x="93993" y="283012"/>
                  <a:pt x="104765" y="272171"/>
                  <a:pt x="118208" y="272171"/>
                </a:cubicBezTo>
                <a:close/>
                <a:moveTo>
                  <a:pt x="270766" y="193490"/>
                </a:moveTo>
                <a:lnTo>
                  <a:pt x="310553" y="193490"/>
                </a:lnTo>
                <a:cubicBezTo>
                  <a:pt x="323993" y="193490"/>
                  <a:pt x="334763" y="204242"/>
                  <a:pt x="334763" y="217659"/>
                </a:cubicBezTo>
                <a:cubicBezTo>
                  <a:pt x="334763" y="231076"/>
                  <a:pt x="323993" y="241827"/>
                  <a:pt x="310553" y="241827"/>
                </a:cubicBezTo>
                <a:lnTo>
                  <a:pt x="270766" y="241827"/>
                </a:lnTo>
                <a:cubicBezTo>
                  <a:pt x="257504" y="241827"/>
                  <a:pt x="246556" y="231076"/>
                  <a:pt x="246556" y="217659"/>
                </a:cubicBezTo>
                <a:cubicBezTo>
                  <a:pt x="246556" y="204242"/>
                  <a:pt x="257415" y="193490"/>
                  <a:pt x="270766" y="193490"/>
                </a:cubicBezTo>
                <a:close/>
                <a:moveTo>
                  <a:pt x="118208" y="193490"/>
                </a:moveTo>
                <a:lnTo>
                  <a:pt x="157914" y="193490"/>
                </a:lnTo>
                <a:cubicBezTo>
                  <a:pt x="171357" y="193490"/>
                  <a:pt x="182129" y="204242"/>
                  <a:pt x="182129" y="217659"/>
                </a:cubicBezTo>
                <a:cubicBezTo>
                  <a:pt x="182129" y="231076"/>
                  <a:pt x="171357" y="241827"/>
                  <a:pt x="157914" y="241827"/>
                </a:cubicBezTo>
                <a:lnTo>
                  <a:pt x="118208" y="241827"/>
                </a:lnTo>
                <a:cubicBezTo>
                  <a:pt x="104854" y="241827"/>
                  <a:pt x="93993" y="231076"/>
                  <a:pt x="93993" y="217659"/>
                </a:cubicBezTo>
                <a:cubicBezTo>
                  <a:pt x="93993" y="204242"/>
                  <a:pt x="104765" y="193490"/>
                  <a:pt x="118208" y="193490"/>
                </a:cubicBezTo>
                <a:close/>
                <a:moveTo>
                  <a:pt x="118208" y="114810"/>
                </a:moveTo>
                <a:lnTo>
                  <a:pt x="157914" y="114810"/>
                </a:lnTo>
                <a:cubicBezTo>
                  <a:pt x="171357" y="114810"/>
                  <a:pt x="182129" y="125562"/>
                  <a:pt x="182129" y="138979"/>
                </a:cubicBezTo>
                <a:cubicBezTo>
                  <a:pt x="182129" y="152307"/>
                  <a:pt x="171357" y="163147"/>
                  <a:pt x="157914" y="163147"/>
                </a:cubicBezTo>
                <a:lnTo>
                  <a:pt x="118208" y="163147"/>
                </a:lnTo>
                <a:cubicBezTo>
                  <a:pt x="104854" y="163147"/>
                  <a:pt x="93993" y="152307"/>
                  <a:pt x="93993" y="138979"/>
                </a:cubicBezTo>
                <a:cubicBezTo>
                  <a:pt x="93993" y="125562"/>
                  <a:pt x="104765" y="114810"/>
                  <a:pt x="118208" y="114810"/>
                </a:cubicBezTo>
                <a:close/>
                <a:moveTo>
                  <a:pt x="48507" y="48348"/>
                </a:moveTo>
                <a:lnTo>
                  <a:pt x="48507" y="435304"/>
                </a:lnTo>
                <a:lnTo>
                  <a:pt x="532952" y="435304"/>
                </a:lnTo>
                <a:lnTo>
                  <a:pt x="533041" y="435304"/>
                </a:lnTo>
                <a:lnTo>
                  <a:pt x="533041" y="48348"/>
                </a:lnTo>
                <a:close/>
                <a:moveTo>
                  <a:pt x="24209" y="0"/>
                </a:moveTo>
                <a:lnTo>
                  <a:pt x="557250" y="0"/>
                </a:lnTo>
                <a:cubicBezTo>
                  <a:pt x="570512" y="0"/>
                  <a:pt x="581459" y="10754"/>
                  <a:pt x="581370" y="24174"/>
                </a:cubicBezTo>
                <a:lnTo>
                  <a:pt x="581370" y="459477"/>
                </a:lnTo>
                <a:cubicBezTo>
                  <a:pt x="581370" y="472897"/>
                  <a:pt x="570512" y="483651"/>
                  <a:pt x="557161" y="483651"/>
                </a:cubicBezTo>
                <a:lnTo>
                  <a:pt x="314894" y="483651"/>
                </a:lnTo>
                <a:lnTo>
                  <a:pt x="314894" y="532265"/>
                </a:lnTo>
                <a:lnTo>
                  <a:pt x="402740" y="532265"/>
                </a:lnTo>
                <a:cubicBezTo>
                  <a:pt x="416180" y="532265"/>
                  <a:pt x="426949" y="543019"/>
                  <a:pt x="426949" y="556439"/>
                </a:cubicBezTo>
                <a:cubicBezTo>
                  <a:pt x="426949" y="569858"/>
                  <a:pt x="416180" y="580612"/>
                  <a:pt x="402740" y="580612"/>
                </a:cubicBezTo>
                <a:lnTo>
                  <a:pt x="178541" y="580612"/>
                </a:lnTo>
                <a:cubicBezTo>
                  <a:pt x="165190" y="580612"/>
                  <a:pt x="154332" y="569858"/>
                  <a:pt x="154332" y="556439"/>
                </a:cubicBezTo>
                <a:cubicBezTo>
                  <a:pt x="154332" y="543019"/>
                  <a:pt x="165190" y="532265"/>
                  <a:pt x="178541" y="532265"/>
                </a:cubicBezTo>
                <a:lnTo>
                  <a:pt x="266387" y="532265"/>
                </a:lnTo>
                <a:lnTo>
                  <a:pt x="266387" y="483651"/>
                </a:lnTo>
                <a:lnTo>
                  <a:pt x="24209" y="483651"/>
                </a:lnTo>
                <a:cubicBezTo>
                  <a:pt x="10769" y="483651"/>
                  <a:pt x="0" y="472897"/>
                  <a:pt x="0" y="459477"/>
                </a:cubicBezTo>
                <a:lnTo>
                  <a:pt x="0" y="24174"/>
                </a:lnTo>
                <a:cubicBezTo>
                  <a:pt x="0" y="10754"/>
                  <a:pt x="10858" y="0"/>
                  <a:pt x="24209" y="0"/>
                </a:cubicBezTo>
                <a:close/>
              </a:path>
            </a:pathLst>
          </a:custGeom>
          <a:solidFill>
            <a:schemeClr val="accent1"/>
          </a:solidFill>
          <a:ln>
            <a:noFill/>
          </a:ln>
        </p:spPr>
      </p:sp>
      <p:sp>
        <p:nvSpPr>
          <p:cNvPr id="8" name="wifi_99535">
            <a:extLst>
              <a:ext uri="{FF2B5EF4-FFF2-40B4-BE49-F238E27FC236}">
                <a16:creationId xmlns="" xmlns:a16="http://schemas.microsoft.com/office/drawing/2014/main" id="{17E264E7-A518-4C56-A0B0-4E036388AC00}"/>
              </a:ext>
            </a:extLst>
          </p:cNvPr>
          <p:cNvSpPr>
            <a:spLocks noChangeAspect="1"/>
          </p:cNvSpPr>
          <p:nvPr/>
        </p:nvSpPr>
        <p:spPr bwMode="auto">
          <a:xfrm>
            <a:off x="1349742" y="2990948"/>
            <a:ext cx="609685" cy="782668"/>
          </a:xfrm>
          <a:custGeom>
            <a:avLst/>
            <a:gdLst>
              <a:gd name="connsiteX0" fmla="*/ 159562 w 472076"/>
              <a:gd name="connsiteY0" fmla="*/ 472998 h 606016"/>
              <a:gd name="connsiteX1" fmla="*/ 137591 w 472076"/>
              <a:gd name="connsiteY1" fmla="*/ 522093 h 606016"/>
              <a:gd name="connsiteX2" fmla="*/ 334407 w 472076"/>
              <a:gd name="connsiteY2" fmla="*/ 522093 h 606016"/>
              <a:gd name="connsiteX3" fmla="*/ 312436 w 472076"/>
              <a:gd name="connsiteY3" fmla="*/ 472998 h 606016"/>
              <a:gd name="connsiteX4" fmla="*/ 190751 w 472076"/>
              <a:gd name="connsiteY4" fmla="*/ 403497 h 606016"/>
              <a:gd name="connsiteX5" fmla="*/ 174158 w 472076"/>
              <a:gd name="connsiteY5" fmla="*/ 440319 h 606016"/>
              <a:gd name="connsiteX6" fmla="*/ 297840 w 472076"/>
              <a:gd name="connsiteY6" fmla="*/ 440319 h 606016"/>
              <a:gd name="connsiteX7" fmla="*/ 281247 w 472076"/>
              <a:gd name="connsiteY7" fmla="*/ 403497 h 606016"/>
              <a:gd name="connsiteX8" fmla="*/ 235615 w 472076"/>
              <a:gd name="connsiteY8" fmla="*/ 303158 h 606016"/>
              <a:gd name="connsiteX9" fmla="*/ 205347 w 472076"/>
              <a:gd name="connsiteY9" fmla="*/ 370818 h 606016"/>
              <a:gd name="connsiteX10" fmla="*/ 266651 w 472076"/>
              <a:gd name="connsiteY10" fmla="*/ 370818 h 606016"/>
              <a:gd name="connsiteX11" fmla="*/ 236383 w 472076"/>
              <a:gd name="connsiteY11" fmla="*/ 303158 h 606016"/>
              <a:gd name="connsiteX12" fmla="*/ 236076 w 472076"/>
              <a:gd name="connsiteY12" fmla="*/ 303158 h 606016"/>
              <a:gd name="connsiteX13" fmla="*/ 235615 w 472076"/>
              <a:gd name="connsiteY13" fmla="*/ 303158 h 606016"/>
              <a:gd name="connsiteX14" fmla="*/ 236076 w 472076"/>
              <a:gd name="connsiteY14" fmla="*/ 168299 h 606016"/>
              <a:gd name="connsiteX15" fmla="*/ 283859 w 472076"/>
              <a:gd name="connsiteY15" fmla="*/ 188091 h 606016"/>
              <a:gd name="connsiteX16" fmla="*/ 283859 w 472076"/>
              <a:gd name="connsiteY16" fmla="*/ 283520 h 606016"/>
              <a:gd name="connsiteX17" fmla="*/ 268494 w 472076"/>
              <a:gd name="connsiteY17" fmla="*/ 294873 h 606016"/>
              <a:gd name="connsiteX18" fmla="*/ 408002 w 472076"/>
              <a:gd name="connsiteY18" fmla="*/ 606016 h 606016"/>
              <a:gd name="connsiteX19" fmla="*/ 372050 w 472076"/>
              <a:gd name="connsiteY19" fmla="*/ 606016 h 606016"/>
              <a:gd name="connsiteX20" fmla="*/ 349157 w 472076"/>
              <a:gd name="connsiteY20" fmla="*/ 554926 h 606016"/>
              <a:gd name="connsiteX21" fmla="*/ 122841 w 472076"/>
              <a:gd name="connsiteY21" fmla="*/ 554926 h 606016"/>
              <a:gd name="connsiteX22" fmla="*/ 99948 w 472076"/>
              <a:gd name="connsiteY22" fmla="*/ 606016 h 606016"/>
              <a:gd name="connsiteX23" fmla="*/ 63996 w 472076"/>
              <a:gd name="connsiteY23" fmla="*/ 606016 h 606016"/>
              <a:gd name="connsiteX24" fmla="*/ 203504 w 472076"/>
              <a:gd name="connsiteY24" fmla="*/ 294873 h 606016"/>
              <a:gd name="connsiteX25" fmla="*/ 188293 w 472076"/>
              <a:gd name="connsiteY25" fmla="*/ 283520 h 606016"/>
              <a:gd name="connsiteX26" fmla="*/ 188293 w 472076"/>
              <a:gd name="connsiteY26" fmla="*/ 188091 h 606016"/>
              <a:gd name="connsiteX27" fmla="*/ 236076 w 472076"/>
              <a:gd name="connsiteY27" fmla="*/ 168299 h 606016"/>
              <a:gd name="connsiteX28" fmla="*/ 236040 w 472076"/>
              <a:gd name="connsiteY28" fmla="*/ 66120 h 606016"/>
              <a:gd name="connsiteX29" fmla="*/ 356188 w 472076"/>
              <a:gd name="connsiteY29" fmla="*/ 115830 h 606016"/>
              <a:gd name="connsiteX30" fmla="*/ 405815 w 472076"/>
              <a:gd name="connsiteY30" fmla="*/ 235811 h 606016"/>
              <a:gd name="connsiteX31" fmla="*/ 356188 w 472076"/>
              <a:gd name="connsiteY31" fmla="*/ 355791 h 606016"/>
              <a:gd name="connsiteX32" fmla="*/ 332988 w 472076"/>
              <a:gd name="connsiteY32" fmla="*/ 332624 h 606016"/>
              <a:gd name="connsiteX33" fmla="*/ 373089 w 472076"/>
              <a:gd name="connsiteY33" fmla="*/ 235811 h 606016"/>
              <a:gd name="connsiteX34" fmla="*/ 332988 w 472076"/>
              <a:gd name="connsiteY34" fmla="*/ 138998 h 606016"/>
              <a:gd name="connsiteX35" fmla="*/ 236040 w 472076"/>
              <a:gd name="connsiteY35" fmla="*/ 98800 h 606016"/>
              <a:gd name="connsiteX36" fmla="*/ 139091 w 472076"/>
              <a:gd name="connsiteY36" fmla="*/ 138998 h 606016"/>
              <a:gd name="connsiteX37" fmla="*/ 139091 w 472076"/>
              <a:gd name="connsiteY37" fmla="*/ 332624 h 606016"/>
              <a:gd name="connsiteX38" fmla="*/ 115891 w 472076"/>
              <a:gd name="connsiteY38" fmla="*/ 355791 h 606016"/>
              <a:gd name="connsiteX39" fmla="*/ 115891 w 472076"/>
              <a:gd name="connsiteY39" fmla="*/ 115830 h 606016"/>
              <a:gd name="connsiteX40" fmla="*/ 236040 w 472076"/>
              <a:gd name="connsiteY40" fmla="*/ 66120 h 606016"/>
              <a:gd name="connsiteX41" fmla="*/ 236057 w 472076"/>
              <a:gd name="connsiteY41" fmla="*/ 0 h 606016"/>
              <a:gd name="connsiteX42" fmla="*/ 402930 w 472076"/>
              <a:gd name="connsiteY42" fmla="*/ 69041 h 606016"/>
              <a:gd name="connsiteX43" fmla="*/ 472076 w 472076"/>
              <a:gd name="connsiteY43" fmla="*/ 235815 h 606016"/>
              <a:gd name="connsiteX44" fmla="*/ 402930 w 472076"/>
              <a:gd name="connsiteY44" fmla="*/ 402435 h 606016"/>
              <a:gd name="connsiteX45" fmla="*/ 379727 w 472076"/>
              <a:gd name="connsiteY45" fmla="*/ 379268 h 606016"/>
              <a:gd name="connsiteX46" fmla="*/ 439347 w 472076"/>
              <a:gd name="connsiteY46" fmla="*/ 235815 h 606016"/>
              <a:gd name="connsiteX47" fmla="*/ 379727 w 472076"/>
              <a:gd name="connsiteY47" fmla="*/ 92209 h 606016"/>
              <a:gd name="connsiteX48" fmla="*/ 236057 w 472076"/>
              <a:gd name="connsiteY48" fmla="*/ 32680 h 606016"/>
              <a:gd name="connsiteX49" fmla="*/ 92233 w 472076"/>
              <a:gd name="connsiteY49" fmla="*/ 92209 h 606016"/>
              <a:gd name="connsiteX50" fmla="*/ 92233 w 472076"/>
              <a:gd name="connsiteY50" fmla="*/ 379268 h 606016"/>
              <a:gd name="connsiteX51" fmla="*/ 69030 w 472076"/>
              <a:gd name="connsiteY51" fmla="*/ 402435 h 606016"/>
              <a:gd name="connsiteX52" fmla="*/ 69030 w 472076"/>
              <a:gd name="connsiteY52" fmla="*/ 69041 h 606016"/>
              <a:gd name="connsiteX53" fmla="*/ 236057 w 472076"/>
              <a:gd name="connsiteY53" fmla="*/ 0 h 60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2076" h="606016">
                <a:moveTo>
                  <a:pt x="159562" y="472998"/>
                </a:moveTo>
                <a:lnTo>
                  <a:pt x="137591" y="522093"/>
                </a:lnTo>
                <a:lnTo>
                  <a:pt x="334407" y="522093"/>
                </a:lnTo>
                <a:lnTo>
                  <a:pt x="312436" y="472998"/>
                </a:lnTo>
                <a:close/>
                <a:moveTo>
                  <a:pt x="190751" y="403497"/>
                </a:moveTo>
                <a:lnTo>
                  <a:pt x="174158" y="440319"/>
                </a:lnTo>
                <a:lnTo>
                  <a:pt x="297840" y="440319"/>
                </a:lnTo>
                <a:lnTo>
                  <a:pt x="281247" y="403497"/>
                </a:lnTo>
                <a:close/>
                <a:moveTo>
                  <a:pt x="235615" y="303158"/>
                </a:moveTo>
                <a:lnTo>
                  <a:pt x="205347" y="370818"/>
                </a:lnTo>
                <a:lnTo>
                  <a:pt x="266651" y="370818"/>
                </a:lnTo>
                <a:lnTo>
                  <a:pt x="236383" y="303158"/>
                </a:lnTo>
                <a:cubicBezTo>
                  <a:pt x="236229" y="303158"/>
                  <a:pt x="236076" y="303158"/>
                  <a:pt x="236076" y="303158"/>
                </a:cubicBezTo>
                <a:cubicBezTo>
                  <a:pt x="235922" y="303158"/>
                  <a:pt x="235769" y="303158"/>
                  <a:pt x="235615" y="303158"/>
                </a:cubicBezTo>
                <a:close/>
                <a:moveTo>
                  <a:pt x="236076" y="168299"/>
                </a:moveTo>
                <a:cubicBezTo>
                  <a:pt x="254052" y="168299"/>
                  <a:pt x="271106" y="175357"/>
                  <a:pt x="283859" y="188091"/>
                </a:cubicBezTo>
                <a:cubicBezTo>
                  <a:pt x="310132" y="214326"/>
                  <a:pt x="310132" y="257131"/>
                  <a:pt x="283859" y="283520"/>
                </a:cubicBezTo>
                <a:cubicBezTo>
                  <a:pt x="279249" y="287969"/>
                  <a:pt x="274026" y="291805"/>
                  <a:pt x="268494" y="294873"/>
                </a:cubicBezTo>
                <a:lnTo>
                  <a:pt x="408002" y="606016"/>
                </a:lnTo>
                <a:lnTo>
                  <a:pt x="372050" y="606016"/>
                </a:lnTo>
                <a:lnTo>
                  <a:pt x="349157" y="554926"/>
                </a:lnTo>
                <a:lnTo>
                  <a:pt x="122841" y="554926"/>
                </a:lnTo>
                <a:lnTo>
                  <a:pt x="99948" y="606016"/>
                </a:lnTo>
                <a:lnTo>
                  <a:pt x="63996" y="606016"/>
                </a:lnTo>
                <a:lnTo>
                  <a:pt x="203504" y="294873"/>
                </a:lnTo>
                <a:cubicBezTo>
                  <a:pt x="197972" y="291805"/>
                  <a:pt x="192902" y="287969"/>
                  <a:pt x="188293" y="283520"/>
                </a:cubicBezTo>
                <a:cubicBezTo>
                  <a:pt x="161866" y="257131"/>
                  <a:pt x="161866" y="214326"/>
                  <a:pt x="188293" y="188091"/>
                </a:cubicBezTo>
                <a:cubicBezTo>
                  <a:pt x="201045" y="175357"/>
                  <a:pt x="217946" y="168299"/>
                  <a:pt x="236076" y="168299"/>
                </a:cubicBezTo>
                <a:close/>
                <a:moveTo>
                  <a:pt x="236040" y="66120"/>
                </a:moveTo>
                <a:cubicBezTo>
                  <a:pt x="281364" y="66120"/>
                  <a:pt x="324077" y="83764"/>
                  <a:pt x="356188" y="115830"/>
                </a:cubicBezTo>
                <a:cubicBezTo>
                  <a:pt x="388146" y="147897"/>
                  <a:pt x="405815" y="190396"/>
                  <a:pt x="405815" y="235811"/>
                </a:cubicBezTo>
                <a:cubicBezTo>
                  <a:pt x="405815" y="281072"/>
                  <a:pt x="388146" y="323725"/>
                  <a:pt x="356188" y="355791"/>
                </a:cubicBezTo>
                <a:lnTo>
                  <a:pt x="332988" y="332624"/>
                </a:lnTo>
                <a:cubicBezTo>
                  <a:pt x="358800" y="306694"/>
                  <a:pt x="373089" y="272327"/>
                  <a:pt x="373089" y="235811"/>
                </a:cubicBezTo>
                <a:cubicBezTo>
                  <a:pt x="373089" y="199142"/>
                  <a:pt x="358800" y="164774"/>
                  <a:pt x="332988" y="138998"/>
                </a:cubicBezTo>
                <a:cubicBezTo>
                  <a:pt x="307023" y="113069"/>
                  <a:pt x="272607" y="98800"/>
                  <a:pt x="236040" y="98800"/>
                </a:cubicBezTo>
                <a:cubicBezTo>
                  <a:pt x="199319" y="98800"/>
                  <a:pt x="164903" y="113069"/>
                  <a:pt x="139091" y="138998"/>
                </a:cubicBezTo>
                <a:cubicBezTo>
                  <a:pt x="85623" y="192391"/>
                  <a:pt x="85623" y="279231"/>
                  <a:pt x="139091" y="332624"/>
                </a:cubicBezTo>
                <a:lnTo>
                  <a:pt x="115891" y="355791"/>
                </a:lnTo>
                <a:cubicBezTo>
                  <a:pt x="49671" y="289510"/>
                  <a:pt x="49671" y="181958"/>
                  <a:pt x="115891" y="115830"/>
                </a:cubicBezTo>
                <a:cubicBezTo>
                  <a:pt x="148002" y="83764"/>
                  <a:pt x="190561" y="66120"/>
                  <a:pt x="236040" y="66120"/>
                </a:cubicBezTo>
                <a:close/>
                <a:moveTo>
                  <a:pt x="236057" y="0"/>
                </a:moveTo>
                <a:cubicBezTo>
                  <a:pt x="299057" y="0"/>
                  <a:pt x="358369" y="24548"/>
                  <a:pt x="402930" y="69041"/>
                </a:cubicBezTo>
                <a:cubicBezTo>
                  <a:pt x="447644" y="113535"/>
                  <a:pt x="472076" y="172757"/>
                  <a:pt x="472076" y="235815"/>
                </a:cubicBezTo>
                <a:cubicBezTo>
                  <a:pt x="472076" y="298719"/>
                  <a:pt x="447644" y="357942"/>
                  <a:pt x="402930" y="402435"/>
                </a:cubicBezTo>
                <a:lnTo>
                  <a:pt x="379727" y="379268"/>
                </a:lnTo>
                <a:cubicBezTo>
                  <a:pt x="418142" y="340911"/>
                  <a:pt x="439347" y="289974"/>
                  <a:pt x="439347" y="235815"/>
                </a:cubicBezTo>
                <a:cubicBezTo>
                  <a:pt x="439347" y="181502"/>
                  <a:pt x="418142" y="130565"/>
                  <a:pt x="379727" y="92209"/>
                </a:cubicBezTo>
                <a:cubicBezTo>
                  <a:pt x="341313" y="53852"/>
                  <a:pt x="290298" y="32680"/>
                  <a:pt x="236057" y="32680"/>
                </a:cubicBezTo>
                <a:cubicBezTo>
                  <a:pt x="181662" y="32680"/>
                  <a:pt x="130647" y="53852"/>
                  <a:pt x="92233" y="92209"/>
                </a:cubicBezTo>
                <a:cubicBezTo>
                  <a:pt x="12945" y="171376"/>
                  <a:pt x="12945" y="300100"/>
                  <a:pt x="92233" y="379268"/>
                </a:cubicBezTo>
                <a:lnTo>
                  <a:pt x="69030" y="402435"/>
                </a:lnTo>
                <a:cubicBezTo>
                  <a:pt x="-23011" y="310533"/>
                  <a:pt x="-23011" y="160943"/>
                  <a:pt x="69030" y="69041"/>
                </a:cubicBezTo>
                <a:cubicBezTo>
                  <a:pt x="113591" y="24548"/>
                  <a:pt x="172903" y="0"/>
                  <a:pt x="236057" y="0"/>
                </a:cubicBezTo>
                <a:close/>
              </a:path>
            </a:pathLst>
          </a:custGeom>
          <a:solidFill>
            <a:schemeClr val="accent1"/>
          </a:solidFill>
          <a:ln>
            <a:noFill/>
          </a:ln>
        </p:spPr>
      </p:sp>
      <p:sp>
        <p:nvSpPr>
          <p:cNvPr id="10" name="标题 1">
            <a:extLst>
              <a:ext uri="{FF2B5EF4-FFF2-40B4-BE49-F238E27FC236}">
                <a16:creationId xmlns="" xmlns:a16="http://schemas.microsoft.com/office/drawing/2014/main" id="{6146CEB9-2D27-4B19-81D8-AEEEE7E68A6A}"/>
              </a:ext>
            </a:extLst>
          </p:cNvPr>
          <p:cNvSpPr>
            <a:spLocks noGrp="1"/>
          </p:cNvSpPr>
          <p:nvPr/>
        </p:nvSpPr>
        <p:spPr>
          <a:xfrm>
            <a:off x="838200" y="260648"/>
            <a:ext cx="6615122"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1.5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计算机网络发展新技术</a:t>
            </a:r>
          </a:p>
        </p:txBody>
      </p:sp>
    </p:spTree>
    <p:extLst>
      <p:ext uri="{BB962C8B-B14F-4D97-AF65-F5344CB8AC3E}">
        <p14:creationId xmlns:p14="http://schemas.microsoft.com/office/powerpoint/2010/main" val="273213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lide(fromBottom)">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lide(fromBottom)">
                                      <p:cBhvr>
                                        <p:cTn id="27" dur="500"/>
                                        <p:tgtEl>
                                          <p:spTgt spid="3"/>
                                        </p:tgtEl>
                                      </p:cBhvr>
                                    </p:animEffect>
                                  </p:childTnLst>
                                </p:cTn>
                              </p:par>
                            </p:childTnLst>
                          </p:cTn>
                        </p:par>
                        <p:par>
                          <p:cTn id="28" fill="hold">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lide(fromBottom)">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任意多边形 21"/>
          <p:cNvSpPr>
            <a:spLocks noChangeArrowheads="1"/>
          </p:cNvSpPr>
          <p:nvPr>
            <p:custDataLst>
              <p:tags r:id="rId1"/>
            </p:custDataLst>
          </p:nvPr>
        </p:nvSpPr>
        <p:spPr bwMode="auto">
          <a:xfrm rot="19800000">
            <a:off x="5451048" y="-1119952"/>
            <a:ext cx="2181958" cy="9125843"/>
          </a:xfrm>
          <a:custGeom>
            <a:avLst/>
            <a:gdLst>
              <a:gd name="T0" fmla="*/ 0 w 2026880"/>
              <a:gd name="T1" fmla="*/ 0 h 6399694"/>
              <a:gd name="T2" fmla="*/ 2027594 w 2026880"/>
              <a:gd name="T3" fmla="*/ 1170044 h 6399694"/>
              <a:gd name="T4" fmla="*/ 2027594 w 2026880"/>
              <a:gd name="T5" fmla="*/ 5228688 h 6399694"/>
              <a:gd name="T6" fmla="*/ 0 w 2026880"/>
              <a:gd name="T7" fmla="*/ 6398732 h 6399694"/>
              <a:gd name="T8" fmla="*/ 0 60000 65536"/>
              <a:gd name="T9" fmla="*/ 0 60000 65536"/>
              <a:gd name="T10" fmla="*/ 0 60000 65536"/>
              <a:gd name="T11" fmla="*/ 0 60000 65536"/>
              <a:gd name="T12" fmla="*/ 0 w 2026880"/>
              <a:gd name="T13" fmla="*/ 0 h 6399694"/>
              <a:gd name="T14" fmla="*/ 2026880 w 2026880"/>
              <a:gd name="T15" fmla="*/ 6399694 h 6399694"/>
              <a:gd name="connsiteX0" fmla="*/ 66713 w 2093593"/>
              <a:gd name="connsiteY0" fmla="*/ 0 h 8649033"/>
              <a:gd name="connsiteX1" fmla="*/ 2093593 w 2093593"/>
              <a:gd name="connsiteY1" fmla="*/ 1170220 h 8649033"/>
              <a:gd name="connsiteX2" fmla="*/ 2093593 w 2093593"/>
              <a:gd name="connsiteY2" fmla="*/ 5229474 h 8649033"/>
              <a:gd name="connsiteX3" fmla="*/ 0 w 2093593"/>
              <a:gd name="connsiteY3" fmla="*/ 8649033 h 8649033"/>
              <a:gd name="connsiteX4" fmla="*/ 66713 w 2093593"/>
              <a:gd name="connsiteY4" fmla="*/ 0 h 8649033"/>
              <a:gd name="connsiteX0" fmla="*/ 66713 w 2175469"/>
              <a:gd name="connsiteY0" fmla="*/ 0 h 9126529"/>
              <a:gd name="connsiteX1" fmla="*/ 2093593 w 2175469"/>
              <a:gd name="connsiteY1" fmla="*/ 1170220 h 9126529"/>
              <a:gd name="connsiteX2" fmla="*/ 2175469 w 2175469"/>
              <a:gd name="connsiteY2" fmla="*/ 9126529 h 9126529"/>
              <a:gd name="connsiteX3" fmla="*/ 0 w 2175469"/>
              <a:gd name="connsiteY3" fmla="*/ 8649033 h 9126529"/>
              <a:gd name="connsiteX4" fmla="*/ 66713 w 2175469"/>
              <a:gd name="connsiteY4" fmla="*/ 0 h 9126529"/>
              <a:gd name="connsiteX0" fmla="*/ 72818 w 2181574"/>
              <a:gd name="connsiteY0" fmla="*/ 0 h 9126529"/>
              <a:gd name="connsiteX1" fmla="*/ 2099698 w 2181574"/>
              <a:gd name="connsiteY1" fmla="*/ 1170220 h 9126529"/>
              <a:gd name="connsiteX2" fmla="*/ 2181574 w 2181574"/>
              <a:gd name="connsiteY2" fmla="*/ 9126529 h 9126529"/>
              <a:gd name="connsiteX3" fmla="*/ 0 w 2181574"/>
              <a:gd name="connsiteY3" fmla="*/ 7897552 h 9126529"/>
              <a:gd name="connsiteX4" fmla="*/ 72818 w 2181574"/>
              <a:gd name="connsiteY4" fmla="*/ 0 h 9126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574" h="9126529">
                <a:moveTo>
                  <a:pt x="72818" y="0"/>
                </a:moveTo>
                <a:lnTo>
                  <a:pt x="2099698" y="1170220"/>
                </a:lnTo>
                <a:lnTo>
                  <a:pt x="2181574" y="9126529"/>
                </a:lnTo>
                <a:lnTo>
                  <a:pt x="0" y="7897552"/>
                </a:lnTo>
                <a:lnTo>
                  <a:pt x="72818" y="0"/>
                </a:lnTo>
                <a:close/>
              </a:path>
            </a:pathLst>
          </a:custGeom>
          <a:solidFill>
            <a:srgbClr val="0A6CB5"/>
          </a:solidFill>
          <a:ln>
            <a:noFill/>
          </a:ln>
        </p:spPr>
        <p:txBody>
          <a:bodyPr anchor="ctr"/>
          <a:lstStyle/>
          <a:p>
            <a:endParaRPr lang="zh-CN" altLang="en-US">
              <a:cs typeface="+mn-ea"/>
              <a:sym typeface="+mn-lt"/>
            </a:endParaRPr>
          </a:p>
        </p:txBody>
      </p:sp>
      <p:sp>
        <p:nvSpPr>
          <p:cNvPr id="15" name="文本框 14"/>
          <p:cNvSpPr txBox="1"/>
          <p:nvPr/>
        </p:nvSpPr>
        <p:spPr>
          <a:xfrm>
            <a:off x="4810116" y="1214422"/>
            <a:ext cx="5574756" cy="4524315"/>
          </a:xfrm>
          <a:prstGeom prst="rect">
            <a:avLst/>
          </a:prstGeom>
          <a:noFill/>
        </p:spPr>
        <p:txBody>
          <a:bodyPr wrap="square" rtlCol="0">
            <a:spAutoFit/>
          </a:bodyPr>
          <a:lstStyle/>
          <a:p>
            <a:r>
              <a:rPr lang="zh-CN" altLang="en-US" sz="7200" b="1" dirty="0">
                <a:solidFill>
                  <a:schemeClr val="bg1"/>
                </a:solidFill>
                <a:latin typeface="微软雅黑" pitchFamily="34" charset="-122"/>
                <a:ea typeface="微软雅黑" pitchFamily="34" charset="-122"/>
              </a:rPr>
              <a:t>学 </a:t>
            </a:r>
            <a:endParaRPr lang="en-US" altLang="zh-CN" sz="7200" b="1" dirty="0">
              <a:solidFill>
                <a:schemeClr val="bg1"/>
              </a:solidFill>
              <a:latin typeface="微软雅黑" pitchFamily="34" charset="-122"/>
              <a:ea typeface="微软雅黑" pitchFamily="34" charset="-122"/>
            </a:endParaRPr>
          </a:p>
          <a:p>
            <a:r>
              <a:rPr lang="en-US" altLang="zh-CN" sz="7200" b="1" dirty="0">
                <a:solidFill>
                  <a:schemeClr val="bg1"/>
                </a:solidFill>
                <a:latin typeface="微软雅黑" pitchFamily="34" charset="-122"/>
                <a:ea typeface="微软雅黑" pitchFamily="34" charset="-122"/>
              </a:rPr>
              <a:t>   </a:t>
            </a:r>
            <a:r>
              <a:rPr lang="zh-CN" altLang="en-US" sz="7200" b="1" dirty="0">
                <a:solidFill>
                  <a:schemeClr val="bg1"/>
                </a:solidFill>
                <a:latin typeface="微软雅黑" pitchFamily="34" charset="-122"/>
                <a:ea typeface="微软雅黑" pitchFamily="34" charset="-122"/>
              </a:rPr>
              <a:t>习 </a:t>
            </a:r>
            <a:endParaRPr lang="en-US" altLang="zh-CN" sz="7200" b="1" dirty="0">
              <a:solidFill>
                <a:schemeClr val="bg1"/>
              </a:solidFill>
              <a:latin typeface="微软雅黑" pitchFamily="34" charset="-122"/>
              <a:ea typeface="微软雅黑" pitchFamily="34" charset="-122"/>
            </a:endParaRPr>
          </a:p>
          <a:p>
            <a:r>
              <a:rPr lang="en-US" altLang="zh-CN" sz="7200" b="1" dirty="0">
                <a:solidFill>
                  <a:schemeClr val="bg1"/>
                </a:solidFill>
                <a:latin typeface="微软雅黑" pitchFamily="34" charset="-122"/>
                <a:ea typeface="微软雅黑" pitchFamily="34" charset="-122"/>
              </a:rPr>
              <a:t>      </a:t>
            </a:r>
            <a:r>
              <a:rPr lang="zh-CN" altLang="en-US" sz="7200" b="1" dirty="0">
                <a:solidFill>
                  <a:schemeClr val="bg1"/>
                </a:solidFill>
                <a:latin typeface="微软雅黑" pitchFamily="34" charset="-122"/>
                <a:ea typeface="微软雅黑" pitchFamily="34" charset="-122"/>
              </a:rPr>
              <a:t>目 </a:t>
            </a:r>
            <a:endParaRPr lang="en-US" altLang="zh-CN" sz="7200" b="1" dirty="0">
              <a:solidFill>
                <a:schemeClr val="bg1"/>
              </a:solidFill>
              <a:latin typeface="微软雅黑" pitchFamily="34" charset="-122"/>
              <a:ea typeface="微软雅黑" pitchFamily="34" charset="-122"/>
            </a:endParaRPr>
          </a:p>
          <a:p>
            <a:r>
              <a:rPr lang="en-US" altLang="zh-CN" sz="7200" b="1" dirty="0">
                <a:solidFill>
                  <a:schemeClr val="bg1"/>
                </a:solidFill>
                <a:latin typeface="微软雅黑" pitchFamily="34" charset="-122"/>
                <a:ea typeface="微软雅黑" pitchFamily="34" charset="-122"/>
              </a:rPr>
              <a:t>         </a:t>
            </a:r>
            <a:r>
              <a:rPr lang="zh-CN" altLang="en-US" sz="7200" b="1" dirty="0">
                <a:solidFill>
                  <a:schemeClr val="bg1"/>
                </a:solidFill>
                <a:latin typeface="微软雅黑" pitchFamily="34" charset="-122"/>
                <a:ea typeface="微软雅黑" pitchFamily="34" charset="-122"/>
              </a:rPr>
              <a:t>标</a:t>
            </a:r>
          </a:p>
        </p:txBody>
      </p:sp>
      <p:grpSp>
        <p:nvGrpSpPr>
          <p:cNvPr id="17" name="组合 16"/>
          <p:cNvGrpSpPr/>
          <p:nvPr/>
        </p:nvGrpSpPr>
        <p:grpSpPr>
          <a:xfrm>
            <a:off x="738150" y="1928802"/>
            <a:ext cx="4018978" cy="471548"/>
            <a:chOff x="738150" y="1928802"/>
            <a:chExt cx="4018978" cy="471548"/>
          </a:xfrm>
        </p:grpSpPr>
        <p:sp>
          <p:nvSpPr>
            <p:cNvPr id="12" name="矩形 11"/>
            <p:cNvSpPr/>
            <p:nvPr/>
          </p:nvSpPr>
          <p:spPr>
            <a:xfrm>
              <a:off x="1238216" y="2000240"/>
              <a:ext cx="3518912" cy="400110"/>
            </a:xfrm>
            <a:prstGeom prst="rect">
              <a:avLst/>
            </a:prstGeom>
          </p:spPr>
          <p:txBody>
            <a:bodyPr wrap="none">
              <a:spAutoFit/>
            </a:bodyPr>
            <a:lstStyle/>
            <a:p>
              <a:r>
                <a:rPr lang="zh-CN" altLang="en-US" sz="2000" dirty="0">
                  <a:latin typeface="Times New Roman" pitchFamily="18" charset="0"/>
                  <a:ea typeface="微软雅黑" pitchFamily="34" charset="-122"/>
                  <a:cs typeface="Times New Roman" pitchFamily="18" charset="0"/>
                </a:rPr>
                <a:t>了解计算机网络的发展历史。</a:t>
              </a:r>
            </a:p>
          </p:txBody>
        </p:sp>
        <p:sp>
          <p:nvSpPr>
            <p:cNvPr id="14"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grpSp>
      <p:grpSp>
        <p:nvGrpSpPr>
          <p:cNvPr id="18" name="组合 17"/>
          <p:cNvGrpSpPr/>
          <p:nvPr/>
        </p:nvGrpSpPr>
        <p:grpSpPr>
          <a:xfrm>
            <a:off x="1166778" y="3357562"/>
            <a:ext cx="4275459" cy="471548"/>
            <a:chOff x="738150" y="1928802"/>
            <a:chExt cx="4275459" cy="471548"/>
          </a:xfrm>
        </p:grpSpPr>
        <p:sp>
          <p:nvSpPr>
            <p:cNvPr id="19" name="矩形 18"/>
            <p:cNvSpPr/>
            <p:nvPr/>
          </p:nvSpPr>
          <p:spPr>
            <a:xfrm>
              <a:off x="1238216" y="2000240"/>
              <a:ext cx="3775393" cy="400110"/>
            </a:xfrm>
            <a:prstGeom prst="rect">
              <a:avLst/>
            </a:prstGeom>
          </p:spPr>
          <p:txBody>
            <a:bodyPr wrap="none">
              <a:spAutoFit/>
            </a:bodyPr>
            <a:lstStyle/>
            <a:p>
              <a:r>
                <a:rPr lang="zh-CN" altLang="en-US" sz="2000" dirty="0">
                  <a:latin typeface="Times New Roman" pitchFamily="18" charset="0"/>
                  <a:ea typeface="微软雅黑" pitchFamily="34" charset="-122"/>
                  <a:cs typeface="Times New Roman" pitchFamily="18" charset="0"/>
                </a:rPr>
                <a:t>掌握计算机网络的定义和功能。</a:t>
              </a:r>
            </a:p>
          </p:txBody>
        </p:sp>
        <p:sp>
          <p:nvSpPr>
            <p:cNvPr id="20"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grpSp>
      <p:grpSp>
        <p:nvGrpSpPr>
          <p:cNvPr id="21" name="组合 20"/>
          <p:cNvGrpSpPr/>
          <p:nvPr/>
        </p:nvGrpSpPr>
        <p:grpSpPr>
          <a:xfrm>
            <a:off x="1309654" y="4786322"/>
            <a:ext cx="4788419" cy="471548"/>
            <a:chOff x="738150" y="1928802"/>
            <a:chExt cx="4788419" cy="471548"/>
          </a:xfrm>
        </p:grpSpPr>
        <p:sp>
          <p:nvSpPr>
            <p:cNvPr id="22" name="矩形 21"/>
            <p:cNvSpPr/>
            <p:nvPr/>
          </p:nvSpPr>
          <p:spPr>
            <a:xfrm>
              <a:off x="1238216" y="2000240"/>
              <a:ext cx="4288353" cy="400110"/>
            </a:xfrm>
            <a:prstGeom prst="rect">
              <a:avLst/>
            </a:prstGeom>
          </p:spPr>
          <p:txBody>
            <a:bodyPr wrap="none">
              <a:spAutoFit/>
            </a:bodyPr>
            <a:lstStyle/>
            <a:p>
              <a:r>
                <a:rPr lang="zh-CN" altLang="en-US" sz="2000" dirty="0">
                  <a:latin typeface="Times New Roman" pitchFamily="18" charset="0"/>
                  <a:ea typeface="微软雅黑" pitchFamily="34" charset="-122"/>
                  <a:cs typeface="Times New Roman" pitchFamily="18" charset="0"/>
                </a:rPr>
                <a:t>掌握计算机网络的组成与拓扑结构。</a:t>
              </a:r>
            </a:p>
          </p:txBody>
        </p:sp>
        <p:sp>
          <p:nvSpPr>
            <p:cNvPr id="23"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grpSp>
      <p:grpSp>
        <p:nvGrpSpPr>
          <p:cNvPr id="24" name="组合 23"/>
          <p:cNvGrpSpPr/>
          <p:nvPr/>
        </p:nvGrpSpPr>
        <p:grpSpPr>
          <a:xfrm>
            <a:off x="7381884" y="1643050"/>
            <a:ext cx="3506017" cy="471548"/>
            <a:chOff x="738150" y="1928802"/>
            <a:chExt cx="3506017" cy="471548"/>
          </a:xfrm>
        </p:grpSpPr>
        <p:sp>
          <p:nvSpPr>
            <p:cNvPr id="25" name="矩形 24"/>
            <p:cNvSpPr/>
            <p:nvPr/>
          </p:nvSpPr>
          <p:spPr>
            <a:xfrm>
              <a:off x="1238216" y="2000240"/>
              <a:ext cx="3005951" cy="400110"/>
            </a:xfrm>
            <a:prstGeom prst="rect">
              <a:avLst/>
            </a:prstGeom>
          </p:spPr>
          <p:txBody>
            <a:bodyPr wrap="none">
              <a:spAutoFit/>
            </a:bodyPr>
            <a:lstStyle/>
            <a:p>
              <a:r>
                <a:rPr lang="zh-CN" altLang="en-US" sz="2000" dirty="0">
                  <a:latin typeface="Times New Roman" pitchFamily="18" charset="0"/>
                  <a:ea typeface="微软雅黑" pitchFamily="34" charset="-122"/>
                  <a:cs typeface="Times New Roman" pitchFamily="18" charset="0"/>
                </a:rPr>
                <a:t>熟悉计算机网络的分类。</a:t>
              </a:r>
            </a:p>
          </p:txBody>
        </p:sp>
        <p:sp>
          <p:nvSpPr>
            <p:cNvPr id="26"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grpSp>
      <p:grpSp>
        <p:nvGrpSpPr>
          <p:cNvPr id="27" name="组合 26"/>
          <p:cNvGrpSpPr/>
          <p:nvPr/>
        </p:nvGrpSpPr>
        <p:grpSpPr>
          <a:xfrm>
            <a:off x="7916541" y="2857496"/>
            <a:ext cx="4275459" cy="471548"/>
            <a:chOff x="738150" y="1928802"/>
            <a:chExt cx="4275459" cy="471548"/>
          </a:xfrm>
        </p:grpSpPr>
        <p:sp>
          <p:nvSpPr>
            <p:cNvPr id="28" name="矩形 27"/>
            <p:cNvSpPr/>
            <p:nvPr/>
          </p:nvSpPr>
          <p:spPr>
            <a:xfrm>
              <a:off x="1238216" y="2000240"/>
              <a:ext cx="3775393" cy="400110"/>
            </a:xfrm>
            <a:prstGeom prst="rect">
              <a:avLst/>
            </a:prstGeom>
          </p:spPr>
          <p:txBody>
            <a:bodyPr wrap="none">
              <a:spAutoFit/>
            </a:bodyPr>
            <a:lstStyle/>
            <a:p>
              <a:r>
                <a:rPr lang="zh-CN" altLang="en-US" sz="2000" dirty="0">
                  <a:latin typeface="Times New Roman" pitchFamily="18" charset="0"/>
                  <a:ea typeface="微软雅黑" pitchFamily="34" charset="-122"/>
                  <a:cs typeface="Times New Roman" pitchFamily="18" charset="0"/>
                </a:rPr>
                <a:t>了解计算机网络发展的新技术。</a:t>
              </a:r>
            </a:p>
          </p:txBody>
        </p:sp>
        <p:sp>
          <p:nvSpPr>
            <p:cNvPr id="29"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grpSp>
    </p:spTree>
    <p:extLst>
      <p:ext uri="{BB962C8B-B14F-4D97-AF65-F5344CB8AC3E}">
        <p14:creationId xmlns:p14="http://schemas.microsoft.com/office/powerpoint/2010/main" val="23454475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par>
                                <p:cTn id="8" presetID="1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slide(fromBottom)">
                                      <p:cBhvr>
                                        <p:cTn id="10" dur="500"/>
                                        <p:tgtEl>
                                          <p:spTgt spid="18"/>
                                        </p:tgtEl>
                                      </p:cBhvr>
                                    </p:animEffect>
                                  </p:childTnLst>
                                </p:cTn>
                              </p:par>
                              <p:par>
                                <p:cTn id="11" presetID="12" presetClass="entr" presetSubtype="4"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slide(fromBottom)">
                                      <p:cBhvr>
                                        <p:cTn id="13" dur="500"/>
                                        <p:tgtEl>
                                          <p:spTgt spid="21"/>
                                        </p:tgtEl>
                                      </p:cBhvr>
                                    </p:animEffect>
                                  </p:childTnLst>
                                </p:cTn>
                              </p:par>
                              <p:par>
                                <p:cTn id="14" presetID="1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slide(fromBottom)">
                                      <p:cBhvr>
                                        <p:cTn id="16" dur="500"/>
                                        <p:tgtEl>
                                          <p:spTgt spid="24"/>
                                        </p:tgtEl>
                                      </p:cBhvr>
                                    </p:animEffect>
                                  </p:childTnLst>
                                </p:cTn>
                              </p:par>
                              <p:par>
                                <p:cTn id="17" presetID="1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slide(fromBottom)">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6615122"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1.5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计算机网络发展新技术</a:t>
            </a:r>
          </a:p>
        </p:txBody>
      </p:sp>
      <p:sp>
        <p:nvSpPr>
          <p:cNvPr id="3" name="矩形 2"/>
          <p:cNvSpPr/>
          <p:nvPr/>
        </p:nvSpPr>
        <p:spPr>
          <a:xfrm>
            <a:off x="1309654" y="1211209"/>
            <a:ext cx="7429552" cy="511615"/>
          </a:xfrm>
          <a:prstGeom prst="rect">
            <a:avLst/>
          </a:prstGeom>
        </p:spPr>
        <p:txBody>
          <a:bodyPr wrap="square">
            <a:spAutoFit/>
          </a:bodyPr>
          <a:lstStyle/>
          <a:p>
            <a:pPr indent="457200" algn="just">
              <a:lnSpc>
                <a:spcPct val="125000"/>
              </a:lnSpc>
            </a:pPr>
            <a:r>
              <a:rPr lang="zh-CN" altLang="en-US" sz="2400" b="1" dirty="0">
                <a:latin typeface="Times New Roman" pitchFamily="18" charset="0"/>
                <a:ea typeface="微软雅黑" pitchFamily="34" charset="-122"/>
                <a:cs typeface="Times New Roman" pitchFamily="18" charset="0"/>
              </a:rPr>
              <a:t>物联网的分类</a:t>
            </a:r>
          </a:p>
        </p:txBody>
      </p:sp>
      <p:grpSp>
        <p:nvGrpSpPr>
          <p:cNvPr id="4" name="组合 3"/>
          <p:cNvGrpSpPr>
            <a:grpSpLocks noChangeAspect="1"/>
          </p:cNvGrpSpPr>
          <p:nvPr/>
        </p:nvGrpSpPr>
        <p:grpSpPr>
          <a:xfrm>
            <a:off x="952464" y="1068333"/>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3</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useBgFill="1">
        <p:nvSpPr>
          <p:cNvPr id="7" name="矩形 6"/>
          <p:cNvSpPr/>
          <p:nvPr/>
        </p:nvSpPr>
        <p:spPr>
          <a:xfrm>
            <a:off x="1023902" y="1854151"/>
            <a:ext cx="10787138" cy="1595886"/>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物联网可分为</a:t>
            </a:r>
            <a:r>
              <a:rPr lang="zh-CN" altLang="en-US" sz="2000" dirty="0">
                <a:solidFill>
                  <a:srgbClr val="FF0000"/>
                </a:solidFill>
                <a:latin typeface="Times New Roman" pitchFamily="18" charset="0"/>
                <a:ea typeface="微软雅黑" pitchFamily="34" charset="-122"/>
                <a:cs typeface="Times New Roman" pitchFamily="18" charset="0"/>
              </a:rPr>
              <a:t>私有物联网、公有物联网、社区物联网和混合物联网</a:t>
            </a:r>
            <a:r>
              <a:rPr lang="en-US" altLang="zh-CN" sz="2000" dirty="0">
                <a:solidFill>
                  <a:srgbClr val="FF0000"/>
                </a:solidFill>
                <a:latin typeface="Times New Roman" pitchFamily="18" charset="0"/>
                <a:ea typeface="微软雅黑" pitchFamily="34" charset="-122"/>
                <a:cs typeface="Times New Roman" pitchFamily="18" charset="0"/>
              </a:rPr>
              <a:t>4</a:t>
            </a:r>
            <a:r>
              <a:rPr lang="zh-CN" altLang="en-US" sz="2000" dirty="0">
                <a:solidFill>
                  <a:srgbClr val="FF0000"/>
                </a:solidFill>
                <a:latin typeface="Times New Roman" pitchFamily="18" charset="0"/>
                <a:ea typeface="微软雅黑" pitchFamily="34" charset="-122"/>
                <a:cs typeface="Times New Roman" pitchFamily="18" charset="0"/>
              </a:rPr>
              <a:t>种</a:t>
            </a:r>
            <a:r>
              <a:rPr lang="zh-CN" altLang="en-US" sz="2000" dirty="0">
                <a:latin typeface="Times New Roman" pitchFamily="18" charset="0"/>
                <a:ea typeface="微软雅黑" pitchFamily="34" charset="-122"/>
                <a:cs typeface="Times New Roman" pitchFamily="18" charset="0"/>
              </a:rPr>
              <a:t>。其中，私有物联网一般面向单一机构内部提供服务，公有物联网基于互联网向公众或大型用户群体提供服务，社区物联网向一个关联的“社区”或机构群体（如一个城市政府下属的各委办局）提供服务，而混合物联网是上述的两种或以上的物联网的组合，但后台有统一运维实体。</a:t>
            </a:r>
          </a:p>
        </p:txBody>
      </p:sp>
      <p:sp>
        <p:nvSpPr>
          <p:cNvPr id="8" name="矩形 7"/>
          <p:cNvSpPr/>
          <p:nvPr/>
        </p:nvSpPr>
        <p:spPr>
          <a:xfrm>
            <a:off x="1309654" y="4027107"/>
            <a:ext cx="7429552" cy="511615"/>
          </a:xfrm>
          <a:prstGeom prst="rect">
            <a:avLst/>
          </a:prstGeom>
        </p:spPr>
        <p:txBody>
          <a:bodyPr wrap="square">
            <a:spAutoFit/>
          </a:bodyPr>
          <a:lstStyle/>
          <a:p>
            <a:pPr indent="457200" algn="just">
              <a:lnSpc>
                <a:spcPct val="125000"/>
              </a:lnSpc>
            </a:pPr>
            <a:r>
              <a:rPr lang="zh-CN" altLang="en-US" sz="2400" b="1" dirty="0">
                <a:latin typeface="Times New Roman" pitchFamily="18" charset="0"/>
                <a:ea typeface="微软雅黑" pitchFamily="34" charset="-122"/>
                <a:cs typeface="Times New Roman" pitchFamily="18" charset="0"/>
              </a:rPr>
              <a:t>物联网的应用领域</a:t>
            </a:r>
          </a:p>
        </p:txBody>
      </p:sp>
      <p:grpSp>
        <p:nvGrpSpPr>
          <p:cNvPr id="9" name="组合 8"/>
          <p:cNvGrpSpPr>
            <a:grpSpLocks noChangeAspect="1"/>
          </p:cNvGrpSpPr>
          <p:nvPr/>
        </p:nvGrpSpPr>
        <p:grpSpPr>
          <a:xfrm>
            <a:off x="952464" y="3884231"/>
            <a:ext cx="756000" cy="756002"/>
            <a:chOff x="2804323" y="3859118"/>
            <a:chExt cx="900000" cy="900002"/>
          </a:xfrm>
        </p:grpSpPr>
        <p:sp>
          <p:nvSpPr>
            <p:cNvPr id="10" name="椭圆 9"/>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1"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4</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useBgFill="1">
        <p:nvSpPr>
          <p:cNvPr id="12" name="矩形 11"/>
          <p:cNvSpPr/>
          <p:nvPr/>
        </p:nvSpPr>
        <p:spPr>
          <a:xfrm>
            <a:off x="1023902" y="4663103"/>
            <a:ext cx="10787138" cy="1595886"/>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当物联网与互联网、移动通信网相连时，可随时随地全方位“感知”对方，人们的生活方式将从“感觉”跨入“感知”，从“感知”到“控制”。作为一种新兴技术，物联网的应用正在迅速向各个领域蔓延，从家居、医疗、物流、交通、零售、金融、工业到农业，物联网的应用无处不在，如图所示。</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49" presetClass="entr" presetSubtype="0" decel="10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 calcmode="lin" valueType="num">
                                      <p:cBhvr>
                                        <p:cTn id="25" dur="500" fill="hold"/>
                                        <p:tgtEl>
                                          <p:spTgt spid="9"/>
                                        </p:tgtEl>
                                        <p:attrNameLst>
                                          <p:attrName>style.rotation</p:attrName>
                                        </p:attrNameLst>
                                      </p:cBhvr>
                                      <p:tavLst>
                                        <p:tav tm="0">
                                          <p:val>
                                            <p:fltVal val="360"/>
                                          </p:val>
                                        </p:tav>
                                        <p:tav tm="100000">
                                          <p:val>
                                            <p:fltVal val="0"/>
                                          </p:val>
                                        </p:tav>
                                      </p:tavLst>
                                    </p:anim>
                                    <p:animEffect transition="in" filter="fade">
                                      <p:cBhvr>
                                        <p:cTn id="26" dur="500"/>
                                        <p:tgtEl>
                                          <p:spTgt spid="9"/>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2500"/>
                            </p:stCondLst>
                            <p:childTnLst>
                              <p:par>
                                <p:cTn id="32" presetID="17" presetClass="entr" presetSubtype="1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6615122"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1.5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计算机网络发展新技术</a:t>
            </a:r>
          </a:p>
        </p:txBody>
      </p:sp>
      <p:sp>
        <p:nvSpPr>
          <p:cNvPr id="3" name="矩形 2"/>
          <p:cNvSpPr/>
          <p:nvPr/>
        </p:nvSpPr>
        <p:spPr>
          <a:xfrm>
            <a:off x="1309654" y="1285860"/>
            <a:ext cx="7429552" cy="513859"/>
          </a:xfrm>
          <a:prstGeom prst="rect">
            <a:avLst/>
          </a:prstGeom>
        </p:spPr>
        <p:txBody>
          <a:bodyPr wrap="square">
            <a:spAutoFit/>
          </a:bodyPr>
          <a:lstStyle/>
          <a:p>
            <a:pPr indent="457200" algn="just">
              <a:lnSpc>
                <a:spcPct val="125000"/>
              </a:lnSpc>
            </a:pPr>
            <a:r>
              <a:rPr lang="zh-CN" altLang="en-US" sz="2400" b="1" dirty="0">
                <a:latin typeface="Times New Roman" pitchFamily="18" charset="0"/>
                <a:ea typeface="微软雅黑" pitchFamily="34" charset="-122"/>
                <a:cs typeface="Times New Roman" pitchFamily="18" charset="0"/>
              </a:rPr>
              <a:t>物联网的应用领域</a:t>
            </a:r>
          </a:p>
        </p:txBody>
      </p:sp>
      <p:grpSp>
        <p:nvGrpSpPr>
          <p:cNvPr id="4" name="组合 3"/>
          <p:cNvGrpSpPr>
            <a:grpSpLocks noChangeAspect="1"/>
          </p:cNvGrpSpPr>
          <p:nvPr/>
        </p:nvGrpSpPr>
        <p:grpSpPr>
          <a:xfrm>
            <a:off x="952464" y="1142984"/>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3600" b="1" dirty="0">
                  <a:solidFill>
                    <a:schemeClr val="bg1"/>
                  </a:solidFill>
                  <a:latin typeface="Impact" panose="020B0806030902050204" pitchFamily="34" charset="0"/>
                  <a:ea typeface="Adobe Gothic Std B" panose="020B0800000000000000" pitchFamily="34" charset="-128"/>
                  <a:cs typeface="+mn-ea"/>
                  <a:sym typeface="+mn-lt"/>
                </a:rPr>
                <a:t>4</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pic>
        <p:nvPicPr>
          <p:cNvPr id="13" name="图片 12" descr="timg (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8952000" y="4243320"/>
            <a:ext cx="3240000" cy="2614680"/>
          </a:xfrm>
          <a:prstGeom prst="rect">
            <a:avLst/>
          </a:prstGeom>
        </p:spPr>
      </p:pic>
      <p:pic>
        <p:nvPicPr>
          <p:cNvPr id="88066" name="图片 10563" descr="C:\Users\wyq\Documents\Tencent Files\2375728124\FileRecv\摄图网_500798315_banner_智能家居（企业商用）.jpg">
            <a:extLst>
              <a:ext uri="{FF2B5EF4-FFF2-40B4-BE49-F238E27FC236}">
                <a16:creationId xmlns="" xmlns:a16="http://schemas.microsoft.com/office/drawing/2014/main" id="{6E9D55AE-5D4F-4279-987A-7BB6F0BC0A05}"/>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095152"/>
            <a:ext cx="3296589" cy="215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3">
            <a:extLst>
              <a:ext uri="{FF2B5EF4-FFF2-40B4-BE49-F238E27FC236}">
                <a16:creationId xmlns="" xmlns:a16="http://schemas.microsoft.com/office/drawing/2014/main" id="{FCDEA62E-EB9A-41A5-AB86-5701EE7E8A6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912" y="2095152"/>
            <a:ext cx="3296589" cy="215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068" name="Picture 4">
            <a:extLst>
              <a:ext uri="{FF2B5EF4-FFF2-40B4-BE49-F238E27FC236}">
                <a16:creationId xmlns="" xmlns:a16="http://schemas.microsoft.com/office/drawing/2014/main" id="{B71A5C25-97C7-4CFA-8227-FE4D87345C8A}"/>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2843" y="4518532"/>
            <a:ext cx="3296589" cy="215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6615122"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1.5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计算机网络发展新技术</a:t>
            </a:r>
          </a:p>
        </p:txBody>
      </p:sp>
      <p:sp>
        <p:nvSpPr>
          <p:cNvPr id="3" name="矩形 2"/>
          <p:cNvSpPr/>
          <p:nvPr/>
        </p:nvSpPr>
        <p:spPr>
          <a:xfrm>
            <a:off x="2095472" y="1500174"/>
            <a:ext cx="1540806" cy="523220"/>
          </a:xfrm>
          <a:prstGeom prst="rect">
            <a:avLst/>
          </a:prstGeom>
        </p:spPr>
        <p:txBody>
          <a:bodyPr wrap="none">
            <a:spAutoFit/>
          </a:bodyPr>
          <a:lstStyle/>
          <a:p>
            <a:r>
              <a:rPr lang="en-US" altLang="zh-CN" sz="2800" b="1" dirty="0">
                <a:latin typeface="Times New Roman" pitchFamily="18" charset="0"/>
                <a:ea typeface="微软雅黑" pitchFamily="34" charset="-122"/>
                <a:cs typeface="Times New Roman" pitchFamily="18" charset="0"/>
              </a:rPr>
              <a:t>1.5.2  5G</a:t>
            </a:r>
            <a:endParaRPr lang="zh-CN" altLang="en-US" sz="2800" b="1" dirty="0">
              <a:latin typeface="Times New Roman" pitchFamily="18" charset="0"/>
              <a:ea typeface="微软雅黑" pitchFamily="34" charset="-122"/>
              <a:cs typeface="Times New Roman" pitchFamily="18" charset="0"/>
            </a:endParaRPr>
          </a:p>
        </p:txBody>
      </p:sp>
      <p:grpSp>
        <p:nvGrpSpPr>
          <p:cNvPr id="4" name="组合 3"/>
          <p:cNvGrpSpPr/>
          <p:nvPr/>
        </p:nvGrpSpPr>
        <p:grpSpPr>
          <a:xfrm>
            <a:off x="595274" y="1142984"/>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7" name="矩形 6"/>
          <p:cNvSpPr/>
          <p:nvPr/>
        </p:nvSpPr>
        <p:spPr>
          <a:xfrm>
            <a:off x="1666844" y="2530122"/>
            <a:ext cx="7429552" cy="513859"/>
          </a:xfrm>
          <a:prstGeom prst="rect">
            <a:avLst/>
          </a:prstGeom>
        </p:spPr>
        <p:txBody>
          <a:bodyPr wrap="square">
            <a:spAutoFit/>
          </a:bodyPr>
          <a:lstStyle/>
          <a:p>
            <a:pPr indent="457200" algn="just">
              <a:lnSpc>
                <a:spcPct val="125000"/>
              </a:lnSpc>
            </a:pPr>
            <a:r>
              <a:rPr lang="en-US" altLang="zh-CN" sz="2400" b="1" dirty="0">
                <a:latin typeface="Times New Roman" pitchFamily="18" charset="0"/>
                <a:ea typeface="微软雅黑" pitchFamily="34" charset="-122"/>
                <a:cs typeface="Times New Roman" pitchFamily="18" charset="0"/>
              </a:rPr>
              <a:t>5G</a:t>
            </a:r>
            <a:r>
              <a:rPr lang="zh-CN" altLang="en-US" sz="2400" b="1" dirty="0">
                <a:latin typeface="Times New Roman" pitchFamily="18" charset="0"/>
                <a:ea typeface="微软雅黑" pitchFamily="34" charset="-122"/>
                <a:cs typeface="Times New Roman" pitchFamily="18" charset="0"/>
              </a:rPr>
              <a:t>的研发历程</a:t>
            </a:r>
          </a:p>
        </p:txBody>
      </p:sp>
      <p:grpSp>
        <p:nvGrpSpPr>
          <p:cNvPr id="8" name="组合 7"/>
          <p:cNvGrpSpPr>
            <a:grpSpLocks noChangeAspect="1"/>
          </p:cNvGrpSpPr>
          <p:nvPr/>
        </p:nvGrpSpPr>
        <p:grpSpPr>
          <a:xfrm>
            <a:off x="1309654" y="2387246"/>
            <a:ext cx="756000" cy="756002"/>
            <a:chOff x="2804323" y="3859118"/>
            <a:chExt cx="900000" cy="900002"/>
          </a:xfrm>
        </p:grpSpPr>
        <p:sp>
          <p:nvSpPr>
            <p:cNvPr id="9" name="椭圆 8"/>
            <p:cNvSpPr/>
            <p:nvPr/>
          </p:nvSpPr>
          <p:spPr>
            <a:xfrm>
              <a:off x="2804323" y="3859118"/>
              <a:ext cx="900000" cy="90000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0"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pic>
        <p:nvPicPr>
          <p:cNvPr id="14" name="图片 13" descr="timg (3).jpg"/>
          <p:cNvPicPr>
            <a:picLocks noChangeAspect="1"/>
          </p:cNvPicPr>
          <p:nvPr/>
        </p:nvPicPr>
        <p:blipFill>
          <a:blip r:embed="rId4" cstate="print">
            <a:clrChange>
              <a:clrFrom>
                <a:srgbClr val="FFFFFF"/>
              </a:clrFrom>
              <a:clrTo>
                <a:srgbClr val="FFFFFF">
                  <a:alpha val="0"/>
                </a:srgbClr>
              </a:clrTo>
            </a:clrChange>
          </a:blip>
          <a:srcRect r="43646" b="60417"/>
          <a:stretch>
            <a:fillRect/>
          </a:stretch>
        </p:blipFill>
        <p:spPr>
          <a:xfrm>
            <a:off x="8304000" y="918036"/>
            <a:ext cx="3888000" cy="2082336"/>
          </a:xfrm>
          <a:prstGeom prst="rect">
            <a:avLst/>
          </a:prstGeom>
        </p:spPr>
      </p:pic>
      <p:sp>
        <p:nvSpPr>
          <p:cNvPr id="19" name="文本框 18">
            <a:extLst>
              <a:ext uri="{FF2B5EF4-FFF2-40B4-BE49-F238E27FC236}">
                <a16:creationId xmlns="" xmlns:a16="http://schemas.microsoft.com/office/drawing/2014/main" id="{51395E4A-F02E-4C15-A640-48D3595D01FA}"/>
              </a:ext>
            </a:extLst>
          </p:cNvPr>
          <p:cNvSpPr txBox="1"/>
          <p:nvPr/>
        </p:nvSpPr>
        <p:spPr>
          <a:xfrm>
            <a:off x="1204740" y="3987515"/>
            <a:ext cx="2659011" cy="2365328"/>
          </a:xfrm>
          <a:prstGeom prst="rect">
            <a:avLst/>
          </a:prstGeom>
          <a:blipFill dpi="0" rotWithShape="0">
            <a:blip r:embed="rId5" cstate="print">
              <a:lum/>
            </a:blip>
            <a:srcRect/>
            <a:stretch>
              <a:fillRect l="-125169" t="-85759" r="-123128" b="-63618"/>
            </a:stretch>
          </a:blipFill>
        </p:spPr>
        <p:txBody>
          <a:bodyPr wrap="square">
            <a:spAutoFit/>
          </a:bodyPr>
          <a:lstStyle>
            <a:defPPr>
              <a:defRPr lang="zh-CN"/>
            </a:defPPr>
            <a:lvl1pPr indent="457200" algn="just">
              <a:lnSpc>
                <a:spcPct val="125000"/>
              </a:lnSpc>
              <a:defRPr sz="2000">
                <a:solidFill>
                  <a:schemeClr val="tx1"/>
                </a:solidFill>
                <a:latin typeface="Times New Roman" pitchFamily="18" charset="0"/>
                <a:ea typeface="微软雅黑" pitchFamily="34" charset="-122"/>
                <a:cs typeface="Times New Roman"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dirty="0"/>
              <a:t>我国在</a:t>
            </a:r>
            <a:r>
              <a:rPr lang="en-US" altLang="zh-CN" dirty="0"/>
              <a:t>2016</a:t>
            </a:r>
            <a:r>
              <a:rPr lang="zh-CN" altLang="en-US" dirty="0"/>
              <a:t>年～</a:t>
            </a:r>
            <a:r>
              <a:rPr lang="en-US" altLang="zh-CN" dirty="0"/>
              <a:t>2018</a:t>
            </a:r>
            <a:r>
              <a:rPr lang="zh-CN" altLang="en-US" dirty="0"/>
              <a:t>年进行了</a:t>
            </a:r>
            <a:r>
              <a:rPr lang="en-US" altLang="zh-CN" dirty="0"/>
              <a:t>5G</a:t>
            </a:r>
            <a:r>
              <a:rPr lang="zh-CN" altLang="en-US" dirty="0"/>
              <a:t>技术研发试验，分为</a:t>
            </a:r>
            <a:r>
              <a:rPr lang="en-US" altLang="zh-CN" dirty="0"/>
              <a:t>5G</a:t>
            </a:r>
            <a:r>
              <a:rPr lang="zh-CN" altLang="en-US" dirty="0"/>
              <a:t>关键技术试验、</a:t>
            </a:r>
            <a:r>
              <a:rPr lang="en-US" altLang="zh-CN" dirty="0"/>
              <a:t>5G</a:t>
            </a:r>
            <a:r>
              <a:rPr lang="zh-CN" altLang="en-US" dirty="0"/>
              <a:t>技术方案验证和</a:t>
            </a:r>
            <a:r>
              <a:rPr lang="en-US" altLang="zh-CN" dirty="0"/>
              <a:t>5G</a:t>
            </a:r>
            <a:r>
              <a:rPr lang="zh-CN" altLang="en-US" dirty="0"/>
              <a:t>系统验证三个阶段实施。</a:t>
            </a:r>
          </a:p>
        </p:txBody>
      </p:sp>
      <p:sp>
        <p:nvSpPr>
          <p:cNvPr id="21" name="文本框 20">
            <a:extLst>
              <a:ext uri="{FF2B5EF4-FFF2-40B4-BE49-F238E27FC236}">
                <a16:creationId xmlns="" xmlns:a16="http://schemas.microsoft.com/office/drawing/2014/main" id="{7D906058-9814-47C3-86C6-96930359FE6B}"/>
              </a:ext>
            </a:extLst>
          </p:cNvPr>
          <p:cNvSpPr txBox="1"/>
          <p:nvPr/>
        </p:nvSpPr>
        <p:spPr>
          <a:xfrm>
            <a:off x="4727848" y="3987515"/>
            <a:ext cx="4824536" cy="2365328"/>
          </a:xfrm>
          <a:prstGeom prst="rect">
            <a:avLst/>
          </a:prstGeom>
          <a:blipFill dpi="0" rotWithShape="0">
            <a:blip r:embed="rId5" cstate="print">
              <a:lum/>
            </a:blip>
            <a:srcRect/>
            <a:stretch>
              <a:fillRect l="-125169" t="-85759" r="-123128" b="-63618"/>
            </a:stretch>
          </a:blipFill>
        </p:spPr>
        <p:txBody>
          <a:bodyPr wrap="square">
            <a:spAutoFit/>
          </a:bodyPr>
          <a:lstStyle>
            <a:defPPr>
              <a:defRPr lang="zh-CN"/>
            </a:defPPr>
            <a:lvl1pPr indent="457200" algn="just">
              <a:lnSpc>
                <a:spcPct val="125000"/>
              </a:lnSpc>
              <a:defRPr sz="2000">
                <a:solidFill>
                  <a:schemeClr val="tx1"/>
                </a:solidFill>
                <a:latin typeface="Times New Roman" pitchFamily="18" charset="0"/>
                <a:ea typeface="微软雅黑" pitchFamily="34" charset="-122"/>
                <a:cs typeface="Times New Roman"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dirty="0"/>
              <a:t>2019</a:t>
            </a:r>
            <a:r>
              <a:rPr lang="zh-CN" altLang="en-US" dirty="0"/>
              <a:t>年</a:t>
            </a:r>
            <a:r>
              <a:rPr lang="en-US" altLang="zh-CN" dirty="0"/>
              <a:t>10</a:t>
            </a:r>
            <a:r>
              <a:rPr lang="zh-CN" altLang="en-US" dirty="0"/>
              <a:t>月</a:t>
            </a:r>
            <a:r>
              <a:rPr lang="en-US" altLang="zh-CN" dirty="0"/>
              <a:t>31</a:t>
            </a:r>
            <a:r>
              <a:rPr lang="zh-CN" altLang="en-US" dirty="0"/>
              <a:t>日，在</a:t>
            </a:r>
            <a:r>
              <a:rPr lang="en-US" altLang="zh-CN" dirty="0"/>
              <a:t>2019</a:t>
            </a:r>
            <a:r>
              <a:rPr lang="zh-CN" altLang="en-US" dirty="0"/>
              <a:t>年中国国际信息通信展览会上，工信部与三大运营商举行</a:t>
            </a:r>
            <a:r>
              <a:rPr lang="en-US" altLang="zh-CN" dirty="0"/>
              <a:t>5G</a:t>
            </a:r>
            <a:r>
              <a:rPr lang="zh-CN" altLang="en-US" dirty="0"/>
              <a:t>商用启动仪式。中国移动、中国联通、中国电信正式公布</a:t>
            </a:r>
            <a:r>
              <a:rPr lang="en-US" altLang="zh-CN" dirty="0"/>
              <a:t>5G</a:t>
            </a:r>
            <a:r>
              <a:rPr lang="zh-CN" altLang="en-US" dirty="0"/>
              <a:t>套餐，并于</a:t>
            </a:r>
            <a:r>
              <a:rPr lang="en-US" altLang="zh-CN" dirty="0"/>
              <a:t>11</a:t>
            </a:r>
            <a:r>
              <a:rPr lang="zh-CN" altLang="en-US" dirty="0"/>
              <a:t>月</a:t>
            </a:r>
            <a:r>
              <a:rPr lang="en-US" altLang="zh-CN" dirty="0"/>
              <a:t>1</a:t>
            </a:r>
            <a:r>
              <a:rPr lang="zh-CN" altLang="en-US" dirty="0"/>
              <a:t>日正式上线</a:t>
            </a:r>
            <a:r>
              <a:rPr lang="en-US" altLang="zh-CN" dirty="0"/>
              <a:t>5G</a:t>
            </a:r>
            <a:r>
              <a:rPr lang="zh-CN" altLang="en-US" dirty="0"/>
              <a:t>商用套餐。这标志着中国正式进入</a:t>
            </a:r>
            <a:r>
              <a:rPr lang="en-US" altLang="zh-CN" dirty="0"/>
              <a:t>5G</a:t>
            </a:r>
            <a:r>
              <a:rPr lang="zh-CN" altLang="en-US" dirty="0"/>
              <a:t>商用时代。</a:t>
            </a:r>
            <a:endParaRPr lang="zh-CN" altLang="zh-CN" dirty="0"/>
          </a:p>
        </p:txBody>
      </p:sp>
      <p:sp>
        <p:nvSpPr>
          <p:cNvPr id="23" name="右弧形箭头 10">
            <a:extLst>
              <a:ext uri="{FF2B5EF4-FFF2-40B4-BE49-F238E27FC236}">
                <a16:creationId xmlns="" xmlns:a16="http://schemas.microsoft.com/office/drawing/2014/main" id="{EEACAE00-278C-4E36-B895-88CD9AE2F6B2}"/>
              </a:ext>
            </a:extLst>
          </p:cNvPr>
          <p:cNvSpPr/>
          <p:nvPr/>
        </p:nvSpPr>
        <p:spPr>
          <a:xfrm rot="16200000">
            <a:off x="4072366" y="2279497"/>
            <a:ext cx="714380" cy="2571768"/>
          </a:xfrm>
          <a:prstGeom prst="curvedLeftArrow">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800394836"/>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6615122"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1.5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计算机网络发展新技术</a:t>
            </a:r>
          </a:p>
        </p:txBody>
      </p:sp>
      <p:sp>
        <p:nvSpPr>
          <p:cNvPr id="3" name="矩形 2"/>
          <p:cNvSpPr/>
          <p:nvPr/>
        </p:nvSpPr>
        <p:spPr>
          <a:xfrm>
            <a:off x="1238216" y="1627378"/>
            <a:ext cx="7429552" cy="513859"/>
          </a:xfrm>
          <a:prstGeom prst="rect">
            <a:avLst/>
          </a:prstGeom>
        </p:spPr>
        <p:txBody>
          <a:bodyPr wrap="square">
            <a:spAutoFit/>
          </a:bodyPr>
          <a:lstStyle/>
          <a:p>
            <a:pPr indent="457200" algn="just">
              <a:lnSpc>
                <a:spcPct val="125000"/>
              </a:lnSpc>
            </a:pPr>
            <a:r>
              <a:rPr lang="en-US" altLang="zh-CN" sz="2400" b="1" dirty="0">
                <a:latin typeface="Times New Roman" pitchFamily="18" charset="0"/>
                <a:ea typeface="微软雅黑" pitchFamily="34" charset="-122"/>
                <a:cs typeface="Times New Roman" pitchFamily="18" charset="0"/>
              </a:rPr>
              <a:t>5G</a:t>
            </a:r>
            <a:r>
              <a:rPr lang="zh-CN" altLang="en-US" sz="2400" b="1" dirty="0">
                <a:latin typeface="Times New Roman" pitchFamily="18" charset="0"/>
                <a:ea typeface="微软雅黑" pitchFamily="34" charset="-122"/>
                <a:cs typeface="Times New Roman" pitchFamily="18" charset="0"/>
              </a:rPr>
              <a:t>的优点</a:t>
            </a:r>
          </a:p>
        </p:txBody>
      </p:sp>
      <p:grpSp>
        <p:nvGrpSpPr>
          <p:cNvPr id="4" name="组合 3"/>
          <p:cNvGrpSpPr>
            <a:grpSpLocks noChangeAspect="1"/>
          </p:cNvGrpSpPr>
          <p:nvPr/>
        </p:nvGrpSpPr>
        <p:grpSpPr>
          <a:xfrm>
            <a:off x="881026" y="1484502"/>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9" name="燕尾形 9">
            <a:extLst>
              <a:ext uri="{FF2B5EF4-FFF2-40B4-BE49-F238E27FC236}">
                <a16:creationId xmlns="" xmlns:a16="http://schemas.microsoft.com/office/drawing/2014/main" id="{9EFDDD33-464B-4820-B98D-FF3569F75785}"/>
              </a:ext>
            </a:extLst>
          </p:cNvPr>
          <p:cNvSpPr>
            <a:spLocks/>
          </p:cNvSpPr>
          <p:nvPr/>
        </p:nvSpPr>
        <p:spPr>
          <a:xfrm>
            <a:off x="838200" y="2381757"/>
            <a:ext cx="3500462" cy="642942"/>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）用户体验</a:t>
            </a:r>
          </a:p>
        </p:txBody>
      </p:sp>
      <p:sp>
        <p:nvSpPr>
          <p:cNvPr id="10" name="燕尾形 10">
            <a:extLst>
              <a:ext uri="{FF2B5EF4-FFF2-40B4-BE49-F238E27FC236}">
                <a16:creationId xmlns="" xmlns:a16="http://schemas.microsoft.com/office/drawing/2014/main" id="{C469BE13-874E-46C3-A588-5116FBE68A21}"/>
              </a:ext>
            </a:extLst>
          </p:cNvPr>
          <p:cNvSpPr>
            <a:spLocks/>
          </p:cNvSpPr>
          <p:nvPr/>
        </p:nvSpPr>
        <p:spPr>
          <a:xfrm>
            <a:off x="4691236" y="2381757"/>
            <a:ext cx="3500462" cy="642942"/>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）行业应用</a:t>
            </a:r>
          </a:p>
        </p:txBody>
      </p:sp>
      <p:sp>
        <p:nvSpPr>
          <p:cNvPr id="12" name="燕尾形 9">
            <a:extLst>
              <a:ext uri="{FF2B5EF4-FFF2-40B4-BE49-F238E27FC236}">
                <a16:creationId xmlns="" xmlns:a16="http://schemas.microsoft.com/office/drawing/2014/main" id="{3150EE06-65A8-4047-98DB-511C42824889}"/>
              </a:ext>
            </a:extLst>
          </p:cNvPr>
          <p:cNvSpPr>
            <a:spLocks/>
          </p:cNvSpPr>
          <p:nvPr/>
        </p:nvSpPr>
        <p:spPr>
          <a:xfrm>
            <a:off x="8544272" y="2381757"/>
            <a:ext cx="3500462" cy="642942"/>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3</a:t>
            </a:r>
            <a:r>
              <a:rPr lang="zh-CN" altLang="en-US" sz="2000" b="1" dirty="0">
                <a:latin typeface="Times New Roman" pitchFamily="18" charset="0"/>
                <a:ea typeface="微软雅黑" pitchFamily="34" charset="-122"/>
                <a:cs typeface="Times New Roman" pitchFamily="18" charset="0"/>
              </a:rPr>
              <a:t>）发展趋势</a:t>
            </a:r>
          </a:p>
        </p:txBody>
      </p:sp>
      <p:sp>
        <p:nvSpPr>
          <p:cNvPr id="13" name="文本框 12">
            <a:extLst>
              <a:ext uri="{FF2B5EF4-FFF2-40B4-BE49-F238E27FC236}">
                <a16:creationId xmlns="" xmlns:a16="http://schemas.microsoft.com/office/drawing/2014/main" id="{D27437AD-71C7-4C69-AC87-FE650C96E251}"/>
              </a:ext>
            </a:extLst>
          </p:cNvPr>
          <p:cNvSpPr txBox="1"/>
          <p:nvPr/>
        </p:nvSpPr>
        <p:spPr>
          <a:xfrm>
            <a:off x="881026" y="3248283"/>
            <a:ext cx="3126742" cy="1980799"/>
          </a:xfrm>
          <a:prstGeom prst="rect">
            <a:avLst/>
          </a:prstGeom>
          <a:noFill/>
        </p:spPr>
        <p:txBody>
          <a:bodyPr wrap="square" rtlCol="0">
            <a:spAutoFit/>
          </a:bodyPr>
          <a:lstStyle>
            <a:defPPr>
              <a:defRPr lang="zh-CN"/>
            </a:defPPr>
            <a:lvl1pPr lvl="0" indent="457200" algn="just">
              <a:lnSpc>
                <a:spcPct val="125000"/>
              </a:lnSpc>
              <a:defRPr sz="2000">
                <a:latin typeface="微软雅黑" pitchFamily="34" charset="-122"/>
                <a:ea typeface="微软雅黑" pitchFamily="34" charset="-122"/>
                <a:cs typeface="Times New Roman" pitchFamily="18" charset="0"/>
              </a:defRPr>
            </a:lvl1pPr>
          </a:lstStyle>
          <a:p>
            <a:r>
              <a:rPr lang="x-none" altLang="zh-CN" dirty="0"/>
              <a:t>具有更高速率、更</a:t>
            </a:r>
            <a:r>
              <a:rPr lang="zh-CN" altLang="zh-CN" dirty="0"/>
              <a:t>大</a:t>
            </a:r>
            <a:r>
              <a:rPr lang="x-none" altLang="zh-CN" dirty="0"/>
              <a:t>带宽</a:t>
            </a:r>
            <a:r>
              <a:rPr lang="zh-CN" altLang="zh-CN" dirty="0"/>
              <a:t>的</a:t>
            </a:r>
            <a:r>
              <a:rPr lang="en-US" altLang="zh-CN" dirty="0"/>
              <a:t>5G</a:t>
            </a:r>
            <a:r>
              <a:rPr lang="x-none" altLang="zh-CN" dirty="0"/>
              <a:t>能够满足消费者对更高网络体验的需求</a:t>
            </a:r>
            <a:r>
              <a:rPr lang="zh-CN" altLang="zh-CN" dirty="0"/>
              <a:t>。“快”是</a:t>
            </a:r>
            <a:r>
              <a:rPr lang="en-US" altLang="zh-CN" dirty="0"/>
              <a:t>5G</a:t>
            </a:r>
            <a:r>
              <a:rPr lang="zh-CN" altLang="zh-CN" dirty="0"/>
              <a:t>带给大众用户最直观的感受。</a:t>
            </a:r>
            <a:endParaRPr lang="zh-CN" altLang="en-US" dirty="0"/>
          </a:p>
        </p:txBody>
      </p:sp>
      <p:sp>
        <p:nvSpPr>
          <p:cNvPr id="15" name="文本框 14">
            <a:extLst>
              <a:ext uri="{FF2B5EF4-FFF2-40B4-BE49-F238E27FC236}">
                <a16:creationId xmlns="" xmlns:a16="http://schemas.microsoft.com/office/drawing/2014/main" id="{78A27FB1-D5B6-46AD-BA1E-0F509E52E46B}"/>
              </a:ext>
            </a:extLst>
          </p:cNvPr>
          <p:cNvSpPr txBox="1"/>
          <p:nvPr/>
        </p:nvSpPr>
        <p:spPr>
          <a:xfrm>
            <a:off x="4691236" y="3261433"/>
            <a:ext cx="3204964" cy="2365519"/>
          </a:xfrm>
          <a:prstGeom prst="rect">
            <a:avLst/>
          </a:prstGeom>
          <a:noFill/>
        </p:spPr>
        <p:txBody>
          <a:bodyPr wrap="square" rtlCol="0">
            <a:spAutoFit/>
          </a:bodyPr>
          <a:lstStyle>
            <a:defPPr>
              <a:defRPr lang="zh-CN"/>
            </a:defPPr>
            <a:lvl1pPr lvl="0" indent="457200" algn="just">
              <a:lnSpc>
                <a:spcPct val="125000"/>
              </a:lnSpc>
              <a:defRPr sz="2000">
                <a:latin typeface="微软雅黑" pitchFamily="34" charset="-122"/>
                <a:ea typeface="微软雅黑" pitchFamily="34" charset="-122"/>
                <a:cs typeface="Times New Roman" pitchFamily="18" charset="0"/>
              </a:defRPr>
            </a:lvl1pPr>
          </a:lstStyle>
          <a:p>
            <a:r>
              <a:rPr lang="en-US" altLang="zh-CN"/>
              <a:t>5G</a:t>
            </a:r>
            <a:r>
              <a:rPr lang="x-none" altLang="zh-CN"/>
              <a:t>具有更高的可靠性</a:t>
            </a:r>
            <a:r>
              <a:rPr lang="zh-CN" altLang="zh-CN"/>
              <a:t>、</a:t>
            </a:r>
            <a:r>
              <a:rPr lang="x-none" altLang="zh-CN" dirty="0"/>
              <a:t>更低的时延，能够满足智能制造、自动驾驶等行业应用的特定需求，拓宽融合产业的发展空间，支撑经济社会创新发展。</a:t>
            </a:r>
            <a:endParaRPr lang="zh-CN" altLang="en-US" dirty="0"/>
          </a:p>
        </p:txBody>
      </p:sp>
      <p:sp>
        <p:nvSpPr>
          <p:cNvPr id="17" name="文本框 16">
            <a:extLst>
              <a:ext uri="{FF2B5EF4-FFF2-40B4-BE49-F238E27FC236}">
                <a16:creationId xmlns="" xmlns:a16="http://schemas.microsoft.com/office/drawing/2014/main" id="{D4D5E05F-E63E-4559-B6D4-7584CFB20DDB}"/>
              </a:ext>
            </a:extLst>
          </p:cNvPr>
          <p:cNvSpPr txBox="1"/>
          <p:nvPr/>
        </p:nvSpPr>
        <p:spPr>
          <a:xfrm>
            <a:off x="8544272" y="3429000"/>
            <a:ext cx="3132956" cy="1596078"/>
          </a:xfrm>
          <a:prstGeom prst="rect">
            <a:avLst/>
          </a:prstGeom>
          <a:noFill/>
        </p:spPr>
        <p:txBody>
          <a:bodyPr wrap="square" rtlCol="0">
            <a:spAutoFit/>
          </a:bodyPr>
          <a:lstStyle>
            <a:defPPr>
              <a:defRPr lang="zh-CN"/>
            </a:defPPr>
            <a:lvl1pPr lvl="0" indent="457200" algn="just">
              <a:lnSpc>
                <a:spcPct val="125000"/>
              </a:lnSpc>
              <a:defRPr sz="2000">
                <a:latin typeface="微软雅黑" pitchFamily="34" charset="-122"/>
                <a:ea typeface="微软雅黑" pitchFamily="34" charset="-122"/>
                <a:cs typeface="Times New Roman" pitchFamily="18" charset="0"/>
              </a:defRPr>
            </a:lvl1pPr>
          </a:lstStyle>
          <a:p>
            <a:r>
              <a:rPr lang="en-US" altLang="zh-CN" dirty="0"/>
              <a:t>5G</a:t>
            </a:r>
            <a:r>
              <a:rPr lang="x-none" altLang="zh-CN" dirty="0"/>
              <a:t>已于</a:t>
            </a:r>
            <a:r>
              <a:rPr lang="en-US" altLang="zh-CN" dirty="0"/>
              <a:t>2019</a:t>
            </a:r>
            <a:r>
              <a:rPr lang="x-none" altLang="zh-CN" dirty="0"/>
              <a:t>年在我国正式商用，且在持续高速发展，大有取代</a:t>
            </a:r>
            <a:r>
              <a:rPr lang="en-US" altLang="zh-CN" dirty="0"/>
              <a:t>4G</a:t>
            </a:r>
            <a:r>
              <a:rPr lang="zh-CN" altLang="zh-CN" dirty="0"/>
              <a:t>、</a:t>
            </a:r>
            <a:r>
              <a:rPr lang="x-none" altLang="zh-CN" dirty="0"/>
              <a:t>占据行业主导地位之势。</a:t>
            </a:r>
            <a:endParaRPr lang="zh-CN" alt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1092" y="1529990"/>
            <a:ext cx="7429552" cy="553998"/>
          </a:xfrm>
          <a:prstGeom prst="rect">
            <a:avLst/>
          </a:prstGeom>
        </p:spPr>
        <p:txBody>
          <a:bodyPr wrap="square">
            <a:spAutoFit/>
          </a:bodyPr>
          <a:lstStyle/>
          <a:p>
            <a:pPr indent="457200" algn="just">
              <a:lnSpc>
                <a:spcPct val="125000"/>
              </a:lnSpc>
            </a:pPr>
            <a:r>
              <a:rPr lang="en-US" altLang="zh-CN" sz="2400" b="1" dirty="0" smtClean="0">
                <a:latin typeface="Times New Roman" pitchFamily="18" charset="0"/>
                <a:ea typeface="微软雅黑" pitchFamily="34" charset="-122"/>
                <a:cs typeface="Times New Roman" pitchFamily="18" charset="0"/>
              </a:rPr>
              <a:t>5G</a:t>
            </a:r>
            <a:r>
              <a:rPr lang="zh-CN" altLang="en-US" sz="2400" b="1" dirty="0" smtClean="0">
                <a:latin typeface="Times New Roman" pitchFamily="18" charset="0"/>
                <a:ea typeface="微软雅黑" pitchFamily="34" charset="-122"/>
                <a:cs typeface="Times New Roman" pitchFamily="18" charset="0"/>
              </a:rPr>
              <a:t>的</a:t>
            </a:r>
            <a:r>
              <a:rPr lang="zh-CN" altLang="en-US" sz="2400" b="1" dirty="0">
                <a:latin typeface="Times New Roman" pitchFamily="18" charset="0"/>
                <a:ea typeface="微软雅黑" pitchFamily="34" charset="-122"/>
                <a:cs typeface="Times New Roman" pitchFamily="18" charset="0"/>
              </a:rPr>
              <a:t>关键技术</a:t>
            </a:r>
          </a:p>
        </p:txBody>
      </p:sp>
      <p:grpSp>
        <p:nvGrpSpPr>
          <p:cNvPr id="3" name="组合 2"/>
          <p:cNvGrpSpPr>
            <a:grpSpLocks noChangeAspect="1"/>
          </p:cNvGrpSpPr>
          <p:nvPr/>
        </p:nvGrpSpPr>
        <p:grpSpPr>
          <a:xfrm>
            <a:off x="1023902" y="1387114"/>
            <a:ext cx="756000" cy="756002"/>
            <a:chOff x="2804323" y="3859118"/>
            <a:chExt cx="900000" cy="900002"/>
          </a:xfrm>
        </p:grpSpPr>
        <p:sp>
          <p:nvSpPr>
            <p:cNvPr id="4" name="椭圆 3"/>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5"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3600" b="1" dirty="0">
                  <a:solidFill>
                    <a:schemeClr val="bg1"/>
                  </a:solidFill>
                  <a:latin typeface="Impact" panose="020B0806030902050204" pitchFamily="34" charset="0"/>
                  <a:ea typeface="Adobe Gothic Std B" panose="020B0800000000000000" pitchFamily="34" charset="-128"/>
                  <a:cs typeface="+mn-ea"/>
                  <a:sym typeface="+mn-lt"/>
                </a:rPr>
                <a:t>3</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6" name="标题 1">
            <a:extLst>
              <a:ext uri="{FF2B5EF4-FFF2-40B4-BE49-F238E27FC236}">
                <a16:creationId xmlns="" xmlns:a16="http://schemas.microsoft.com/office/drawing/2014/main" id="{981657FF-2F01-480B-9308-786251A23F8C}"/>
              </a:ext>
            </a:extLst>
          </p:cNvPr>
          <p:cNvSpPr>
            <a:spLocks noGrp="1"/>
          </p:cNvSpPr>
          <p:nvPr/>
        </p:nvSpPr>
        <p:spPr>
          <a:xfrm>
            <a:off x="838200" y="260648"/>
            <a:ext cx="6615122"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1.5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计算机网络发展新技术</a:t>
            </a:r>
          </a:p>
        </p:txBody>
      </p:sp>
      <p:sp>
        <p:nvSpPr>
          <p:cNvPr id="7" name="矩形 6"/>
          <p:cNvSpPr/>
          <p:nvPr/>
        </p:nvSpPr>
        <p:spPr>
          <a:xfrm>
            <a:off x="1595406" y="2714620"/>
            <a:ext cx="4857784" cy="12111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a:outerShdw blurRad="63500" sx="102000" sy="102000" algn="ctr" rotWithShape="0">
              <a:prstClr val="black">
                <a:alpha val="40000"/>
              </a:prstClr>
            </a:outerShdw>
          </a:effectLst>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5G</a:t>
            </a:r>
            <a:r>
              <a:rPr lang="zh-CN" altLang="en-US" sz="2000" dirty="0">
                <a:latin typeface="Times New Roman" pitchFamily="18" charset="0"/>
                <a:ea typeface="微软雅黑" pitchFamily="34" charset="-122"/>
                <a:cs typeface="Times New Roman" pitchFamily="18" charset="0"/>
              </a:rPr>
              <a:t>的实现主要依靠大规模天线阵列、超密集组网、新型多址、全频谱接入和新型网络架构等关键技术。</a:t>
            </a:r>
          </a:p>
        </p:txBody>
      </p:sp>
      <p:pic>
        <p:nvPicPr>
          <p:cNvPr id="9" name="图片 8" descr="timg (15).jpg"/>
          <p:cNvPicPr>
            <a:picLocks noChangeAspect="1"/>
          </p:cNvPicPr>
          <p:nvPr/>
        </p:nvPicPr>
        <p:blipFill>
          <a:blip r:embed="rId3" cstate="print">
            <a:clrChange>
              <a:clrFrom>
                <a:srgbClr val="FFFFFF"/>
              </a:clrFrom>
              <a:clrTo>
                <a:srgbClr val="FFFFFF">
                  <a:alpha val="0"/>
                </a:srgbClr>
              </a:clrTo>
            </a:clrChange>
          </a:blip>
          <a:stretch>
            <a:fillRect/>
          </a:stretch>
        </p:blipFill>
        <p:spPr>
          <a:xfrm>
            <a:off x="6900000" y="3112640"/>
            <a:ext cx="5292000" cy="3745360"/>
          </a:xfrm>
          <a:prstGeom prst="rect">
            <a:avLst/>
          </a:prstGeom>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Bottom)">
                                      <p:cBhvr>
                                        <p:cTn id="18" dur="500"/>
                                        <p:tgtEl>
                                          <p:spTgt spid="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a:extLst>
              <a:ext uri="{FF2B5EF4-FFF2-40B4-BE49-F238E27FC236}">
                <a16:creationId xmlns="" xmlns:a16="http://schemas.microsoft.com/office/drawing/2014/main" id="{981657FF-2F01-480B-9308-786251A23F8C}"/>
              </a:ext>
            </a:extLst>
          </p:cNvPr>
          <p:cNvSpPr>
            <a:spLocks noGrp="1"/>
          </p:cNvSpPr>
          <p:nvPr/>
        </p:nvSpPr>
        <p:spPr>
          <a:xfrm>
            <a:off x="838200" y="260648"/>
            <a:ext cx="6615122"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1.5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计算机网络发展新技术</a:t>
            </a:r>
          </a:p>
        </p:txBody>
      </p:sp>
      <p:sp>
        <p:nvSpPr>
          <p:cNvPr id="18" name="autumn-tree-silhouette_41432"/>
          <p:cNvSpPr>
            <a:spLocks noChangeAspect="1"/>
          </p:cNvSpPr>
          <p:nvPr/>
        </p:nvSpPr>
        <p:spPr bwMode="auto">
          <a:xfrm>
            <a:off x="4328619" y="3429000"/>
            <a:ext cx="3568322" cy="342000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 name="connsiteX136" fmla="*/ 373273 h 605239"/>
              <a:gd name="connsiteY136" fmla="*/ 373273 h 605239"/>
              <a:gd name="connsiteX137" fmla="*/ 373273 h 605239"/>
              <a:gd name="connsiteY137" fmla="*/ 373273 h 605239"/>
              <a:gd name="connsiteX138" fmla="*/ 373273 h 605239"/>
              <a:gd name="connsiteY138" fmla="*/ 373273 h 605239"/>
              <a:gd name="connsiteX139" fmla="*/ 373273 h 605239"/>
              <a:gd name="connsiteY139" fmla="*/ 373273 h 605239"/>
              <a:gd name="connsiteX140" fmla="*/ 373273 h 605239"/>
              <a:gd name="connsiteY140" fmla="*/ 373273 h 605239"/>
              <a:gd name="connsiteX141" fmla="*/ 373273 h 605239"/>
              <a:gd name="connsiteY141" fmla="*/ 373273 h 605239"/>
              <a:gd name="connsiteX142" fmla="*/ 373273 h 605239"/>
              <a:gd name="connsiteY142" fmla="*/ 373273 h 605239"/>
              <a:gd name="connsiteX143" fmla="*/ 373273 h 605239"/>
              <a:gd name="connsiteY143" fmla="*/ 373273 h 605239"/>
              <a:gd name="connsiteX144" fmla="*/ 373273 h 605239"/>
              <a:gd name="connsiteY144" fmla="*/ 373273 h 605239"/>
              <a:gd name="connsiteX145" fmla="*/ 373273 h 605239"/>
              <a:gd name="connsiteY145" fmla="*/ 373273 h 605239"/>
              <a:gd name="connsiteX146" fmla="*/ 373273 h 605239"/>
              <a:gd name="connsiteY146" fmla="*/ 373273 h 605239"/>
              <a:gd name="connsiteX147" fmla="*/ 373273 h 605239"/>
              <a:gd name="connsiteY147" fmla="*/ 373273 h 605239"/>
              <a:gd name="connsiteX148" fmla="*/ 373273 h 605239"/>
              <a:gd name="connsiteY148" fmla="*/ 373273 h 605239"/>
              <a:gd name="connsiteX149" fmla="*/ 373273 h 605239"/>
              <a:gd name="connsiteY149" fmla="*/ 373273 h 605239"/>
              <a:gd name="connsiteX150" fmla="*/ 373273 h 605239"/>
              <a:gd name="connsiteY150" fmla="*/ 373273 h 605239"/>
              <a:gd name="connsiteX151" fmla="*/ 373273 h 605239"/>
              <a:gd name="connsiteY151" fmla="*/ 373273 h 605239"/>
              <a:gd name="connsiteX152" fmla="*/ 373273 h 605239"/>
              <a:gd name="connsiteY152" fmla="*/ 373273 h 605239"/>
              <a:gd name="connsiteX153" fmla="*/ 373273 h 605239"/>
              <a:gd name="connsiteY153" fmla="*/ 373273 h 605239"/>
              <a:gd name="connsiteX154" fmla="*/ 373273 h 605239"/>
              <a:gd name="connsiteY154" fmla="*/ 373273 h 605239"/>
              <a:gd name="connsiteX155" fmla="*/ 373273 h 605239"/>
              <a:gd name="connsiteY155" fmla="*/ 373273 h 605239"/>
              <a:gd name="connsiteX156" fmla="*/ 373273 h 605239"/>
              <a:gd name="connsiteY156" fmla="*/ 373273 h 605239"/>
              <a:gd name="connsiteX157" fmla="*/ 373273 h 605239"/>
              <a:gd name="connsiteY157" fmla="*/ 373273 h 605239"/>
              <a:gd name="connsiteX158" fmla="*/ 373273 h 605239"/>
              <a:gd name="connsiteY158" fmla="*/ 373273 h 605239"/>
              <a:gd name="connsiteX159" fmla="*/ 373273 h 605239"/>
              <a:gd name="connsiteY159" fmla="*/ 373273 h 605239"/>
              <a:gd name="connsiteX160" fmla="*/ 373273 h 605239"/>
              <a:gd name="connsiteY160" fmla="*/ 373273 h 605239"/>
              <a:gd name="connsiteX161" fmla="*/ 373273 h 605239"/>
              <a:gd name="connsiteY161" fmla="*/ 373273 h 605239"/>
              <a:gd name="connsiteX162" fmla="*/ 373273 h 605239"/>
              <a:gd name="connsiteY162" fmla="*/ 373273 h 605239"/>
              <a:gd name="connsiteX163" fmla="*/ 373273 h 605239"/>
              <a:gd name="connsiteY163" fmla="*/ 373273 h 605239"/>
              <a:gd name="connsiteX164" fmla="*/ 373273 h 605239"/>
              <a:gd name="connsiteY164" fmla="*/ 373273 h 605239"/>
              <a:gd name="connsiteX165" fmla="*/ 373273 h 605239"/>
              <a:gd name="connsiteY165" fmla="*/ 373273 h 605239"/>
              <a:gd name="connsiteX166" fmla="*/ 373273 h 605239"/>
              <a:gd name="connsiteY166" fmla="*/ 373273 h 605239"/>
              <a:gd name="connsiteX167" fmla="*/ 373273 h 605239"/>
              <a:gd name="connsiteY167" fmla="*/ 373273 h 605239"/>
              <a:gd name="connsiteX168" fmla="*/ 373273 h 605239"/>
              <a:gd name="connsiteY168" fmla="*/ 373273 h 605239"/>
              <a:gd name="connsiteX169" fmla="*/ 373273 h 605239"/>
              <a:gd name="connsiteY169" fmla="*/ 373273 h 605239"/>
              <a:gd name="connsiteX170" fmla="*/ 373273 h 605239"/>
              <a:gd name="connsiteY170" fmla="*/ 373273 h 605239"/>
              <a:gd name="connsiteX171" fmla="*/ 373273 h 605239"/>
              <a:gd name="connsiteY171" fmla="*/ 373273 h 605239"/>
              <a:gd name="connsiteX172" fmla="*/ 373273 h 605239"/>
              <a:gd name="connsiteY172" fmla="*/ 373273 h 605239"/>
              <a:gd name="connsiteX173" fmla="*/ 373273 h 605239"/>
              <a:gd name="connsiteY173" fmla="*/ 373273 h 605239"/>
              <a:gd name="connsiteX174" fmla="*/ 373273 h 605239"/>
              <a:gd name="connsiteY174" fmla="*/ 373273 h 605239"/>
              <a:gd name="connsiteX175" fmla="*/ 373273 h 605239"/>
              <a:gd name="connsiteY175" fmla="*/ 373273 h 605239"/>
              <a:gd name="connsiteX176" fmla="*/ 373273 h 605239"/>
              <a:gd name="connsiteY176" fmla="*/ 373273 h 605239"/>
              <a:gd name="connsiteX177" fmla="*/ 373273 h 605239"/>
              <a:gd name="connsiteY177" fmla="*/ 373273 h 605239"/>
              <a:gd name="connsiteX178" fmla="*/ 373273 h 605239"/>
              <a:gd name="connsiteY178" fmla="*/ 373273 h 605239"/>
              <a:gd name="connsiteX179" fmla="*/ 373273 h 605239"/>
              <a:gd name="connsiteY179" fmla="*/ 373273 h 605239"/>
              <a:gd name="connsiteX180" fmla="*/ 373273 h 605239"/>
              <a:gd name="connsiteY180" fmla="*/ 373273 h 605239"/>
              <a:gd name="connsiteX181" fmla="*/ 373273 h 605239"/>
              <a:gd name="connsiteY181" fmla="*/ 373273 h 605239"/>
              <a:gd name="connsiteX182" fmla="*/ 373273 h 605239"/>
              <a:gd name="connsiteY182" fmla="*/ 373273 h 605239"/>
              <a:gd name="connsiteX183" fmla="*/ 373273 h 605239"/>
              <a:gd name="connsiteY183" fmla="*/ 373273 h 605239"/>
              <a:gd name="connsiteX184" fmla="*/ 373273 h 605239"/>
              <a:gd name="connsiteY184" fmla="*/ 373273 h 605239"/>
              <a:gd name="connsiteX185" fmla="*/ 373273 h 605239"/>
              <a:gd name="connsiteY185" fmla="*/ 373273 h 605239"/>
              <a:gd name="connsiteX186" fmla="*/ 373273 h 605239"/>
              <a:gd name="connsiteY186" fmla="*/ 373273 h 605239"/>
              <a:gd name="connsiteX187" fmla="*/ 373273 h 605239"/>
              <a:gd name="connsiteY187" fmla="*/ 373273 h 605239"/>
              <a:gd name="connsiteX188" fmla="*/ 373273 h 605239"/>
              <a:gd name="connsiteY188" fmla="*/ 373273 h 605239"/>
              <a:gd name="connsiteX189" fmla="*/ 373273 h 605239"/>
              <a:gd name="connsiteY189" fmla="*/ 373273 h 605239"/>
              <a:gd name="connsiteX190" fmla="*/ 373273 h 605239"/>
              <a:gd name="connsiteY190" fmla="*/ 373273 h 605239"/>
              <a:gd name="connsiteX191" fmla="*/ 373273 h 605239"/>
              <a:gd name="connsiteY191" fmla="*/ 373273 h 605239"/>
              <a:gd name="connsiteX192" fmla="*/ 373273 h 605239"/>
              <a:gd name="connsiteY192" fmla="*/ 373273 h 605239"/>
              <a:gd name="connsiteX193" fmla="*/ 373273 h 605239"/>
              <a:gd name="connsiteY193" fmla="*/ 373273 h 605239"/>
              <a:gd name="connsiteX194" fmla="*/ 373273 h 605239"/>
              <a:gd name="connsiteY194" fmla="*/ 373273 h 605239"/>
              <a:gd name="connsiteX195" fmla="*/ 373273 h 605239"/>
              <a:gd name="connsiteY195" fmla="*/ 373273 h 605239"/>
              <a:gd name="connsiteX196" fmla="*/ 373273 h 605239"/>
              <a:gd name="connsiteY196" fmla="*/ 373273 h 605239"/>
              <a:gd name="connsiteX197" fmla="*/ 373273 h 605239"/>
              <a:gd name="connsiteY197" fmla="*/ 373273 h 605239"/>
              <a:gd name="connsiteX198" fmla="*/ 373273 h 605239"/>
              <a:gd name="connsiteY198" fmla="*/ 373273 h 605239"/>
              <a:gd name="connsiteX199" fmla="*/ 373273 h 605239"/>
              <a:gd name="connsiteY199" fmla="*/ 373273 h 605239"/>
              <a:gd name="connsiteX200" fmla="*/ 373273 h 605239"/>
              <a:gd name="connsiteY200" fmla="*/ 373273 h 605239"/>
              <a:gd name="connsiteX201" fmla="*/ 373273 h 605239"/>
              <a:gd name="connsiteY201" fmla="*/ 373273 h 605239"/>
              <a:gd name="connsiteX202" fmla="*/ 373273 h 605239"/>
              <a:gd name="connsiteY202" fmla="*/ 373273 h 605239"/>
              <a:gd name="connsiteX203" fmla="*/ 373273 h 605239"/>
              <a:gd name="connsiteY203" fmla="*/ 373273 h 605239"/>
              <a:gd name="connsiteX204" fmla="*/ 373273 h 605239"/>
              <a:gd name="connsiteY204" fmla="*/ 373273 h 605239"/>
              <a:gd name="connsiteX205" fmla="*/ 373273 h 605239"/>
              <a:gd name="connsiteY205" fmla="*/ 373273 h 605239"/>
              <a:gd name="connsiteX206" fmla="*/ 373273 h 605239"/>
              <a:gd name="connsiteY206" fmla="*/ 373273 h 605239"/>
              <a:gd name="connsiteX207" fmla="*/ 373273 h 605239"/>
              <a:gd name="connsiteY207" fmla="*/ 373273 h 605239"/>
              <a:gd name="connsiteX208" fmla="*/ 373273 h 605239"/>
              <a:gd name="connsiteY208" fmla="*/ 373273 h 605239"/>
              <a:gd name="connsiteX209" fmla="*/ 373273 h 605239"/>
              <a:gd name="connsiteY209" fmla="*/ 373273 h 605239"/>
              <a:gd name="connsiteX210" fmla="*/ 373273 h 605239"/>
              <a:gd name="connsiteY210" fmla="*/ 373273 h 605239"/>
              <a:gd name="connsiteX211" fmla="*/ 373273 h 605239"/>
              <a:gd name="connsiteY211" fmla="*/ 373273 h 605239"/>
              <a:gd name="connsiteX212" fmla="*/ 373273 h 605239"/>
              <a:gd name="connsiteY212" fmla="*/ 373273 h 605239"/>
              <a:gd name="connsiteX213" fmla="*/ 373273 h 605239"/>
              <a:gd name="connsiteY213" fmla="*/ 373273 h 605239"/>
              <a:gd name="connsiteX214" fmla="*/ 373273 h 605239"/>
              <a:gd name="connsiteY214" fmla="*/ 373273 h 605239"/>
              <a:gd name="connsiteX215" fmla="*/ 373273 h 605239"/>
              <a:gd name="connsiteY215" fmla="*/ 373273 h 605239"/>
              <a:gd name="connsiteX216" fmla="*/ 373273 h 605239"/>
              <a:gd name="connsiteY216" fmla="*/ 373273 h 605239"/>
              <a:gd name="connsiteX217" fmla="*/ 373273 h 605239"/>
              <a:gd name="connsiteY217" fmla="*/ 373273 h 605239"/>
              <a:gd name="connsiteX218" fmla="*/ 373273 h 605239"/>
              <a:gd name="connsiteY218" fmla="*/ 373273 h 605239"/>
              <a:gd name="connsiteX219" fmla="*/ 373273 h 605239"/>
              <a:gd name="connsiteY219" fmla="*/ 373273 h 605239"/>
              <a:gd name="connsiteX220" fmla="*/ 373273 h 605239"/>
              <a:gd name="connsiteY220" fmla="*/ 373273 h 605239"/>
              <a:gd name="connsiteX221" fmla="*/ 373273 h 605239"/>
              <a:gd name="connsiteY221" fmla="*/ 373273 h 605239"/>
              <a:gd name="connsiteX222" fmla="*/ 373273 h 605239"/>
              <a:gd name="connsiteY222" fmla="*/ 373273 h 605239"/>
              <a:gd name="connsiteX223" fmla="*/ 373273 h 605239"/>
              <a:gd name="connsiteY223" fmla="*/ 373273 h 605239"/>
              <a:gd name="connsiteX224" fmla="*/ 373273 h 605239"/>
              <a:gd name="connsiteY224" fmla="*/ 373273 h 605239"/>
              <a:gd name="connsiteX225" fmla="*/ 373273 h 605239"/>
              <a:gd name="connsiteY225" fmla="*/ 373273 h 605239"/>
              <a:gd name="connsiteX226" fmla="*/ 373273 h 605239"/>
              <a:gd name="connsiteY226" fmla="*/ 373273 h 605239"/>
              <a:gd name="connsiteX227" fmla="*/ 373273 h 605239"/>
              <a:gd name="connsiteY227" fmla="*/ 373273 h 605239"/>
              <a:gd name="connsiteX228" fmla="*/ 373273 h 605239"/>
              <a:gd name="connsiteY228" fmla="*/ 373273 h 605239"/>
              <a:gd name="connsiteX229" fmla="*/ 373273 h 605239"/>
              <a:gd name="connsiteY229" fmla="*/ 373273 h 605239"/>
              <a:gd name="connsiteX230" fmla="*/ 373273 h 605239"/>
              <a:gd name="connsiteY230" fmla="*/ 373273 h 605239"/>
              <a:gd name="connsiteX231" fmla="*/ 373273 h 605239"/>
              <a:gd name="connsiteY231" fmla="*/ 373273 h 605239"/>
              <a:gd name="connsiteX232" fmla="*/ 373273 h 605239"/>
              <a:gd name="connsiteY232" fmla="*/ 373273 h 605239"/>
              <a:gd name="connsiteX233" fmla="*/ 373273 h 605239"/>
              <a:gd name="connsiteY233" fmla="*/ 373273 h 605239"/>
              <a:gd name="connsiteX234" fmla="*/ 373273 h 605239"/>
              <a:gd name="connsiteY234" fmla="*/ 373273 h 605239"/>
              <a:gd name="connsiteX235" fmla="*/ 373273 h 605239"/>
              <a:gd name="connsiteY235" fmla="*/ 373273 h 605239"/>
              <a:gd name="connsiteX236" fmla="*/ 373273 h 605239"/>
              <a:gd name="connsiteY236" fmla="*/ 373273 h 605239"/>
              <a:gd name="connsiteX237" fmla="*/ 373273 h 605239"/>
              <a:gd name="connsiteY237" fmla="*/ 373273 h 605239"/>
              <a:gd name="connsiteX238" fmla="*/ 373273 h 605239"/>
              <a:gd name="connsiteY238" fmla="*/ 373273 h 605239"/>
              <a:gd name="connsiteX239" fmla="*/ 373273 h 605239"/>
              <a:gd name="connsiteY239" fmla="*/ 373273 h 605239"/>
              <a:gd name="connsiteX240" fmla="*/ 373273 h 605239"/>
              <a:gd name="connsiteY240" fmla="*/ 373273 h 605239"/>
              <a:gd name="connsiteX241" fmla="*/ 373273 h 605239"/>
              <a:gd name="connsiteY241" fmla="*/ 373273 h 605239"/>
              <a:gd name="connsiteX242" fmla="*/ 373273 h 605239"/>
              <a:gd name="connsiteY242" fmla="*/ 373273 h 605239"/>
              <a:gd name="connsiteX243" fmla="*/ 373273 h 605239"/>
              <a:gd name="connsiteY243" fmla="*/ 373273 h 605239"/>
              <a:gd name="connsiteX244" fmla="*/ 373273 h 605239"/>
              <a:gd name="connsiteY244" fmla="*/ 373273 h 605239"/>
              <a:gd name="connsiteX245" fmla="*/ 373273 h 605239"/>
              <a:gd name="connsiteY245" fmla="*/ 373273 h 605239"/>
              <a:gd name="connsiteX246" fmla="*/ 373273 h 605239"/>
              <a:gd name="connsiteY246" fmla="*/ 373273 h 605239"/>
              <a:gd name="connsiteX247" fmla="*/ 373273 h 605239"/>
              <a:gd name="connsiteY247" fmla="*/ 373273 h 605239"/>
              <a:gd name="connsiteX248" fmla="*/ 373273 h 605239"/>
              <a:gd name="connsiteY248" fmla="*/ 373273 h 605239"/>
              <a:gd name="connsiteX249" fmla="*/ 373273 h 605239"/>
              <a:gd name="connsiteY249" fmla="*/ 373273 h 605239"/>
              <a:gd name="connsiteX250" fmla="*/ 373273 h 605239"/>
              <a:gd name="connsiteY250" fmla="*/ 373273 h 605239"/>
              <a:gd name="connsiteX251" fmla="*/ 373273 h 605239"/>
              <a:gd name="connsiteY251" fmla="*/ 373273 h 605239"/>
              <a:gd name="connsiteX252" fmla="*/ 373273 h 605239"/>
              <a:gd name="connsiteY252" fmla="*/ 373273 h 605239"/>
              <a:gd name="connsiteX253" fmla="*/ 373273 h 605239"/>
              <a:gd name="connsiteY253" fmla="*/ 373273 h 605239"/>
              <a:gd name="connsiteX254" fmla="*/ 373273 h 605239"/>
              <a:gd name="connsiteY254" fmla="*/ 373273 h 605239"/>
              <a:gd name="connsiteX255" fmla="*/ 373273 h 605239"/>
              <a:gd name="connsiteY255" fmla="*/ 373273 h 605239"/>
              <a:gd name="connsiteX256" fmla="*/ 373273 h 605239"/>
              <a:gd name="connsiteY256" fmla="*/ 373273 h 605239"/>
              <a:gd name="connsiteX257" fmla="*/ 373273 h 605239"/>
              <a:gd name="connsiteY257" fmla="*/ 373273 h 605239"/>
              <a:gd name="connsiteX258" fmla="*/ 373273 h 605239"/>
              <a:gd name="connsiteY258" fmla="*/ 373273 h 605239"/>
              <a:gd name="connsiteX259" fmla="*/ 373273 h 605239"/>
              <a:gd name="connsiteY259" fmla="*/ 373273 h 605239"/>
              <a:gd name="connsiteX260" fmla="*/ 373273 h 605239"/>
              <a:gd name="connsiteY260" fmla="*/ 373273 h 605239"/>
              <a:gd name="connsiteX261" fmla="*/ 373273 h 605239"/>
              <a:gd name="connsiteY261" fmla="*/ 373273 h 605239"/>
              <a:gd name="connsiteX262" fmla="*/ 373273 h 605239"/>
              <a:gd name="connsiteY262" fmla="*/ 373273 h 605239"/>
              <a:gd name="connsiteX263" fmla="*/ 373273 h 605239"/>
              <a:gd name="connsiteY263" fmla="*/ 373273 h 605239"/>
              <a:gd name="connsiteX264" fmla="*/ 373273 h 605239"/>
              <a:gd name="connsiteY264" fmla="*/ 373273 h 605239"/>
              <a:gd name="connsiteX265" fmla="*/ 373273 h 605239"/>
              <a:gd name="connsiteY265" fmla="*/ 373273 h 605239"/>
              <a:gd name="connsiteX266" fmla="*/ 373273 h 605239"/>
              <a:gd name="connsiteY266" fmla="*/ 373273 h 605239"/>
              <a:gd name="connsiteX267" fmla="*/ 373273 h 605239"/>
              <a:gd name="connsiteY267" fmla="*/ 373273 h 605239"/>
              <a:gd name="connsiteX268" fmla="*/ 373273 h 605239"/>
              <a:gd name="connsiteY268" fmla="*/ 373273 h 605239"/>
              <a:gd name="connsiteX269" fmla="*/ 373273 h 605239"/>
              <a:gd name="connsiteY269" fmla="*/ 373273 h 605239"/>
              <a:gd name="connsiteX270" fmla="*/ 373273 h 605239"/>
              <a:gd name="connsiteY270" fmla="*/ 373273 h 605239"/>
              <a:gd name="connsiteX271" fmla="*/ 373273 h 605239"/>
              <a:gd name="connsiteY271" fmla="*/ 373273 h 605239"/>
              <a:gd name="connsiteX272" fmla="*/ 373273 h 605239"/>
              <a:gd name="connsiteY272" fmla="*/ 373273 h 605239"/>
              <a:gd name="connsiteX273" fmla="*/ 373273 h 605239"/>
              <a:gd name="connsiteY273" fmla="*/ 373273 h 605239"/>
              <a:gd name="connsiteX274" fmla="*/ 373273 h 605239"/>
              <a:gd name="connsiteY274" fmla="*/ 373273 h 605239"/>
              <a:gd name="connsiteX275" fmla="*/ 373273 h 605239"/>
              <a:gd name="connsiteY275" fmla="*/ 373273 h 605239"/>
              <a:gd name="connsiteX276" fmla="*/ 373273 h 605239"/>
              <a:gd name="connsiteY276" fmla="*/ 373273 h 605239"/>
              <a:gd name="connsiteX277" fmla="*/ 373273 h 605239"/>
              <a:gd name="connsiteY277" fmla="*/ 373273 h 605239"/>
              <a:gd name="connsiteX278" fmla="*/ 373273 h 605239"/>
              <a:gd name="connsiteY278" fmla="*/ 373273 h 605239"/>
              <a:gd name="connsiteX279" fmla="*/ 373273 h 605239"/>
              <a:gd name="connsiteY279" fmla="*/ 373273 h 605239"/>
              <a:gd name="connsiteX280" fmla="*/ 373273 h 605239"/>
              <a:gd name="connsiteY280" fmla="*/ 373273 h 605239"/>
              <a:gd name="connsiteX281" fmla="*/ 373273 h 605239"/>
              <a:gd name="connsiteY281" fmla="*/ 373273 h 605239"/>
              <a:gd name="connsiteX282" fmla="*/ 373273 h 605239"/>
              <a:gd name="connsiteY282" fmla="*/ 373273 h 605239"/>
              <a:gd name="connsiteX283" fmla="*/ 373273 h 605239"/>
              <a:gd name="connsiteY283" fmla="*/ 373273 h 605239"/>
              <a:gd name="connsiteX284" fmla="*/ 373273 h 605239"/>
              <a:gd name="connsiteY284" fmla="*/ 373273 h 605239"/>
              <a:gd name="connsiteX285" fmla="*/ 373273 h 605239"/>
              <a:gd name="connsiteY285" fmla="*/ 373273 h 605239"/>
              <a:gd name="connsiteX286" fmla="*/ 373273 h 605239"/>
              <a:gd name="connsiteY286" fmla="*/ 373273 h 605239"/>
              <a:gd name="connsiteX287" fmla="*/ 373273 h 605239"/>
              <a:gd name="connsiteY287" fmla="*/ 373273 h 605239"/>
              <a:gd name="connsiteX288" fmla="*/ 373273 h 605239"/>
              <a:gd name="connsiteY288" fmla="*/ 373273 h 605239"/>
              <a:gd name="connsiteX289" fmla="*/ 373273 h 605239"/>
              <a:gd name="connsiteY289" fmla="*/ 373273 h 605239"/>
              <a:gd name="connsiteX290" fmla="*/ 373273 h 605239"/>
              <a:gd name="connsiteY290" fmla="*/ 373273 h 605239"/>
              <a:gd name="connsiteX291" fmla="*/ 373273 h 605239"/>
              <a:gd name="connsiteY291" fmla="*/ 373273 h 605239"/>
              <a:gd name="connsiteX292" fmla="*/ 373273 h 605239"/>
              <a:gd name="connsiteY292" fmla="*/ 373273 h 605239"/>
              <a:gd name="connsiteX293" fmla="*/ 373273 h 605239"/>
              <a:gd name="connsiteY293" fmla="*/ 373273 h 605239"/>
              <a:gd name="connsiteX294" fmla="*/ 373273 h 605239"/>
              <a:gd name="connsiteY294" fmla="*/ 373273 h 605239"/>
              <a:gd name="connsiteX295" fmla="*/ 373273 h 605239"/>
              <a:gd name="connsiteY295" fmla="*/ 373273 h 605239"/>
              <a:gd name="connsiteX296" fmla="*/ 373273 h 605239"/>
              <a:gd name="connsiteY296" fmla="*/ 373273 h 605239"/>
              <a:gd name="connsiteX297" fmla="*/ 373273 h 605239"/>
              <a:gd name="connsiteY297" fmla="*/ 373273 h 605239"/>
              <a:gd name="connsiteX298" fmla="*/ 373273 h 605239"/>
              <a:gd name="connsiteY298" fmla="*/ 373273 h 605239"/>
              <a:gd name="connsiteX299" fmla="*/ 373273 h 605239"/>
              <a:gd name="connsiteY299" fmla="*/ 373273 h 605239"/>
              <a:gd name="connsiteX300" fmla="*/ 373273 h 605239"/>
              <a:gd name="connsiteY300" fmla="*/ 373273 h 605239"/>
              <a:gd name="connsiteX301" fmla="*/ 373273 h 605239"/>
              <a:gd name="connsiteY301" fmla="*/ 373273 h 605239"/>
              <a:gd name="connsiteX302" fmla="*/ 373273 h 605239"/>
              <a:gd name="connsiteY302" fmla="*/ 373273 h 605239"/>
              <a:gd name="connsiteX303" fmla="*/ 373273 h 605239"/>
              <a:gd name="connsiteY303" fmla="*/ 373273 h 605239"/>
              <a:gd name="connsiteX304" fmla="*/ 373273 h 605239"/>
              <a:gd name="connsiteY304" fmla="*/ 373273 h 605239"/>
              <a:gd name="connsiteX305" fmla="*/ 373273 h 605239"/>
              <a:gd name="connsiteY305" fmla="*/ 373273 h 605239"/>
              <a:gd name="connsiteX306" fmla="*/ 373273 h 605239"/>
              <a:gd name="connsiteY306" fmla="*/ 373273 h 605239"/>
              <a:gd name="connsiteX307" fmla="*/ 373273 h 605239"/>
              <a:gd name="connsiteY307" fmla="*/ 373273 h 605239"/>
              <a:gd name="connsiteX308" fmla="*/ 373273 h 605239"/>
              <a:gd name="connsiteY308" fmla="*/ 373273 h 605239"/>
              <a:gd name="connsiteX309" fmla="*/ 373273 h 605239"/>
              <a:gd name="connsiteY309" fmla="*/ 373273 h 605239"/>
              <a:gd name="connsiteX310" fmla="*/ 373273 h 605239"/>
              <a:gd name="connsiteY310" fmla="*/ 373273 h 605239"/>
              <a:gd name="connsiteX311" fmla="*/ 373273 h 605239"/>
              <a:gd name="connsiteY311" fmla="*/ 373273 h 605239"/>
              <a:gd name="connsiteX312" fmla="*/ 373273 h 605239"/>
              <a:gd name="connsiteY312" fmla="*/ 373273 h 605239"/>
              <a:gd name="connsiteX313" fmla="*/ 373273 h 605239"/>
              <a:gd name="connsiteY313" fmla="*/ 373273 h 605239"/>
              <a:gd name="connsiteX314" fmla="*/ 373273 h 605239"/>
              <a:gd name="connsiteY314" fmla="*/ 373273 h 605239"/>
              <a:gd name="connsiteX315" fmla="*/ 373273 h 605239"/>
              <a:gd name="connsiteY315" fmla="*/ 373273 h 605239"/>
              <a:gd name="connsiteX316" fmla="*/ 373273 h 605239"/>
              <a:gd name="connsiteY316" fmla="*/ 373273 h 605239"/>
              <a:gd name="connsiteX317" fmla="*/ 373273 h 605239"/>
              <a:gd name="connsiteY317" fmla="*/ 373273 h 605239"/>
              <a:gd name="connsiteX318" fmla="*/ 373273 h 605239"/>
              <a:gd name="connsiteY318" fmla="*/ 373273 h 605239"/>
              <a:gd name="connsiteX319" fmla="*/ 373273 h 605239"/>
              <a:gd name="connsiteY319" fmla="*/ 373273 h 605239"/>
              <a:gd name="connsiteX320" fmla="*/ 373273 h 605239"/>
              <a:gd name="connsiteY320" fmla="*/ 373273 h 605239"/>
              <a:gd name="connsiteX321" fmla="*/ 373273 h 605239"/>
              <a:gd name="connsiteY321" fmla="*/ 373273 h 605239"/>
              <a:gd name="connsiteX322" fmla="*/ 373273 h 605239"/>
              <a:gd name="connsiteY322" fmla="*/ 373273 h 605239"/>
              <a:gd name="connsiteX323" fmla="*/ 373273 h 605239"/>
              <a:gd name="connsiteY323" fmla="*/ 373273 h 605239"/>
              <a:gd name="connsiteX324" fmla="*/ 373273 h 605239"/>
              <a:gd name="connsiteY324" fmla="*/ 373273 h 605239"/>
              <a:gd name="connsiteX325" fmla="*/ 373273 h 605239"/>
              <a:gd name="connsiteY325" fmla="*/ 373273 h 605239"/>
              <a:gd name="connsiteX326" fmla="*/ 373273 h 605239"/>
              <a:gd name="connsiteY326" fmla="*/ 373273 h 605239"/>
              <a:gd name="connsiteX327" fmla="*/ 373273 h 605239"/>
              <a:gd name="connsiteY327" fmla="*/ 373273 h 605239"/>
              <a:gd name="connsiteX328" fmla="*/ 373273 h 605239"/>
              <a:gd name="connsiteY328" fmla="*/ 373273 h 605239"/>
              <a:gd name="connsiteX329" fmla="*/ 373273 h 605239"/>
              <a:gd name="connsiteY329" fmla="*/ 373273 h 605239"/>
              <a:gd name="connsiteX330" fmla="*/ 373273 h 605239"/>
              <a:gd name="connsiteY330" fmla="*/ 373273 h 605239"/>
              <a:gd name="connsiteX331" fmla="*/ 373273 h 605239"/>
              <a:gd name="connsiteY331" fmla="*/ 373273 h 605239"/>
              <a:gd name="connsiteX332" fmla="*/ 373273 h 605239"/>
              <a:gd name="connsiteY332" fmla="*/ 373273 h 605239"/>
              <a:gd name="connsiteX333" fmla="*/ 373273 h 605239"/>
              <a:gd name="connsiteY333" fmla="*/ 373273 h 605239"/>
              <a:gd name="connsiteX334" fmla="*/ 373273 h 605239"/>
              <a:gd name="connsiteY334" fmla="*/ 373273 h 605239"/>
              <a:gd name="connsiteX335" fmla="*/ 373273 h 605239"/>
              <a:gd name="connsiteY335" fmla="*/ 373273 h 605239"/>
              <a:gd name="connsiteX336" fmla="*/ 373273 h 605239"/>
              <a:gd name="connsiteY336" fmla="*/ 373273 h 605239"/>
              <a:gd name="connsiteX337" fmla="*/ 373273 h 605239"/>
              <a:gd name="connsiteY337" fmla="*/ 373273 h 605239"/>
              <a:gd name="connsiteX338" fmla="*/ 373273 h 605239"/>
              <a:gd name="connsiteY338" fmla="*/ 373273 h 605239"/>
              <a:gd name="connsiteX339" fmla="*/ 373273 h 605239"/>
              <a:gd name="connsiteY339" fmla="*/ 373273 h 605239"/>
              <a:gd name="connsiteX340" fmla="*/ 373273 h 605239"/>
              <a:gd name="connsiteY340" fmla="*/ 373273 h 605239"/>
              <a:gd name="connsiteX341" fmla="*/ 373273 h 605239"/>
              <a:gd name="connsiteY341" fmla="*/ 373273 h 605239"/>
              <a:gd name="connsiteX342" fmla="*/ 373273 h 605239"/>
              <a:gd name="connsiteY342" fmla="*/ 373273 h 605239"/>
              <a:gd name="connsiteX343" fmla="*/ 373273 h 605239"/>
              <a:gd name="connsiteY343" fmla="*/ 373273 h 605239"/>
              <a:gd name="connsiteX344" fmla="*/ 373273 h 605239"/>
              <a:gd name="connsiteY344" fmla="*/ 373273 h 605239"/>
              <a:gd name="connsiteX345" fmla="*/ 373273 h 605239"/>
              <a:gd name="connsiteY345" fmla="*/ 373273 h 605239"/>
              <a:gd name="connsiteX346" fmla="*/ 373273 h 605239"/>
              <a:gd name="connsiteY346" fmla="*/ 373273 h 605239"/>
              <a:gd name="connsiteX347" fmla="*/ 373273 h 605239"/>
              <a:gd name="connsiteY347" fmla="*/ 373273 h 605239"/>
              <a:gd name="connsiteX348" fmla="*/ 373273 h 605239"/>
              <a:gd name="connsiteY348" fmla="*/ 373273 h 605239"/>
              <a:gd name="connsiteX349" fmla="*/ 373273 h 605239"/>
              <a:gd name="connsiteY349" fmla="*/ 373273 h 605239"/>
              <a:gd name="connsiteX350" fmla="*/ 373273 h 605239"/>
              <a:gd name="connsiteY350" fmla="*/ 373273 h 605239"/>
              <a:gd name="connsiteX351" fmla="*/ 373273 h 605239"/>
              <a:gd name="connsiteY351" fmla="*/ 373273 h 605239"/>
              <a:gd name="connsiteX352" fmla="*/ 373273 h 605239"/>
              <a:gd name="connsiteY352" fmla="*/ 373273 h 605239"/>
              <a:gd name="connsiteX353" fmla="*/ 373273 h 605239"/>
              <a:gd name="connsiteY353" fmla="*/ 373273 h 605239"/>
              <a:gd name="connsiteX354" fmla="*/ 373273 h 605239"/>
              <a:gd name="connsiteY354" fmla="*/ 373273 h 605239"/>
              <a:gd name="connsiteX355" fmla="*/ 373273 h 605239"/>
              <a:gd name="connsiteY355" fmla="*/ 373273 h 605239"/>
              <a:gd name="connsiteX356" fmla="*/ 373273 h 605239"/>
              <a:gd name="connsiteY356" fmla="*/ 373273 h 605239"/>
              <a:gd name="connsiteX357" fmla="*/ 373273 h 605239"/>
              <a:gd name="connsiteY357" fmla="*/ 373273 h 605239"/>
              <a:gd name="connsiteX358" fmla="*/ 373273 h 605239"/>
              <a:gd name="connsiteY358" fmla="*/ 373273 h 605239"/>
              <a:gd name="connsiteX359" fmla="*/ 373273 h 605239"/>
              <a:gd name="connsiteY359" fmla="*/ 373273 h 605239"/>
              <a:gd name="connsiteX360" fmla="*/ 373273 h 605239"/>
              <a:gd name="connsiteY360" fmla="*/ 373273 h 605239"/>
              <a:gd name="connsiteX361" fmla="*/ 373273 h 605239"/>
              <a:gd name="connsiteY361" fmla="*/ 373273 h 605239"/>
              <a:gd name="connsiteX362" fmla="*/ 373273 h 605239"/>
              <a:gd name="connsiteY362" fmla="*/ 373273 h 605239"/>
              <a:gd name="connsiteX363" fmla="*/ 373273 h 605239"/>
              <a:gd name="connsiteY363" fmla="*/ 373273 h 605239"/>
              <a:gd name="connsiteX364" fmla="*/ 373273 h 605239"/>
              <a:gd name="connsiteY364" fmla="*/ 373273 h 605239"/>
              <a:gd name="connsiteX365" fmla="*/ 373273 h 605239"/>
              <a:gd name="connsiteY365" fmla="*/ 373273 h 605239"/>
              <a:gd name="connsiteX366" fmla="*/ 373273 h 605239"/>
              <a:gd name="connsiteY366" fmla="*/ 373273 h 605239"/>
              <a:gd name="connsiteX367" fmla="*/ 373273 h 605239"/>
              <a:gd name="connsiteY367" fmla="*/ 373273 h 605239"/>
              <a:gd name="connsiteX368" fmla="*/ 373273 h 605239"/>
              <a:gd name="connsiteY368" fmla="*/ 373273 h 605239"/>
              <a:gd name="connsiteX369" fmla="*/ 373273 h 605239"/>
              <a:gd name="connsiteY369" fmla="*/ 373273 h 605239"/>
              <a:gd name="connsiteX370" fmla="*/ 373273 h 605239"/>
              <a:gd name="connsiteY370" fmla="*/ 373273 h 605239"/>
              <a:gd name="connsiteX371" fmla="*/ 373273 h 605239"/>
              <a:gd name="connsiteY371" fmla="*/ 373273 h 605239"/>
              <a:gd name="connsiteX372" fmla="*/ 373273 h 605239"/>
              <a:gd name="connsiteY372" fmla="*/ 373273 h 605239"/>
              <a:gd name="connsiteX373" fmla="*/ 373273 h 605239"/>
              <a:gd name="connsiteY373" fmla="*/ 373273 h 605239"/>
              <a:gd name="connsiteX374" fmla="*/ 373273 h 605239"/>
              <a:gd name="connsiteY374" fmla="*/ 373273 h 605239"/>
              <a:gd name="connsiteX375" fmla="*/ 373273 h 605239"/>
              <a:gd name="connsiteY375" fmla="*/ 373273 h 605239"/>
              <a:gd name="connsiteX376" fmla="*/ 373273 h 605239"/>
              <a:gd name="connsiteY376" fmla="*/ 373273 h 605239"/>
              <a:gd name="connsiteX377" fmla="*/ 373273 h 605239"/>
              <a:gd name="connsiteY377" fmla="*/ 373273 h 605239"/>
              <a:gd name="connsiteX378" fmla="*/ 373273 h 605239"/>
              <a:gd name="connsiteY378" fmla="*/ 373273 h 605239"/>
              <a:gd name="connsiteX379" fmla="*/ 373273 h 605239"/>
              <a:gd name="connsiteY379" fmla="*/ 373273 h 605239"/>
              <a:gd name="connsiteX380" fmla="*/ 373273 h 605239"/>
              <a:gd name="connsiteY380" fmla="*/ 373273 h 605239"/>
              <a:gd name="connsiteX381" fmla="*/ 373273 h 605239"/>
              <a:gd name="connsiteY381" fmla="*/ 373273 h 605239"/>
              <a:gd name="connsiteX382" fmla="*/ 373273 h 605239"/>
              <a:gd name="connsiteY382" fmla="*/ 373273 h 605239"/>
              <a:gd name="connsiteX383" fmla="*/ 373273 h 605239"/>
              <a:gd name="connsiteY383" fmla="*/ 373273 h 605239"/>
              <a:gd name="connsiteX384" fmla="*/ 373273 h 605239"/>
              <a:gd name="connsiteY384" fmla="*/ 373273 h 605239"/>
              <a:gd name="connsiteX385" fmla="*/ 373273 h 605239"/>
              <a:gd name="connsiteY385" fmla="*/ 373273 h 605239"/>
              <a:gd name="connsiteX386" fmla="*/ 373273 h 605239"/>
              <a:gd name="connsiteY386" fmla="*/ 373273 h 605239"/>
              <a:gd name="connsiteX387" fmla="*/ 373273 h 605239"/>
              <a:gd name="connsiteY387" fmla="*/ 373273 h 605239"/>
              <a:gd name="connsiteX388" fmla="*/ 373273 h 605239"/>
              <a:gd name="connsiteY388" fmla="*/ 373273 h 605239"/>
              <a:gd name="connsiteX389" fmla="*/ 373273 h 605239"/>
              <a:gd name="connsiteY389" fmla="*/ 373273 h 605239"/>
              <a:gd name="connsiteX390" fmla="*/ 373273 h 605239"/>
              <a:gd name="connsiteY390" fmla="*/ 373273 h 605239"/>
              <a:gd name="connsiteX391" fmla="*/ 373273 h 605239"/>
              <a:gd name="connsiteY391" fmla="*/ 373273 h 605239"/>
              <a:gd name="connsiteX392" fmla="*/ 373273 h 605239"/>
              <a:gd name="connsiteY392" fmla="*/ 373273 h 605239"/>
              <a:gd name="connsiteX393" fmla="*/ 373273 h 605239"/>
              <a:gd name="connsiteY393" fmla="*/ 373273 h 605239"/>
              <a:gd name="connsiteX394" fmla="*/ 373273 h 605239"/>
              <a:gd name="connsiteY394" fmla="*/ 373273 h 605239"/>
              <a:gd name="connsiteX395" fmla="*/ 373273 h 605239"/>
              <a:gd name="connsiteY395" fmla="*/ 373273 h 605239"/>
              <a:gd name="connsiteX396" fmla="*/ 373273 h 605239"/>
              <a:gd name="connsiteY396" fmla="*/ 373273 h 605239"/>
              <a:gd name="connsiteX397" fmla="*/ 373273 h 605239"/>
              <a:gd name="connsiteY397" fmla="*/ 373273 h 605239"/>
              <a:gd name="connsiteX398" fmla="*/ 373273 h 605239"/>
              <a:gd name="connsiteY398" fmla="*/ 373273 h 605239"/>
              <a:gd name="connsiteX399" fmla="*/ 373273 h 605239"/>
              <a:gd name="connsiteY399" fmla="*/ 373273 h 605239"/>
              <a:gd name="connsiteX400" fmla="*/ 373273 h 605239"/>
              <a:gd name="connsiteY400" fmla="*/ 373273 h 605239"/>
              <a:gd name="connsiteX401" fmla="*/ 373273 h 605239"/>
              <a:gd name="connsiteY401" fmla="*/ 373273 h 605239"/>
              <a:gd name="connsiteX402" fmla="*/ 373273 h 605239"/>
              <a:gd name="connsiteY402" fmla="*/ 373273 h 605239"/>
              <a:gd name="connsiteX403" fmla="*/ 373273 h 605239"/>
              <a:gd name="connsiteY403" fmla="*/ 373273 h 605239"/>
              <a:gd name="connsiteX404" fmla="*/ 373273 h 605239"/>
              <a:gd name="connsiteY404" fmla="*/ 373273 h 605239"/>
              <a:gd name="connsiteX405" fmla="*/ 373273 h 605239"/>
              <a:gd name="connsiteY405" fmla="*/ 373273 h 605239"/>
              <a:gd name="connsiteX406" fmla="*/ 373273 h 605239"/>
              <a:gd name="connsiteY406" fmla="*/ 373273 h 605239"/>
              <a:gd name="connsiteX407" fmla="*/ 373273 h 605239"/>
              <a:gd name="connsiteY407" fmla="*/ 373273 h 605239"/>
              <a:gd name="connsiteX408" fmla="*/ 373273 h 605239"/>
              <a:gd name="connsiteY408" fmla="*/ 373273 h 605239"/>
              <a:gd name="connsiteX409" fmla="*/ 373273 h 605239"/>
              <a:gd name="connsiteY409" fmla="*/ 373273 h 605239"/>
              <a:gd name="connsiteX410" fmla="*/ 373273 h 605239"/>
              <a:gd name="connsiteY410" fmla="*/ 373273 h 605239"/>
              <a:gd name="connsiteX411" fmla="*/ 373273 h 605239"/>
              <a:gd name="connsiteY411" fmla="*/ 373273 h 605239"/>
              <a:gd name="connsiteX412" fmla="*/ 373273 h 605239"/>
              <a:gd name="connsiteY412" fmla="*/ 373273 h 605239"/>
              <a:gd name="connsiteX413" fmla="*/ 373273 h 605239"/>
              <a:gd name="connsiteY413" fmla="*/ 373273 h 605239"/>
              <a:gd name="connsiteX414" fmla="*/ 373273 h 605239"/>
              <a:gd name="connsiteY414" fmla="*/ 373273 h 605239"/>
              <a:gd name="connsiteX415" fmla="*/ 373273 h 605239"/>
              <a:gd name="connsiteY415" fmla="*/ 373273 h 605239"/>
              <a:gd name="connsiteX416" fmla="*/ 373273 h 605239"/>
              <a:gd name="connsiteY416" fmla="*/ 373273 h 605239"/>
              <a:gd name="connsiteX417" fmla="*/ 373273 h 605239"/>
              <a:gd name="connsiteY417" fmla="*/ 373273 h 605239"/>
              <a:gd name="connsiteX418" fmla="*/ 373273 h 605239"/>
              <a:gd name="connsiteY418" fmla="*/ 373273 h 605239"/>
              <a:gd name="connsiteX419" fmla="*/ 373273 h 605239"/>
              <a:gd name="connsiteY419" fmla="*/ 373273 h 605239"/>
              <a:gd name="connsiteX420" fmla="*/ 373273 h 605239"/>
              <a:gd name="connsiteY420" fmla="*/ 373273 h 605239"/>
              <a:gd name="connsiteX421" fmla="*/ 373273 h 605239"/>
              <a:gd name="connsiteY421" fmla="*/ 373273 h 605239"/>
              <a:gd name="connsiteX422" fmla="*/ 373273 h 605239"/>
              <a:gd name="connsiteY422" fmla="*/ 373273 h 605239"/>
              <a:gd name="connsiteX423" fmla="*/ 373273 h 605239"/>
              <a:gd name="connsiteY423" fmla="*/ 373273 h 605239"/>
              <a:gd name="connsiteX424" fmla="*/ 373273 h 605239"/>
              <a:gd name="connsiteY424" fmla="*/ 373273 h 605239"/>
              <a:gd name="connsiteX425" fmla="*/ 373273 h 605239"/>
              <a:gd name="connsiteY425" fmla="*/ 373273 h 605239"/>
              <a:gd name="connsiteX426" fmla="*/ 373273 h 605239"/>
              <a:gd name="connsiteY426" fmla="*/ 373273 h 605239"/>
              <a:gd name="connsiteX427" fmla="*/ 373273 h 605239"/>
              <a:gd name="connsiteY427" fmla="*/ 373273 h 605239"/>
              <a:gd name="connsiteX428" fmla="*/ 373273 h 605239"/>
              <a:gd name="connsiteY428" fmla="*/ 373273 h 605239"/>
              <a:gd name="connsiteX429" fmla="*/ 373273 h 605239"/>
              <a:gd name="connsiteY429" fmla="*/ 373273 h 605239"/>
              <a:gd name="connsiteX430" fmla="*/ 373273 h 605239"/>
              <a:gd name="connsiteY430" fmla="*/ 373273 h 605239"/>
              <a:gd name="connsiteX431" fmla="*/ 373273 h 605239"/>
              <a:gd name="connsiteY431" fmla="*/ 373273 h 605239"/>
              <a:gd name="connsiteX432" fmla="*/ 373273 h 605239"/>
              <a:gd name="connsiteY432" fmla="*/ 373273 h 605239"/>
              <a:gd name="connsiteX433" fmla="*/ 373273 h 605239"/>
              <a:gd name="connsiteY433" fmla="*/ 373273 h 605239"/>
              <a:gd name="connsiteX434" fmla="*/ 373273 h 605239"/>
              <a:gd name="connsiteY434" fmla="*/ 373273 h 605239"/>
              <a:gd name="connsiteX435" fmla="*/ 373273 h 605239"/>
              <a:gd name="connsiteY435" fmla="*/ 373273 h 605239"/>
              <a:gd name="connsiteX436" fmla="*/ 373273 h 605239"/>
              <a:gd name="connsiteY436" fmla="*/ 373273 h 605239"/>
              <a:gd name="connsiteX437" fmla="*/ 373273 h 605239"/>
              <a:gd name="connsiteY437" fmla="*/ 373273 h 605239"/>
              <a:gd name="connsiteX438" fmla="*/ 373273 h 605239"/>
              <a:gd name="connsiteY438" fmla="*/ 373273 h 605239"/>
              <a:gd name="connsiteX439" fmla="*/ 373273 h 605239"/>
              <a:gd name="connsiteY439" fmla="*/ 373273 h 605239"/>
              <a:gd name="connsiteX440" fmla="*/ 373273 h 605239"/>
              <a:gd name="connsiteY440" fmla="*/ 373273 h 605239"/>
              <a:gd name="connsiteX441" fmla="*/ 373273 h 605239"/>
              <a:gd name="connsiteY441" fmla="*/ 373273 h 605239"/>
              <a:gd name="connsiteX442" fmla="*/ 373273 h 605239"/>
              <a:gd name="connsiteY442" fmla="*/ 373273 h 605239"/>
              <a:gd name="connsiteX443" fmla="*/ 373273 h 605239"/>
              <a:gd name="connsiteY443" fmla="*/ 373273 h 605239"/>
              <a:gd name="connsiteX444" fmla="*/ 373273 h 605239"/>
              <a:gd name="connsiteY444" fmla="*/ 373273 h 605239"/>
              <a:gd name="connsiteX445" fmla="*/ 373273 h 605239"/>
              <a:gd name="connsiteY445" fmla="*/ 373273 h 605239"/>
              <a:gd name="connsiteX446" fmla="*/ 373273 h 605239"/>
              <a:gd name="connsiteY446" fmla="*/ 373273 h 605239"/>
              <a:gd name="connsiteX447" fmla="*/ 373273 h 605239"/>
              <a:gd name="connsiteY447" fmla="*/ 373273 h 605239"/>
              <a:gd name="connsiteX448" fmla="*/ 373273 h 605239"/>
              <a:gd name="connsiteY448" fmla="*/ 373273 h 605239"/>
              <a:gd name="connsiteX449" fmla="*/ 373273 h 605239"/>
              <a:gd name="connsiteY449" fmla="*/ 373273 h 605239"/>
              <a:gd name="connsiteX450" fmla="*/ 373273 h 605239"/>
              <a:gd name="connsiteY450" fmla="*/ 373273 h 605239"/>
              <a:gd name="connsiteX451" fmla="*/ 373273 h 605239"/>
              <a:gd name="connsiteY451" fmla="*/ 373273 h 605239"/>
              <a:gd name="connsiteX452" fmla="*/ 373273 h 605239"/>
              <a:gd name="connsiteY452" fmla="*/ 373273 h 605239"/>
              <a:gd name="connsiteX453" fmla="*/ 373273 h 605239"/>
              <a:gd name="connsiteY453" fmla="*/ 373273 h 605239"/>
              <a:gd name="connsiteX454" fmla="*/ 373273 h 605239"/>
              <a:gd name="connsiteY454" fmla="*/ 373273 h 605239"/>
              <a:gd name="connsiteX455" fmla="*/ 373273 h 605239"/>
              <a:gd name="connsiteY455" fmla="*/ 373273 h 605239"/>
              <a:gd name="connsiteX456" fmla="*/ 373273 h 605239"/>
              <a:gd name="connsiteY456" fmla="*/ 373273 h 605239"/>
              <a:gd name="connsiteX457" fmla="*/ 373273 h 605239"/>
              <a:gd name="connsiteY457" fmla="*/ 373273 h 605239"/>
              <a:gd name="connsiteX458" fmla="*/ 373273 h 605239"/>
              <a:gd name="connsiteY458" fmla="*/ 373273 h 605239"/>
              <a:gd name="connsiteX459" fmla="*/ 373273 h 605239"/>
              <a:gd name="connsiteY459" fmla="*/ 373273 h 605239"/>
              <a:gd name="connsiteX460" fmla="*/ 373273 h 605239"/>
              <a:gd name="connsiteY460" fmla="*/ 373273 h 605239"/>
              <a:gd name="connsiteX461" fmla="*/ 373273 h 605239"/>
              <a:gd name="connsiteY461" fmla="*/ 373273 h 605239"/>
              <a:gd name="connsiteX462" fmla="*/ 373273 h 605239"/>
              <a:gd name="connsiteY462" fmla="*/ 373273 h 605239"/>
              <a:gd name="connsiteX463" fmla="*/ 373273 h 605239"/>
              <a:gd name="connsiteY463" fmla="*/ 373273 h 605239"/>
              <a:gd name="connsiteX464" fmla="*/ 373273 h 605239"/>
              <a:gd name="connsiteY464" fmla="*/ 373273 h 605239"/>
              <a:gd name="connsiteX465" fmla="*/ 373273 h 605239"/>
              <a:gd name="connsiteY465" fmla="*/ 373273 h 605239"/>
              <a:gd name="connsiteX466" fmla="*/ 373273 h 605239"/>
              <a:gd name="connsiteY466" fmla="*/ 373273 h 605239"/>
              <a:gd name="connsiteX467" fmla="*/ 373273 h 605239"/>
              <a:gd name="connsiteY467" fmla="*/ 373273 h 605239"/>
              <a:gd name="connsiteX468" fmla="*/ 373273 h 605239"/>
              <a:gd name="connsiteY468" fmla="*/ 373273 h 605239"/>
              <a:gd name="connsiteX469" fmla="*/ 373273 h 605239"/>
              <a:gd name="connsiteY469" fmla="*/ 373273 h 605239"/>
              <a:gd name="connsiteX470" fmla="*/ 373273 h 605239"/>
              <a:gd name="connsiteY470" fmla="*/ 373273 h 605239"/>
              <a:gd name="connsiteX471" fmla="*/ 373273 h 605239"/>
              <a:gd name="connsiteY471" fmla="*/ 373273 h 605239"/>
              <a:gd name="connsiteX472" fmla="*/ 373273 h 605239"/>
              <a:gd name="connsiteY472" fmla="*/ 373273 h 605239"/>
              <a:gd name="connsiteX473" fmla="*/ 373273 h 605239"/>
              <a:gd name="connsiteY473" fmla="*/ 373273 h 605239"/>
              <a:gd name="connsiteX474" fmla="*/ 373273 h 605239"/>
              <a:gd name="connsiteY474" fmla="*/ 373273 h 605239"/>
              <a:gd name="connsiteX475" fmla="*/ 373273 h 605239"/>
              <a:gd name="connsiteY475" fmla="*/ 373273 h 605239"/>
              <a:gd name="connsiteX476" fmla="*/ 373273 h 605239"/>
              <a:gd name="connsiteY476" fmla="*/ 373273 h 605239"/>
              <a:gd name="connsiteX477" fmla="*/ 373273 h 605239"/>
              <a:gd name="connsiteY477" fmla="*/ 373273 h 605239"/>
              <a:gd name="connsiteX478" fmla="*/ 373273 h 605239"/>
              <a:gd name="connsiteY478" fmla="*/ 373273 h 605239"/>
              <a:gd name="connsiteX479" fmla="*/ 373273 h 605239"/>
              <a:gd name="connsiteY479" fmla="*/ 373273 h 605239"/>
              <a:gd name="connsiteX480" fmla="*/ 373273 h 605239"/>
              <a:gd name="connsiteY480" fmla="*/ 373273 h 605239"/>
              <a:gd name="connsiteX481" fmla="*/ 373273 h 605239"/>
              <a:gd name="connsiteY481" fmla="*/ 373273 h 605239"/>
              <a:gd name="connsiteX482" fmla="*/ 373273 h 605239"/>
              <a:gd name="connsiteY482" fmla="*/ 373273 h 605239"/>
              <a:gd name="connsiteX483" fmla="*/ 373273 h 605239"/>
              <a:gd name="connsiteY483" fmla="*/ 373273 h 605239"/>
              <a:gd name="connsiteX484" fmla="*/ 373273 h 605239"/>
              <a:gd name="connsiteY484" fmla="*/ 373273 h 605239"/>
              <a:gd name="connsiteX485" fmla="*/ 373273 h 605239"/>
              <a:gd name="connsiteY485" fmla="*/ 373273 h 605239"/>
              <a:gd name="connsiteX486" fmla="*/ 373273 h 605239"/>
              <a:gd name="connsiteY486" fmla="*/ 373273 h 605239"/>
              <a:gd name="connsiteX487" fmla="*/ 373273 h 605239"/>
              <a:gd name="connsiteY487" fmla="*/ 373273 h 605239"/>
              <a:gd name="connsiteX488" fmla="*/ 373273 h 605239"/>
              <a:gd name="connsiteY488" fmla="*/ 373273 h 605239"/>
              <a:gd name="connsiteX489" fmla="*/ 373273 h 605239"/>
              <a:gd name="connsiteY489" fmla="*/ 373273 h 605239"/>
              <a:gd name="connsiteX490" fmla="*/ 373273 h 605239"/>
              <a:gd name="connsiteY490" fmla="*/ 373273 h 605239"/>
              <a:gd name="connsiteX491" fmla="*/ 373273 h 605239"/>
              <a:gd name="connsiteY491" fmla="*/ 373273 h 605239"/>
              <a:gd name="connsiteX492" fmla="*/ 373273 h 605239"/>
              <a:gd name="connsiteY492" fmla="*/ 373273 h 605239"/>
              <a:gd name="connsiteX493" fmla="*/ 373273 h 605239"/>
              <a:gd name="connsiteY493" fmla="*/ 373273 h 605239"/>
              <a:gd name="connsiteX494" fmla="*/ 373273 h 605239"/>
              <a:gd name="connsiteY494" fmla="*/ 373273 h 605239"/>
              <a:gd name="connsiteX495" fmla="*/ 373273 h 605239"/>
              <a:gd name="connsiteY495" fmla="*/ 373273 h 605239"/>
              <a:gd name="connsiteX496" fmla="*/ 373273 h 605239"/>
              <a:gd name="connsiteY496" fmla="*/ 373273 h 605239"/>
              <a:gd name="connsiteX497" fmla="*/ 373273 h 605239"/>
              <a:gd name="connsiteY497" fmla="*/ 373273 h 605239"/>
              <a:gd name="connsiteX498" fmla="*/ 373273 h 605239"/>
              <a:gd name="connsiteY498" fmla="*/ 373273 h 605239"/>
              <a:gd name="connsiteX499" fmla="*/ 373273 h 605239"/>
              <a:gd name="connsiteY499" fmla="*/ 373273 h 605239"/>
              <a:gd name="connsiteX500" fmla="*/ 373273 h 605239"/>
              <a:gd name="connsiteY500" fmla="*/ 373273 h 605239"/>
              <a:gd name="connsiteX501" fmla="*/ 373273 h 605239"/>
              <a:gd name="connsiteY501" fmla="*/ 373273 h 605239"/>
              <a:gd name="connsiteX502" fmla="*/ 373273 h 605239"/>
              <a:gd name="connsiteY502" fmla="*/ 373273 h 605239"/>
              <a:gd name="connsiteX503" fmla="*/ 373273 h 605239"/>
              <a:gd name="connsiteY503" fmla="*/ 373273 h 605239"/>
              <a:gd name="connsiteX504" fmla="*/ 373273 h 605239"/>
              <a:gd name="connsiteY504" fmla="*/ 373273 h 605239"/>
              <a:gd name="connsiteX505" fmla="*/ 373273 h 605239"/>
              <a:gd name="connsiteY505" fmla="*/ 373273 h 605239"/>
              <a:gd name="connsiteX506" fmla="*/ 373273 h 605239"/>
              <a:gd name="connsiteY506" fmla="*/ 373273 h 605239"/>
              <a:gd name="connsiteX507" fmla="*/ 373273 h 605239"/>
              <a:gd name="connsiteY507" fmla="*/ 373273 h 605239"/>
              <a:gd name="connsiteX508" fmla="*/ 373273 h 605239"/>
              <a:gd name="connsiteY508" fmla="*/ 373273 h 605239"/>
              <a:gd name="connsiteX509" fmla="*/ 373273 h 605239"/>
              <a:gd name="connsiteY509" fmla="*/ 373273 h 605239"/>
              <a:gd name="connsiteX510" fmla="*/ 373273 h 605239"/>
              <a:gd name="connsiteY510" fmla="*/ 373273 h 605239"/>
              <a:gd name="connsiteX511" fmla="*/ 373273 h 605239"/>
              <a:gd name="connsiteY511" fmla="*/ 373273 h 605239"/>
              <a:gd name="connsiteX512" fmla="*/ 373273 h 605239"/>
              <a:gd name="connsiteY512" fmla="*/ 373273 h 605239"/>
              <a:gd name="connsiteX513" fmla="*/ 373273 h 605239"/>
              <a:gd name="connsiteY513" fmla="*/ 373273 h 605239"/>
              <a:gd name="connsiteX514" fmla="*/ 373273 h 605239"/>
              <a:gd name="connsiteY514" fmla="*/ 373273 h 605239"/>
              <a:gd name="connsiteX515" fmla="*/ 373273 h 605239"/>
              <a:gd name="connsiteY515" fmla="*/ 373273 h 605239"/>
              <a:gd name="connsiteX516" fmla="*/ 373273 h 605239"/>
              <a:gd name="connsiteY516" fmla="*/ 373273 h 605239"/>
              <a:gd name="connsiteX517" fmla="*/ 373273 h 605239"/>
              <a:gd name="connsiteY517" fmla="*/ 373273 h 605239"/>
              <a:gd name="connsiteX518" fmla="*/ 373273 h 605239"/>
              <a:gd name="connsiteY518" fmla="*/ 373273 h 605239"/>
              <a:gd name="connsiteX519" fmla="*/ 373273 h 605239"/>
              <a:gd name="connsiteY519" fmla="*/ 373273 h 605239"/>
              <a:gd name="connsiteX520" fmla="*/ 373273 h 605239"/>
              <a:gd name="connsiteY520" fmla="*/ 373273 h 605239"/>
              <a:gd name="connsiteX521" fmla="*/ 373273 h 605239"/>
              <a:gd name="connsiteY521" fmla="*/ 373273 h 605239"/>
              <a:gd name="connsiteX522" fmla="*/ 373273 h 605239"/>
              <a:gd name="connsiteY522" fmla="*/ 373273 h 605239"/>
              <a:gd name="connsiteX523" fmla="*/ 373273 h 605239"/>
              <a:gd name="connsiteY523" fmla="*/ 373273 h 605239"/>
              <a:gd name="connsiteX524" fmla="*/ 373273 h 605239"/>
              <a:gd name="connsiteY524" fmla="*/ 373273 h 605239"/>
              <a:gd name="connsiteX525" fmla="*/ 373273 h 605239"/>
              <a:gd name="connsiteY525" fmla="*/ 373273 h 605239"/>
              <a:gd name="connsiteX526" fmla="*/ 373273 h 605239"/>
              <a:gd name="connsiteY526" fmla="*/ 373273 h 605239"/>
              <a:gd name="connsiteX527" fmla="*/ 373273 h 605239"/>
              <a:gd name="connsiteY527" fmla="*/ 373273 h 605239"/>
              <a:gd name="connsiteX528" fmla="*/ 373273 h 605239"/>
              <a:gd name="connsiteY528" fmla="*/ 373273 h 605239"/>
              <a:gd name="connsiteX529" fmla="*/ 373273 h 605239"/>
              <a:gd name="connsiteY529" fmla="*/ 373273 h 605239"/>
              <a:gd name="connsiteX530" fmla="*/ 373273 h 605239"/>
              <a:gd name="connsiteY530" fmla="*/ 373273 h 605239"/>
              <a:gd name="connsiteX531" fmla="*/ 373273 h 605239"/>
              <a:gd name="connsiteY531" fmla="*/ 373273 h 605239"/>
              <a:gd name="connsiteX532" fmla="*/ 373273 h 605239"/>
              <a:gd name="connsiteY532" fmla="*/ 373273 h 605239"/>
              <a:gd name="connsiteX533" fmla="*/ 373273 h 605239"/>
              <a:gd name="connsiteY533" fmla="*/ 373273 h 605239"/>
              <a:gd name="connsiteX534" fmla="*/ 373273 h 605239"/>
              <a:gd name="connsiteY534" fmla="*/ 373273 h 605239"/>
              <a:gd name="connsiteX535" fmla="*/ 373273 h 605239"/>
              <a:gd name="connsiteY535" fmla="*/ 373273 h 605239"/>
              <a:gd name="connsiteX536" fmla="*/ 373273 h 605239"/>
              <a:gd name="connsiteY536" fmla="*/ 373273 h 605239"/>
              <a:gd name="connsiteX537" fmla="*/ 373273 h 605239"/>
              <a:gd name="connsiteY537" fmla="*/ 373273 h 605239"/>
              <a:gd name="connsiteX538" fmla="*/ 373273 h 605239"/>
              <a:gd name="connsiteY538" fmla="*/ 373273 h 605239"/>
              <a:gd name="connsiteX539" fmla="*/ 373273 h 605239"/>
              <a:gd name="connsiteY539" fmla="*/ 373273 h 605239"/>
              <a:gd name="connsiteX540" fmla="*/ 373273 h 605239"/>
              <a:gd name="connsiteY540" fmla="*/ 373273 h 605239"/>
              <a:gd name="connsiteX541" fmla="*/ 373273 h 605239"/>
              <a:gd name="connsiteY541" fmla="*/ 373273 h 605239"/>
              <a:gd name="connsiteX542" fmla="*/ 373273 h 605239"/>
              <a:gd name="connsiteY542" fmla="*/ 373273 h 605239"/>
              <a:gd name="connsiteX543" fmla="*/ 373273 h 605239"/>
              <a:gd name="connsiteY543" fmla="*/ 373273 h 605239"/>
              <a:gd name="connsiteX544" fmla="*/ 373273 h 605239"/>
              <a:gd name="connsiteY544" fmla="*/ 373273 h 605239"/>
              <a:gd name="connsiteX545" fmla="*/ 373273 h 605239"/>
              <a:gd name="connsiteY545" fmla="*/ 373273 h 605239"/>
              <a:gd name="connsiteX546" fmla="*/ 373273 h 605239"/>
              <a:gd name="connsiteY546" fmla="*/ 373273 h 605239"/>
              <a:gd name="connsiteX547" fmla="*/ 373273 h 605239"/>
              <a:gd name="connsiteY547" fmla="*/ 373273 h 605239"/>
              <a:gd name="connsiteX548" fmla="*/ 373273 h 605239"/>
              <a:gd name="connsiteY548" fmla="*/ 373273 h 605239"/>
              <a:gd name="connsiteX549" fmla="*/ 373273 h 605239"/>
              <a:gd name="connsiteY549" fmla="*/ 373273 h 605239"/>
              <a:gd name="connsiteX550" fmla="*/ 373273 h 605239"/>
              <a:gd name="connsiteY550" fmla="*/ 373273 h 605239"/>
              <a:gd name="connsiteX551" fmla="*/ 373273 h 605239"/>
              <a:gd name="connsiteY551" fmla="*/ 373273 h 605239"/>
              <a:gd name="connsiteX552" fmla="*/ 373273 h 605239"/>
              <a:gd name="connsiteY552" fmla="*/ 373273 h 605239"/>
              <a:gd name="connsiteX553" fmla="*/ 373273 h 605239"/>
              <a:gd name="connsiteY553" fmla="*/ 373273 h 605239"/>
              <a:gd name="connsiteX554" fmla="*/ 373273 h 605239"/>
              <a:gd name="connsiteY554" fmla="*/ 373273 h 605239"/>
              <a:gd name="connsiteX555" fmla="*/ 373273 h 605239"/>
              <a:gd name="connsiteY555" fmla="*/ 373273 h 605239"/>
              <a:gd name="connsiteX556" fmla="*/ 373273 h 605239"/>
              <a:gd name="connsiteY556" fmla="*/ 373273 h 605239"/>
              <a:gd name="connsiteX557" fmla="*/ 373273 h 605239"/>
              <a:gd name="connsiteY557" fmla="*/ 373273 h 605239"/>
              <a:gd name="connsiteX558" fmla="*/ 373273 h 605239"/>
              <a:gd name="connsiteY558" fmla="*/ 373273 h 605239"/>
              <a:gd name="connsiteX559" fmla="*/ 373273 h 605239"/>
              <a:gd name="connsiteY559" fmla="*/ 373273 h 605239"/>
              <a:gd name="connsiteX560" fmla="*/ 373273 h 605239"/>
              <a:gd name="connsiteY560" fmla="*/ 373273 h 605239"/>
              <a:gd name="connsiteX561" fmla="*/ 373273 h 605239"/>
              <a:gd name="connsiteY561" fmla="*/ 373273 h 605239"/>
              <a:gd name="connsiteX562" fmla="*/ 373273 h 605239"/>
              <a:gd name="connsiteY562" fmla="*/ 373273 h 605239"/>
              <a:gd name="connsiteX563" fmla="*/ 373273 h 605239"/>
              <a:gd name="connsiteY563" fmla="*/ 373273 h 605239"/>
              <a:gd name="connsiteX564" fmla="*/ 373273 h 605239"/>
              <a:gd name="connsiteY564" fmla="*/ 373273 h 605239"/>
              <a:gd name="connsiteX565" fmla="*/ 373273 h 605239"/>
              <a:gd name="connsiteY565" fmla="*/ 373273 h 605239"/>
              <a:gd name="connsiteX566" fmla="*/ 373273 h 605239"/>
              <a:gd name="connsiteY566" fmla="*/ 373273 h 605239"/>
              <a:gd name="connsiteX567" fmla="*/ 373273 h 605239"/>
              <a:gd name="connsiteY567" fmla="*/ 373273 h 605239"/>
              <a:gd name="connsiteX568" fmla="*/ 373273 h 605239"/>
              <a:gd name="connsiteY568" fmla="*/ 373273 h 605239"/>
              <a:gd name="connsiteX569" fmla="*/ 373273 h 605239"/>
              <a:gd name="connsiteY569" fmla="*/ 373273 h 605239"/>
              <a:gd name="connsiteX570" fmla="*/ 373273 h 605239"/>
              <a:gd name="connsiteY570" fmla="*/ 373273 h 605239"/>
              <a:gd name="connsiteX571" fmla="*/ 373273 h 605239"/>
              <a:gd name="connsiteY571" fmla="*/ 373273 h 605239"/>
              <a:gd name="connsiteX572" fmla="*/ 373273 h 605239"/>
              <a:gd name="connsiteY572" fmla="*/ 373273 h 605239"/>
              <a:gd name="connsiteX573" fmla="*/ 373273 h 605239"/>
              <a:gd name="connsiteY573" fmla="*/ 373273 h 605239"/>
              <a:gd name="connsiteX574" fmla="*/ 373273 h 605239"/>
              <a:gd name="connsiteY574" fmla="*/ 373273 h 605239"/>
              <a:gd name="connsiteX575" fmla="*/ 373273 h 605239"/>
              <a:gd name="connsiteY575" fmla="*/ 373273 h 605239"/>
              <a:gd name="connsiteX576" fmla="*/ 373273 h 605239"/>
              <a:gd name="connsiteY576" fmla="*/ 373273 h 605239"/>
              <a:gd name="connsiteX577" fmla="*/ 373273 h 605239"/>
              <a:gd name="connsiteY577" fmla="*/ 373273 h 605239"/>
              <a:gd name="connsiteX578" fmla="*/ 373273 h 605239"/>
              <a:gd name="connsiteY578" fmla="*/ 373273 h 605239"/>
              <a:gd name="connsiteX579" fmla="*/ 373273 h 605239"/>
              <a:gd name="connsiteY579" fmla="*/ 373273 h 605239"/>
              <a:gd name="connsiteX580" fmla="*/ 373273 h 605239"/>
              <a:gd name="connsiteY580" fmla="*/ 373273 h 605239"/>
              <a:gd name="connsiteX581" fmla="*/ 373273 h 605239"/>
              <a:gd name="connsiteY581" fmla="*/ 373273 h 605239"/>
              <a:gd name="connsiteX582" fmla="*/ 373273 h 605239"/>
              <a:gd name="connsiteY582" fmla="*/ 373273 h 605239"/>
              <a:gd name="connsiteX583" fmla="*/ 373273 h 605239"/>
              <a:gd name="connsiteY583" fmla="*/ 373273 h 605239"/>
              <a:gd name="connsiteX584" fmla="*/ 373273 h 605239"/>
              <a:gd name="connsiteY584" fmla="*/ 373273 h 605239"/>
              <a:gd name="connsiteX585" fmla="*/ 373273 h 605239"/>
              <a:gd name="connsiteY585" fmla="*/ 373273 h 605239"/>
              <a:gd name="connsiteX586" fmla="*/ 373273 h 605239"/>
              <a:gd name="connsiteY586" fmla="*/ 373273 h 605239"/>
              <a:gd name="connsiteX587" fmla="*/ 373273 h 605239"/>
              <a:gd name="connsiteY587" fmla="*/ 373273 h 605239"/>
              <a:gd name="connsiteX588" fmla="*/ 373273 h 605239"/>
              <a:gd name="connsiteY588" fmla="*/ 373273 h 605239"/>
              <a:gd name="connsiteX589" fmla="*/ 373273 h 605239"/>
              <a:gd name="connsiteY589" fmla="*/ 373273 h 605239"/>
              <a:gd name="connsiteX590" fmla="*/ 373273 h 605239"/>
              <a:gd name="connsiteY590" fmla="*/ 373273 h 605239"/>
              <a:gd name="connsiteX591" fmla="*/ 373273 h 605239"/>
              <a:gd name="connsiteY591" fmla="*/ 373273 h 605239"/>
              <a:gd name="connsiteX592" fmla="*/ 373273 h 605239"/>
              <a:gd name="connsiteY592" fmla="*/ 373273 h 605239"/>
              <a:gd name="connsiteX593" fmla="*/ 373273 h 605239"/>
              <a:gd name="connsiteY593" fmla="*/ 373273 h 605239"/>
              <a:gd name="connsiteX594" fmla="*/ 373273 h 605239"/>
              <a:gd name="connsiteY594" fmla="*/ 373273 h 605239"/>
              <a:gd name="connsiteX595" fmla="*/ 373273 h 605239"/>
              <a:gd name="connsiteY595" fmla="*/ 373273 h 605239"/>
              <a:gd name="connsiteX596" fmla="*/ 373273 h 605239"/>
              <a:gd name="connsiteY596" fmla="*/ 373273 h 605239"/>
              <a:gd name="connsiteX597" fmla="*/ 373273 h 605239"/>
              <a:gd name="connsiteY597" fmla="*/ 373273 h 605239"/>
              <a:gd name="connsiteX598" fmla="*/ 373273 h 605239"/>
              <a:gd name="connsiteY598" fmla="*/ 373273 h 605239"/>
              <a:gd name="connsiteX599" fmla="*/ 373273 h 605239"/>
              <a:gd name="connsiteY599" fmla="*/ 373273 h 605239"/>
              <a:gd name="connsiteX600" fmla="*/ 373273 h 605239"/>
              <a:gd name="connsiteY600" fmla="*/ 373273 h 605239"/>
              <a:gd name="connsiteX601" fmla="*/ 373273 h 605239"/>
              <a:gd name="connsiteY601" fmla="*/ 373273 h 605239"/>
              <a:gd name="connsiteX602" fmla="*/ 373273 h 605239"/>
              <a:gd name="connsiteY602" fmla="*/ 373273 h 605239"/>
              <a:gd name="connsiteX603" fmla="*/ 373273 h 605239"/>
              <a:gd name="connsiteY603" fmla="*/ 373273 h 605239"/>
              <a:gd name="connsiteX604" fmla="*/ 373273 h 605239"/>
              <a:gd name="connsiteY604" fmla="*/ 373273 h 605239"/>
              <a:gd name="connsiteX605" fmla="*/ 373273 h 605239"/>
              <a:gd name="connsiteY605" fmla="*/ 373273 h 605239"/>
              <a:gd name="connsiteX606" fmla="*/ 373273 h 605239"/>
              <a:gd name="connsiteY606" fmla="*/ 373273 h 605239"/>
              <a:gd name="connsiteX607" fmla="*/ 373273 h 605239"/>
              <a:gd name="connsiteY607" fmla="*/ 373273 h 605239"/>
              <a:gd name="connsiteX608" fmla="*/ 373273 h 605239"/>
              <a:gd name="connsiteY608" fmla="*/ 373273 h 605239"/>
              <a:gd name="connsiteX609" fmla="*/ 373273 h 605239"/>
              <a:gd name="connsiteY609" fmla="*/ 373273 h 605239"/>
              <a:gd name="connsiteX610" fmla="*/ 373273 h 605239"/>
              <a:gd name="connsiteY610" fmla="*/ 373273 h 605239"/>
              <a:gd name="connsiteX611" fmla="*/ 373273 h 605239"/>
              <a:gd name="connsiteY611" fmla="*/ 373273 h 605239"/>
              <a:gd name="connsiteX612" fmla="*/ 373273 h 605239"/>
              <a:gd name="connsiteY612" fmla="*/ 373273 h 605239"/>
              <a:gd name="connsiteX613" fmla="*/ 373273 h 605239"/>
              <a:gd name="connsiteY613" fmla="*/ 373273 h 605239"/>
              <a:gd name="connsiteX614" fmla="*/ 373273 h 605239"/>
              <a:gd name="connsiteY614" fmla="*/ 373273 h 605239"/>
              <a:gd name="connsiteX615" fmla="*/ 373273 h 605239"/>
              <a:gd name="connsiteY615" fmla="*/ 373273 h 605239"/>
              <a:gd name="connsiteX616" fmla="*/ 373273 h 605239"/>
              <a:gd name="connsiteY616" fmla="*/ 373273 h 605239"/>
              <a:gd name="connsiteX617" fmla="*/ 373273 h 605239"/>
              <a:gd name="connsiteY617" fmla="*/ 373273 h 605239"/>
              <a:gd name="connsiteX618" fmla="*/ 373273 h 605239"/>
              <a:gd name="connsiteY618" fmla="*/ 373273 h 605239"/>
              <a:gd name="connsiteX619" fmla="*/ 373273 h 605239"/>
              <a:gd name="connsiteY619" fmla="*/ 373273 h 605239"/>
              <a:gd name="connsiteX620" fmla="*/ 373273 h 605239"/>
              <a:gd name="connsiteY620" fmla="*/ 373273 h 605239"/>
              <a:gd name="connsiteX621" fmla="*/ 373273 h 605239"/>
              <a:gd name="connsiteY621" fmla="*/ 373273 h 605239"/>
              <a:gd name="connsiteX622" fmla="*/ 373273 h 605239"/>
              <a:gd name="connsiteY622" fmla="*/ 373273 h 605239"/>
              <a:gd name="connsiteX623" fmla="*/ 373273 h 605239"/>
              <a:gd name="connsiteY623" fmla="*/ 373273 h 605239"/>
              <a:gd name="connsiteX624" fmla="*/ 373273 h 605239"/>
              <a:gd name="connsiteY624" fmla="*/ 373273 h 605239"/>
              <a:gd name="connsiteX625" fmla="*/ 373273 h 605239"/>
              <a:gd name="connsiteY625" fmla="*/ 373273 h 605239"/>
              <a:gd name="connsiteX626" fmla="*/ 373273 h 605239"/>
              <a:gd name="connsiteY626" fmla="*/ 373273 h 605239"/>
              <a:gd name="connsiteX627" fmla="*/ 373273 h 605239"/>
              <a:gd name="connsiteY627" fmla="*/ 373273 h 605239"/>
              <a:gd name="connsiteX628" fmla="*/ 373273 h 605239"/>
              <a:gd name="connsiteY628" fmla="*/ 373273 h 605239"/>
              <a:gd name="connsiteX629" fmla="*/ 373273 h 605239"/>
              <a:gd name="connsiteY629" fmla="*/ 373273 h 605239"/>
              <a:gd name="connsiteX630" fmla="*/ 373273 h 605239"/>
              <a:gd name="connsiteY630" fmla="*/ 373273 h 605239"/>
              <a:gd name="connsiteX631" fmla="*/ 373273 h 605239"/>
              <a:gd name="connsiteY631" fmla="*/ 373273 h 605239"/>
              <a:gd name="connsiteX632" fmla="*/ 373273 h 605239"/>
              <a:gd name="connsiteY632" fmla="*/ 373273 h 605239"/>
              <a:gd name="connsiteX633" fmla="*/ 373273 h 605239"/>
              <a:gd name="connsiteY633" fmla="*/ 373273 h 605239"/>
              <a:gd name="connsiteX634" fmla="*/ 373273 h 605239"/>
              <a:gd name="connsiteY634" fmla="*/ 373273 h 605239"/>
              <a:gd name="connsiteX635" fmla="*/ 373273 h 605239"/>
              <a:gd name="connsiteY635" fmla="*/ 373273 h 605239"/>
              <a:gd name="connsiteX636" fmla="*/ 373273 h 605239"/>
              <a:gd name="connsiteY636" fmla="*/ 373273 h 605239"/>
              <a:gd name="connsiteX637" fmla="*/ 373273 h 605239"/>
              <a:gd name="connsiteY637" fmla="*/ 373273 h 605239"/>
              <a:gd name="connsiteX638" fmla="*/ 373273 h 605239"/>
              <a:gd name="connsiteY638" fmla="*/ 373273 h 605239"/>
              <a:gd name="connsiteX639" fmla="*/ 373273 h 605239"/>
              <a:gd name="connsiteY639" fmla="*/ 373273 h 605239"/>
              <a:gd name="connsiteX640" fmla="*/ 373273 h 605239"/>
              <a:gd name="connsiteY640" fmla="*/ 373273 h 605239"/>
              <a:gd name="connsiteX641" fmla="*/ 373273 h 605239"/>
              <a:gd name="connsiteY641" fmla="*/ 373273 h 605239"/>
              <a:gd name="connsiteX642" fmla="*/ 373273 h 605239"/>
              <a:gd name="connsiteY642" fmla="*/ 373273 h 605239"/>
              <a:gd name="connsiteX643" fmla="*/ 373273 h 605239"/>
              <a:gd name="connsiteY643" fmla="*/ 373273 h 605239"/>
              <a:gd name="connsiteX644" fmla="*/ 373273 h 605239"/>
              <a:gd name="connsiteY644" fmla="*/ 373273 h 605239"/>
              <a:gd name="connsiteX645" fmla="*/ 373273 h 605239"/>
              <a:gd name="connsiteY645" fmla="*/ 373273 h 605239"/>
              <a:gd name="connsiteX646" fmla="*/ 373273 h 605239"/>
              <a:gd name="connsiteY646" fmla="*/ 373273 h 605239"/>
              <a:gd name="connsiteX647" fmla="*/ 373273 h 605239"/>
              <a:gd name="connsiteY647" fmla="*/ 373273 h 605239"/>
              <a:gd name="connsiteX648" fmla="*/ 373273 h 605239"/>
              <a:gd name="connsiteY648" fmla="*/ 373273 h 605239"/>
              <a:gd name="connsiteX649" fmla="*/ 373273 h 605239"/>
              <a:gd name="connsiteY649" fmla="*/ 373273 h 605239"/>
              <a:gd name="connsiteX650" fmla="*/ 373273 h 605239"/>
              <a:gd name="connsiteY650" fmla="*/ 373273 h 605239"/>
              <a:gd name="connsiteX651" fmla="*/ 373273 h 605239"/>
              <a:gd name="connsiteY651" fmla="*/ 373273 h 605239"/>
              <a:gd name="connsiteX652" fmla="*/ 373273 h 605239"/>
              <a:gd name="connsiteY652" fmla="*/ 373273 h 605239"/>
              <a:gd name="connsiteX653" fmla="*/ 373273 h 605239"/>
              <a:gd name="connsiteY653" fmla="*/ 373273 h 605239"/>
              <a:gd name="connsiteX654" fmla="*/ 373273 h 605239"/>
              <a:gd name="connsiteY654" fmla="*/ 373273 h 605239"/>
              <a:gd name="connsiteX655" fmla="*/ 373273 h 605239"/>
              <a:gd name="connsiteY655" fmla="*/ 373273 h 605239"/>
              <a:gd name="connsiteX656" fmla="*/ 373273 h 605239"/>
              <a:gd name="connsiteY656" fmla="*/ 373273 h 605239"/>
              <a:gd name="connsiteX657" fmla="*/ 373273 h 605239"/>
              <a:gd name="connsiteY657" fmla="*/ 373273 h 605239"/>
              <a:gd name="connsiteX658" fmla="*/ 373273 h 605239"/>
              <a:gd name="connsiteY658" fmla="*/ 373273 h 605239"/>
              <a:gd name="connsiteX659" fmla="*/ 373273 h 605239"/>
              <a:gd name="connsiteY659" fmla="*/ 373273 h 605239"/>
              <a:gd name="connsiteX660" fmla="*/ 373273 h 605239"/>
              <a:gd name="connsiteY660" fmla="*/ 373273 h 605239"/>
              <a:gd name="connsiteX661" fmla="*/ 373273 h 605239"/>
              <a:gd name="connsiteY661" fmla="*/ 373273 h 605239"/>
              <a:gd name="connsiteX662" fmla="*/ 373273 h 605239"/>
              <a:gd name="connsiteY662" fmla="*/ 373273 h 605239"/>
              <a:gd name="connsiteX663" fmla="*/ 373273 h 605239"/>
              <a:gd name="connsiteY663" fmla="*/ 373273 h 605239"/>
              <a:gd name="connsiteX664" fmla="*/ 373273 h 605239"/>
              <a:gd name="connsiteY664" fmla="*/ 373273 h 605239"/>
              <a:gd name="connsiteX665" fmla="*/ 373273 h 605239"/>
              <a:gd name="connsiteY665" fmla="*/ 373273 h 605239"/>
              <a:gd name="connsiteX666" fmla="*/ 373273 h 605239"/>
              <a:gd name="connsiteY666" fmla="*/ 373273 h 605239"/>
              <a:gd name="connsiteX667" fmla="*/ 373273 h 605239"/>
              <a:gd name="connsiteY667" fmla="*/ 373273 h 605239"/>
              <a:gd name="connsiteX668" fmla="*/ 373273 h 605239"/>
              <a:gd name="connsiteY668" fmla="*/ 373273 h 605239"/>
              <a:gd name="connsiteX669" fmla="*/ 373273 h 605239"/>
              <a:gd name="connsiteY669" fmla="*/ 373273 h 605239"/>
              <a:gd name="connsiteX670" fmla="*/ 373273 h 605239"/>
              <a:gd name="connsiteY670" fmla="*/ 373273 h 605239"/>
              <a:gd name="connsiteX671" fmla="*/ 373273 h 605239"/>
              <a:gd name="connsiteY671" fmla="*/ 373273 h 605239"/>
              <a:gd name="connsiteX672" fmla="*/ 373273 h 605239"/>
              <a:gd name="connsiteY672" fmla="*/ 373273 h 605239"/>
              <a:gd name="connsiteX673" fmla="*/ 373273 h 605239"/>
              <a:gd name="connsiteY673" fmla="*/ 373273 h 605239"/>
              <a:gd name="connsiteX674" fmla="*/ 373273 h 605239"/>
              <a:gd name="connsiteY674" fmla="*/ 373273 h 605239"/>
              <a:gd name="connsiteX675" fmla="*/ 373273 h 605239"/>
              <a:gd name="connsiteY675" fmla="*/ 373273 h 605239"/>
              <a:gd name="connsiteX676" fmla="*/ 373273 h 605239"/>
              <a:gd name="connsiteY676" fmla="*/ 373273 h 605239"/>
              <a:gd name="connsiteX677" fmla="*/ 373273 h 605239"/>
              <a:gd name="connsiteY677" fmla="*/ 373273 h 605239"/>
              <a:gd name="connsiteX678" fmla="*/ 373273 h 605239"/>
              <a:gd name="connsiteY678" fmla="*/ 373273 h 605239"/>
              <a:gd name="connsiteX679" fmla="*/ 373273 h 605239"/>
              <a:gd name="connsiteY679" fmla="*/ 373273 h 605239"/>
              <a:gd name="connsiteX680" fmla="*/ 373273 h 605239"/>
              <a:gd name="connsiteY680" fmla="*/ 373273 h 605239"/>
              <a:gd name="connsiteX681" fmla="*/ 373273 h 605239"/>
              <a:gd name="connsiteY681" fmla="*/ 373273 h 605239"/>
              <a:gd name="connsiteX682" fmla="*/ 373273 h 605239"/>
              <a:gd name="connsiteY682" fmla="*/ 373273 h 605239"/>
              <a:gd name="connsiteX683" fmla="*/ 373273 h 605239"/>
              <a:gd name="connsiteY683" fmla="*/ 373273 h 605239"/>
              <a:gd name="connsiteX684" fmla="*/ 373273 h 605239"/>
              <a:gd name="connsiteY684" fmla="*/ 373273 h 605239"/>
              <a:gd name="connsiteX685" fmla="*/ 373273 h 605239"/>
              <a:gd name="connsiteY685" fmla="*/ 373273 h 605239"/>
              <a:gd name="connsiteX686" fmla="*/ 373273 h 605239"/>
              <a:gd name="connsiteY686" fmla="*/ 373273 h 605239"/>
              <a:gd name="connsiteX687" fmla="*/ 373273 h 605239"/>
              <a:gd name="connsiteY687" fmla="*/ 373273 h 605239"/>
              <a:gd name="connsiteX688" fmla="*/ 373273 h 605239"/>
              <a:gd name="connsiteY688" fmla="*/ 373273 h 605239"/>
              <a:gd name="connsiteX689" fmla="*/ 373273 h 605239"/>
              <a:gd name="connsiteY689" fmla="*/ 373273 h 605239"/>
              <a:gd name="connsiteX690" fmla="*/ 373273 h 605239"/>
              <a:gd name="connsiteY690" fmla="*/ 373273 h 605239"/>
              <a:gd name="connsiteX691" fmla="*/ 373273 h 605239"/>
              <a:gd name="connsiteY691" fmla="*/ 373273 h 605239"/>
              <a:gd name="connsiteX692" fmla="*/ 373273 h 605239"/>
              <a:gd name="connsiteY692" fmla="*/ 373273 h 605239"/>
              <a:gd name="connsiteX693" fmla="*/ 373273 h 605239"/>
              <a:gd name="connsiteY693" fmla="*/ 373273 h 605239"/>
              <a:gd name="connsiteX694" fmla="*/ 373273 h 605239"/>
              <a:gd name="connsiteY694" fmla="*/ 373273 h 605239"/>
              <a:gd name="connsiteX695" fmla="*/ 373273 h 605239"/>
              <a:gd name="connsiteY695" fmla="*/ 373273 h 605239"/>
              <a:gd name="connsiteX696" fmla="*/ 373273 h 605239"/>
              <a:gd name="connsiteY696" fmla="*/ 373273 h 605239"/>
              <a:gd name="connsiteX697" fmla="*/ 373273 h 605239"/>
              <a:gd name="connsiteY697" fmla="*/ 373273 h 605239"/>
              <a:gd name="connsiteX698" fmla="*/ 373273 h 605239"/>
              <a:gd name="connsiteY698" fmla="*/ 373273 h 605239"/>
              <a:gd name="connsiteX699" fmla="*/ 373273 h 605239"/>
              <a:gd name="connsiteY699" fmla="*/ 373273 h 605239"/>
              <a:gd name="connsiteX700" fmla="*/ 373273 h 605239"/>
              <a:gd name="connsiteY700" fmla="*/ 373273 h 605239"/>
              <a:gd name="connsiteX701" fmla="*/ 373273 h 605239"/>
              <a:gd name="connsiteY701" fmla="*/ 373273 h 605239"/>
              <a:gd name="connsiteX702" fmla="*/ 373273 h 605239"/>
              <a:gd name="connsiteY702" fmla="*/ 373273 h 605239"/>
              <a:gd name="connsiteX703" fmla="*/ 373273 h 605239"/>
              <a:gd name="connsiteY703" fmla="*/ 373273 h 605239"/>
              <a:gd name="connsiteX704" fmla="*/ 373273 h 605239"/>
              <a:gd name="connsiteY704" fmla="*/ 373273 h 605239"/>
              <a:gd name="connsiteX705" fmla="*/ 373273 h 605239"/>
              <a:gd name="connsiteY705" fmla="*/ 373273 h 605239"/>
              <a:gd name="connsiteX706" fmla="*/ 373273 h 605239"/>
              <a:gd name="connsiteY706" fmla="*/ 373273 h 605239"/>
              <a:gd name="connsiteX707" fmla="*/ 373273 h 605239"/>
              <a:gd name="connsiteY707" fmla="*/ 373273 h 605239"/>
              <a:gd name="connsiteX708" fmla="*/ 373273 h 605239"/>
              <a:gd name="connsiteY708" fmla="*/ 373273 h 605239"/>
              <a:gd name="connsiteX709" fmla="*/ 373273 h 605239"/>
              <a:gd name="connsiteY709" fmla="*/ 373273 h 605239"/>
              <a:gd name="connsiteX710" fmla="*/ 373273 h 605239"/>
              <a:gd name="connsiteY710" fmla="*/ 373273 h 605239"/>
              <a:gd name="connsiteX711" fmla="*/ 373273 h 605239"/>
              <a:gd name="connsiteY711" fmla="*/ 373273 h 605239"/>
              <a:gd name="connsiteX712" fmla="*/ 373273 h 605239"/>
              <a:gd name="connsiteY712" fmla="*/ 373273 h 605239"/>
              <a:gd name="connsiteX713" fmla="*/ 373273 h 605239"/>
              <a:gd name="connsiteY713" fmla="*/ 373273 h 605239"/>
              <a:gd name="connsiteX714" fmla="*/ 373273 h 605239"/>
              <a:gd name="connsiteY714" fmla="*/ 373273 h 605239"/>
              <a:gd name="connsiteX715" fmla="*/ 373273 h 605239"/>
              <a:gd name="connsiteY715" fmla="*/ 373273 h 605239"/>
              <a:gd name="connsiteX716" fmla="*/ 373273 h 605239"/>
              <a:gd name="connsiteY716" fmla="*/ 373273 h 605239"/>
              <a:gd name="connsiteX717" fmla="*/ 373273 h 605239"/>
              <a:gd name="connsiteY717" fmla="*/ 373273 h 605239"/>
              <a:gd name="connsiteX718" fmla="*/ 373273 h 605239"/>
              <a:gd name="connsiteY718" fmla="*/ 373273 h 605239"/>
              <a:gd name="connsiteX719" fmla="*/ 373273 h 605239"/>
              <a:gd name="connsiteY719" fmla="*/ 373273 h 605239"/>
              <a:gd name="connsiteX720" fmla="*/ 373273 h 605239"/>
              <a:gd name="connsiteY720" fmla="*/ 373273 h 605239"/>
              <a:gd name="connsiteX721" fmla="*/ 373273 h 605239"/>
              <a:gd name="connsiteY721" fmla="*/ 373273 h 605239"/>
              <a:gd name="connsiteX722" fmla="*/ 373273 h 605239"/>
              <a:gd name="connsiteY722" fmla="*/ 373273 h 605239"/>
              <a:gd name="connsiteX723" fmla="*/ 373273 h 605239"/>
              <a:gd name="connsiteY723" fmla="*/ 373273 h 605239"/>
              <a:gd name="connsiteX724" fmla="*/ 373273 h 605239"/>
              <a:gd name="connsiteY724" fmla="*/ 373273 h 605239"/>
              <a:gd name="connsiteX725" fmla="*/ 373273 h 605239"/>
              <a:gd name="connsiteY725" fmla="*/ 373273 h 605239"/>
              <a:gd name="connsiteX726" fmla="*/ 373273 h 605239"/>
              <a:gd name="connsiteY726" fmla="*/ 373273 h 605239"/>
              <a:gd name="connsiteX727" fmla="*/ 373273 h 605239"/>
              <a:gd name="connsiteY727" fmla="*/ 373273 h 605239"/>
              <a:gd name="connsiteX728" fmla="*/ 373273 h 605239"/>
              <a:gd name="connsiteY728" fmla="*/ 373273 h 605239"/>
              <a:gd name="connsiteX729" fmla="*/ 373273 h 605239"/>
              <a:gd name="connsiteY729" fmla="*/ 373273 h 605239"/>
              <a:gd name="connsiteX730" fmla="*/ 373273 h 605239"/>
              <a:gd name="connsiteY730" fmla="*/ 373273 h 605239"/>
              <a:gd name="connsiteX731" fmla="*/ 373273 h 605239"/>
              <a:gd name="connsiteY731" fmla="*/ 373273 h 605239"/>
              <a:gd name="connsiteX732" fmla="*/ 373273 h 605239"/>
              <a:gd name="connsiteY732" fmla="*/ 373273 h 605239"/>
              <a:gd name="connsiteX733" fmla="*/ 373273 h 605239"/>
              <a:gd name="connsiteY733" fmla="*/ 373273 h 605239"/>
              <a:gd name="connsiteX734" fmla="*/ 373273 h 605239"/>
              <a:gd name="connsiteY734" fmla="*/ 373273 h 605239"/>
              <a:gd name="connsiteX735" fmla="*/ 373273 h 605239"/>
              <a:gd name="connsiteY735" fmla="*/ 373273 h 605239"/>
              <a:gd name="connsiteX736" fmla="*/ 373273 h 605239"/>
              <a:gd name="connsiteY736" fmla="*/ 373273 h 605239"/>
              <a:gd name="connsiteX737" fmla="*/ 373273 h 605239"/>
              <a:gd name="connsiteY737" fmla="*/ 373273 h 605239"/>
              <a:gd name="connsiteX738" fmla="*/ 373273 h 605239"/>
              <a:gd name="connsiteY738" fmla="*/ 373273 h 605239"/>
              <a:gd name="connsiteX739" fmla="*/ 373273 h 605239"/>
              <a:gd name="connsiteY739" fmla="*/ 373273 h 605239"/>
              <a:gd name="connsiteX740" fmla="*/ 373273 h 605239"/>
              <a:gd name="connsiteY740" fmla="*/ 373273 h 605239"/>
              <a:gd name="connsiteX741" fmla="*/ 373273 h 605239"/>
              <a:gd name="connsiteY741" fmla="*/ 373273 h 605239"/>
              <a:gd name="connsiteX742" fmla="*/ 373273 h 605239"/>
              <a:gd name="connsiteY742" fmla="*/ 373273 h 605239"/>
              <a:gd name="connsiteX743" fmla="*/ 373273 h 605239"/>
              <a:gd name="connsiteY743" fmla="*/ 373273 h 605239"/>
              <a:gd name="connsiteX744" fmla="*/ 373273 h 605239"/>
              <a:gd name="connsiteY744" fmla="*/ 373273 h 605239"/>
              <a:gd name="connsiteX745" fmla="*/ 373273 h 605239"/>
              <a:gd name="connsiteY745" fmla="*/ 373273 h 605239"/>
              <a:gd name="connsiteX746" fmla="*/ 373273 h 605239"/>
              <a:gd name="connsiteY746" fmla="*/ 373273 h 605239"/>
              <a:gd name="connsiteX747" fmla="*/ 373273 h 605239"/>
              <a:gd name="connsiteY747" fmla="*/ 373273 h 605239"/>
              <a:gd name="connsiteX748" fmla="*/ 373273 h 605239"/>
              <a:gd name="connsiteY748" fmla="*/ 373273 h 605239"/>
              <a:gd name="connsiteX749" fmla="*/ 373273 h 605239"/>
              <a:gd name="connsiteY749" fmla="*/ 373273 h 605239"/>
              <a:gd name="connsiteX750" fmla="*/ 373273 h 605239"/>
              <a:gd name="connsiteY750" fmla="*/ 373273 h 605239"/>
              <a:gd name="connsiteX751" fmla="*/ 373273 h 605239"/>
              <a:gd name="connsiteY751" fmla="*/ 373273 h 605239"/>
              <a:gd name="connsiteX752" fmla="*/ 373273 h 605239"/>
              <a:gd name="connsiteY752" fmla="*/ 373273 h 605239"/>
              <a:gd name="connsiteX753" fmla="*/ 373273 h 605239"/>
              <a:gd name="connsiteY753" fmla="*/ 373273 h 605239"/>
              <a:gd name="connsiteX754" fmla="*/ 373273 h 605239"/>
              <a:gd name="connsiteY754" fmla="*/ 373273 h 605239"/>
              <a:gd name="connsiteX755" fmla="*/ 373273 h 605239"/>
              <a:gd name="connsiteY755" fmla="*/ 373273 h 605239"/>
              <a:gd name="connsiteX756" fmla="*/ 373273 h 605239"/>
              <a:gd name="connsiteY756" fmla="*/ 373273 h 605239"/>
              <a:gd name="connsiteX757" fmla="*/ 373273 h 605239"/>
              <a:gd name="connsiteY757" fmla="*/ 373273 h 605239"/>
              <a:gd name="connsiteX758" fmla="*/ 373273 h 605239"/>
              <a:gd name="connsiteY758" fmla="*/ 373273 h 605239"/>
              <a:gd name="connsiteX759" fmla="*/ 373273 h 605239"/>
              <a:gd name="connsiteY759" fmla="*/ 373273 h 605239"/>
              <a:gd name="connsiteX760" fmla="*/ 373273 h 605239"/>
              <a:gd name="connsiteY760" fmla="*/ 373273 h 605239"/>
              <a:gd name="connsiteX761" fmla="*/ 373273 h 605239"/>
              <a:gd name="connsiteY761" fmla="*/ 373273 h 605239"/>
              <a:gd name="connsiteX762" fmla="*/ 373273 h 605239"/>
              <a:gd name="connsiteY762" fmla="*/ 373273 h 605239"/>
              <a:gd name="connsiteX763" fmla="*/ 373273 h 605239"/>
              <a:gd name="connsiteY763" fmla="*/ 373273 h 605239"/>
              <a:gd name="connsiteX764" fmla="*/ 373273 h 605239"/>
              <a:gd name="connsiteY764" fmla="*/ 373273 h 605239"/>
              <a:gd name="connsiteX765" fmla="*/ 373273 h 605239"/>
              <a:gd name="connsiteY765" fmla="*/ 373273 h 605239"/>
              <a:gd name="connsiteX766" fmla="*/ 373273 h 605239"/>
              <a:gd name="connsiteY766" fmla="*/ 373273 h 605239"/>
              <a:gd name="connsiteX767" fmla="*/ 373273 h 605239"/>
              <a:gd name="connsiteY767" fmla="*/ 373273 h 605239"/>
              <a:gd name="connsiteX768" fmla="*/ 373273 h 605239"/>
              <a:gd name="connsiteY768" fmla="*/ 373273 h 605239"/>
              <a:gd name="connsiteX769" fmla="*/ 373273 h 605239"/>
              <a:gd name="connsiteY769" fmla="*/ 373273 h 605239"/>
              <a:gd name="connsiteX770" fmla="*/ 373273 h 605239"/>
              <a:gd name="connsiteY770" fmla="*/ 373273 h 605239"/>
              <a:gd name="connsiteX771" fmla="*/ 373273 h 605239"/>
              <a:gd name="connsiteY771" fmla="*/ 373273 h 605239"/>
              <a:gd name="connsiteX772" fmla="*/ 373273 h 605239"/>
              <a:gd name="connsiteY772" fmla="*/ 373273 h 605239"/>
              <a:gd name="connsiteX773" fmla="*/ 373273 h 605239"/>
              <a:gd name="connsiteY773" fmla="*/ 373273 h 605239"/>
              <a:gd name="connsiteX774" fmla="*/ 373273 h 605239"/>
              <a:gd name="connsiteY774" fmla="*/ 373273 h 605239"/>
              <a:gd name="connsiteX775" fmla="*/ 373273 h 605239"/>
              <a:gd name="connsiteY775" fmla="*/ 373273 h 605239"/>
              <a:gd name="connsiteX776" fmla="*/ 373273 h 605239"/>
              <a:gd name="connsiteY776" fmla="*/ 373273 h 605239"/>
              <a:gd name="connsiteX777" fmla="*/ 373273 h 605239"/>
              <a:gd name="connsiteY777" fmla="*/ 373273 h 605239"/>
              <a:gd name="connsiteX778" fmla="*/ 373273 h 605239"/>
              <a:gd name="connsiteY778" fmla="*/ 373273 h 605239"/>
              <a:gd name="connsiteX779" fmla="*/ 373273 h 605239"/>
              <a:gd name="connsiteY779" fmla="*/ 373273 h 605239"/>
              <a:gd name="connsiteX780" fmla="*/ 373273 h 605239"/>
              <a:gd name="connsiteY780" fmla="*/ 373273 h 605239"/>
              <a:gd name="connsiteX781" fmla="*/ 373273 h 605239"/>
              <a:gd name="connsiteY781" fmla="*/ 373273 h 605239"/>
              <a:gd name="connsiteX782" fmla="*/ 373273 h 605239"/>
              <a:gd name="connsiteY782" fmla="*/ 373273 h 605239"/>
              <a:gd name="connsiteX783" fmla="*/ 373273 h 605239"/>
              <a:gd name="connsiteY783" fmla="*/ 373273 h 605239"/>
              <a:gd name="connsiteX784" fmla="*/ 373273 h 605239"/>
              <a:gd name="connsiteY784" fmla="*/ 373273 h 605239"/>
              <a:gd name="connsiteX785" fmla="*/ 373273 h 605239"/>
              <a:gd name="connsiteY785" fmla="*/ 373273 h 605239"/>
              <a:gd name="connsiteX786" fmla="*/ 373273 h 605239"/>
              <a:gd name="connsiteY786" fmla="*/ 373273 h 605239"/>
              <a:gd name="connsiteX787" fmla="*/ 373273 h 605239"/>
              <a:gd name="connsiteY787" fmla="*/ 373273 h 605239"/>
              <a:gd name="connsiteX788" fmla="*/ 373273 h 605239"/>
              <a:gd name="connsiteY788" fmla="*/ 373273 h 605239"/>
              <a:gd name="connsiteX789" fmla="*/ 373273 h 605239"/>
              <a:gd name="connsiteY789" fmla="*/ 373273 h 605239"/>
              <a:gd name="connsiteX790" fmla="*/ 373273 h 605239"/>
              <a:gd name="connsiteY790" fmla="*/ 373273 h 605239"/>
              <a:gd name="connsiteX791" fmla="*/ 373273 h 605239"/>
              <a:gd name="connsiteY791" fmla="*/ 373273 h 605239"/>
              <a:gd name="connsiteX792" fmla="*/ 373273 h 605239"/>
              <a:gd name="connsiteY792" fmla="*/ 373273 h 605239"/>
              <a:gd name="connsiteX793" fmla="*/ 373273 h 605239"/>
              <a:gd name="connsiteY793" fmla="*/ 373273 h 605239"/>
              <a:gd name="connsiteX794" fmla="*/ 373273 h 605239"/>
              <a:gd name="connsiteY794" fmla="*/ 373273 h 605239"/>
              <a:gd name="connsiteX795" fmla="*/ 373273 h 605239"/>
              <a:gd name="connsiteY795" fmla="*/ 373273 h 605239"/>
              <a:gd name="connsiteX796" fmla="*/ 373273 h 605239"/>
              <a:gd name="connsiteY796" fmla="*/ 373273 h 605239"/>
              <a:gd name="connsiteX797" fmla="*/ 373273 h 605239"/>
              <a:gd name="connsiteY797" fmla="*/ 373273 h 605239"/>
              <a:gd name="connsiteX798" fmla="*/ 373273 h 605239"/>
              <a:gd name="connsiteY798" fmla="*/ 373273 h 605239"/>
              <a:gd name="connsiteX799" fmla="*/ 373273 h 605239"/>
              <a:gd name="connsiteY799" fmla="*/ 373273 h 605239"/>
              <a:gd name="connsiteX800" fmla="*/ 373273 h 605239"/>
              <a:gd name="connsiteY800" fmla="*/ 373273 h 605239"/>
              <a:gd name="connsiteX801" fmla="*/ 373273 h 605239"/>
              <a:gd name="connsiteY801" fmla="*/ 373273 h 605239"/>
              <a:gd name="connsiteX802" fmla="*/ 373273 h 605239"/>
              <a:gd name="connsiteY802" fmla="*/ 373273 h 605239"/>
              <a:gd name="connsiteX803" fmla="*/ 373273 h 605239"/>
              <a:gd name="connsiteY803" fmla="*/ 373273 h 605239"/>
              <a:gd name="connsiteX804" fmla="*/ 373273 h 605239"/>
              <a:gd name="connsiteY804" fmla="*/ 373273 h 605239"/>
              <a:gd name="connsiteX805" fmla="*/ 373273 h 605239"/>
              <a:gd name="connsiteY805" fmla="*/ 373273 h 605239"/>
              <a:gd name="connsiteX806" fmla="*/ 373273 h 605239"/>
              <a:gd name="connsiteY806" fmla="*/ 373273 h 605239"/>
              <a:gd name="connsiteX807" fmla="*/ 373273 h 605239"/>
              <a:gd name="connsiteY807" fmla="*/ 373273 h 605239"/>
              <a:gd name="connsiteX808" fmla="*/ 373273 h 605239"/>
              <a:gd name="connsiteY808" fmla="*/ 373273 h 605239"/>
              <a:gd name="connsiteX809" fmla="*/ 373273 h 605239"/>
              <a:gd name="connsiteY809" fmla="*/ 373273 h 605239"/>
              <a:gd name="connsiteX810" fmla="*/ 373273 h 605239"/>
              <a:gd name="connsiteY810" fmla="*/ 373273 h 605239"/>
              <a:gd name="connsiteX811" fmla="*/ 373273 h 605239"/>
              <a:gd name="connsiteY811" fmla="*/ 373273 h 605239"/>
              <a:gd name="connsiteX812" fmla="*/ 373273 h 605239"/>
              <a:gd name="connsiteY812" fmla="*/ 373273 h 605239"/>
              <a:gd name="connsiteX813" fmla="*/ 373273 h 605239"/>
              <a:gd name="connsiteY813" fmla="*/ 373273 h 605239"/>
              <a:gd name="connsiteX814" fmla="*/ 373273 h 605239"/>
              <a:gd name="connsiteY814" fmla="*/ 373273 h 605239"/>
              <a:gd name="connsiteX815" fmla="*/ 373273 h 605239"/>
              <a:gd name="connsiteY815" fmla="*/ 373273 h 605239"/>
              <a:gd name="connsiteX816" fmla="*/ 373273 h 605239"/>
              <a:gd name="connsiteY816" fmla="*/ 373273 h 605239"/>
              <a:gd name="connsiteX817" fmla="*/ 373273 h 605239"/>
              <a:gd name="connsiteY817" fmla="*/ 373273 h 605239"/>
              <a:gd name="connsiteX818" fmla="*/ 373273 h 605239"/>
              <a:gd name="connsiteY818" fmla="*/ 373273 h 605239"/>
              <a:gd name="connsiteX819" fmla="*/ 373273 h 605239"/>
              <a:gd name="connsiteY819" fmla="*/ 373273 h 605239"/>
              <a:gd name="connsiteX820" fmla="*/ 373273 h 605239"/>
              <a:gd name="connsiteY820" fmla="*/ 373273 h 605239"/>
              <a:gd name="connsiteX821" fmla="*/ 373273 h 605239"/>
              <a:gd name="connsiteY821" fmla="*/ 373273 h 605239"/>
              <a:gd name="connsiteX822" fmla="*/ 373273 h 605239"/>
              <a:gd name="connsiteY822" fmla="*/ 373273 h 605239"/>
              <a:gd name="connsiteX823" fmla="*/ 373273 h 605239"/>
              <a:gd name="connsiteY823" fmla="*/ 373273 h 605239"/>
              <a:gd name="connsiteX824" fmla="*/ 373273 h 605239"/>
              <a:gd name="connsiteY824" fmla="*/ 373273 h 605239"/>
              <a:gd name="connsiteX825" fmla="*/ 373273 h 605239"/>
              <a:gd name="connsiteY825" fmla="*/ 373273 h 605239"/>
              <a:gd name="connsiteX826" fmla="*/ 373273 h 605239"/>
              <a:gd name="connsiteY826" fmla="*/ 373273 h 605239"/>
              <a:gd name="connsiteX827" fmla="*/ 373273 h 605239"/>
              <a:gd name="connsiteY827" fmla="*/ 373273 h 605239"/>
              <a:gd name="connsiteX828" fmla="*/ 373273 h 605239"/>
              <a:gd name="connsiteY828" fmla="*/ 373273 h 605239"/>
              <a:gd name="connsiteX829" fmla="*/ 373273 h 605239"/>
              <a:gd name="connsiteY829" fmla="*/ 373273 h 605239"/>
              <a:gd name="connsiteX830" fmla="*/ 373273 h 605239"/>
              <a:gd name="connsiteY830" fmla="*/ 373273 h 605239"/>
              <a:gd name="connsiteX831" fmla="*/ 373273 h 605239"/>
              <a:gd name="connsiteY831" fmla="*/ 373273 h 605239"/>
              <a:gd name="connsiteX832" fmla="*/ 373273 h 605239"/>
              <a:gd name="connsiteY832" fmla="*/ 373273 h 605239"/>
              <a:gd name="connsiteX833" fmla="*/ 373273 h 605239"/>
              <a:gd name="connsiteY833" fmla="*/ 373273 h 605239"/>
              <a:gd name="connsiteX834" fmla="*/ 373273 h 605239"/>
              <a:gd name="connsiteY834" fmla="*/ 373273 h 605239"/>
              <a:gd name="connsiteX835" fmla="*/ 373273 h 605239"/>
              <a:gd name="connsiteY835" fmla="*/ 373273 h 605239"/>
              <a:gd name="connsiteX836" fmla="*/ 373273 h 605239"/>
              <a:gd name="connsiteY836" fmla="*/ 373273 h 605239"/>
              <a:gd name="connsiteX837" fmla="*/ 373273 h 605239"/>
              <a:gd name="connsiteY837" fmla="*/ 373273 h 605239"/>
              <a:gd name="connsiteX838" fmla="*/ 373273 h 605239"/>
              <a:gd name="connsiteY838" fmla="*/ 373273 h 605239"/>
              <a:gd name="connsiteX839" fmla="*/ 373273 h 605239"/>
              <a:gd name="connsiteY839" fmla="*/ 373273 h 605239"/>
              <a:gd name="connsiteX840" fmla="*/ 373273 h 605239"/>
              <a:gd name="connsiteY840" fmla="*/ 373273 h 605239"/>
              <a:gd name="connsiteX841" fmla="*/ 373273 h 605239"/>
              <a:gd name="connsiteY841" fmla="*/ 373273 h 605239"/>
              <a:gd name="connsiteX842" fmla="*/ 373273 h 605239"/>
              <a:gd name="connsiteY842" fmla="*/ 373273 h 605239"/>
              <a:gd name="connsiteX843" fmla="*/ 373273 h 605239"/>
              <a:gd name="connsiteY843" fmla="*/ 373273 h 605239"/>
              <a:gd name="connsiteX844" fmla="*/ 373273 h 605239"/>
              <a:gd name="connsiteY844" fmla="*/ 373273 h 605239"/>
              <a:gd name="connsiteX845" fmla="*/ 373273 h 605239"/>
              <a:gd name="connsiteY845" fmla="*/ 373273 h 605239"/>
              <a:gd name="connsiteX846" fmla="*/ 373273 h 605239"/>
              <a:gd name="connsiteY846" fmla="*/ 373273 h 605239"/>
              <a:gd name="connsiteX847" fmla="*/ 373273 h 605239"/>
              <a:gd name="connsiteY847" fmla="*/ 373273 h 605239"/>
              <a:gd name="connsiteX848" fmla="*/ 373273 h 605239"/>
              <a:gd name="connsiteY848" fmla="*/ 373273 h 605239"/>
              <a:gd name="connsiteX849" fmla="*/ 373273 h 605239"/>
              <a:gd name="connsiteY849" fmla="*/ 373273 h 605239"/>
              <a:gd name="connsiteX850" fmla="*/ 373273 h 605239"/>
              <a:gd name="connsiteY850" fmla="*/ 373273 h 605239"/>
              <a:gd name="connsiteX851" fmla="*/ 373273 h 605239"/>
              <a:gd name="connsiteY851" fmla="*/ 373273 h 605239"/>
              <a:gd name="connsiteX852" fmla="*/ 373273 h 605239"/>
              <a:gd name="connsiteY852" fmla="*/ 373273 h 605239"/>
              <a:gd name="connsiteX853" fmla="*/ 373273 h 605239"/>
              <a:gd name="connsiteY853" fmla="*/ 373273 h 605239"/>
              <a:gd name="connsiteX854" fmla="*/ 373273 h 605239"/>
              <a:gd name="connsiteY854" fmla="*/ 373273 h 605239"/>
              <a:gd name="connsiteX855" fmla="*/ 373273 h 605239"/>
              <a:gd name="connsiteY855" fmla="*/ 373273 h 605239"/>
              <a:gd name="connsiteX856" fmla="*/ 373273 h 605239"/>
              <a:gd name="connsiteY856" fmla="*/ 373273 h 605239"/>
              <a:gd name="connsiteX857" fmla="*/ 373273 h 605239"/>
              <a:gd name="connsiteY857" fmla="*/ 373273 h 605239"/>
              <a:gd name="connsiteX858" fmla="*/ 373273 h 605239"/>
              <a:gd name="connsiteY858" fmla="*/ 373273 h 605239"/>
              <a:gd name="connsiteX859" fmla="*/ 373273 h 605239"/>
              <a:gd name="connsiteY859" fmla="*/ 373273 h 605239"/>
              <a:gd name="connsiteX860" fmla="*/ 373273 h 605239"/>
              <a:gd name="connsiteY860" fmla="*/ 373273 h 605239"/>
              <a:gd name="connsiteX861" fmla="*/ 373273 h 605239"/>
              <a:gd name="connsiteY861" fmla="*/ 373273 h 605239"/>
              <a:gd name="connsiteX862" fmla="*/ 373273 h 605239"/>
              <a:gd name="connsiteY862" fmla="*/ 373273 h 605239"/>
              <a:gd name="connsiteX863" fmla="*/ 373273 h 605239"/>
              <a:gd name="connsiteY863" fmla="*/ 373273 h 605239"/>
              <a:gd name="connsiteX864" fmla="*/ 373273 h 605239"/>
              <a:gd name="connsiteY864" fmla="*/ 373273 h 605239"/>
              <a:gd name="connsiteX865" fmla="*/ 373273 h 605239"/>
              <a:gd name="connsiteY865" fmla="*/ 373273 h 605239"/>
              <a:gd name="connsiteX866" fmla="*/ 373273 h 605239"/>
              <a:gd name="connsiteY866" fmla="*/ 373273 h 605239"/>
              <a:gd name="connsiteX867" fmla="*/ 373273 h 605239"/>
              <a:gd name="connsiteY867" fmla="*/ 373273 h 605239"/>
              <a:gd name="connsiteX868" fmla="*/ 373273 h 605239"/>
              <a:gd name="connsiteY868" fmla="*/ 373273 h 605239"/>
              <a:gd name="connsiteX869" fmla="*/ 373273 h 605239"/>
              <a:gd name="connsiteY869" fmla="*/ 373273 h 605239"/>
              <a:gd name="connsiteX870" fmla="*/ 373273 h 605239"/>
              <a:gd name="connsiteY870" fmla="*/ 373273 h 605239"/>
              <a:gd name="connsiteX871" fmla="*/ 373273 h 605239"/>
              <a:gd name="connsiteY871" fmla="*/ 373273 h 605239"/>
              <a:gd name="connsiteX872" fmla="*/ 373273 h 605239"/>
              <a:gd name="connsiteY872" fmla="*/ 373273 h 605239"/>
              <a:gd name="connsiteX873" fmla="*/ 373273 h 605239"/>
              <a:gd name="connsiteY87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Lst>
            <a:rect l="l" t="t" r="r" b="b"/>
            <a:pathLst>
              <a:path w="606790" h="581568">
                <a:moveTo>
                  <a:pt x="347165" y="342157"/>
                </a:moveTo>
                <a:cubicBezTo>
                  <a:pt x="329851" y="343677"/>
                  <a:pt x="320793" y="356965"/>
                  <a:pt x="312216" y="366250"/>
                </a:cubicBezTo>
                <a:cubicBezTo>
                  <a:pt x="310132" y="368411"/>
                  <a:pt x="308048" y="370652"/>
                  <a:pt x="305804" y="372653"/>
                </a:cubicBezTo>
                <a:cubicBezTo>
                  <a:pt x="302197" y="375855"/>
                  <a:pt x="303079" y="383779"/>
                  <a:pt x="302598" y="388662"/>
                </a:cubicBezTo>
                <a:cubicBezTo>
                  <a:pt x="301636" y="397547"/>
                  <a:pt x="300914" y="406512"/>
                  <a:pt x="300113" y="415397"/>
                </a:cubicBezTo>
                <a:cubicBezTo>
                  <a:pt x="299953" y="417238"/>
                  <a:pt x="300674" y="417478"/>
                  <a:pt x="301796" y="416037"/>
                </a:cubicBezTo>
                <a:cubicBezTo>
                  <a:pt x="311816" y="402990"/>
                  <a:pt x="328328" y="394505"/>
                  <a:pt x="338027" y="381138"/>
                </a:cubicBezTo>
                <a:cubicBezTo>
                  <a:pt x="343878" y="373134"/>
                  <a:pt x="347004" y="363448"/>
                  <a:pt x="349088" y="353363"/>
                </a:cubicBezTo>
                <a:cubicBezTo>
                  <a:pt x="349569" y="350801"/>
                  <a:pt x="350371" y="348160"/>
                  <a:pt x="350531" y="345358"/>
                </a:cubicBezTo>
                <a:cubicBezTo>
                  <a:pt x="350691" y="343517"/>
                  <a:pt x="349008" y="341996"/>
                  <a:pt x="347165" y="342157"/>
                </a:cubicBezTo>
                <a:close/>
                <a:moveTo>
                  <a:pt x="244164" y="335033"/>
                </a:moveTo>
                <a:cubicBezTo>
                  <a:pt x="243122" y="338635"/>
                  <a:pt x="243523" y="342157"/>
                  <a:pt x="243603" y="345518"/>
                </a:cubicBezTo>
                <a:cubicBezTo>
                  <a:pt x="243683" y="353763"/>
                  <a:pt x="244565" y="361767"/>
                  <a:pt x="247290" y="369211"/>
                </a:cubicBezTo>
                <a:cubicBezTo>
                  <a:pt x="247931" y="370972"/>
                  <a:pt x="248893" y="370892"/>
                  <a:pt x="249294" y="369051"/>
                </a:cubicBezTo>
                <a:cubicBezTo>
                  <a:pt x="249775" y="366890"/>
                  <a:pt x="250176" y="364729"/>
                  <a:pt x="250657" y="362568"/>
                </a:cubicBezTo>
                <a:cubicBezTo>
                  <a:pt x="251618" y="357765"/>
                  <a:pt x="254985" y="350481"/>
                  <a:pt x="252500" y="346319"/>
                </a:cubicBezTo>
                <a:cubicBezTo>
                  <a:pt x="250897" y="343677"/>
                  <a:pt x="249615" y="341036"/>
                  <a:pt x="248332" y="338314"/>
                </a:cubicBezTo>
                <a:cubicBezTo>
                  <a:pt x="247851" y="337194"/>
                  <a:pt x="247370" y="336153"/>
                  <a:pt x="246889" y="335033"/>
                </a:cubicBezTo>
                <a:cubicBezTo>
                  <a:pt x="246088" y="333352"/>
                  <a:pt x="244725" y="333272"/>
                  <a:pt x="244164" y="335033"/>
                </a:cubicBezTo>
                <a:close/>
                <a:moveTo>
                  <a:pt x="336985" y="322226"/>
                </a:moveTo>
                <a:cubicBezTo>
                  <a:pt x="332336" y="329990"/>
                  <a:pt x="326645" y="337274"/>
                  <a:pt x="320312" y="344398"/>
                </a:cubicBezTo>
                <a:cubicBezTo>
                  <a:pt x="319110" y="345759"/>
                  <a:pt x="319431" y="346079"/>
                  <a:pt x="321114" y="345358"/>
                </a:cubicBezTo>
                <a:cubicBezTo>
                  <a:pt x="328087" y="342077"/>
                  <a:pt x="336985" y="339995"/>
                  <a:pt x="347165" y="341276"/>
                </a:cubicBezTo>
                <a:cubicBezTo>
                  <a:pt x="348928" y="341516"/>
                  <a:pt x="350371" y="341196"/>
                  <a:pt x="350130" y="340396"/>
                </a:cubicBezTo>
                <a:cubicBezTo>
                  <a:pt x="350050" y="339915"/>
                  <a:pt x="349890" y="339435"/>
                  <a:pt x="349730" y="338955"/>
                </a:cubicBezTo>
                <a:cubicBezTo>
                  <a:pt x="348046" y="334392"/>
                  <a:pt x="344359" y="329750"/>
                  <a:pt x="341794" y="325187"/>
                </a:cubicBezTo>
                <a:cubicBezTo>
                  <a:pt x="341313" y="324227"/>
                  <a:pt x="340752" y="323266"/>
                  <a:pt x="340271" y="322306"/>
                </a:cubicBezTo>
                <a:cubicBezTo>
                  <a:pt x="339389" y="320625"/>
                  <a:pt x="337947" y="320625"/>
                  <a:pt x="336985" y="322226"/>
                </a:cubicBezTo>
                <a:close/>
                <a:moveTo>
                  <a:pt x="246168" y="312620"/>
                </a:moveTo>
                <a:cubicBezTo>
                  <a:pt x="246088" y="312380"/>
                  <a:pt x="245927" y="312380"/>
                  <a:pt x="245927" y="312780"/>
                </a:cubicBezTo>
                <a:cubicBezTo>
                  <a:pt x="245927" y="313181"/>
                  <a:pt x="246088" y="313421"/>
                  <a:pt x="246248" y="313341"/>
                </a:cubicBezTo>
                <a:cubicBezTo>
                  <a:pt x="246328" y="313261"/>
                  <a:pt x="246328" y="312941"/>
                  <a:pt x="246168" y="312620"/>
                </a:cubicBezTo>
                <a:close/>
                <a:moveTo>
                  <a:pt x="219316" y="255789"/>
                </a:moveTo>
                <a:cubicBezTo>
                  <a:pt x="219235" y="256429"/>
                  <a:pt x="219075" y="256990"/>
                  <a:pt x="218915" y="257550"/>
                </a:cubicBezTo>
                <a:cubicBezTo>
                  <a:pt x="218594" y="258911"/>
                  <a:pt x="218274" y="260352"/>
                  <a:pt x="218354" y="261712"/>
                </a:cubicBezTo>
                <a:cubicBezTo>
                  <a:pt x="218514" y="263233"/>
                  <a:pt x="220358" y="264274"/>
                  <a:pt x="221159" y="262513"/>
                </a:cubicBezTo>
                <a:cubicBezTo>
                  <a:pt x="221480" y="261792"/>
                  <a:pt x="221640" y="260992"/>
                  <a:pt x="221720" y="260192"/>
                </a:cubicBezTo>
                <a:cubicBezTo>
                  <a:pt x="220999" y="258671"/>
                  <a:pt x="220197" y="257230"/>
                  <a:pt x="219316" y="255789"/>
                </a:cubicBezTo>
                <a:close/>
                <a:moveTo>
                  <a:pt x="477017" y="239940"/>
                </a:moveTo>
                <a:cubicBezTo>
                  <a:pt x="476216" y="240020"/>
                  <a:pt x="475414" y="240020"/>
                  <a:pt x="474613" y="240020"/>
                </a:cubicBezTo>
                <a:cubicBezTo>
                  <a:pt x="474853" y="240341"/>
                  <a:pt x="475174" y="240501"/>
                  <a:pt x="475735" y="240421"/>
                </a:cubicBezTo>
                <a:cubicBezTo>
                  <a:pt x="476136" y="240341"/>
                  <a:pt x="476617" y="240181"/>
                  <a:pt x="477017" y="239940"/>
                </a:cubicBezTo>
                <a:close/>
                <a:moveTo>
                  <a:pt x="390370" y="217450"/>
                </a:moveTo>
                <a:cubicBezTo>
                  <a:pt x="391973" y="219452"/>
                  <a:pt x="393897" y="221134"/>
                  <a:pt x="395420" y="223136"/>
                </a:cubicBezTo>
                <a:cubicBezTo>
                  <a:pt x="395981" y="223857"/>
                  <a:pt x="397344" y="225699"/>
                  <a:pt x="396943" y="226500"/>
                </a:cubicBezTo>
                <a:cubicBezTo>
                  <a:pt x="396543" y="227221"/>
                  <a:pt x="395981" y="227941"/>
                  <a:pt x="395500" y="228582"/>
                </a:cubicBezTo>
                <a:cubicBezTo>
                  <a:pt x="394939" y="229303"/>
                  <a:pt x="394298" y="230184"/>
                  <a:pt x="394138" y="231145"/>
                </a:cubicBezTo>
                <a:cubicBezTo>
                  <a:pt x="393977" y="232186"/>
                  <a:pt x="395180" y="232426"/>
                  <a:pt x="395741" y="231705"/>
                </a:cubicBezTo>
                <a:cubicBezTo>
                  <a:pt x="396783" y="230584"/>
                  <a:pt x="397264" y="228502"/>
                  <a:pt x="398627" y="227781"/>
                </a:cubicBezTo>
                <a:cubicBezTo>
                  <a:pt x="400470" y="231866"/>
                  <a:pt x="400951" y="236350"/>
                  <a:pt x="398306" y="240275"/>
                </a:cubicBezTo>
                <a:cubicBezTo>
                  <a:pt x="397344" y="241636"/>
                  <a:pt x="396062" y="241396"/>
                  <a:pt x="394539" y="241236"/>
                </a:cubicBezTo>
                <a:cubicBezTo>
                  <a:pt x="393256" y="241156"/>
                  <a:pt x="392054" y="241236"/>
                  <a:pt x="390931" y="241796"/>
                </a:cubicBezTo>
                <a:cubicBezTo>
                  <a:pt x="390130" y="242277"/>
                  <a:pt x="389809" y="241236"/>
                  <a:pt x="389328" y="240515"/>
                </a:cubicBezTo>
                <a:cubicBezTo>
                  <a:pt x="387084" y="237552"/>
                  <a:pt x="384839" y="234589"/>
                  <a:pt x="382595" y="231625"/>
                </a:cubicBezTo>
                <a:cubicBezTo>
                  <a:pt x="381793" y="230584"/>
                  <a:pt x="380671" y="229463"/>
                  <a:pt x="379789" y="228262"/>
                </a:cubicBezTo>
                <a:cubicBezTo>
                  <a:pt x="382675" y="232666"/>
                  <a:pt x="385561" y="237071"/>
                  <a:pt x="388366" y="241476"/>
                </a:cubicBezTo>
                <a:cubicBezTo>
                  <a:pt x="388687" y="241876"/>
                  <a:pt x="388927" y="242277"/>
                  <a:pt x="389168" y="242677"/>
                </a:cubicBezTo>
                <a:cubicBezTo>
                  <a:pt x="389489" y="243158"/>
                  <a:pt x="388927" y="243238"/>
                  <a:pt x="388527" y="243638"/>
                </a:cubicBezTo>
                <a:cubicBezTo>
                  <a:pt x="387645" y="244679"/>
                  <a:pt x="387324" y="245961"/>
                  <a:pt x="386923" y="247242"/>
                </a:cubicBezTo>
                <a:cubicBezTo>
                  <a:pt x="386442" y="248764"/>
                  <a:pt x="386122" y="249405"/>
                  <a:pt x="384438" y="249725"/>
                </a:cubicBezTo>
                <a:cubicBezTo>
                  <a:pt x="380030" y="250686"/>
                  <a:pt x="376182" y="248684"/>
                  <a:pt x="373056" y="245641"/>
                </a:cubicBezTo>
                <a:cubicBezTo>
                  <a:pt x="374419" y="244599"/>
                  <a:pt x="376503" y="245000"/>
                  <a:pt x="378026" y="244279"/>
                </a:cubicBezTo>
                <a:cubicBezTo>
                  <a:pt x="378988" y="243718"/>
                  <a:pt x="378346" y="242597"/>
                  <a:pt x="377385" y="242597"/>
                </a:cubicBezTo>
                <a:cubicBezTo>
                  <a:pt x="376583" y="242597"/>
                  <a:pt x="375701" y="242837"/>
                  <a:pt x="374900" y="243078"/>
                </a:cubicBezTo>
                <a:cubicBezTo>
                  <a:pt x="374018" y="243318"/>
                  <a:pt x="373056" y="243638"/>
                  <a:pt x="372174" y="243638"/>
                </a:cubicBezTo>
                <a:cubicBezTo>
                  <a:pt x="371052" y="242837"/>
                  <a:pt x="370170" y="241796"/>
                  <a:pt x="369529" y="240595"/>
                </a:cubicBezTo>
                <a:cubicBezTo>
                  <a:pt x="368407" y="238593"/>
                  <a:pt x="367445" y="236431"/>
                  <a:pt x="366162" y="234508"/>
                </a:cubicBezTo>
                <a:cubicBezTo>
                  <a:pt x="369369" y="234188"/>
                  <a:pt x="372655" y="233067"/>
                  <a:pt x="375381" y="235389"/>
                </a:cubicBezTo>
                <a:cubicBezTo>
                  <a:pt x="376022" y="235870"/>
                  <a:pt x="378106" y="237151"/>
                  <a:pt x="378587" y="235870"/>
                </a:cubicBezTo>
                <a:cubicBezTo>
                  <a:pt x="379068" y="234909"/>
                  <a:pt x="377865" y="234108"/>
                  <a:pt x="377144" y="233868"/>
                </a:cubicBezTo>
                <a:cubicBezTo>
                  <a:pt x="375461" y="233307"/>
                  <a:pt x="373697" y="233067"/>
                  <a:pt x="372575" y="231465"/>
                </a:cubicBezTo>
                <a:cubicBezTo>
                  <a:pt x="371533" y="230184"/>
                  <a:pt x="371693" y="228342"/>
                  <a:pt x="371773" y="226740"/>
                </a:cubicBezTo>
                <a:cubicBezTo>
                  <a:pt x="371934" y="223777"/>
                  <a:pt x="372655" y="220894"/>
                  <a:pt x="372575" y="217931"/>
                </a:cubicBezTo>
                <a:cubicBezTo>
                  <a:pt x="375621" y="219052"/>
                  <a:pt x="378827" y="219292"/>
                  <a:pt x="381793" y="220253"/>
                </a:cubicBezTo>
                <a:cubicBezTo>
                  <a:pt x="383557" y="220894"/>
                  <a:pt x="385240" y="221534"/>
                  <a:pt x="385881" y="223457"/>
                </a:cubicBezTo>
                <a:cubicBezTo>
                  <a:pt x="386442" y="225058"/>
                  <a:pt x="385962" y="226500"/>
                  <a:pt x="386122" y="228102"/>
                </a:cubicBezTo>
                <a:cubicBezTo>
                  <a:pt x="386282" y="228822"/>
                  <a:pt x="387084" y="230264"/>
                  <a:pt x="387965" y="229383"/>
                </a:cubicBezTo>
                <a:cubicBezTo>
                  <a:pt x="388927" y="228502"/>
                  <a:pt x="388206" y="226980"/>
                  <a:pt x="387965" y="225939"/>
                </a:cubicBezTo>
                <a:cubicBezTo>
                  <a:pt x="387084" y="222736"/>
                  <a:pt x="389088" y="220173"/>
                  <a:pt x="390370" y="217450"/>
                </a:cubicBezTo>
                <a:close/>
                <a:moveTo>
                  <a:pt x="70465" y="182469"/>
                </a:moveTo>
                <a:cubicBezTo>
                  <a:pt x="69744" y="182549"/>
                  <a:pt x="69022" y="182629"/>
                  <a:pt x="68221" y="182709"/>
                </a:cubicBezTo>
                <a:cubicBezTo>
                  <a:pt x="69824" y="183429"/>
                  <a:pt x="71427" y="184150"/>
                  <a:pt x="73030" y="184870"/>
                </a:cubicBezTo>
                <a:cubicBezTo>
                  <a:pt x="73190" y="184950"/>
                  <a:pt x="73431" y="185030"/>
                  <a:pt x="73591" y="185110"/>
                </a:cubicBezTo>
                <a:cubicBezTo>
                  <a:pt x="73832" y="185110"/>
                  <a:pt x="74072" y="185030"/>
                  <a:pt x="74313" y="185030"/>
                </a:cubicBezTo>
                <a:cubicBezTo>
                  <a:pt x="75595" y="184710"/>
                  <a:pt x="76236" y="183029"/>
                  <a:pt x="74713" y="182469"/>
                </a:cubicBezTo>
                <a:cubicBezTo>
                  <a:pt x="73351" y="182069"/>
                  <a:pt x="71828" y="182309"/>
                  <a:pt x="70465" y="182469"/>
                </a:cubicBezTo>
                <a:close/>
                <a:moveTo>
                  <a:pt x="198302" y="168407"/>
                </a:moveTo>
                <a:cubicBezTo>
                  <a:pt x="200387" y="172967"/>
                  <a:pt x="203676" y="177207"/>
                  <a:pt x="202152" y="182407"/>
                </a:cubicBezTo>
                <a:cubicBezTo>
                  <a:pt x="201671" y="184087"/>
                  <a:pt x="200628" y="186647"/>
                  <a:pt x="202072" y="188167"/>
                </a:cubicBezTo>
                <a:cubicBezTo>
                  <a:pt x="203515" y="189687"/>
                  <a:pt x="204959" y="187207"/>
                  <a:pt x="205120" y="186087"/>
                </a:cubicBezTo>
                <a:cubicBezTo>
                  <a:pt x="205521" y="183447"/>
                  <a:pt x="204638" y="180967"/>
                  <a:pt x="205601" y="178407"/>
                </a:cubicBezTo>
                <a:cubicBezTo>
                  <a:pt x="206724" y="175287"/>
                  <a:pt x="209531" y="174167"/>
                  <a:pt x="212419" y="173207"/>
                </a:cubicBezTo>
                <a:cubicBezTo>
                  <a:pt x="217392" y="171607"/>
                  <a:pt x="222766" y="171207"/>
                  <a:pt x="227659" y="169447"/>
                </a:cubicBezTo>
                <a:cubicBezTo>
                  <a:pt x="227579" y="174327"/>
                  <a:pt x="228782" y="179127"/>
                  <a:pt x="229022" y="184087"/>
                </a:cubicBezTo>
                <a:cubicBezTo>
                  <a:pt x="229103" y="186647"/>
                  <a:pt x="229263" y="189687"/>
                  <a:pt x="227579" y="191847"/>
                </a:cubicBezTo>
                <a:cubicBezTo>
                  <a:pt x="225654" y="194407"/>
                  <a:pt x="222766" y="194807"/>
                  <a:pt x="219959" y="195767"/>
                </a:cubicBezTo>
                <a:cubicBezTo>
                  <a:pt x="218755" y="196168"/>
                  <a:pt x="216830" y="197448"/>
                  <a:pt x="217472" y="198968"/>
                </a:cubicBezTo>
                <a:cubicBezTo>
                  <a:pt x="218354" y="201048"/>
                  <a:pt x="221803" y="199048"/>
                  <a:pt x="222846" y="198248"/>
                </a:cubicBezTo>
                <a:cubicBezTo>
                  <a:pt x="227418" y="194487"/>
                  <a:pt x="232792" y="196328"/>
                  <a:pt x="238086" y="196888"/>
                </a:cubicBezTo>
                <a:cubicBezTo>
                  <a:pt x="236001" y="200168"/>
                  <a:pt x="234397" y="203608"/>
                  <a:pt x="232472" y="206968"/>
                </a:cubicBezTo>
                <a:cubicBezTo>
                  <a:pt x="231349" y="208968"/>
                  <a:pt x="229825" y="210568"/>
                  <a:pt x="228060" y="212008"/>
                </a:cubicBezTo>
                <a:cubicBezTo>
                  <a:pt x="226536" y="212008"/>
                  <a:pt x="225012" y="211368"/>
                  <a:pt x="223488" y="210888"/>
                </a:cubicBezTo>
                <a:cubicBezTo>
                  <a:pt x="222205" y="210568"/>
                  <a:pt x="220761" y="210088"/>
                  <a:pt x="219397" y="210168"/>
                </a:cubicBezTo>
                <a:cubicBezTo>
                  <a:pt x="217873" y="210168"/>
                  <a:pt x="216670" y="211928"/>
                  <a:pt x="218435" y="212888"/>
                </a:cubicBezTo>
                <a:cubicBezTo>
                  <a:pt x="220841" y="214168"/>
                  <a:pt x="224370" y="213448"/>
                  <a:pt x="226536" y="215288"/>
                </a:cubicBezTo>
                <a:cubicBezTo>
                  <a:pt x="221322" y="220168"/>
                  <a:pt x="214905" y="223448"/>
                  <a:pt x="207606" y="221848"/>
                </a:cubicBezTo>
                <a:cubicBezTo>
                  <a:pt x="204879" y="221288"/>
                  <a:pt x="204318" y="220248"/>
                  <a:pt x="203596" y="217688"/>
                </a:cubicBezTo>
                <a:cubicBezTo>
                  <a:pt x="202954" y="215528"/>
                  <a:pt x="202473" y="213368"/>
                  <a:pt x="200949" y="211688"/>
                </a:cubicBezTo>
                <a:cubicBezTo>
                  <a:pt x="200307" y="211048"/>
                  <a:pt x="199345" y="210888"/>
                  <a:pt x="199906" y="210088"/>
                </a:cubicBezTo>
                <a:cubicBezTo>
                  <a:pt x="200307" y="209368"/>
                  <a:pt x="200788" y="208728"/>
                  <a:pt x="201189" y="208088"/>
                </a:cubicBezTo>
                <a:cubicBezTo>
                  <a:pt x="206002" y="200888"/>
                  <a:pt x="210815" y="193607"/>
                  <a:pt x="215707" y="186407"/>
                </a:cubicBezTo>
                <a:cubicBezTo>
                  <a:pt x="214103" y="188327"/>
                  <a:pt x="212339" y="190247"/>
                  <a:pt x="210975" y="192007"/>
                </a:cubicBezTo>
                <a:cubicBezTo>
                  <a:pt x="207285" y="196888"/>
                  <a:pt x="203515" y="201688"/>
                  <a:pt x="199746" y="206568"/>
                </a:cubicBezTo>
                <a:cubicBezTo>
                  <a:pt x="198783" y="207768"/>
                  <a:pt x="198382" y="209448"/>
                  <a:pt x="196938" y="208648"/>
                </a:cubicBezTo>
                <a:cubicBezTo>
                  <a:pt x="195093" y="207688"/>
                  <a:pt x="193088" y="207528"/>
                  <a:pt x="191083" y="207688"/>
                </a:cubicBezTo>
                <a:cubicBezTo>
                  <a:pt x="188596" y="207848"/>
                  <a:pt x="186350" y="208248"/>
                  <a:pt x="184826" y="206008"/>
                </a:cubicBezTo>
                <a:cubicBezTo>
                  <a:pt x="180575" y="199528"/>
                  <a:pt x="181458" y="192087"/>
                  <a:pt x="184506" y="185287"/>
                </a:cubicBezTo>
                <a:cubicBezTo>
                  <a:pt x="186751" y="186647"/>
                  <a:pt x="187554" y="189927"/>
                  <a:pt x="189158" y="191847"/>
                </a:cubicBezTo>
                <a:cubicBezTo>
                  <a:pt x="190120" y="193047"/>
                  <a:pt x="192126" y="192727"/>
                  <a:pt x="191805" y="190887"/>
                </a:cubicBezTo>
                <a:cubicBezTo>
                  <a:pt x="191564" y="189367"/>
                  <a:pt x="190521" y="188007"/>
                  <a:pt x="189639" y="186727"/>
                </a:cubicBezTo>
                <a:cubicBezTo>
                  <a:pt x="188837" y="185607"/>
                  <a:pt x="187955" y="184487"/>
                  <a:pt x="187313" y="183207"/>
                </a:cubicBezTo>
                <a:cubicBezTo>
                  <a:pt x="186671" y="181847"/>
                  <a:pt x="188997" y="178887"/>
                  <a:pt x="189799" y="177767"/>
                </a:cubicBezTo>
                <a:cubicBezTo>
                  <a:pt x="192446" y="174487"/>
                  <a:pt x="195655" y="171767"/>
                  <a:pt x="198302" y="168407"/>
                </a:cubicBezTo>
                <a:close/>
                <a:moveTo>
                  <a:pt x="72549" y="529"/>
                </a:moveTo>
                <a:cubicBezTo>
                  <a:pt x="73030" y="-1232"/>
                  <a:pt x="75275" y="1810"/>
                  <a:pt x="75595" y="3651"/>
                </a:cubicBezTo>
                <a:cubicBezTo>
                  <a:pt x="75916" y="5972"/>
                  <a:pt x="76317" y="8373"/>
                  <a:pt x="76878" y="10695"/>
                </a:cubicBezTo>
                <a:cubicBezTo>
                  <a:pt x="78160" y="15577"/>
                  <a:pt x="80004" y="20300"/>
                  <a:pt x="82088" y="24862"/>
                </a:cubicBezTo>
                <a:cubicBezTo>
                  <a:pt x="82809" y="26543"/>
                  <a:pt x="84332" y="26703"/>
                  <a:pt x="85374" y="25183"/>
                </a:cubicBezTo>
                <a:cubicBezTo>
                  <a:pt x="89783" y="19099"/>
                  <a:pt x="94352" y="13096"/>
                  <a:pt x="96436" y="6772"/>
                </a:cubicBezTo>
                <a:cubicBezTo>
                  <a:pt x="97077" y="5011"/>
                  <a:pt x="97398" y="5011"/>
                  <a:pt x="97237" y="6852"/>
                </a:cubicBezTo>
                <a:cubicBezTo>
                  <a:pt x="96436" y="18539"/>
                  <a:pt x="88420" y="31266"/>
                  <a:pt x="92588" y="41992"/>
                </a:cubicBezTo>
                <a:cubicBezTo>
                  <a:pt x="95794" y="50236"/>
                  <a:pt x="103570" y="57600"/>
                  <a:pt x="112066" y="64084"/>
                </a:cubicBezTo>
                <a:cubicBezTo>
                  <a:pt x="113108" y="64404"/>
                  <a:pt x="114150" y="64964"/>
                  <a:pt x="115112" y="65124"/>
                </a:cubicBezTo>
                <a:cubicBezTo>
                  <a:pt x="115994" y="65285"/>
                  <a:pt x="116795" y="64324"/>
                  <a:pt x="115994" y="63604"/>
                </a:cubicBezTo>
                <a:cubicBezTo>
                  <a:pt x="115272" y="62963"/>
                  <a:pt x="114230" y="62723"/>
                  <a:pt x="113269" y="62483"/>
                </a:cubicBezTo>
                <a:cubicBezTo>
                  <a:pt x="112467" y="62243"/>
                  <a:pt x="111585" y="62083"/>
                  <a:pt x="110864" y="61683"/>
                </a:cubicBezTo>
                <a:cubicBezTo>
                  <a:pt x="109982" y="61282"/>
                  <a:pt x="109902" y="58961"/>
                  <a:pt x="109902" y="58161"/>
                </a:cubicBezTo>
                <a:cubicBezTo>
                  <a:pt x="109822" y="55519"/>
                  <a:pt x="110303" y="52958"/>
                  <a:pt x="110223" y="50316"/>
                </a:cubicBezTo>
                <a:cubicBezTo>
                  <a:pt x="113028" y="51677"/>
                  <a:pt x="116314" y="52397"/>
                  <a:pt x="117597" y="55519"/>
                </a:cubicBezTo>
                <a:cubicBezTo>
                  <a:pt x="117998" y="56480"/>
                  <a:pt x="118479" y="58161"/>
                  <a:pt x="119841" y="58321"/>
                </a:cubicBezTo>
                <a:cubicBezTo>
                  <a:pt x="121044" y="58401"/>
                  <a:pt x="120803" y="56720"/>
                  <a:pt x="120402" y="56079"/>
                </a:cubicBezTo>
                <a:cubicBezTo>
                  <a:pt x="119601" y="54719"/>
                  <a:pt x="118238" y="53838"/>
                  <a:pt x="117677" y="52237"/>
                </a:cubicBezTo>
                <a:cubicBezTo>
                  <a:pt x="116956" y="50316"/>
                  <a:pt x="117837" y="48715"/>
                  <a:pt x="118879" y="47115"/>
                </a:cubicBezTo>
                <a:cubicBezTo>
                  <a:pt x="120643" y="44393"/>
                  <a:pt x="122967" y="42152"/>
                  <a:pt x="124651" y="39350"/>
                </a:cubicBezTo>
                <a:cubicBezTo>
                  <a:pt x="126574" y="41752"/>
                  <a:pt x="128979" y="43513"/>
                  <a:pt x="131063" y="45834"/>
                </a:cubicBezTo>
                <a:cubicBezTo>
                  <a:pt x="132105" y="47035"/>
                  <a:pt x="133388" y="48395"/>
                  <a:pt x="133388" y="50076"/>
                </a:cubicBezTo>
                <a:cubicBezTo>
                  <a:pt x="133468" y="51997"/>
                  <a:pt x="132266" y="53358"/>
                  <a:pt x="131304" y="54879"/>
                </a:cubicBezTo>
                <a:cubicBezTo>
                  <a:pt x="130903" y="55599"/>
                  <a:pt x="130502" y="56960"/>
                  <a:pt x="131384" y="57440"/>
                </a:cubicBezTo>
                <a:cubicBezTo>
                  <a:pt x="132666" y="58081"/>
                  <a:pt x="133548" y="55759"/>
                  <a:pt x="133708" y="54959"/>
                </a:cubicBezTo>
                <a:cubicBezTo>
                  <a:pt x="134350" y="51357"/>
                  <a:pt x="137636" y="50156"/>
                  <a:pt x="140441" y="48395"/>
                </a:cubicBezTo>
                <a:cubicBezTo>
                  <a:pt x="140682" y="50717"/>
                  <a:pt x="141323" y="53038"/>
                  <a:pt x="141724" y="55359"/>
                </a:cubicBezTo>
                <a:cubicBezTo>
                  <a:pt x="141964" y="56800"/>
                  <a:pt x="141884" y="58161"/>
                  <a:pt x="141564" y="59521"/>
                </a:cubicBezTo>
                <a:cubicBezTo>
                  <a:pt x="140842" y="60082"/>
                  <a:pt x="139880" y="60402"/>
                  <a:pt x="138999" y="60802"/>
                </a:cubicBezTo>
                <a:cubicBezTo>
                  <a:pt x="138197" y="61122"/>
                  <a:pt x="137315" y="61442"/>
                  <a:pt x="136674" y="62003"/>
                </a:cubicBezTo>
                <a:cubicBezTo>
                  <a:pt x="135953" y="62643"/>
                  <a:pt x="136113" y="63924"/>
                  <a:pt x="137315" y="63684"/>
                </a:cubicBezTo>
                <a:cubicBezTo>
                  <a:pt x="138999" y="63363"/>
                  <a:pt x="140361" y="61683"/>
                  <a:pt x="142125" y="61683"/>
                </a:cubicBezTo>
                <a:cubicBezTo>
                  <a:pt x="141564" y="66005"/>
                  <a:pt x="139800" y="70087"/>
                  <a:pt x="135712" y="72248"/>
                </a:cubicBezTo>
                <a:cubicBezTo>
                  <a:pt x="134189" y="72969"/>
                  <a:pt x="133468" y="72729"/>
                  <a:pt x="132105" y="71848"/>
                </a:cubicBezTo>
                <a:cubicBezTo>
                  <a:pt x="130983" y="71048"/>
                  <a:pt x="129941" y="70247"/>
                  <a:pt x="128498" y="70007"/>
                </a:cubicBezTo>
                <a:cubicBezTo>
                  <a:pt x="127937" y="69927"/>
                  <a:pt x="127456" y="70247"/>
                  <a:pt x="127376" y="69607"/>
                </a:cubicBezTo>
                <a:cubicBezTo>
                  <a:pt x="127296" y="69127"/>
                  <a:pt x="127296" y="68646"/>
                  <a:pt x="127216" y="68166"/>
                </a:cubicBezTo>
                <a:cubicBezTo>
                  <a:pt x="126655" y="62803"/>
                  <a:pt x="126174" y="57440"/>
                  <a:pt x="125613" y="52157"/>
                </a:cubicBezTo>
                <a:cubicBezTo>
                  <a:pt x="125613" y="53678"/>
                  <a:pt x="125532" y="55279"/>
                  <a:pt x="125532" y="56640"/>
                </a:cubicBezTo>
                <a:cubicBezTo>
                  <a:pt x="125693" y="60402"/>
                  <a:pt x="125853" y="64244"/>
                  <a:pt x="125933" y="68006"/>
                </a:cubicBezTo>
                <a:cubicBezTo>
                  <a:pt x="125933" y="68967"/>
                  <a:pt x="126414" y="69927"/>
                  <a:pt x="125452" y="70087"/>
                </a:cubicBezTo>
                <a:cubicBezTo>
                  <a:pt x="124410" y="70327"/>
                  <a:pt x="123609" y="70808"/>
                  <a:pt x="122807" y="71448"/>
                </a:cubicBezTo>
                <a:cubicBezTo>
                  <a:pt x="123929" y="72168"/>
                  <a:pt x="124971" y="72889"/>
                  <a:pt x="126174" y="73609"/>
                </a:cubicBezTo>
                <a:cubicBezTo>
                  <a:pt x="126093" y="72649"/>
                  <a:pt x="126093" y="71688"/>
                  <a:pt x="126013" y="70728"/>
                </a:cubicBezTo>
                <a:cubicBezTo>
                  <a:pt x="126013" y="69687"/>
                  <a:pt x="126334" y="70007"/>
                  <a:pt x="127376" y="69927"/>
                </a:cubicBezTo>
                <a:cubicBezTo>
                  <a:pt x="127536" y="71448"/>
                  <a:pt x="127697" y="72969"/>
                  <a:pt x="127857" y="74570"/>
                </a:cubicBezTo>
                <a:cubicBezTo>
                  <a:pt x="145331" y="84655"/>
                  <a:pt x="166572" y="91619"/>
                  <a:pt x="186692" y="99703"/>
                </a:cubicBezTo>
                <a:cubicBezTo>
                  <a:pt x="185329" y="97702"/>
                  <a:pt x="184287" y="95461"/>
                  <a:pt x="183646" y="93060"/>
                </a:cubicBezTo>
                <a:cubicBezTo>
                  <a:pt x="185650" y="92740"/>
                  <a:pt x="187654" y="94340"/>
                  <a:pt x="189497" y="94661"/>
                </a:cubicBezTo>
                <a:cubicBezTo>
                  <a:pt x="190620" y="94901"/>
                  <a:pt x="191662" y="93700"/>
                  <a:pt x="190620" y="92820"/>
                </a:cubicBezTo>
                <a:cubicBezTo>
                  <a:pt x="189738" y="92019"/>
                  <a:pt x="188455" y="91779"/>
                  <a:pt x="187333" y="91459"/>
                </a:cubicBezTo>
                <a:cubicBezTo>
                  <a:pt x="186371" y="91139"/>
                  <a:pt x="185249" y="90899"/>
                  <a:pt x="184367" y="90498"/>
                </a:cubicBezTo>
                <a:cubicBezTo>
                  <a:pt x="183325" y="90018"/>
                  <a:pt x="183165" y="87137"/>
                  <a:pt x="183165" y="86096"/>
                </a:cubicBezTo>
                <a:cubicBezTo>
                  <a:pt x="183085" y="82974"/>
                  <a:pt x="183646" y="79772"/>
                  <a:pt x="183566" y="76651"/>
                </a:cubicBezTo>
                <a:cubicBezTo>
                  <a:pt x="187013" y="78252"/>
                  <a:pt x="191020" y="79132"/>
                  <a:pt x="192624" y="82894"/>
                </a:cubicBezTo>
                <a:cubicBezTo>
                  <a:pt x="193104" y="84175"/>
                  <a:pt x="193746" y="86176"/>
                  <a:pt x="195349" y="86336"/>
                </a:cubicBezTo>
                <a:cubicBezTo>
                  <a:pt x="196872" y="86496"/>
                  <a:pt x="196551" y="84415"/>
                  <a:pt x="196070" y="83615"/>
                </a:cubicBezTo>
                <a:cubicBezTo>
                  <a:pt x="195028" y="81934"/>
                  <a:pt x="193345" y="80893"/>
                  <a:pt x="192624" y="78892"/>
                </a:cubicBezTo>
                <a:cubicBezTo>
                  <a:pt x="191822" y="76571"/>
                  <a:pt x="192864" y="74570"/>
                  <a:pt x="194147" y="72649"/>
                </a:cubicBezTo>
                <a:cubicBezTo>
                  <a:pt x="196311" y="69287"/>
                  <a:pt x="199196" y="66565"/>
                  <a:pt x="201200" y="63123"/>
                </a:cubicBezTo>
                <a:cubicBezTo>
                  <a:pt x="203525" y="66085"/>
                  <a:pt x="206571" y="68326"/>
                  <a:pt x="209056" y="71048"/>
                </a:cubicBezTo>
                <a:cubicBezTo>
                  <a:pt x="210338" y="72569"/>
                  <a:pt x="211861" y="74169"/>
                  <a:pt x="211941" y="76251"/>
                </a:cubicBezTo>
                <a:cubicBezTo>
                  <a:pt x="212021" y="78652"/>
                  <a:pt x="210579" y="80253"/>
                  <a:pt x="209376" y="82174"/>
                </a:cubicBezTo>
                <a:cubicBezTo>
                  <a:pt x="208895" y="82974"/>
                  <a:pt x="208334" y="84655"/>
                  <a:pt x="209456" y="85296"/>
                </a:cubicBezTo>
                <a:cubicBezTo>
                  <a:pt x="210979" y="86096"/>
                  <a:pt x="212021" y="83214"/>
                  <a:pt x="212262" y="82254"/>
                </a:cubicBezTo>
                <a:cubicBezTo>
                  <a:pt x="213063" y="77851"/>
                  <a:pt x="217151" y="76411"/>
                  <a:pt x="220518" y="74169"/>
                </a:cubicBezTo>
                <a:cubicBezTo>
                  <a:pt x="220839" y="77131"/>
                  <a:pt x="221560" y="79853"/>
                  <a:pt x="222041" y="82734"/>
                </a:cubicBezTo>
                <a:cubicBezTo>
                  <a:pt x="222361" y="84415"/>
                  <a:pt x="222281" y="86096"/>
                  <a:pt x="221881" y="87777"/>
                </a:cubicBezTo>
                <a:cubicBezTo>
                  <a:pt x="220999" y="88497"/>
                  <a:pt x="219796" y="88897"/>
                  <a:pt x="218754" y="89378"/>
                </a:cubicBezTo>
                <a:cubicBezTo>
                  <a:pt x="217793" y="89778"/>
                  <a:pt x="216751" y="90178"/>
                  <a:pt x="215949" y="90899"/>
                </a:cubicBezTo>
                <a:cubicBezTo>
                  <a:pt x="215067" y="91619"/>
                  <a:pt x="215228" y="93220"/>
                  <a:pt x="216670" y="92900"/>
                </a:cubicBezTo>
                <a:cubicBezTo>
                  <a:pt x="218754" y="92499"/>
                  <a:pt x="220438" y="90418"/>
                  <a:pt x="222602" y="90498"/>
                </a:cubicBezTo>
                <a:cubicBezTo>
                  <a:pt x="221881" y="95781"/>
                  <a:pt x="219716" y="100744"/>
                  <a:pt x="214666" y="103305"/>
                </a:cubicBezTo>
                <a:cubicBezTo>
                  <a:pt x="212823" y="104266"/>
                  <a:pt x="212021" y="104026"/>
                  <a:pt x="210338" y="102825"/>
                </a:cubicBezTo>
                <a:cubicBezTo>
                  <a:pt x="208975" y="101865"/>
                  <a:pt x="207613" y="100904"/>
                  <a:pt x="205929" y="100584"/>
                </a:cubicBezTo>
                <a:cubicBezTo>
                  <a:pt x="205288" y="100504"/>
                  <a:pt x="204647" y="100904"/>
                  <a:pt x="204567" y="100184"/>
                </a:cubicBezTo>
                <a:cubicBezTo>
                  <a:pt x="204487" y="99543"/>
                  <a:pt x="204407" y="98983"/>
                  <a:pt x="204326" y="98343"/>
                </a:cubicBezTo>
                <a:cubicBezTo>
                  <a:pt x="203685" y="91859"/>
                  <a:pt x="203044" y="85296"/>
                  <a:pt x="202403" y="78812"/>
                </a:cubicBezTo>
                <a:cubicBezTo>
                  <a:pt x="202403" y="80653"/>
                  <a:pt x="202242" y="82574"/>
                  <a:pt x="202322" y="84255"/>
                </a:cubicBezTo>
                <a:cubicBezTo>
                  <a:pt x="202483" y="88897"/>
                  <a:pt x="202643" y="93540"/>
                  <a:pt x="202803" y="98183"/>
                </a:cubicBezTo>
                <a:cubicBezTo>
                  <a:pt x="202803" y="99303"/>
                  <a:pt x="203364" y="100504"/>
                  <a:pt x="202162" y="100744"/>
                </a:cubicBezTo>
                <a:cubicBezTo>
                  <a:pt x="200639" y="101064"/>
                  <a:pt x="199357" y="101945"/>
                  <a:pt x="198234" y="102985"/>
                </a:cubicBezTo>
                <a:cubicBezTo>
                  <a:pt x="197834" y="103305"/>
                  <a:pt x="197513" y="103706"/>
                  <a:pt x="197112" y="104026"/>
                </a:cubicBezTo>
                <a:cubicBezTo>
                  <a:pt x="199116" y="104826"/>
                  <a:pt x="201040" y="105707"/>
                  <a:pt x="202964" y="106587"/>
                </a:cubicBezTo>
                <a:cubicBezTo>
                  <a:pt x="203044" y="106667"/>
                  <a:pt x="203044" y="106667"/>
                  <a:pt x="203124" y="106667"/>
                </a:cubicBezTo>
                <a:cubicBezTo>
                  <a:pt x="203124" y="106587"/>
                  <a:pt x="203124" y="106427"/>
                  <a:pt x="203124" y="106267"/>
                </a:cubicBezTo>
                <a:cubicBezTo>
                  <a:pt x="203044" y="104666"/>
                  <a:pt x="202964" y="103065"/>
                  <a:pt x="202884" y="101544"/>
                </a:cubicBezTo>
                <a:cubicBezTo>
                  <a:pt x="202803" y="100264"/>
                  <a:pt x="203284" y="100584"/>
                  <a:pt x="204567" y="100504"/>
                </a:cubicBezTo>
                <a:cubicBezTo>
                  <a:pt x="204807" y="102905"/>
                  <a:pt x="205048" y="105307"/>
                  <a:pt x="205208" y="107708"/>
                </a:cubicBezTo>
                <a:cubicBezTo>
                  <a:pt x="226049" y="117873"/>
                  <a:pt x="240477" y="130921"/>
                  <a:pt x="249615" y="145969"/>
                </a:cubicBezTo>
                <a:cubicBezTo>
                  <a:pt x="249855" y="145328"/>
                  <a:pt x="250095" y="144768"/>
                  <a:pt x="250336" y="144208"/>
                </a:cubicBezTo>
                <a:cubicBezTo>
                  <a:pt x="252180" y="145328"/>
                  <a:pt x="252821" y="148050"/>
                  <a:pt x="254183" y="149651"/>
                </a:cubicBezTo>
                <a:cubicBezTo>
                  <a:pt x="254985" y="150611"/>
                  <a:pt x="256588" y="150291"/>
                  <a:pt x="256348" y="148850"/>
                </a:cubicBezTo>
                <a:cubicBezTo>
                  <a:pt x="256187" y="147570"/>
                  <a:pt x="255306" y="146369"/>
                  <a:pt x="254584" y="145409"/>
                </a:cubicBezTo>
                <a:cubicBezTo>
                  <a:pt x="253943" y="144448"/>
                  <a:pt x="253222" y="143567"/>
                  <a:pt x="252660" y="142527"/>
                </a:cubicBezTo>
                <a:cubicBezTo>
                  <a:pt x="252099" y="141406"/>
                  <a:pt x="254023" y="138925"/>
                  <a:pt x="254745" y="137964"/>
                </a:cubicBezTo>
                <a:cubicBezTo>
                  <a:pt x="256829" y="135323"/>
                  <a:pt x="259554" y="133002"/>
                  <a:pt x="261638" y="130280"/>
                </a:cubicBezTo>
                <a:cubicBezTo>
                  <a:pt x="263401" y="134042"/>
                  <a:pt x="266127" y="137564"/>
                  <a:pt x="264924" y="141887"/>
                </a:cubicBezTo>
                <a:cubicBezTo>
                  <a:pt x="264524" y="143247"/>
                  <a:pt x="263562" y="145328"/>
                  <a:pt x="264844" y="146609"/>
                </a:cubicBezTo>
                <a:cubicBezTo>
                  <a:pt x="265966" y="147810"/>
                  <a:pt x="267169" y="145809"/>
                  <a:pt x="267329" y="144848"/>
                </a:cubicBezTo>
                <a:cubicBezTo>
                  <a:pt x="267650" y="142687"/>
                  <a:pt x="266928" y="140686"/>
                  <a:pt x="267730" y="138525"/>
                </a:cubicBezTo>
                <a:cubicBezTo>
                  <a:pt x="268612" y="135963"/>
                  <a:pt x="270936" y="135003"/>
                  <a:pt x="273341" y="134202"/>
                </a:cubicBezTo>
                <a:cubicBezTo>
                  <a:pt x="277429" y="132922"/>
                  <a:pt x="281837" y="132601"/>
                  <a:pt x="285845" y="131161"/>
                </a:cubicBezTo>
                <a:cubicBezTo>
                  <a:pt x="285845" y="135163"/>
                  <a:pt x="286807" y="139165"/>
                  <a:pt x="286967" y="143167"/>
                </a:cubicBezTo>
                <a:cubicBezTo>
                  <a:pt x="287047" y="145328"/>
                  <a:pt x="287208" y="147810"/>
                  <a:pt x="285845" y="149571"/>
                </a:cubicBezTo>
                <a:cubicBezTo>
                  <a:pt x="284242" y="151652"/>
                  <a:pt x="281837" y="152052"/>
                  <a:pt x="279513" y="152853"/>
                </a:cubicBezTo>
                <a:cubicBezTo>
                  <a:pt x="278551" y="153173"/>
                  <a:pt x="276948" y="154213"/>
                  <a:pt x="277509" y="155494"/>
                </a:cubicBezTo>
                <a:cubicBezTo>
                  <a:pt x="278230" y="157175"/>
                  <a:pt x="281036" y="155574"/>
                  <a:pt x="281917" y="154854"/>
                </a:cubicBezTo>
                <a:cubicBezTo>
                  <a:pt x="285685" y="151732"/>
                  <a:pt x="290093" y="153333"/>
                  <a:pt x="294502" y="153733"/>
                </a:cubicBezTo>
                <a:cubicBezTo>
                  <a:pt x="292739" y="156455"/>
                  <a:pt x="291456" y="159256"/>
                  <a:pt x="289853" y="162058"/>
                </a:cubicBezTo>
                <a:cubicBezTo>
                  <a:pt x="288891" y="163739"/>
                  <a:pt x="287689" y="165019"/>
                  <a:pt x="286246" y="166220"/>
                </a:cubicBezTo>
                <a:cubicBezTo>
                  <a:pt x="284963" y="166220"/>
                  <a:pt x="283681" y="165660"/>
                  <a:pt x="282479" y="165339"/>
                </a:cubicBezTo>
                <a:cubicBezTo>
                  <a:pt x="281356" y="165019"/>
                  <a:pt x="280234" y="164619"/>
                  <a:pt x="279032" y="164699"/>
                </a:cubicBezTo>
                <a:cubicBezTo>
                  <a:pt x="277830" y="164699"/>
                  <a:pt x="276868" y="166140"/>
                  <a:pt x="278230" y="166940"/>
                </a:cubicBezTo>
                <a:cubicBezTo>
                  <a:pt x="280234" y="167981"/>
                  <a:pt x="283120" y="167421"/>
                  <a:pt x="284963" y="168941"/>
                </a:cubicBezTo>
                <a:cubicBezTo>
                  <a:pt x="280715" y="172944"/>
                  <a:pt x="275345" y="175585"/>
                  <a:pt x="269333" y="174304"/>
                </a:cubicBezTo>
                <a:cubicBezTo>
                  <a:pt x="267169" y="173824"/>
                  <a:pt x="266608" y="173024"/>
                  <a:pt x="266047" y="170863"/>
                </a:cubicBezTo>
                <a:cubicBezTo>
                  <a:pt x="265485" y="169102"/>
                  <a:pt x="265085" y="167341"/>
                  <a:pt x="263882" y="165980"/>
                </a:cubicBezTo>
                <a:cubicBezTo>
                  <a:pt x="263401" y="165419"/>
                  <a:pt x="262600" y="165259"/>
                  <a:pt x="263001" y="164619"/>
                </a:cubicBezTo>
                <a:cubicBezTo>
                  <a:pt x="263401" y="164059"/>
                  <a:pt x="263722" y="163498"/>
                  <a:pt x="264123" y="163018"/>
                </a:cubicBezTo>
                <a:cubicBezTo>
                  <a:pt x="268050" y="157015"/>
                  <a:pt x="272058" y="151092"/>
                  <a:pt x="275986" y="145088"/>
                </a:cubicBezTo>
                <a:cubicBezTo>
                  <a:pt x="274703" y="146689"/>
                  <a:pt x="273261" y="148290"/>
                  <a:pt x="272138" y="149731"/>
                </a:cubicBezTo>
                <a:cubicBezTo>
                  <a:pt x="269092" y="153733"/>
                  <a:pt x="265966" y="157735"/>
                  <a:pt x="262920" y="161737"/>
                </a:cubicBezTo>
                <a:cubicBezTo>
                  <a:pt x="262119" y="162698"/>
                  <a:pt x="261718" y="164059"/>
                  <a:pt x="260596" y="163498"/>
                </a:cubicBezTo>
                <a:cubicBezTo>
                  <a:pt x="259634" y="162938"/>
                  <a:pt x="258592" y="162698"/>
                  <a:pt x="257550" y="162618"/>
                </a:cubicBezTo>
                <a:cubicBezTo>
                  <a:pt x="258031" y="164059"/>
                  <a:pt x="258512" y="165500"/>
                  <a:pt x="258913" y="166940"/>
                </a:cubicBezTo>
                <a:cubicBezTo>
                  <a:pt x="259474" y="166220"/>
                  <a:pt x="260115" y="165419"/>
                  <a:pt x="260676" y="164619"/>
                </a:cubicBezTo>
                <a:cubicBezTo>
                  <a:pt x="261478" y="163498"/>
                  <a:pt x="261638" y="164139"/>
                  <a:pt x="262760" y="164939"/>
                </a:cubicBezTo>
                <a:cubicBezTo>
                  <a:pt x="261718" y="166460"/>
                  <a:pt x="260676" y="168061"/>
                  <a:pt x="259634" y="169582"/>
                </a:cubicBezTo>
                <a:cubicBezTo>
                  <a:pt x="263482" y="184390"/>
                  <a:pt x="263642" y="200239"/>
                  <a:pt x="261077" y="216488"/>
                </a:cubicBezTo>
                <a:cubicBezTo>
                  <a:pt x="260756" y="218329"/>
                  <a:pt x="261718" y="218969"/>
                  <a:pt x="263321" y="218008"/>
                </a:cubicBezTo>
                <a:cubicBezTo>
                  <a:pt x="264043" y="217608"/>
                  <a:pt x="264764" y="217208"/>
                  <a:pt x="265485" y="216808"/>
                </a:cubicBezTo>
                <a:cubicBezTo>
                  <a:pt x="267169" y="215927"/>
                  <a:pt x="269573" y="214166"/>
                  <a:pt x="270856" y="212886"/>
                </a:cubicBezTo>
                <a:cubicBezTo>
                  <a:pt x="277108" y="206882"/>
                  <a:pt x="284482" y="201119"/>
                  <a:pt x="293139" y="195836"/>
                </a:cubicBezTo>
                <a:cubicBezTo>
                  <a:pt x="307487" y="186951"/>
                  <a:pt x="323679" y="179347"/>
                  <a:pt x="338828" y="171103"/>
                </a:cubicBezTo>
                <a:cubicBezTo>
                  <a:pt x="336343" y="170782"/>
                  <a:pt x="334019" y="169662"/>
                  <a:pt x="331935" y="168221"/>
                </a:cubicBezTo>
                <a:cubicBezTo>
                  <a:pt x="332977" y="167020"/>
                  <a:pt x="335061" y="166940"/>
                  <a:pt x="336424" y="166140"/>
                </a:cubicBezTo>
                <a:cubicBezTo>
                  <a:pt x="337305" y="165740"/>
                  <a:pt x="337305" y="164459"/>
                  <a:pt x="336183" y="164379"/>
                </a:cubicBezTo>
                <a:cubicBezTo>
                  <a:pt x="335221" y="164379"/>
                  <a:pt x="334259" y="164859"/>
                  <a:pt x="333378" y="165259"/>
                </a:cubicBezTo>
                <a:cubicBezTo>
                  <a:pt x="332576" y="165580"/>
                  <a:pt x="331775" y="165980"/>
                  <a:pt x="330973" y="166220"/>
                </a:cubicBezTo>
                <a:cubicBezTo>
                  <a:pt x="330091" y="166460"/>
                  <a:pt x="328488" y="164699"/>
                  <a:pt x="327927" y="164059"/>
                </a:cubicBezTo>
                <a:cubicBezTo>
                  <a:pt x="326244" y="162138"/>
                  <a:pt x="324961" y="159816"/>
                  <a:pt x="323278" y="157815"/>
                </a:cubicBezTo>
                <a:cubicBezTo>
                  <a:pt x="326244" y="157095"/>
                  <a:pt x="329210" y="155574"/>
                  <a:pt x="332256" y="157095"/>
                </a:cubicBezTo>
                <a:cubicBezTo>
                  <a:pt x="333217" y="157655"/>
                  <a:pt x="334660" y="158616"/>
                  <a:pt x="335782" y="157895"/>
                </a:cubicBezTo>
                <a:cubicBezTo>
                  <a:pt x="336824" y="157175"/>
                  <a:pt x="335462" y="156054"/>
                  <a:pt x="334821" y="155814"/>
                </a:cubicBezTo>
                <a:cubicBezTo>
                  <a:pt x="333217" y="155254"/>
                  <a:pt x="331614" y="155494"/>
                  <a:pt x="330171" y="154534"/>
                </a:cubicBezTo>
                <a:cubicBezTo>
                  <a:pt x="328408" y="153493"/>
                  <a:pt x="328087" y="151732"/>
                  <a:pt x="327847" y="149811"/>
                </a:cubicBezTo>
                <a:cubicBezTo>
                  <a:pt x="327446" y="146609"/>
                  <a:pt x="327847" y="143327"/>
                  <a:pt x="327366" y="140126"/>
                </a:cubicBezTo>
                <a:cubicBezTo>
                  <a:pt x="330332" y="140766"/>
                  <a:pt x="333378" y="140606"/>
                  <a:pt x="336424" y="141086"/>
                </a:cubicBezTo>
                <a:cubicBezTo>
                  <a:pt x="338027" y="141326"/>
                  <a:pt x="339870" y="141566"/>
                  <a:pt x="340993" y="142847"/>
                </a:cubicBezTo>
                <a:cubicBezTo>
                  <a:pt x="342275" y="144288"/>
                  <a:pt x="342195" y="146049"/>
                  <a:pt x="342435" y="147890"/>
                </a:cubicBezTo>
                <a:cubicBezTo>
                  <a:pt x="342596" y="148690"/>
                  <a:pt x="343077" y="150051"/>
                  <a:pt x="344119" y="149811"/>
                </a:cubicBezTo>
                <a:cubicBezTo>
                  <a:pt x="345481" y="149491"/>
                  <a:pt x="344680" y="147169"/>
                  <a:pt x="344359" y="146449"/>
                </a:cubicBezTo>
                <a:cubicBezTo>
                  <a:pt x="342596" y="143247"/>
                  <a:pt x="344359" y="140206"/>
                  <a:pt x="345321" y="137004"/>
                </a:cubicBezTo>
                <a:cubicBezTo>
                  <a:pt x="347004" y="138685"/>
                  <a:pt x="348928" y="140046"/>
                  <a:pt x="350772" y="141646"/>
                </a:cubicBezTo>
                <a:cubicBezTo>
                  <a:pt x="351894" y="142527"/>
                  <a:pt x="352695" y="143648"/>
                  <a:pt x="353337" y="144928"/>
                </a:cubicBezTo>
                <a:cubicBezTo>
                  <a:pt x="353096" y="145809"/>
                  <a:pt x="352535" y="146689"/>
                  <a:pt x="352134" y="147570"/>
                </a:cubicBezTo>
                <a:cubicBezTo>
                  <a:pt x="351733" y="148290"/>
                  <a:pt x="351333" y="149091"/>
                  <a:pt x="351172" y="149971"/>
                </a:cubicBezTo>
                <a:cubicBezTo>
                  <a:pt x="351012" y="150932"/>
                  <a:pt x="351974" y="151812"/>
                  <a:pt x="352695" y="150932"/>
                </a:cubicBezTo>
                <a:cubicBezTo>
                  <a:pt x="353818" y="149571"/>
                  <a:pt x="353818" y="147330"/>
                  <a:pt x="355180" y="146209"/>
                </a:cubicBezTo>
                <a:cubicBezTo>
                  <a:pt x="357505" y="149971"/>
                  <a:pt x="358707" y="154293"/>
                  <a:pt x="356944" y="158536"/>
                </a:cubicBezTo>
                <a:cubicBezTo>
                  <a:pt x="356222" y="160057"/>
                  <a:pt x="355581" y="160297"/>
                  <a:pt x="353898" y="160457"/>
                </a:cubicBezTo>
                <a:cubicBezTo>
                  <a:pt x="352535" y="160617"/>
                  <a:pt x="351172" y="160617"/>
                  <a:pt x="349890" y="161337"/>
                </a:cubicBezTo>
                <a:cubicBezTo>
                  <a:pt x="349409" y="161657"/>
                  <a:pt x="349249" y="162218"/>
                  <a:pt x="348848" y="161818"/>
                </a:cubicBezTo>
                <a:cubicBezTo>
                  <a:pt x="348447" y="161417"/>
                  <a:pt x="348126" y="161097"/>
                  <a:pt x="347726" y="160777"/>
                </a:cubicBezTo>
                <a:cubicBezTo>
                  <a:pt x="343958" y="156935"/>
                  <a:pt x="340111" y="153173"/>
                  <a:pt x="336263" y="149411"/>
                </a:cubicBezTo>
                <a:cubicBezTo>
                  <a:pt x="337225" y="150611"/>
                  <a:pt x="338187" y="151892"/>
                  <a:pt x="339069" y="152933"/>
                </a:cubicBezTo>
                <a:cubicBezTo>
                  <a:pt x="341634" y="155734"/>
                  <a:pt x="344119" y="158616"/>
                  <a:pt x="346684" y="161497"/>
                </a:cubicBezTo>
                <a:cubicBezTo>
                  <a:pt x="347325" y="162138"/>
                  <a:pt x="348207" y="162618"/>
                  <a:pt x="347645" y="163418"/>
                </a:cubicBezTo>
                <a:cubicBezTo>
                  <a:pt x="346764" y="164379"/>
                  <a:pt x="346443" y="165580"/>
                  <a:pt x="346283" y="166860"/>
                </a:cubicBezTo>
                <a:cubicBezTo>
                  <a:pt x="346283" y="166860"/>
                  <a:pt x="346283" y="166940"/>
                  <a:pt x="346283" y="166940"/>
                </a:cubicBezTo>
                <a:cubicBezTo>
                  <a:pt x="347485" y="166220"/>
                  <a:pt x="348607" y="165580"/>
                  <a:pt x="349730" y="164939"/>
                </a:cubicBezTo>
                <a:cubicBezTo>
                  <a:pt x="349329" y="164459"/>
                  <a:pt x="348928" y="163979"/>
                  <a:pt x="348447" y="163498"/>
                </a:cubicBezTo>
                <a:cubicBezTo>
                  <a:pt x="347806" y="162778"/>
                  <a:pt x="348287" y="162778"/>
                  <a:pt x="349008" y="161978"/>
                </a:cubicBezTo>
                <a:cubicBezTo>
                  <a:pt x="349730" y="162698"/>
                  <a:pt x="350371" y="163418"/>
                  <a:pt x="351092" y="164059"/>
                </a:cubicBezTo>
                <a:cubicBezTo>
                  <a:pt x="358066" y="159896"/>
                  <a:pt x="364639" y="155414"/>
                  <a:pt x="370490" y="150371"/>
                </a:cubicBezTo>
                <a:cubicBezTo>
                  <a:pt x="381071" y="141406"/>
                  <a:pt x="392373" y="130600"/>
                  <a:pt x="395419" y="119154"/>
                </a:cubicBezTo>
                <a:cubicBezTo>
                  <a:pt x="397663" y="110429"/>
                  <a:pt x="392533" y="101384"/>
                  <a:pt x="389086" y="92419"/>
                </a:cubicBezTo>
                <a:cubicBezTo>
                  <a:pt x="388044" y="90899"/>
                  <a:pt x="387082" y="89458"/>
                  <a:pt x="386120" y="87937"/>
                </a:cubicBezTo>
                <a:cubicBezTo>
                  <a:pt x="386842" y="87457"/>
                  <a:pt x="387002" y="87137"/>
                  <a:pt x="387403" y="87457"/>
                </a:cubicBezTo>
                <a:cubicBezTo>
                  <a:pt x="387403" y="87297"/>
                  <a:pt x="387323" y="87137"/>
                  <a:pt x="387243" y="86976"/>
                </a:cubicBezTo>
                <a:cubicBezTo>
                  <a:pt x="386762" y="86896"/>
                  <a:pt x="386441" y="86176"/>
                  <a:pt x="386040" y="85616"/>
                </a:cubicBezTo>
                <a:cubicBezTo>
                  <a:pt x="383796" y="82654"/>
                  <a:pt x="381552" y="79692"/>
                  <a:pt x="379307" y="76731"/>
                </a:cubicBezTo>
                <a:cubicBezTo>
                  <a:pt x="378506" y="75610"/>
                  <a:pt x="377464" y="74490"/>
                  <a:pt x="376502" y="73289"/>
                </a:cubicBezTo>
                <a:cubicBezTo>
                  <a:pt x="379387" y="77691"/>
                  <a:pt x="382273" y="82094"/>
                  <a:pt x="385159" y="86496"/>
                </a:cubicBezTo>
                <a:cubicBezTo>
                  <a:pt x="385399" y="86896"/>
                  <a:pt x="385639" y="87297"/>
                  <a:pt x="385960" y="87697"/>
                </a:cubicBezTo>
                <a:cubicBezTo>
                  <a:pt x="386281" y="88177"/>
                  <a:pt x="385639" y="88257"/>
                  <a:pt x="385319" y="88657"/>
                </a:cubicBezTo>
                <a:cubicBezTo>
                  <a:pt x="384357" y="89698"/>
                  <a:pt x="384036" y="90979"/>
                  <a:pt x="383716" y="92259"/>
                </a:cubicBezTo>
                <a:cubicBezTo>
                  <a:pt x="383235" y="93860"/>
                  <a:pt x="382834" y="94421"/>
                  <a:pt x="381231" y="94821"/>
                </a:cubicBezTo>
                <a:cubicBezTo>
                  <a:pt x="376822" y="95701"/>
                  <a:pt x="372895" y="93700"/>
                  <a:pt x="369849" y="90739"/>
                </a:cubicBezTo>
                <a:cubicBezTo>
                  <a:pt x="371131" y="89618"/>
                  <a:pt x="373295" y="90098"/>
                  <a:pt x="374738" y="89298"/>
                </a:cubicBezTo>
                <a:cubicBezTo>
                  <a:pt x="375780" y="88737"/>
                  <a:pt x="375059" y="87697"/>
                  <a:pt x="374177" y="87617"/>
                </a:cubicBezTo>
                <a:cubicBezTo>
                  <a:pt x="373295" y="87617"/>
                  <a:pt x="372494" y="87857"/>
                  <a:pt x="371692" y="88097"/>
                </a:cubicBezTo>
                <a:cubicBezTo>
                  <a:pt x="370811" y="88337"/>
                  <a:pt x="369849" y="88737"/>
                  <a:pt x="368887" y="88737"/>
                </a:cubicBezTo>
                <a:cubicBezTo>
                  <a:pt x="367845" y="87857"/>
                  <a:pt x="366883" y="86896"/>
                  <a:pt x="366242" y="85696"/>
                </a:cubicBezTo>
                <a:cubicBezTo>
                  <a:pt x="365120" y="83615"/>
                  <a:pt x="364158" y="81533"/>
                  <a:pt x="362955" y="79532"/>
                </a:cubicBezTo>
                <a:cubicBezTo>
                  <a:pt x="366162" y="79212"/>
                  <a:pt x="369368" y="78092"/>
                  <a:pt x="372173" y="80413"/>
                </a:cubicBezTo>
                <a:cubicBezTo>
                  <a:pt x="372734" y="80973"/>
                  <a:pt x="374818" y="82174"/>
                  <a:pt x="375380" y="80893"/>
                </a:cubicBezTo>
                <a:cubicBezTo>
                  <a:pt x="375780" y="80013"/>
                  <a:pt x="374578" y="79212"/>
                  <a:pt x="373857" y="78972"/>
                </a:cubicBezTo>
                <a:cubicBezTo>
                  <a:pt x="372173" y="78332"/>
                  <a:pt x="370490" y="78092"/>
                  <a:pt x="369288" y="76571"/>
                </a:cubicBezTo>
                <a:cubicBezTo>
                  <a:pt x="368326" y="75210"/>
                  <a:pt x="368406" y="73369"/>
                  <a:pt x="368486" y="71848"/>
                </a:cubicBezTo>
                <a:cubicBezTo>
                  <a:pt x="368646" y="68887"/>
                  <a:pt x="369368" y="66005"/>
                  <a:pt x="369368" y="62963"/>
                </a:cubicBezTo>
                <a:cubicBezTo>
                  <a:pt x="372334" y="64084"/>
                  <a:pt x="375540" y="64324"/>
                  <a:pt x="378586" y="65365"/>
                </a:cubicBezTo>
                <a:cubicBezTo>
                  <a:pt x="380349" y="65925"/>
                  <a:pt x="381952" y="66645"/>
                  <a:pt x="382674" y="68486"/>
                </a:cubicBezTo>
                <a:cubicBezTo>
                  <a:pt x="383235" y="70087"/>
                  <a:pt x="382674" y="71608"/>
                  <a:pt x="382914" y="73129"/>
                </a:cubicBezTo>
                <a:cubicBezTo>
                  <a:pt x="382994" y="73849"/>
                  <a:pt x="383876" y="75370"/>
                  <a:pt x="384758" y="74490"/>
                </a:cubicBezTo>
                <a:cubicBezTo>
                  <a:pt x="385639" y="73529"/>
                  <a:pt x="384998" y="72008"/>
                  <a:pt x="384678" y="70968"/>
                </a:cubicBezTo>
                <a:cubicBezTo>
                  <a:pt x="383796" y="67846"/>
                  <a:pt x="385880" y="65285"/>
                  <a:pt x="387162" y="62563"/>
                </a:cubicBezTo>
                <a:cubicBezTo>
                  <a:pt x="388685" y="64564"/>
                  <a:pt x="390609" y="66245"/>
                  <a:pt x="392212" y="68246"/>
                </a:cubicBezTo>
                <a:cubicBezTo>
                  <a:pt x="392693" y="68887"/>
                  <a:pt x="394056" y="70728"/>
                  <a:pt x="393655" y="71528"/>
                </a:cubicBezTo>
                <a:cubicBezTo>
                  <a:pt x="393254" y="72328"/>
                  <a:pt x="392773" y="72969"/>
                  <a:pt x="392292" y="73689"/>
                </a:cubicBezTo>
                <a:cubicBezTo>
                  <a:pt x="391731" y="74410"/>
                  <a:pt x="391090" y="75210"/>
                  <a:pt x="390930" y="76171"/>
                </a:cubicBezTo>
                <a:cubicBezTo>
                  <a:pt x="390769" y="77211"/>
                  <a:pt x="391892" y="77451"/>
                  <a:pt x="392533" y="76731"/>
                </a:cubicBezTo>
                <a:cubicBezTo>
                  <a:pt x="393495" y="75610"/>
                  <a:pt x="393976" y="73609"/>
                  <a:pt x="395338" y="72809"/>
                </a:cubicBezTo>
                <a:cubicBezTo>
                  <a:pt x="397182" y="76891"/>
                  <a:pt x="397663" y="81453"/>
                  <a:pt x="395018" y="85296"/>
                </a:cubicBezTo>
                <a:cubicBezTo>
                  <a:pt x="394136" y="86736"/>
                  <a:pt x="392773" y="86416"/>
                  <a:pt x="391250" y="86336"/>
                </a:cubicBezTo>
                <a:cubicBezTo>
                  <a:pt x="390369" y="86256"/>
                  <a:pt x="389487" y="86256"/>
                  <a:pt x="388605" y="86496"/>
                </a:cubicBezTo>
                <a:cubicBezTo>
                  <a:pt x="391571" y="91779"/>
                  <a:pt x="396140" y="96582"/>
                  <a:pt x="400629" y="101544"/>
                </a:cubicBezTo>
                <a:cubicBezTo>
                  <a:pt x="401911" y="102905"/>
                  <a:pt x="403354" y="102665"/>
                  <a:pt x="403915" y="100904"/>
                </a:cubicBezTo>
                <a:cubicBezTo>
                  <a:pt x="405438" y="96101"/>
                  <a:pt x="406721" y="91219"/>
                  <a:pt x="407442" y="86176"/>
                </a:cubicBezTo>
                <a:cubicBezTo>
                  <a:pt x="407763" y="83855"/>
                  <a:pt x="407843" y="81453"/>
                  <a:pt x="407923" y="79052"/>
                </a:cubicBezTo>
                <a:cubicBezTo>
                  <a:pt x="408003" y="77211"/>
                  <a:pt x="409927" y="73929"/>
                  <a:pt x="410568" y="75610"/>
                </a:cubicBezTo>
                <a:cubicBezTo>
                  <a:pt x="410969" y="76731"/>
                  <a:pt x="411209" y="78972"/>
                  <a:pt x="410889" y="83214"/>
                </a:cubicBezTo>
                <a:cubicBezTo>
                  <a:pt x="410648" y="87137"/>
                  <a:pt x="410568" y="91059"/>
                  <a:pt x="410087" y="94901"/>
                </a:cubicBezTo>
                <a:cubicBezTo>
                  <a:pt x="410648" y="94421"/>
                  <a:pt x="411289" y="94020"/>
                  <a:pt x="411931" y="93620"/>
                </a:cubicBezTo>
                <a:cubicBezTo>
                  <a:pt x="412893" y="95461"/>
                  <a:pt x="411931" y="98183"/>
                  <a:pt x="412171" y="100184"/>
                </a:cubicBezTo>
                <a:cubicBezTo>
                  <a:pt x="412331" y="101464"/>
                  <a:pt x="413935" y="102105"/>
                  <a:pt x="414496" y="100744"/>
                </a:cubicBezTo>
                <a:cubicBezTo>
                  <a:pt x="414977" y="99543"/>
                  <a:pt x="414896" y="98103"/>
                  <a:pt x="414816" y="96822"/>
                </a:cubicBezTo>
                <a:cubicBezTo>
                  <a:pt x="414736" y="95701"/>
                  <a:pt x="414656" y="94501"/>
                  <a:pt x="414736" y="93380"/>
                </a:cubicBezTo>
                <a:cubicBezTo>
                  <a:pt x="414896" y="92179"/>
                  <a:pt x="417862" y="91059"/>
                  <a:pt x="418904" y="90658"/>
                </a:cubicBezTo>
                <a:cubicBezTo>
                  <a:pt x="422191" y="89538"/>
                  <a:pt x="425637" y="89058"/>
                  <a:pt x="428924" y="87857"/>
                </a:cubicBezTo>
                <a:cubicBezTo>
                  <a:pt x="428363" y="91939"/>
                  <a:pt x="428844" y="96422"/>
                  <a:pt x="425397" y="99383"/>
                </a:cubicBezTo>
                <a:cubicBezTo>
                  <a:pt x="424355" y="100344"/>
                  <a:pt x="422431" y="101624"/>
                  <a:pt x="422832" y="103305"/>
                </a:cubicBezTo>
                <a:cubicBezTo>
                  <a:pt x="423153" y="104986"/>
                  <a:pt x="425237" y="103946"/>
                  <a:pt x="425878" y="103145"/>
                </a:cubicBezTo>
                <a:cubicBezTo>
                  <a:pt x="427321" y="101544"/>
                  <a:pt x="427802" y="99463"/>
                  <a:pt x="429565" y="98023"/>
                </a:cubicBezTo>
                <a:cubicBezTo>
                  <a:pt x="431729" y="96422"/>
                  <a:pt x="434214" y="96822"/>
                  <a:pt x="436619" y="97462"/>
                </a:cubicBezTo>
                <a:cubicBezTo>
                  <a:pt x="440787" y="98503"/>
                  <a:pt x="444634" y="100584"/>
                  <a:pt x="448883" y="101544"/>
                </a:cubicBezTo>
                <a:cubicBezTo>
                  <a:pt x="446638" y="104906"/>
                  <a:pt x="445356" y="108748"/>
                  <a:pt x="443352" y="112270"/>
                </a:cubicBezTo>
                <a:cubicBezTo>
                  <a:pt x="442230" y="114111"/>
                  <a:pt x="441027" y="116273"/>
                  <a:pt x="438943" y="117073"/>
                </a:cubicBezTo>
                <a:cubicBezTo>
                  <a:pt x="436458" y="118033"/>
                  <a:pt x="434294" y="116993"/>
                  <a:pt x="431890" y="116433"/>
                </a:cubicBezTo>
                <a:cubicBezTo>
                  <a:pt x="430928" y="116192"/>
                  <a:pt x="429004" y="116192"/>
                  <a:pt x="428763" y="117633"/>
                </a:cubicBezTo>
                <a:cubicBezTo>
                  <a:pt x="428443" y="119474"/>
                  <a:pt x="431729" y="119554"/>
                  <a:pt x="432771" y="119474"/>
                </a:cubicBezTo>
                <a:cubicBezTo>
                  <a:pt x="437661" y="118834"/>
                  <a:pt x="440546" y="122516"/>
                  <a:pt x="444073" y="125237"/>
                </a:cubicBezTo>
                <a:cubicBezTo>
                  <a:pt x="441108" y="126518"/>
                  <a:pt x="438462" y="128279"/>
                  <a:pt x="435657" y="129800"/>
                </a:cubicBezTo>
                <a:cubicBezTo>
                  <a:pt x="434054" y="130680"/>
                  <a:pt x="432210" y="131081"/>
                  <a:pt x="430367" y="131321"/>
                </a:cubicBezTo>
                <a:cubicBezTo>
                  <a:pt x="429325" y="130600"/>
                  <a:pt x="428523" y="129480"/>
                  <a:pt x="427721" y="128599"/>
                </a:cubicBezTo>
                <a:cubicBezTo>
                  <a:pt x="426920" y="127719"/>
                  <a:pt x="426118" y="126758"/>
                  <a:pt x="425156" y="126198"/>
                </a:cubicBezTo>
                <a:cubicBezTo>
                  <a:pt x="424114" y="125558"/>
                  <a:pt x="422511" y="126278"/>
                  <a:pt x="423233" y="127639"/>
                </a:cubicBezTo>
                <a:cubicBezTo>
                  <a:pt x="424355" y="129640"/>
                  <a:pt x="427160" y="130680"/>
                  <a:pt x="427882" y="132922"/>
                </a:cubicBezTo>
                <a:cubicBezTo>
                  <a:pt x="422111" y="134042"/>
                  <a:pt x="416179" y="133482"/>
                  <a:pt x="411770" y="129160"/>
                </a:cubicBezTo>
                <a:cubicBezTo>
                  <a:pt x="410167" y="127559"/>
                  <a:pt x="410167" y="126598"/>
                  <a:pt x="410809" y="124517"/>
                </a:cubicBezTo>
                <a:cubicBezTo>
                  <a:pt x="411370" y="122756"/>
                  <a:pt x="411931" y="120995"/>
                  <a:pt x="411610" y="119154"/>
                </a:cubicBezTo>
                <a:cubicBezTo>
                  <a:pt x="411530" y="118434"/>
                  <a:pt x="410889" y="117873"/>
                  <a:pt x="411610" y="117553"/>
                </a:cubicBezTo>
                <a:cubicBezTo>
                  <a:pt x="412251" y="117313"/>
                  <a:pt x="412812" y="117073"/>
                  <a:pt x="413454" y="116753"/>
                </a:cubicBezTo>
                <a:cubicBezTo>
                  <a:pt x="419946" y="113871"/>
                  <a:pt x="426519" y="110990"/>
                  <a:pt x="433092" y="108028"/>
                </a:cubicBezTo>
                <a:cubicBezTo>
                  <a:pt x="431168" y="108748"/>
                  <a:pt x="429084" y="109229"/>
                  <a:pt x="427321" y="109869"/>
                </a:cubicBezTo>
                <a:cubicBezTo>
                  <a:pt x="422591" y="111630"/>
                  <a:pt x="417862" y="113391"/>
                  <a:pt x="413053" y="115072"/>
                </a:cubicBezTo>
                <a:cubicBezTo>
                  <a:pt x="411931" y="115552"/>
                  <a:pt x="410889" y="116433"/>
                  <a:pt x="410247" y="115312"/>
                </a:cubicBezTo>
                <a:cubicBezTo>
                  <a:pt x="409366" y="113791"/>
                  <a:pt x="408083" y="112831"/>
                  <a:pt x="406560" y="112030"/>
                </a:cubicBezTo>
                <a:cubicBezTo>
                  <a:pt x="406400" y="111950"/>
                  <a:pt x="406240" y="111870"/>
                  <a:pt x="405999" y="111710"/>
                </a:cubicBezTo>
                <a:cubicBezTo>
                  <a:pt x="405198" y="114111"/>
                  <a:pt x="404316" y="116433"/>
                  <a:pt x="403274" y="118754"/>
                </a:cubicBezTo>
                <a:cubicBezTo>
                  <a:pt x="403835" y="118514"/>
                  <a:pt x="404316" y="118354"/>
                  <a:pt x="404797" y="118194"/>
                </a:cubicBezTo>
                <a:cubicBezTo>
                  <a:pt x="406400" y="117553"/>
                  <a:pt x="408083" y="116913"/>
                  <a:pt x="409686" y="116353"/>
                </a:cubicBezTo>
                <a:cubicBezTo>
                  <a:pt x="410969" y="115872"/>
                  <a:pt x="410728" y="116433"/>
                  <a:pt x="411289" y="117713"/>
                </a:cubicBezTo>
                <a:cubicBezTo>
                  <a:pt x="408163" y="119074"/>
                  <a:pt x="405037" y="120435"/>
                  <a:pt x="401911" y="121796"/>
                </a:cubicBezTo>
                <a:cubicBezTo>
                  <a:pt x="401751" y="122196"/>
                  <a:pt x="401591" y="122596"/>
                  <a:pt x="401430" y="122916"/>
                </a:cubicBezTo>
                <a:cubicBezTo>
                  <a:pt x="386281" y="153413"/>
                  <a:pt x="350932" y="182389"/>
                  <a:pt x="306926" y="198718"/>
                </a:cubicBezTo>
                <a:cubicBezTo>
                  <a:pt x="305163" y="199358"/>
                  <a:pt x="305243" y="200079"/>
                  <a:pt x="307086" y="200159"/>
                </a:cubicBezTo>
                <a:cubicBezTo>
                  <a:pt x="316866" y="200399"/>
                  <a:pt x="328568" y="197357"/>
                  <a:pt x="336664" y="194555"/>
                </a:cubicBezTo>
                <a:cubicBezTo>
                  <a:pt x="338428" y="193995"/>
                  <a:pt x="338908" y="194636"/>
                  <a:pt x="337546" y="195996"/>
                </a:cubicBezTo>
                <a:cubicBezTo>
                  <a:pt x="331935" y="201759"/>
                  <a:pt x="322717" y="207042"/>
                  <a:pt x="311174" y="207523"/>
                </a:cubicBezTo>
                <a:cubicBezTo>
                  <a:pt x="307327" y="207763"/>
                  <a:pt x="303960" y="206642"/>
                  <a:pt x="300514" y="205522"/>
                </a:cubicBezTo>
                <a:cubicBezTo>
                  <a:pt x="295223" y="203921"/>
                  <a:pt x="294903" y="205842"/>
                  <a:pt x="291937" y="208003"/>
                </a:cubicBezTo>
                <a:cubicBezTo>
                  <a:pt x="287047" y="211525"/>
                  <a:pt x="282559" y="215287"/>
                  <a:pt x="278551" y="219209"/>
                </a:cubicBezTo>
                <a:cubicBezTo>
                  <a:pt x="273421" y="224332"/>
                  <a:pt x="269173" y="229855"/>
                  <a:pt x="265886" y="235618"/>
                </a:cubicBezTo>
                <a:cubicBezTo>
                  <a:pt x="267810" y="239140"/>
                  <a:pt x="269734" y="242742"/>
                  <a:pt x="268451" y="246904"/>
                </a:cubicBezTo>
                <a:cubicBezTo>
                  <a:pt x="267970" y="248585"/>
                  <a:pt x="266848" y="251147"/>
                  <a:pt x="268371" y="252667"/>
                </a:cubicBezTo>
                <a:cubicBezTo>
                  <a:pt x="269814" y="254188"/>
                  <a:pt x="271257" y="251707"/>
                  <a:pt x="271417" y="250586"/>
                </a:cubicBezTo>
                <a:cubicBezTo>
                  <a:pt x="271818" y="247945"/>
                  <a:pt x="270936" y="245463"/>
                  <a:pt x="271898" y="242902"/>
                </a:cubicBezTo>
                <a:cubicBezTo>
                  <a:pt x="273020" y="239780"/>
                  <a:pt x="275745" y="238660"/>
                  <a:pt x="278711" y="237699"/>
                </a:cubicBezTo>
                <a:cubicBezTo>
                  <a:pt x="283681" y="236098"/>
                  <a:pt x="288971" y="235698"/>
                  <a:pt x="293941" y="233937"/>
                </a:cubicBezTo>
                <a:cubicBezTo>
                  <a:pt x="293861" y="238820"/>
                  <a:pt x="295063" y="243622"/>
                  <a:pt x="295223" y="248585"/>
                </a:cubicBezTo>
                <a:cubicBezTo>
                  <a:pt x="295384" y="251147"/>
                  <a:pt x="295544" y="254188"/>
                  <a:pt x="293861" y="256349"/>
                </a:cubicBezTo>
                <a:cubicBezTo>
                  <a:pt x="291937" y="258911"/>
                  <a:pt x="289051" y="259311"/>
                  <a:pt x="286246" y="260272"/>
                </a:cubicBezTo>
                <a:cubicBezTo>
                  <a:pt x="285044" y="260672"/>
                  <a:pt x="283120" y="261953"/>
                  <a:pt x="283761" y="263473"/>
                </a:cubicBezTo>
                <a:cubicBezTo>
                  <a:pt x="284643" y="265555"/>
                  <a:pt x="288089" y="263553"/>
                  <a:pt x="289132" y="262753"/>
                </a:cubicBezTo>
                <a:cubicBezTo>
                  <a:pt x="293700" y="258991"/>
                  <a:pt x="299071" y="260832"/>
                  <a:pt x="304361" y="261392"/>
                </a:cubicBezTo>
                <a:cubicBezTo>
                  <a:pt x="302277" y="264674"/>
                  <a:pt x="300674" y="268116"/>
                  <a:pt x="298750" y="271478"/>
                </a:cubicBezTo>
                <a:cubicBezTo>
                  <a:pt x="297628" y="273479"/>
                  <a:pt x="296105" y="275080"/>
                  <a:pt x="294342" y="276521"/>
                </a:cubicBezTo>
                <a:cubicBezTo>
                  <a:pt x="292819" y="276521"/>
                  <a:pt x="291216" y="275880"/>
                  <a:pt x="289773" y="275400"/>
                </a:cubicBezTo>
                <a:cubicBezTo>
                  <a:pt x="288490" y="275080"/>
                  <a:pt x="287047" y="274599"/>
                  <a:pt x="285685" y="274679"/>
                </a:cubicBezTo>
                <a:cubicBezTo>
                  <a:pt x="284162" y="274679"/>
                  <a:pt x="282960" y="276440"/>
                  <a:pt x="284643" y="277401"/>
                </a:cubicBezTo>
                <a:cubicBezTo>
                  <a:pt x="287128" y="278682"/>
                  <a:pt x="290654" y="277961"/>
                  <a:pt x="292819" y="279802"/>
                </a:cubicBezTo>
                <a:cubicBezTo>
                  <a:pt x="287609" y="284685"/>
                  <a:pt x="281196" y="287887"/>
                  <a:pt x="273902" y="286366"/>
                </a:cubicBezTo>
                <a:cubicBezTo>
                  <a:pt x="271177" y="285806"/>
                  <a:pt x="270615" y="284765"/>
                  <a:pt x="269814" y="282204"/>
                </a:cubicBezTo>
                <a:cubicBezTo>
                  <a:pt x="269253" y="280042"/>
                  <a:pt x="268772" y="277881"/>
                  <a:pt x="267249" y="276200"/>
                </a:cubicBezTo>
                <a:cubicBezTo>
                  <a:pt x="266608" y="275480"/>
                  <a:pt x="265646" y="275400"/>
                  <a:pt x="266207" y="274599"/>
                </a:cubicBezTo>
                <a:cubicBezTo>
                  <a:pt x="266608" y="273879"/>
                  <a:pt x="267089" y="273239"/>
                  <a:pt x="267489" y="272598"/>
                </a:cubicBezTo>
                <a:cubicBezTo>
                  <a:pt x="272299" y="265394"/>
                  <a:pt x="277108" y="258110"/>
                  <a:pt x="281917" y="250906"/>
                </a:cubicBezTo>
                <a:cubicBezTo>
                  <a:pt x="280395" y="252827"/>
                  <a:pt x="278631" y="254749"/>
                  <a:pt x="277268" y="256510"/>
                </a:cubicBezTo>
                <a:cubicBezTo>
                  <a:pt x="273501" y="261312"/>
                  <a:pt x="269814" y="266195"/>
                  <a:pt x="266047" y="271078"/>
                </a:cubicBezTo>
                <a:cubicBezTo>
                  <a:pt x="265085" y="272278"/>
                  <a:pt x="264684" y="273879"/>
                  <a:pt x="263241" y="273159"/>
                </a:cubicBezTo>
                <a:cubicBezTo>
                  <a:pt x="261398" y="272198"/>
                  <a:pt x="259394" y="272038"/>
                  <a:pt x="257390" y="272198"/>
                </a:cubicBezTo>
                <a:cubicBezTo>
                  <a:pt x="257069" y="272198"/>
                  <a:pt x="256748" y="272198"/>
                  <a:pt x="256428" y="272278"/>
                </a:cubicBezTo>
                <a:cubicBezTo>
                  <a:pt x="256508" y="274039"/>
                  <a:pt x="256588" y="275800"/>
                  <a:pt x="256668" y="277561"/>
                </a:cubicBezTo>
                <a:cubicBezTo>
                  <a:pt x="256748" y="278281"/>
                  <a:pt x="256829" y="279002"/>
                  <a:pt x="256909" y="279722"/>
                </a:cubicBezTo>
                <a:cubicBezTo>
                  <a:pt x="256989" y="280363"/>
                  <a:pt x="257229" y="281323"/>
                  <a:pt x="257470" y="282364"/>
                </a:cubicBezTo>
                <a:cubicBezTo>
                  <a:pt x="258191" y="281403"/>
                  <a:pt x="258833" y="280523"/>
                  <a:pt x="259554" y="279642"/>
                </a:cubicBezTo>
                <a:cubicBezTo>
                  <a:pt x="260836" y="277961"/>
                  <a:pt x="262039" y="276280"/>
                  <a:pt x="263321" y="274599"/>
                </a:cubicBezTo>
                <a:cubicBezTo>
                  <a:pt x="264363" y="273239"/>
                  <a:pt x="264524" y="273959"/>
                  <a:pt x="265886" y="275000"/>
                </a:cubicBezTo>
                <a:cubicBezTo>
                  <a:pt x="263482" y="278522"/>
                  <a:pt x="261077" y="282124"/>
                  <a:pt x="258672" y="285646"/>
                </a:cubicBezTo>
                <a:cubicBezTo>
                  <a:pt x="260516" y="289888"/>
                  <a:pt x="262760" y="293890"/>
                  <a:pt x="265245" y="297892"/>
                </a:cubicBezTo>
                <a:cubicBezTo>
                  <a:pt x="266207" y="299493"/>
                  <a:pt x="268371" y="300053"/>
                  <a:pt x="269974" y="299093"/>
                </a:cubicBezTo>
                <a:cubicBezTo>
                  <a:pt x="272619" y="297492"/>
                  <a:pt x="275184" y="295811"/>
                  <a:pt x="277509" y="293970"/>
                </a:cubicBezTo>
                <a:cubicBezTo>
                  <a:pt x="278952" y="292769"/>
                  <a:pt x="279112" y="292930"/>
                  <a:pt x="277910" y="294370"/>
                </a:cubicBezTo>
                <a:cubicBezTo>
                  <a:pt x="275906" y="297012"/>
                  <a:pt x="273822" y="299573"/>
                  <a:pt x="271738" y="302135"/>
                </a:cubicBezTo>
                <a:cubicBezTo>
                  <a:pt x="270615" y="303575"/>
                  <a:pt x="270455" y="306057"/>
                  <a:pt x="271417" y="307578"/>
                </a:cubicBezTo>
                <a:cubicBezTo>
                  <a:pt x="277188" y="316623"/>
                  <a:pt x="282479" y="325908"/>
                  <a:pt x="283280" y="336473"/>
                </a:cubicBezTo>
                <a:cubicBezTo>
                  <a:pt x="283440" y="338715"/>
                  <a:pt x="283521" y="340956"/>
                  <a:pt x="283521" y="343197"/>
                </a:cubicBezTo>
                <a:cubicBezTo>
                  <a:pt x="283521" y="345038"/>
                  <a:pt x="284242" y="345278"/>
                  <a:pt x="285364" y="343837"/>
                </a:cubicBezTo>
                <a:cubicBezTo>
                  <a:pt x="295464" y="330950"/>
                  <a:pt x="311816" y="322386"/>
                  <a:pt x="321515" y="309098"/>
                </a:cubicBezTo>
                <a:cubicBezTo>
                  <a:pt x="323518" y="306377"/>
                  <a:pt x="325202" y="303415"/>
                  <a:pt x="326645" y="300294"/>
                </a:cubicBezTo>
                <a:cubicBezTo>
                  <a:pt x="327366" y="298613"/>
                  <a:pt x="327767" y="296772"/>
                  <a:pt x="327446" y="296211"/>
                </a:cubicBezTo>
                <a:cubicBezTo>
                  <a:pt x="327206" y="295651"/>
                  <a:pt x="327206" y="295571"/>
                  <a:pt x="327526" y="295971"/>
                </a:cubicBezTo>
                <a:cubicBezTo>
                  <a:pt x="327847" y="296371"/>
                  <a:pt x="328729" y="295331"/>
                  <a:pt x="329290" y="293570"/>
                </a:cubicBezTo>
                <a:cubicBezTo>
                  <a:pt x="330652" y="289648"/>
                  <a:pt x="331694" y="285565"/>
                  <a:pt x="332576" y="281323"/>
                </a:cubicBezTo>
                <a:cubicBezTo>
                  <a:pt x="333458" y="276921"/>
                  <a:pt x="335141" y="272278"/>
                  <a:pt x="333217" y="266915"/>
                </a:cubicBezTo>
                <a:cubicBezTo>
                  <a:pt x="331534" y="262353"/>
                  <a:pt x="327847" y="257710"/>
                  <a:pt x="325282" y="253148"/>
                </a:cubicBezTo>
                <a:cubicBezTo>
                  <a:pt x="320312" y="244103"/>
                  <a:pt x="315984" y="235138"/>
                  <a:pt x="311896" y="226173"/>
                </a:cubicBezTo>
                <a:cubicBezTo>
                  <a:pt x="311094" y="224492"/>
                  <a:pt x="311255" y="224412"/>
                  <a:pt x="312457" y="225853"/>
                </a:cubicBezTo>
                <a:cubicBezTo>
                  <a:pt x="318469" y="233537"/>
                  <a:pt x="327927" y="239700"/>
                  <a:pt x="334500" y="247064"/>
                </a:cubicBezTo>
                <a:cubicBezTo>
                  <a:pt x="335782" y="248505"/>
                  <a:pt x="336824" y="248185"/>
                  <a:pt x="337145" y="246344"/>
                </a:cubicBezTo>
                <a:cubicBezTo>
                  <a:pt x="343958" y="201920"/>
                  <a:pt x="369608" y="166540"/>
                  <a:pt x="425958" y="159336"/>
                </a:cubicBezTo>
                <a:cubicBezTo>
                  <a:pt x="455536" y="155574"/>
                  <a:pt x="488400" y="157415"/>
                  <a:pt x="515172" y="149651"/>
                </a:cubicBezTo>
                <a:cubicBezTo>
                  <a:pt x="528478" y="145809"/>
                  <a:pt x="543307" y="140526"/>
                  <a:pt x="550761" y="131321"/>
                </a:cubicBezTo>
                <a:cubicBezTo>
                  <a:pt x="558055" y="122356"/>
                  <a:pt x="554288" y="107788"/>
                  <a:pt x="557013" y="96422"/>
                </a:cubicBezTo>
                <a:cubicBezTo>
                  <a:pt x="557414" y="94581"/>
                  <a:pt x="557815" y="94741"/>
                  <a:pt x="557815" y="96582"/>
                </a:cubicBezTo>
                <a:cubicBezTo>
                  <a:pt x="557975" y="103225"/>
                  <a:pt x="560460" y="110269"/>
                  <a:pt x="562785" y="117473"/>
                </a:cubicBezTo>
                <a:cubicBezTo>
                  <a:pt x="563346" y="119234"/>
                  <a:pt x="564788" y="119554"/>
                  <a:pt x="566071" y="118194"/>
                </a:cubicBezTo>
                <a:cubicBezTo>
                  <a:pt x="569437" y="114432"/>
                  <a:pt x="572564" y="110509"/>
                  <a:pt x="575289" y="106267"/>
                </a:cubicBezTo>
                <a:cubicBezTo>
                  <a:pt x="576571" y="104186"/>
                  <a:pt x="577613" y="102025"/>
                  <a:pt x="578655" y="99864"/>
                </a:cubicBezTo>
                <a:cubicBezTo>
                  <a:pt x="579377" y="98503"/>
                  <a:pt x="581621" y="96822"/>
                  <a:pt x="582262" y="97302"/>
                </a:cubicBezTo>
                <a:cubicBezTo>
                  <a:pt x="582343" y="97142"/>
                  <a:pt x="582343" y="96982"/>
                  <a:pt x="582423" y="96902"/>
                </a:cubicBezTo>
                <a:cubicBezTo>
                  <a:pt x="584587" y="90819"/>
                  <a:pt x="586751" y="84815"/>
                  <a:pt x="588915" y="78732"/>
                </a:cubicBezTo>
                <a:cubicBezTo>
                  <a:pt x="588114" y="80413"/>
                  <a:pt x="587232" y="82094"/>
                  <a:pt x="586511" y="83615"/>
                </a:cubicBezTo>
                <a:cubicBezTo>
                  <a:pt x="584747" y="87777"/>
                  <a:pt x="582904" y="91939"/>
                  <a:pt x="581140" y="96101"/>
                </a:cubicBezTo>
                <a:cubicBezTo>
                  <a:pt x="580659" y="97062"/>
                  <a:pt x="580659" y="98343"/>
                  <a:pt x="579457" y="98103"/>
                </a:cubicBezTo>
                <a:cubicBezTo>
                  <a:pt x="578014" y="97702"/>
                  <a:pt x="576571" y="97942"/>
                  <a:pt x="575129" y="98423"/>
                </a:cubicBezTo>
                <a:cubicBezTo>
                  <a:pt x="573365" y="98983"/>
                  <a:pt x="571842" y="99703"/>
                  <a:pt x="570319" y="98343"/>
                </a:cubicBezTo>
                <a:cubicBezTo>
                  <a:pt x="566071" y="94421"/>
                  <a:pt x="565350" y="88897"/>
                  <a:pt x="566392" y="83535"/>
                </a:cubicBezTo>
                <a:cubicBezTo>
                  <a:pt x="568235" y="84095"/>
                  <a:pt x="569357" y="86336"/>
                  <a:pt x="570880" y="87457"/>
                </a:cubicBezTo>
                <a:cubicBezTo>
                  <a:pt x="571762" y="88097"/>
                  <a:pt x="573125" y="87457"/>
                  <a:pt x="572644" y="86256"/>
                </a:cubicBezTo>
                <a:cubicBezTo>
                  <a:pt x="572163" y="85215"/>
                  <a:pt x="571121" y="84415"/>
                  <a:pt x="570319" y="83615"/>
                </a:cubicBezTo>
                <a:cubicBezTo>
                  <a:pt x="569518" y="82974"/>
                  <a:pt x="568716" y="82334"/>
                  <a:pt x="568075" y="81533"/>
                </a:cubicBezTo>
                <a:cubicBezTo>
                  <a:pt x="567273" y="80733"/>
                  <a:pt x="568395" y="78092"/>
                  <a:pt x="568796" y="77211"/>
                </a:cubicBezTo>
                <a:cubicBezTo>
                  <a:pt x="570079" y="74410"/>
                  <a:pt x="571922" y="71848"/>
                  <a:pt x="573205" y="68967"/>
                </a:cubicBezTo>
                <a:cubicBezTo>
                  <a:pt x="575529" y="71848"/>
                  <a:pt x="578655" y="74329"/>
                  <a:pt x="578495" y="78332"/>
                </a:cubicBezTo>
                <a:cubicBezTo>
                  <a:pt x="578495" y="79612"/>
                  <a:pt x="578094" y="81694"/>
                  <a:pt x="579457" y="82494"/>
                </a:cubicBezTo>
                <a:cubicBezTo>
                  <a:pt x="580739" y="83294"/>
                  <a:pt x="581381" y="81293"/>
                  <a:pt x="581220" y="80413"/>
                </a:cubicBezTo>
                <a:cubicBezTo>
                  <a:pt x="581060" y="78492"/>
                  <a:pt x="580018" y="76811"/>
                  <a:pt x="580259" y="74810"/>
                </a:cubicBezTo>
                <a:cubicBezTo>
                  <a:pt x="580499" y="72408"/>
                  <a:pt x="582262" y="71048"/>
                  <a:pt x="584186" y="69847"/>
                </a:cubicBezTo>
                <a:cubicBezTo>
                  <a:pt x="587473" y="67846"/>
                  <a:pt x="591160" y="66645"/>
                  <a:pt x="594446" y="64484"/>
                </a:cubicBezTo>
                <a:cubicBezTo>
                  <a:pt x="595248" y="68006"/>
                  <a:pt x="596931" y="71208"/>
                  <a:pt x="597973" y="74730"/>
                </a:cubicBezTo>
                <a:cubicBezTo>
                  <a:pt x="598534" y="76571"/>
                  <a:pt x="599175" y="78652"/>
                  <a:pt x="598374" y="80493"/>
                </a:cubicBezTo>
                <a:cubicBezTo>
                  <a:pt x="597492" y="82654"/>
                  <a:pt x="595488" y="83455"/>
                  <a:pt x="593645" y="84655"/>
                </a:cubicBezTo>
                <a:cubicBezTo>
                  <a:pt x="592843" y="85215"/>
                  <a:pt x="591641" y="86496"/>
                  <a:pt x="592442" y="87457"/>
                </a:cubicBezTo>
                <a:cubicBezTo>
                  <a:pt x="593404" y="88817"/>
                  <a:pt x="595568" y="86736"/>
                  <a:pt x="596129" y="85936"/>
                </a:cubicBezTo>
                <a:cubicBezTo>
                  <a:pt x="598694" y="82414"/>
                  <a:pt x="602863" y="82814"/>
                  <a:pt x="606790" y="82254"/>
                </a:cubicBezTo>
                <a:cubicBezTo>
                  <a:pt x="605909" y="84975"/>
                  <a:pt x="605347" y="87777"/>
                  <a:pt x="604626" y="90498"/>
                </a:cubicBezTo>
                <a:cubicBezTo>
                  <a:pt x="604145" y="92099"/>
                  <a:pt x="603344" y="93540"/>
                  <a:pt x="602382" y="94901"/>
                </a:cubicBezTo>
                <a:cubicBezTo>
                  <a:pt x="601259" y="95141"/>
                  <a:pt x="600057" y="94981"/>
                  <a:pt x="598935" y="94901"/>
                </a:cubicBezTo>
                <a:cubicBezTo>
                  <a:pt x="597893" y="94901"/>
                  <a:pt x="596771" y="94821"/>
                  <a:pt x="595809" y="95141"/>
                </a:cubicBezTo>
                <a:cubicBezTo>
                  <a:pt x="594687" y="95381"/>
                  <a:pt x="594206" y="96902"/>
                  <a:pt x="595568" y="97222"/>
                </a:cubicBezTo>
                <a:cubicBezTo>
                  <a:pt x="597572" y="97702"/>
                  <a:pt x="599977" y="96582"/>
                  <a:pt x="601821" y="97542"/>
                </a:cubicBezTo>
                <a:cubicBezTo>
                  <a:pt x="599015" y="101945"/>
                  <a:pt x="595007" y="105387"/>
                  <a:pt x="589476" y="105627"/>
                </a:cubicBezTo>
                <a:cubicBezTo>
                  <a:pt x="587473" y="105707"/>
                  <a:pt x="586831" y="105066"/>
                  <a:pt x="585869" y="103305"/>
                </a:cubicBezTo>
                <a:cubicBezTo>
                  <a:pt x="584988" y="101945"/>
                  <a:pt x="584266" y="100504"/>
                  <a:pt x="582904" y="99543"/>
                </a:cubicBezTo>
                <a:cubicBezTo>
                  <a:pt x="582663" y="99383"/>
                  <a:pt x="582423" y="99303"/>
                  <a:pt x="582262" y="99223"/>
                </a:cubicBezTo>
                <a:cubicBezTo>
                  <a:pt x="581862" y="100504"/>
                  <a:pt x="581140" y="102265"/>
                  <a:pt x="579697" y="104986"/>
                </a:cubicBezTo>
                <a:cubicBezTo>
                  <a:pt x="579457" y="105307"/>
                  <a:pt x="579297" y="105627"/>
                  <a:pt x="579136" y="105947"/>
                </a:cubicBezTo>
                <a:cubicBezTo>
                  <a:pt x="578495" y="107708"/>
                  <a:pt x="577854" y="109549"/>
                  <a:pt x="577213" y="111310"/>
                </a:cubicBezTo>
                <a:cubicBezTo>
                  <a:pt x="576972" y="111230"/>
                  <a:pt x="576732" y="111150"/>
                  <a:pt x="576491" y="111070"/>
                </a:cubicBezTo>
                <a:cubicBezTo>
                  <a:pt x="575609" y="112751"/>
                  <a:pt x="574648" y="114512"/>
                  <a:pt x="573606" y="116112"/>
                </a:cubicBezTo>
                <a:cubicBezTo>
                  <a:pt x="568476" y="124037"/>
                  <a:pt x="562143" y="131081"/>
                  <a:pt x="554689" y="137244"/>
                </a:cubicBezTo>
                <a:cubicBezTo>
                  <a:pt x="543707" y="146289"/>
                  <a:pt x="529600" y="153573"/>
                  <a:pt x="513489" y="158856"/>
                </a:cubicBezTo>
                <a:cubicBezTo>
                  <a:pt x="512206" y="160697"/>
                  <a:pt x="509401" y="161417"/>
                  <a:pt x="507717" y="162858"/>
                </a:cubicBezTo>
                <a:cubicBezTo>
                  <a:pt x="506675" y="163739"/>
                  <a:pt x="506996" y="165500"/>
                  <a:pt x="508599" y="165259"/>
                </a:cubicBezTo>
                <a:cubicBezTo>
                  <a:pt x="509962" y="165019"/>
                  <a:pt x="511244" y="164059"/>
                  <a:pt x="512366" y="163258"/>
                </a:cubicBezTo>
                <a:cubicBezTo>
                  <a:pt x="513328" y="162538"/>
                  <a:pt x="514370" y="161737"/>
                  <a:pt x="515492" y="161177"/>
                </a:cubicBezTo>
                <a:cubicBezTo>
                  <a:pt x="516695" y="160537"/>
                  <a:pt x="519420" y="162618"/>
                  <a:pt x="520382" y="163338"/>
                </a:cubicBezTo>
                <a:cubicBezTo>
                  <a:pt x="523348" y="165660"/>
                  <a:pt x="525833" y="168541"/>
                  <a:pt x="528878" y="170782"/>
                </a:cubicBezTo>
                <a:cubicBezTo>
                  <a:pt x="524791" y="172703"/>
                  <a:pt x="521023" y="175745"/>
                  <a:pt x="516294" y="174464"/>
                </a:cubicBezTo>
                <a:cubicBezTo>
                  <a:pt x="514771" y="173984"/>
                  <a:pt x="512446" y="173024"/>
                  <a:pt x="511164" y="174384"/>
                </a:cubicBezTo>
                <a:cubicBezTo>
                  <a:pt x="509801" y="175665"/>
                  <a:pt x="512046" y="176946"/>
                  <a:pt x="513088" y="177106"/>
                </a:cubicBezTo>
                <a:cubicBezTo>
                  <a:pt x="515412" y="177426"/>
                  <a:pt x="517657" y="176626"/>
                  <a:pt x="519981" y="177426"/>
                </a:cubicBezTo>
                <a:cubicBezTo>
                  <a:pt x="522787" y="178467"/>
                  <a:pt x="523829" y="180948"/>
                  <a:pt x="524710" y="183509"/>
                </a:cubicBezTo>
                <a:cubicBezTo>
                  <a:pt x="526153" y="187992"/>
                  <a:pt x="526554" y="192714"/>
                  <a:pt x="528157" y="197117"/>
                </a:cubicBezTo>
                <a:cubicBezTo>
                  <a:pt x="523748" y="197117"/>
                  <a:pt x="519420" y="198238"/>
                  <a:pt x="515011" y="198398"/>
                </a:cubicBezTo>
                <a:cubicBezTo>
                  <a:pt x="512687" y="198558"/>
                  <a:pt x="510042" y="198718"/>
                  <a:pt x="508038" y="197197"/>
                </a:cubicBezTo>
                <a:cubicBezTo>
                  <a:pt x="505794" y="195516"/>
                  <a:pt x="505393" y="192955"/>
                  <a:pt x="504511" y="190473"/>
                </a:cubicBezTo>
                <a:cubicBezTo>
                  <a:pt x="504110" y="189353"/>
                  <a:pt x="502988" y="187592"/>
                  <a:pt x="501545" y="188232"/>
                </a:cubicBezTo>
                <a:cubicBezTo>
                  <a:pt x="499702" y="189032"/>
                  <a:pt x="501545" y="192154"/>
                  <a:pt x="502267" y="193035"/>
                </a:cubicBezTo>
                <a:cubicBezTo>
                  <a:pt x="505713" y="197117"/>
                  <a:pt x="504030" y="201920"/>
                  <a:pt x="503629" y="206722"/>
                </a:cubicBezTo>
                <a:cubicBezTo>
                  <a:pt x="500664" y="204801"/>
                  <a:pt x="497537" y="203440"/>
                  <a:pt x="494492" y="201759"/>
                </a:cubicBezTo>
                <a:cubicBezTo>
                  <a:pt x="492728" y="200719"/>
                  <a:pt x="491285" y="199358"/>
                  <a:pt x="489923" y="197837"/>
                </a:cubicBezTo>
                <a:cubicBezTo>
                  <a:pt x="489923" y="196477"/>
                  <a:pt x="490484" y="195036"/>
                  <a:pt x="490884" y="193755"/>
                </a:cubicBezTo>
                <a:cubicBezTo>
                  <a:pt x="491205" y="192554"/>
                  <a:pt x="491606" y="191274"/>
                  <a:pt x="491526" y="189993"/>
                </a:cubicBezTo>
                <a:cubicBezTo>
                  <a:pt x="491526" y="188632"/>
                  <a:pt x="489923" y="187672"/>
                  <a:pt x="489121" y="189193"/>
                </a:cubicBezTo>
                <a:cubicBezTo>
                  <a:pt x="487919" y="191354"/>
                  <a:pt x="488640" y="194555"/>
                  <a:pt x="486957" y="196477"/>
                </a:cubicBezTo>
                <a:cubicBezTo>
                  <a:pt x="482548" y="191914"/>
                  <a:pt x="479582" y="186151"/>
                  <a:pt x="480945" y="179587"/>
                </a:cubicBezTo>
                <a:cubicBezTo>
                  <a:pt x="481426" y="177186"/>
                  <a:pt x="482388" y="176626"/>
                  <a:pt x="484632" y="175905"/>
                </a:cubicBezTo>
                <a:cubicBezTo>
                  <a:pt x="486556" y="175345"/>
                  <a:pt x="488480" y="174945"/>
                  <a:pt x="490003" y="173504"/>
                </a:cubicBezTo>
                <a:cubicBezTo>
                  <a:pt x="490644" y="173024"/>
                  <a:pt x="490724" y="172143"/>
                  <a:pt x="491446" y="172623"/>
                </a:cubicBezTo>
                <a:cubicBezTo>
                  <a:pt x="492087" y="173024"/>
                  <a:pt x="492648" y="173344"/>
                  <a:pt x="493289" y="173744"/>
                </a:cubicBezTo>
                <a:cubicBezTo>
                  <a:pt x="499782" y="177986"/>
                  <a:pt x="506355" y="182309"/>
                  <a:pt x="512847" y="186551"/>
                </a:cubicBezTo>
                <a:cubicBezTo>
                  <a:pt x="511084" y="185190"/>
                  <a:pt x="509401" y="183589"/>
                  <a:pt x="507797" y="182389"/>
                </a:cubicBezTo>
                <a:cubicBezTo>
                  <a:pt x="503389" y="179107"/>
                  <a:pt x="498980" y="175745"/>
                  <a:pt x="494572" y="172463"/>
                </a:cubicBezTo>
                <a:cubicBezTo>
                  <a:pt x="493530" y="171663"/>
                  <a:pt x="492087" y="171183"/>
                  <a:pt x="492728" y="169982"/>
                </a:cubicBezTo>
                <a:cubicBezTo>
                  <a:pt x="493610" y="168301"/>
                  <a:pt x="493690" y="166540"/>
                  <a:pt x="493530" y="164699"/>
                </a:cubicBezTo>
                <a:cubicBezTo>
                  <a:pt x="493530" y="164459"/>
                  <a:pt x="493530" y="164219"/>
                  <a:pt x="493530" y="164059"/>
                </a:cubicBezTo>
                <a:cubicBezTo>
                  <a:pt x="490804" y="164619"/>
                  <a:pt x="488079" y="165099"/>
                  <a:pt x="485354" y="165500"/>
                </a:cubicBezTo>
                <a:cubicBezTo>
                  <a:pt x="485835" y="165900"/>
                  <a:pt x="486396" y="166300"/>
                  <a:pt x="486877" y="166700"/>
                </a:cubicBezTo>
                <a:cubicBezTo>
                  <a:pt x="488400" y="167821"/>
                  <a:pt x="489923" y="168941"/>
                  <a:pt x="491446" y="170062"/>
                </a:cubicBezTo>
                <a:cubicBezTo>
                  <a:pt x="492648" y="170943"/>
                  <a:pt x="492007" y="171103"/>
                  <a:pt x="491125" y="172383"/>
                </a:cubicBezTo>
                <a:cubicBezTo>
                  <a:pt x="487919" y="170222"/>
                  <a:pt x="484793" y="168141"/>
                  <a:pt x="481667" y="166060"/>
                </a:cubicBezTo>
                <a:cubicBezTo>
                  <a:pt x="467479" y="168061"/>
                  <a:pt x="452570" y="168621"/>
                  <a:pt x="437340" y="167661"/>
                </a:cubicBezTo>
                <a:cubicBezTo>
                  <a:pt x="435497" y="167501"/>
                  <a:pt x="435256" y="168141"/>
                  <a:pt x="436939" y="168941"/>
                </a:cubicBezTo>
                <a:cubicBezTo>
                  <a:pt x="445757" y="173264"/>
                  <a:pt x="457700" y="175265"/>
                  <a:pt x="466196" y="176065"/>
                </a:cubicBezTo>
                <a:cubicBezTo>
                  <a:pt x="468040" y="176225"/>
                  <a:pt x="468200" y="177026"/>
                  <a:pt x="466437" y="177666"/>
                </a:cubicBezTo>
                <a:cubicBezTo>
                  <a:pt x="458902" y="180628"/>
                  <a:pt x="448402" y="181668"/>
                  <a:pt x="437581" y="177426"/>
                </a:cubicBezTo>
                <a:cubicBezTo>
                  <a:pt x="434054" y="176065"/>
                  <a:pt x="431409" y="173584"/>
                  <a:pt x="428683" y="171183"/>
                </a:cubicBezTo>
                <a:cubicBezTo>
                  <a:pt x="424595" y="167581"/>
                  <a:pt x="423473" y="169182"/>
                  <a:pt x="419866" y="169982"/>
                </a:cubicBezTo>
                <a:cubicBezTo>
                  <a:pt x="414015" y="171183"/>
                  <a:pt x="408324" y="172703"/>
                  <a:pt x="403033" y="174705"/>
                </a:cubicBezTo>
                <a:cubicBezTo>
                  <a:pt x="380750" y="183109"/>
                  <a:pt x="366081" y="199198"/>
                  <a:pt x="359188" y="218889"/>
                </a:cubicBezTo>
                <a:cubicBezTo>
                  <a:pt x="351814" y="239860"/>
                  <a:pt x="352455" y="264354"/>
                  <a:pt x="349489" y="287086"/>
                </a:cubicBezTo>
                <a:cubicBezTo>
                  <a:pt x="348447" y="294690"/>
                  <a:pt x="346603" y="301574"/>
                  <a:pt x="344038" y="308058"/>
                </a:cubicBezTo>
                <a:cubicBezTo>
                  <a:pt x="343317" y="309819"/>
                  <a:pt x="343878" y="312140"/>
                  <a:pt x="345241" y="313421"/>
                </a:cubicBezTo>
                <a:cubicBezTo>
                  <a:pt x="347325" y="315262"/>
                  <a:pt x="349249" y="317183"/>
                  <a:pt x="351012" y="319104"/>
                </a:cubicBezTo>
                <a:cubicBezTo>
                  <a:pt x="352295" y="320545"/>
                  <a:pt x="353337" y="320225"/>
                  <a:pt x="353657" y="318383"/>
                </a:cubicBezTo>
                <a:cubicBezTo>
                  <a:pt x="358066" y="289808"/>
                  <a:pt x="370250" y="264994"/>
                  <a:pt x="393415" y="248985"/>
                </a:cubicBezTo>
                <a:cubicBezTo>
                  <a:pt x="392052" y="246984"/>
                  <a:pt x="390689" y="244903"/>
                  <a:pt x="389327" y="242902"/>
                </a:cubicBezTo>
                <a:cubicBezTo>
                  <a:pt x="390208" y="242262"/>
                  <a:pt x="390289" y="241861"/>
                  <a:pt x="390930" y="242662"/>
                </a:cubicBezTo>
                <a:cubicBezTo>
                  <a:pt x="391651" y="243702"/>
                  <a:pt x="392453" y="244663"/>
                  <a:pt x="393174" y="245704"/>
                </a:cubicBezTo>
                <a:cubicBezTo>
                  <a:pt x="393735" y="246504"/>
                  <a:pt x="394296" y="247224"/>
                  <a:pt x="394857" y="248025"/>
                </a:cubicBezTo>
                <a:cubicBezTo>
                  <a:pt x="407522" y="239700"/>
                  <a:pt x="423153" y="233857"/>
                  <a:pt x="442470" y="231376"/>
                </a:cubicBezTo>
                <a:cubicBezTo>
                  <a:pt x="472048" y="227614"/>
                  <a:pt x="504912" y="229455"/>
                  <a:pt x="531684" y="221690"/>
                </a:cubicBezTo>
                <a:cubicBezTo>
                  <a:pt x="544990" y="217768"/>
                  <a:pt x="559819" y="212565"/>
                  <a:pt x="567273" y="203360"/>
                </a:cubicBezTo>
                <a:cubicBezTo>
                  <a:pt x="574567" y="194395"/>
                  <a:pt x="570800" y="179827"/>
                  <a:pt x="573525" y="168461"/>
                </a:cubicBezTo>
                <a:cubicBezTo>
                  <a:pt x="574006" y="166620"/>
                  <a:pt x="574327" y="166700"/>
                  <a:pt x="574327" y="168541"/>
                </a:cubicBezTo>
                <a:cubicBezTo>
                  <a:pt x="574487" y="175185"/>
                  <a:pt x="576972" y="182309"/>
                  <a:pt x="579297" y="189513"/>
                </a:cubicBezTo>
                <a:cubicBezTo>
                  <a:pt x="579858" y="191274"/>
                  <a:pt x="581301" y="191594"/>
                  <a:pt x="582583" y="190233"/>
                </a:cubicBezTo>
                <a:cubicBezTo>
                  <a:pt x="585950" y="186471"/>
                  <a:pt x="589076" y="182549"/>
                  <a:pt x="591801" y="178307"/>
                </a:cubicBezTo>
                <a:cubicBezTo>
                  <a:pt x="593084" y="176225"/>
                  <a:pt x="594126" y="174064"/>
                  <a:pt x="595248" y="171903"/>
                </a:cubicBezTo>
                <a:cubicBezTo>
                  <a:pt x="596049" y="170302"/>
                  <a:pt x="599095" y="168061"/>
                  <a:pt x="599015" y="169902"/>
                </a:cubicBezTo>
                <a:cubicBezTo>
                  <a:pt x="598935" y="171103"/>
                  <a:pt x="598214" y="173184"/>
                  <a:pt x="596129" y="176946"/>
                </a:cubicBezTo>
                <a:cubicBezTo>
                  <a:pt x="594126" y="180708"/>
                  <a:pt x="592362" y="184630"/>
                  <a:pt x="590118" y="188152"/>
                </a:cubicBezTo>
                <a:cubicBezTo>
                  <a:pt x="584988" y="196076"/>
                  <a:pt x="578655" y="203120"/>
                  <a:pt x="571201" y="209284"/>
                </a:cubicBezTo>
                <a:cubicBezTo>
                  <a:pt x="551482" y="225452"/>
                  <a:pt x="521825" y="236178"/>
                  <a:pt x="488480" y="239220"/>
                </a:cubicBezTo>
                <a:cubicBezTo>
                  <a:pt x="491045" y="241381"/>
                  <a:pt x="493369" y="243943"/>
                  <a:pt x="496014" y="245944"/>
                </a:cubicBezTo>
                <a:cubicBezTo>
                  <a:pt x="491927" y="247865"/>
                  <a:pt x="488159" y="250906"/>
                  <a:pt x="483430" y="249546"/>
                </a:cubicBezTo>
                <a:cubicBezTo>
                  <a:pt x="481987" y="249145"/>
                  <a:pt x="479663" y="248185"/>
                  <a:pt x="478300" y="249546"/>
                </a:cubicBezTo>
                <a:cubicBezTo>
                  <a:pt x="477017" y="250826"/>
                  <a:pt x="479182" y="252107"/>
                  <a:pt x="480224" y="252267"/>
                </a:cubicBezTo>
                <a:cubicBezTo>
                  <a:pt x="482548" y="252587"/>
                  <a:pt x="484793" y="251787"/>
                  <a:pt x="487117" y="252587"/>
                </a:cubicBezTo>
                <a:cubicBezTo>
                  <a:pt x="489923" y="253628"/>
                  <a:pt x="490965" y="256029"/>
                  <a:pt x="491846" y="258671"/>
                </a:cubicBezTo>
                <a:cubicBezTo>
                  <a:pt x="493289" y="263153"/>
                  <a:pt x="493690" y="267876"/>
                  <a:pt x="495373" y="272278"/>
                </a:cubicBezTo>
                <a:cubicBezTo>
                  <a:pt x="490884" y="272278"/>
                  <a:pt x="486636" y="273319"/>
                  <a:pt x="482228" y="273559"/>
                </a:cubicBezTo>
                <a:cubicBezTo>
                  <a:pt x="479823" y="273719"/>
                  <a:pt x="477178" y="273879"/>
                  <a:pt x="475174" y="272358"/>
                </a:cubicBezTo>
                <a:cubicBezTo>
                  <a:pt x="472930" y="270677"/>
                  <a:pt x="472529" y="268116"/>
                  <a:pt x="471647" y="265635"/>
                </a:cubicBezTo>
                <a:cubicBezTo>
                  <a:pt x="471246" y="264514"/>
                  <a:pt x="470124" y="262753"/>
                  <a:pt x="468681" y="263393"/>
                </a:cubicBezTo>
                <a:cubicBezTo>
                  <a:pt x="466838" y="264194"/>
                  <a:pt x="468681" y="267315"/>
                  <a:pt x="469403" y="268196"/>
                </a:cubicBezTo>
                <a:cubicBezTo>
                  <a:pt x="472849" y="272278"/>
                  <a:pt x="471166" y="277081"/>
                  <a:pt x="470765" y="281803"/>
                </a:cubicBezTo>
                <a:cubicBezTo>
                  <a:pt x="467800" y="279962"/>
                  <a:pt x="464673" y="278602"/>
                  <a:pt x="461627" y="276921"/>
                </a:cubicBezTo>
                <a:cubicBezTo>
                  <a:pt x="459864" y="275880"/>
                  <a:pt x="458421" y="274519"/>
                  <a:pt x="457139" y="272999"/>
                </a:cubicBezTo>
                <a:cubicBezTo>
                  <a:pt x="457139" y="271558"/>
                  <a:pt x="457620" y="270197"/>
                  <a:pt x="458020" y="268916"/>
                </a:cubicBezTo>
                <a:cubicBezTo>
                  <a:pt x="458341" y="267716"/>
                  <a:pt x="458742" y="266435"/>
                  <a:pt x="458742" y="265154"/>
                </a:cubicBezTo>
                <a:cubicBezTo>
                  <a:pt x="458662" y="263794"/>
                  <a:pt x="457059" y="262753"/>
                  <a:pt x="456257" y="264354"/>
                </a:cubicBezTo>
                <a:cubicBezTo>
                  <a:pt x="455055" y="266515"/>
                  <a:pt x="455776" y="269637"/>
                  <a:pt x="454173" y="271638"/>
                </a:cubicBezTo>
                <a:cubicBezTo>
                  <a:pt x="449684" y="266995"/>
                  <a:pt x="446718" y="261232"/>
                  <a:pt x="448081" y="254749"/>
                </a:cubicBezTo>
                <a:cubicBezTo>
                  <a:pt x="448562" y="252347"/>
                  <a:pt x="449524" y="251787"/>
                  <a:pt x="451768" y="251067"/>
                </a:cubicBezTo>
                <a:cubicBezTo>
                  <a:pt x="453692" y="250506"/>
                  <a:pt x="455616" y="250026"/>
                  <a:pt x="457139" y="248665"/>
                </a:cubicBezTo>
                <a:cubicBezTo>
                  <a:pt x="457780" y="248105"/>
                  <a:pt x="457860" y="247224"/>
                  <a:pt x="458662" y="247705"/>
                </a:cubicBezTo>
                <a:cubicBezTo>
                  <a:pt x="459223" y="248105"/>
                  <a:pt x="459784" y="248505"/>
                  <a:pt x="460425" y="248905"/>
                </a:cubicBezTo>
                <a:cubicBezTo>
                  <a:pt x="466918" y="253148"/>
                  <a:pt x="473491" y="257390"/>
                  <a:pt x="479983" y="261632"/>
                </a:cubicBezTo>
                <a:cubicBezTo>
                  <a:pt x="478220" y="260272"/>
                  <a:pt x="476537" y="258751"/>
                  <a:pt x="474933" y="257550"/>
                </a:cubicBezTo>
                <a:cubicBezTo>
                  <a:pt x="470525" y="254188"/>
                  <a:pt x="466116" y="250906"/>
                  <a:pt x="461708" y="247545"/>
                </a:cubicBezTo>
                <a:cubicBezTo>
                  <a:pt x="460666" y="246744"/>
                  <a:pt x="459223" y="246344"/>
                  <a:pt x="459864" y="245143"/>
                </a:cubicBezTo>
                <a:cubicBezTo>
                  <a:pt x="460666" y="243462"/>
                  <a:pt x="460826" y="241781"/>
                  <a:pt x="460746" y="240020"/>
                </a:cubicBezTo>
                <a:cubicBezTo>
                  <a:pt x="458421" y="239940"/>
                  <a:pt x="456177" y="239860"/>
                  <a:pt x="453852" y="239700"/>
                </a:cubicBezTo>
                <a:cubicBezTo>
                  <a:pt x="453452" y="239620"/>
                  <a:pt x="452570" y="239700"/>
                  <a:pt x="451368" y="239860"/>
                </a:cubicBezTo>
                <a:cubicBezTo>
                  <a:pt x="452249" y="240501"/>
                  <a:pt x="453131" y="241141"/>
                  <a:pt x="454013" y="241861"/>
                </a:cubicBezTo>
                <a:cubicBezTo>
                  <a:pt x="455536" y="242982"/>
                  <a:pt x="457059" y="244103"/>
                  <a:pt x="458582" y="245223"/>
                </a:cubicBezTo>
                <a:cubicBezTo>
                  <a:pt x="459784" y="246104"/>
                  <a:pt x="459143" y="246264"/>
                  <a:pt x="458261" y="247465"/>
                </a:cubicBezTo>
                <a:cubicBezTo>
                  <a:pt x="454654" y="245063"/>
                  <a:pt x="451047" y="242662"/>
                  <a:pt x="447360" y="240261"/>
                </a:cubicBezTo>
                <a:cubicBezTo>
                  <a:pt x="443272" y="240821"/>
                  <a:pt x="438462" y="241541"/>
                  <a:pt x="436378" y="241942"/>
                </a:cubicBezTo>
                <a:cubicBezTo>
                  <a:pt x="430527" y="243222"/>
                  <a:pt x="424836" y="244743"/>
                  <a:pt x="419626" y="246744"/>
                </a:cubicBezTo>
                <a:cubicBezTo>
                  <a:pt x="397262" y="255149"/>
                  <a:pt x="382594" y="271238"/>
                  <a:pt x="375700" y="290928"/>
                </a:cubicBezTo>
                <a:cubicBezTo>
                  <a:pt x="372734" y="299333"/>
                  <a:pt x="371131" y="308298"/>
                  <a:pt x="369929" y="317503"/>
                </a:cubicBezTo>
                <a:cubicBezTo>
                  <a:pt x="371933" y="316302"/>
                  <a:pt x="374017" y="315102"/>
                  <a:pt x="375860" y="313661"/>
                </a:cubicBezTo>
                <a:cubicBezTo>
                  <a:pt x="376742" y="318544"/>
                  <a:pt x="378906" y="323426"/>
                  <a:pt x="376181" y="328069"/>
                </a:cubicBezTo>
                <a:cubicBezTo>
                  <a:pt x="375299" y="329590"/>
                  <a:pt x="373616" y="331751"/>
                  <a:pt x="374658" y="333592"/>
                </a:cubicBezTo>
                <a:cubicBezTo>
                  <a:pt x="375620" y="335353"/>
                  <a:pt x="377624" y="333352"/>
                  <a:pt x="378105" y="332231"/>
                </a:cubicBezTo>
                <a:cubicBezTo>
                  <a:pt x="379067" y="329830"/>
                  <a:pt x="378906" y="327268"/>
                  <a:pt x="380429" y="325027"/>
                </a:cubicBezTo>
                <a:cubicBezTo>
                  <a:pt x="382273" y="322306"/>
                  <a:pt x="385239" y="321905"/>
                  <a:pt x="388285" y="321745"/>
                </a:cubicBezTo>
                <a:cubicBezTo>
                  <a:pt x="393495" y="321425"/>
                  <a:pt x="398625" y="322306"/>
                  <a:pt x="403835" y="321825"/>
                </a:cubicBezTo>
                <a:cubicBezTo>
                  <a:pt x="402552" y="326548"/>
                  <a:pt x="402472" y="331511"/>
                  <a:pt x="401430" y="336233"/>
                </a:cubicBezTo>
                <a:cubicBezTo>
                  <a:pt x="400949" y="338795"/>
                  <a:pt x="400308" y="341676"/>
                  <a:pt x="398224" y="343357"/>
                </a:cubicBezTo>
                <a:cubicBezTo>
                  <a:pt x="395739" y="345358"/>
                  <a:pt x="392854" y="344958"/>
                  <a:pt x="389968" y="345198"/>
                </a:cubicBezTo>
                <a:cubicBezTo>
                  <a:pt x="388685" y="345358"/>
                  <a:pt x="386441" y="346079"/>
                  <a:pt x="386762" y="347760"/>
                </a:cubicBezTo>
                <a:cubicBezTo>
                  <a:pt x="387082" y="349921"/>
                  <a:pt x="390850" y="348880"/>
                  <a:pt x="392052" y="348320"/>
                </a:cubicBezTo>
                <a:cubicBezTo>
                  <a:pt x="397422" y="345839"/>
                  <a:pt x="402071" y="348960"/>
                  <a:pt x="407041" y="350801"/>
                </a:cubicBezTo>
                <a:cubicBezTo>
                  <a:pt x="404236" y="353363"/>
                  <a:pt x="401831" y="356324"/>
                  <a:pt x="399186" y="359126"/>
                </a:cubicBezTo>
                <a:cubicBezTo>
                  <a:pt x="397583" y="360727"/>
                  <a:pt x="395739" y="361927"/>
                  <a:pt x="393655" y="362808"/>
                </a:cubicBezTo>
                <a:cubicBezTo>
                  <a:pt x="392212" y="362408"/>
                  <a:pt x="390850" y="361447"/>
                  <a:pt x="389567" y="360647"/>
                </a:cubicBezTo>
                <a:cubicBezTo>
                  <a:pt x="388365" y="360006"/>
                  <a:pt x="387162" y="359206"/>
                  <a:pt x="385800" y="358886"/>
                </a:cubicBezTo>
                <a:cubicBezTo>
                  <a:pt x="384357" y="358566"/>
                  <a:pt x="382754" y="360006"/>
                  <a:pt x="384197" y="361287"/>
                </a:cubicBezTo>
                <a:cubicBezTo>
                  <a:pt x="386201" y="363128"/>
                  <a:pt x="389727" y="363288"/>
                  <a:pt x="391411" y="365609"/>
                </a:cubicBezTo>
                <a:cubicBezTo>
                  <a:pt x="385239" y="369051"/>
                  <a:pt x="378185" y="370572"/>
                  <a:pt x="371612" y="367290"/>
                </a:cubicBezTo>
                <a:cubicBezTo>
                  <a:pt x="369207" y="366010"/>
                  <a:pt x="368807" y="364889"/>
                  <a:pt x="368727" y="362248"/>
                </a:cubicBezTo>
                <a:cubicBezTo>
                  <a:pt x="368727" y="360086"/>
                  <a:pt x="368727" y="357845"/>
                  <a:pt x="367685" y="355844"/>
                </a:cubicBezTo>
                <a:cubicBezTo>
                  <a:pt x="367284" y="355044"/>
                  <a:pt x="366402" y="354643"/>
                  <a:pt x="367123" y="354003"/>
                </a:cubicBezTo>
                <a:cubicBezTo>
                  <a:pt x="367685" y="353523"/>
                  <a:pt x="368326" y="352962"/>
                  <a:pt x="368887" y="352482"/>
                </a:cubicBezTo>
                <a:cubicBezTo>
                  <a:pt x="375299" y="346719"/>
                  <a:pt x="381712" y="340956"/>
                  <a:pt x="388124" y="335193"/>
                </a:cubicBezTo>
                <a:cubicBezTo>
                  <a:pt x="386120" y="336714"/>
                  <a:pt x="383956" y="338074"/>
                  <a:pt x="382273" y="339435"/>
                </a:cubicBezTo>
                <a:cubicBezTo>
                  <a:pt x="377464" y="343197"/>
                  <a:pt x="372654" y="346879"/>
                  <a:pt x="367845" y="350641"/>
                </a:cubicBezTo>
                <a:cubicBezTo>
                  <a:pt x="367524" y="350961"/>
                  <a:pt x="367123" y="351282"/>
                  <a:pt x="366883" y="351522"/>
                </a:cubicBezTo>
                <a:cubicBezTo>
                  <a:pt x="366803" y="352402"/>
                  <a:pt x="366642" y="353283"/>
                  <a:pt x="366562" y="354083"/>
                </a:cubicBezTo>
                <a:cubicBezTo>
                  <a:pt x="366642" y="354163"/>
                  <a:pt x="366723" y="354243"/>
                  <a:pt x="366803" y="354323"/>
                </a:cubicBezTo>
                <a:cubicBezTo>
                  <a:pt x="366723" y="354403"/>
                  <a:pt x="366642" y="354483"/>
                  <a:pt x="366562" y="354563"/>
                </a:cubicBezTo>
                <a:cubicBezTo>
                  <a:pt x="366322" y="356084"/>
                  <a:pt x="366162" y="357605"/>
                  <a:pt x="366001" y="359126"/>
                </a:cubicBezTo>
                <a:cubicBezTo>
                  <a:pt x="362875" y="382419"/>
                  <a:pt x="351653" y="399868"/>
                  <a:pt x="336824" y="416357"/>
                </a:cubicBezTo>
                <a:cubicBezTo>
                  <a:pt x="335622" y="417798"/>
                  <a:pt x="335943" y="418118"/>
                  <a:pt x="337626" y="417318"/>
                </a:cubicBezTo>
                <a:cubicBezTo>
                  <a:pt x="344920" y="413956"/>
                  <a:pt x="354218" y="411795"/>
                  <a:pt x="364959" y="413476"/>
                </a:cubicBezTo>
                <a:cubicBezTo>
                  <a:pt x="366803" y="413716"/>
                  <a:pt x="366723" y="414036"/>
                  <a:pt x="364879" y="414116"/>
                </a:cubicBezTo>
                <a:cubicBezTo>
                  <a:pt x="346764" y="414997"/>
                  <a:pt x="337546" y="428764"/>
                  <a:pt x="328729" y="438289"/>
                </a:cubicBezTo>
                <a:cubicBezTo>
                  <a:pt x="326645" y="440451"/>
                  <a:pt x="324561" y="442692"/>
                  <a:pt x="322316" y="444693"/>
                </a:cubicBezTo>
                <a:cubicBezTo>
                  <a:pt x="318709" y="447895"/>
                  <a:pt x="319591" y="455819"/>
                  <a:pt x="319110" y="460702"/>
                </a:cubicBezTo>
                <a:cubicBezTo>
                  <a:pt x="318549" y="466065"/>
                  <a:pt x="318068" y="471428"/>
                  <a:pt x="317587" y="476790"/>
                </a:cubicBezTo>
                <a:cubicBezTo>
                  <a:pt x="316545" y="516652"/>
                  <a:pt x="320312" y="544988"/>
                  <a:pt x="322797" y="558755"/>
                </a:cubicBezTo>
                <a:lnTo>
                  <a:pt x="400148" y="558755"/>
                </a:lnTo>
                <a:cubicBezTo>
                  <a:pt x="406480" y="558755"/>
                  <a:pt x="411530" y="563878"/>
                  <a:pt x="411530" y="570122"/>
                </a:cubicBezTo>
                <a:cubicBezTo>
                  <a:pt x="411530" y="576445"/>
                  <a:pt x="406480" y="581568"/>
                  <a:pt x="400148" y="581568"/>
                </a:cubicBezTo>
                <a:lnTo>
                  <a:pt x="152465" y="581568"/>
                </a:lnTo>
                <a:cubicBezTo>
                  <a:pt x="146133" y="581568"/>
                  <a:pt x="141003" y="576445"/>
                  <a:pt x="141003" y="570122"/>
                </a:cubicBezTo>
                <a:cubicBezTo>
                  <a:pt x="141003" y="563878"/>
                  <a:pt x="146133" y="558755"/>
                  <a:pt x="152465" y="558755"/>
                </a:cubicBezTo>
                <a:lnTo>
                  <a:pt x="229976" y="558755"/>
                </a:lnTo>
                <a:cubicBezTo>
                  <a:pt x="235267" y="533221"/>
                  <a:pt x="245446" y="464544"/>
                  <a:pt x="244404" y="461902"/>
                </a:cubicBezTo>
                <a:cubicBezTo>
                  <a:pt x="239916" y="449896"/>
                  <a:pt x="238633" y="437089"/>
                  <a:pt x="239274" y="424041"/>
                </a:cubicBezTo>
                <a:cubicBezTo>
                  <a:pt x="239355" y="422201"/>
                  <a:pt x="238633" y="419479"/>
                  <a:pt x="237431" y="418038"/>
                </a:cubicBezTo>
                <a:cubicBezTo>
                  <a:pt x="231900" y="411154"/>
                  <a:pt x="224606" y="404991"/>
                  <a:pt x="213063" y="402750"/>
                </a:cubicBezTo>
                <a:cubicBezTo>
                  <a:pt x="211220" y="402430"/>
                  <a:pt x="211300" y="402189"/>
                  <a:pt x="213144" y="402189"/>
                </a:cubicBezTo>
                <a:cubicBezTo>
                  <a:pt x="222923" y="402270"/>
                  <a:pt x="231179" y="404671"/>
                  <a:pt x="237832" y="408033"/>
                </a:cubicBezTo>
                <a:cubicBezTo>
                  <a:pt x="239435" y="408833"/>
                  <a:pt x="240797" y="408913"/>
                  <a:pt x="240958" y="408033"/>
                </a:cubicBezTo>
                <a:cubicBezTo>
                  <a:pt x="241118" y="407152"/>
                  <a:pt x="240397" y="405151"/>
                  <a:pt x="239435" y="403550"/>
                </a:cubicBezTo>
                <a:cubicBezTo>
                  <a:pt x="231499" y="390503"/>
                  <a:pt x="225728" y="377136"/>
                  <a:pt x="224205" y="362087"/>
                </a:cubicBezTo>
                <a:cubicBezTo>
                  <a:pt x="223323" y="361127"/>
                  <a:pt x="222522" y="360246"/>
                  <a:pt x="221640" y="359286"/>
                </a:cubicBezTo>
                <a:cubicBezTo>
                  <a:pt x="220678" y="358165"/>
                  <a:pt x="221319" y="358165"/>
                  <a:pt x="222442" y="357125"/>
                </a:cubicBezTo>
                <a:cubicBezTo>
                  <a:pt x="222923" y="357605"/>
                  <a:pt x="223404" y="358165"/>
                  <a:pt x="223884" y="358646"/>
                </a:cubicBezTo>
                <a:cubicBezTo>
                  <a:pt x="223884" y="357845"/>
                  <a:pt x="223804" y="356965"/>
                  <a:pt x="223804" y="356164"/>
                </a:cubicBezTo>
                <a:cubicBezTo>
                  <a:pt x="223804" y="356164"/>
                  <a:pt x="223724" y="356164"/>
                  <a:pt x="223724" y="356244"/>
                </a:cubicBezTo>
                <a:cubicBezTo>
                  <a:pt x="223003" y="356645"/>
                  <a:pt x="222762" y="357445"/>
                  <a:pt x="222121" y="356805"/>
                </a:cubicBezTo>
                <a:cubicBezTo>
                  <a:pt x="221640" y="356324"/>
                  <a:pt x="221159" y="355844"/>
                  <a:pt x="220598" y="355364"/>
                </a:cubicBezTo>
                <a:cubicBezTo>
                  <a:pt x="215228" y="350001"/>
                  <a:pt x="209777" y="344638"/>
                  <a:pt x="204326" y="339275"/>
                </a:cubicBezTo>
                <a:cubicBezTo>
                  <a:pt x="205769" y="340956"/>
                  <a:pt x="207052" y="342797"/>
                  <a:pt x="208334" y="344238"/>
                </a:cubicBezTo>
                <a:cubicBezTo>
                  <a:pt x="211941" y="348320"/>
                  <a:pt x="215548" y="352322"/>
                  <a:pt x="219075" y="356404"/>
                </a:cubicBezTo>
                <a:cubicBezTo>
                  <a:pt x="219957" y="357365"/>
                  <a:pt x="221319" y="358085"/>
                  <a:pt x="220438" y="359126"/>
                </a:cubicBezTo>
                <a:cubicBezTo>
                  <a:pt x="219316" y="360567"/>
                  <a:pt x="218835" y="362248"/>
                  <a:pt x="218594" y="364009"/>
                </a:cubicBezTo>
                <a:cubicBezTo>
                  <a:pt x="218274" y="366170"/>
                  <a:pt x="218354" y="368171"/>
                  <a:pt x="216109" y="369051"/>
                </a:cubicBezTo>
                <a:cubicBezTo>
                  <a:pt x="209777" y="371693"/>
                  <a:pt x="203445" y="369692"/>
                  <a:pt x="198154" y="365930"/>
                </a:cubicBezTo>
                <a:cubicBezTo>
                  <a:pt x="199677" y="364169"/>
                  <a:pt x="202643" y="364089"/>
                  <a:pt x="204567" y="363048"/>
                </a:cubicBezTo>
                <a:cubicBezTo>
                  <a:pt x="205769" y="362408"/>
                  <a:pt x="205849" y="360647"/>
                  <a:pt x="204246" y="360567"/>
                </a:cubicBezTo>
                <a:cubicBezTo>
                  <a:pt x="202884" y="360487"/>
                  <a:pt x="201441" y="361207"/>
                  <a:pt x="200238" y="361767"/>
                </a:cubicBezTo>
                <a:cubicBezTo>
                  <a:pt x="199116" y="362248"/>
                  <a:pt x="197994" y="362808"/>
                  <a:pt x="196872" y="363128"/>
                </a:cubicBezTo>
                <a:cubicBezTo>
                  <a:pt x="195589" y="363448"/>
                  <a:pt x="193345" y="360967"/>
                  <a:pt x="192543" y="360086"/>
                </a:cubicBezTo>
                <a:cubicBezTo>
                  <a:pt x="190139" y="357285"/>
                  <a:pt x="188295" y="354003"/>
                  <a:pt x="185890" y="351201"/>
                </a:cubicBezTo>
                <a:cubicBezTo>
                  <a:pt x="190139" y="350241"/>
                  <a:pt x="194387" y="348000"/>
                  <a:pt x="198635" y="350241"/>
                </a:cubicBezTo>
                <a:cubicBezTo>
                  <a:pt x="199998" y="350961"/>
                  <a:pt x="202082" y="352322"/>
                  <a:pt x="203605" y="351282"/>
                </a:cubicBezTo>
                <a:cubicBezTo>
                  <a:pt x="205128" y="350321"/>
                  <a:pt x="203284" y="348640"/>
                  <a:pt x="202242" y="348320"/>
                </a:cubicBezTo>
                <a:cubicBezTo>
                  <a:pt x="200078" y="347519"/>
                  <a:pt x="197834" y="347840"/>
                  <a:pt x="195750" y="346639"/>
                </a:cubicBezTo>
                <a:cubicBezTo>
                  <a:pt x="193265" y="345118"/>
                  <a:pt x="192704" y="342557"/>
                  <a:pt x="192383" y="339835"/>
                </a:cubicBezTo>
                <a:cubicBezTo>
                  <a:pt x="191822" y="335273"/>
                  <a:pt x="192383" y="330630"/>
                  <a:pt x="191662" y="326068"/>
                </a:cubicBezTo>
                <a:cubicBezTo>
                  <a:pt x="195910" y="327028"/>
                  <a:pt x="200319" y="326788"/>
                  <a:pt x="204567" y="327428"/>
                </a:cubicBezTo>
                <a:cubicBezTo>
                  <a:pt x="206811" y="327749"/>
                  <a:pt x="209456" y="328149"/>
                  <a:pt x="211059" y="329910"/>
                </a:cubicBezTo>
                <a:cubicBezTo>
                  <a:pt x="212903" y="331991"/>
                  <a:pt x="212743" y="334552"/>
                  <a:pt x="213144" y="337194"/>
                </a:cubicBezTo>
                <a:cubicBezTo>
                  <a:pt x="213304" y="338234"/>
                  <a:pt x="214025" y="340155"/>
                  <a:pt x="215548" y="339835"/>
                </a:cubicBezTo>
                <a:cubicBezTo>
                  <a:pt x="217472" y="339435"/>
                  <a:pt x="216350" y="336153"/>
                  <a:pt x="215789" y="335113"/>
                </a:cubicBezTo>
                <a:cubicBezTo>
                  <a:pt x="213304" y="330550"/>
                  <a:pt x="215789" y="326228"/>
                  <a:pt x="217151" y="321745"/>
                </a:cubicBezTo>
                <a:cubicBezTo>
                  <a:pt x="219636" y="324147"/>
                  <a:pt x="222361" y="326068"/>
                  <a:pt x="224926" y="328229"/>
                </a:cubicBezTo>
                <a:cubicBezTo>
                  <a:pt x="225327" y="328629"/>
                  <a:pt x="225648" y="328949"/>
                  <a:pt x="225969" y="329349"/>
                </a:cubicBezTo>
                <a:cubicBezTo>
                  <a:pt x="226530" y="325027"/>
                  <a:pt x="227091" y="320785"/>
                  <a:pt x="227572" y="316462"/>
                </a:cubicBezTo>
                <a:cubicBezTo>
                  <a:pt x="227732" y="314621"/>
                  <a:pt x="226770" y="312220"/>
                  <a:pt x="225327" y="311019"/>
                </a:cubicBezTo>
                <a:cubicBezTo>
                  <a:pt x="222361" y="308538"/>
                  <a:pt x="219476" y="306057"/>
                  <a:pt x="216590" y="303575"/>
                </a:cubicBezTo>
                <a:cubicBezTo>
                  <a:pt x="215147" y="302295"/>
                  <a:pt x="215308" y="302135"/>
                  <a:pt x="216911" y="303015"/>
                </a:cubicBezTo>
                <a:cubicBezTo>
                  <a:pt x="218995" y="304136"/>
                  <a:pt x="221239" y="305016"/>
                  <a:pt x="223564" y="305897"/>
                </a:cubicBezTo>
                <a:cubicBezTo>
                  <a:pt x="225327" y="306457"/>
                  <a:pt x="225488" y="306137"/>
                  <a:pt x="223804" y="305416"/>
                </a:cubicBezTo>
                <a:cubicBezTo>
                  <a:pt x="223003" y="305016"/>
                  <a:pt x="222121" y="304616"/>
                  <a:pt x="221159" y="304296"/>
                </a:cubicBezTo>
                <a:cubicBezTo>
                  <a:pt x="219476" y="303575"/>
                  <a:pt x="219476" y="303335"/>
                  <a:pt x="221319" y="303655"/>
                </a:cubicBezTo>
                <a:cubicBezTo>
                  <a:pt x="222762" y="303896"/>
                  <a:pt x="224125" y="304136"/>
                  <a:pt x="225407" y="304456"/>
                </a:cubicBezTo>
                <a:cubicBezTo>
                  <a:pt x="227171" y="304936"/>
                  <a:pt x="228694" y="303896"/>
                  <a:pt x="228854" y="302055"/>
                </a:cubicBezTo>
                <a:cubicBezTo>
                  <a:pt x="229014" y="298052"/>
                  <a:pt x="229095" y="294130"/>
                  <a:pt x="228934" y="290208"/>
                </a:cubicBezTo>
                <a:cubicBezTo>
                  <a:pt x="227572" y="289247"/>
                  <a:pt x="226209" y="288367"/>
                  <a:pt x="224846" y="287406"/>
                </a:cubicBezTo>
                <a:cubicBezTo>
                  <a:pt x="223163" y="286286"/>
                  <a:pt x="221400" y="285085"/>
                  <a:pt x="219636" y="283965"/>
                </a:cubicBezTo>
                <a:cubicBezTo>
                  <a:pt x="218193" y="283004"/>
                  <a:pt x="218915" y="282844"/>
                  <a:pt x="219877" y="281403"/>
                </a:cubicBezTo>
                <a:cubicBezTo>
                  <a:pt x="222842" y="283164"/>
                  <a:pt x="225808" y="284925"/>
                  <a:pt x="228774" y="286686"/>
                </a:cubicBezTo>
                <a:cubicBezTo>
                  <a:pt x="228614" y="284205"/>
                  <a:pt x="228373" y="281803"/>
                  <a:pt x="227972" y="279402"/>
                </a:cubicBezTo>
                <a:cubicBezTo>
                  <a:pt x="227812" y="278522"/>
                  <a:pt x="227652" y="277641"/>
                  <a:pt x="227491" y="276761"/>
                </a:cubicBezTo>
                <a:cubicBezTo>
                  <a:pt x="227251" y="276841"/>
                  <a:pt x="227091" y="276921"/>
                  <a:pt x="226850" y="277001"/>
                </a:cubicBezTo>
                <a:cubicBezTo>
                  <a:pt x="224766" y="277721"/>
                  <a:pt x="222602" y="278362"/>
                  <a:pt x="220999" y="279962"/>
                </a:cubicBezTo>
                <a:cubicBezTo>
                  <a:pt x="220358" y="280603"/>
                  <a:pt x="220277" y="281643"/>
                  <a:pt x="219476" y="281083"/>
                </a:cubicBezTo>
                <a:cubicBezTo>
                  <a:pt x="218754" y="280763"/>
                  <a:pt x="218113" y="280363"/>
                  <a:pt x="217392" y="279962"/>
                </a:cubicBezTo>
                <a:cubicBezTo>
                  <a:pt x="209857" y="275560"/>
                  <a:pt x="202403" y="271158"/>
                  <a:pt x="194868" y="266755"/>
                </a:cubicBezTo>
                <a:cubicBezTo>
                  <a:pt x="196872" y="268196"/>
                  <a:pt x="198876" y="269877"/>
                  <a:pt x="200719" y="271078"/>
                </a:cubicBezTo>
                <a:cubicBezTo>
                  <a:pt x="205769" y="274599"/>
                  <a:pt x="210899" y="278041"/>
                  <a:pt x="215949" y="281483"/>
                </a:cubicBezTo>
                <a:cubicBezTo>
                  <a:pt x="217231" y="282284"/>
                  <a:pt x="218915" y="282684"/>
                  <a:pt x="218193" y="284125"/>
                </a:cubicBezTo>
                <a:cubicBezTo>
                  <a:pt x="217392" y="286046"/>
                  <a:pt x="217312" y="288047"/>
                  <a:pt x="217552" y="290048"/>
                </a:cubicBezTo>
                <a:cubicBezTo>
                  <a:pt x="217873" y="292529"/>
                  <a:pt x="218434" y="294690"/>
                  <a:pt x="216270" y="296371"/>
                </a:cubicBezTo>
                <a:cubicBezTo>
                  <a:pt x="210017" y="301014"/>
                  <a:pt x="202483" y="300614"/>
                  <a:pt x="195589" y="297892"/>
                </a:cubicBezTo>
                <a:cubicBezTo>
                  <a:pt x="196792" y="295571"/>
                  <a:pt x="200078" y="294610"/>
                  <a:pt x="201922" y="292930"/>
                </a:cubicBezTo>
                <a:cubicBezTo>
                  <a:pt x="202964" y="291889"/>
                  <a:pt x="202563" y="289888"/>
                  <a:pt x="200799" y="290288"/>
                </a:cubicBezTo>
                <a:cubicBezTo>
                  <a:pt x="199277" y="290608"/>
                  <a:pt x="197914" y="291809"/>
                  <a:pt x="196712" y="292689"/>
                </a:cubicBezTo>
                <a:cubicBezTo>
                  <a:pt x="195589" y="293570"/>
                  <a:pt x="194547" y="294530"/>
                  <a:pt x="193345" y="295171"/>
                </a:cubicBezTo>
                <a:cubicBezTo>
                  <a:pt x="191982" y="295971"/>
                  <a:pt x="188856" y="293810"/>
                  <a:pt x="187734" y="293090"/>
                </a:cubicBezTo>
                <a:cubicBezTo>
                  <a:pt x="184287" y="290688"/>
                  <a:pt x="181322" y="287567"/>
                  <a:pt x="177874" y="285165"/>
                </a:cubicBezTo>
                <a:cubicBezTo>
                  <a:pt x="182283" y="282844"/>
                  <a:pt x="186371" y="279242"/>
                  <a:pt x="191662" y="280443"/>
                </a:cubicBezTo>
                <a:cubicBezTo>
                  <a:pt x="193345" y="280843"/>
                  <a:pt x="195990" y="281803"/>
                  <a:pt x="197433" y="280203"/>
                </a:cubicBezTo>
                <a:cubicBezTo>
                  <a:pt x="198796" y="278682"/>
                  <a:pt x="196311" y="277401"/>
                  <a:pt x="195108" y="277321"/>
                </a:cubicBezTo>
                <a:cubicBezTo>
                  <a:pt x="192463" y="277081"/>
                  <a:pt x="190059" y="278041"/>
                  <a:pt x="187413" y="277321"/>
                </a:cubicBezTo>
                <a:cubicBezTo>
                  <a:pt x="184287" y="276360"/>
                  <a:pt x="182925" y="273639"/>
                  <a:pt x="181802" y="270837"/>
                </a:cubicBezTo>
                <a:cubicBezTo>
                  <a:pt x="179958" y="265955"/>
                  <a:pt x="179237" y="260672"/>
                  <a:pt x="177153" y="255789"/>
                </a:cubicBezTo>
                <a:cubicBezTo>
                  <a:pt x="182123" y="255629"/>
                  <a:pt x="186852" y="254108"/>
                  <a:pt x="191742" y="253628"/>
                </a:cubicBezTo>
                <a:cubicBezTo>
                  <a:pt x="194307" y="253388"/>
                  <a:pt x="197273" y="253068"/>
                  <a:pt x="199597" y="254588"/>
                </a:cubicBezTo>
                <a:cubicBezTo>
                  <a:pt x="202242" y="256349"/>
                  <a:pt x="202803" y="259231"/>
                  <a:pt x="203926" y="261953"/>
                </a:cubicBezTo>
                <a:cubicBezTo>
                  <a:pt x="204407" y="263153"/>
                  <a:pt x="205849" y="264994"/>
                  <a:pt x="207372" y="264274"/>
                </a:cubicBezTo>
                <a:cubicBezTo>
                  <a:pt x="209376" y="263233"/>
                  <a:pt x="207132" y="259871"/>
                  <a:pt x="206250" y="258991"/>
                </a:cubicBezTo>
                <a:cubicBezTo>
                  <a:pt x="202242" y="254588"/>
                  <a:pt x="203765" y="249145"/>
                  <a:pt x="204006" y="243783"/>
                </a:cubicBezTo>
                <a:cubicBezTo>
                  <a:pt x="207372" y="245784"/>
                  <a:pt x="210979" y="247144"/>
                  <a:pt x="214426" y="248825"/>
                </a:cubicBezTo>
                <a:cubicBezTo>
                  <a:pt x="214506" y="248825"/>
                  <a:pt x="214506" y="248905"/>
                  <a:pt x="214586" y="248905"/>
                </a:cubicBezTo>
                <a:cubicBezTo>
                  <a:pt x="208414" y="240981"/>
                  <a:pt x="200078" y="234017"/>
                  <a:pt x="189658" y="228414"/>
                </a:cubicBezTo>
                <a:cubicBezTo>
                  <a:pt x="184287" y="225533"/>
                  <a:pt x="178516" y="223051"/>
                  <a:pt x="172344" y="220890"/>
                </a:cubicBezTo>
                <a:cubicBezTo>
                  <a:pt x="168576" y="219529"/>
                  <a:pt x="167775" y="217768"/>
                  <a:pt x="162484" y="220650"/>
                </a:cubicBezTo>
                <a:cubicBezTo>
                  <a:pt x="159038" y="222571"/>
                  <a:pt x="155671" y="224492"/>
                  <a:pt x="151503" y="225292"/>
                </a:cubicBezTo>
                <a:cubicBezTo>
                  <a:pt x="138758" y="227694"/>
                  <a:pt x="127456" y="224812"/>
                  <a:pt x="119841" y="220650"/>
                </a:cubicBezTo>
                <a:cubicBezTo>
                  <a:pt x="118238" y="219689"/>
                  <a:pt x="118479" y="218969"/>
                  <a:pt x="120322" y="219129"/>
                </a:cubicBezTo>
                <a:cubicBezTo>
                  <a:pt x="129861" y="219849"/>
                  <a:pt x="143728" y="219849"/>
                  <a:pt x="154308" y="216968"/>
                </a:cubicBezTo>
                <a:cubicBezTo>
                  <a:pt x="156152" y="216488"/>
                  <a:pt x="156072" y="215927"/>
                  <a:pt x="154228" y="215687"/>
                </a:cubicBezTo>
                <a:cubicBezTo>
                  <a:pt x="102447" y="211045"/>
                  <a:pt x="56758" y="191834"/>
                  <a:pt x="32712" y="166060"/>
                </a:cubicBezTo>
                <a:cubicBezTo>
                  <a:pt x="25898" y="158696"/>
                  <a:pt x="20448" y="150611"/>
                  <a:pt x="16680" y="142047"/>
                </a:cubicBezTo>
                <a:cubicBezTo>
                  <a:pt x="14917" y="138125"/>
                  <a:pt x="13795" y="133962"/>
                  <a:pt x="12432" y="129960"/>
                </a:cubicBezTo>
                <a:cubicBezTo>
                  <a:pt x="11951" y="128679"/>
                  <a:pt x="11631" y="127639"/>
                  <a:pt x="11390" y="126758"/>
                </a:cubicBezTo>
                <a:cubicBezTo>
                  <a:pt x="10669" y="127399"/>
                  <a:pt x="9867" y="127879"/>
                  <a:pt x="8745" y="127479"/>
                </a:cubicBezTo>
                <a:cubicBezTo>
                  <a:pt x="4176" y="126118"/>
                  <a:pt x="1611" y="122196"/>
                  <a:pt x="409" y="117713"/>
                </a:cubicBezTo>
                <a:cubicBezTo>
                  <a:pt x="2012" y="117553"/>
                  <a:pt x="3695" y="118834"/>
                  <a:pt x="5218" y="119074"/>
                </a:cubicBezTo>
                <a:cubicBezTo>
                  <a:pt x="6180" y="119234"/>
                  <a:pt x="6981" y="118354"/>
                  <a:pt x="6180" y="117553"/>
                </a:cubicBezTo>
                <a:cubicBezTo>
                  <a:pt x="5459" y="116913"/>
                  <a:pt x="4336" y="116673"/>
                  <a:pt x="3455" y="116433"/>
                </a:cubicBezTo>
                <a:cubicBezTo>
                  <a:pt x="2653" y="116192"/>
                  <a:pt x="1771" y="116032"/>
                  <a:pt x="970" y="115632"/>
                </a:cubicBezTo>
                <a:cubicBezTo>
                  <a:pt x="88" y="115312"/>
                  <a:pt x="8" y="112911"/>
                  <a:pt x="8" y="112110"/>
                </a:cubicBezTo>
                <a:cubicBezTo>
                  <a:pt x="-72" y="109469"/>
                  <a:pt x="409" y="106907"/>
                  <a:pt x="409" y="104346"/>
                </a:cubicBezTo>
                <a:cubicBezTo>
                  <a:pt x="3134" y="105707"/>
                  <a:pt x="6420" y="106347"/>
                  <a:pt x="7783" y="109469"/>
                </a:cubicBezTo>
                <a:cubicBezTo>
                  <a:pt x="8184" y="110429"/>
                  <a:pt x="8665" y="112110"/>
                  <a:pt x="9947" y="112270"/>
                </a:cubicBezTo>
                <a:cubicBezTo>
                  <a:pt x="11230" y="112430"/>
                  <a:pt x="10989" y="110669"/>
                  <a:pt x="10589" y="110029"/>
                </a:cubicBezTo>
                <a:cubicBezTo>
                  <a:pt x="9707" y="108668"/>
                  <a:pt x="8344" y="107788"/>
                  <a:pt x="7783" y="106187"/>
                </a:cubicBezTo>
                <a:cubicBezTo>
                  <a:pt x="7142" y="104266"/>
                  <a:pt x="8024" y="102665"/>
                  <a:pt x="8985" y="101064"/>
                </a:cubicBezTo>
                <a:cubicBezTo>
                  <a:pt x="10749" y="98343"/>
                  <a:pt x="13154" y="96101"/>
                  <a:pt x="14837" y="93300"/>
                </a:cubicBezTo>
                <a:cubicBezTo>
                  <a:pt x="16680" y="95701"/>
                  <a:pt x="19165" y="97462"/>
                  <a:pt x="21169" y="99783"/>
                </a:cubicBezTo>
                <a:cubicBezTo>
                  <a:pt x="22291" y="100984"/>
                  <a:pt x="23494" y="102345"/>
                  <a:pt x="23574" y="104026"/>
                </a:cubicBezTo>
                <a:cubicBezTo>
                  <a:pt x="23654" y="106027"/>
                  <a:pt x="22452" y="107308"/>
                  <a:pt x="21490" y="108908"/>
                </a:cubicBezTo>
                <a:cubicBezTo>
                  <a:pt x="21089" y="109549"/>
                  <a:pt x="20608" y="110910"/>
                  <a:pt x="21570" y="111390"/>
                </a:cubicBezTo>
                <a:cubicBezTo>
                  <a:pt x="22772" y="112030"/>
                  <a:pt x="23654" y="109709"/>
                  <a:pt x="23814" y="108989"/>
                </a:cubicBezTo>
                <a:cubicBezTo>
                  <a:pt x="24536" y="105307"/>
                  <a:pt x="27822" y="104186"/>
                  <a:pt x="30547" y="102345"/>
                </a:cubicBezTo>
                <a:cubicBezTo>
                  <a:pt x="30868" y="104746"/>
                  <a:pt x="31429" y="106987"/>
                  <a:pt x="31830" y="109309"/>
                </a:cubicBezTo>
                <a:cubicBezTo>
                  <a:pt x="32070" y="110749"/>
                  <a:pt x="31990" y="112110"/>
                  <a:pt x="31750" y="113471"/>
                </a:cubicBezTo>
                <a:cubicBezTo>
                  <a:pt x="30948" y="114031"/>
                  <a:pt x="29986" y="114351"/>
                  <a:pt x="29105" y="114752"/>
                </a:cubicBezTo>
                <a:cubicBezTo>
                  <a:pt x="28303" y="115072"/>
                  <a:pt x="27501" y="115392"/>
                  <a:pt x="26860" y="115952"/>
                </a:cubicBezTo>
                <a:cubicBezTo>
                  <a:pt x="26139" y="116593"/>
                  <a:pt x="26299" y="117873"/>
                  <a:pt x="27421" y="117633"/>
                </a:cubicBezTo>
                <a:cubicBezTo>
                  <a:pt x="29105" y="117313"/>
                  <a:pt x="30547" y="115632"/>
                  <a:pt x="32311" y="115632"/>
                </a:cubicBezTo>
                <a:cubicBezTo>
                  <a:pt x="31750" y="120035"/>
                  <a:pt x="29906" y="124117"/>
                  <a:pt x="25818" y="126198"/>
                </a:cubicBezTo>
                <a:cubicBezTo>
                  <a:pt x="24295" y="126998"/>
                  <a:pt x="23654" y="126758"/>
                  <a:pt x="22291" y="125798"/>
                </a:cubicBezTo>
                <a:cubicBezTo>
                  <a:pt x="21089" y="124997"/>
                  <a:pt x="20047" y="124197"/>
                  <a:pt x="18684" y="123957"/>
                </a:cubicBezTo>
                <a:cubicBezTo>
                  <a:pt x="18123" y="123877"/>
                  <a:pt x="17562" y="124197"/>
                  <a:pt x="17482" y="123557"/>
                </a:cubicBezTo>
                <a:cubicBezTo>
                  <a:pt x="17482" y="123076"/>
                  <a:pt x="17402" y="122596"/>
                  <a:pt x="17402" y="122116"/>
                </a:cubicBezTo>
                <a:cubicBezTo>
                  <a:pt x="16841" y="116753"/>
                  <a:pt x="16280" y="111470"/>
                  <a:pt x="15719" y="106107"/>
                </a:cubicBezTo>
                <a:cubicBezTo>
                  <a:pt x="15799" y="107628"/>
                  <a:pt x="15638" y="109229"/>
                  <a:pt x="15719" y="110589"/>
                </a:cubicBezTo>
                <a:cubicBezTo>
                  <a:pt x="15799" y="114351"/>
                  <a:pt x="15959" y="118194"/>
                  <a:pt x="16039" y="121956"/>
                </a:cubicBezTo>
                <a:cubicBezTo>
                  <a:pt x="16119" y="122916"/>
                  <a:pt x="16520" y="123877"/>
                  <a:pt x="15558" y="124037"/>
                </a:cubicBezTo>
                <a:cubicBezTo>
                  <a:pt x="15077" y="124117"/>
                  <a:pt x="14676" y="124357"/>
                  <a:pt x="14276" y="124517"/>
                </a:cubicBezTo>
                <a:cubicBezTo>
                  <a:pt x="14436" y="124757"/>
                  <a:pt x="14516" y="124917"/>
                  <a:pt x="14516" y="125077"/>
                </a:cubicBezTo>
                <a:cubicBezTo>
                  <a:pt x="15077" y="126918"/>
                  <a:pt x="15719" y="128759"/>
                  <a:pt x="16440" y="130600"/>
                </a:cubicBezTo>
                <a:cubicBezTo>
                  <a:pt x="16360" y="129960"/>
                  <a:pt x="16360" y="129240"/>
                  <a:pt x="16360" y="128599"/>
                </a:cubicBezTo>
                <a:cubicBezTo>
                  <a:pt x="16280" y="127319"/>
                  <a:pt x="16199" y="125958"/>
                  <a:pt x="16199" y="124677"/>
                </a:cubicBezTo>
                <a:cubicBezTo>
                  <a:pt x="16119" y="123637"/>
                  <a:pt x="16440" y="123957"/>
                  <a:pt x="17562" y="123877"/>
                </a:cubicBezTo>
                <a:cubicBezTo>
                  <a:pt x="17883" y="127559"/>
                  <a:pt x="18203" y="131241"/>
                  <a:pt x="18524" y="134923"/>
                </a:cubicBezTo>
                <a:cubicBezTo>
                  <a:pt x="18444" y="134923"/>
                  <a:pt x="18364" y="134923"/>
                  <a:pt x="18284" y="134923"/>
                </a:cubicBezTo>
                <a:cubicBezTo>
                  <a:pt x="20047" y="138525"/>
                  <a:pt x="22211" y="141967"/>
                  <a:pt x="24456" y="145328"/>
                </a:cubicBezTo>
                <a:cubicBezTo>
                  <a:pt x="25498" y="146929"/>
                  <a:pt x="27101" y="146849"/>
                  <a:pt x="28063" y="145248"/>
                </a:cubicBezTo>
                <a:cubicBezTo>
                  <a:pt x="32070" y="138525"/>
                  <a:pt x="36399" y="131881"/>
                  <a:pt x="37922" y="125237"/>
                </a:cubicBezTo>
                <a:cubicBezTo>
                  <a:pt x="38403" y="123476"/>
                  <a:pt x="38803" y="123476"/>
                  <a:pt x="38884" y="125317"/>
                </a:cubicBezTo>
                <a:cubicBezTo>
                  <a:pt x="39445" y="137004"/>
                  <a:pt x="32231" y="150771"/>
                  <a:pt x="38242" y="160777"/>
                </a:cubicBezTo>
                <a:cubicBezTo>
                  <a:pt x="43132" y="169102"/>
                  <a:pt x="53713" y="175665"/>
                  <a:pt x="64694" y="181028"/>
                </a:cubicBezTo>
                <a:cubicBezTo>
                  <a:pt x="64133" y="180148"/>
                  <a:pt x="63652" y="179107"/>
                  <a:pt x="63411" y="178547"/>
                </a:cubicBezTo>
                <a:cubicBezTo>
                  <a:pt x="61888" y="175105"/>
                  <a:pt x="61087" y="171343"/>
                  <a:pt x="59564" y="167901"/>
                </a:cubicBezTo>
                <a:cubicBezTo>
                  <a:pt x="64053" y="168141"/>
                  <a:pt x="68862" y="167341"/>
                  <a:pt x="72389" y="170782"/>
                </a:cubicBezTo>
                <a:cubicBezTo>
                  <a:pt x="73511" y="171823"/>
                  <a:pt x="75034" y="173824"/>
                  <a:pt x="76878" y="173264"/>
                </a:cubicBezTo>
                <a:cubicBezTo>
                  <a:pt x="78641" y="172703"/>
                  <a:pt x="77359" y="170622"/>
                  <a:pt x="76477" y="169982"/>
                </a:cubicBezTo>
                <a:cubicBezTo>
                  <a:pt x="74553" y="168541"/>
                  <a:pt x="72229" y="168141"/>
                  <a:pt x="70625" y="166300"/>
                </a:cubicBezTo>
                <a:cubicBezTo>
                  <a:pt x="68622" y="164139"/>
                  <a:pt x="68862" y="161497"/>
                  <a:pt x="69423" y="158776"/>
                </a:cubicBezTo>
                <a:cubicBezTo>
                  <a:pt x="70225" y="154133"/>
                  <a:pt x="72148" y="149811"/>
                  <a:pt x="72870" y="145088"/>
                </a:cubicBezTo>
                <a:cubicBezTo>
                  <a:pt x="76717" y="147250"/>
                  <a:pt x="81046" y="148370"/>
                  <a:pt x="84973" y="150291"/>
                </a:cubicBezTo>
                <a:cubicBezTo>
                  <a:pt x="87138" y="151332"/>
                  <a:pt x="89542" y="152452"/>
                  <a:pt x="90584" y="154694"/>
                </a:cubicBezTo>
                <a:cubicBezTo>
                  <a:pt x="91787" y="157255"/>
                  <a:pt x="90825" y="159736"/>
                  <a:pt x="90424" y="162378"/>
                </a:cubicBezTo>
                <a:cubicBezTo>
                  <a:pt x="90264" y="163498"/>
                  <a:pt x="90424" y="165580"/>
                  <a:pt x="91947" y="165740"/>
                </a:cubicBezTo>
                <a:cubicBezTo>
                  <a:pt x="93951" y="165900"/>
                  <a:pt x="93871" y="162298"/>
                  <a:pt x="93630" y="161177"/>
                </a:cubicBezTo>
                <a:cubicBezTo>
                  <a:pt x="92588" y="155894"/>
                  <a:pt x="96275" y="152532"/>
                  <a:pt x="99001" y="148530"/>
                </a:cubicBezTo>
                <a:cubicBezTo>
                  <a:pt x="100684" y="151572"/>
                  <a:pt x="102768" y="154293"/>
                  <a:pt x="104612" y="157255"/>
                </a:cubicBezTo>
                <a:cubicBezTo>
                  <a:pt x="105734" y="158936"/>
                  <a:pt x="106375" y="160857"/>
                  <a:pt x="106696" y="162858"/>
                </a:cubicBezTo>
                <a:cubicBezTo>
                  <a:pt x="106054" y="164059"/>
                  <a:pt x="104932" y="165019"/>
                  <a:pt x="103970" y="165980"/>
                </a:cubicBezTo>
                <a:cubicBezTo>
                  <a:pt x="103089" y="166860"/>
                  <a:pt x="102127" y="167821"/>
                  <a:pt x="101566" y="168941"/>
                </a:cubicBezTo>
                <a:cubicBezTo>
                  <a:pt x="100924" y="170142"/>
                  <a:pt x="101886" y="171823"/>
                  <a:pt x="103329" y="170863"/>
                </a:cubicBezTo>
                <a:cubicBezTo>
                  <a:pt x="105413" y="169502"/>
                  <a:pt x="106295" y="166380"/>
                  <a:pt x="108700" y="165500"/>
                </a:cubicBezTo>
                <a:cubicBezTo>
                  <a:pt x="110303" y="171583"/>
                  <a:pt x="110142" y="178066"/>
                  <a:pt x="105814" y="183189"/>
                </a:cubicBezTo>
                <a:cubicBezTo>
                  <a:pt x="104291" y="185030"/>
                  <a:pt x="103169" y="185110"/>
                  <a:pt x="100844" y="184630"/>
                </a:cubicBezTo>
                <a:cubicBezTo>
                  <a:pt x="98921" y="184150"/>
                  <a:pt x="96997" y="183670"/>
                  <a:pt x="94993" y="184150"/>
                </a:cubicBezTo>
                <a:cubicBezTo>
                  <a:pt x="94191" y="184310"/>
                  <a:pt x="93710" y="185030"/>
                  <a:pt x="93229" y="184230"/>
                </a:cubicBezTo>
                <a:cubicBezTo>
                  <a:pt x="92909" y="183589"/>
                  <a:pt x="92588" y="183029"/>
                  <a:pt x="92268" y="182389"/>
                </a:cubicBezTo>
                <a:cubicBezTo>
                  <a:pt x="88580" y="175505"/>
                  <a:pt x="84893" y="168621"/>
                  <a:pt x="81206" y="161818"/>
                </a:cubicBezTo>
                <a:cubicBezTo>
                  <a:pt x="82088" y="163819"/>
                  <a:pt x="82809" y="165980"/>
                  <a:pt x="83611" y="167821"/>
                </a:cubicBezTo>
                <a:cubicBezTo>
                  <a:pt x="85935" y="172864"/>
                  <a:pt x="88180" y="177906"/>
                  <a:pt x="90424" y="182869"/>
                </a:cubicBezTo>
                <a:cubicBezTo>
                  <a:pt x="90985" y="184150"/>
                  <a:pt x="92107" y="185190"/>
                  <a:pt x="90905" y="185991"/>
                </a:cubicBezTo>
                <a:cubicBezTo>
                  <a:pt x="89382" y="187031"/>
                  <a:pt x="88420" y="188552"/>
                  <a:pt x="87619" y="190153"/>
                </a:cubicBezTo>
                <a:cubicBezTo>
                  <a:pt x="87619" y="190233"/>
                  <a:pt x="87619" y="190313"/>
                  <a:pt x="87538" y="190313"/>
                </a:cubicBezTo>
                <a:cubicBezTo>
                  <a:pt x="89943" y="191114"/>
                  <a:pt x="92428" y="191834"/>
                  <a:pt x="94833" y="192554"/>
                </a:cubicBezTo>
                <a:cubicBezTo>
                  <a:pt x="94752" y="192234"/>
                  <a:pt x="94592" y="191914"/>
                  <a:pt x="94432" y="191594"/>
                </a:cubicBezTo>
                <a:cubicBezTo>
                  <a:pt x="93630" y="189913"/>
                  <a:pt x="92829" y="188232"/>
                  <a:pt x="92107" y="186471"/>
                </a:cubicBezTo>
                <a:cubicBezTo>
                  <a:pt x="91466" y="185110"/>
                  <a:pt x="92107" y="185350"/>
                  <a:pt x="93470" y="184630"/>
                </a:cubicBezTo>
                <a:cubicBezTo>
                  <a:pt x="94993" y="187592"/>
                  <a:pt x="96516" y="190473"/>
                  <a:pt x="98039" y="193435"/>
                </a:cubicBezTo>
                <a:cubicBezTo>
                  <a:pt x="120563" y="199518"/>
                  <a:pt x="145491" y="203120"/>
                  <a:pt x="168015" y="209364"/>
                </a:cubicBezTo>
                <a:cubicBezTo>
                  <a:pt x="176512" y="211765"/>
                  <a:pt x="184287" y="214566"/>
                  <a:pt x="191181" y="217768"/>
                </a:cubicBezTo>
                <a:cubicBezTo>
                  <a:pt x="191902" y="216888"/>
                  <a:pt x="192543" y="216007"/>
                  <a:pt x="193265" y="215127"/>
                </a:cubicBezTo>
                <a:cubicBezTo>
                  <a:pt x="194547" y="213446"/>
                  <a:pt x="195830" y="211765"/>
                  <a:pt x="197032" y="210084"/>
                </a:cubicBezTo>
                <a:cubicBezTo>
                  <a:pt x="198074" y="208723"/>
                  <a:pt x="198234" y="209444"/>
                  <a:pt x="199597" y="210484"/>
                </a:cubicBezTo>
                <a:cubicBezTo>
                  <a:pt x="197673" y="213366"/>
                  <a:pt x="195750" y="216167"/>
                  <a:pt x="193826" y="219049"/>
                </a:cubicBezTo>
                <a:cubicBezTo>
                  <a:pt x="212823" y="228414"/>
                  <a:pt x="226049" y="240981"/>
                  <a:pt x="234385" y="255629"/>
                </a:cubicBezTo>
                <a:cubicBezTo>
                  <a:pt x="235267" y="257230"/>
                  <a:pt x="236148" y="257070"/>
                  <a:pt x="236389" y="255309"/>
                </a:cubicBezTo>
                <a:cubicBezTo>
                  <a:pt x="236549" y="254028"/>
                  <a:pt x="236709" y="252827"/>
                  <a:pt x="236950" y="251627"/>
                </a:cubicBezTo>
                <a:cubicBezTo>
                  <a:pt x="241038" y="228974"/>
                  <a:pt x="249053" y="205842"/>
                  <a:pt x="248412" y="183670"/>
                </a:cubicBezTo>
                <a:cubicBezTo>
                  <a:pt x="247851" y="162778"/>
                  <a:pt x="238793" y="143007"/>
                  <a:pt x="220117" y="128199"/>
                </a:cubicBezTo>
                <a:cubicBezTo>
                  <a:pt x="215709" y="124757"/>
                  <a:pt x="210739" y="121555"/>
                  <a:pt x="205529" y="118594"/>
                </a:cubicBezTo>
                <a:cubicBezTo>
                  <a:pt x="202322" y="116753"/>
                  <a:pt x="191341" y="111550"/>
                  <a:pt x="189578" y="111070"/>
                </a:cubicBezTo>
                <a:cubicBezTo>
                  <a:pt x="144048" y="99864"/>
                  <a:pt x="105574" y="75050"/>
                  <a:pt x="87057" y="46554"/>
                </a:cubicBezTo>
                <a:cubicBezTo>
                  <a:pt x="81847" y="38390"/>
                  <a:pt x="77920" y="29665"/>
                  <a:pt x="75515" y="20620"/>
                </a:cubicBezTo>
                <a:cubicBezTo>
                  <a:pt x="74393" y="16538"/>
                  <a:pt x="73912" y="12295"/>
                  <a:pt x="73110" y="8133"/>
                </a:cubicBezTo>
                <a:cubicBezTo>
                  <a:pt x="72309" y="3971"/>
                  <a:pt x="72309" y="1650"/>
                  <a:pt x="72549" y="529"/>
                </a:cubicBezTo>
                <a:close/>
              </a:path>
            </a:pathLst>
          </a:custGeom>
          <a:solidFill>
            <a:schemeClr val="tx2">
              <a:lumMod val="60000"/>
              <a:lumOff val="40000"/>
            </a:schemeClr>
          </a:solidFill>
          <a:ln>
            <a:noFill/>
          </a:ln>
        </p:spPr>
      </p:sp>
      <p:sp>
        <p:nvSpPr>
          <p:cNvPr id="19" name="airplane-flight-in-circle-around-earth_45111"/>
          <p:cNvSpPr>
            <a:spLocks noChangeAspect="1"/>
          </p:cNvSpPr>
          <p:nvPr/>
        </p:nvSpPr>
        <p:spPr bwMode="auto">
          <a:xfrm>
            <a:off x="8382016" y="4025667"/>
            <a:ext cx="578964" cy="609685"/>
          </a:xfrm>
          <a:custGeom>
            <a:avLst/>
            <a:gdLst>
              <a:gd name="connsiteX0" fmla="*/ 409259 w 546295"/>
              <a:gd name="connsiteY0" fmla="*/ 449321 h 575282"/>
              <a:gd name="connsiteX1" fmla="*/ 362554 w 546295"/>
              <a:gd name="connsiteY1" fmla="*/ 527675 h 575282"/>
              <a:gd name="connsiteX2" fmla="*/ 449008 w 546295"/>
              <a:gd name="connsiteY2" fmla="*/ 469158 h 575282"/>
              <a:gd name="connsiteX3" fmla="*/ 409259 w 546295"/>
              <a:gd name="connsiteY3" fmla="*/ 449321 h 575282"/>
              <a:gd name="connsiteX4" fmla="*/ 196603 w 546295"/>
              <a:gd name="connsiteY4" fmla="*/ 449321 h 575282"/>
              <a:gd name="connsiteX5" fmla="*/ 157848 w 546295"/>
              <a:gd name="connsiteY5" fmla="*/ 469158 h 575282"/>
              <a:gd name="connsiteX6" fmla="*/ 242314 w 546295"/>
              <a:gd name="connsiteY6" fmla="*/ 526683 h 575282"/>
              <a:gd name="connsiteX7" fmla="*/ 196603 w 546295"/>
              <a:gd name="connsiteY7" fmla="*/ 449321 h 575282"/>
              <a:gd name="connsiteX8" fmla="*/ 311875 w 546295"/>
              <a:gd name="connsiteY8" fmla="*/ 431469 h 575282"/>
              <a:gd name="connsiteX9" fmla="*/ 311875 w 546295"/>
              <a:gd name="connsiteY9" fmla="*/ 535609 h 575282"/>
              <a:gd name="connsiteX10" fmla="*/ 393360 w 546295"/>
              <a:gd name="connsiteY10" fmla="*/ 443370 h 575282"/>
              <a:gd name="connsiteX11" fmla="*/ 311875 w 546295"/>
              <a:gd name="connsiteY11" fmla="*/ 431469 h 575282"/>
              <a:gd name="connsiteX12" fmla="*/ 294981 w 546295"/>
              <a:gd name="connsiteY12" fmla="*/ 431469 h 575282"/>
              <a:gd name="connsiteX13" fmla="*/ 212502 w 546295"/>
              <a:gd name="connsiteY13" fmla="*/ 444362 h 575282"/>
              <a:gd name="connsiteX14" fmla="*/ 294981 w 546295"/>
              <a:gd name="connsiteY14" fmla="*/ 536601 h 575282"/>
              <a:gd name="connsiteX15" fmla="*/ 425159 w 546295"/>
              <a:gd name="connsiteY15" fmla="*/ 362042 h 575282"/>
              <a:gd name="connsiteX16" fmla="*/ 414228 w 546295"/>
              <a:gd name="connsiteY16" fmla="*/ 433452 h 575282"/>
              <a:gd name="connsiteX17" fmla="*/ 458945 w 546295"/>
              <a:gd name="connsiteY17" fmla="*/ 456264 h 575282"/>
              <a:gd name="connsiteX18" fmla="*/ 493726 w 546295"/>
              <a:gd name="connsiteY18" fmla="*/ 362042 h 575282"/>
              <a:gd name="connsiteX19" fmla="*/ 311875 w 546295"/>
              <a:gd name="connsiteY19" fmla="*/ 362042 h 575282"/>
              <a:gd name="connsiteX20" fmla="*/ 311875 w 546295"/>
              <a:gd name="connsiteY20" fmla="*/ 414608 h 575282"/>
              <a:gd name="connsiteX21" fmla="*/ 398328 w 546295"/>
              <a:gd name="connsiteY21" fmla="*/ 427501 h 575282"/>
              <a:gd name="connsiteX22" fmla="*/ 408266 w 546295"/>
              <a:gd name="connsiteY22" fmla="*/ 362042 h 575282"/>
              <a:gd name="connsiteX23" fmla="*/ 197596 w 546295"/>
              <a:gd name="connsiteY23" fmla="*/ 362042 h 575282"/>
              <a:gd name="connsiteX24" fmla="*/ 207534 w 546295"/>
              <a:gd name="connsiteY24" fmla="*/ 428493 h 575282"/>
              <a:gd name="connsiteX25" fmla="*/ 294981 w 546295"/>
              <a:gd name="connsiteY25" fmla="*/ 414608 h 575282"/>
              <a:gd name="connsiteX26" fmla="*/ 294981 w 546295"/>
              <a:gd name="connsiteY26" fmla="*/ 362042 h 575282"/>
              <a:gd name="connsiteX27" fmla="*/ 113130 w 546295"/>
              <a:gd name="connsiteY27" fmla="*/ 362042 h 575282"/>
              <a:gd name="connsiteX28" fmla="*/ 147910 w 546295"/>
              <a:gd name="connsiteY28" fmla="*/ 456264 h 575282"/>
              <a:gd name="connsiteX29" fmla="*/ 191634 w 546295"/>
              <a:gd name="connsiteY29" fmla="*/ 433452 h 575282"/>
              <a:gd name="connsiteX30" fmla="*/ 180703 w 546295"/>
              <a:gd name="connsiteY30" fmla="*/ 362042 h 575282"/>
              <a:gd name="connsiteX31" fmla="*/ 398328 w 546295"/>
              <a:gd name="connsiteY31" fmla="*/ 264844 h 575282"/>
              <a:gd name="connsiteX32" fmla="*/ 311875 w 546295"/>
              <a:gd name="connsiteY32" fmla="*/ 278729 h 575282"/>
              <a:gd name="connsiteX33" fmla="*/ 311875 w 546295"/>
              <a:gd name="connsiteY33" fmla="*/ 345181 h 575282"/>
              <a:gd name="connsiteX34" fmla="*/ 408266 w 546295"/>
              <a:gd name="connsiteY34" fmla="*/ 345181 h 575282"/>
              <a:gd name="connsiteX35" fmla="*/ 398328 w 546295"/>
              <a:gd name="connsiteY35" fmla="*/ 264844 h 575282"/>
              <a:gd name="connsiteX36" fmla="*/ 207534 w 546295"/>
              <a:gd name="connsiteY36" fmla="*/ 264844 h 575282"/>
              <a:gd name="connsiteX37" fmla="*/ 197596 w 546295"/>
              <a:gd name="connsiteY37" fmla="*/ 345181 h 575282"/>
              <a:gd name="connsiteX38" fmla="*/ 294981 w 546295"/>
              <a:gd name="connsiteY38" fmla="*/ 345181 h 575282"/>
              <a:gd name="connsiteX39" fmla="*/ 294981 w 546295"/>
              <a:gd name="connsiteY39" fmla="*/ 278729 h 575282"/>
              <a:gd name="connsiteX40" fmla="*/ 207534 w 546295"/>
              <a:gd name="connsiteY40" fmla="*/ 264844 h 575282"/>
              <a:gd name="connsiteX41" fmla="*/ 458945 w 546295"/>
              <a:gd name="connsiteY41" fmla="*/ 237073 h 575282"/>
              <a:gd name="connsiteX42" fmla="*/ 414228 w 546295"/>
              <a:gd name="connsiteY42" fmla="*/ 259885 h 575282"/>
              <a:gd name="connsiteX43" fmla="*/ 425159 w 546295"/>
              <a:gd name="connsiteY43" fmla="*/ 345181 h 575282"/>
              <a:gd name="connsiteX44" fmla="*/ 493726 w 546295"/>
              <a:gd name="connsiteY44" fmla="*/ 345181 h 575282"/>
              <a:gd name="connsiteX45" fmla="*/ 458945 w 546295"/>
              <a:gd name="connsiteY45" fmla="*/ 237073 h 575282"/>
              <a:gd name="connsiteX46" fmla="*/ 147910 w 546295"/>
              <a:gd name="connsiteY46" fmla="*/ 237073 h 575282"/>
              <a:gd name="connsiteX47" fmla="*/ 113130 w 546295"/>
              <a:gd name="connsiteY47" fmla="*/ 345181 h 575282"/>
              <a:gd name="connsiteX48" fmla="*/ 180703 w 546295"/>
              <a:gd name="connsiteY48" fmla="*/ 345181 h 575282"/>
              <a:gd name="connsiteX49" fmla="*/ 191634 w 546295"/>
              <a:gd name="connsiteY49" fmla="*/ 259885 h 575282"/>
              <a:gd name="connsiteX50" fmla="*/ 147910 w 546295"/>
              <a:gd name="connsiteY50" fmla="*/ 237073 h 575282"/>
              <a:gd name="connsiteX51" fmla="*/ 242314 w 546295"/>
              <a:gd name="connsiteY51" fmla="*/ 165662 h 575282"/>
              <a:gd name="connsiteX52" fmla="*/ 157848 w 546295"/>
              <a:gd name="connsiteY52" fmla="*/ 224179 h 575282"/>
              <a:gd name="connsiteX53" fmla="*/ 196603 w 546295"/>
              <a:gd name="connsiteY53" fmla="*/ 244015 h 575282"/>
              <a:gd name="connsiteX54" fmla="*/ 242314 w 546295"/>
              <a:gd name="connsiteY54" fmla="*/ 165662 h 575282"/>
              <a:gd name="connsiteX55" fmla="*/ 311875 w 546295"/>
              <a:gd name="connsiteY55" fmla="*/ 156736 h 575282"/>
              <a:gd name="connsiteX56" fmla="*/ 311875 w 546295"/>
              <a:gd name="connsiteY56" fmla="*/ 261868 h 575282"/>
              <a:gd name="connsiteX57" fmla="*/ 393360 w 546295"/>
              <a:gd name="connsiteY57" fmla="*/ 248975 h 575282"/>
              <a:gd name="connsiteX58" fmla="*/ 311875 w 546295"/>
              <a:gd name="connsiteY58" fmla="*/ 156736 h 575282"/>
              <a:gd name="connsiteX59" fmla="*/ 294981 w 546295"/>
              <a:gd name="connsiteY59" fmla="*/ 156736 h 575282"/>
              <a:gd name="connsiteX60" fmla="*/ 212502 w 546295"/>
              <a:gd name="connsiteY60" fmla="*/ 248975 h 575282"/>
              <a:gd name="connsiteX61" fmla="*/ 294981 w 546295"/>
              <a:gd name="connsiteY61" fmla="*/ 261868 h 575282"/>
              <a:gd name="connsiteX62" fmla="*/ 301937 w 546295"/>
              <a:gd name="connsiteY62" fmla="*/ 138883 h 575282"/>
              <a:gd name="connsiteX63" fmla="*/ 302931 w 546295"/>
              <a:gd name="connsiteY63" fmla="*/ 138883 h 575282"/>
              <a:gd name="connsiteX64" fmla="*/ 393360 w 546295"/>
              <a:gd name="connsiteY64" fmla="*/ 159711 h 575282"/>
              <a:gd name="connsiteX65" fmla="*/ 384416 w 546295"/>
              <a:gd name="connsiteY65" fmla="*/ 174588 h 575282"/>
              <a:gd name="connsiteX66" fmla="*/ 362554 w 546295"/>
              <a:gd name="connsiteY66" fmla="*/ 165662 h 575282"/>
              <a:gd name="connsiteX67" fmla="*/ 409259 w 546295"/>
              <a:gd name="connsiteY67" fmla="*/ 244015 h 575282"/>
              <a:gd name="connsiteX68" fmla="*/ 449008 w 546295"/>
              <a:gd name="connsiteY68" fmla="*/ 224179 h 575282"/>
              <a:gd name="connsiteX69" fmla="*/ 428140 w 546295"/>
              <a:gd name="connsiteY69" fmla="*/ 203351 h 575282"/>
              <a:gd name="connsiteX70" fmla="*/ 440065 w 546295"/>
              <a:gd name="connsiteY70" fmla="*/ 190457 h 575282"/>
              <a:gd name="connsiteX71" fmla="*/ 462920 w 546295"/>
              <a:gd name="connsiteY71" fmla="*/ 214261 h 575282"/>
              <a:gd name="connsiteX72" fmla="*/ 472858 w 546295"/>
              <a:gd name="connsiteY72" fmla="*/ 227155 h 575282"/>
              <a:gd name="connsiteX73" fmla="*/ 510619 w 546295"/>
              <a:gd name="connsiteY73" fmla="*/ 346173 h 575282"/>
              <a:gd name="connsiteX74" fmla="*/ 472858 w 546295"/>
              <a:gd name="connsiteY74" fmla="*/ 466182 h 575282"/>
              <a:gd name="connsiteX75" fmla="*/ 462920 w 546295"/>
              <a:gd name="connsiteY75" fmla="*/ 479076 h 575282"/>
              <a:gd name="connsiteX76" fmla="*/ 302931 w 546295"/>
              <a:gd name="connsiteY76" fmla="*/ 553462 h 575282"/>
              <a:gd name="connsiteX77" fmla="*/ 301937 w 546295"/>
              <a:gd name="connsiteY77" fmla="*/ 553462 h 575282"/>
              <a:gd name="connsiteX78" fmla="*/ 143935 w 546295"/>
              <a:gd name="connsiteY78" fmla="*/ 479076 h 575282"/>
              <a:gd name="connsiteX79" fmla="*/ 133998 w 546295"/>
              <a:gd name="connsiteY79" fmla="*/ 466182 h 575282"/>
              <a:gd name="connsiteX80" fmla="*/ 95243 w 546295"/>
              <a:gd name="connsiteY80" fmla="*/ 346173 h 575282"/>
              <a:gd name="connsiteX81" fmla="*/ 133998 w 546295"/>
              <a:gd name="connsiteY81" fmla="*/ 227155 h 575282"/>
              <a:gd name="connsiteX82" fmla="*/ 143935 w 546295"/>
              <a:gd name="connsiteY82" fmla="*/ 214261 h 575282"/>
              <a:gd name="connsiteX83" fmla="*/ 301937 w 546295"/>
              <a:gd name="connsiteY83" fmla="*/ 138883 h 575282"/>
              <a:gd name="connsiteX84" fmla="*/ 308898 w 546295"/>
              <a:gd name="connsiteY84" fmla="*/ 32810 h 575282"/>
              <a:gd name="connsiteX85" fmla="*/ 378425 w 546295"/>
              <a:gd name="connsiteY85" fmla="*/ 40744 h 575282"/>
              <a:gd name="connsiteX86" fmla="*/ 372466 w 546295"/>
              <a:gd name="connsiteY86" fmla="*/ 59587 h 575282"/>
              <a:gd name="connsiteX87" fmla="*/ 355580 w 546295"/>
              <a:gd name="connsiteY87" fmla="*/ 70495 h 575282"/>
              <a:gd name="connsiteX88" fmla="*/ 308898 w 546295"/>
              <a:gd name="connsiteY88" fmla="*/ 66529 h 575282"/>
              <a:gd name="connsiteX89" fmla="*/ 33770 w 546295"/>
              <a:gd name="connsiteY89" fmla="*/ 341236 h 575282"/>
              <a:gd name="connsiteX90" fmla="*/ 164878 w 546295"/>
              <a:gd name="connsiteY90" fmla="*/ 575282 h 575282"/>
              <a:gd name="connsiteX91" fmla="*/ 2980 w 546295"/>
              <a:gd name="connsiteY91" fmla="*/ 391813 h 575282"/>
              <a:gd name="connsiteX92" fmla="*/ 0 w 546295"/>
              <a:gd name="connsiteY92" fmla="*/ 341236 h 575282"/>
              <a:gd name="connsiteX93" fmla="*/ 308898 w 546295"/>
              <a:gd name="connsiteY93" fmla="*/ 32810 h 575282"/>
              <a:gd name="connsiteX94" fmla="*/ 504581 w 546295"/>
              <a:gd name="connsiteY94" fmla="*/ 0 h 575282"/>
              <a:gd name="connsiteX95" fmla="*/ 518489 w 546295"/>
              <a:gd name="connsiteY95" fmla="*/ 14877 h 575282"/>
              <a:gd name="connsiteX96" fmla="*/ 493654 w 546295"/>
              <a:gd name="connsiteY96" fmla="*/ 103145 h 575282"/>
              <a:gd name="connsiteX97" fmla="*/ 536370 w 546295"/>
              <a:gd name="connsiteY97" fmla="*/ 128932 h 575282"/>
              <a:gd name="connsiteX98" fmla="*/ 544317 w 546295"/>
              <a:gd name="connsiteY98" fmla="*/ 153726 h 575282"/>
              <a:gd name="connsiteX99" fmla="*/ 520476 w 546295"/>
              <a:gd name="connsiteY99" fmla="*/ 160669 h 575282"/>
              <a:gd name="connsiteX100" fmla="*/ 469813 w 546295"/>
              <a:gd name="connsiteY100" fmla="*/ 133891 h 575282"/>
              <a:gd name="connsiteX101" fmla="*/ 412197 w 546295"/>
              <a:gd name="connsiteY101" fmla="*/ 200340 h 575282"/>
              <a:gd name="connsiteX102" fmla="*/ 392329 w 546295"/>
              <a:gd name="connsiteY102" fmla="*/ 193398 h 575282"/>
              <a:gd name="connsiteX103" fmla="*/ 441005 w 546295"/>
              <a:gd name="connsiteY103" fmla="*/ 111080 h 575282"/>
              <a:gd name="connsiteX104" fmla="*/ 402263 w 546295"/>
              <a:gd name="connsiteY104" fmla="*/ 84302 h 575282"/>
              <a:gd name="connsiteX105" fmla="*/ 369482 w 546295"/>
              <a:gd name="connsiteY105" fmla="*/ 101162 h 575282"/>
              <a:gd name="connsiteX106" fmla="*/ 357561 w 546295"/>
              <a:gd name="connsiteY106" fmla="*/ 88269 h 575282"/>
              <a:gd name="connsiteX107" fmla="*/ 386369 w 546295"/>
              <a:gd name="connsiteY107" fmla="*/ 64466 h 575282"/>
              <a:gd name="connsiteX108" fmla="*/ 397296 w 546295"/>
              <a:gd name="connsiteY108" fmla="*/ 20827 h 575282"/>
              <a:gd name="connsiteX109" fmla="*/ 411204 w 546295"/>
              <a:gd name="connsiteY109" fmla="*/ 32729 h 575282"/>
              <a:gd name="connsiteX110" fmla="*/ 412197 w 546295"/>
              <a:gd name="connsiteY110" fmla="*/ 64466 h 575282"/>
              <a:gd name="connsiteX111" fmla="*/ 458886 w 546295"/>
              <a:gd name="connsiteY111" fmla="*/ 84302 h 57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46295" h="575282">
                <a:moveTo>
                  <a:pt x="409259" y="449321"/>
                </a:moveTo>
                <a:cubicBezTo>
                  <a:pt x="398328" y="482051"/>
                  <a:pt x="382429" y="508830"/>
                  <a:pt x="362554" y="527675"/>
                </a:cubicBezTo>
                <a:cubicBezTo>
                  <a:pt x="396341" y="515773"/>
                  <a:pt x="426153" y="495937"/>
                  <a:pt x="449008" y="469158"/>
                </a:cubicBezTo>
                <a:cubicBezTo>
                  <a:pt x="437084" y="461223"/>
                  <a:pt x="424165" y="454280"/>
                  <a:pt x="409259" y="449321"/>
                </a:cubicBezTo>
                <a:close/>
                <a:moveTo>
                  <a:pt x="196603" y="449321"/>
                </a:moveTo>
                <a:cubicBezTo>
                  <a:pt x="181697" y="455272"/>
                  <a:pt x="168778" y="461223"/>
                  <a:pt x="157848" y="469158"/>
                </a:cubicBezTo>
                <a:cubicBezTo>
                  <a:pt x="179709" y="494945"/>
                  <a:pt x="209521" y="515773"/>
                  <a:pt x="242314" y="526683"/>
                </a:cubicBezTo>
                <a:cubicBezTo>
                  <a:pt x="223433" y="508830"/>
                  <a:pt x="207534" y="482051"/>
                  <a:pt x="196603" y="449321"/>
                </a:cubicBezTo>
                <a:close/>
                <a:moveTo>
                  <a:pt x="311875" y="431469"/>
                </a:moveTo>
                <a:lnTo>
                  <a:pt x="311875" y="535609"/>
                </a:lnTo>
                <a:cubicBezTo>
                  <a:pt x="346655" y="530650"/>
                  <a:pt x="376466" y="494945"/>
                  <a:pt x="393360" y="443370"/>
                </a:cubicBezTo>
                <a:cubicBezTo>
                  <a:pt x="368517" y="436428"/>
                  <a:pt x="341686" y="432460"/>
                  <a:pt x="311875" y="431469"/>
                </a:cubicBezTo>
                <a:close/>
                <a:moveTo>
                  <a:pt x="294981" y="431469"/>
                </a:moveTo>
                <a:cubicBezTo>
                  <a:pt x="265170" y="432460"/>
                  <a:pt x="237345" y="436428"/>
                  <a:pt x="212502" y="444362"/>
                </a:cubicBezTo>
                <a:cubicBezTo>
                  <a:pt x="229396" y="495937"/>
                  <a:pt x="260201" y="531642"/>
                  <a:pt x="294981" y="536601"/>
                </a:cubicBezTo>
                <a:close/>
                <a:moveTo>
                  <a:pt x="425159" y="362042"/>
                </a:moveTo>
                <a:cubicBezTo>
                  <a:pt x="424165" y="386837"/>
                  <a:pt x="420190" y="410641"/>
                  <a:pt x="414228" y="433452"/>
                </a:cubicBezTo>
                <a:cubicBezTo>
                  <a:pt x="431121" y="439403"/>
                  <a:pt x="446027" y="447338"/>
                  <a:pt x="458945" y="456264"/>
                </a:cubicBezTo>
                <a:cubicBezTo>
                  <a:pt x="477826" y="428493"/>
                  <a:pt x="490745" y="396755"/>
                  <a:pt x="493726" y="362042"/>
                </a:cubicBezTo>
                <a:close/>
                <a:moveTo>
                  <a:pt x="311875" y="362042"/>
                </a:moveTo>
                <a:lnTo>
                  <a:pt x="311875" y="414608"/>
                </a:lnTo>
                <a:cubicBezTo>
                  <a:pt x="342680" y="415600"/>
                  <a:pt x="372492" y="419567"/>
                  <a:pt x="398328" y="427501"/>
                </a:cubicBezTo>
                <a:cubicBezTo>
                  <a:pt x="403297" y="407665"/>
                  <a:pt x="407272" y="384853"/>
                  <a:pt x="408266" y="362042"/>
                </a:cubicBezTo>
                <a:close/>
                <a:moveTo>
                  <a:pt x="197596" y="362042"/>
                </a:moveTo>
                <a:cubicBezTo>
                  <a:pt x="198590" y="384853"/>
                  <a:pt x="202565" y="407665"/>
                  <a:pt x="207534" y="428493"/>
                </a:cubicBezTo>
                <a:cubicBezTo>
                  <a:pt x="234364" y="419567"/>
                  <a:pt x="263182" y="415600"/>
                  <a:pt x="294981" y="414608"/>
                </a:cubicBezTo>
                <a:lnTo>
                  <a:pt x="294981" y="362042"/>
                </a:lnTo>
                <a:close/>
                <a:moveTo>
                  <a:pt x="113130" y="362042"/>
                </a:moveTo>
                <a:cubicBezTo>
                  <a:pt x="116111" y="396755"/>
                  <a:pt x="128036" y="428493"/>
                  <a:pt x="147910" y="456264"/>
                </a:cubicBezTo>
                <a:cubicBezTo>
                  <a:pt x="160829" y="447338"/>
                  <a:pt x="175735" y="439403"/>
                  <a:pt x="191634" y="433452"/>
                </a:cubicBezTo>
                <a:cubicBezTo>
                  <a:pt x="185672" y="411632"/>
                  <a:pt x="181697" y="386837"/>
                  <a:pt x="180703" y="362042"/>
                </a:cubicBezTo>
                <a:close/>
                <a:moveTo>
                  <a:pt x="398328" y="264844"/>
                </a:moveTo>
                <a:cubicBezTo>
                  <a:pt x="371498" y="272778"/>
                  <a:pt x="342680" y="277737"/>
                  <a:pt x="311875" y="278729"/>
                </a:cubicBezTo>
                <a:lnTo>
                  <a:pt x="311875" y="345181"/>
                </a:lnTo>
                <a:lnTo>
                  <a:pt x="408266" y="345181"/>
                </a:lnTo>
                <a:cubicBezTo>
                  <a:pt x="408266" y="316418"/>
                  <a:pt x="404291" y="289639"/>
                  <a:pt x="398328" y="264844"/>
                </a:cubicBezTo>
                <a:close/>
                <a:moveTo>
                  <a:pt x="207534" y="264844"/>
                </a:moveTo>
                <a:cubicBezTo>
                  <a:pt x="201571" y="289639"/>
                  <a:pt x="197596" y="316418"/>
                  <a:pt x="197596" y="345181"/>
                </a:cubicBezTo>
                <a:lnTo>
                  <a:pt x="294981" y="345181"/>
                </a:lnTo>
                <a:lnTo>
                  <a:pt x="294981" y="278729"/>
                </a:lnTo>
                <a:cubicBezTo>
                  <a:pt x="263182" y="277737"/>
                  <a:pt x="234364" y="272778"/>
                  <a:pt x="207534" y="264844"/>
                </a:cubicBezTo>
                <a:close/>
                <a:moveTo>
                  <a:pt x="458945" y="237073"/>
                </a:moveTo>
                <a:cubicBezTo>
                  <a:pt x="446027" y="245999"/>
                  <a:pt x="431121" y="253934"/>
                  <a:pt x="414228" y="259885"/>
                </a:cubicBezTo>
                <a:cubicBezTo>
                  <a:pt x="421184" y="285672"/>
                  <a:pt x="425159" y="314434"/>
                  <a:pt x="425159" y="345181"/>
                </a:cubicBezTo>
                <a:lnTo>
                  <a:pt x="493726" y="345181"/>
                </a:lnTo>
                <a:cubicBezTo>
                  <a:pt x="493726" y="304516"/>
                  <a:pt x="480807" y="267819"/>
                  <a:pt x="458945" y="237073"/>
                </a:cubicBezTo>
                <a:close/>
                <a:moveTo>
                  <a:pt x="147910" y="237073"/>
                </a:moveTo>
                <a:cubicBezTo>
                  <a:pt x="126048" y="267819"/>
                  <a:pt x="113130" y="304516"/>
                  <a:pt x="113130" y="345181"/>
                </a:cubicBezTo>
                <a:lnTo>
                  <a:pt x="180703" y="345181"/>
                </a:lnTo>
                <a:cubicBezTo>
                  <a:pt x="180703" y="314434"/>
                  <a:pt x="184678" y="285672"/>
                  <a:pt x="191634" y="259885"/>
                </a:cubicBezTo>
                <a:cubicBezTo>
                  <a:pt x="175735" y="252942"/>
                  <a:pt x="160829" y="245999"/>
                  <a:pt x="147910" y="237073"/>
                </a:cubicBezTo>
                <a:close/>
                <a:moveTo>
                  <a:pt x="242314" y="165662"/>
                </a:moveTo>
                <a:cubicBezTo>
                  <a:pt x="209521" y="177564"/>
                  <a:pt x="179709" y="197400"/>
                  <a:pt x="157848" y="224179"/>
                </a:cubicBezTo>
                <a:cubicBezTo>
                  <a:pt x="168778" y="231122"/>
                  <a:pt x="181697" y="238065"/>
                  <a:pt x="196603" y="244015"/>
                </a:cubicBezTo>
                <a:cubicBezTo>
                  <a:pt x="207534" y="211286"/>
                  <a:pt x="223433" y="184507"/>
                  <a:pt x="242314" y="165662"/>
                </a:cubicBezTo>
                <a:close/>
                <a:moveTo>
                  <a:pt x="311875" y="156736"/>
                </a:moveTo>
                <a:lnTo>
                  <a:pt x="311875" y="261868"/>
                </a:lnTo>
                <a:cubicBezTo>
                  <a:pt x="341686" y="260876"/>
                  <a:pt x="368517" y="256909"/>
                  <a:pt x="393360" y="248975"/>
                </a:cubicBezTo>
                <a:cubicBezTo>
                  <a:pt x="376466" y="198392"/>
                  <a:pt x="346655" y="162687"/>
                  <a:pt x="311875" y="156736"/>
                </a:cubicBezTo>
                <a:close/>
                <a:moveTo>
                  <a:pt x="294981" y="156736"/>
                </a:moveTo>
                <a:cubicBezTo>
                  <a:pt x="260201" y="161695"/>
                  <a:pt x="229396" y="197400"/>
                  <a:pt x="212502" y="248975"/>
                </a:cubicBezTo>
                <a:cubicBezTo>
                  <a:pt x="237345" y="255917"/>
                  <a:pt x="265170" y="260876"/>
                  <a:pt x="294981" y="261868"/>
                </a:cubicBezTo>
                <a:close/>
                <a:moveTo>
                  <a:pt x="301937" y="138883"/>
                </a:moveTo>
                <a:cubicBezTo>
                  <a:pt x="301937" y="138883"/>
                  <a:pt x="302931" y="138883"/>
                  <a:pt x="302931" y="138883"/>
                </a:cubicBezTo>
                <a:cubicBezTo>
                  <a:pt x="335724" y="138883"/>
                  <a:pt x="365536" y="146818"/>
                  <a:pt x="393360" y="159711"/>
                </a:cubicBezTo>
                <a:lnTo>
                  <a:pt x="384416" y="174588"/>
                </a:lnTo>
                <a:cubicBezTo>
                  <a:pt x="377460" y="170621"/>
                  <a:pt x="369510" y="167646"/>
                  <a:pt x="362554" y="165662"/>
                </a:cubicBezTo>
                <a:cubicBezTo>
                  <a:pt x="382429" y="184507"/>
                  <a:pt x="398328" y="211286"/>
                  <a:pt x="409259" y="244015"/>
                </a:cubicBezTo>
                <a:cubicBezTo>
                  <a:pt x="424165" y="238065"/>
                  <a:pt x="438077" y="232114"/>
                  <a:pt x="449008" y="224179"/>
                </a:cubicBezTo>
                <a:cubicBezTo>
                  <a:pt x="443046" y="216245"/>
                  <a:pt x="435096" y="209302"/>
                  <a:pt x="428140" y="203351"/>
                </a:cubicBezTo>
                <a:lnTo>
                  <a:pt x="440065" y="190457"/>
                </a:lnTo>
                <a:cubicBezTo>
                  <a:pt x="448014" y="198392"/>
                  <a:pt x="455964" y="205335"/>
                  <a:pt x="462920" y="214261"/>
                </a:cubicBezTo>
                <a:cubicBezTo>
                  <a:pt x="466895" y="218228"/>
                  <a:pt x="469876" y="222196"/>
                  <a:pt x="472858" y="227155"/>
                </a:cubicBezTo>
                <a:cubicBezTo>
                  <a:pt x="496707" y="260876"/>
                  <a:pt x="510619" y="301541"/>
                  <a:pt x="510619" y="346173"/>
                </a:cubicBezTo>
                <a:cubicBezTo>
                  <a:pt x="510619" y="390804"/>
                  <a:pt x="496707" y="432460"/>
                  <a:pt x="472858" y="466182"/>
                </a:cubicBezTo>
                <a:cubicBezTo>
                  <a:pt x="469876" y="470149"/>
                  <a:pt x="466895" y="475109"/>
                  <a:pt x="462920" y="479076"/>
                </a:cubicBezTo>
                <a:cubicBezTo>
                  <a:pt x="425159" y="524699"/>
                  <a:pt x="367523" y="553462"/>
                  <a:pt x="302931" y="553462"/>
                </a:cubicBezTo>
                <a:cubicBezTo>
                  <a:pt x="302931" y="553462"/>
                  <a:pt x="301937" y="553462"/>
                  <a:pt x="301937" y="553462"/>
                </a:cubicBezTo>
                <a:cubicBezTo>
                  <a:pt x="238339" y="553462"/>
                  <a:pt x="181697" y="524699"/>
                  <a:pt x="143935" y="479076"/>
                </a:cubicBezTo>
                <a:cubicBezTo>
                  <a:pt x="139961" y="475109"/>
                  <a:pt x="136979" y="470149"/>
                  <a:pt x="133998" y="466182"/>
                </a:cubicBezTo>
                <a:cubicBezTo>
                  <a:pt x="110149" y="432460"/>
                  <a:pt x="95243" y="390804"/>
                  <a:pt x="95243" y="346173"/>
                </a:cubicBezTo>
                <a:cubicBezTo>
                  <a:pt x="95243" y="301541"/>
                  <a:pt x="110149" y="260876"/>
                  <a:pt x="133998" y="227155"/>
                </a:cubicBezTo>
                <a:cubicBezTo>
                  <a:pt x="136979" y="222196"/>
                  <a:pt x="139961" y="218228"/>
                  <a:pt x="143935" y="214261"/>
                </a:cubicBezTo>
                <a:cubicBezTo>
                  <a:pt x="181697" y="168637"/>
                  <a:pt x="238339" y="139875"/>
                  <a:pt x="301937" y="138883"/>
                </a:cubicBezTo>
                <a:close/>
                <a:moveTo>
                  <a:pt x="308898" y="32810"/>
                </a:moveTo>
                <a:cubicBezTo>
                  <a:pt x="329756" y="32810"/>
                  <a:pt x="358560" y="36777"/>
                  <a:pt x="378425" y="40744"/>
                </a:cubicBezTo>
                <a:lnTo>
                  <a:pt x="372466" y="59587"/>
                </a:lnTo>
                <a:lnTo>
                  <a:pt x="355580" y="70495"/>
                </a:lnTo>
                <a:cubicBezTo>
                  <a:pt x="340682" y="68512"/>
                  <a:pt x="324790" y="66529"/>
                  <a:pt x="308898" y="66529"/>
                </a:cubicBezTo>
                <a:cubicBezTo>
                  <a:pt x="157925" y="66529"/>
                  <a:pt x="33770" y="189502"/>
                  <a:pt x="33770" y="341236"/>
                </a:cubicBezTo>
                <a:cubicBezTo>
                  <a:pt x="33770" y="440408"/>
                  <a:pt x="91378" y="522721"/>
                  <a:pt x="164878" y="575282"/>
                </a:cubicBezTo>
                <a:cubicBezTo>
                  <a:pt x="96344" y="575282"/>
                  <a:pt x="11919" y="459251"/>
                  <a:pt x="2980" y="391813"/>
                </a:cubicBezTo>
                <a:cubicBezTo>
                  <a:pt x="993" y="375946"/>
                  <a:pt x="0" y="359087"/>
                  <a:pt x="0" y="341236"/>
                </a:cubicBezTo>
                <a:cubicBezTo>
                  <a:pt x="0" y="171651"/>
                  <a:pt x="139054" y="32810"/>
                  <a:pt x="308898" y="32810"/>
                </a:cubicBezTo>
                <a:close/>
                <a:moveTo>
                  <a:pt x="504581" y="0"/>
                </a:moveTo>
                <a:cubicBezTo>
                  <a:pt x="504581" y="0"/>
                  <a:pt x="516502" y="3967"/>
                  <a:pt x="518489" y="14877"/>
                </a:cubicBezTo>
                <a:cubicBezTo>
                  <a:pt x="520476" y="25786"/>
                  <a:pt x="493654" y="103145"/>
                  <a:pt x="493654" y="103145"/>
                </a:cubicBezTo>
                <a:cubicBezTo>
                  <a:pt x="493654" y="103145"/>
                  <a:pt x="531403" y="125956"/>
                  <a:pt x="536370" y="128932"/>
                </a:cubicBezTo>
                <a:cubicBezTo>
                  <a:pt x="541337" y="131907"/>
                  <a:pt x="550277" y="138850"/>
                  <a:pt x="544317" y="153726"/>
                </a:cubicBezTo>
                <a:cubicBezTo>
                  <a:pt x="538356" y="168603"/>
                  <a:pt x="525442" y="161661"/>
                  <a:pt x="520476" y="160669"/>
                </a:cubicBezTo>
                <a:cubicBezTo>
                  <a:pt x="515509" y="159677"/>
                  <a:pt x="469813" y="133891"/>
                  <a:pt x="469813" y="133891"/>
                </a:cubicBezTo>
                <a:cubicBezTo>
                  <a:pt x="469813" y="133891"/>
                  <a:pt x="422131" y="195381"/>
                  <a:pt x="412197" y="200340"/>
                </a:cubicBezTo>
                <a:cubicBezTo>
                  <a:pt x="402263" y="205299"/>
                  <a:pt x="392329" y="193398"/>
                  <a:pt x="392329" y="193398"/>
                </a:cubicBezTo>
                <a:lnTo>
                  <a:pt x="441005" y="111080"/>
                </a:lnTo>
                <a:lnTo>
                  <a:pt x="402263" y="84302"/>
                </a:lnTo>
                <a:lnTo>
                  <a:pt x="369482" y="101162"/>
                </a:lnTo>
                <a:lnTo>
                  <a:pt x="357561" y="88269"/>
                </a:lnTo>
                <a:cubicBezTo>
                  <a:pt x="357561" y="88269"/>
                  <a:pt x="380409" y="72400"/>
                  <a:pt x="386369" y="64466"/>
                </a:cubicBezTo>
                <a:cubicBezTo>
                  <a:pt x="393323" y="55540"/>
                  <a:pt x="397296" y="20827"/>
                  <a:pt x="397296" y="20827"/>
                </a:cubicBezTo>
                <a:lnTo>
                  <a:pt x="411204" y="32729"/>
                </a:lnTo>
                <a:lnTo>
                  <a:pt x="412197" y="64466"/>
                </a:lnTo>
                <a:lnTo>
                  <a:pt x="458886" y="84302"/>
                </a:lnTo>
                <a:close/>
              </a:path>
            </a:pathLst>
          </a:custGeom>
          <a:solidFill>
            <a:schemeClr val="accent5"/>
          </a:solidFill>
          <a:ln>
            <a:noFill/>
          </a:ln>
        </p:spPr>
      </p:sp>
      <p:sp>
        <p:nvSpPr>
          <p:cNvPr id="20" name="balance_174182"/>
          <p:cNvSpPr>
            <a:spLocks noChangeAspect="1"/>
          </p:cNvSpPr>
          <p:nvPr/>
        </p:nvSpPr>
        <p:spPr bwMode="auto">
          <a:xfrm>
            <a:off x="8453454" y="1549621"/>
            <a:ext cx="601956" cy="609685"/>
          </a:xfrm>
          <a:custGeom>
            <a:avLst/>
            <a:gdLst>
              <a:gd name="T0" fmla="*/ 6049 w 6080"/>
              <a:gd name="T1" fmla="*/ 2755 h 6168"/>
              <a:gd name="T2" fmla="*/ 5971 w 6080"/>
              <a:gd name="T3" fmla="*/ 2720 h 6168"/>
              <a:gd name="T4" fmla="*/ 5762 w 6080"/>
              <a:gd name="T5" fmla="*/ 2720 h 6168"/>
              <a:gd name="T6" fmla="*/ 5000 w 6080"/>
              <a:gd name="T7" fmla="*/ 1271 h 6168"/>
              <a:gd name="T8" fmla="*/ 4808 w 6080"/>
              <a:gd name="T9" fmla="*/ 1127 h 6168"/>
              <a:gd name="T10" fmla="*/ 3646 w 6080"/>
              <a:gd name="T11" fmla="*/ 861 h 6168"/>
              <a:gd name="T12" fmla="*/ 3307 w 6080"/>
              <a:gd name="T13" fmla="*/ 571 h 6168"/>
              <a:gd name="T14" fmla="*/ 3307 w 6080"/>
              <a:gd name="T15" fmla="*/ 267 h 6168"/>
              <a:gd name="T16" fmla="*/ 3040 w 6080"/>
              <a:gd name="T17" fmla="*/ 0 h 6168"/>
              <a:gd name="T18" fmla="*/ 2773 w 6080"/>
              <a:gd name="T19" fmla="*/ 267 h 6168"/>
              <a:gd name="T20" fmla="*/ 2773 w 6080"/>
              <a:gd name="T21" fmla="*/ 571 h 6168"/>
              <a:gd name="T22" fmla="*/ 2434 w 6080"/>
              <a:gd name="T23" fmla="*/ 861 h 6168"/>
              <a:gd name="T24" fmla="*/ 1271 w 6080"/>
              <a:gd name="T25" fmla="*/ 1127 h 6168"/>
              <a:gd name="T26" fmla="*/ 1080 w 6080"/>
              <a:gd name="T27" fmla="*/ 1271 h 6168"/>
              <a:gd name="T28" fmla="*/ 318 w 6080"/>
              <a:gd name="T29" fmla="*/ 2720 h 6168"/>
              <a:gd name="T30" fmla="*/ 109 w 6080"/>
              <a:gd name="T31" fmla="*/ 2720 h 6168"/>
              <a:gd name="T32" fmla="*/ 30 w 6080"/>
              <a:gd name="T33" fmla="*/ 2755 h 6168"/>
              <a:gd name="T34" fmla="*/ 3 w 6080"/>
              <a:gd name="T35" fmla="*/ 2836 h 6168"/>
              <a:gd name="T36" fmla="*/ 1248 w 6080"/>
              <a:gd name="T37" fmla="*/ 3970 h 6168"/>
              <a:gd name="T38" fmla="*/ 2493 w 6080"/>
              <a:gd name="T39" fmla="*/ 2836 h 6168"/>
              <a:gd name="T40" fmla="*/ 2466 w 6080"/>
              <a:gd name="T41" fmla="*/ 2755 h 6168"/>
              <a:gd name="T42" fmla="*/ 2387 w 6080"/>
              <a:gd name="T43" fmla="*/ 2720 h 6168"/>
              <a:gd name="T44" fmla="*/ 2178 w 6080"/>
              <a:gd name="T45" fmla="*/ 2720 h 6168"/>
              <a:gd name="T46" fmla="*/ 1546 w 6080"/>
              <a:gd name="T47" fmla="*/ 1516 h 6168"/>
              <a:gd name="T48" fmla="*/ 2773 w 6080"/>
              <a:gd name="T49" fmla="*/ 1120 h 6168"/>
              <a:gd name="T50" fmla="*/ 2773 w 6080"/>
              <a:gd name="T51" fmla="*/ 5501 h 6168"/>
              <a:gd name="T52" fmla="*/ 1565 w 6080"/>
              <a:gd name="T53" fmla="*/ 5501 h 6168"/>
              <a:gd name="T54" fmla="*/ 1231 w 6080"/>
              <a:gd name="T55" fmla="*/ 5834 h 6168"/>
              <a:gd name="T56" fmla="*/ 1565 w 6080"/>
              <a:gd name="T57" fmla="*/ 6168 h 6168"/>
              <a:gd name="T58" fmla="*/ 4464 w 6080"/>
              <a:gd name="T59" fmla="*/ 6168 h 6168"/>
              <a:gd name="T60" fmla="*/ 4797 w 6080"/>
              <a:gd name="T61" fmla="*/ 5834 h 6168"/>
              <a:gd name="T62" fmla="*/ 4464 w 6080"/>
              <a:gd name="T63" fmla="*/ 5501 h 6168"/>
              <a:gd name="T64" fmla="*/ 3307 w 6080"/>
              <a:gd name="T65" fmla="*/ 5501 h 6168"/>
              <a:gd name="T66" fmla="*/ 3307 w 6080"/>
              <a:gd name="T67" fmla="*/ 1120 h 6168"/>
              <a:gd name="T68" fmla="*/ 4534 w 6080"/>
              <a:gd name="T69" fmla="*/ 1516 h 6168"/>
              <a:gd name="T70" fmla="*/ 3902 w 6080"/>
              <a:gd name="T71" fmla="*/ 2720 h 6168"/>
              <a:gd name="T72" fmla="*/ 3693 w 6080"/>
              <a:gd name="T73" fmla="*/ 2720 h 6168"/>
              <a:gd name="T74" fmla="*/ 3614 w 6080"/>
              <a:gd name="T75" fmla="*/ 2755 h 6168"/>
              <a:gd name="T76" fmla="*/ 3587 w 6080"/>
              <a:gd name="T77" fmla="*/ 2836 h 6168"/>
              <a:gd name="T78" fmla="*/ 4832 w 6080"/>
              <a:gd name="T79" fmla="*/ 3970 h 6168"/>
              <a:gd name="T80" fmla="*/ 6077 w 6080"/>
              <a:gd name="T81" fmla="*/ 2836 h 6168"/>
              <a:gd name="T82" fmla="*/ 6049 w 6080"/>
              <a:gd name="T83" fmla="*/ 2755 h 6168"/>
              <a:gd name="T84" fmla="*/ 1726 w 6080"/>
              <a:gd name="T85" fmla="*/ 2720 h 6168"/>
              <a:gd name="T86" fmla="*/ 770 w 6080"/>
              <a:gd name="T87" fmla="*/ 2720 h 6168"/>
              <a:gd name="T88" fmla="*/ 1248 w 6080"/>
              <a:gd name="T89" fmla="*/ 1809 h 6168"/>
              <a:gd name="T90" fmla="*/ 1726 w 6080"/>
              <a:gd name="T91" fmla="*/ 2720 h 6168"/>
              <a:gd name="T92" fmla="*/ 4354 w 6080"/>
              <a:gd name="T93" fmla="*/ 2720 h 6168"/>
              <a:gd name="T94" fmla="*/ 4832 w 6080"/>
              <a:gd name="T95" fmla="*/ 1809 h 6168"/>
              <a:gd name="T96" fmla="*/ 5310 w 6080"/>
              <a:gd name="T97" fmla="*/ 2720 h 6168"/>
              <a:gd name="T98" fmla="*/ 4354 w 6080"/>
              <a:gd name="T99" fmla="*/ 2720 h 6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80" h="6168">
                <a:moveTo>
                  <a:pt x="6049" y="2755"/>
                </a:moveTo>
                <a:cubicBezTo>
                  <a:pt x="6029" y="2733"/>
                  <a:pt x="6001" y="2720"/>
                  <a:pt x="5971" y="2720"/>
                </a:cubicBezTo>
                <a:lnTo>
                  <a:pt x="5762" y="2720"/>
                </a:lnTo>
                <a:cubicBezTo>
                  <a:pt x="5762" y="2720"/>
                  <a:pt x="5038" y="1342"/>
                  <a:pt x="5000" y="1271"/>
                </a:cubicBezTo>
                <a:cubicBezTo>
                  <a:pt x="4960" y="1194"/>
                  <a:pt x="4899" y="1127"/>
                  <a:pt x="4808" y="1127"/>
                </a:cubicBezTo>
                <a:cubicBezTo>
                  <a:pt x="4366" y="1127"/>
                  <a:pt x="3953" y="1033"/>
                  <a:pt x="3646" y="861"/>
                </a:cubicBezTo>
                <a:cubicBezTo>
                  <a:pt x="3493" y="776"/>
                  <a:pt x="3377" y="676"/>
                  <a:pt x="3307" y="571"/>
                </a:cubicBezTo>
                <a:lnTo>
                  <a:pt x="3307" y="267"/>
                </a:lnTo>
                <a:cubicBezTo>
                  <a:pt x="3307" y="119"/>
                  <a:pt x="3187" y="0"/>
                  <a:pt x="3040" y="0"/>
                </a:cubicBezTo>
                <a:cubicBezTo>
                  <a:pt x="2893" y="0"/>
                  <a:pt x="2773" y="119"/>
                  <a:pt x="2773" y="267"/>
                </a:cubicBezTo>
                <a:lnTo>
                  <a:pt x="2773" y="571"/>
                </a:lnTo>
                <a:cubicBezTo>
                  <a:pt x="2703" y="676"/>
                  <a:pt x="2587" y="776"/>
                  <a:pt x="2434" y="861"/>
                </a:cubicBezTo>
                <a:cubicBezTo>
                  <a:pt x="2127" y="1033"/>
                  <a:pt x="1714" y="1127"/>
                  <a:pt x="1271" y="1127"/>
                </a:cubicBezTo>
                <a:cubicBezTo>
                  <a:pt x="1180" y="1127"/>
                  <a:pt x="1126" y="1183"/>
                  <a:pt x="1080" y="1271"/>
                </a:cubicBezTo>
                <a:cubicBezTo>
                  <a:pt x="972" y="1476"/>
                  <a:pt x="318" y="2720"/>
                  <a:pt x="318" y="2720"/>
                </a:cubicBezTo>
                <a:lnTo>
                  <a:pt x="109" y="2720"/>
                </a:lnTo>
                <a:cubicBezTo>
                  <a:pt x="79" y="2720"/>
                  <a:pt x="50" y="2732"/>
                  <a:pt x="30" y="2755"/>
                </a:cubicBezTo>
                <a:cubicBezTo>
                  <a:pt x="10" y="2777"/>
                  <a:pt x="0" y="2806"/>
                  <a:pt x="3" y="2836"/>
                </a:cubicBezTo>
                <a:cubicBezTo>
                  <a:pt x="62" y="3472"/>
                  <a:pt x="597" y="3970"/>
                  <a:pt x="1248" y="3970"/>
                </a:cubicBezTo>
                <a:cubicBezTo>
                  <a:pt x="1899" y="3970"/>
                  <a:pt x="2434" y="3472"/>
                  <a:pt x="2493" y="2836"/>
                </a:cubicBezTo>
                <a:cubicBezTo>
                  <a:pt x="2496" y="2806"/>
                  <a:pt x="2486" y="2777"/>
                  <a:pt x="2466" y="2755"/>
                </a:cubicBezTo>
                <a:cubicBezTo>
                  <a:pt x="2446" y="2733"/>
                  <a:pt x="2417" y="2720"/>
                  <a:pt x="2387" y="2720"/>
                </a:cubicBezTo>
                <a:lnTo>
                  <a:pt x="2178" y="2720"/>
                </a:lnTo>
                <a:lnTo>
                  <a:pt x="1546" y="1516"/>
                </a:lnTo>
                <a:cubicBezTo>
                  <a:pt x="2038" y="1477"/>
                  <a:pt x="2468" y="1332"/>
                  <a:pt x="2773" y="1120"/>
                </a:cubicBezTo>
                <a:lnTo>
                  <a:pt x="2773" y="5501"/>
                </a:lnTo>
                <a:lnTo>
                  <a:pt x="1565" y="5501"/>
                </a:lnTo>
                <a:cubicBezTo>
                  <a:pt x="1381" y="5501"/>
                  <a:pt x="1231" y="5650"/>
                  <a:pt x="1231" y="5834"/>
                </a:cubicBezTo>
                <a:cubicBezTo>
                  <a:pt x="1231" y="6019"/>
                  <a:pt x="1381" y="6168"/>
                  <a:pt x="1565" y="6168"/>
                </a:cubicBezTo>
                <a:lnTo>
                  <a:pt x="4464" y="6168"/>
                </a:lnTo>
                <a:cubicBezTo>
                  <a:pt x="4648" y="6168"/>
                  <a:pt x="4797" y="6019"/>
                  <a:pt x="4797" y="5834"/>
                </a:cubicBezTo>
                <a:cubicBezTo>
                  <a:pt x="4797" y="5650"/>
                  <a:pt x="4648" y="5501"/>
                  <a:pt x="4464" y="5501"/>
                </a:cubicBezTo>
                <a:lnTo>
                  <a:pt x="3307" y="5501"/>
                </a:lnTo>
                <a:lnTo>
                  <a:pt x="3307" y="1120"/>
                </a:lnTo>
                <a:cubicBezTo>
                  <a:pt x="3612" y="1332"/>
                  <a:pt x="4041" y="1477"/>
                  <a:pt x="4534" y="1516"/>
                </a:cubicBezTo>
                <a:lnTo>
                  <a:pt x="3902" y="2720"/>
                </a:lnTo>
                <a:lnTo>
                  <a:pt x="3693" y="2720"/>
                </a:lnTo>
                <a:cubicBezTo>
                  <a:pt x="3663" y="2720"/>
                  <a:pt x="3634" y="2732"/>
                  <a:pt x="3614" y="2755"/>
                </a:cubicBezTo>
                <a:cubicBezTo>
                  <a:pt x="3594" y="2777"/>
                  <a:pt x="3584" y="2806"/>
                  <a:pt x="3587" y="2836"/>
                </a:cubicBezTo>
                <a:cubicBezTo>
                  <a:pt x="3645" y="3472"/>
                  <a:pt x="4180" y="3970"/>
                  <a:pt x="4832" y="3970"/>
                </a:cubicBezTo>
                <a:cubicBezTo>
                  <a:pt x="5483" y="3970"/>
                  <a:pt x="6018" y="3472"/>
                  <a:pt x="6077" y="2836"/>
                </a:cubicBezTo>
                <a:cubicBezTo>
                  <a:pt x="6080" y="2806"/>
                  <a:pt x="6070" y="2777"/>
                  <a:pt x="6049" y="2755"/>
                </a:cubicBezTo>
                <a:close/>
                <a:moveTo>
                  <a:pt x="1726" y="2720"/>
                </a:moveTo>
                <a:lnTo>
                  <a:pt x="770" y="2720"/>
                </a:lnTo>
                <a:lnTo>
                  <a:pt x="1248" y="1809"/>
                </a:lnTo>
                <a:lnTo>
                  <a:pt x="1726" y="2720"/>
                </a:lnTo>
                <a:close/>
                <a:moveTo>
                  <a:pt x="4354" y="2720"/>
                </a:moveTo>
                <a:lnTo>
                  <a:pt x="4832" y="1809"/>
                </a:lnTo>
                <a:lnTo>
                  <a:pt x="5310" y="2720"/>
                </a:lnTo>
                <a:lnTo>
                  <a:pt x="4354" y="2720"/>
                </a:lnTo>
                <a:close/>
              </a:path>
            </a:pathLst>
          </a:custGeom>
          <a:solidFill>
            <a:schemeClr val="accent4"/>
          </a:solidFill>
          <a:ln>
            <a:noFill/>
          </a:ln>
        </p:spPr>
      </p:sp>
      <p:sp>
        <p:nvSpPr>
          <p:cNvPr id="21" name="bar-chart_163061"/>
          <p:cNvSpPr>
            <a:spLocks noChangeAspect="1"/>
          </p:cNvSpPr>
          <p:nvPr/>
        </p:nvSpPr>
        <p:spPr bwMode="auto">
          <a:xfrm>
            <a:off x="4810116" y="1000108"/>
            <a:ext cx="609685" cy="608785"/>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accent3"/>
          </a:solidFill>
          <a:ln>
            <a:noFill/>
          </a:ln>
        </p:spPr>
      </p:sp>
      <p:sp>
        <p:nvSpPr>
          <p:cNvPr id="22" name="analytics_230928"/>
          <p:cNvSpPr>
            <a:spLocks noChangeAspect="1"/>
          </p:cNvSpPr>
          <p:nvPr/>
        </p:nvSpPr>
        <p:spPr bwMode="auto">
          <a:xfrm>
            <a:off x="1238216" y="1714488"/>
            <a:ext cx="609685" cy="608764"/>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accent2"/>
          </a:solidFill>
          <a:ln>
            <a:noFill/>
          </a:ln>
        </p:spPr>
      </p:sp>
      <p:sp>
        <p:nvSpPr>
          <p:cNvPr id="23" name="boss-with-tie_81303"/>
          <p:cNvSpPr>
            <a:spLocks noChangeAspect="1"/>
          </p:cNvSpPr>
          <p:nvPr/>
        </p:nvSpPr>
        <p:spPr bwMode="auto">
          <a:xfrm>
            <a:off x="1047672" y="4357694"/>
            <a:ext cx="609685" cy="493484"/>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accent1"/>
          </a:solidFill>
          <a:ln>
            <a:noFill/>
          </a:ln>
        </p:spPr>
      </p:sp>
      <p:sp>
        <p:nvSpPr>
          <p:cNvPr id="32" name="矩形 31"/>
          <p:cNvSpPr/>
          <p:nvPr/>
        </p:nvSpPr>
        <p:spPr>
          <a:xfrm>
            <a:off x="809588" y="4929198"/>
            <a:ext cx="3214710" cy="1164999"/>
          </a:xfrm>
          <a:prstGeom prst="rect">
            <a:avLst/>
          </a:prstGeom>
        </p:spPr>
        <p:txBody>
          <a:bodyPr wrap="square">
            <a:spAutoFit/>
          </a:bodyPr>
          <a:lstStyle/>
          <a:p>
            <a:pPr indent="457200" algn="just">
              <a:lnSpc>
                <a:spcPct val="120000"/>
              </a:lnSpc>
            </a:pPr>
            <a:r>
              <a:rPr lang="zh-CN" altLang="en-US" sz="2000" dirty="0">
                <a:latin typeface="Times New Roman" pitchFamily="18" charset="0"/>
                <a:cs typeface="Times New Roman" pitchFamily="18" charset="0"/>
                <a:sym typeface="+mn-lt"/>
              </a:rPr>
              <a:t>大规模天线阵列对满足</a:t>
            </a:r>
            <a:r>
              <a:rPr lang="en-US" altLang="zh-CN" sz="2000" dirty="0">
                <a:latin typeface="Times New Roman" pitchFamily="18" charset="0"/>
                <a:cs typeface="Times New Roman" pitchFamily="18" charset="0"/>
                <a:sym typeface="+mn-lt"/>
              </a:rPr>
              <a:t>5G</a:t>
            </a:r>
            <a:r>
              <a:rPr lang="zh-CN" altLang="en-US" sz="2000" dirty="0">
                <a:latin typeface="Times New Roman" pitchFamily="18" charset="0"/>
                <a:cs typeface="Times New Roman" pitchFamily="18" charset="0"/>
                <a:sym typeface="+mn-lt"/>
              </a:rPr>
              <a:t>系统容量和速率需求起到重要的支撑作用。</a:t>
            </a:r>
          </a:p>
        </p:txBody>
      </p:sp>
      <p:sp>
        <p:nvSpPr>
          <p:cNvPr id="33" name="îṣļîḑé-TextBox 13"/>
          <p:cNvSpPr txBox="1"/>
          <p:nvPr/>
        </p:nvSpPr>
        <p:spPr>
          <a:xfrm>
            <a:off x="1547738" y="4429132"/>
            <a:ext cx="2141489" cy="427405"/>
          </a:xfrm>
          <a:prstGeom prst="rect">
            <a:avLst/>
          </a:prstGeom>
          <a:noFill/>
        </p:spPr>
        <p:txBody>
          <a:bodyPr wrap="square" lIns="144000" tIns="0" rIns="144000" bIns="0" anchor="t">
            <a:noAutofit/>
          </a:bodyPr>
          <a:lstStyle/>
          <a:p>
            <a:pPr algn="r">
              <a:lnSpc>
                <a:spcPct val="120000"/>
              </a:lnSpc>
            </a:pPr>
            <a:r>
              <a:rPr lang="zh-CN" altLang="en-US" sz="2000" b="1" dirty="0"/>
              <a:t>大规模天线阵列</a:t>
            </a:r>
          </a:p>
        </p:txBody>
      </p:sp>
      <p:sp>
        <p:nvSpPr>
          <p:cNvPr id="34" name="矩形 33"/>
          <p:cNvSpPr/>
          <p:nvPr/>
        </p:nvSpPr>
        <p:spPr>
          <a:xfrm>
            <a:off x="571504" y="2428868"/>
            <a:ext cx="3214710" cy="1538178"/>
          </a:xfrm>
          <a:prstGeom prst="rect">
            <a:avLst/>
          </a:prstGeom>
        </p:spPr>
        <p:txBody>
          <a:bodyPr wrap="square">
            <a:spAutoFit/>
          </a:bodyPr>
          <a:lstStyle/>
          <a:p>
            <a:pPr indent="457200" algn="just">
              <a:lnSpc>
                <a:spcPct val="120000"/>
              </a:lnSpc>
            </a:pPr>
            <a:r>
              <a:rPr lang="zh-CN" altLang="en-US" sz="2000" dirty="0">
                <a:latin typeface="Times New Roman" pitchFamily="18" charset="0"/>
                <a:cs typeface="Times New Roman" pitchFamily="18" charset="0"/>
                <a:sym typeface="+mn-lt"/>
              </a:rPr>
              <a:t>通过增加基站部署密度，可实现百倍量级的容量提升，是满足</a:t>
            </a:r>
            <a:r>
              <a:rPr lang="en-US" altLang="zh-CN" sz="2000" dirty="0">
                <a:latin typeface="Times New Roman" pitchFamily="18" charset="0"/>
                <a:cs typeface="Times New Roman" pitchFamily="18" charset="0"/>
                <a:sym typeface="+mn-lt"/>
              </a:rPr>
              <a:t>5G</a:t>
            </a:r>
            <a:r>
              <a:rPr lang="zh-CN" altLang="en-US" sz="2000" dirty="0">
                <a:latin typeface="Times New Roman" pitchFamily="18" charset="0"/>
                <a:cs typeface="Times New Roman" pitchFamily="18" charset="0"/>
                <a:sym typeface="+mn-lt"/>
              </a:rPr>
              <a:t>千倍容量增长需求的最主要手段之一。</a:t>
            </a:r>
          </a:p>
        </p:txBody>
      </p:sp>
      <p:sp>
        <p:nvSpPr>
          <p:cNvPr id="35" name="îṣļîḑé-TextBox 13"/>
          <p:cNvSpPr txBox="1"/>
          <p:nvPr/>
        </p:nvSpPr>
        <p:spPr>
          <a:xfrm>
            <a:off x="1309654" y="1928802"/>
            <a:ext cx="2141489" cy="427405"/>
          </a:xfrm>
          <a:prstGeom prst="rect">
            <a:avLst/>
          </a:prstGeom>
          <a:noFill/>
        </p:spPr>
        <p:txBody>
          <a:bodyPr wrap="square" lIns="144000" tIns="0" rIns="144000" bIns="0" anchor="t">
            <a:noAutofit/>
          </a:bodyPr>
          <a:lstStyle/>
          <a:p>
            <a:pPr algn="r">
              <a:lnSpc>
                <a:spcPct val="120000"/>
              </a:lnSpc>
            </a:pPr>
            <a:r>
              <a:rPr lang="zh-CN" altLang="en-US" sz="2000" b="1" dirty="0"/>
              <a:t>超密集组网</a:t>
            </a:r>
          </a:p>
        </p:txBody>
      </p:sp>
      <p:sp>
        <p:nvSpPr>
          <p:cNvPr id="36" name="矩形 35"/>
          <p:cNvSpPr/>
          <p:nvPr/>
        </p:nvSpPr>
        <p:spPr>
          <a:xfrm>
            <a:off x="4524364" y="1676508"/>
            <a:ext cx="3214710" cy="1538178"/>
          </a:xfrm>
          <a:prstGeom prst="rect">
            <a:avLst/>
          </a:prstGeom>
        </p:spPr>
        <p:txBody>
          <a:bodyPr wrap="square">
            <a:spAutoFit/>
          </a:bodyPr>
          <a:lstStyle/>
          <a:p>
            <a:pPr indent="457200" algn="just">
              <a:lnSpc>
                <a:spcPct val="120000"/>
              </a:lnSpc>
            </a:pPr>
            <a:r>
              <a:rPr lang="zh-CN" altLang="en-US" sz="2000" dirty="0">
                <a:latin typeface="Times New Roman" pitchFamily="18" charset="0"/>
                <a:cs typeface="Times New Roman" pitchFamily="18" charset="0"/>
                <a:sym typeface="+mn-lt"/>
              </a:rPr>
              <a:t>通过发送信号的叠加传输来提升系统的接入能力，可有效支撑</a:t>
            </a:r>
            <a:r>
              <a:rPr lang="en-US" altLang="zh-CN" sz="2000" dirty="0">
                <a:latin typeface="Times New Roman" pitchFamily="18" charset="0"/>
                <a:cs typeface="Times New Roman" pitchFamily="18" charset="0"/>
                <a:sym typeface="+mn-lt"/>
              </a:rPr>
              <a:t>5G</a:t>
            </a:r>
            <a:r>
              <a:rPr lang="zh-CN" altLang="en-US" sz="2000" dirty="0">
                <a:latin typeface="Times New Roman" pitchFamily="18" charset="0"/>
                <a:cs typeface="Times New Roman" pitchFamily="18" charset="0"/>
                <a:sym typeface="+mn-lt"/>
              </a:rPr>
              <a:t>网络千亿设备的连接需求。</a:t>
            </a:r>
          </a:p>
        </p:txBody>
      </p:sp>
      <p:sp>
        <p:nvSpPr>
          <p:cNvPr id="37" name="îṣļîḑé-TextBox 13"/>
          <p:cNvSpPr txBox="1"/>
          <p:nvPr/>
        </p:nvSpPr>
        <p:spPr>
          <a:xfrm>
            <a:off x="5048200" y="1071546"/>
            <a:ext cx="2141489" cy="427405"/>
          </a:xfrm>
          <a:prstGeom prst="rect">
            <a:avLst/>
          </a:prstGeom>
          <a:noFill/>
        </p:spPr>
        <p:txBody>
          <a:bodyPr wrap="square" lIns="144000" tIns="0" rIns="144000" bIns="0" anchor="t">
            <a:noAutofit/>
          </a:bodyPr>
          <a:lstStyle/>
          <a:p>
            <a:pPr algn="r">
              <a:lnSpc>
                <a:spcPct val="120000"/>
              </a:lnSpc>
            </a:pPr>
            <a:r>
              <a:rPr lang="zh-CN" altLang="en-US" sz="2000" b="1" dirty="0"/>
              <a:t>新型多址技术</a:t>
            </a:r>
          </a:p>
        </p:txBody>
      </p:sp>
      <p:sp>
        <p:nvSpPr>
          <p:cNvPr id="38" name="矩形 37"/>
          <p:cNvSpPr/>
          <p:nvPr/>
        </p:nvSpPr>
        <p:spPr>
          <a:xfrm>
            <a:off x="8239140" y="2264001"/>
            <a:ext cx="3214710" cy="1164999"/>
          </a:xfrm>
          <a:prstGeom prst="rect">
            <a:avLst/>
          </a:prstGeom>
        </p:spPr>
        <p:txBody>
          <a:bodyPr wrap="square">
            <a:spAutoFit/>
          </a:bodyPr>
          <a:lstStyle/>
          <a:p>
            <a:pPr indent="457200" algn="just">
              <a:lnSpc>
                <a:spcPct val="120000"/>
              </a:lnSpc>
            </a:pPr>
            <a:r>
              <a:rPr lang="zh-CN" altLang="en-US" sz="2000" dirty="0">
                <a:latin typeface="Times New Roman" pitchFamily="18" charset="0"/>
                <a:cs typeface="Times New Roman" pitchFamily="18" charset="0"/>
                <a:sym typeface="+mn-lt"/>
              </a:rPr>
              <a:t>通过有效利用各类频谱资源，可有效缓解</a:t>
            </a:r>
            <a:r>
              <a:rPr lang="en-US" altLang="zh-CN" sz="2000" dirty="0">
                <a:latin typeface="Times New Roman" pitchFamily="18" charset="0"/>
                <a:cs typeface="Times New Roman" pitchFamily="18" charset="0"/>
                <a:sym typeface="+mn-lt"/>
              </a:rPr>
              <a:t>5G</a:t>
            </a:r>
            <a:r>
              <a:rPr lang="zh-CN" altLang="en-US" sz="2000" dirty="0">
                <a:latin typeface="Times New Roman" pitchFamily="18" charset="0"/>
                <a:cs typeface="Times New Roman" pitchFamily="18" charset="0"/>
                <a:sym typeface="+mn-lt"/>
              </a:rPr>
              <a:t>网络对频谱资源的巨大需求。</a:t>
            </a:r>
          </a:p>
        </p:txBody>
      </p:sp>
      <p:sp>
        <p:nvSpPr>
          <p:cNvPr id="39" name="îṣļîḑé-TextBox 13"/>
          <p:cNvSpPr txBox="1"/>
          <p:nvPr/>
        </p:nvSpPr>
        <p:spPr>
          <a:xfrm>
            <a:off x="8977290" y="1763935"/>
            <a:ext cx="2141489" cy="427405"/>
          </a:xfrm>
          <a:prstGeom prst="rect">
            <a:avLst/>
          </a:prstGeom>
          <a:noFill/>
        </p:spPr>
        <p:txBody>
          <a:bodyPr wrap="square" lIns="144000" tIns="0" rIns="144000" bIns="0" anchor="t">
            <a:noAutofit/>
          </a:bodyPr>
          <a:lstStyle/>
          <a:p>
            <a:pPr algn="r">
              <a:lnSpc>
                <a:spcPct val="120000"/>
              </a:lnSpc>
            </a:pPr>
            <a:r>
              <a:rPr lang="zh-CN" altLang="en-US" sz="2000" b="1" dirty="0"/>
              <a:t>全频谱接入技术</a:t>
            </a:r>
          </a:p>
        </p:txBody>
      </p:sp>
      <p:sp>
        <p:nvSpPr>
          <p:cNvPr id="40" name="矩形 39"/>
          <p:cNvSpPr/>
          <p:nvPr/>
        </p:nvSpPr>
        <p:spPr>
          <a:xfrm>
            <a:off x="8382016" y="4668609"/>
            <a:ext cx="3214710" cy="1903663"/>
          </a:xfrm>
          <a:prstGeom prst="rect">
            <a:avLst/>
          </a:prstGeom>
        </p:spPr>
        <p:txBody>
          <a:bodyPr wrap="square">
            <a:spAutoFit/>
          </a:bodyPr>
          <a:lstStyle/>
          <a:p>
            <a:pPr indent="457200" algn="just">
              <a:lnSpc>
                <a:spcPct val="120000"/>
              </a:lnSpc>
            </a:pPr>
            <a:r>
              <a:rPr lang="zh-CN" altLang="en-US" sz="2000" dirty="0">
                <a:latin typeface="Times New Roman" pitchFamily="18" charset="0"/>
                <a:cs typeface="Times New Roman" pitchFamily="18" charset="0"/>
                <a:sym typeface="+mn-lt"/>
              </a:rPr>
              <a:t>基于</a:t>
            </a:r>
            <a:r>
              <a:rPr lang="en-US" altLang="zh-CN" sz="2000" dirty="0">
                <a:latin typeface="Times New Roman" pitchFamily="18" charset="0"/>
                <a:cs typeface="Times New Roman" pitchFamily="18" charset="0"/>
                <a:sym typeface="+mn-lt"/>
              </a:rPr>
              <a:t>SDN</a:t>
            </a:r>
            <a:r>
              <a:rPr lang="zh-CN" altLang="en-US" sz="2000" dirty="0">
                <a:latin typeface="Times New Roman" pitchFamily="18" charset="0"/>
                <a:cs typeface="Times New Roman" pitchFamily="18" charset="0"/>
                <a:sym typeface="+mn-lt"/>
              </a:rPr>
              <a:t>、</a:t>
            </a:r>
            <a:r>
              <a:rPr lang="en-US" altLang="zh-CN" sz="2000" dirty="0">
                <a:latin typeface="Times New Roman" pitchFamily="18" charset="0"/>
                <a:cs typeface="Times New Roman" pitchFamily="18" charset="0"/>
                <a:sym typeface="+mn-lt"/>
              </a:rPr>
              <a:t>NFV</a:t>
            </a:r>
            <a:r>
              <a:rPr lang="zh-CN" altLang="en-US" sz="2000" dirty="0">
                <a:latin typeface="Times New Roman" pitchFamily="18" charset="0"/>
                <a:cs typeface="Times New Roman" pitchFamily="18" charset="0"/>
                <a:sym typeface="+mn-lt"/>
              </a:rPr>
              <a:t>和云计算等先进技术的新型网络架构，可实现以用户为中心的更灵活、智能、高效和开放的</a:t>
            </a:r>
            <a:r>
              <a:rPr lang="en-US" altLang="zh-CN" sz="2000" dirty="0">
                <a:latin typeface="Times New Roman" pitchFamily="18" charset="0"/>
                <a:cs typeface="Times New Roman" pitchFamily="18" charset="0"/>
                <a:sym typeface="+mn-lt"/>
              </a:rPr>
              <a:t>5G</a:t>
            </a:r>
            <a:r>
              <a:rPr lang="zh-CN" altLang="en-US" sz="2000" dirty="0">
                <a:latin typeface="Times New Roman" pitchFamily="18" charset="0"/>
                <a:cs typeface="Times New Roman" pitchFamily="18" charset="0"/>
                <a:sym typeface="+mn-lt"/>
              </a:rPr>
              <a:t>新型网络。</a:t>
            </a:r>
          </a:p>
        </p:txBody>
      </p:sp>
      <p:sp>
        <p:nvSpPr>
          <p:cNvPr id="41" name="îṣļîḑé-TextBox 13"/>
          <p:cNvSpPr txBox="1"/>
          <p:nvPr/>
        </p:nvSpPr>
        <p:spPr>
          <a:xfrm>
            <a:off x="8739206" y="4169766"/>
            <a:ext cx="2141489" cy="427405"/>
          </a:xfrm>
          <a:prstGeom prst="rect">
            <a:avLst/>
          </a:prstGeom>
          <a:noFill/>
        </p:spPr>
        <p:txBody>
          <a:bodyPr wrap="square" lIns="144000" tIns="0" rIns="144000" bIns="0" anchor="t">
            <a:noAutofit/>
          </a:bodyPr>
          <a:lstStyle/>
          <a:p>
            <a:pPr algn="r">
              <a:lnSpc>
                <a:spcPct val="120000"/>
              </a:lnSpc>
            </a:pPr>
            <a:r>
              <a:rPr lang="zh-CN" altLang="en-US" sz="2000" b="1" dirty="0"/>
              <a:t>新型网络架构</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dissolve">
                                      <p:cBhvr>
                                        <p:cTn id="19" dur="500"/>
                                        <p:tgtEl>
                                          <p:spTgt spid="3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dissolve">
                                      <p:cBhvr>
                                        <p:cTn id="31" dur="500"/>
                                        <p:tgtEl>
                                          <p:spTgt spid="3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dissolve">
                                      <p:cBhvr>
                                        <p:cTn id="43" dur="500"/>
                                        <p:tgtEl>
                                          <p:spTgt spid="3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left)">
                                      <p:cBhvr>
                                        <p:cTn id="51" dur="500"/>
                                        <p:tgtEl>
                                          <p:spTgt spid="39"/>
                                        </p:tgtEl>
                                      </p:cBhvr>
                                    </p:animEffect>
                                  </p:childTnLst>
                                </p:cTn>
                              </p:par>
                            </p:childTnLst>
                          </p:cTn>
                        </p:par>
                        <p:par>
                          <p:cTn id="52" fill="hold">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dissolve">
                                      <p:cBhvr>
                                        <p:cTn id="55" dur="500"/>
                                        <p:tgtEl>
                                          <p:spTgt spid="3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par>
                          <p:cTn id="64" fill="hold">
                            <p:stCondLst>
                              <p:cond delay="7500"/>
                            </p:stCondLst>
                            <p:childTnLst>
                              <p:par>
                                <p:cTn id="65" presetID="9"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dissolve">
                                      <p:cBhvr>
                                        <p:cTn id="6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40" grpId="0"/>
      <p:bldP spid="4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95340" y="1428736"/>
            <a:ext cx="7429552" cy="513859"/>
          </a:xfrm>
          <a:prstGeom prst="rect">
            <a:avLst/>
          </a:prstGeom>
        </p:spPr>
        <p:txBody>
          <a:bodyPr wrap="square">
            <a:spAutoFit/>
          </a:bodyPr>
          <a:lstStyle/>
          <a:p>
            <a:pPr indent="457200" algn="just">
              <a:lnSpc>
                <a:spcPct val="125000"/>
              </a:lnSpc>
            </a:pPr>
            <a:r>
              <a:rPr lang="en-US" altLang="zh-CN" sz="2400" b="1" dirty="0">
                <a:latin typeface="Times New Roman" pitchFamily="18" charset="0"/>
                <a:ea typeface="微软雅黑" pitchFamily="34" charset="-122"/>
                <a:cs typeface="Times New Roman" pitchFamily="18" charset="0"/>
              </a:rPr>
              <a:t>5G</a:t>
            </a:r>
            <a:r>
              <a:rPr lang="zh-CN" altLang="en-US" sz="2400" b="1" dirty="0">
                <a:latin typeface="Times New Roman" pitchFamily="18" charset="0"/>
                <a:ea typeface="微软雅黑" pitchFamily="34" charset="-122"/>
                <a:cs typeface="Times New Roman" pitchFamily="18" charset="0"/>
              </a:rPr>
              <a:t>技术的应用场景</a:t>
            </a:r>
          </a:p>
        </p:txBody>
      </p:sp>
      <p:grpSp>
        <p:nvGrpSpPr>
          <p:cNvPr id="3" name="组合 2"/>
          <p:cNvGrpSpPr>
            <a:grpSpLocks noChangeAspect="1"/>
          </p:cNvGrpSpPr>
          <p:nvPr/>
        </p:nvGrpSpPr>
        <p:grpSpPr>
          <a:xfrm>
            <a:off x="738150" y="1285860"/>
            <a:ext cx="756000" cy="756002"/>
            <a:chOff x="2804323" y="3859118"/>
            <a:chExt cx="900000" cy="900002"/>
          </a:xfrm>
        </p:grpSpPr>
        <p:sp>
          <p:nvSpPr>
            <p:cNvPr id="4" name="椭圆 3"/>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5"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3600" b="1" dirty="0">
                  <a:solidFill>
                    <a:schemeClr val="bg1"/>
                  </a:solidFill>
                  <a:latin typeface="Impact" panose="020B0806030902050204" pitchFamily="34" charset="0"/>
                  <a:ea typeface="Adobe Gothic Std B" panose="020B0800000000000000" pitchFamily="34" charset="-128"/>
                  <a:cs typeface="+mn-ea"/>
                  <a:sym typeface="+mn-lt"/>
                </a:rPr>
                <a:t>4</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6" name="标题 1">
            <a:extLst>
              <a:ext uri="{FF2B5EF4-FFF2-40B4-BE49-F238E27FC236}">
                <a16:creationId xmlns="" xmlns:a16="http://schemas.microsoft.com/office/drawing/2014/main" id="{981657FF-2F01-480B-9308-786251A23F8C}"/>
              </a:ext>
            </a:extLst>
          </p:cNvPr>
          <p:cNvSpPr>
            <a:spLocks noGrp="1"/>
          </p:cNvSpPr>
          <p:nvPr/>
        </p:nvSpPr>
        <p:spPr>
          <a:xfrm>
            <a:off x="838200" y="260648"/>
            <a:ext cx="6615122"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1.5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计算机网络发展新技术</a:t>
            </a:r>
          </a:p>
        </p:txBody>
      </p:sp>
      <p:sp>
        <p:nvSpPr>
          <p:cNvPr id="7" name="矩形 6"/>
          <p:cNvSpPr/>
          <p:nvPr/>
        </p:nvSpPr>
        <p:spPr>
          <a:xfrm>
            <a:off x="1023902" y="2093528"/>
            <a:ext cx="10715700" cy="1211165"/>
          </a:xfrm>
          <a:prstGeom prst="rect">
            <a:avLst/>
          </a:prstGeom>
          <a:noFill/>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随着</a:t>
            </a:r>
            <a:r>
              <a:rPr lang="en-US" altLang="zh-CN" sz="2000" dirty="0">
                <a:latin typeface="Times New Roman" pitchFamily="18" charset="0"/>
                <a:ea typeface="微软雅黑" pitchFamily="34" charset="-122"/>
                <a:cs typeface="Times New Roman" pitchFamily="18" charset="0"/>
              </a:rPr>
              <a:t>5G</a:t>
            </a:r>
            <a:r>
              <a:rPr lang="zh-CN" altLang="en-US" sz="2000" dirty="0">
                <a:latin typeface="Times New Roman" pitchFamily="18" charset="0"/>
                <a:ea typeface="微软雅黑" pitchFamily="34" charset="-122"/>
                <a:cs typeface="Times New Roman" pitchFamily="18" charset="0"/>
              </a:rPr>
              <a:t>在</a:t>
            </a:r>
            <a:r>
              <a:rPr lang="en-US" altLang="zh-CN" sz="2000" dirty="0">
                <a:latin typeface="Times New Roman" pitchFamily="18" charset="0"/>
                <a:ea typeface="微软雅黑" pitchFamily="34" charset="-122"/>
                <a:cs typeface="Times New Roman" pitchFamily="18" charset="0"/>
              </a:rPr>
              <a:t>2019</a:t>
            </a:r>
            <a:r>
              <a:rPr lang="zh-CN" altLang="en-US" sz="2000" dirty="0">
                <a:latin typeface="Times New Roman" pitchFamily="18" charset="0"/>
                <a:ea typeface="微软雅黑" pitchFamily="34" charset="-122"/>
                <a:cs typeface="Times New Roman" pitchFamily="18" charset="0"/>
              </a:rPr>
              <a:t>年正式商用，各行业在应用</a:t>
            </a:r>
            <a:r>
              <a:rPr lang="en-US" altLang="zh-CN" sz="2000" dirty="0">
                <a:latin typeface="Times New Roman" pitchFamily="18" charset="0"/>
                <a:ea typeface="微软雅黑" pitchFamily="34" charset="-122"/>
                <a:cs typeface="Times New Roman" pitchFamily="18" charset="0"/>
              </a:rPr>
              <a:t>5G</a:t>
            </a:r>
            <a:r>
              <a:rPr lang="zh-CN" altLang="en-US" sz="2000" dirty="0">
                <a:latin typeface="Times New Roman" pitchFamily="18" charset="0"/>
                <a:ea typeface="微软雅黑" pitchFamily="34" charset="-122"/>
                <a:cs typeface="Times New Roman" pitchFamily="18" charset="0"/>
              </a:rPr>
              <a:t>后纷纷迸发出了强劲的发展活力。无论是智慧城市的建设、自动驾驶的实现，还是远程医疗、远程教育、远程办公的进一步发展，抑或是</a:t>
            </a:r>
            <a:r>
              <a:rPr lang="en-US" altLang="zh-CN" sz="2000" dirty="0">
                <a:latin typeface="Times New Roman" pitchFamily="18" charset="0"/>
                <a:ea typeface="微软雅黑" pitchFamily="34" charset="-122"/>
                <a:cs typeface="Times New Roman" pitchFamily="18" charset="0"/>
              </a:rPr>
              <a:t>VR</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AR</a:t>
            </a:r>
            <a:r>
              <a:rPr lang="zh-CN" altLang="en-US" sz="2000" dirty="0">
                <a:latin typeface="Times New Roman" pitchFamily="18" charset="0"/>
                <a:ea typeface="微软雅黑" pitchFamily="34" charset="-122"/>
                <a:cs typeface="Times New Roman" pitchFamily="18" charset="0"/>
              </a:rPr>
              <a:t>、云游戏等娱乐方式的颠覆，都离不开</a:t>
            </a:r>
            <a:r>
              <a:rPr lang="en-US" altLang="zh-CN" sz="2000" dirty="0">
                <a:latin typeface="Times New Roman" pitchFamily="18" charset="0"/>
                <a:ea typeface="微软雅黑" pitchFamily="34" charset="-122"/>
                <a:cs typeface="Times New Roman" pitchFamily="18" charset="0"/>
              </a:rPr>
              <a:t>5G</a:t>
            </a:r>
            <a:r>
              <a:rPr lang="zh-CN" altLang="en-US" sz="2000" dirty="0">
                <a:latin typeface="Times New Roman" pitchFamily="18" charset="0"/>
                <a:ea typeface="微软雅黑" pitchFamily="34" charset="-122"/>
                <a:cs typeface="Times New Roman" pitchFamily="18" charset="0"/>
              </a:rPr>
              <a:t>的支持，如图</a:t>
            </a:r>
            <a:r>
              <a:rPr lang="en-US" altLang="zh-CN" sz="2000" dirty="0">
                <a:latin typeface="Times New Roman" pitchFamily="18" charset="0"/>
                <a:ea typeface="微软雅黑" pitchFamily="34" charset="-122"/>
                <a:cs typeface="Times New Roman" pitchFamily="18" charset="0"/>
              </a:rPr>
              <a:t>1-11</a:t>
            </a:r>
            <a:r>
              <a:rPr lang="zh-CN" altLang="en-US" sz="2000" dirty="0">
                <a:latin typeface="Times New Roman" pitchFamily="18" charset="0"/>
                <a:ea typeface="微软雅黑" pitchFamily="34" charset="-122"/>
                <a:cs typeface="Times New Roman" pitchFamily="18" charset="0"/>
              </a:rPr>
              <a:t>所示。</a:t>
            </a:r>
          </a:p>
        </p:txBody>
      </p:sp>
      <p:pic>
        <p:nvPicPr>
          <p:cNvPr id="89090" name="Picture 2">
            <a:extLst>
              <a:ext uri="{FF2B5EF4-FFF2-40B4-BE49-F238E27FC236}">
                <a16:creationId xmlns="" xmlns:a16="http://schemas.microsoft.com/office/drawing/2014/main" id="{B0DFDE0F-9799-4EF3-861C-2B37D9258E8C}"/>
              </a:ext>
            </a:extLst>
          </p:cNvPr>
          <p:cNvPicPr>
            <a:picLocks noChangeArrowheads="1"/>
          </p:cNvPicPr>
          <p:nvPr/>
        </p:nvPicPr>
        <p:blipFill>
          <a:blip r:embed="rId3" cstate="print">
            <a:extLst>
              <a:ext uri="{28A0092B-C50C-407E-A947-70E740481C1C}">
                <a14:useLocalDpi xmlns:a14="http://schemas.microsoft.com/office/drawing/2010/main" val="0"/>
              </a:ext>
            </a:extLst>
          </a:blip>
          <a:srcRect l="10248" r="10248" b="5757"/>
          <a:stretch>
            <a:fillRect/>
          </a:stretch>
        </p:blipFill>
        <p:spPr bwMode="auto">
          <a:xfrm>
            <a:off x="1491448" y="3717032"/>
            <a:ext cx="2527420" cy="200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3">
            <a:extLst>
              <a:ext uri="{FF2B5EF4-FFF2-40B4-BE49-F238E27FC236}">
                <a16:creationId xmlns="" xmlns:a16="http://schemas.microsoft.com/office/drawing/2014/main" id="{54299C7E-DB96-494B-9DA7-E5D3E4B425CF}"/>
              </a:ext>
            </a:extLst>
          </p:cNvPr>
          <p:cNvPicPr>
            <a:picLocks noChangeArrowheads="1"/>
          </p:cNvPicPr>
          <p:nvPr/>
        </p:nvPicPr>
        <p:blipFill>
          <a:blip r:embed="rId4" cstate="print">
            <a:extLst>
              <a:ext uri="{28A0092B-C50C-407E-A947-70E740481C1C}">
                <a14:useLocalDpi xmlns:a14="http://schemas.microsoft.com/office/drawing/2010/main" val="0"/>
              </a:ext>
            </a:extLst>
          </a:blip>
          <a:srcRect l="7964" r="17548"/>
          <a:stretch>
            <a:fillRect/>
          </a:stretch>
        </p:blipFill>
        <p:spPr bwMode="auto">
          <a:xfrm>
            <a:off x="4891593" y="3717032"/>
            <a:ext cx="2527420" cy="200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4">
            <a:extLst>
              <a:ext uri="{FF2B5EF4-FFF2-40B4-BE49-F238E27FC236}">
                <a16:creationId xmlns="" xmlns:a16="http://schemas.microsoft.com/office/drawing/2014/main" id="{5DB8D44E-2994-468F-808E-2BBC5FDEA7E5}"/>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1738" y="3717032"/>
            <a:ext cx="2527420" cy="200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2"/>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6615122"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1.5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计算机网络发展新技术</a:t>
            </a:r>
          </a:p>
        </p:txBody>
      </p:sp>
      <p:sp>
        <p:nvSpPr>
          <p:cNvPr id="3" name="矩形 2"/>
          <p:cNvSpPr/>
          <p:nvPr/>
        </p:nvSpPr>
        <p:spPr>
          <a:xfrm>
            <a:off x="2095472" y="1500174"/>
            <a:ext cx="2518638" cy="523220"/>
          </a:xfrm>
          <a:prstGeom prst="rect">
            <a:avLst/>
          </a:prstGeom>
        </p:spPr>
        <p:txBody>
          <a:bodyPr wrap="none">
            <a:spAutoFit/>
          </a:bodyPr>
          <a:lstStyle/>
          <a:p>
            <a:r>
              <a:rPr lang="en-US" altLang="zh-CN" sz="2800" b="1" dirty="0">
                <a:latin typeface="Times New Roman" pitchFamily="18" charset="0"/>
                <a:ea typeface="微软雅黑" pitchFamily="34" charset="-122"/>
                <a:cs typeface="Times New Roman" pitchFamily="18" charset="0"/>
              </a:rPr>
              <a:t>1.5.3  </a:t>
            </a:r>
            <a:r>
              <a:rPr lang="zh-CN" altLang="en-US" sz="2800" b="1" dirty="0">
                <a:latin typeface="Times New Roman" pitchFamily="18" charset="0"/>
                <a:ea typeface="微软雅黑" pitchFamily="34" charset="-122"/>
                <a:cs typeface="Times New Roman" pitchFamily="18" charset="0"/>
              </a:rPr>
              <a:t>三网融合</a:t>
            </a:r>
          </a:p>
        </p:txBody>
      </p:sp>
      <p:grpSp>
        <p:nvGrpSpPr>
          <p:cNvPr id="4" name="组合 3"/>
          <p:cNvGrpSpPr/>
          <p:nvPr/>
        </p:nvGrpSpPr>
        <p:grpSpPr>
          <a:xfrm>
            <a:off x="595274" y="1142984"/>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7" name="矩形 6"/>
          <p:cNvSpPr/>
          <p:nvPr/>
        </p:nvSpPr>
        <p:spPr>
          <a:xfrm>
            <a:off x="1595406" y="2571744"/>
            <a:ext cx="7429552" cy="513859"/>
          </a:xfrm>
          <a:prstGeom prst="rect">
            <a:avLst/>
          </a:prstGeom>
        </p:spPr>
        <p:txBody>
          <a:bodyPr wrap="square">
            <a:spAutoFit/>
          </a:bodyPr>
          <a:lstStyle/>
          <a:p>
            <a:pPr indent="457200" algn="just">
              <a:lnSpc>
                <a:spcPct val="125000"/>
              </a:lnSpc>
            </a:pPr>
            <a:r>
              <a:rPr lang="zh-CN" altLang="en-US" sz="2400" b="1" dirty="0">
                <a:latin typeface="Times New Roman" pitchFamily="18" charset="0"/>
                <a:ea typeface="微软雅黑" pitchFamily="34" charset="-122"/>
                <a:cs typeface="Times New Roman" pitchFamily="18" charset="0"/>
              </a:rPr>
              <a:t>三网融合的概念</a:t>
            </a:r>
          </a:p>
        </p:txBody>
      </p:sp>
      <p:grpSp>
        <p:nvGrpSpPr>
          <p:cNvPr id="8" name="组合 7"/>
          <p:cNvGrpSpPr>
            <a:grpSpLocks noChangeAspect="1"/>
          </p:cNvGrpSpPr>
          <p:nvPr/>
        </p:nvGrpSpPr>
        <p:grpSpPr>
          <a:xfrm>
            <a:off x="1238216" y="2428868"/>
            <a:ext cx="756000" cy="756002"/>
            <a:chOff x="2804323" y="3859118"/>
            <a:chExt cx="900000" cy="900002"/>
          </a:xfrm>
        </p:grpSpPr>
        <p:sp>
          <p:nvSpPr>
            <p:cNvPr id="9" name="椭圆 8"/>
            <p:cNvSpPr/>
            <p:nvPr/>
          </p:nvSpPr>
          <p:spPr>
            <a:xfrm>
              <a:off x="2804323" y="3859118"/>
              <a:ext cx="900000" cy="90000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0"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pic>
        <p:nvPicPr>
          <p:cNvPr id="12" name="图片 11">
            <a:extLst>
              <a:ext uri="{FF2B5EF4-FFF2-40B4-BE49-F238E27FC236}">
                <a16:creationId xmlns="" xmlns:a16="http://schemas.microsoft.com/office/drawing/2014/main" id="{41C1B374-D345-4C66-BD20-A1CF85297D1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109747">
            <a:off x="6920358" y="4145594"/>
            <a:ext cx="7715127" cy="3031751"/>
          </a:xfrm>
          <a:prstGeom prst="rect">
            <a:avLst/>
          </a:prstGeom>
        </p:spPr>
      </p:pic>
      <p:sp useBgFill="1">
        <p:nvSpPr>
          <p:cNvPr id="16" name="矩形 15"/>
          <p:cNvSpPr/>
          <p:nvPr/>
        </p:nvSpPr>
        <p:spPr>
          <a:xfrm>
            <a:off x="1595406" y="3357562"/>
            <a:ext cx="6715172" cy="2750048"/>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三网融合就是实现有线电视网络、电信网络和计算机网络三者之间的融合，目的是构建一个健全、高效的通信网络，从而满足社会发展的需求。</a:t>
            </a:r>
            <a:endParaRPr lang="en-US" altLang="zh-CN" sz="2000" dirty="0">
              <a:latin typeface="Times New Roman" pitchFamily="18" charset="0"/>
              <a:ea typeface="微软雅黑" pitchFamily="34" charset="-122"/>
              <a:cs typeface="Times New Roman" pitchFamily="18" charset="0"/>
            </a:endParaRPr>
          </a:p>
          <a:p>
            <a:pPr indent="457200" algn="just">
              <a:lnSpc>
                <a:spcPct val="125000"/>
              </a:lnSpc>
            </a:pPr>
            <a:r>
              <a:rPr lang="zh-CN" altLang="en-US" sz="2000" dirty="0">
                <a:latin typeface="Times New Roman" pitchFamily="18" charset="0"/>
                <a:ea typeface="微软雅黑" pitchFamily="34" charset="-122"/>
                <a:cs typeface="Times New Roman" pitchFamily="18" charset="0"/>
              </a:rPr>
              <a:t>三网融合并不意味着三大网络的物理合一，而主要是指高层业务应用的融合。三大网络通过技术改造，其技术功能趋于一致，业务范围趋于相同，网络互连互通、资源共享，能为用户提供语音、数据和广播电视等多种服务。</a:t>
            </a:r>
          </a:p>
        </p:txBody>
      </p:sp>
    </p:spTree>
    <p:extLst>
      <p:ext uri="{BB962C8B-B14F-4D97-AF65-F5344CB8AC3E}">
        <p14:creationId xmlns:p14="http://schemas.microsoft.com/office/powerpoint/2010/main" val="246796433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2000"/>
                            </p:stCondLst>
                            <p:childTnLst>
                              <p:par>
                                <p:cTn id="27" presetID="17" presetClass="entr" presetSubtype="1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6615122"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1.5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计算机网络发展新技术</a:t>
            </a:r>
          </a:p>
        </p:txBody>
      </p:sp>
      <p:sp>
        <p:nvSpPr>
          <p:cNvPr id="3" name="矩形 2"/>
          <p:cNvSpPr/>
          <p:nvPr/>
        </p:nvSpPr>
        <p:spPr>
          <a:xfrm>
            <a:off x="2095472" y="1500174"/>
            <a:ext cx="2518638" cy="523220"/>
          </a:xfrm>
          <a:prstGeom prst="rect">
            <a:avLst/>
          </a:prstGeom>
        </p:spPr>
        <p:txBody>
          <a:bodyPr wrap="none">
            <a:spAutoFit/>
          </a:bodyPr>
          <a:lstStyle/>
          <a:p>
            <a:r>
              <a:rPr lang="en-US" altLang="zh-CN" sz="2800" b="1" dirty="0">
                <a:latin typeface="Times New Roman" pitchFamily="18" charset="0"/>
                <a:ea typeface="微软雅黑" pitchFamily="34" charset="-122"/>
                <a:cs typeface="Times New Roman" pitchFamily="18" charset="0"/>
              </a:rPr>
              <a:t>1.5.3  </a:t>
            </a:r>
            <a:r>
              <a:rPr lang="zh-CN" altLang="en-US" sz="2800" b="1" dirty="0">
                <a:latin typeface="Times New Roman" pitchFamily="18" charset="0"/>
                <a:ea typeface="微软雅黑" pitchFamily="34" charset="-122"/>
                <a:cs typeface="Times New Roman" pitchFamily="18" charset="0"/>
              </a:rPr>
              <a:t>三网融合</a:t>
            </a:r>
          </a:p>
        </p:txBody>
      </p:sp>
      <p:grpSp>
        <p:nvGrpSpPr>
          <p:cNvPr id="4" name="组合 3"/>
          <p:cNvGrpSpPr/>
          <p:nvPr/>
        </p:nvGrpSpPr>
        <p:grpSpPr>
          <a:xfrm>
            <a:off x="595274" y="1142984"/>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7" name="矩形 6"/>
          <p:cNvSpPr/>
          <p:nvPr/>
        </p:nvSpPr>
        <p:spPr>
          <a:xfrm>
            <a:off x="1595406" y="2571744"/>
            <a:ext cx="7429552" cy="513859"/>
          </a:xfrm>
          <a:prstGeom prst="rect">
            <a:avLst/>
          </a:prstGeom>
        </p:spPr>
        <p:txBody>
          <a:bodyPr wrap="square">
            <a:spAutoFit/>
          </a:bodyPr>
          <a:lstStyle/>
          <a:p>
            <a:pPr indent="457200" algn="just">
              <a:lnSpc>
                <a:spcPct val="125000"/>
              </a:lnSpc>
            </a:pPr>
            <a:r>
              <a:rPr lang="zh-CN" altLang="en-US" sz="2400" b="1" dirty="0">
                <a:latin typeface="Times New Roman" pitchFamily="18" charset="0"/>
                <a:ea typeface="微软雅黑" pitchFamily="34" charset="-122"/>
                <a:cs typeface="Times New Roman" pitchFamily="18" charset="0"/>
              </a:rPr>
              <a:t>三网融合的优点</a:t>
            </a:r>
          </a:p>
        </p:txBody>
      </p:sp>
      <p:grpSp>
        <p:nvGrpSpPr>
          <p:cNvPr id="8" name="组合 7"/>
          <p:cNvGrpSpPr>
            <a:grpSpLocks noChangeAspect="1"/>
          </p:cNvGrpSpPr>
          <p:nvPr/>
        </p:nvGrpSpPr>
        <p:grpSpPr>
          <a:xfrm>
            <a:off x="1238216" y="2428868"/>
            <a:ext cx="756000" cy="756002"/>
            <a:chOff x="2804323" y="3859118"/>
            <a:chExt cx="900000" cy="900002"/>
          </a:xfrm>
        </p:grpSpPr>
        <p:sp>
          <p:nvSpPr>
            <p:cNvPr id="9" name="椭圆 8"/>
            <p:cNvSpPr/>
            <p:nvPr/>
          </p:nvSpPr>
          <p:spPr>
            <a:xfrm>
              <a:off x="2804323" y="3859118"/>
              <a:ext cx="900000" cy="90000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0"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13" name="worldwide_259573">
            <a:extLst>
              <a:ext uri="{FF2B5EF4-FFF2-40B4-BE49-F238E27FC236}">
                <a16:creationId xmlns="" xmlns:a16="http://schemas.microsoft.com/office/drawing/2014/main" id="{160EAE6F-6D03-471E-BDA4-04EB7953D579}"/>
              </a:ext>
            </a:extLst>
          </p:cNvPr>
          <p:cNvSpPr>
            <a:spLocks noChangeAspect="1"/>
          </p:cNvSpPr>
          <p:nvPr/>
        </p:nvSpPr>
        <p:spPr bwMode="auto">
          <a:xfrm>
            <a:off x="1327889" y="3400129"/>
            <a:ext cx="609685" cy="699598"/>
          </a:xfrm>
          <a:custGeom>
            <a:avLst/>
            <a:gdLst>
              <a:gd name="connsiteX0" fmla="*/ 345941 w 528746"/>
              <a:gd name="connsiteY0" fmla="*/ 504965 h 606722"/>
              <a:gd name="connsiteX1" fmla="*/ 339444 w 528746"/>
              <a:gd name="connsiteY1" fmla="*/ 525227 h 606722"/>
              <a:gd name="connsiteX2" fmla="*/ 312566 w 528746"/>
              <a:gd name="connsiteY2" fmla="*/ 577661 h 606722"/>
              <a:gd name="connsiteX3" fmla="*/ 405660 w 528746"/>
              <a:gd name="connsiteY3" fmla="*/ 536514 h 606722"/>
              <a:gd name="connsiteX4" fmla="*/ 345941 w 528746"/>
              <a:gd name="connsiteY4" fmla="*/ 504965 h 606722"/>
              <a:gd name="connsiteX5" fmla="*/ 182716 w 528746"/>
              <a:gd name="connsiteY5" fmla="*/ 504965 h 606722"/>
              <a:gd name="connsiteX6" fmla="*/ 123086 w 528746"/>
              <a:gd name="connsiteY6" fmla="*/ 536514 h 606722"/>
              <a:gd name="connsiteX7" fmla="*/ 216180 w 528746"/>
              <a:gd name="connsiteY7" fmla="*/ 577661 h 606722"/>
              <a:gd name="connsiteX8" fmla="*/ 189302 w 528746"/>
              <a:gd name="connsiteY8" fmla="*/ 525227 h 606722"/>
              <a:gd name="connsiteX9" fmla="*/ 182716 w 528746"/>
              <a:gd name="connsiteY9" fmla="*/ 504965 h 606722"/>
              <a:gd name="connsiteX10" fmla="*/ 264329 w 528746"/>
              <a:gd name="connsiteY10" fmla="*/ 490657 h 606722"/>
              <a:gd name="connsiteX11" fmla="*/ 205945 w 528746"/>
              <a:gd name="connsiteY11" fmla="*/ 497944 h 606722"/>
              <a:gd name="connsiteX12" fmla="*/ 212086 w 528746"/>
              <a:gd name="connsiteY12" fmla="*/ 517051 h 606722"/>
              <a:gd name="connsiteX13" fmla="*/ 264329 w 528746"/>
              <a:gd name="connsiteY13" fmla="*/ 582549 h 606722"/>
              <a:gd name="connsiteX14" fmla="*/ 316660 w 528746"/>
              <a:gd name="connsiteY14" fmla="*/ 517051 h 606722"/>
              <a:gd name="connsiteX15" fmla="*/ 322801 w 528746"/>
              <a:gd name="connsiteY15" fmla="*/ 497944 h 606722"/>
              <a:gd name="connsiteX16" fmla="*/ 264329 w 528746"/>
              <a:gd name="connsiteY16" fmla="*/ 490657 h 606722"/>
              <a:gd name="connsiteX17" fmla="*/ 186543 w 528746"/>
              <a:gd name="connsiteY17" fmla="*/ 354773 h 606722"/>
              <a:gd name="connsiteX18" fmla="*/ 199893 w 528746"/>
              <a:gd name="connsiteY18" fmla="*/ 474482 h 606722"/>
              <a:gd name="connsiteX19" fmla="*/ 264329 w 528746"/>
              <a:gd name="connsiteY19" fmla="*/ 466484 h 606722"/>
              <a:gd name="connsiteX20" fmla="*/ 328853 w 528746"/>
              <a:gd name="connsiteY20" fmla="*/ 474482 h 606722"/>
              <a:gd name="connsiteX21" fmla="*/ 342203 w 528746"/>
              <a:gd name="connsiteY21" fmla="*/ 354773 h 606722"/>
              <a:gd name="connsiteX22" fmla="*/ 24475 w 528746"/>
              <a:gd name="connsiteY22" fmla="*/ 354773 h 606722"/>
              <a:gd name="connsiteX23" fmla="*/ 103684 w 528746"/>
              <a:gd name="connsiteY23" fmla="*/ 520784 h 606722"/>
              <a:gd name="connsiteX24" fmla="*/ 176664 w 528746"/>
              <a:gd name="connsiteY24" fmla="*/ 481503 h 606722"/>
              <a:gd name="connsiteX25" fmla="*/ 162335 w 528746"/>
              <a:gd name="connsiteY25" fmla="*/ 354773 h 606722"/>
              <a:gd name="connsiteX26" fmla="*/ 472671 w 528746"/>
              <a:gd name="connsiteY26" fmla="*/ 330599 h 606722"/>
              <a:gd name="connsiteX27" fmla="*/ 477916 w 528746"/>
              <a:gd name="connsiteY27" fmla="*/ 330599 h 606722"/>
              <a:gd name="connsiteX28" fmla="*/ 490006 w 528746"/>
              <a:gd name="connsiteY28" fmla="*/ 342701 h 606722"/>
              <a:gd name="connsiteX29" fmla="*/ 477916 w 528746"/>
              <a:gd name="connsiteY29" fmla="*/ 354803 h 606722"/>
              <a:gd name="connsiteX30" fmla="*/ 472671 w 528746"/>
              <a:gd name="connsiteY30" fmla="*/ 354803 h 606722"/>
              <a:gd name="connsiteX31" fmla="*/ 460580 w 528746"/>
              <a:gd name="connsiteY31" fmla="*/ 342701 h 606722"/>
              <a:gd name="connsiteX32" fmla="*/ 472671 w 528746"/>
              <a:gd name="connsiteY32" fmla="*/ 330599 h 606722"/>
              <a:gd name="connsiteX33" fmla="*/ 196778 w 528746"/>
              <a:gd name="connsiteY33" fmla="*/ 228132 h 606722"/>
              <a:gd name="connsiteX34" fmla="*/ 186543 w 528746"/>
              <a:gd name="connsiteY34" fmla="*/ 330600 h 606722"/>
              <a:gd name="connsiteX35" fmla="*/ 342114 w 528746"/>
              <a:gd name="connsiteY35" fmla="*/ 330600 h 606722"/>
              <a:gd name="connsiteX36" fmla="*/ 331968 w 528746"/>
              <a:gd name="connsiteY36" fmla="*/ 228132 h 606722"/>
              <a:gd name="connsiteX37" fmla="*/ 271360 w 528746"/>
              <a:gd name="connsiteY37" fmla="*/ 287142 h 606722"/>
              <a:gd name="connsiteX38" fmla="*/ 264329 w 528746"/>
              <a:gd name="connsiteY38" fmla="*/ 289275 h 606722"/>
              <a:gd name="connsiteX39" fmla="*/ 257387 w 528746"/>
              <a:gd name="connsiteY39" fmla="*/ 287142 h 606722"/>
              <a:gd name="connsiteX40" fmla="*/ 196778 w 528746"/>
              <a:gd name="connsiteY40" fmla="*/ 228132 h 606722"/>
              <a:gd name="connsiteX41" fmla="*/ 425774 w 528746"/>
              <a:gd name="connsiteY41" fmla="*/ 165033 h 606722"/>
              <a:gd name="connsiteX42" fmla="*/ 351815 w 528746"/>
              <a:gd name="connsiteY42" fmla="*/ 205114 h 606722"/>
              <a:gd name="connsiteX43" fmla="*/ 366322 w 528746"/>
              <a:gd name="connsiteY43" fmla="*/ 330600 h 606722"/>
              <a:gd name="connsiteX44" fmla="*/ 433962 w 528746"/>
              <a:gd name="connsiteY44" fmla="*/ 330600 h 606722"/>
              <a:gd name="connsiteX45" fmla="*/ 446066 w 528746"/>
              <a:gd name="connsiteY45" fmla="*/ 342686 h 606722"/>
              <a:gd name="connsiteX46" fmla="*/ 433962 w 528746"/>
              <a:gd name="connsiteY46" fmla="*/ 354773 h 606722"/>
              <a:gd name="connsiteX47" fmla="*/ 366411 w 528746"/>
              <a:gd name="connsiteY47" fmla="*/ 354773 h 606722"/>
              <a:gd name="connsiteX48" fmla="*/ 352082 w 528746"/>
              <a:gd name="connsiteY48" fmla="*/ 481503 h 606722"/>
              <a:gd name="connsiteX49" fmla="*/ 424973 w 528746"/>
              <a:gd name="connsiteY49" fmla="*/ 520784 h 606722"/>
              <a:gd name="connsiteX50" fmla="*/ 504538 w 528746"/>
              <a:gd name="connsiteY50" fmla="*/ 342686 h 606722"/>
              <a:gd name="connsiteX51" fmla="*/ 425774 w 528746"/>
              <a:gd name="connsiteY51" fmla="*/ 165033 h 606722"/>
              <a:gd name="connsiteX52" fmla="*/ 102972 w 528746"/>
              <a:gd name="connsiteY52" fmla="*/ 165033 h 606722"/>
              <a:gd name="connsiteX53" fmla="*/ 24475 w 528746"/>
              <a:gd name="connsiteY53" fmla="*/ 330600 h 606722"/>
              <a:gd name="connsiteX54" fmla="*/ 162335 w 528746"/>
              <a:gd name="connsiteY54" fmla="*/ 330600 h 606722"/>
              <a:gd name="connsiteX55" fmla="*/ 176842 w 528746"/>
              <a:gd name="connsiteY55" fmla="*/ 205114 h 606722"/>
              <a:gd name="connsiteX56" fmla="*/ 102972 w 528746"/>
              <a:gd name="connsiteY56" fmla="*/ 165033 h 606722"/>
              <a:gd name="connsiteX57" fmla="*/ 375756 w 528746"/>
              <a:gd name="connsiteY57" fmla="*/ 130107 h 606722"/>
              <a:gd name="connsiteX58" fmla="*/ 363919 w 528746"/>
              <a:gd name="connsiteY58" fmla="*/ 174276 h 606722"/>
              <a:gd name="connsiteX59" fmla="*/ 406461 w 528746"/>
              <a:gd name="connsiteY59" fmla="*/ 149303 h 606722"/>
              <a:gd name="connsiteX60" fmla="*/ 375756 w 528746"/>
              <a:gd name="connsiteY60" fmla="*/ 130107 h 606722"/>
              <a:gd name="connsiteX61" fmla="*/ 152990 w 528746"/>
              <a:gd name="connsiteY61" fmla="*/ 130107 h 606722"/>
              <a:gd name="connsiteX62" fmla="*/ 122285 w 528746"/>
              <a:gd name="connsiteY62" fmla="*/ 149303 h 606722"/>
              <a:gd name="connsiteX63" fmla="*/ 164738 w 528746"/>
              <a:gd name="connsiteY63" fmla="*/ 174187 h 606722"/>
              <a:gd name="connsiteX64" fmla="*/ 152990 w 528746"/>
              <a:gd name="connsiteY64" fmla="*/ 130107 h 606722"/>
              <a:gd name="connsiteX65" fmla="*/ 264338 w 528746"/>
              <a:gd name="connsiteY65" fmla="*/ 80337 h 606722"/>
              <a:gd name="connsiteX66" fmla="*/ 232381 w 528746"/>
              <a:gd name="connsiteY66" fmla="*/ 112234 h 606722"/>
              <a:gd name="connsiteX67" fmla="*/ 264338 w 528746"/>
              <a:gd name="connsiteY67" fmla="*/ 144132 h 606722"/>
              <a:gd name="connsiteX68" fmla="*/ 296295 w 528746"/>
              <a:gd name="connsiteY68" fmla="*/ 112234 h 606722"/>
              <a:gd name="connsiteX69" fmla="*/ 264338 w 528746"/>
              <a:gd name="connsiteY69" fmla="*/ 80337 h 606722"/>
              <a:gd name="connsiteX70" fmla="*/ 264338 w 528746"/>
              <a:gd name="connsiteY70" fmla="*/ 56170 h 606722"/>
              <a:gd name="connsiteX71" fmla="*/ 320508 w 528746"/>
              <a:gd name="connsiteY71" fmla="*/ 112234 h 606722"/>
              <a:gd name="connsiteX72" fmla="*/ 264338 w 528746"/>
              <a:gd name="connsiteY72" fmla="*/ 168299 h 606722"/>
              <a:gd name="connsiteX73" fmla="*/ 208168 w 528746"/>
              <a:gd name="connsiteY73" fmla="*/ 112234 h 606722"/>
              <a:gd name="connsiteX74" fmla="*/ 264338 w 528746"/>
              <a:gd name="connsiteY74" fmla="*/ 56170 h 606722"/>
              <a:gd name="connsiteX75" fmla="*/ 264329 w 528746"/>
              <a:gd name="connsiteY75" fmla="*/ 24173 h 606722"/>
              <a:gd name="connsiteX76" fmla="*/ 176130 w 528746"/>
              <a:gd name="connsiteY76" fmla="*/ 112244 h 606722"/>
              <a:gd name="connsiteX77" fmla="*/ 264329 w 528746"/>
              <a:gd name="connsiteY77" fmla="*/ 261992 h 606722"/>
              <a:gd name="connsiteX78" fmla="*/ 352616 w 528746"/>
              <a:gd name="connsiteY78" fmla="*/ 112244 h 606722"/>
              <a:gd name="connsiteX79" fmla="*/ 264329 w 528746"/>
              <a:gd name="connsiteY79" fmla="*/ 24173 h 606722"/>
              <a:gd name="connsiteX80" fmla="*/ 264329 w 528746"/>
              <a:gd name="connsiteY80" fmla="*/ 0 h 606722"/>
              <a:gd name="connsiteX81" fmla="*/ 376468 w 528746"/>
              <a:gd name="connsiteY81" fmla="*/ 103535 h 606722"/>
              <a:gd name="connsiteX82" fmla="*/ 528746 w 528746"/>
              <a:gd name="connsiteY82" fmla="*/ 342686 h 606722"/>
              <a:gd name="connsiteX83" fmla="*/ 451317 w 528746"/>
              <a:gd name="connsiteY83" fmla="*/ 529404 h 606722"/>
              <a:gd name="connsiteX84" fmla="*/ 264329 w 528746"/>
              <a:gd name="connsiteY84" fmla="*/ 606722 h 606722"/>
              <a:gd name="connsiteX85" fmla="*/ 77429 w 528746"/>
              <a:gd name="connsiteY85" fmla="*/ 529404 h 606722"/>
              <a:gd name="connsiteX86" fmla="*/ 0 w 528746"/>
              <a:gd name="connsiteY86" fmla="*/ 342686 h 606722"/>
              <a:gd name="connsiteX87" fmla="*/ 152278 w 528746"/>
              <a:gd name="connsiteY87" fmla="*/ 103535 h 606722"/>
              <a:gd name="connsiteX88" fmla="*/ 264329 w 528746"/>
              <a:gd name="connsiteY8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28746" h="606722">
                <a:moveTo>
                  <a:pt x="345941" y="504965"/>
                </a:moveTo>
                <a:cubicBezTo>
                  <a:pt x="343894" y="511986"/>
                  <a:pt x="341758" y="518740"/>
                  <a:pt x="339444" y="525227"/>
                </a:cubicBezTo>
                <a:cubicBezTo>
                  <a:pt x="331701" y="546823"/>
                  <a:pt x="322623" y="564419"/>
                  <a:pt x="312566" y="577661"/>
                </a:cubicBezTo>
                <a:cubicBezTo>
                  <a:pt x="346742" y="570729"/>
                  <a:pt x="378337" y="556421"/>
                  <a:pt x="405660" y="536514"/>
                </a:cubicBezTo>
                <a:cubicBezTo>
                  <a:pt x="387237" y="523183"/>
                  <a:pt x="367123" y="512608"/>
                  <a:pt x="345941" y="504965"/>
                </a:cubicBezTo>
                <a:close/>
                <a:moveTo>
                  <a:pt x="182716" y="504965"/>
                </a:moveTo>
                <a:cubicBezTo>
                  <a:pt x="161534" y="512608"/>
                  <a:pt x="141420" y="523183"/>
                  <a:pt x="123086" y="536514"/>
                </a:cubicBezTo>
                <a:cubicBezTo>
                  <a:pt x="150320" y="556421"/>
                  <a:pt x="181915" y="570729"/>
                  <a:pt x="216180" y="577661"/>
                </a:cubicBezTo>
                <a:cubicBezTo>
                  <a:pt x="206123" y="564419"/>
                  <a:pt x="197045" y="546823"/>
                  <a:pt x="189302" y="525227"/>
                </a:cubicBezTo>
                <a:cubicBezTo>
                  <a:pt x="186988" y="518740"/>
                  <a:pt x="184763" y="511986"/>
                  <a:pt x="182716" y="504965"/>
                </a:cubicBezTo>
                <a:close/>
                <a:moveTo>
                  <a:pt x="264329" y="490657"/>
                </a:moveTo>
                <a:cubicBezTo>
                  <a:pt x="244571" y="490657"/>
                  <a:pt x="224902" y="493145"/>
                  <a:pt x="205945" y="497944"/>
                </a:cubicBezTo>
                <a:cubicBezTo>
                  <a:pt x="207814" y="504520"/>
                  <a:pt x="209861" y="510919"/>
                  <a:pt x="212086" y="517051"/>
                </a:cubicBezTo>
                <a:cubicBezTo>
                  <a:pt x="226771" y="558021"/>
                  <a:pt x="246351" y="582549"/>
                  <a:pt x="264329" y="582549"/>
                </a:cubicBezTo>
                <a:cubicBezTo>
                  <a:pt x="282395" y="582549"/>
                  <a:pt x="301886" y="558021"/>
                  <a:pt x="316660" y="517051"/>
                </a:cubicBezTo>
                <a:cubicBezTo>
                  <a:pt x="318796" y="510919"/>
                  <a:pt x="320843" y="504520"/>
                  <a:pt x="322801" y="497944"/>
                </a:cubicBezTo>
                <a:cubicBezTo>
                  <a:pt x="303844" y="493145"/>
                  <a:pt x="284175" y="490657"/>
                  <a:pt x="264329" y="490657"/>
                </a:cubicBezTo>
                <a:close/>
                <a:moveTo>
                  <a:pt x="186543" y="354773"/>
                </a:moveTo>
                <a:cubicBezTo>
                  <a:pt x="187166" y="397875"/>
                  <a:pt x="191794" y="438845"/>
                  <a:pt x="199893" y="474482"/>
                </a:cubicBezTo>
                <a:cubicBezTo>
                  <a:pt x="220808" y="469239"/>
                  <a:pt x="242524" y="466484"/>
                  <a:pt x="264329" y="466484"/>
                </a:cubicBezTo>
                <a:cubicBezTo>
                  <a:pt x="286222" y="466484"/>
                  <a:pt x="307849" y="469239"/>
                  <a:pt x="328853" y="474482"/>
                </a:cubicBezTo>
                <a:cubicBezTo>
                  <a:pt x="336952" y="438845"/>
                  <a:pt x="341491" y="397875"/>
                  <a:pt x="342203" y="354773"/>
                </a:cubicBezTo>
                <a:close/>
                <a:moveTo>
                  <a:pt x="24475" y="354773"/>
                </a:moveTo>
                <a:cubicBezTo>
                  <a:pt x="27768" y="420537"/>
                  <a:pt x="57672" y="479370"/>
                  <a:pt x="103684" y="520784"/>
                </a:cubicBezTo>
                <a:cubicBezTo>
                  <a:pt x="125845" y="503898"/>
                  <a:pt x="150498" y="490657"/>
                  <a:pt x="176664" y="481503"/>
                </a:cubicBezTo>
                <a:cubicBezTo>
                  <a:pt x="167942" y="443644"/>
                  <a:pt x="163047" y="400186"/>
                  <a:pt x="162335" y="354773"/>
                </a:cubicBezTo>
                <a:close/>
                <a:moveTo>
                  <a:pt x="472671" y="330599"/>
                </a:moveTo>
                <a:lnTo>
                  <a:pt x="477916" y="330599"/>
                </a:lnTo>
                <a:cubicBezTo>
                  <a:pt x="484583" y="330599"/>
                  <a:pt x="490006" y="336027"/>
                  <a:pt x="490006" y="342701"/>
                </a:cubicBezTo>
                <a:cubicBezTo>
                  <a:pt x="490006" y="349375"/>
                  <a:pt x="484583" y="354803"/>
                  <a:pt x="477916" y="354803"/>
                </a:cubicBezTo>
                <a:lnTo>
                  <a:pt x="472671" y="354803"/>
                </a:lnTo>
                <a:cubicBezTo>
                  <a:pt x="466003" y="354803"/>
                  <a:pt x="460580" y="349375"/>
                  <a:pt x="460580" y="342701"/>
                </a:cubicBezTo>
                <a:cubicBezTo>
                  <a:pt x="460580" y="336027"/>
                  <a:pt x="466003" y="330599"/>
                  <a:pt x="472671" y="330599"/>
                </a:cubicBezTo>
                <a:close/>
                <a:moveTo>
                  <a:pt x="196778" y="228132"/>
                </a:moveTo>
                <a:cubicBezTo>
                  <a:pt x="190726" y="259681"/>
                  <a:pt x="187255" y="294429"/>
                  <a:pt x="186543" y="330600"/>
                </a:cubicBezTo>
                <a:lnTo>
                  <a:pt x="342114" y="330600"/>
                </a:lnTo>
                <a:cubicBezTo>
                  <a:pt x="341491" y="294429"/>
                  <a:pt x="338020" y="259681"/>
                  <a:pt x="331968" y="228132"/>
                </a:cubicBezTo>
                <a:cubicBezTo>
                  <a:pt x="304289" y="263591"/>
                  <a:pt x="273674" y="285454"/>
                  <a:pt x="271360" y="287142"/>
                </a:cubicBezTo>
                <a:cubicBezTo>
                  <a:pt x="269224" y="288564"/>
                  <a:pt x="266821" y="289275"/>
                  <a:pt x="264329" y="289275"/>
                </a:cubicBezTo>
                <a:cubicBezTo>
                  <a:pt x="261926" y="289275"/>
                  <a:pt x="259523" y="288564"/>
                  <a:pt x="257387" y="287142"/>
                </a:cubicBezTo>
                <a:cubicBezTo>
                  <a:pt x="255073" y="285454"/>
                  <a:pt x="224457" y="263591"/>
                  <a:pt x="196778" y="228132"/>
                </a:cubicBezTo>
                <a:close/>
                <a:moveTo>
                  <a:pt x="425774" y="165033"/>
                </a:moveTo>
                <a:cubicBezTo>
                  <a:pt x="403257" y="182363"/>
                  <a:pt x="378515" y="195783"/>
                  <a:pt x="351815" y="205114"/>
                </a:cubicBezTo>
                <a:cubicBezTo>
                  <a:pt x="360537" y="242795"/>
                  <a:pt x="365521" y="285809"/>
                  <a:pt x="366322" y="330600"/>
                </a:cubicBezTo>
                <a:lnTo>
                  <a:pt x="433962" y="330600"/>
                </a:lnTo>
                <a:cubicBezTo>
                  <a:pt x="440637" y="330600"/>
                  <a:pt x="446066" y="336021"/>
                  <a:pt x="446066" y="342686"/>
                </a:cubicBezTo>
                <a:cubicBezTo>
                  <a:pt x="446066" y="349352"/>
                  <a:pt x="440637" y="354773"/>
                  <a:pt x="433962" y="354773"/>
                </a:cubicBezTo>
                <a:lnTo>
                  <a:pt x="366411" y="354773"/>
                </a:lnTo>
                <a:cubicBezTo>
                  <a:pt x="365699" y="400186"/>
                  <a:pt x="360715" y="443644"/>
                  <a:pt x="352082" y="481503"/>
                </a:cubicBezTo>
                <a:cubicBezTo>
                  <a:pt x="378159" y="490657"/>
                  <a:pt x="402812" y="503898"/>
                  <a:pt x="424973" y="520784"/>
                </a:cubicBezTo>
                <a:cubicBezTo>
                  <a:pt x="473833" y="476882"/>
                  <a:pt x="504538" y="413339"/>
                  <a:pt x="504538" y="342686"/>
                </a:cubicBezTo>
                <a:cubicBezTo>
                  <a:pt x="504538" y="273900"/>
                  <a:pt x="475079" y="209735"/>
                  <a:pt x="425774" y="165033"/>
                </a:cubicBezTo>
                <a:close/>
                <a:moveTo>
                  <a:pt x="102972" y="165033"/>
                </a:moveTo>
                <a:cubicBezTo>
                  <a:pt x="56515" y="207069"/>
                  <a:pt x="27679" y="266435"/>
                  <a:pt x="24475" y="330600"/>
                </a:cubicBezTo>
                <a:lnTo>
                  <a:pt x="162335" y="330600"/>
                </a:lnTo>
                <a:cubicBezTo>
                  <a:pt x="163136" y="285809"/>
                  <a:pt x="168120" y="242795"/>
                  <a:pt x="176842" y="205114"/>
                </a:cubicBezTo>
                <a:cubicBezTo>
                  <a:pt x="150231" y="195783"/>
                  <a:pt x="125400" y="182274"/>
                  <a:pt x="102972" y="165033"/>
                </a:cubicBezTo>
                <a:close/>
                <a:moveTo>
                  <a:pt x="375756" y="130107"/>
                </a:moveTo>
                <a:cubicBezTo>
                  <a:pt x="373798" y="145660"/>
                  <a:pt x="369615" y="160412"/>
                  <a:pt x="363919" y="174276"/>
                </a:cubicBezTo>
                <a:cubicBezTo>
                  <a:pt x="378871" y="167433"/>
                  <a:pt x="393111" y="159079"/>
                  <a:pt x="406461" y="149303"/>
                </a:cubicBezTo>
                <a:cubicBezTo>
                  <a:pt x="396760" y="142194"/>
                  <a:pt x="386525" y="135795"/>
                  <a:pt x="375756" y="130107"/>
                </a:cubicBezTo>
                <a:close/>
                <a:moveTo>
                  <a:pt x="152990" y="130107"/>
                </a:moveTo>
                <a:cubicBezTo>
                  <a:pt x="142221" y="135795"/>
                  <a:pt x="131897" y="142194"/>
                  <a:pt x="122285" y="149303"/>
                </a:cubicBezTo>
                <a:cubicBezTo>
                  <a:pt x="135635" y="159079"/>
                  <a:pt x="149786" y="167433"/>
                  <a:pt x="164738" y="174187"/>
                </a:cubicBezTo>
                <a:cubicBezTo>
                  <a:pt x="159042" y="160412"/>
                  <a:pt x="154859" y="145660"/>
                  <a:pt x="152990" y="130107"/>
                </a:cubicBezTo>
                <a:close/>
                <a:moveTo>
                  <a:pt x="264338" y="80337"/>
                </a:moveTo>
                <a:cubicBezTo>
                  <a:pt x="246713" y="80337"/>
                  <a:pt x="232381" y="94642"/>
                  <a:pt x="232381" y="112234"/>
                </a:cubicBezTo>
                <a:cubicBezTo>
                  <a:pt x="232381" y="129827"/>
                  <a:pt x="246713" y="144132"/>
                  <a:pt x="264338" y="144132"/>
                </a:cubicBezTo>
                <a:cubicBezTo>
                  <a:pt x="281964" y="144132"/>
                  <a:pt x="296295" y="129827"/>
                  <a:pt x="296295" y="112234"/>
                </a:cubicBezTo>
                <a:cubicBezTo>
                  <a:pt x="296295" y="94642"/>
                  <a:pt x="281964" y="80337"/>
                  <a:pt x="264338" y="80337"/>
                </a:cubicBezTo>
                <a:close/>
                <a:moveTo>
                  <a:pt x="264338" y="56170"/>
                </a:moveTo>
                <a:cubicBezTo>
                  <a:pt x="295316" y="56170"/>
                  <a:pt x="320508" y="81315"/>
                  <a:pt x="320508" y="112234"/>
                </a:cubicBezTo>
                <a:cubicBezTo>
                  <a:pt x="320508" y="143154"/>
                  <a:pt x="295316" y="168299"/>
                  <a:pt x="264338" y="168299"/>
                </a:cubicBezTo>
                <a:cubicBezTo>
                  <a:pt x="233360" y="168299"/>
                  <a:pt x="208168" y="143154"/>
                  <a:pt x="208168" y="112234"/>
                </a:cubicBezTo>
                <a:cubicBezTo>
                  <a:pt x="208168" y="81315"/>
                  <a:pt x="233360" y="56170"/>
                  <a:pt x="264338" y="56170"/>
                </a:cubicBezTo>
                <a:close/>
                <a:moveTo>
                  <a:pt x="264329" y="24173"/>
                </a:moveTo>
                <a:cubicBezTo>
                  <a:pt x="215735" y="24173"/>
                  <a:pt x="176130" y="63720"/>
                  <a:pt x="176130" y="112244"/>
                </a:cubicBezTo>
                <a:cubicBezTo>
                  <a:pt x="176130" y="185118"/>
                  <a:pt x="242435" y="244395"/>
                  <a:pt x="264329" y="261992"/>
                </a:cubicBezTo>
                <a:cubicBezTo>
                  <a:pt x="286311" y="244395"/>
                  <a:pt x="352616" y="185118"/>
                  <a:pt x="352616" y="112244"/>
                </a:cubicBezTo>
                <a:cubicBezTo>
                  <a:pt x="352616" y="63720"/>
                  <a:pt x="313011" y="24173"/>
                  <a:pt x="264329" y="24173"/>
                </a:cubicBezTo>
                <a:close/>
                <a:moveTo>
                  <a:pt x="264329" y="0"/>
                </a:moveTo>
                <a:cubicBezTo>
                  <a:pt x="323424" y="0"/>
                  <a:pt x="371929" y="45680"/>
                  <a:pt x="376468" y="103535"/>
                </a:cubicBezTo>
                <a:cubicBezTo>
                  <a:pt x="469205" y="146904"/>
                  <a:pt x="528746" y="240129"/>
                  <a:pt x="528746" y="342686"/>
                </a:cubicBezTo>
                <a:cubicBezTo>
                  <a:pt x="528746" y="413161"/>
                  <a:pt x="501245" y="479459"/>
                  <a:pt x="451317" y="529404"/>
                </a:cubicBezTo>
                <a:cubicBezTo>
                  <a:pt x="401388" y="579261"/>
                  <a:pt x="334994" y="606722"/>
                  <a:pt x="264329" y="606722"/>
                </a:cubicBezTo>
                <a:cubicBezTo>
                  <a:pt x="193752" y="606722"/>
                  <a:pt x="127358" y="579261"/>
                  <a:pt x="77429" y="529404"/>
                </a:cubicBezTo>
                <a:cubicBezTo>
                  <a:pt x="27501" y="479459"/>
                  <a:pt x="0" y="413161"/>
                  <a:pt x="0" y="342686"/>
                </a:cubicBezTo>
                <a:cubicBezTo>
                  <a:pt x="0" y="240129"/>
                  <a:pt x="59541" y="146904"/>
                  <a:pt x="152278" y="103535"/>
                </a:cubicBezTo>
                <a:cubicBezTo>
                  <a:pt x="156728" y="45680"/>
                  <a:pt x="205322" y="0"/>
                  <a:pt x="264329" y="0"/>
                </a:cubicBezTo>
                <a:close/>
              </a:path>
            </a:pathLst>
          </a:custGeom>
          <a:solidFill>
            <a:schemeClr val="accent1"/>
          </a:solidFill>
          <a:ln>
            <a:noFill/>
          </a:ln>
        </p:spPr>
      </p:sp>
      <p:sp>
        <p:nvSpPr>
          <p:cNvPr id="14" name="screen_117132">
            <a:extLst>
              <a:ext uri="{FF2B5EF4-FFF2-40B4-BE49-F238E27FC236}">
                <a16:creationId xmlns="" xmlns:a16="http://schemas.microsoft.com/office/drawing/2014/main" id="{A084499F-13B4-469E-AC30-663B04FD688A}"/>
              </a:ext>
            </a:extLst>
          </p:cNvPr>
          <p:cNvSpPr>
            <a:spLocks noChangeAspect="1"/>
          </p:cNvSpPr>
          <p:nvPr/>
        </p:nvSpPr>
        <p:spPr bwMode="auto">
          <a:xfrm>
            <a:off x="1382910" y="5519345"/>
            <a:ext cx="609685" cy="608890"/>
          </a:xfrm>
          <a:custGeom>
            <a:avLst/>
            <a:gdLst>
              <a:gd name="connsiteX0" fmla="*/ 423399 w 581370"/>
              <a:gd name="connsiteY0" fmla="*/ 350710 h 580612"/>
              <a:gd name="connsiteX1" fmla="*/ 463186 w 581370"/>
              <a:gd name="connsiteY1" fmla="*/ 350710 h 580612"/>
              <a:gd name="connsiteX2" fmla="*/ 487396 w 581370"/>
              <a:gd name="connsiteY2" fmla="*/ 374879 h 580612"/>
              <a:gd name="connsiteX3" fmla="*/ 463186 w 581370"/>
              <a:gd name="connsiteY3" fmla="*/ 399047 h 580612"/>
              <a:gd name="connsiteX4" fmla="*/ 423399 w 581370"/>
              <a:gd name="connsiteY4" fmla="*/ 399047 h 580612"/>
              <a:gd name="connsiteX5" fmla="*/ 399189 w 581370"/>
              <a:gd name="connsiteY5" fmla="*/ 374879 h 580612"/>
              <a:gd name="connsiteX6" fmla="*/ 423399 w 581370"/>
              <a:gd name="connsiteY6" fmla="*/ 350710 h 580612"/>
              <a:gd name="connsiteX7" fmla="*/ 270766 w 581370"/>
              <a:gd name="connsiteY7" fmla="*/ 350710 h 580612"/>
              <a:gd name="connsiteX8" fmla="*/ 310553 w 581370"/>
              <a:gd name="connsiteY8" fmla="*/ 350710 h 580612"/>
              <a:gd name="connsiteX9" fmla="*/ 334763 w 581370"/>
              <a:gd name="connsiteY9" fmla="*/ 374879 h 580612"/>
              <a:gd name="connsiteX10" fmla="*/ 310553 w 581370"/>
              <a:gd name="connsiteY10" fmla="*/ 399047 h 580612"/>
              <a:gd name="connsiteX11" fmla="*/ 270766 w 581370"/>
              <a:gd name="connsiteY11" fmla="*/ 399047 h 580612"/>
              <a:gd name="connsiteX12" fmla="*/ 246556 w 581370"/>
              <a:gd name="connsiteY12" fmla="*/ 374879 h 580612"/>
              <a:gd name="connsiteX13" fmla="*/ 270766 w 581370"/>
              <a:gd name="connsiteY13" fmla="*/ 350710 h 580612"/>
              <a:gd name="connsiteX14" fmla="*/ 118208 w 581370"/>
              <a:gd name="connsiteY14" fmla="*/ 350710 h 580612"/>
              <a:gd name="connsiteX15" fmla="*/ 157914 w 581370"/>
              <a:gd name="connsiteY15" fmla="*/ 350710 h 580612"/>
              <a:gd name="connsiteX16" fmla="*/ 182129 w 581370"/>
              <a:gd name="connsiteY16" fmla="*/ 374879 h 580612"/>
              <a:gd name="connsiteX17" fmla="*/ 157914 w 581370"/>
              <a:gd name="connsiteY17" fmla="*/ 399047 h 580612"/>
              <a:gd name="connsiteX18" fmla="*/ 118208 w 581370"/>
              <a:gd name="connsiteY18" fmla="*/ 399047 h 580612"/>
              <a:gd name="connsiteX19" fmla="*/ 93993 w 581370"/>
              <a:gd name="connsiteY19" fmla="*/ 374879 h 580612"/>
              <a:gd name="connsiteX20" fmla="*/ 118208 w 581370"/>
              <a:gd name="connsiteY20" fmla="*/ 350710 h 580612"/>
              <a:gd name="connsiteX21" fmla="*/ 423399 w 581370"/>
              <a:gd name="connsiteY21" fmla="*/ 272171 h 580612"/>
              <a:gd name="connsiteX22" fmla="*/ 463186 w 581370"/>
              <a:gd name="connsiteY22" fmla="*/ 272171 h 580612"/>
              <a:gd name="connsiteX23" fmla="*/ 487396 w 581370"/>
              <a:gd name="connsiteY23" fmla="*/ 296340 h 580612"/>
              <a:gd name="connsiteX24" fmla="*/ 463186 w 581370"/>
              <a:gd name="connsiteY24" fmla="*/ 320508 h 580612"/>
              <a:gd name="connsiteX25" fmla="*/ 423399 w 581370"/>
              <a:gd name="connsiteY25" fmla="*/ 320508 h 580612"/>
              <a:gd name="connsiteX26" fmla="*/ 399189 w 581370"/>
              <a:gd name="connsiteY26" fmla="*/ 296340 h 580612"/>
              <a:gd name="connsiteX27" fmla="*/ 423399 w 581370"/>
              <a:gd name="connsiteY27" fmla="*/ 272171 h 580612"/>
              <a:gd name="connsiteX28" fmla="*/ 270766 w 581370"/>
              <a:gd name="connsiteY28" fmla="*/ 272171 h 580612"/>
              <a:gd name="connsiteX29" fmla="*/ 310553 w 581370"/>
              <a:gd name="connsiteY29" fmla="*/ 272171 h 580612"/>
              <a:gd name="connsiteX30" fmla="*/ 334763 w 581370"/>
              <a:gd name="connsiteY30" fmla="*/ 296340 h 580612"/>
              <a:gd name="connsiteX31" fmla="*/ 310553 w 581370"/>
              <a:gd name="connsiteY31" fmla="*/ 320508 h 580612"/>
              <a:gd name="connsiteX32" fmla="*/ 270766 w 581370"/>
              <a:gd name="connsiteY32" fmla="*/ 320508 h 580612"/>
              <a:gd name="connsiteX33" fmla="*/ 246556 w 581370"/>
              <a:gd name="connsiteY33" fmla="*/ 296340 h 580612"/>
              <a:gd name="connsiteX34" fmla="*/ 270766 w 581370"/>
              <a:gd name="connsiteY34" fmla="*/ 272171 h 580612"/>
              <a:gd name="connsiteX35" fmla="*/ 118208 w 581370"/>
              <a:gd name="connsiteY35" fmla="*/ 272171 h 580612"/>
              <a:gd name="connsiteX36" fmla="*/ 157914 w 581370"/>
              <a:gd name="connsiteY36" fmla="*/ 272171 h 580612"/>
              <a:gd name="connsiteX37" fmla="*/ 182129 w 581370"/>
              <a:gd name="connsiteY37" fmla="*/ 296340 h 580612"/>
              <a:gd name="connsiteX38" fmla="*/ 157914 w 581370"/>
              <a:gd name="connsiteY38" fmla="*/ 320508 h 580612"/>
              <a:gd name="connsiteX39" fmla="*/ 118208 w 581370"/>
              <a:gd name="connsiteY39" fmla="*/ 320508 h 580612"/>
              <a:gd name="connsiteX40" fmla="*/ 93993 w 581370"/>
              <a:gd name="connsiteY40" fmla="*/ 296340 h 580612"/>
              <a:gd name="connsiteX41" fmla="*/ 118208 w 581370"/>
              <a:gd name="connsiteY41" fmla="*/ 272171 h 580612"/>
              <a:gd name="connsiteX42" fmla="*/ 270766 w 581370"/>
              <a:gd name="connsiteY42" fmla="*/ 193490 h 580612"/>
              <a:gd name="connsiteX43" fmla="*/ 310553 w 581370"/>
              <a:gd name="connsiteY43" fmla="*/ 193490 h 580612"/>
              <a:gd name="connsiteX44" fmla="*/ 334763 w 581370"/>
              <a:gd name="connsiteY44" fmla="*/ 217659 h 580612"/>
              <a:gd name="connsiteX45" fmla="*/ 310553 w 581370"/>
              <a:gd name="connsiteY45" fmla="*/ 241827 h 580612"/>
              <a:gd name="connsiteX46" fmla="*/ 270766 w 581370"/>
              <a:gd name="connsiteY46" fmla="*/ 241827 h 580612"/>
              <a:gd name="connsiteX47" fmla="*/ 246556 w 581370"/>
              <a:gd name="connsiteY47" fmla="*/ 217659 h 580612"/>
              <a:gd name="connsiteX48" fmla="*/ 270766 w 581370"/>
              <a:gd name="connsiteY48" fmla="*/ 193490 h 580612"/>
              <a:gd name="connsiteX49" fmla="*/ 118208 w 581370"/>
              <a:gd name="connsiteY49" fmla="*/ 193490 h 580612"/>
              <a:gd name="connsiteX50" fmla="*/ 157914 w 581370"/>
              <a:gd name="connsiteY50" fmla="*/ 193490 h 580612"/>
              <a:gd name="connsiteX51" fmla="*/ 182129 w 581370"/>
              <a:gd name="connsiteY51" fmla="*/ 217659 h 580612"/>
              <a:gd name="connsiteX52" fmla="*/ 157914 w 581370"/>
              <a:gd name="connsiteY52" fmla="*/ 241827 h 580612"/>
              <a:gd name="connsiteX53" fmla="*/ 118208 w 581370"/>
              <a:gd name="connsiteY53" fmla="*/ 241827 h 580612"/>
              <a:gd name="connsiteX54" fmla="*/ 93993 w 581370"/>
              <a:gd name="connsiteY54" fmla="*/ 217659 h 580612"/>
              <a:gd name="connsiteX55" fmla="*/ 118208 w 581370"/>
              <a:gd name="connsiteY55" fmla="*/ 193490 h 580612"/>
              <a:gd name="connsiteX56" fmla="*/ 118208 w 581370"/>
              <a:gd name="connsiteY56" fmla="*/ 114810 h 580612"/>
              <a:gd name="connsiteX57" fmla="*/ 157914 w 581370"/>
              <a:gd name="connsiteY57" fmla="*/ 114810 h 580612"/>
              <a:gd name="connsiteX58" fmla="*/ 182129 w 581370"/>
              <a:gd name="connsiteY58" fmla="*/ 138979 h 580612"/>
              <a:gd name="connsiteX59" fmla="*/ 157914 w 581370"/>
              <a:gd name="connsiteY59" fmla="*/ 163147 h 580612"/>
              <a:gd name="connsiteX60" fmla="*/ 118208 w 581370"/>
              <a:gd name="connsiteY60" fmla="*/ 163147 h 580612"/>
              <a:gd name="connsiteX61" fmla="*/ 93993 w 581370"/>
              <a:gd name="connsiteY61" fmla="*/ 138979 h 580612"/>
              <a:gd name="connsiteX62" fmla="*/ 118208 w 581370"/>
              <a:gd name="connsiteY62" fmla="*/ 114810 h 580612"/>
              <a:gd name="connsiteX63" fmla="*/ 48507 w 581370"/>
              <a:gd name="connsiteY63" fmla="*/ 48348 h 580612"/>
              <a:gd name="connsiteX64" fmla="*/ 48507 w 581370"/>
              <a:gd name="connsiteY64" fmla="*/ 435304 h 580612"/>
              <a:gd name="connsiteX65" fmla="*/ 532952 w 581370"/>
              <a:gd name="connsiteY65" fmla="*/ 435304 h 580612"/>
              <a:gd name="connsiteX66" fmla="*/ 533041 w 581370"/>
              <a:gd name="connsiteY66" fmla="*/ 435304 h 580612"/>
              <a:gd name="connsiteX67" fmla="*/ 533041 w 581370"/>
              <a:gd name="connsiteY67" fmla="*/ 48348 h 580612"/>
              <a:gd name="connsiteX68" fmla="*/ 24209 w 581370"/>
              <a:gd name="connsiteY68" fmla="*/ 0 h 580612"/>
              <a:gd name="connsiteX69" fmla="*/ 557250 w 581370"/>
              <a:gd name="connsiteY69" fmla="*/ 0 h 580612"/>
              <a:gd name="connsiteX70" fmla="*/ 581370 w 581370"/>
              <a:gd name="connsiteY70" fmla="*/ 24174 h 580612"/>
              <a:gd name="connsiteX71" fmla="*/ 581370 w 581370"/>
              <a:gd name="connsiteY71" fmla="*/ 459477 h 580612"/>
              <a:gd name="connsiteX72" fmla="*/ 557161 w 581370"/>
              <a:gd name="connsiteY72" fmla="*/ 483651 h 580612"/>
              <a:gd name="connsiteX73" fmla="*/ 314894 w 581370"/>
              <a:gd name="connsiteY73" fmla="*/ 483651 h 580612"/>
              <a:gd name="connsiteX74" fmla="*/ 314894 w 581370"/>
              <a:gd name="connsiteY74" fmla="*/ 532265 h 580612"/>
              <a:gd name="connsiteX75" fmla="*/ 402740 w 581370"/>
              <a:gd name="connsiteY75" fmla="*/ 532265 h 580612"/>
              <a:gd name="connsiteX76" fmla="*/ 426949 w 581370"/>
              <a:gd name="connsiteY76" fmla="*/ 556439 h 580612"/>
              <a:gd name="connsiteX77" fmla="*/ 402740 w 581370"/>
              <a:gd name="connsiteY77" fmla="*/ 580612 h 580612"/>
              <a:gd name="connsiteX78" fmla="*/ 178541 w 581370"/>
              <a:gd name="connsiteY78" fmla="*/ 580612 h 580612"/>
              <a:gd name="connsiteX79" fmla="*/ 154332 w 581370"/>
              <a:gd name="connsiteY79" fmla="*/ 556439 h 580612"/>
              <a:gd name="connsiteX80" fmla="*/ 178541 w 581370"/>
              <a:gd name="connsiteY80" fmla="*/ 532265 h 580612"/>
              <a:gd name="connsiteX81" fmla="*/ 266387 w 581370"/>
              <a:gd name="connsiteY81" fmla="*/ 532265 h 580612"/>
              <a:gd name="connsiteX82" fmla="*/ 266387 w 581370"/>
              <a:gd name="connsiteY82" fmla="*/ 483651 h 580612"/>
              <a:gd name="connsiteX83" fmla="*/ 24209 w 581370"/>
              <a:gd name="connsiteY83" fmla="*/ 483651 h 580612"/>
              <a:gd name="connsiteX84" fmla="*/ 0 w 581370"/>
              <a:gd name="connsiteY84" fmla="*/ 459477 h 580612"/>
              <a:gd name="connsiteX85" fmla="*/ 0 w 581370"/>
              <a:gd name="connsiteY85" fmla="*/ 24174 h 580612"/>
              <a:gd name="connsiteX86" fmla="*/ 24209 w 581370"/>
              <a:gd name="connsiteY86" fmla="*/ 0 h 58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81370" h="580612">
                <a:moveTo>
                  <a:pt x="423399" y="350710"/>
                </a:moveTo>
                <a:lnTo>
                  <a:pt x="463186" y="350710"/>
                </a:lnTo>
                <a:cubicBezTo>
                  <a:pt x="476537" y="350710"/>
                  <a:pt x="487396" y="361551"/>
                  <a:pt x="487396" y="374879"/>
                </a:cubicBezTo>
                <a:cubicBezTo>
                  <a:pt x="487396" y="388296"/>
                  <a:pt x="476537" y="399047"/>
                  <a:pt x="463186" y="399047"/>
                </a:cubicBezTo>
                <a:lnTo>
                  <a:pt x="423399" y="399047"/>
                </a:lnTo>
                <a:cubicBezTo>
                  <a:pt x="409959" y="399047"/>
                  <a:pt x="399189" y="388296"/>
                  <a:pt x="399189" y="374879"/>
                </a:cubicBezTo>
                <a:cubicBezTo>
                  <a:pt x="399189" y="361551"/>
                  <a:pt x="409959" y="350710"/>
                  <a:pt x="423399" y="350710"/>
                </a:cubicBezTo>
                <a:close/>
                <a:moveTo>
                  <a:pt x="270766" y="350710"/>
                </a:moveTo>
                <a:lnTo>
                  <a:pt x="310553" y="350710"/>
                </a:lnTo>
                <a:cubicBezTo>
                  <a:pt x="323993" y="350710"/>
                  <a:pt x="334763" y="361551"/>
                  <a:pt x="334763" y="374879"/>
                </a:cubicBezTo>
                <a:cubicBezTo>
                  <a:pt x="334763" y="388296"/>
                  <a:pt x="323993" y="399047"/>
                  <a:pt x="310553" y="399047"/>
                </a:cubicBezTo>
                <a:lnTo>
                  <a:pt x="270766" y="399047"/>
                </a:lnTo>
                <a:cubicBezTo>
                  <a:pt x="257504" y="399047"/>
                  <a:pt x="246556" y="388296"/>
                  <a:pt x="246556" y="374879"/>
                </a:cubicBezTo>
                <a:cubicBezTo>
                  <a:pt x="246556" y="361551"/>
                  <a:pt x="257415" y="350710"/>
                  <a:pt x="270766" y="350710"/>
                </a:cubicBezTo>
                <a:close/>
                <a:moveTo>
                  <a:pt x="118208" y="350710"/>
                </a:moveTo>
                <a:lnTo>
                  <a:pt x="157914" y="350710"/>
                </a:lnTo>
                <a:cubicBezTo>
                  <a:pt x="171357" y="350710"/>
                  <a:pt x="182129" y="361551"/>
                  <a:pt x="182129" y="374879"/>
                </a:cubicBezTo>
                <a:cubicBezTo>
                  <a:pt x="182129" y="388296"/>
                  <a:pt x="171357" y="399047"/>
                  <a:pt x="157914" y="399047"/>
                </a:cubicBezTo>
                <a:lnTo>
                  <a:pt x="118208" y="399047"/>
                </a:lnTo>
                <a:cubicBezTo>
                  <a:pt x="104854" y="399047"/>
                  <a:pt x="93993" y="388296"/>
                  <a:pt x="93993" y="374879"/>
                </a:cubicBezTo>
                <a:cubicBezTo>
                  <a:pt x="93993" y="361551"/>
                  <a:pt x="104765" y="350710"/>
                  <a:pt x="118208" y="350710"/>
                </a:cubicBezTo>
                <a:close/>
                <a:moveTo>
                  <a:pt x="423399" y="272171"/>
                </a:moveTo>
                <a:lnTo>
                  <a:pt x="463186" y="272171"/>
                </a:lnTo>
                <a:cubicBezTo>
                  <a:pt x="476537" y="272171"/>
                  <a:pt x="487396" y="283012"/>
                  <a:pt x="487396" y="296340"/>
                </a:cubicBezTo>
                <a:cubicBezTo>
                  <a:pt x="487396" y="309757"/>
                  <a:pt x="476537" y="320508"/>
                  <a:pt x="463186" y="320508"/>
                </a:cubicBezTo>
                <a:lnTo>
                  <a:pt x="423399" y="320508"/>
                </a:lnTo>
                <a:cubicBezTo>
                  <a:pt x="409959" y="320508"/>
                  <a:pt x="399189" y="309757"/>
                  <a:pt x="399189" y="296340"/>
                </a:cubicBezTo>
                <a:cubicBezTo>
                  <a:pt x="399189" y="283012"/>
                  <a:pt x="409959" y="272171"/>
                  <a:pt x="423399" y="272171"/>
                </a:cubicBezTo>
                <a:close/>
                <a:moveTo>
                  <a:pt x="270766" y="272171"/>
                </a:moveTo>
                <a:lnTo>
                  <a:pt x="310553" y="272171"/>
                </a:lnTo>
                <a:cubicBezTo>
                  <a:pt x="323993" y="272171"/>
                  <a:pt x="334763" y="283012"/>
                  <a:pt x="334763" y="296340"/>
                </a:cubicBezTo>
                <a:cubicBezTo>
                  <a:pt x="334763" y="309757"/>
                  <a:pt x="323993" y="320508"/>
                  <a:pt x="310553" y="320508"/>
                </a:cubicBezTo>
                <a:lnTo>
                  <a:pt x="270766" y="320508"/>
                </a:lnTo>
                <a:cubicBezTo>
                  <a:pt x="257504" y="320508"/>
                  <a:pt x="246556" y="309757"/>
                  <a:pt x="246556" y="296340"/>
                </a:cubicBezTo>
                <a:cubicBezTo>
                  <a:pt x="246556" y="283012"/>
                  <a:pt x="257415" y="272171"/>
                  <a:pt x="270766" y="272171"/>
                </a:cubicBezTo>
                <a:close/>
                <a:moveTo>
                  <a:pt x="118208" y="272171"/>
                </a:moveTo>
                <a:lnTo>
                  <a:pt x="157914" y="272171"/>
                </a:lnTo>
                <a:cubicBezTo>
                  <a:pt x="171357" y="272171"/>
                  <a:pt x="182129" y="283012"/>
                  <a:pt x="182129" y="296340"/>
                </a:cubicBezTo>
                <a:cubicBezTo>
                  <a:pt x="182129" y="309757"/>
                  <a:pt x="171357" y="320508"/>
                  <a:pt x="157914" y="320508"/>
                </a:cubicBezTo>
                <a:lnTo>
                  <a:pt x="118208" y="320508"/>
                </a:lnTo>
                <a:cubicBezTo>
                  <a:pt x="104854" y="320508"/>
                  <a:pt x="93993" y="309757"/>
                  <a:pt x="93993" y="296340"/>
                </a:cubicBezTo>
                <a:cubicBezTo>
                  <a:pt x="93993" y="283012"/>
                  <a:pt x="104765" y="272171"/>
                  <a:pt x="118208" y="272171"/>
                </a:cubicBezTo>
                <a:close/>
                <a:moveTo>
                  <a:pt x="270766" y="193490"/>
                </a:moveTo>
                <a:lnTo>
                  <a:pt x="310553" y="193490"/>
                </a:lnTo>
                <a:cubicBezTo>
                  <a:pt x="323993" y="193490"/>
                  <a:pt x="334763" y="204242"/>
                  <a:pt x="334763" y="217659"/>
                </a:cubicBezTo>
                <a:cubicBezTo>
                  <a:pt x="334763" y="231076"/>
                  <a:pt x="323993" y="241827"/>
                  <a:pt x="310553" y="241827"/>
                </a:cubicBezTo>
                <a:lnTo>
                  <a:pt x="270766" y="241827"/>
                </a:lnTo>
                <a:cubicBezTo>
                  <a:pt x="257504" y="241827"/>
                  <a:pt x="246556" y="231076"/>
                  <a:pt x="246556" y="217659"/>
                </a:cubicBezTo>
                <a:cubicBezTo>
                  <a:pt x="246556" y="204242"/>
                  <a:pt x="257415" y="193490"/>
                  <a:pt x="270766" y="193490"/>
                </a:cubicBezTo>
                <a:close/>
                <a:moveTo>
                  <a:pt x="118208" y="193490"/>
                </a:moveTo>
                <a:lnTo>
                  <a:pt x="157914" y="193490"/>
                </a:lnTo>
                <a:cubicBezTo>
                  <a:pt x="171357" y="193490"/>
                  <a:pt x="182129" y="204242"/>
                  <a:pt x="182129" y="217659"/>
                </a:cubicBezTo>
                <a:cubicBezTo>
                  <a:pt x="182129" y="231076"/>
                  <a:pt x="171357" y="241827"/>
                  <a:pt x="157914" y="241827"/>
                </a:cubicBezTo>
                <a:lnTo>
                  <a:pt x="118208" y="241827"/>
                </a:lnTo>
                <a:cubicBezTo>
                  <a:pt x="104854" y="241827"/>
                  <a:pt x="93993" y="231076"/>
                  <a:pt x="93993" y="217659"/>
                </a:cubicBezTo>
                <a:cubicBezTo>
                  <a:pt x="93993" y="204242"/>
                  <a:pt x="104765" y="193490"/>
                  <a:pt x="118208" y="193490"/>
                </a:cubicBezTo>
                <a:close/>
                <a:moveTo>
                  <a:pt x="118208" y="114810"/>
                </a:moveTo>
                <a:lnTo>
                  <a:pt x="157914" y="114810"/>
                </a:lnTo>
                <a:cubicBezTo>
                  <a:pt x="171357" y="114810"/>
                  <a:pt x="182129" y="125562"/>
                  <a:pt x="182129" y="138979"/>
                </a:cubicBezTo>
                <a:cubicBezTo>
                  <a:pt x="182129" y="152307"/>
                  <a:pt x="171357" y="163147"/>
                  <a:pt x="157914" y="163147"/>
                </a:cubicBezTo>
                <a:lnTo>
                  <a:pt x="118208" y="163147"/>
                </a:lnTo>
                <a:cubicBezTo>
                  <a:pt x="104854" y="163147"/>
                  <a:pt x="93993" y="152307"/>
                  <a:pt x="93993" y="138979"/>
                </a:cubicBezTo>
                <a:cubicBezTo>
                  <a:pt x="93993" y="125562"/>
                  <a:pt x="104765" y="114810"/>
                  <a:pt x="118208" y="114810"/>
                </a:cubicBezTo>
                <a:close/>
                <a:moveTo>
                  <a:pt x="48507" y="48348"/>
                </a:moveTo>
                <a:lnTo>
                  <a:pt x="48507" y="435304"/>
                </a:lnTo>
                <a:lnTo>
                  <a:pt x="532952" y="435304"/>
                </a:lnTo>
                <a:lnTo>
                  <a:pt x="533041" y="435304"/>
                </a:lnTo>
                <a:lnTo>
                  <a:pt x="533041" y="48348"/>
                </a:lnTo>
                <a:close/>
                <a:moveTo>
                  <a:pt x="24209" y="0"/>
                </a:moveTo>
                <a:lnTo>
                  <a:pt x="557250" y="0"/>
                </a:lnTo>
                <a:cubicBezTo>
                  <a:pt x="570512" y="0"/>
                  <a:pt x="581459" y="10754"/>
                  <a:pt x="581370" y="24174"/>
                </a:cubicBezTo>
                <a:lnTo>
                  <a:pt x="581370" y="459477"/>
                </a:lnTo>
                <a:cubicBezTo>
                  <a:pt x="581370" y="472897"/>
                  <a:pt x="570512" y="483651"/>
                  <a:pt x="557161" y="483651"/>
                </a:cubicBezTo>
                <a:lnTo>
                  <a:pt x="314894" y="483651"/>
                </a:lnTo>
                <a:lnTo>
                  <a:pt x="314894" y="532265"/>
                </a:lnTo>
                <a:lnTo>
                  <a:pt x="402740" y="532265"/>
                </a:lnTo>
                <a:cubicBezTo>
                  <a:pt x="416180" y="532265"/>
                  <a:pt x="426949" y="543019"/>
                  <a:pt x="426949" y="556439"/>
                </a:cubicBezTo>
                <a:cubicBezTo>
                  <a:pt x="426949" y="569858"/>
                  <a:pt x="416180" y="580612"/>
                  <a:pt x="402740" y="580612"/>
                </a:cubicBezTo>
                <a:lnTo>
                  <a:pt x="178541" y="580612"/>
                </a:lnTo>
                <a:cubicBezTo>
                  <a:pt x="165190" y="580612"/>
                  <a:pt x="154332" y="569858"/>
                  <a:pt x="154332" y="556439"/>
                </a:cubicBezTo>
                <a:cubicBezTo>
                  <a:pt x="154332" y="543019"/>
                  <a:pt x="165190" y="532265"/>
                  <a:pt x="178541" y="532265"/>
                </a:cubicBezTo>
                <a:lnTo>
                  <a:pt x="266387" y="532265"/>
                </a:lnTo>
                <a:lnTo>
                  <a:pt x="266387" y="483651"/>
                </a:lnTo>
                <a:lnTo>
                  <a:pt x="24209" y="483651"/>
                </a:lnTo>
                <a:cubicBezTo>
                  <a:pt x="10769" y="483651"/>
                  <a:pt x="0" y="472897"/>
                  <a:pt x="0" y="459477"/>
                </a:cubicBezTo>
                <a:lnTo>
                  <a:pt x="0" y="24174"/>
                </a:lnTo>
                <a:cubicBezTo>
                  <a:pt x="0" y="10754"/>
                  <a:pt x="10858" y="0"/>
                  <a:pt x="24209" y="0"/>
                </a:cubicBezTo>
                <a:close/>
              </a:path>
            </a:pathLst>
          </a:custGeom>
          <a:solidFill>
            <a:schemeClr val="accent1"/>
          </a:solidFill>
          <a:ln>
            <a:noFill/>
          </a:ln>
        </p:spPr>
      </p:sp>
      <p:sp>
        <p:nvSpPr>
          <p:cNvPr id="15" name="wifi_99535">
            <a:extLst>
              <a:ext uri="{FF2B5EF4-FFF2-40B4-BE49-F238E27FC236}">
                <a16:creationId xmlns="" xmlns:a16="http://schemas.microsoft.com/office/drawing/2014/main" id="{FF275300-52EE-4630-A429-67CF65580E70}"/>
              </a:ext>
            </a:extLst>
          </p:cNvPr>
          <p:cNvSpPr>
            <a:spLocks noChangeAspect="1"/>
          </p:cNvSpPr>
          <p:nvPr/>
        </p:nvSpPr>
        <p:spPr bwMode="auto">
          <a:xfrm>
            <a:off x="1355399" y="4418202"/>
            <a:ext cx="609685" cy="782668"/>
          </a:xfrm>
          <a:custGeom>
            <a:avLst/>
            <a:gdLst>
              <a:gd name="connsiteX0" fmla="*/ 159562 w 472076"/>
              <a:gd name="connsiteY0" fmla="*/ 472998 h 606016"/>
              <a:gd name="connsiteX1" fmla="*/ 137591 w 472076"/>
              <a:gd name="connsiteY1" fmla="*/ 522093 h 606016"/>
              <a:gd name="connsiteX2" fmla="*/ 334407 w 472076"/>
              <a:gd name="connsiteY2" fmla="*/ 522093 h 606016"/>
              <a:gd name="connsiteX3" fmla="*/ 312436 w 472076"/>
              <a:gd name="connsiteY3" fmla="*/ 472998 h 606016"/>
              <a:gd name="connsiteX4" fmla="*/ 190751 w 472076"/>
              <a:gd name="connsiteY4" fmla="*/ 403497 h 606016"/>
              <a:gd name="connsiteX5" fmla="*/ 174158 w 472076"/>
              <a:gd name="connsiteY5" fmla="*/ 440319 h 606016"/>
              <a:gd name="connsiteX6" fmla="*/ 297840 w 472076"/>
              <a:gd name="connsiteY6" fmla="*/ 440319 h 606016"/>
              <a:gd name="connsiteX7" fmla="*/ 281247 w 472076"/>
              <a:gd name="connsiteY7" fmla="*/ 403497 h 606016"/>
              <a:gd name="connsiteX8" fmla="*/ 235615 w 472076"/>
              <a:gd name="connsiteY8" fmla="*/ 303158 h 606016"/>
              <a:gd name="connsiteX9" fmla="*/ 205347 w 472076"/>
              <a:gd name="connsiteY9" fmla="*/ 370818 h 606016"/>
              <a:gd name="connsiteX10" fmla="*/ 266651 w 472076"/>
              <a:gd name="connsiteY10" fmla="*/ 370818 h 606016"/>
              <a:gd name="connsiteX11" fmla="*/ 236383 w 472076"/>
              <a:gd name="connsiteY11" fmla="*/ 303158 h 606016"/>
              <a:gd name="connsiteX12" fmla="*/ 236076 w 472076"/>
              <a:gd name="connsiteY12" fmla="*/ 303158 h 606016"/>
              <a:gd name="connsiteX13" fmla="*/ 235615 w 472076"/>
              <a:gd name="connsiteY13" fmla="*/ 303158 h 606016"/>
              <a:gd name="connsiteX14" fmla="*/ 236076 w 472076"/>
              <a:gd name="connsiteY14" fmla="*/ 168299 h 606016"/>
              <a:gd name="connsiteX15" fmla="*/ 283859 w 472076"/>
              <a:gd name="connsiteY15" fmla="*/ 188091 h 606016"/>
              <a:gd name="connsiteX16" fmla="*/ 283859 w 472076"/>
              <a:gd name="connsiteY16" fmla="*/ 283520 h 606016"/>
              <a:gd name="connsiteX17" fmla="*/ 268494 w 472076"/>
              <a:gd name="connsiteY17" fmla="*/ 294873 h 606016"/>
              <a:gd name="connsiteX18" fmla="*/ 408002 w 472076"/>
              <a:gd name="connsiteY18" fmla="*/ 606016 h 606016"/>
              <a:gd name="connsiteX19" fmla="*/ 372050 w 472076"/>
              <a:gd name="connsiteY19" fmla="*/ 606016 h 606016"/>
              <a:gd name="connsiteX20" fmla="*/ 349157 w 472076"/>
              <a:gd name="connsiteY20" fmla="*/ 554926 h 606016"/>
              <a:gd name="connsiteX21" fmla="*/ 122841 w 472076"/>
              <a:gd name="connsiteY21" fmla="*/ 554926 h 606016"/>
              <a:gd name="connsiteX22" fmla="*/ 99948 w 472076"/>
              <a:gd name="connsiteY22" fmla="*/ 606016 h 606016"/>
              <a:gd name="connsiteX23" fmla="*/ 63996 w 472076"/>
              <a:gd name="connsiteY23" fmla="*/ 606016 h 606016"/>
              <a:gd name="connsiteX24" fmla="*/ 203504 w 472076"/>
              <a:gd name="connsiteY24" fmla="*/ 294873 h 606016"/>
              <a:gd name="connsiteX25" fmla="*/ 188293 w 472076"/>
              <a:gd name="connsiteY25" fmla="*/ 283520 h 606016"/>
              <a:gd name="connsiteX26" fmla="*/ 188293 w 472076"/>
              <a:gd name="connsiteY26" fmla="*/ 188091 h 606016"/>
              <a:gd name="connsiteX27" fmla="*/ 236076 w 472076"/>
              <a:gd name="connsiteY27" fmla="*/ 168299 h 606016"/>
              <a:gd name="connsiteX28" fmla="*/ 236040 w 472076"/>
              <a:gd name="connsiteY28" fmla="*/ 66120 h 606016"/>
              <a:gd name="connsiteX29" fmla="*/ 356188 w 472076"/>
              <a:gd name="connsiteY29" fmla="*/ 115830 h 606016"/>
              <a:gd name="connsiteX30" fmla="*/ 405815 w 472076"/>
              <a:gd name="connsiteY30" fmla="*/ 235811 h 606016"/>
              <a:gd name="connsiteX31" fmla="*/ 356188 w 472076"/>
              <a:gd name="connsiteY31" fmla="*/ 355791 h 606016"/>
              <a:gd name="connsiteX32" fmla="*/ 332988 w 472076"/>
              <a:gd name="connsiteY32" fmla="*/ 332624 h 606016"/>
              <a:gd name="connsiteX33" fmla="*/ 373089 w 472076"/>
              <a:gd name="connsiteY33" fmla="*/ 235811 h 606016"/>
              <a:gd name="connsiteX34" fmla="*/ 332988 w 472076"/>
              <a:gd name="connsiteY34" fmla="*/ 138998 h 606016"/>
              <a:gd name="connsiteX35" fmla="*/ 236040 w 472076"/>
              <a:gd name="connsiteY35" fmla="*/ 98800 h 606016"/>
              <a:gd name="connsiteX36" fmla="*/ 139091 w 472076"/>
              <a:gd name="connsiteY36" fmla="*/ 138998 h 606016"/>
              <a:gd name="connsiteX37" fmla="*/ 139091 w 472076"/>
              <a:gd name="connsiteY37" fmla="*/ 332624 h 606016"/>
              <a:gd name="connsiteX38" fmla="*/ 115891 w 472076"/>
              <a:gd name="connsiteY38" fmla="*/ 355791 h 606016"/>
              <a:gd name="connsiteX39" fmla="*/ 115891 w 472076"/>
              <a:gd name="connsiteY39" fmla="*/ 115830 h 606016"/>
              <a:gd name="connsiteX40" fmla="*/ 236040 w 472076"/>
              <a:gd name="connsiteY40" fmla="*/ 66120 h 606016"/>
              <a:gd name="connsiteX41" fmla="*/ 236057 w 472076"/>
              <a:gd name="connsiteY41" fmla="*/ 0 h 606016"/>
              <a:gd name="connsiteX42" fmla="*/ 402930 w 472076"/>
              <a:gd name="connsiteY42" fmla="*/ 69041 h 606016"/>
              <a:gd name="connsiteX43" fmla="*/ 472076 w 472076"/>
              <a:gd name="connsiteY43" fmla="*/ 235815 h 606016"/>
              <a:gd name="connsiteX44" fmla="*/ 402930 w 472076"/>
              <a:gd name="connsiteY44" fmla="*/ 402435 h 606016"/>
              <a:gd name="connsiteX45" fmla="*/ 379727 w 472076"/>
              <a:gd name="connsiteY45" fmla="*/ 379268 h 606016"/>
              <a:gd name="connsiteX46" fmla="*/ 439347 w 472076"/>
              <a:gd name="connsiteY46" fmla="*/ 235815 h 606016"/>
              <a:gd name="connsiteX47" fmla="*/ 379727 w 472076"/>
              <a:gd name="connsiteY47" fmla="*/ 92209 h 606016"/>
              <a:gd name="connsiteX48" fmla="*/ 236057 w 472076"/>
              <a:gd name="connsiteY48" fmla="*/ 32680 h 606016"/>
              <a:gd name="connsiteX49" fmla="*/ 92233 w 472076"/>
              <a:gd name="connsiteY49" fmla="*/ 92209 h 606016"/>
              <a:gd name="connsiteX50" fmla="*/ 92233 w 472076"/>
              <a:gd name="connsiteY50" fmla="*/ 379268 h 606016"/>
              <a:gd name="connsiteX51" fmla="*/ 69030 w 472076"/>
              <a:gd name="connsiteY51" fmla="*/ 402435 h 606016"/>
              <a:gd name="connsiteX52" fmla="*/ 69030 w 472076"/>
              <a:gd name="connsiteY52" fmla="*/ 69041 h 606016"/>
              <a:gd name="connsiteX53" fmla="*/ 236057 w 472076"/>
              <a:gd name="connsiteY53" fmla="*/ 0 h 60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2076" h="606016">
                <a:moveTo>
                  <a:pt x="159562" y="472998"/>
                </a:moveTo>
                <a:lnTo>
                  <a:pt x="137591" y="522093"/>
                </a:lnTo>
                <a:lnTo>
                  <a:pt x="334407" y="522093"/>
                </a:lnTo>
                <a:lnTo>
                  <a:pt x="312436" y="472998"/>
                </a:lnTo>
                <a:close/>
                <a:moveTo>
                  <a:pt x="190751" y="403497"/>
                </a:moveTo>
                <a:lnTo>
                  <a:pt x="174158" y="440319"/>
                </a:lnTo>
                <a:lnTo>
                  <a:pt x="297840" y="440319"/>
                </a:lnTo>
                <a:lnTo>
                  <a:pt x="281247" y="403497"/>
                </a:lnTo>
                <a:close/>
                <a:moveTo>
                  <a:pt x="235615" y="303158"/>
                </a:moveTo>
                <a:lnTo>
                  <a:pt x="205347" y="370818"/>
                </a:lnTo>
                <a:lnTo>
                  <a:pt x="266651" y="370818"/>
                </a:lnTo>
                <a:lnTo>
                  <a:pt x="236383" y="303158"/>
                </a:lnTo>
                <a:cubicBezTo>
                  <a:pt x="236229" y="303158"/>
                  <a:pt x="236076" y="303158"/>
                  <a:pt x="236076" y="303158"/>
                </a:cubicBezTo>
                <a:cubicBezTo>
                  <a:pt x="235922" y="303158"/>
                  <a:pt x="235769" y="303158"/>
                  <a:pt x="235615" y="303158"/>
                </a:cubicBezTo>
                <a:close/>
                <a:moveTo>
                  <a:pt x="236076" y="168299"/>
                </a:moveTo>
                <a:cubicBezTo>
                  <a:pt x="254052" y="168299"/>
                  <a:pt x="271106" y="175357"/>
                  <a:pt x="283859" y="188091"/>
                </a:cubicBezTo>
                <a:cubicBezTo>
                  <a:pt x="310132" y="214326"/>
                  <a:pt x="310132" y="257131"/>
                  <a:pt x="283859" y="283520"/>
                </a:cubicBezTo>
                <a:cubicBezTo>
                  <a:pt x="279249" y="287969"/>
                  <a:pt x="274026" y="291805"/>
                  <a:pt x="268494" y="294873"/>
                </a:cubicBezTo>
                <a:lnTo>
                  <a:pt x="408002" y="606016"/>
                </a:lnTo>
                <a:lnTo>
                  <a:pt x="372050" y="606016"/>
                </a:lnTo>
                <a:lnTo>
                  <a:pt x="349157" y="554926"/>
                </a:lnTo>
                <a:lnTo>
                  <a:pt x="122841" y="554926"/>
                </a:lnTo>
                <a:lnTo>
                  <a:pt x="99948" y="606016"/>
                </a:lnTo>
                <a:lnTo>
                  <a:pt x="63996" y="606016"/>
                </a:lnTo>
                <a:lnTo>
                  <a:pt x="203504" y="294873"/>
                </a:lnTo>
                <a:cubicBezTo>
                  <a:pt x="197972" y="291805"/>
                  <a:pt x="192902" y="287969"/>
                  <a:pt x="188293" y="283520"/>
                </a:cubicBezTo>
                <a:cubicBezTo>
                  <a:pt x="161866" y="257131"/>
                  <a:pt x="161866" y="214326"/>
                  <a:pt x="188293" y="188091"/>
                </a:cubicBezTo>
                <a:cubicBezTo>
                  <a:pt x="201045" y="175357"/>
                  <a:pt x="217946" y="168299"/>
                  <a:pt x="236076" y="168299"/>
                </a:cubicBezTo>
                <a:close/>
                <a:moveTo>
                  <a:pt x="236040" y="66120"/>
                </a:moveTo>
                <a:cubicBezTo>
                  <a:pt x="281364" y="66120"/>
                  <a:pt x="324077" y="83764"/>
                  <a:pt x="356188" y="115830"/>
                </a:cubicBezTo>
                <a:cubicBezTo>
                  <a:pt x="388146" y="147897"/>
                  <a:pt x="405815" y="190396"/>
                  <a:pt x="405815" y="235811"/>
                </a:cubicBezTo>
                <a:cubicBezTo>
                  <a:pt x="405815" y="281072"/>
                  <a:pt x="388146" y="323725"/>
                  <a:pt x="356188" y="355791"/>
                </a:cubicBezTo>
                <a:lnTo>
                  <a:pt x="332988" y="332624"/>
                </a:lnTo>
                <a:cubicBezTo>
                  <a:pt x="358800" y="306694"/>
                  <a:pt x="373089" y="272327"/>
                  <a:pt x="373089" y="235811"/>
                </a:cubicBezTo>
                <a:cubicBezTo>
                  <a:pt x="373089" y="199142"/>
                  <a:pt x="358800" y="164774"/>
                  <a:pt x="332988" y="138998"/>
                </a:cubicBezTo>
                <a:cubicBezTo>
                  <a:pt x="307023" y="113069"/>
                  <a:pt x="272607" y="98800"/>
                  <a:pt x="236040" y="98800"/>
                </a:cubicBezTo>
                <a:cubicBezTo>
                  <a:pt x="199319" y="98800"/>
                  <a:pt x="164903" y="113069"/>
                  <a:pt x="139091" y="138998"/>
                </a:cubicBezTo>
                <a:cubicBezTo>
                  <a:pt x="85623" y="192391"/>
                  <a:pt x="85623" y="279231"/>
                  <a:pt x="139091" y="332624"/>
                </a:cubicBezTo>
                <a:lnTo>
                  <a:pt x="115891" y="355791"/>
                </a:lnTo>
                <a:cubicBezTo>
                  <a:pt x="49671" y="289510"/>
                  <a:pt x="49671" y="181958"/>
                  <a:pt x="115891" y="115830"/>
                </a:cubicBezTo>
                <a:cubicBezTo>
                  <a:pt x="148002" y="83764"/>
                  <a:pt x="190561" y="66120"/>
                  <a:pt x="236040" y="66120"/>
                </a:cubicBezTo>
                <a:close/>
                <a:moveTo>
                  <a:pt x="236057" y="0"/>
                </a:moveTo>
                <a:cubicBezTo>
                  <a:pt x="299057" y="0"/>
                  <a:pt x="358369" y="24548"/>
                  <a:pt x="402930" y="69041"/>
                </a:cubicBezTo>
                <a:cubicBezTo>
                  <a:pt x="447644" y="113535"/>
                  <a:pt x="472076" y="172757"/>
                  <a:pt x="472076" y="235815"/>
                </a:cubicBezTo>
                <a:cubicBezTo>
                  <a:pt x="472076" y="298719"/>
                  <a:pt x="447644" y="357942"/>
                  <a:pt x="402930" y="402435"/>
                </a:cubicBezTo>
                <a:lnTo>
                  <a:pt x="379727" y="379268"/>
                </a:lnTo>
                <a:cubicBezTo>
                  <a:pt x="418142" y="340911"/>
                  <a:pt x="439347" y="289974"/>
                  <a:pt x="439347" y="235815"/>
                </a:cubicBezTo>
                <a:cubicBezTo>
                  <a:pt x="439347" y="181502"/>
                  <a:pt x="418142" y="130565"/>
                  <a:pt x="379727" y="92209"/>
                </a:cubicBezTo>
                <a:cubicBezTo>
                  <a:pt x="341313" y="53852"/>
                  <a:pt x="290298" y="32680"/>
                  <a:pt x="236057" y="32680"/>
                </a:cubicBezTo>
                <a:cubicBezTo>
                  <a:pt x="181662" y="32680"/>
                  <a:pt x="130647" y="53852"/>
                  <a:pt x="92233" y="92209"/>
                </a:cubicBezTo>
                <a:cubicBezTo>
                  <a:pt x="12945" y="171376"/>
                  <a:pt x="12945" y="300100"/>
                  <a:pt x="92233" y="379268"/>
                </a:cubicBezTo>
                <a:lnTo>
                  <a:pt x="69030" y="402435"/>
                </a:lnTo>
                <a:cubicBezTo>
                  <a:pt x="-23011" y="310533"/>
                  <a:pt x="-23011" y="160943"/>
                  <a:pt x="69030" y="69041"/>
                </a:cubicBezTo>
                <a:cubicBezTo>
                  <a:pt x="113591" y="24548"/>
                  <a:pt x="172903" y="0"/>
                  <a:pt x="236057" y="0"/>
                </a:cubicBezTo>
                <a:close/>
              </a:path>
            </a:pathLst>
          </a:custGeom>
          <a:solidFill>
            <a:schemeClr val="accent1"/>
          </a:solidFill>
          <a:ln>
            <a:noFill/>
          </a:ln>
        </p:spPr>
      </p:sp>
      <p:sp>
        <p:nvSpPr>
          <p:cNvPr id="17" name="文本框 16">
            <a:extLst>
              <a:ext uri="{FF2B5EF4-FFF2-40B4-BE49-F238E27FC236}">
                <a16:creationId xmlns="" xmlns:a16="http://schemas.microsoft.com/office/drawing/2014/main" id="{D003210E-F839-4663-88EB-364B6458ECB8}"/>
              </a:ext>
            </a:extLst>
          </p:cNvPr>
          <p:cNvSpPr txBox="1"/>
          <p:nvPr/>
        </p:nvSpPr>
        <p:spPr>
          <a:xfrm>
            <a:off x="2022276" y="3323274"/>
            <a:ext cx="5249300" cy="826445"/>
          </a:xfrm>
          <a:prstGeom prst="rect">
            <a:avLst/>
          </a:prstGeom>
          <a:blipFill dpi="0" rotWithShape="0">
            <a:blip r:embed="rId4" cstate="print">
              <a:lum/>
            </a:blip>
            <a:srcRect/>
            <a:stretch>
              <a:fillRect l="-23758" t="-122091" r="-57801" b="-27286"/>
            </a:stretch>
          </a:blipFill>
        </p:spPr>
        <p:txBody>
          <a:bodyPr wrap="square">
            <a:spAutoFit/>
          </a:bodyPr>
          <a:lstStyle>
            <a:defPPr>
              <a:defRPr lang="zh-CN"/>
            </a:defPPr>
            <a:lvl1pPr indent="457200" algn="just">
              <a:lnSpc>
                <a:spcPct val="125000"/>
              </a:lnSpc>
              <a:defRPr sz="2000">
                <a:latin typeface="Times New Roman" pitchFamily="18" charset="0"/>
                <a:ea typeface="微软雅黑" pitchFamily="34" charset="-122"/>
                <a:cs typeface="Times New Roman" pitchFamily="18" charset="0"/>
              </a:defRPr>
            </a:lvl1pPr>
          </a:lstStyle>
          <a:p>
            <a:r>
              <a:rPr lang="zh-CN" altLang="zh-CN" dirty="0"/>
              <a:t>信息服务将由单一业务转向文字、语音、数据、图像、视频等多媒体综合业务。</a:t>
            </a:r>
          </a:p>
        </p:txBody>
      </p:sp>
      <p:sp>
        <p:nvSpPr>
          <p:cNvPr id="19" name="文本框 18">
            <a:extLst>
              <a:ext uri="{FF2B5EF4-FFF2-40B4-BE49-F238E27FC236}">
                <a16:creationId xmlns="" xmlns:a16="http://schemas.microsoft.com/office/drawing/2014/main" id="{A03CD43C-5D6E-4CA5-8792-12723A8E8169}"/>
              </a:ext>
            </a:extLst>
          </p:cNvPr>
          <p:cNvSpPr txBox="1"/>
          <p:nvPr/>
        </p:nvSpPr>
        <p:spPr>
          <a:xfrm>
            <a:off x="2022276" y="4270741"/>
            <a:ext cx="5247542" cy="826445"/>
          </a:xfrm>
          <a:prstGeom prst="rect">
            <a:avLst/>
          </a:prstGeom>
          <a:blipFill dpi="0" rotWithShape="0">
            <a:blip r:embed="rId4" cstate="print">
              <a:lum/>
            </a:blip>
            <a:srcRect/>
            <a:stretch>
              <a:fillRect l="-23758" t="-122091" r="-57801" b="-27286"/>
            </a:stretch>
          </a:blipFill>
        </p:spPr>
        <p:txBody>
          <a:bodyPr wrap="square">
            <a:spAutoFit/>
          </a:bodyPr>
          <a:lstStyle>
            <a:defPPr>
              <a:defRPr lang="zh-CN"/>
            </a:defPPr>
            <a:lvl1pPr indent="457200" algn="just">
              <a:lnSpc>
                <a:spcPct val="125000"/>
              </a:lnSpc>
              <a:defRPr sz="2000">
                <a:latin typeface="Times New Roman" pitchFamily="18" charset="0"/>
                <a:ea typeface="微软雅黑" pitchFamily="34" charset="-122"/>
                <a:cs typeface="Times New Roman" pitchFamily="18" charset="0"/>
              </a:defRPr>
            </a:lvl1pPr>
          </a:lstStyle>
          <a:p>
            <a:r>
              <a:rPr lang="zh-CN" altLang="zh-CN" dirty="0"/>
              <a:t>三网融合可极大地减少基础建设投入，并简化网络管理，降低维护成本。</a:t>
            </a:r>
          </a:p>
        </p:txBody>
      </p:sp>
      <p:sp>
        <p:nvSpPr>
          <p:cNvPr id="21" name="文本框 20">
            <a:extLst>
              <a:ext uri="{FF2B5EF4-FFF2-40B4-BE49-F238E27FC236}">
                <a16:creationId xmlns="" xmlns:a16="http://schemas.microsoft.com/office/drawing/2014/main" id="{FFBBCD58-F450-450B-8099-6F4484F6B7F5}"/>
              </a:ext>
            </a:extLst>
          </p:cNvPr>
          <p:cNvSpPr txBox="1"/>
          <p:nvPr/>
        </p:nvSpPr>
        <p:spPr>
          <a:xfrm>
            <a:off x="2022276" y="5218208"/>
            <a:ext cx="5247542" cy="1211165"/>
          </a:xfrm>
          <a:prstGeom prst="rect">
            <a:avLst/>
          </a:prstGeom>
          <a:blipFill dpi="0" rotWithShape="0">
            <a:blip r:embed="rId4" cstate="print">
              <a:lum/>
            </a:blip>
            <a:srcRect/>
            <a:stretch>
              <a:fillRect l="-23758" t="-122091" r="-57801" b="-27286"/>
            </a:stretch>
          </a:blipFill>
        </p:spPr>
        <p:txBody>
          <a:bodyPr wrap="square">
            <a:spAutoFit/>
          </a:bodyPr>
          <a:lstStyle>
            <a:defPPr>
              <a:defRPr lang="zh-CN"/>
            </a:defPPr>
            <a:lvl1pPr indent="457200" algn="just">
              <a:lnSpc>
                <a:spcPct val="125000"/>
              </a:lnSpc>
              <a:defRPr sz="2000">
                <a:latin typeface="Times New Roman" pitchFamily="18" charset="0"/>
                <a:ea typeface="微软雅黑" pitchFamily="34" charset="-122"/>
                <a:cs typeface="Times New Roman" pitchFamily="18" charset="0"/>
              </a:defRPr>
            </a:lvl1pPr>
          </a:lstStyle>
          <a:p>
            <a:r>
              <a:rPr lang="zh-CN" altLang="zh-CN" dirty="0"/>
              <a:t>三网融合将使网络从各自独立的专业网络向综合性网络转变，网络性能得以提升，资源利用水平进一步提高。</a:t>
            </a:r>
          </a:p>
        </p:txBody>
      </p:sp>
      <p:pic>
        <p:nvPicPr>
          <p:cNvPr id="22" name="图片 21">
            <a:extLst>
              <a:ext uri="{FF2B5EF4-FFF2-40B4-BE49-F238E27FC236}">
                <a16:creationId xmlns="" xmlns:a16="http://schemas.microsoft.com/office/drawing/2014/main" id="{33CB7C66-BE6E-42E3-B2B1-77160ADB84EC}"/>
              </a:ext>
            </a:extLst>
          </p:cNvPr>
          <p:cNvPicPr>
            <a:picLocks noChangeAspect="1"/>
          </p:cNvPicPr>
          <p:nvPr/>
        </p:nvPicPr>
        <p:blipFill>
          <a:blip r:embed="rId5"/>
          <a:stretch>
            <a:fillRect/>
          </a:stretch>
        </p:blipFill>
        <p:spPr>
          <a:xfrm>
            <a:off x="7469888" y="3486000"/>
            <a:ext cx="4425194" cy="2647071"/>
          </a:xfrm>
          <a:prstGeom prst="rect">
            <a:avLst/>
          </a:prstGeom>
        </p:spPr>
      </p:pic>
    </p:spTree>
    <p:extLst>
      <p:ext uri="{BB962C8B-B14F-4D97-AF65-F5344CB8AC3E}">
        <p14:creationId xmlns:p14="http://schemas.microsoft.com/office/powerpoint/2010/main" val="332002565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6615122"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1.5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计算机网络发展新技术</a:t>
            </a:r>
          </a:p>
        </p:txBody>
      </p:sp>
      <p:sp>
        <p:nvSpPr>
          <p:cNvPr id="3" name="矩形 2"/>
          <p:cNvSpPr/>
          <p:nvPr/>
        </p:nvSpPr>
        <p:spPr>
          <a:xfrm>
            <a:off x="2095472" y="1500174"/>
            <a:ext cx="2518638" cy="523220"/>
          </a:xfrm>
          <a:prstGeom prst="rect">
            <a:avLst/>
          </a:prstGeom>
        </p:spPr>
        <p:txBody>
          <a:bodyPr wrap="none">
            <a:spAutoFit/>
          </a:bodyPr>
          <a:lstStyle/>
          <a:p>
            <a:r>
              <a:rPr lang="en-US" altLang="zh-CN" sz="2800" b="1" dirty="0">
                <a:latin typeface="Times New Roman" pitchFamily="18" charset="0"/>
                <a:ea typeface="微软雅黑" pitchFamily="34" charset="-122"/>
                <a:cs typeface="Times New Roman" pitchFamily="18" charset="0"/>
              </a:rPr>
              <a:t>1.5.3  </a:t>
            </a:r>
            <a:r>
              <a:rPr lang="zh-CN" altLang="en-US" sz="2800" b="1" dirty="0">
                <a:latin typeface="Times New Roman" pitchFamily="18" charset="0"/>
                <a:ea typeface="微软雅黑" pitchFamily="34" charset="-122"/>
                <a:cs typeface="Times New Roman" pitchFamily="18" charset="0"/>
              </a:rPr>
              <a:t>三网融合</a:t>
            </a:r>
          </a:p>
        </p:txBody>
      </p:sp>
      <p:grpSp>
        <p:nvGrpSpPr>
          <p:cNvPr id="4" name="组合 3"/>
          <p:cNvGrpSpPr/>
          <p:nvPr/>
        </p:nvGrpSpPr>
        <p:grpSpPr>
          <a:xfrm>
            <a:off x="595274" y="1142984"/>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7" name="矩形 6"/>
          <p:cNvSpPr/>
          <p:nvPr/>
        </p:nvSpPr>
        <p:spPr>
          <a:xfrm>
            <a:off x="1595406" y="2571744"/>
            <a:ext cx="7429552" cy="513859"/>
          </a:xfrm>
          <a:prstGeom prst="rect">
            <a:avLst/>
          </a:prstGeom>
        </p:spPr>
        <p:txBody>
          <a:bodyPr wrap="square">
            <a:spAutoFit/>
          </a:bodyPr>
          <a:lstStyle/>
          <a:p>
            <a:pPr indent="457200" algn="just">
              <a:lnSpc>
                <a:spcPct val="125000"/>
              </a:lnSpc>
            </a:pPr>
            <a:r>
              <a:rPr lang="zh-CN" altLang="en-US" sz="2400" b="1" dirty="0">
                <a:latin typeface="Times New Roman" pitchFamily="18" charset="0"/>
                <a:ea typeface="微软雅黑" pitchFamily="34" charset="-122"/>
                <a:cs typeface="Times New Roman" pitchFamily="18" charset="0"/>
              </a:rPr>
              <a:t>三网融合的优点</a:t>
            </a:r>
          </a:p>
        </p:txBody>
      </p:sp>
      <p:grpSp>
        <p:nvGrpSpPr>
          <p:cNvPr id="8" name="组合 7"/>
          <p:cNvGrpSpPr>
            <a:grpSpLocks noChangeAspect="1"/>
          </p:cNvGrpSpPr>
          <p:nvPr/>
        </p:nvGrpSpPr>
        <p:grpSpPr>
          <a:xfrm>
            <a:off x="1238216" y="2428868"/>
            <a:ext cx="756000" cy="756002"/>
            <a:chOff x="2804323" y="3859118"/>
            <a:chExt cx="900000" cy="900002"/>
          </a:xfrm>
        </p:grpSpPr>
        <p:sp>
          <p:nvSpPr>
            <p:cNvPr id="9" name="椭圆 8"/>
            <p:cNvSpPr/>
            <p:nvPr/>
          </p:nvSpPr>
          <p:spPr>
            <a:xfrm>
              <a:off x="2804323" y="3859118"/>
              <a:ext cx="900000" cy="90000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0"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13" name="worldwide_259573">
            <a:extLst>
              <a:ext uri="{FF2B5EF4-FFF2-40B4-BE49-F238E27FC236}">
                <a16:creationId xmlns="" xmlns:a16="http://schemas.microsoft.com/office/drawing/2014/main" id="{160EAE6F-6D03-471E-BDA4-04EB7953D579}"/>
              </a:ext>
            </a:extLst>
          </p:cNvPr>
          <p:cNvSpPr>
            <a:spLocks noChangeAspect="1"/>
          </p:cNvSpPr>
          <p:nvPr/>
        </p:nvSpPr>
        <p:spPr bwMode="auto">
          <a:xfrm>
            <a:off x="4621596" y="3554875"/>
            <a:ext cx="609685" cy="699598"/>
          </a:xfrm>
          <a:custGeom>
            <a:avLst/>
            <a:gdLst>
              <a:gd name="connsiteX0" fmla="*/ 345941 w 528746"/>
              <a:gd name="connsiteY0" fmla="*/ 504965 h 606722"/>
              <a:gd name="connsiteX1" fmla="*/ 339444 w 528746"/>
              <a:gd name="connsiteY1" fmla="*/ 525227 h 606722"/>
              <a:gd name="connsiteX2" fmla="*/ 312566 w 528746"/>
              <a:gd name="connsiteY2" fmla="*/ 577661 h 606722"/>
              <a:gd name="connsiteX3" fmla="*/ 405660 w 528746"/>
              <a:gd name="connsiteY3" fmla="*/ 536514 h 606722"/>
              <a:gd name="connsiteX4" fmla="*/ 345941 w 528746"/>
              <a:gd name="connsiteY4" fmla="*/ 504965 h 606722"/>
              <a:gd name="connsiteX5" fmla="*/ 182716 w 528746"/>
              <a:gd name="connsiteY5" fmla="*/ 504965 h 606722"/>
              <a:gd name="connsiteX6" fmla="*/ 123086 w 528746"/>
              <a:gd name="connsiteY6" fmla="*/ 536514 h 606722"/>
              <a:gd name="connsiteX7" fmla="*/ 216180 w 528746"/>
              <a:gd name="connsiteY7" fmla="*/ 577661 h 606722"/>
              <a:gd name="connsiteX8" fmla="*/ 189302 w 528746"/>
              <a:gd name="connsiteY8" fmla="*/ 525227 h 606722"/>
              <a:gd name="connsiteX9" fmla="*/ 182716 w 528746"/>
              <a:gd name="connsiteY9" fmla="*/ 504965 h 606722"/>
              <a:gd name="connsiteX10" fmla="*/ 264329 w 528746"/>
              <a:gd name="connsiteY10" fmla="*/ 490657 h 606722"/>
              <a:gd name="connsiteX11" fmla="*/ 205945 w 528746"/>
              <a:gd name="connsiteY11" fmla="*/ 497944 h 606722"/>
              <a:gd name="connsiteX12" fmla="*/ 212086 w 528746"/>
              <a:gd name="connsiteY12" fmla="*/ 517051 h 606722"/>
              <a:gd name="connsiteX13" fmla="*/ 264329 w 528746"/>
              <a:gd name="connsiteY13" fmla="*/ 582549 h 606722"/>
              <a:gd name="connsiteX14" fmla="*/ 316660 w 528746"/>
              <a:gd name="connsiteY14" fmla="*/ 517051 h 606722"/>
              <a:gd name="connsiteX15" fmla="*/ 322801 w 528746"/>
              <a:gd name="connsiteY15" fmla="*/ 497944 h 606722"/>
              <a:gd name="connsiteX16" fmla="*/ 264329 w 528746"/>
              <a:gd name="connsiteY16" fmla="*/ 490657 h 606722"/>
              <a:gd name="connsiteX17" fmla="*/ 186543 w 528746"/>
              <a:gd name="connsiteY17" fmla="*/ 354773 h 606722"/>
              <a:gd name="connsiteX18" fmla="*/ 199893 w 528746"/>
              <a:gd name="connsiteY18" fmla="*/ 474482 h 606722"/>
              <a:gd name="connsiteX19" fmla="*/ 264329 w 528746"/>
              <a:gd name="connsiteY19" fmla="*/ 466484 h 606722"/>
              <a:gd name="connsiteX20" fmla="*/ 328853 w 528746"/>
              <a:gd name="connsiteY20" fmla="*/ 474482 h 606722"/>
              <a:gd name="connsiteX21" fmla="*/ 342203 w 528746"/>
              <a:gd name="connsiteY21" fmla="*/ 354773 h 606722"/>
              <a:gd name="connsiteX22" fmla="*/ 24475 w 528746"/>
              <a:gd name="connsiteY22" fmla="*/ 354773 h 606722"/>
              <a:gd name="connsiteX23" fmla="*/ 103684 w 528746"/>
              <a:gd name="connsiteY23" fmla="*/ 520784 h 606722"/>
              <a:gd name="connsiteX24" fmla="*/ 176664 w 528746"/>
              <a:gd name="connsiteY24" fmla="*/ 481503 h 606722"/>
              <a:gd name="connsiteX25" fmla="*/ 162335 w 528746"/>
              <a:gd name="connsiteY25" fmla="*/ 354773 h 606722"/>
              <a:gd name="connsiteX26" fmla="*/ 472671 w 528746"/>
              <a:gd name="connsiteY26" fmla="*/ 330599 h 606722"/>
              <a:gd name="connsiteX27" fmla="*/ 477916 w 528746"/>
              <a:gd name="connsiteY27" fmla="*/ 330599 h 606722"/>
              <a:gd name="connsiteX28" fmla="*/ 490006 w 528746"/>
              <a:gd name="connsiteY28" fmla="*/ 342701 h 606722"/>
              <a:gd name="connsiteX29" fmla="*/ 477916 w 528746"/>
              <a:gd name="connsiteY29" fmla="*/ 354803 h 606722"/>
              <a:gd name="connsiteX30" fmla="*/ 472671 w 528746"/>
              <a:gd name="connsiteY30" fmla="*/ 354803 h 606722"/>
              <a:gd name="connsiteX31" fmla="*/ 460580 w 528746"/>
              <a:gd name="connsiteY31" fmla="*/ 342701 h 606722"/>
              <a:gd name="connsiteX32" fmla="*/ 472671 w 528746"/>
              <a:gd name="connsiteY32" fmla="*/ 330599 h 606722"/>
              <a:gd name="connsiteX33" fmla="*/ 196778 w 528746"/>
              <a:gd name="connsiteY33" fmla="*/ 228132 h 606722"/>
              <a:gd name="connsiteX34" fmla="*/ 186543 w 528746"/>
              <a:gd name="connsiteY34" fmla="*/ 330600 h 606722"/>
              <a:gd name="connsiteX35" fmla="*/ 342114 w 528746"/>
              <a:gd name="connsiteY35" fmla="*/ 330600 h 606722"/>
              <a:gd name="connsiteX36" fmla="*/ 331968 w 528746"/>
              <a:gd name="connsiteY36" fmla="*/ 228132 h 606722"/>
              <a:gd name="connsiteX37" fmla="*/ 271360 w 528746"/>
              <a:gd name="connsiteY37" fmla="*/ 287142 h 606722"/>
              <a:gd name="connsiteX38" fmla="*/ 264329 w 528746"/>
              <a:gd name="connsiteY38" fmla="*/ 289275 h 606722"/>
              <a:gd name="connsiteX39" fmla="*/ 257387 w 528746"/>
              <a:gd name="connsiteY39" fmla="*/ 287142 h 606722"/>
              <a:gd name="connsiteX40" fmla="*/ 196778 w 528746"/>
              <a:gd name="connsiteY40" fmla="*/ 228132 h 606722"/>
              <a:gd name="connsiteX41" fmla="*/ 425774 w 528746"/>
              <a:gd name="connsiteY41" fmla="*/ 165033 h 606722"/>
              <a:gd name="connsiteX42" fmla="*/ 351815 w 528746"/>
              <a:gd name="connsiteY42" fmla="*/ 205114 h 606722"/>
              <a:gd name="connsiteX43" fmla="*/ 366322 w 528746"/>
              <a:gd name="connsiteY43" fmla="*/ 330600 h 606722"/>
              <a:gd name="connsiteX44" fmla="*/ 433962 w 528746"/>
              <a:gd name="connsiteY44" fmla="*/ 330600 h 606722"/>
              <a:gd name="connsiteX45" fmla="*/ 446066 w 528746"/>
              <a:gd name="connsiteY45" fmla="*/ 342686 h 606722"/>
              <a:gd name="connsiteX46" fmla="*/ 433962 w 528746"/>
              <a:gd name="connsiteY46" fmla="*/ 354773 h 606722"/>
              <a:gd name="connsiteX47" fmla="*/ 366411 w 528746"/>
              <a:gd name="connsiteY47" fmla="*/ 354773 h 606722"/>
              <a:gd name="connsiteX48" fmla="*/ 352082 w 528746"/>
              <a:gd name="connsiteY48" fmla="*/ 481503 h 606722"/>
              <a:gd name="connsiteX49" fmla="*/ 424973 w 528746"/>
              <a:gd name="connsiteY49" fmla="*/ 520784 h 606722"/>
              <a:gd name="connsiteX50" fmla="*/ 504538 w 528746"/>
              <a:gd name="connsiteY50" fmla="*/ 342686 h 606722"/>
              <a:gd name="connsiteX51" fmla="*/ 425774 w 528746"/>
              <a:gd name="connsiteY51" fmla="*/ 165033 h 606722"/>
              <a:gd name="connsiteX52" fmla="*/ 102972 w 528746"/>
              <a:gd name="connsiteY52" fmla="*/ 165033 h 606722"/>
              <a:gd name="connsiteX53" fmla="*/ 24475 w 528746"/>
              <a:gd name="connsiteY53" fmla="*/ 330600 h 606722"/>
              <a:gd name="connsiteX54" fmla="*/ 162335 w 528746"/>
              <a:gd name="connsiteY54" fmla="*/ 330600 h 606722"/>
              <a:gd name="connsiteX55" fmla="*/ 176842 w 528746"/>
              <a:gd name="connsiteY55" fmla="*/ 205114 h 606722"/>
              <a:gd name="connsiteX56" fmla="*/ 102972 w 528746"/>
              <a:gd name="connsiteY56" fmla="*/ 165033 h 606722"/>
              <a:gd name="connsiteX57" fmla="*/ 375756 w 528746"/>
              <a:gd name="connsiteY57" fmla="*/ 130107 h 606722"/>
              <a:gd name="connsiteX58" fmla="*/ 363919 w 528746"/>
              <a:gd name="connsiteY58" fmla="*/ 174276 h 606722"/>
              <a:gd name="connsiteX59" fmla="*/ 406461 w 528746"/>
              <a:gd name="connsiteY59" fmla="*/ 149303 h 606722"/>
              <a:gd name="connsiteX60" fmla="*/ 375756 w 528746"/>
              <a:gd name="connsiteY60" fmla="*/ 130107 h 606722"/>
              <a:gd name="connsiteX61" fmla="*/ 152990 w 528746"/>
              <a:gd name="connsiteY61" fmla="*/ 130107 h 606722"/>
              <a:gd name="connsiteX62" fmla="*/ 122285 w 528746"/>
              <a:gd name="connsiteY62" fmla="*/ 149303 h 606722"/>
              <a:gd name="connsiteX63" fmla="*/ 164738 w 528746"/>
              <a:gd name="connsiteY63" fmla="*/ 174187 h 606722"/>
              <a:gd name="connsiteX64" fmla="*/ 152990 w 528746"/>
              <a:gd name="connsiteY64" fmla="*/ 130107 h 606722"/>
              <a:gd name="connsiteX65" fmla="*/ 264338 w 528746"/>
              <a:gd name="connsiteY65" fmla="*/ 80337 h 606722"/>
              <a:gd name="connsiteX66" fmla="*/ 232381 w 528746"/>
              <a:gd name="connsiteY66" fmla="*/ 112234 h 606722"/>
              <a:gd name="connsiteX67" fmla="*/ 264338 w 528746"/>
              <a:gd name="connsiteY67" fmla="*/ 144132 h 606722"/>
              <a:gd name="connsiteX68" fmla="*/ 296295 w 528746"/>
              <a:gd name="connsiteY68" fmla="*/ 112234 h 606722"/>
              <a:gd name="connsiteX69" fmla="*/ 264338 w 528746"/>
              <a:gd name="connsiteY69" fmla="*/ 80337 h 606722"/>
              <a:gd name="connsiteX70" fmla="*/ 264338 w 528746"/>
              <a:gd name="connsiteY70" fmla="*/ 56170 h 606722"/>
              <a:gd name="connsiteX71" fmla="*/ 320508 w 528746"/>
              <a:gd name="connsiteY71" fmla="*/ 112234 h 606722"/>
              <a:gd name="connsiteX72" fmla="*/ 264338 w 528746"/>
              <a:gd name="connsiteY72" fmla="*/ 168299 h 606722"/>
              <a:gd name="connsiteX73" fmla="*/ 208168 w 528746"/>
              <a:gd name="connsiteY73" fmla="*/ 112234 h 606722"/>
              <a:gd name="connsiteX74" fmla="*/ 264338 w 528746"/>
              <a:gd name="connsiteY74" fmla="*/ 56170 h 606722"/>
              <a:gd name="connsiteX75" fmla="*/ 264329 w 528746"/>
              <a:gd name="connsiteY75" fmla="*/ 24173 h 606722"/>
              <a:gd name="connsiteX76" fmla="*/ 176130 w 528746"/>
              <a:gd name="connsiteY76" fmla="*/ 112244 h 606722"/>
              <a:gd name="connsiteX77" fmla="*/ 264329 w 528746"/>
              <a:gd name="connsiteY77" fmla="*/ 261992 h 606722"/>
              <a:gd name="connsiteX78" fmla="*/ 352616 w 528746"/>
              <a:gd name="connsiteY78" fmla="*/ 112244 h 606722"/>
              <a:gd name="connsiteX79" fmla="*/ 264329 w 528746"/>
              <a:gd name="connsiteY79" fmla="*/ 24173 h 606722"/>
              <a:gd name="connsiteX80" fmla="*/ 264329 w 528746"/>
              <a:gd name="connsiteY80" fmla="*/ 0 h 606722"/>
              <a:gd name="connsiteX81" fmla="*/ 376468 w 528746"/>
              <a:gd name="connsiteY81" fmla="*/ 103535 h 606722"/>
              <a:gd name="connsiteX82" fmla="*/ 528746 w 528746"/>
              <a:gd name="connsiteY82" fmla="*/ 342686 h 606722"/>
              <a:gd name="connsiteX83" fmla="*/ 451317 w 528746"/>
              <a:gd name="connsiteY83" fmla="*/ 529404 h 606722"/>
              <a:gd name="connsiteX84" fmla="*/ 264329 w 528746"/>
              <a:gd name="connsiteY84" fmla="*/ 606722 h 606722"/>
              <a:gd name="connsiteX85" fmla="*/ 77429 w 528746"/>
              <a:gd name="connsiteY85" fmla="*/ 529404 h 606722"/>
              <a:gd name="connsiteX86" fmla="*/ 0 w 528746"/>
              <a:gd name="connsiteY86" fmla="*/ 342686 h 606722"/>
              <a:gd name="connsiteX87" fmla="*/ 152278 w 528746"/>
              <a:gd name="connsiteY87" fmla="*/ 103535 h 606722"/>
              <a:gd name="connsiteX88" fmla="*/ 264329 w 528746"/>
              <a:gd name="connsiteY8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28746" h="606722">
                <a:moveTo>
                  <a:pt x="345941" y="504965"/>
                </a:moveTo>
                <a:cubicBezTo>
                  <a:pt x="343894" y="511986"/>
                  <a:pt x="341758" y="518740"/>
                  <a:pt x="339444" y="525227"/>
                </a:cubicBezTo>
                <a:cubicBezTo>
                  <a:pt x="331701" y="546823"/>
                  <a:pt x="322623" y="564419"/>
                  <a:pt x="312566" y="577661"/>
                </a:cubicBezTo>
                <a:cubicBezTo>
                  <a:pt x="346742" y="570729"/>
                  <a:pt x="378337" y="556421"/>
                  <a:pt x="405660" y="536514"/>
                </a:cubicBezTo>
                <a:cubicBezTo>
                  <a:pt x="387237" y="523183"/>
                  <a:pt x="367123" y="512608"/>
                  <a:pt x="345941" y="504965"/>
                </a:cubicBezTo>
                <a:close/>
                <a:moveTo>
                  <a:pt x="182716" y="504965"/>
                </a:moveTo>
                <a:cubicBezTo>
                  <a:pt x="161534" y="512608"/>
                  <a:pt x="141420" y="523183"/>
                  <a:pt x="123086" y="536514"/>
                </a:cubicBezTo>
                <a:cubicBezTo>
                  <a:pt x="150320" y="556421"/>
                  <a:pt x="181915" y="570729"/>
                  <a:pt x="216180" y="577661"/>
                </a:cubicBezTo>
                <a:cubicBezTo>
                  <a:pt x="206123" y="564419"/>
                  <a:pt x="197045" y="546823"/>
                  <a:pt x="189302" y="525227"/>
                </a:cubicBezTo>
                <a:cubicBezTo>
                  <a:pt x="186988" y="518740"/>
                  <a:pt x="184763" y="511986"/>
                  <a:pt x="182716" y="504965"/>
                </a:cubicBezTo>
                <a:close/>
                <a:moveTo>
                  <a:pt x="264329" y="490657"/>
                </a:moveTo>
                <a:cubicBezTo>
                  <a:pt x="244571" y="490657"/>
                  <a:pt x="224902" y="493145"/>
                  <a:pt x="205945" y="497944"/>
                </a:cubicBezTo>
                <a:cubicBezTo>
                  <a:pt x="207814" y="504520"/>
                  <a:pt x="209861" y="510919"/>
                  <a:pt x="212086" y="517051"/>
                </a:cubicBezTo>
                <a:cubicBezTo>
                  <a:pt x="226771" y="558021"/>
                  <a:pt x="246351" y="582549"/>
                  <a:pt x="264329" y="582549"/>
                </a:cubicBezTo>
                <a:cubicBezTo>
                  <a:pt x="282395" y="582549"/>
                  <a:pt x="301886" y="558021"/>
                  <a:pt x="316660" y="517051"/>
                </a:cubicBezTo>
                <a:cubicBezTo>
                  <a:pt x="318796" y="510919"/>
                  <a:pt x="320843" y="504520"/>
                  <a:pt x="322801" y="497944"/>
                </a:cubicBezTo>
                <a:cubicBezTo>
                  <a:pt x="303844" y="493145"/>
                  <a:pt x="284175" y="490657"/>
                  <a:pt x="264329" y="490657"/>
                </a:cubicBezTo>
                <a:close/>
                <a:moveTo>
                  <a:pt x="186543" y="354773"/>
                </a:moveTo>
                <a:cubicBezTo>
                  <a:pt x="187166" y="397875"/>
                  <a:pt x="191794" y="438845"/>
                  <a:pt x="199893" y="474482"/>
                </a:cubicBezTo>
                <a:cubicBezTo>
                  <a:pt x="220808" y="469239"/>
                  <a:pt x="242524" y="466484"/>
                  <a:pt x="264329" y="466484"/>
                </a:cubicBezTo>
                <a:cubicBezTo>
                  <a:pt x="286222" y="466484"/>
                  <a:pt x="307849" y="469239"/>
                  <a:pt x="328853" y="474482"/>
                </a:cubicBezTo>
                <a:cubicBezTo>
                  <a:pt x="336952" y="438845"/>
                  <a:pt x="341491" y="397875"/>
                  <a:pt x="342203" y="354773"/>
                </a:cubicBezTo>
                <a:close/>
                <a:moveTo>
                  <a:pt x="24475" y="354773"/>
                </a:moveTo>
                <a:cubicBezTo>
                  <a:pt x="27768" y="420537"/>
                  <a:pt x="57672" y="479370"/>
                  <a:pt x="103684" y="520784"/>
                </a:cubicBezTo>
                <a:cubicBezTo>
                  <a:pt x="125845" y="503898"/>
                  <a:pt x="150498" y="490657"/>
                  <a:pt x="176664" y="481503"/>
                </a:cubicBezTo>
                <a:cubicBezTo>
                  <a:pt x="167942" y="443644"/>
                  <a:pt x="163047" y="400186"/>
                  <a:pt x="162335" y="354773"/>
                </a:cubicBezTo>
                <a:close/>
                <a:moveTo>
                  <a:pt x="472671" y="330599"/>
                </a:moveTo>
                <a:lnTo>
                  <a:pt x="477916" y="330599"/>
                </a:lnTo>
                <a:cubicBezTo>
                  <a:pt x="484583" y="330599"/>
                  <a:pt x="490006" y="336027"/>
                  <a:pt x="490006" y="342701"/>
                </a:cubicBezTo>
                <a:cubicBezTo>
                  <a:pt x="490006" y="349375"/>
                  <a:pt x="484583" y="354803"/>
                  <a:pt x="477916" y="354803"/>
                </a:cubicBezTo>
                <a:lnTo>
                  <a:pt x="472671" y="354803"/>
                </a:lnTo>
                <a:cubicBezTo>
                  <a:pt x="466003" y="354803"/>
                  <a:pt x="460580" y="349375"/>
                  <a:pt x="460580" y="342701"/>
                </a:cubicBezTo>
                <a:cubicBezTo>
                  <a:pt x="460580" y="336027"/>
                  <a:pt x="466003" y="330599"/>
                  <a:pt x="472671" y="330599"/>
                </a:cubicBezTo>
                <a:close/>
                <a:moveTo>
                  <a:pt x="196778" y="228132"/>
                </a:moveTo>
                <a:cubicBezTo>
                  <a:pt x="190726" y="259681"/>
                  <a:pt x="187255" y="294429"/>
                  <a:pt x="186543" y="330600"/>
                </a:cubicBezTo>
                <a:lnTo>
                  <a:pt x="342114" y="330600"/>
                </a:lnTo>
                <a:cubicBezTo>
                  <a:pt x="341491" y="294429"/>
                  <a:pt x="338020" y="259681"/>
                  <a:pt x="331968" y="228132"/>
                </a:cubicBezTo>
                <a:cubicBezTo>
                  <a:pt x="304289" y="263591"/>
                  <a:pt x="273674" y="285454"/>
                  <a:pt x="271360" y="287142"/>
                </a:cubicBezTo>
                <a:cubicBezTo>
                  <a:pt x="269224" y="288564"/>
                  <a:pt x="266821" y="289275"/>
                  <a:pt x="264329" y="289275"/>
                </a:cubicBezTo>
                <a:cubicBezTo>
                  <a:pt x="261926" y="289275"/>
                  <a:pt x="259523" y="288564"/>
                  <a:pt x="257387" y="287142"/>
                </a:cubicBezTo>
                <a:cubicBezTo>
                  <a:pt x="255073" y="285454"/>
                  <a:pt x="224457" y="263591"/>
                  <a:pt x="196778" y="228132"/>
                </a:cubicBezTo>
                <a:close/>
                <a:moveTo>
                  <a:pt x="425774" y="165033"/>
                </a:moveTo>
                <a:cubicBezTo>
                  <a:pt x="403257" y="182363"/>
                  <a:pt x="378515" y="195783"/>
                  <a:pt x="351815" y="205114"/>
                </a:cubicBezTo>
                <a:cubicBezTo>
                  <a:pt x="360537" y="242795"/>
                  <a:pt x="365521" y="285809"/>
                  <a:pt x="366322" y="330600"/>
                </a:cubicBezTo>
                <a:lnTo>
                  <a:pt x="433962" y="330600"/>
                </a:lnTo>
                <a:cubicBezTo>
                  <a:pt x="440637" y="330600"/>
                  <a:pt x="446066" y="336021"/>
                  <a:pt x="446066" y="342686"/>
                </a:cubicBezTo>
                <a:cubicBezTo>
                  <a:pt x="446066" y="349352"/>
                  <a:pt x="440637" y="354773"/>
                  <a:pt x="433962" y="354773"/>
                </a:cubicBezTo>
                <a:lnTo>
                  <a:pt x="366411" y="354773"/>
                </a:lnTo>
                <a:cubicBezTo>
                  <a:pt x="365699" y="400186"/>
                  <a:pt x="360715" y="443644"/>
                  <a:pt x="352082" y="481503"/>
                </a:cubicBezTo>
                <a:cubicBezTo>
                  <a:pt x="378159" y="490657"/>
                  <a:pt x="402812" y="503898"/>
                  <a:pt x="424973" y="520784"/>
                </a:cubicBezTo>
                <a:cubicBezTo>
                  <a:pt x="473833" y="476882"/>
                  <a:pt x="504538" y="413339"/>
                  <a:pt x="504538" y="342686"/>
                </a:cubicBezTo>
                <a:cubicBezTo>
                  <a:pt x="504538" y="273900"/>
                  <a:pt x="475079" y="209735"/>
                  <a:pt x="425774" y="165033"/>
                </a:cubicBezTo>
                <a:close/>
                <a:moveTo>
                  <a:pt x="102972" y="165033"/>
                </a:moveTo>
                <a:cubicBezTo>
                  <a:pt x="56515" y="207069"/>
                  <a:pt x="27679" y="266435"/>
                  <a:pt x="24475" y="330600"/>
                </a:cubicBezTo>
                <a:lnTo>
                  <a:pt x="162335" y="330600"/>
                </a:lnTo>
                <a:cubicBezTo>
                  <a:pt x="163136" y="285809"/>
                  <a:pt x="168120" y="242795"/>
                  <a:pt x="176842" y="205114"/>
                </a:cubicBezTo>
                <a:cubicBezTo>
                  <a:pt x="150231" y="195783"/>
                  <a:pt x="125400" y="182274"/>
                  <a:pt x="102972" y="165033"/>
                </a:cubicBezTo>
                <a:close/>
                <a:moveTo>
                  <a:pt x="375756" y="130107"/>
                </a:moveTo>
                <a:cubicBezTo>
                  <a:pt x="373798" y="145660"/>
                  <a:pt x="369615" y="160412"/>
                  <a:pt x="363919" y="174276"/>
                </a:cubicBezTo>
                <a:cubicBezTo>
                  <a:pt x="378871" y="167433"/>
                  <a:pt x="393111" y="159079"/>
                  <a:pt x="406461" y="149303"/>
                </a:cubicBezTo>
                <a:cubicBezTo>
                  <a:pt x="396760" y="142194"/>
                  <a:pt x="386525" y="135795"/>
                  <a:pt x="375756" y="130107"/>
                </a:cubicBezTo>
                <a:close/>
                <a:moveTo>
                  <a:pt x="152990" y="130107"/>
                </a:moveTo>
                <a:cubicBezTo>
                  <a:pt x="142221" y="135795"/>
                  <a:pt x="131897" y="142194"/>
                  <a:pt x="122285" y="149303"/>
                </a:cubicBezTo>
                <a:cubicBezTo>
                  <a:pt x="135635" y="159079"/>
                  <a:pt x="149786" y="167433"/>
                  <a:pt x="164738" y="174187"/>
                </a:cubicBezTo>
                <a:cubicBezTo>
                  <a:pt x="159042" y="160412"/>
                  <a:pt x="154859" y="145660"/>
                  <a:pt x="152990" y="130107"/>
                </a:cubicBezTo>
                <a:close/>
                <a:moveTo>
                  <a:pt x="264338" y="80337"/>
                </a:moveTo>
                <a:cubicBezTo>
                  <a:pt x="246713" y="80337"/>
                  <a:pt x="232381" y="94642"/>
                  <a:pt x="232381" y="112234"/>
                </a:cubicBezTo>
                <a:cubicBezTo>
                  <a:pt x="232381" y="129827"/>
                  <a:pt x="246713" y="144132"/>
                  <a:pt x="264338" y="144132"/>
                </a:cubicBezTo>
                <a:cubicBezTo>
                  <a:pt x="281964" y="144132"/>
                  <a:pt x="296295" y="129827"/>
                  <a:pt x="296295" y="112234"/>
                </a:cubicBezTo>
                <a:cubicBezTo>
                  <a:pt x="296295" y="94642"/>
                  <a:pt x="281964" y="80337"/>
                  <a:pt x="264338" y="80337"/>
                </a:cubicBezTo>
                <a:close/>
                <a:moveTo>
                  <a:pt x="264338" y="56170"/>
                </a:moveTo>
                <a:cubicBezTo>
                  <a:pt x="295316" y="56170"/>
                  <a:pt x="320508" y="81315"/>
                  <a:pt x="320508" y="112234"/>
                </a:cubicBezTo>
                <a:cubicBezTo>
                  <a:pt x="320508" y="143154"/>
                  <a:pt x="295316" y="168299"/>
                  <a:pt x="264338" y="168299"/>
                </a:cubicBezTo>
                <a:cubicBezTo>
                  <a:pt x="233360" y="168299"/>
                  <a:pt x="208168" y="143154"/>
                  <a:pt x="208168" y="112234"/>
                </a:cubicBezTo>
                <a:cubicBezTo>
                  <a:pt x="208168" y="81315"/>
                  <a:pt x="233360" y="56170"/>
                  <a:pt x="264338" y="56170"/>
                </a:cubicBezTo>
                <a:close/>
                <a:moveTo>
                  <a:pt x="264329" y="24173"/>
                </a:moveTo>
                <a:cubicBezTo>
                  <a:pt x="215735" y="24173"/>
                  <a:pt x="176130" y="63720"/>
                  <a:pt x="176130" y="112244"/>
                </a:cubicBezTo>
                <a:cubicBezTo>
                  <a:pt x="176130" y="185118"/>
                  <a:pt x="242435" y="244395"/>
                  <a:pt x="264329" y="261992"/>
                </a:cubicBezTo>
                <a:cubicBezTo>
                  <a:pt x="286311" y="244395"/>
                  <a:pt x="352616" y="185118"/>
                  <a:pt x="352616" y="112244"/>
                </a:cubicBezTo>
                <a:cubicBezTo>
                  <a:pt x="352616" y="63720"/>
                  <a:pt x="313011" y="24173"/>
                  <a:pt x="264329" y="24173"/>
                </a:cubicBezTo>
                <a:close/>
                <a:moveTo>
                  <a:pt x="264329" y="0"/>
                </a:moveTo>
                <a:cubicBezTo>
                  <a:pt x="323424" y="0"/>
                  <a:pt x="371929" y="45680"/>
                  <a:pt x="376468" y="103535"/>
                </a:cubicBezTo>
                <a:cubicBezTo>
                  <a:pt x="469205" y="146904"/>
                  <a:pt x="528746" y="240129"/>
                  <a:pt x="528746" y="342686"/>
                </a:cubicBezTo>
                <a:cubicBezTo>
                  <a:pt x="528746" y="413161"/>
                  <a:pt x="501245" y="479459"/>
                  <a:pt x="451317" y="529404"/>
                </a:cubicBezTo>
                <a:cubicBezTo>
                  <a:pt x="401388" y="579261"/>
                  <a:pt x="334994" y="606722"/>
                  <a:pt x="264329" y="606722"/>
                </a:cubicBezTo>
                <a:cubicBezTo>
                  <a:pt x="193752" y="606722"/>
                  <a:pt x="127358" y="579261"/>
                  <a:pt x="77429" y="529404"/>
                </a:cubicBezTo>
                <a:cubicBezTo>
                  <a:pt x="27501" y="479459"/>
                  <a:pt x="0" y="413161"/>
                  <a:pt x="0" y="342686"/>
                </a:cubicBezTo>
                <a:cubicBezTo>
                  <a:pt x="0" y="240129"/>
                  <a:pt x="59541" y="146904"/>
                  <a:pt x="152278" y="103535"/>
                </a:cubicBezTo>
                <a:cubicBezTo>
                  <a:pt x="156728" y="45680"/>
                  <a:pt x="205322" y="0"/>
                  <a:pt x="264329" y="0"/>
                </a:cubicBezTo>
                <a:close/>
              </a:path>
            </a:pathLst>
          </a:custGeom>
          <a:solidFill>
            <a:schemeClr val="accent1"/>
          </a:solidFill>
          <a:ln>
            <a:noFill/>
          </a:ln>
        </p:spPr>
      </p:sp>
      <p:sp>
        <p:nvSpPr>
          <p:cNvPr id="17" name="文本框 16">
            <a:extLst>
              <a:ext uri="{FF2B5EF4-FFF2-40B4-BE49-F238E27FC236}">
                <a16:creationId xmlns="" xmlns:a16="http://schemas.microsoft.com/office/drawing/2014/main" id="{D003210E-F839-4663-88EB-364B6458ECB8}"/>
              </a:ext>
            </a:extLst>
          </p:cNvPr>
          <p:cNvSpPr txBox="1"/>
          <p:nvPr/>
        </p:nvSpPr>
        <p:spPr>
          <a:xfrm>
            <a:off x="5280284" y="3371355"/>
            <a:ext cx="6432340" cy="1595886"/>
          </a:xfrm>
          <a:prstGeom prst="rect">
            <a:avLst/>
          </a:prstGeom>
          <a:blipFill dpi="0" rotWithShape="0">
            <a:blip r:embed="rId4" cstate="print">
              <a:lum/>
            </a:blip>
            <a:srcRect/>
            <a:stretch>
              <a:fillRect l="-23758" t="-122091" r="-57801" b="-27286"/>
            </a:stretch>
          </a:blipFill>
        </p:spPr>
        <p:txBody>
          <a:bodyPr wrap="square">
            <a:spAutoFit/>
          </a:bodyPr>
          <a:lstStyle>
            <a:defPPr>
              <a:defRPr lang="zh-CN"/>
            </a:defPPr>
            <a:lvl1pPr indent="457200" algn="just">
              <a:lnSpc>
                <a:spcPct val="125000"/>
              </a:lnSpc>
              <a:defRPr sz="2000">
                <a:latin typeface="Times New Roman" pitchFamily="18" charset="0"/>
                <a:ea typeface="微软雅黑" pitchFamily="34" charset="-122"/>
                <a:cs typeface="Times New Roman" pitchFamily="18" charset="0"/>
              </a:defRPr>
            </a:lvl1pPr>
          </a:lstStyle>
          <a:p>
            <a:r>
              <a:rPr lang="zh-CN" altLang="en-US" dirty="0"/>
              <a:t>三网融合是业务的整合，它不仅继承了原有的语音、数据和视频业务，而且通过网络的整合，衍生出了更加丰富的增值业务类型，如图文电视、</a:t>
            </a:r>
            <a:r>
              <a:rPr lang="en-US" altLang="zh-CN" dirty="0"/>
              <a:t>VoIP</a:t>
            </a:r>
            <a:r>
              <a:rPr lang="zh-CN" altLang="en-US" dirty="0"/>
              <a:t>、视频邮件和网络游戏等，极大地拓展了业务范围。</a:t>
            </a:r>
            <a:endParaRPr lang="zh-CN" altLang="zh-CN" dirty="0"/>
          </a:p>
        </p:txBody>
      </p:sp>
      <p:sp>
        <p:nvSpPr>
          <p:cNvPr id="18" name="boss-with-tie_81303">
            <a:extLst>
              <a:ext uri="{FF2B5EF4-FFF2-40B4-BE49-F238E27FC236}">
                <a16:creationId xmlns="" xmlns:a16="http://schemas.microsoft.com/office/drawing/2014/main" id="{75D0D909-7E5E-4F33-A487-9DA5535F0A49}"/>
              </a:ext>
            </a:extLst>
          </p:cNvPr>
          <p:cNvSpPr>
            <a:spLocks noChangeAspect="1"/>
          </p:cNvSpPr>
          <p:nvPr/>
        </p:nvSpPr>
        <p:spPr bwMode="auto">
          <a:xfrm>
            <a:off x="4670599" y="5317758"/>
            <a:ext cx="609685" cy="493484"/>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accent1"/>
          </a:solidFill>
          <a:ln>
            <a:noFill/>
          </a:ln>
        </p:spPr>
      </p:sp>
      <p:sp>
        <p:nvSpPr>
          <p:cNvPr id="20" name="文本框 19">
            <a:extLst>
              <a:ext uri="{FF2B5EF4-FFF2-40B4-BE49-F238E27FC236}">
                <a16:creationId xmlns="" xmlns:a16="http://schemas.microsoft.com/office/drawing/2014/main" id="{29D291C2-2FEF-4364-ABDD-AAF712A9ADEC}"/>
              </a:ext>
            </a:extLst>
          </p:cNvPr>
          <p:cNvSpPr txBox="1"/>
          <p:nvPr/>
        </p:nvSpPr>
        <p:spPr>
          <a:xfrm>
            <a:off x="5383160" y="5205659"/>
            <a:ext cx="6329464" cy="1211165"/>
          </a:xfrm>
          <a:prstGeom prst="rect">
            <a:avLst/>
          </a:prstGeom>
          <a:blipFill dpi="0" rotWithShape="0">
            <a:blip r:embed="rId4" cstate="print">
              <a:lum/>
            </a:blip>
            <a:srcRect/>
            <a:stretch>
              <a:fillRect l="-23758" t="-122091" r="-57801" b="-27286"/>
            </a:stretch>
          </a:blipFill>
        </p:spPr>
        <p:txBody>
          <a:bodyPr wrap="square">
            <a:spAutoFit/>
          </a:bodyPr>
          <a:lstStyle>
            <a:defPPr>
              <a:defRPr lang="zh-CN"/>
            </a:defPPr>
            <a:lvl1pPr indent="457200" algn="just">
              <a:lnSpc>
                <a:spcPct val="125000"/>
              </a:lnSpc>
              <a:defRPr sz="2000">
                <a:latin typeface="Times New Roman" pitchFamily="18" charset="0"/>
                <a:ea typeface="微软雅黑" pitchFamily="34" charset="-122"/>
                <a:cs typeface="Times New Roman" pitchFamily="18" charset="0"/>
              </a:defRPr>
            </a:lvl1pPr>
          </a:lstStyle>
          <a:p>
            <a:r>
              <a:rPr lang="zh-CN" altLang="zh-CN" dirty="0"/>
              <a:t>三网融合打破了电信运营商和广电运营商在视频传输领域的恶性竞争状态，未来看电视、上网、打电话资费可能打包下调。</a:t>
            </a:r>
          </a:p>
        </p:txBody>
      </p:sp>
      <p:pic>
        <p:nvPicPr>
          <p:cNvPr id="90114" name="Picture 2" descr="查看源图像">
            <a:extLst>
              <a:ext uri="{FF2B5EF4-FFF2-40B4-BE49-F238E27FC236}">
                <a16:creationId xmlns="" xmlns:a16="http://schemas.microsoft.com/office/drawing/2014/main" id="{61E515B5-A8B7-442D-A2FA-A01788DB02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221" y="3554875"/>
            <a:ext cx="417195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5123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1.1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计算机网络的产生与发展</a:t>
            </a:r>
          </a:p>
        </p:txBody>
      </p:sp>
      <p:sp useBgFill="1">
        <p:nvSpPr>
          <p:cNvPr id="42" name="矩形 41"/>
          <p:cNvSpPr/>
          <p:nvPr/>
        </p:nvSpPr>
        <p:spPr>
          <a:xfrm>
            <a:off x="952464" y="1142984"/>
            <a:ext cx="10358510" cy="1595886"/>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计算机网络是计算机技术与通信技术相结合的产物。纵观计算机网络的发展历史可以发现，计算机网络和其他事物的发展一样，也经历了从简单到复杂，从低级到高级的过程。在这一过程中，计算机技术与通信技术紧密结合，相互促进，共同发展，最终产生了计算机网络。</a:t>
            </a:r>
          </a:p>
        </p:txBody>
      </p:sp>
      <p:sp>
        <p:nvSpPr>
          <p:cNvPr id="43" name="矩形 42"/>
          <p:cNvSpPr/>
          <p:nvPr/>
        </p:nvSpPr>
        <p:spPr>
          <a:xfrm>
            <a:off x="952464" y="2857496"/>
            <a:ext cx="9929882" cy="826445"/>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从</a:t>
            </a:r>
            <a:r>
              <a:rPr lang="en-US" altLang="zh-CN" sz="2000" dirty="0">
                <a:latin typeface="Times New Roman" pitchFamily="18" charset="0"/>
                <a:ea typeface="微软雅黑" pitchFamily="34" charset="-122"/>
                <a:cs typeface="Times New Roman" pitchFamily="18" charset="0"/>
              </a:rPr>
              <a:t>1946</a:t>
            </a:r>
            <a:r>
              <a:rPr lang="zh-CN" altLang="en-US" sz="2000" dirty="0">
                <a:latin typeface="Times New Roman" pitchFamily="18" charset="0"/>
                <a:ea typeface="微软雅黑" pitchFamily="34" charset="-122"/>
                <a:cs typeface="Times New Roman" pitchFamily="18" charset="0"/>
              </a:rPr>
              <a:t>年世界上第一台计算机</a:t>
            </a:r>
            <a:r>
              <a:rPr lang="en-US" altLang="zh-CN" sz="2000" dirty="0">
                <a:latin typeface="Times New Roman" pitchFamily="18" charset="0"/>
                <a:ea typeface="微软雅黑" pitchFamily="34" charset="-122"/>
                <a:cs typeface="Times New Roman" pitchFamily="18" charset="0"/>
              </a:rPr>
              <a:t>ENIAC</a:t>
            </a:r>
            <a:r>
              <a:rPr lang="zh-CN" altLang="en-US" sz="2000" dirty="0">
                <a:latin typeface="Times New Roman" pitchFamily="18" charset="0"/>
                <a:ea typeface="微软雅黑" pitchFamily="34" charset="-122"/>
                <a:cs typeface="Times New Roman" pitchFamily="18" charset="0"/>
              </a:rPr>
              <a:t>的诞生到现在网络的全面普及，计算机网络的发展大体可以分为以下</a:t>
            </a:r>
            <a:r>
              <a:rPr lang="en-US" altLang="zh-CN" sz="2000" dirty="0">
                <a:latin typeface="Times New Roman" pitchFamily="18" charset="0"/>
                <a:ea typeface="微软雅黑" pitchFamily="34" charset="-122"/>
                <a:cs typeface="Times New Roman" pitchFamily="18" charset="0"/>
              </a:rPr>
              <a:t>4</a:t>
            </a:r>
            <a:r>
              <a:rPr lang="zh-CN" altLang="en-US" sz="2000" dirty="0">
                <a:latin typeface="Times New Roman" pitchFamily="18" charset="0"/>
                <a:ea typeface="微软雅黑" pitchFamily="34" charset="-122"/>
                <a:cs typeface="Times New Roman" pitchFamily="18" charset="0"/>
              </a:rPr>
              <a:t>个阶段。</a:t>
            </a:r>
          </a:p>
        </p:txBody>
      </p:sp>
      <p:graphicFrame>
        <p:nvGraphicFramePr>
          <p:cNvPr id="7" name="图示 6"/>
          <p:cNvGraphicFramePr/>
          <p:nvPr/>
        </p:nvGraphicFramePr>
        <p:xfrm>
          <a:off x="666712" y="1939423"/>
          <a:ext cx="1114432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952464" y="5650072"/>
            <a:ext cx="1785950" cy="707886"/>
          </a:xfrm>
          <a:prstGeom prst="rect">
            <a:avLst/>
          </a:prstGeom>
          <a:noFill/>
        </p:spPr>
        <p:txBody>
          <a:bodyPr wrap="square" rtlCol="0">
            <a:spAutoFit/>
          </a:bodyPr>
          <a:lstStyle/>
          <a:p>
            <a:pPr algn="just"/>
            <a:r>
              <a:rPr lang="zh-CN" altLang="en-US" sz="2000" dirty="0">
                <a:latin typeface="Times New Roman" pitchFamily="18" charset="0"/>
                <a:ea typeface="微软雅黑" pitchFamily="34" charset="-122"/>
                <a:cs typeface="Times New Roman" pitchFamily="18" charset="0"/>
              </a:rPr>
              <a:t>面向终端的计算机网络</a:t>
            </a:r>
          </a:p>
        </p:txBody>
      </p:sp>
      <p:sp>
        <p:nvSpPr>
          <p:cNvPr id="9" name="TextBox 8"/>
          <p:cNvSpPr txBox="1"/>
          <p:nvPr/>
        </p:nvSpPr>
        <p:spPr>
          <a:xfrm>
            <a:off x="3794109" y="5650072"/>
            <a:ext cx="1833576" cy="707886"/>
          </a:xfrm>
          <a:prstGeom prst="rect">
            <a:avLst/>
          </a:prstGeom>
          <a:noFill/>
        </p:spPr>
        <p:txBody>
          <a:bodyPr wrap="square" rtlCol="0">
            <a:spAutoFit/>
          </a:bodyPr>
          <a:lstStyle/>
          <a:p>
            <a:pPr algn="just"/>
            <a:r>
              <a:rPr lang="zh-CN" altLang="en-US" sz="2000" dirty="0">
                <a:latin typeface="Times New Roman" pitchFamily="18" charset="0"/>
                <a:ea typeface="微软雅黑" pitchFamily="34" charset="-122"/>
                <a:cs typeface="Times New Roman" pitchFamily="18" charset="0"/>
              </a:rPr>
              <a:t>以通信子网为中心的网络</a:t>
            </a:r>
          </a:p>
        </p:txBody>
      </p:sp>
      <p:sp>
        <p:nvSpPr>
          <p:cNvPr id="10" name="TextBox 9"/>
          <p:cNvSpPr txBox="1"/>
          <p:nvPr/>
        </p:nvSpPr>
        <p:spPr>
          <a:xfrm>
            <a:off x="6683380" y="5650072"/>
            <a:ext cx="1500198" cy="400110"/>
          </a:xfrm>
          <a:prstGeom prst="rect">
            <a:avLst/>
          </a:prstGeom>
          <a:noFill/>
        </p:spPr>
        <p:txBody>
          <a:bodyPr wrap="square" rtlCol="0">
            <a:spAutoFit/>
          </a:bodyPr>
          <a:lstStyle/>
          <a:p>
            <a:pPr algn="just"/>
            <a:r>
              <a:rPr lang="zh-CN" altLang="en-US" sz="2000" dirty="0">
                <a:latin typeface="Times New Roman" pitchFamily="18" charset="0"/>
                <a:ea typeface="微软雅黑" pitchFamily="34" charset="-122"/>
                <a:cs typeface="Times New Roman" pitchFamily="18" charset="0"/>
              </a:rPr>
              <a:t>标准化网络</a:t>
            </a:r>
          </a:p>
        </p:txBody>
      </p:sp>
      <p:sp>
        <p:nvSpPr>
          <p:cNvPr id="11" name="TextBox 10"/>
          <p:cNvSpPr txBox="1"/>
          <p:nvPr/>
        </p:nvSpPr>
        <p:spPr>
          <a:xfrm>
            <a:off x="9239272" y="5650072"/>
            <a:ext cx="2286016" cy="707886"/>
          </a:xfrm>
          <a:prstGeom prst="rect">
            <a:avLst/>
          </a:prstGeom>
          <a:noFill/>
        </p:spPr>
        <p:txBody>
          <a:bodyPr wrap="square" rtlCol="0">
            <a:spAutoFit/>
          </a:bodyPr>
          <a:lstStyle/>
          <a:p>
            <a:pPr algn="just"/>
            <a:r>
              <a:rPr lang="zh-CN" altLang="en-US" sz="2000" dirty="0">
                <a:latin typeface="Times New Roman" pitchFamily="18" charset="0"/>
                <a:ea typeface="微软雅黑" pitchFamily="34" charset="-122"/>
                <a:cs typeface="Times New Roman" pitchFamily="18" charset="0"/>
              </a:rPr>
              <a:t>以</a:t>
            </a:r>
            <a:r>
              <a:rPr lang="en-US" altLang="zh-CN" sz="2000" dirty="0">
                <a:latin typeface="Times New Roman" pitchFamily="18" charset="0"/>
                <a:ea typeface="微软雅黑" pitchFamily="34" charset="-122"/>
                <a:cs typeface="Times New Roman" pitchFamily="18" charset="0"/>
              </a:rPr>
              <a:t>Internet</a:t>
            </a:r>
            <a:r>
              <a:rPr lang="zh-CN" altLang="en-US" sz="2000" dirty="0">
                <a:latin typeface="Times New Roman" pitchFamily="18" charset="0"/>
                <a:ea typeface="微软雅黑" pitchFamily="34" charset="-122"/>
                <a:cs typeface="Times New Roman" pitchFamily="18" charset="0"/>
              </a:rPr>
              <a:t>为中心的新一代网络</a:t>
            </a:r>
          </a:p>
        </p:txBody>
      </p:sp>
    </p:spTree>
    <p:extLst>
      <p:ext uri="{BB962C8B-B14F-4D97-AF65-F5344CB8AC3E}">
        <p14:creationId xmlns:p14="http://schemas.microsoft.com/office/powerpoint/2010/main" val="24416167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lide(fromBottom)">
                                      <p:cBhvr>
                                        <p:cTn id="11" dur="500"/>
                                        <p:tgtEl>
                                          <p:spTgt spid="43"/>
                                        </p:tgtEl>
                                      </p:cBhvr>
                                    </p:animEffect>
                                  </p:childTnLst>
                                </p:cTn>
                              </p:par>
                            </p:childTnLst>
                          </p:cTn>
                        </p:par>
                        <p:par>
                          <p:cTn id="12" fill="hold">
                            <p:stCondLst>
                              <p:cond delay="1000"/>
                            </p:stCondLst>
                            <p:childTnLst>
                              <p:par>
                                <p:cTn id="13" presetID="29"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2"/>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7" dur="500"/>
                                        <p:tgtEl>
                                          <p:spTgt spid="7"/>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lide(fromBottom)">
                                      <p:cBhvr>
                                        <p:cTn id="21" dur="500"/>
                                        <p:tgtEl>
                                          <p:spTgt spid="8"/>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lide(fromBottom)">
                                      <p:cBhvr>
                                        <p:cTn id="25" dur="500"/>
                                        <p:tgtEl>
                                          <p:spTgt spid="9"/>
                                        </p:tgtEl>
                                      </p:cBhvr>
                                    </p:animEffect>
                                  </p:childTnLst>
                                </p:cTn>
                              </p:par>
                            </p:childTnLst>
                          </p:cTn>
                        </p:par>
                        <p:par>
                          <p:cTn id="26" fill="hold">
                            <p:stCondLst>
                              <p:cond delay="2500"/>
                            </p:stCondLst>
                            <p:childTnLst>
                              <p:par>
                                <p:cTn id="27" presetID="12" presetClass="entr" presetSubtype="4"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lide(fromBottom)">
                                      <p:cBhvr>
                                        <p:cTn id="29" dur="500"/>
                                        <p:tgtEl>
                                          <p:spTgt spid="10"/>
                                        </p:tgtEl>
                                      </p:cBhvr>
                                    </p:animEffect>
                                  </p:childTnLst>
                                </p:cTn>
                              </p:par>
                            </p:childTnLst>
                          </p:cTn>
                        </p:par>
                        <p:par>
                          <p:cTn id="30" fill="hold">
                            <p:stCondLst>
                              <p:cond delay="3000"/>
                            </p:stCondLst>
                            <p:childTnLst>
                              <p:par>
                                <p:cTn id="31" presetID="1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slide(fromBottom)">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Graphic spid="7" grpId="0">
        <p:bldAsOne/>
      </p:bldGraphic>
      <p:bldP spid="8" grpId="0"/>
      <p:bldP spid="9" grpId="0"/>
      <p:bldP spid="10"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6615122"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zh-CN" altLang="en-US" sz="3200" b="1" dirty="0" smtClean="0">
                <a:solidFill>
                  <a:schemeClr val="bg1"/>
                </a:solidFill>
                <a:latin typeface="Times New Roman" pitchFamily="18" charset="0"/>
                <a:ea typeface="微软雅黑" panose="020B0503020204020204" pitchFamily="34" charset="-122"/>
                <a:cs typeface="Times New Roman" pitchFamily="18" charset="0"/>
              </a:rPr>
              <a:t>计算机网络概述</a:t>
            </a:r>
            <a:endParaRPr lang="zh-CN" altLang="en-US" sz="3200" b="1" dirty="0">
              <a:solidFill>
                <a:schemeClr val="bg1"/>
              </a:solidFill>
              <a:latin typeface="Times New Roman" pitchFamily="18" charset="0"/>
              <a:ea typeface="微软雅黑" panose="020B0503020204020204" pitchFamily="34" charset="-122"/>
              <a:cs typeface="Times New Roman" pitchFamily="18" charset="0"/>
            </a:endParaRPr>
          </a:p>
        </p:txBody>
      </p:sp>
      <p:grpSp>
        <p:nvGrpSpPr>
          <p:cNvPr id="3" name="组合 4"/>
          <p:cNvGrpSpPr/>
          <p:nvPr/>
        </p:nvGrpSpPr>
        <p:grpSpPr>
          <a:xfrm>
            <a:off x="1023902" y="2143116"/>
            <a:ext cx="2258986" cy="3309450"/>
            <a:chOff x="816314" y="2666077"/>
            <a:chExt cx="2258986" cy="3309450"/>
          </a:xfrm>
        </p:grpSpPr>
        <p:sp>
          <p:nvSpPr>
            <p:cNvPr id="4" name="双括号 3"/>
            <p:cNvSpPr/>
            <p:nvPr/>
          </p:nvSpPr>
          <p:spPr>
            <a:xfrm>
              <a:off x="816314" y="2839425"/>
              <a:ext cx="2258986" cy="2286000"/>
            </a:xfrm>
            <a:prstGeom prst="bracketPair">
              <a:avLst/>
            </a:prstGeom>
            <a:ln w="19050">
              <a:solidFill>
                <a:schemeClr val="bg1">
                  <a:lumMod val="65000"/>
                </a:schemeClr>
              </a:solidFill>
              <a:prstDash val="sysDash"/>
            </a:ln>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5" name="圆角矩形 4"/>
            <p:cNvSpPr/>
            <p:nvPr/>
          </p:nvSpPr>
          <p:spPr>
            <a:xfrm>
              <a:off x="1164853" y="2675734"/>
              <a:ext cx="1532270" cy="360040"/>
            </a:xfrm>
            <a:prstGeom prst="roundRect">
              <a:avLst>
                <a:gd name="adj" fmla="val 50000"/>
              </a:avLst>
            </a:prstGeom>
            <a:solidFill>
              <a:srgbClr val="0A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矩形 5"/>
            <p:cNvSpPr>
              <a:spLocks noChangeArrowheads="1"/>
            </p:cNvSpPr>
            <p:nvPr/>
          </p:nvSpPr>
          <p:spPr bwMode="auto">
            <a:xfrm>
              <a:off x="1164853" y="2666077"/>
              <a:ext cx="15322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buNone/>
                <a:defRPr/>
              </a:pP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a:spLocks noChangeArrowheads="1"/>
            </p:cNvSpPr>
            <p:nvPr/>
          </p:nvSpPr>
          <p:spPr bwMode="auto">
            <a:xfrm>
              <a:off x="1054844" y="3143248"/>
              <a:ext cx="1781926" cy="106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Bef>
                  <a:spcPts val="0"/>
                </a:spcBef>
                <a:buNone/>
                <a:defRPr/>
              </a:pPr>
              <a:r>
                <a:rPr lang="zh-CN" altLang="en-US" sz="4800" b="1" dirty="0">
                  <a:solidFill>
                    <a:schemeClr val="tx1">
                      <a:lumMod val="65000"/>
                      <a:lumOff val="35000"/>
                    </a:schemeClr>
                  </a:solidFill>
                  <a:latin typeface="微软雅黑" panose="020B0503020204020204" pitchFamily="34" charset="-122"/>
                  <a:ea typeface="微软雅黑" panose="020B0503020204020204" pitchFamily="34" charset="-122"/>
                </a:rPr>
                <a:t>小结</a:t>
              </a:r>
              <a:endParaRPr lang="en-US" altLang="zh-CN" sz="4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aphicFrame>
          <p:nvGraphicFramePr>
            <p:cNvPr id="8" name="图表 7"/>
            <p:cNvGraphicFramePr/>
            <p:nvPr>
              <p:extLst>
                <p:ext uri="{D42A27DB-BD31-4B8C-83A1-F6EECF244321}">
                  <p14:modId xmlns:p14="http://schemas.microsoft.com/office/powerpoint/2010/main" val="909063869"/>
                </p:ext>
              </p:extLst>
            </p:nvPr>
          </p:nvGraphicFramePr>
          <p:xfrm>
            <a:off x="1033293" y="4483366"/>
            <a:ext cx="1825697" cy="1217131"/>
          </p:xfrm>
          <a:graphic>
            <a:graphicData uri="http://schemas.openxmlformats.org/drawingml/2006/chart">
              <c:chart xmlns:c="http://schemas.openxmlformats.org/drawingml/2006/chart" xmlns:r="http://schemas.openxmlformats.org/officeDocument/2006/relationships" r:id="rId2"/>
            </a:graphicData>
          </a:graphic>
        </p:graphicFrame>
        <p:sp>
          <p:nvSpPr>
            <p:cNvPr id="10" name="椭圆 9"/>
            <p:cNvSpPr/>
            <p:nvPr/>
          </p:nvSpPr>
          <p:spPr>
            <a:xfrm>
              <a:off x="1642956" y="5883245"/>
              <a:ext cx="576064" cy="9228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a:off x="3595670" y="1500174"/>
            <a:ext cx="7858180" cy="4673652"/>
          </a:xfrm>
          <a:prstGeom prst="rect">
            <a:avLst/>
          </a:prstGeom>
          <a:noFill/>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计算机网络是现代通信技术与计算机技术紧密结合的产物，它的应用已经渗透到各个领域，对人类社会的进步做出了巨大贡献。数据通信和资源共享是计算机网络最基本的功能。</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网络拓扑结构是一个很重要的基本概念，不同的拓扑结构具有不同的特点，对网络的系统设计、功能、可靠性等方面都有着重要的影响。本章着重介绍了计算机网络系统中常见的几种拓扑结构及其优缺点。</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计算机网络分类的方法很多，通常按照网络覆盖范围的大小可分为局域网、城域网、广域网；按照网络的传输介质不同可分为有线网和无线网；按照网络的传输技术不同可分为广播式网络和点对点网络。</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随着物联网、</a:t>
            </a:r>
            <a:r>
              <a:rPr lang="en-US" altLang="zh-CN" sz="2000" dirty="0">
                <a:latin typeface="Times New Roman" pitchFamily="18" charset="0"/>
                <a:ea typeface="微软雅黑" pitchFamily="34" charset="-122"/>
                <a:cs typeface="Times New Roman" pitchFamily="18" charset="0"/>
              </a:rPr>
              <a:t>5G</a:t>
            </a:r>
            <a:r>
              <a:rPr lang="zh-CN" altLang="en-US" sz="2000" dirty="0">
                <a:latin typeface="Times New Roman" pitchFamily="18" charset="0"/>
                <a:ea typeface="微软雅黑" pitchFamily="34" charset="-122"/>
                <a:cs typeface="Times New Roman" pitchFamily="18" charset="0"/>
              </a:rPr>
              <a:t>、三网融合等计算机网络新技术的不断发展，计算机网络的功能和提供的服务将会不断增加。</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3.jpg"/>
          <p:cNvPicPr>
            <a:picLocks noChangeAspect="1"/>
          </p:cNvPicPr>
          <p:nvPr/>
        </p:nvPicPr>
        <p:blipFill>
          <a:blip r:embed="rId2" cstate="print"/>
          <a:srcRect b="9375"/>
          <a:stretch>
            <a:fillRect/>
          </a:stretch>
        </p:blipFill>
        <p:spPr>
          <a:xfrm>
            <a:off x="0" y="0"/>
            <a:ext cx="12192000" cy="6215082"/>
          </a:xfrm>
          <a:prstGeom prst="rect">
            <a:avLst/>
          </a:prstGeom>
        </p:spPr>
      </p:pic>
      <p:sp>
        <p:nvSpPr>
          <p:cNvPr id="6" name="矩形 5"/>
          <p:cNvSpPr/>
          <p:nvPr/>
        </p:nvSpPr>
        <p:spPr>
          <a:xfrm>
            <a:off x="0" y="4385816"/>
            <a:ext cx="12192000" cy="2472185"/>
          </a:xfrm>
          <a:prstGeom prst="rect">
            <a:avLst/>
          </a:prstGeom>
          <a:solidFill>
            <a:srgbClr val="0C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endParaRPr>
          </a:p>
        </p:txBody>
      </p:sp>
      <p:grpSp>
        <p:nvGrpSpPr>
          <p:cNvPr id="2" name="组合 24"/>
          <p:cNvGrpSpPr>
            <a:grpSpLocks noChangeAspect="1"/>
          </p:cNvGrpSpPr>
          <p:nvPr/>
        </p:nvGrpSpPr>
        <p:grpSpPr>
          <a:xfrm>
            <a:off x="623392" y="4060702"/>
            <a:ext cx="4744808" cy="1440000"/>
            <a:chOff x="623392" y="4184770"/>
            <a:chExt cx="2232248" cy="888532"/>
          </a:xfrm>
        </p:grpSpPr>
        <p:grpSp>
          <p:nvGrpSpPr>
            <p:cNvPr id="3" name="组合 15"/>
            <p:cNvGrpSpPr/>
            <p:nvPr/>
          </p:nvGrpSpPr>
          <p:grpSpPr>
            <a:xfrm>
              <a:off x="677381" y="4184771"/>
              <a:ext cx="2106251" cy="888531"/>
              <a:chOff x="677381" y="4384675"/>
              <a:chExt cx="2106251" cy="888531"/>
            </a:xfrm>
          </p:grpSpPr>
          <p:sp>
            <p:nvSpPr>
              <p:cNvPr id="12" name="矩形 11"/>
              <p:cNvSpPr/>
              <p:nvPr/>
            </p:nvSpPr>
            <p:spPr>
              <a:xfrm>
                <a:off x="695400" y="4384675"/>
                <a:ext cx="2088232" cy="888531"/>
              </a:xfrm>
              <a:prstGeom prst="rect">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文本框 25"/>
              <p:cNvSpPr txBox="1"/>
              <p:nvPr/>
            </p:nvSpPr>
            <p:spPr>
              <a:xfrm>
                <a:off x="677381" y="4470186"/>
                <a:ext cx="2092959" cy="7406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200" dirty="0">
                    <a:solidFill>
                      <a:schemeClr val="bg1"/>
                    </a:solidFill>
                    <a:latin typeface="Impact" panose="020B0806030902050204" pitchFamily="34" charset="0"/>
                  </a:rPr>
                  <a:t>THANKS</a:t>
                </a:r>
                <a:endParaRPr lang="zh-CN" altLang="en-US" sz="5400" dirty="0">
                  <a:solidFill>
                    <a:schemeClr val="bg1"/>
                  </a:solidFill>
                  <a:latin typeface="Impact" panose="020B0806030902050204" pitchFamily="34" charset="0"/>
                </a:endParaRPr>
              </a:p>
            </p:txBody>
          </p:sp>
        </p:grpSp>
        <p:grpSp>
          <p:nvGrpSpPr>
            <p:cNvPr id="4" name="组合 18"/>
            <p:cNvGrpSpPr/>
            <p:nvPr/>
          </p:nvGrpSpPr>
          <p:grpSpPr>
            <a:xfrm>
              <a:off x="623392" y="4184770"/>
              <a:ext cx="2232248" cy="201045"/>
              <a:chOff x="623392" y="4184770"/>
              <a:chExt cx="2232248" cy="201045"/>
            </a:xfrm>
          </p:grpSpPr>
          <p:sp>
            <p:nvSpPr>
              <p:cNvPr id="17" name="直角三角形 16"/>
              <p:cNvSpPr/>
              <p:nvPr/>
            </p:nvSpPr>
            <p:spPr>
              <a:xfrm>
                <a:off x="2783632" y="4184770"/>
                <a:ext cx="72008" cy="20104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flipH="1">
                <a:off x="623392" y="4184770"/>
                <a:ext cx="72008" cy="20104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0" name="椭圆 19"/>
          <p:cNvSpPr/>
          <p:nvPr/>
        </p:nvSpPr>
        <p:spPr>
          <a:xfrm>
            <a:off x="9768825"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椭圆 20"/>
          <p:cNvSpPr/>
          <p:nvPr/>
        </p:nvSpPr>
        <p:spPr>
          <a:xfrm>
            <a:off x="10904904"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椭圆 21"/>
          <p:cNvSpPr/>
          <p:nvPr/>
        </p:nvSpPr>
        <p:spPr>
          <a:xfrm>
            <a:off x="8619634"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KSO_Shape"/>
          <p:cNvSpPr>
            <a:spLocks/>
          </p:cNvSpPr>
          <p:nvPr/>
        </p:nvSpPr>
        <p:spPr bwMode="auto">
          <a:xfrm>
            <a:off x="10008538" y="4188747"/>
            <a:ext cx="328295" cy="447675"/>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solidFill>
                <a:srgbClr val="FFFFFF"/>
              </a:solidFill>
            </a:endParaRPr>
          </a:p>
        </p:txBody>
      </p:sp>
      <p:sp>
        <p:nvSpPr>
          <p:cNvPr id="28" name="Shape 518"/>
          <p:cNvSpPr/>
          <p:nvPr/>
        </p:nvSpPr>
        <p:spPr>
          <a:xfrm>
            <a:off x="11128764" y="4239783"/>
            <a:ext cx="360000" cy="360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0"/>
                  <a:pt x="0" y="0"/>
                  <a:pt x="0" y="0"/>
                </a:cubicBezTo>
                <a:cubicBezTo>
                  <a:pt x="2181" y="0"/>
                  <a:pt x="2181" y="0"/>
                  <a:pt x="2181" y="0"/>
                </a:cubicBezTo>
                <a:cubicBezTo>
                  <a:pt x="2181" y="19419"/>
                  <a:pt x="2181" y="19419"/>
                  <a:pt x="2181" y="19419"/>
                </a:cubicBezTo>
                <a:cubicBezTo>
                  <a:pt x="21600" y="19419"/>
                  <a:pt x="21600" y="19419"/>
                  <a:pt x="21600" y="19419"/>
                </a:cubicBezTo>
                <a:cubicBezTo>
                  <a:pt x="21600" y="21600"/>
                  <a:pt x="21600" y="21600"/>
                  <a:pt x="21600" y="21600"/>
                </a:cubicBezTo>
                <a:lnTo>
                  <a:pt x="0" y="21600"/>
                </a:lnTo>
                <a:close/>
                <a:moveTo>
                  <a:pt x="3012" y="2388"/>
                </a:moveTo>
                <a:cubicBezTo>
                  <a:pt x="3012" y="2181"/>
                  <a:pt x="3012" y="2181"/>
                  <a:pt x="3012" y="2181"/>
                </a:cubicBezTo>
                <a:cubicBezTo>
                  <a:pt x="3323" y="2181"/>
                  <a:pt x="3323" y="2181"/>
                  <a:pt x="3323" y="2181"/>
                </a:cubicBezTo>
                <a:cubicBezTo>
                  <a:pt x="3323" y="2388"/>
                  <a:pt x="3323" y="2388"/>
                  <a:pt x="3323" y="2388"/>
                </a:cubicBezTo>
                <a:lnTo>
                  <a:pt x="3012" y="2388"/>
                </a:lnTo>
                <a:close/>
                <a:moveTo>
                  <a:pt x="3012" y="6750"/>
                </a:moveTo>
                <a:cubicBezTo>
                  <a:pt x="3012" y="6438"/>
                  <a:pt x="3012" y="6438"/>
                  <a:pt x="3012" y="6438"/>
                </a:cubicBezTo>
                <a:cubicBezTo>
                  <a:pt x="3323" y="6438"/>
                  <a:pt x="3323" y="6438"/>
                  <a:pt x="3323" y="6438"/>
                </a:cubicBezTo>
                <a:cubicBezTo>
                  <a:pt x="3323" y="6750"/>
                  <a:pt x="3323" y="6750"/>
                  <a:pt x="3323" y="6750"/>
                </a:cubicBezTo>
                <a:lnTo>
                  <a:pt x="3012" y="6750"/>
                </a:lnTo>
                <a:close/>
                <a:moveTo>
                  <a:pt x="3012" y="11008"/>
                </a:moveTo>
                <a:cubicBezTo>
                  <a:pt x="3012" y="10800"/>
                  <a:pt x="3012" y="10800"/>
                  <a:pt x="3012" y="10800"/>
                </a:cubicBezTo>
                <a:cubicBezTo>
                  <a:pt x="3323" y="10800"/>
                  <a:pt x="3323" y="10800"/>
                  <a:pt x="3323" y="10800"/>
                </a:cubicBezTo>
                <a:cubicBezTo>
                  <a:pt x="3323" y="11008"/>
                  <a:pt x="3323" y="11008"/>
                  <a:pt x="3323" y="11008"/>
                </a:cubicBezTo>
                <a:lnTo>
                  <a:pt x="3012" y="11008"/>
                </a:lnTo>
                <a:close/>
                <a:moveTo>
                  <a:pt x="3323" y="18277"/>
                </a:moveTo>
                <a:cubicBezTo>
                  <a:pt x="3323" y="13812"/>
                  <a:pt x="3323" y="13812"/>
                  <a:pt x="3323" y="13812"/>
                </a:cubicBezTo>
                <a:cubicBezTo>
                  <a:pt x="3323" y="13500"/>
                  <a:pt x="3427" y="13292"/>
                  <a:pt x="3635" y="13188"/>
                </a:cubicBezTo>
                <a:cubicBezTo>
                  <a:pt x="8619" y="8204"/>
                  <a:pt x="8619" y="8204"/>
                  <a:pt x="8619" y="8204"/>
                </a:cubicBezTo>
                <a:cubicBezTo>
                  <a:pt x="8723" y="7996"/>
                  <a:pt x="8931" y="7788"/>
                  <a:pt x="9242" y="7788"/>
                </a:cubicBezTo>
                <a:cubicBezTo>
                  <a:pt x="9450" y="7788"/>
                  <a:pt x="9658" y="7892"/>
                  <a:pt x="9865" y="8100"/>
                </a:cubicBezTo>
                <a:cubicBezTo>
                  <a:pt x="10592" y="8827"/>
                  <a:pt x="10592" y="8827"/>
                  <a:pt x="10592" y="8827"/>
                </a:cubicBezTo>
                <a:cubicBezTo>
                  <a:pt x="10592" y="8619"/>
                  <a:pt x="10592" y="8619"/>
                  <a:pt x="10592" y="8619"/>
                </a:cubicBezTo>
                <a:cubicBezTo>
                  <a:pt x="10800" y="8619"/>
                  <a:pt x="10800" y="8619"/>
                  <a:pt x="10800" y="8619"/>
                </a:cubicBezTo>
                <a:cubicBezTo>
                  <a:pt x="10800" y="8827"/>
                  <a:pt x="10800" y="8827"/>
                  <a:pt x="10800" y="8827"/>
                </a:cubicBezTo>
                <a:cubicBezTo>
                  <a:pt x="10592" y="8827"/>
                  <a:pt x="10592" y="8827"/>
                  <a:pt x="10592" y="8827"/>
                </a:cubicBezTo>
                <a:cubicBezTo>
                  <a:pt x="12773" y="11008"/>
                  <a:pt x="12773" y="11008"/>
                  <a:pt x="12773" y="11008"/>
                </a:cubicBezTo>
                <a:cubicBezTo>
                  <a:pt x="12773" y="10800"/>
                  <a:pt x="12773" y="10800"/>
                  <a:pt x="12773" y="10800"/>
                </a:cubicBezTo>
                <a:cubicBezTo>
                  <a:pt x="12981" y="10800"/>
                  <a:pt x="12981" y="10800"/>
                  <a:pt x="12981" y="10800"/>
                </a:cubicBezTo>
                <a:cubicBezTo>
                  <a:pt x="12981" y="11008"/>
                  <a:pt x="12981" y="11008"/>
                  <a:pt x="12981" y="11008"/>
                </a:cubicBezTo>
                <a:cubicBezTo>
                  <a:pt x="12773" y="11008"/>
                  <a:pt x="12773" y="11008"/>
                  <a:pt x="12773" y="11008"/>
                </a:cubicBezTo>
                <a:cubicBezTo>
                  <a:pt x="12981" y="11319"/>
                  <a:pt x="12981" y="11319"/>
                  <a:pt x="12981" y="11319"/>
                </a:cubicBezTo>
                <a:cubicBezTo>
                  <a:pt x="20354" y="3946"/>
                  <a:pt x="20354" y="3946"/>
                  <a:pt x="20354" y="3946"/>
                </a:cubicBezTo>
                <a:cubicBezTo>
                  <a:pt x="20458" y="3842"/>
                  <a:pt x="20562" y="3738"/>
                  <a:pt x="20769" y="3738"/>
                </a:cubicBezTo>
                <a:cubicBezTo>
                  <a:pt x="20873" y="3738"/>
                  <a:pt x="21081" y="3738"/>
                  <a:pt x="21185" y="3738"/>
                </a:cubicBezTo>
                <a:cubicBezTo>
                  <a:pt x="21288" y="3842"/>
                  <a:pt x="21392" y="3946"/>
                  <a:pt x="21496" y="4050"/>
                </a:cubicBezTo>
                <a:cubicBezTo>
                  <a:pt x="21600" y="4154"/>
                  <a:pt x="21600" y="4258"/>
                  <a:pt x="21600" y="4465"/>
                </a:cubicBezTo>
                <a:cubicBezTo>
                  <a:pt x="21600" y="4465"/>
                  <a:pt x="21600" y="4465"/>
                  <a:pt x="21600" y="4465"/>
                </a:cubicBezTo>
                <a:cubicBezTo>
                  <a:pt x="21600" y="18277"/>
                  <a:pt x="21600" y="18277"/>
                  <a:pt x="21600" y="18277"/>
                </a:cubicBezTo>
                <a:lnTo>
                  <a:pt x="3323" y="18277"/>
                </a:lnTo>
                <a:close/>
                <a:moveTo>
                  <a:pt x="4154" y="2388"/>
                </a:moveTo>
                <a:cubicBezTo>
                  <a:pt x="4154" y="2181"/>
                  <a:pt x="4154" y="2181"/>
                  <a:pt x="4154" y="2181"/>
                </a:cubicBezTo>
                <a:cubicBezTo>
                  <a:pt x="4362" y="2181"/>
                  <a:pt x="4362" y="2181"/>
                  <a:pt x="4362" y="2181"/>
                </a:cubicBezTo>
                <a:cubicBezTo>
                  <a:pt x="4362" y="2388"/>
                  <a:pt x="4362" y="2388"/>
                  <a:pt x="4362" y="2388"/>
                </a:cubicBezTo>
                <a:lnTo>
                  <a:pt x="4154" y="2388"/>
                </a:lnTo>
                <a:close/>
                <a:moveTo>
                  <a:pt x="4154" y="6750"/>
                </a:moveTo>
                <a:cubicBezTo>
                  <a:pt x="4154" y="6438"/>
                  <a:pt x="4154" y="6438"/>
                  <a:pt x="4154" y="6438"/>
                </a:cubicBezTo>
                <a:cubicBezTo>
                  <a:pt x="4362" y="6438"/>
                  <a:pt x="4362" y="6438"/>
                  <a:pt x="4362" y="6438"/>
                </a:cubicBezTo>
                <a:cubicBezTo>
                  <a:pt x="4362" y="6750"/>
                  <a:pt x="4362" y="6750"/>
                  <a:pt x="4362" y="6750"/>
                </a:cubicBezTo>
                <a:lnTo>
                  <a:pt x="4154" y="6750"/>
                </a:lnTo>
                <a:close/>
                <a:moveTo>
                  <a:pt x="4154" y="11008"/>
                </a:moveTo>
                <a:cubicBezTo>
                  <a:pt x="4154" y="10800"/>
                  <a:pt x="4154" y="10800"/>
                  <a:pt x="4154" y="10800"/>
                </a:cubicBezTo>
                <a:cubicBezTo>
                  <a:pt x="4362" y="10800"/>
                  <a:pt x="4362" y="10800"/>
                  <a:pt x="4362" y="10800"/>
                </a:cubicBezTo>
                <a:cubicBezTo>
                  <a:pt x="4362" y="11008"/>
                  <a:pt x="4362" y="11008"/>
                  <a:pt x="4362" y="11008"/>
                </a:cubicBezTo>
                <a:lnTo>
                  <a:pt x="4154" y="11008"/>
                </a:lnTo>
                <a:close/>
                <a:moveTo>
                  <a:pt x="5192" y="2388"/>
                </a:moveTo>
                <a:cubicBezTo>
                  <a:pt x="5192" y="2181"/>
                  <a:pt x="5192" y="2181"/>
                  <a:pt x="5192" y="2181"/>
                </a:cubicBezTo>
                <a:cubicBezTo>
                  <a:pt x="5400" y="2181"/>
                  <a:pt x="5400" y="2181"/>
                  <a:pt x="5400" y="2181"/>
                </a:cubicBezTo>
                <a:cubicBezTo>
                  <a:pt x="5400" y="2388"/>
                  <a:pt x="5400" y="2388"/>
                  <a:pt x="5400" y="2388"/>
                </a:cubicBezTo>
                <a:lnTo>
                  <a:pt x="5192" y="2388"/>
                </a:lnTo>
                <a:close/>
                <a:moveTo>
                  <a:pt x="5192" y="6750"/>
                </a:moveTo>
                <a:cubicBezTo>
                  <a:pt x="5192" y="6438"/>
                  <a:pt x="5192" y="6438"/>
                  <a:pt x="5192" y="6438"/>
                </a:cubicBezTo>
                <a:cubicBezTo>
                  <a:pt x="5400" y="6438"/>
                  <a:pt x="5400" y="6438"/>
                  <a:pt x="5400" y="6438"/>
                </a:cubicBezTo>
                <a:cubicBezTo>
                  <a:pt x="5400" y="6750"/>
                  <a:pt x="5400" y="6750"/>
                  <a:pt x="5400" y="6750"/>
                </a:cubicBezTo>
                <a:lnTo>
                  <a:pt x="5192" y="6750"/>
                </a:lnTo>
                <a:close/>
                <a:moveTo>
                  <a:pt x="5192" y="11008"/>
                </a:moveTo>
                <a:cubicBezTo>
                  <a:pt x="5192" y="10800"/>
                  <a:pt x="5192" y="10800"/>
                  <a:pt x="5192" y="10800"/>
                </a:cubicBezTo>
                <a:cubicBezTo>
                  <a:pt x="5400" y="10800"/>
                  <a:pt x="5400" y="10800"/>
                  <a:pt x="5400" y="10800"/>
                </a:cubicBezTo>
                <a:cubicBezTo>
                  <a:pt x="5400" y="11008"/>
                  <a:pt x="5400" y="11008"/>
                  <a:pt x="5400" y="11008"/>
                </a:cubicBezTo>
                <a:lnTo>
                  <a:pt x="5192" y="11008"/>
                </a:lnTo>
                <a:close/>
                <a:moveTo>
                  <a:pt x="6231" y="1350"/>
                </a:moveTo>
                <a:cubicBezTo>
                  <a:pt x="6231" y="1038"/>
                  <a:pt x="6231" y="1038"/>
                  <a:pt x="6231" y="1038"/>
                </a:cubicBezTo>
                <a:cubicBezTo>
                  <a:pt x="6542" y="1038"/>
                  <a:pt x="6542" y="1038"/>
                  <a:pt x="6542" y="1038"/>
                </a:cubicBezTo>
                <a:cubicBezTo>
                  <a:pt x="6542" y="1350"/>
                  <a:pt x="6542" y="1350"/>
                  <a:pt x="6542" y="1350"/>
                </a:cubicBezTo>
                <a:lnTo>
                  <a:pt x="6231" y="1350"/>
                </a:lnTo>
                <a:close/>
                <a:moveTo>
                  <a:pt x="6231" y="2388"/>
                </a:moveTo>
                <a:cubicBezTo>
                  <a:pt x="6231" y="2181"/>
                  <a:pt x="6231" y="2181"/>
                  <a:pt x="6231" y="2181"/>
                </a:cubicBezTo>
                <a:cubicBezTo>
                  <a:pt x="6542" y="2181"/>
                  <a:pt x="6542" y="2181"/>
                  <a:pt x="6542" y="2181"/>
                </a:cubicBezTo>
                <a:cubicBezTo>
                  <a:pt x="6542" y="2388"/>
                  <a:pt x="6542" y="2388"/>
                  <a:pt x="6542" y="2388"/>
                </a:cubicBezTo>
                <a:lnTo>
                  <a:pt x="6231" y="2388"/>
                </a:lnTo>
                <a:close/>
                <a:moveTo>
                  <a:pt x="6231" y="3531"/>
                </a:moveTo>
                <a:cubicBezTo>
                  <a:pt x="6231" y="3219"/>
                  <a:pt x="6231" y="3219"/>
                  <a:pt x="6231" y="3219"/>
                </a:cubicBezTo>
                <a:cubicBezTo>
                  <a:pt x="6542" y="3219"/>
                  <a:pt x="6542" y="3219"/>
                  <a:pt x="6542" y="3219"/>
                </a:cubicBezTo>
                <a:cubicBezTo>
                  <a:pt x="6542" y="3531"/>
                  <a:pt x="6542" y="3531"/>
                  <a:pt x="6542" y="3531"/>
                </a:cubicBezTo>
                <a:lnTo>
                  <a:pt x="6231" y="3531"/>
                </a:lnTo>
                <a:close/>
                <a:moveTo>
                  <a:pt x="6231" y="4569"/>
                </a:moveTo>
                <a:cubicBezTo>
                  <a:pt x="6231" y="4258"/>
                  <a:pt x="6231" y="4258"/>
                  <a:pt x="6231" y="4258"/>
                </a:cubicBezTo>
                <a:cubicBezTo>
                  <a:pt x="6542" y="4258"/>
                  <a:pt x="6542" y="4258"/>
                  <a:pt x="6542" y="4258"/>
                </a:cubicBezTo>
                <a:cubicBezTo>
                  <a:pt x="6542" y="4569"/>
                  <a:pt x="6542" y="4569"/>
                  <a:pt x="6542" y="4569"/>
                </a:cubicBezTo>
                <a:lnTo>
                  <a:pt x="6231" y="4569"/>
                </a:lnTo>
                <a:close/>
                <a:moveTo>
                  <a:pt x="6231" y="5608"/>
                </a:moveTo>
                <a:cubicBezTo>
                  <a:pt x="6231" y="5400"/>
                  <a:pt x="6231" y="5400"/>
                  <a:pt x="6231" y="5400"/>
                </a:cubicBezTo>
                <a:cubicBezTo>
                  <a:pt x="6542" y="5400"/>
                  <a:pt x="6542" y="5400"/>
                  <a:pt x="6542" y="5400"/>
                </a:cubicBezTo>
                <a:cubicBezTo>
                  <a:pt x="6542" y="5608"/>
                  <a:pt x="6542" y="5608"/>
                  <a:pt x="6542" y="5608"/>
                </a:cubicBezTo>
                <a:lnTo>
                  <a:pt x="6231" y="5608"/>
                </a:lnTo>
                <a:close/>
                <a:moveTo>
                  <a:pt x="6231" y="6750"/>
                </a:moveTo>
                <a:cubicBezTo>
                  <a:pt x="6231" y="6438"/>
                  <a:pt x="6231" y="6438"/>
                  <a:pt x="6231" y="6438"/>
                </a:cubicBezTo>
                <a:cubicBezTo>
                  <a:pt x="6542" y="6438"/>
                  <a:pt x="6542" y="6438"/>
                  <a:pt x="6542" y="6438"/>
                </a:cubicBezTo>
                <a:cubicBezTo>
                  <a:pt x="6542" y="6750"/>
                  <a:pt x="6542" y="6750"/>
                  <a:pt x="6542" y="6750"/>
                </a:cubicBezTo>
                <a:lnTo>
                  <a:pt x="6231" y="6750"/>
                </a:lnTo>
                <a:close/>
                <a:moveTo>
                  <a:pt x="6231" y="7788"/>
                </a:moveTo>
                <a:cubicBezTo>
                  <a:pt x="6231" y="7477"/>
                  <a:pt x="6231" y="7477"/>
                  <a:pt x="6231" y="7477"/>
                </a:cubicBezTo>
                <a:cubicBezTo>
                  <a:pt x="6542" y="7477"/>
                  <a:pt x="6542" y="7477"/>
                  <a:pt x="6542" y="7477"/>
                </a:cubicBezTo>
                <a:cubicBezTo>
                  <a:pt x="6542" y="7788"/>
                  <a:pt x="6542" y="7788"/>
                  <a:pt x="6542" y="7788"/>
                </a:cubicBezTo>
                <a:lnTo>
                  <a:pt x="6231" y="7788"/>
                </a:lnTo>
                <a:close/>
                <a:moveTo>
                  <a:pt x="6231" y="8827"/>
                </a:moveTo>
                <a:cubicBezTo>
                  <a:pt x="6231" y="8619"/>
                  <a:pt x="6231" y="8619"/>
                  <a:pt x="6231" y="8619"/>
                </a:cubicBezTo>
                <a:cubicBezTo>
                  <a:pt x="6542" y="8619"/>
                  <a:pt x="6542" y="8619"/>
                  <a:pt x="6542" y="8619"/>
                </a:cubicBezTo>
                <a:cubicBezTo>
                  <a:pt x="6542" y="8827"/>
                  <a:pt x="6542" y="8827"/>
                  <a:pt x="6542" y="8827"/>
                </a:cubicBezTo>
                <a:lnTo>
                  <a:pt x="6231" y="8827"/>
                </a:lnTo>
                <a:close/>
                <a:moveTo>
                  <a:pt x="6231" y="9969"/>
                </a:moveTo>
                <a:cubicBezTo>
                  <a:pt x="6231" y="9658"/>
                  <a:pt x="6231" y="9658"/>
                  <a:pt x="6231" y="9658"/>
                </a:cubicBezTo>
                <a:cubicBezTo>
                  <a:pt x="6542" y="9658"/>
                  <a:pt x="6542" y="9658"/>
                  <a:pt x="6542" y="9658"/>
                </a:cubicBezTo>
                <a:cubicBezTo>
                  <a:pt x="6542" y="9969"/>
                  <a:pt x="6542" y="9969"/>
                  <a:pt x="6542" y="9969"/>
                </a:cubicBezTo>
                <a:lnTo>
                  <a:pt x="6231" y="9969"/>
                </a:lnTo>
                <a:close/>
                <a:moveTo>
                  <a:pt x="7373" y="2388"/>
                </a:moveTo>
                <a:cubicBezTo>
                  <a:pt x="7373" y="2181"/>
                  <a:pt x="7373" y="2181"/>
                  <a:pt x="7373" y="2181"/>
                </a:cubicBezTo>
                <a:cubicBezTo>
                  <a:pt x="7581" y="2181"/>
                  <a:pt x="7581" y="2181"/>
                  <a:pt x="7581" y="2181"/>
                </a:cubicBezTo>
                <a:cubicBezTo>
                  <a:pt x="7581" y="2388"/>
                  <a:pt x="7581" y="2388"/>
                  <a:pt x="7581" y="2388"/>
                </a:cubicBezTo>
                <a:lnTo>
                  <a:pt x="7373" y="2388"/>
                </a:lnTo>
                <a:close/>
                <a:moveTo>
                  <a:pt x="7373" y="6750"/>
                </a:moveTo>
                <a:cubicBezTo>
                  <a:pt x="7373" y="6438"/>
                  <a:pt x="7373" y="6438"/>
                  <a:pt x="7373" y="6438"/>
                </a:cubicBezTo>
                <a:cubicBezTo>
                  <a:pt x="7581" y="6438"/>
                  <a:pt x="7581" y="6438"/>
                  <a:pt x="7581" y="6438"/>
                </a:cubicBezTo>
                <a:cubicBezTo>
                  <a:pt x="7581" y="6750"/>
                  <a:pt x="7581" y="6750"/>
                  <a:pt x="7581" y="6750"/>
                </a:cubicBezTo>
                <a:lnTo>
                  <a:pt x="7373" y="6750"/>
                </a:lnTo>
                <a:close/>
                <a:moveTo>
                  <a:pt x="8412" y="2388"/>
                </a:moveTo>
                <a:cubicBezTo>
                  <a:pt x="8412" y="2181"/>
                  <a:pt x="8412" y="2181"/>
                  <a:pt x="8412" y="2181"/>
                </a:cubicBezTo>
                <a:cubicBezTo>
                  <a:pt x="8723" y="2181"/>
                  <a:pt x="8723" y="2181"/>
                  <a:pt x="8723" y="2181"/>
                </a:cubicBezTo>
                <a:cubicBezTo>
                  <a:pt x="8723" y="2388"/>
                  <a:pt x="8723" y="2388"/>
                  <a:pt x="8723" y="2388"/>
                </a:cubicBezTo>
                <a:lnTo>
                  <a:pt x="8412" y="2388"/>
                </a:lnTo>
                <a:close/>
                <a:moveTo>
                  <a:pt x="8412" y="6750"/>
                </a:moveTo>
                <a:cubicBezTo>
                  <a:pt x="8412" y="6438"/>
                  <a:pt x="8412" y="6438"/>
                  <a:pt x="8412" y="6438"/>
                </a:cubicBezTo>
                <a:cubicBezTo>
                  <a:pt x="8723" y="6438"/>
                  <a:pt x="8723" y="6438"/>
                  <a:pt x="8723" y="6438"/>
                </a:cubicBezTo>
                <a:cubicBezTo>
                  <a:pt x="8723" y="6750"/>
                  <a:pt x="8723" y="6750"/>
                  <a:pt x="8723" y="6750"/>
                </a:cubicBezTo>
                <a:lnTo>
                  <a:pt x="8412" y="6750"/>
                </a:lnTo>
                <a:close/>
                <a:moveTo>
                  <a:pt x="9450" y="2388"/>
                </a:moveTo>
                <a:cubicBezTo>
                  <a:pt x="9450" y="2181"/>
                  <a:pt x="9450" y="2181"/>
                  <a:pt x="9450" y="2181"/>
                </a:cubicBezTo>
                <a:cubicBezTo>
                  <a:pt x="9762" y="2181"/>
                  <a:pt x="9762" y="2181"/>
                  <a:pt x="9762" y="2181"/>
                </a:cubicBezTo>
                <a:cubicBezTo>
                  <a:pt x="9762" y="2388"/>
                  <a:pt x="9762" y="2388"/>
                  <a:pt x="9762" y="2388"/>
                </a:cubicBezTo>
                <a:lnTo>
                  <a:pt x="9450" y="2388"/>
                </a:lnTo>
                <a:close/>
                <a:moveTo>
                  <a:pt x="9450" y="6750"/>
                </a:moveTo>
                <a:cubicBezTo>
                  <a:pt x="9450" y="6438"/>
                  <a:pt x="9450" y="6438"/>
                  <a:pt x="9450" y="6438"/>
                </a:cubicBezTo>
                <a:cubicBezTo>
                  <a:pt x="9762" y="6438"/>
                  <a:pt x="9762" y="6438"/>
                  <a:pt x="9762" y="6438"/>
                </a:cubicBezTo>
                <a:cubicBezTo>
                  <a:pt x="9762" y="6750"/>
                  <a:pt x="9762" y="6750"/>
                  <a:pt x="9762" y="6750"/>
                </a:cubicBezTo>
                <a:lnTo>
                  <a:pt x="9450" y="6750"/>
                </a:lnTo>
                <a:close/>
                <a:moveTo>
                  <a:pt x="10592" y="1350"/>
                </a:moveTo>
                <a:cubicBezTo>
                  <a:pt x="10592" y="1038"/>
                  <a:pt x="10592" y="1038"/>
                  <a:pt x="10592" y="1038"/>
                </a:cubicBezTo>
                <a:cubicBezTo>
                  <a:pt x="10800" y="1038"/>
                  <a:pt x="10800" y="1038"/>
                  <a:pt x="10800" y="1038"/>
                </a:cubicBezTo>
                <a:cubicBezTo>
                  <a:pt x="10800" y="1350"/>
                  <a:pt x="10800" y="1350"/>
                  <a:pt x="10800" y="1350"/>
                </a:cubicBezTo>
                <a:lnTo>
                  <a:pt x="10592" y="1350"/>
                </a:lnTo>
                <a:close/>
                <a:moveTo>
                  <a:pt x="10592" y="2388"/>
                </a:moveTo>
                <a:cubicBezTo>
                  <a:pt x="10592" y="2181"/>
                  <a:pt x="10592" y="2181"/>
                  <a:pt x="10592" y="2181"/>
                </a:cubicBezTo>
                <a:cubicBezTo>
                  <a:pt x="10800" y="2181"/>
                  <a:pt x="10800" y="2181"/>
                  <a:pt x="10800" y="2181"/>
                </a:cubicBezTo>
                <a:cubicBezTo>
                  <a:pt x="10800" y="2388"/>
                  <a:pt x="10800" y="2388"/>
                  <a:pt x="10800" y="2388"/>
                </a:cubicBezTo>
                <a:lnTo>
                  <a:pt x="10592" y="2388"/>
                </a:lnTo>
                <a:close/>
                <a:moveTo>
                  <a:pt x="10592" y="3531"/>
                </a:moveTo>
                <a:cubicBezTo>
                  <a:pt x="10592" y="3219"/>
                  <a:pt x="10592" y="3219"/>
                  <a:pt x="10592" y="3219"/>
                </a:cubicBezTo>
                <a:cubicBezTo>
                  <a:pt x="10800" y="3219"/>
                  <a:pt x="10800" y="3219"/>
                  <a:pt x="10800" y="3219"/>
                </a:cubicBezTo>
                <a:cubicBezTo>
                  <a:pt x="10800" y="3531"/>
                  <a:pt x="10800" y="3531"/>
                  <a:pt x="10800" y="3531"/>
                </a:cubicBezTo>
                <a:lnTo>
                  <a:pt x="10592" y="3531"/>
                </a:lnTo>
                <a:close/>
                <a:moveTo>
                  <a:pt x="10592" y="4569"/>
                </a:moveTo>
                <a:cubicBezTo>
                  <a:pt x="10592" y="4258"/>
                  <a:pt x="10592" y="4258"/>
                  <a:pt x="10592" y="4258"/>
                </a:cubicBezTo>
                <a:cubicBezTo>
                  <a:pt x="10800" y="4258"/>
                  <a:pt x="10800" y="4258"/>
                  <a:pt x="10800" y="4258"/>
                </a:cubicBezTo>
                <a:cubicBezTo>
                  <a:pt x="10800" y="4569"/>
                  <a:pt x="10800" y="4569"/>
                  <a:pt x="10800" y="4569"/>
                </a:cubicBezTo>
                <a:lnTo>
                  <a:pt x="10592" y="4569"/>
                </a:lnTo>
                <a:close/>
                <a:moveTo>
                  <a:pt x="10592" y="5608"/>
                </a:moveTo>
                <a:cubicBezTo>
                  <a:pt x="10592" y="5400"/>
                  <a:pt x="10592" y="5400"/>
                  <a:pt x="10592" y="5400"/>
                </a:cubicBezTo>
                <a:cubicBezTo>
                  <a:pt x="10800" y="5400"/>
                  <a:pt x="10800" y="5400"/>
                  <a:pt x="10800" y="5400"/>
                </a:cubicBezTo>
                <a:cubicBezTo>
                  <a:pt x="10800" y="5608"/>
                  <a:pt x="10800" y="5608"/>
                  <a:pt x="10800" y="5608"/>
                </a:cubicBezTo>
                <a:lnTo>
                  <a:pt x="10592" y="5608"/>
                </a:lnTo>
                <a:close/>
                <a:moveTo>
                  <a:pt x="10592" y="6750"/>
                </a:moveTo>
                <a:cubicBezTo>
                  <a:pt x="10592" y="6438"/>
                  <a:pt x="10592" y="6438"/>
                  <a:pt x="10592" y="6438"/>
                </a:cubicBezTo>
                <a:cubicBezTo>
                  <a:pt x="10800" y="6438"/>
                  <a:pt x="10800" y="6438"/>
                  <a:pt x="10800" y="6438"/>
                </a:cubicBezTo>
                <a:cubicBezTo>
                  <a:pt x="10800" y="6750"/>
                  <a:pt x="10800" y="6750"/>
                  <a:pt x="10800" y="6750"/>
                </a:cubicBezTo>
                <a:lnTo>
                  <a:pt x="10592" y="6750"/>
                </a:lnTo>
                <a:close/>
                <a:moveTo>
                  <a:pt x="10592" y="7788"/>
                </a:moveTo>
                <a:cubicBezTo>
                  <a:pt x="10592" y="7477"/>
                  <a:pt x="10592" y="7477"/>
                  <a:pt x="10592" y="7477"/>
                </a:cubicBezTo>
                <a:cubicBezTo>
                  <a:pt x="10800" y="7477"/>
                  <a:pt x="10800" y="7477"/>
                  <a:pt x="10800" y="7477"/>
                </a:cubicBezTo>
                <a:cubicBezTo>
                  <a:pt x="10800" y="7788"/>
                  <a:pt x="10800" y="7788"/>
                  <a:pt x="10800" y="7788"/>
                </a:cubicBezTo>
                <a:lnTo>
                  <a:pt x="10592" y="7788"/>
                </a:lnTo>
                <a:close/>
                <a:moveTo>
                  <a:pt x="11631" y="2388"/>
                </a:moveTo>
                <a:cubicBezTo>
                  <a:pt x="11631" y="2181"/>
                  <a:pt x="11631" y="2181"/>
                  <a:pt x="11631" y="2181"/>
                </a:cubicBezTo>
                <a:cubicBezTo>
                  <a:pt x="11942" y="2181"/>
                  <a:pt x="11942" y="2181"/>
                  <a:pt x="11942" y="2181"/>
                </a:cubicBezTo>
                <a:cubicBezTo>
                  <a:pt x="11942" y="2388"/>
                  <a:pt x="11942" y="2388"/>
                  <a:pt x="11942" y="2388"/>
                </a:cubicBezTo>
                <a:lnTo>
                  <a:pt x="11631" y="2388"/>
                </a:lnTo>
                <a:close/>
                <a:moveTo>
                  <a:pt x="11631" y="6750"/>
                </a:moveTo>
                <a:cubicBezTo>
                  <a:pt x="11631" y="6438"/>
                  <a:pt x="11631" y="6438"/>
                  <a:pt x="11631" y="6438"/>
                </a:cubicBezTo>
                <a:cubicBezTo>
                  <a:pt x="11942" y="6438"/>
                  <a:pt x="11942" y="6438"/>
                  <a:pt x="11942" y="6438"/>
                </a:cubicBezTo>
                <a:cubicBezTo>
                  <a:pt x="11942" y="6750"/>
                  <a:pt x="11942" y="6750"/>
                  <a:pt x="11942" y="6750"/>
                </a:cubicBezTo>
                <a:lnTo>
                  <a:pt x="11631" y="6750"/>
                </a:lnTo>
                <a:close/>
                <a:moveTo>
                  <a:pt x="12773" y="2388"/>
                </a:moveTo>
                <a:cubicBezTo>
                  <a:pt x="12773" y="2181"/>
                  <a:pt x="12773" y="2181"/>
                  <a:pt x="12773" y="2181"/>
                </a:cubicBezTo>
                <a:cubicBezTo>
                  <a:pt x="12981" y="2181"/>
                  <a:pt x="12981" y="2181"/>
                  <a:pt x="12981" y="2181"/>
                </a:cubicBezTo>
                <a:cubicBezTo>
                  <a:pt x="12981" y="2388"/>
                  <a:pt x="12981" y="2388"/>
                  <a:pt x="12981" y="2388"/>
                </a:cubicBezTo>
                <a:lnTo>
                  <a:pt x="12773" y="2388"/>
                </a:lnTo>
                <a:close/>
                <a:moveTo>
                  <a:pt x="12773" y="6750"/>
                </a:moveTo>
                <a:cubicBezTo>
                  <a:pt x="12773" y="6438"/>
                  <a:pt x="12773" y="6438"/>
                  <a:pt x="12773" y="6438"/>
                </a:cubicBezTo>
                <a:cubicBezTo>
                  <a:pt x="12981" y="6438"/>
                  <a:pt x="12981" y="6438"/>
                  <a:pt x="12981" y="6438"/>
                </a:cubicBezTo>
                <a:cubicBezTo>
                  <a:pt x="12981" y="6750"/>
                  <a:pt x="12981" y="6750"/>
                  <a:pt x="12981" y="6750"/>
                </a:cubicBezTo>
                <a:lnTo>
                  <a:pt x="12773" y="6750"/>
                </a:lnTo>
                <a:close/>
                <a:moveTo>
                  <a:pt x="13812" y="2388"/>
                </a:moveTo>
                <a:cubicBezTo>
                  <a:pt x="13812" y="2181"/>
                  <a:pt x="13812" y="2181"/>
                  <a:pt x="13812" y="2181"/>
                </a:cubicBezTo>
                <a:cubicBezTo>
                  <a:pt x="14123" y="2181"/>
                  <a:pt x="14123" y="2181"/>
                  <a:pt x="14123" y="2181"/>
                </a:cubicBezTo>
                <a:cubicBezTo>
                  <a:pt x="14123" y="2388"/>
                  <a:pt x="14123" y="2388"/>
                  <a:pt x="14123" y="2388"/>
                </a:cubicBezTo>
                <a:lnTo>
                  <a:pt x="13812" y="2388"/>
                </a:lnTo>
                <a:close/>
                <a:moveTo>
                  <a:pt x="13812" y="6750"/>
                </a:moveTo>
                <a:cubicBezTo>
                  <a:pt x="13812" y="6438"/>
                  <a:pt x="13812" y="6438"/>
                  <a:pt x="13812" y="6438"/>
                </a:cubicBezTo>
                <a:cubicBezTo>
                  <a:pt x="14123" y="6438"/>
                  <a:pt x="14123" y="6438"/>
                  <a:pt x="14123" y="6438"/>
                </a:cubicBezTo>
                <a:cubicBezTo>
                  <a:pt x="14123" y="6750"/>
                  <a:pt x="14123" y="6750"/>
                  <a:pt x="14123" y="6750"/>
                </a:cubicBezTo>
                <a:lnTo>
                  <a:pt x="13812" y="6750"/>
                </a:lnTo>
                <a:close/>
                <a:moveTo>
                  <a:pt x="14850" y="1350"/>
                </a:moveTo>
                <a:cubicBezTo>
                  <a:pt x="14850" y="1038"/>
                  <a:pt x="14850" y="1038"/>
                  <a:pt x="14850" y="1038"/>
                </a:cubicBezTo>
                <a:cubicBezTo>
                  <a:pt x="15162" y="1038"/>
                  <a:pt x="15162" y="1038"/>
                  <a:pt x="15162" y="1038"/>
                </a:cubicBezTo>
                <a:cubicBezTo>
                  <a:pt x="15162" y="1350"/>
                  <a:pt x="15162" y="1350"/>
                  <a:pt x="15162" y="1350"/>
                </a:cubicBezTo>
                <a:lnTo>
                  <a:pt x="14850" y="1350"/>
                </a:lnTo>
                <a:close/>
                <a:moveTo>
                  <a:pt x="14850" y="2388"/>
                </a:moveTo>
                <a:cubicBezTo>
                  <a:pt x="14850" y="2181"/>
                  <a:pt x="14850" y="2181"/>
                  <a:pt x="14850" y="2181"/>
                </a:cubicBezTo>
                <a:cubicBezTo>
                  <a:pt x="15162" y="2181"/>
                  <a:pt x="15162" y="2181"/>
                  <a:pt x="15162" y="2181"/>
                </a:cubicBezTo>
                <a:cubicBezTo>
                  <a:pt x="15162" y="2388"/>
                  <a:pt x="15162" y="2388"/>
                  <a:pt x="15162" y="2388"/>
                </a:cubicBezTo>
                <a:lnTo>
                  <a:pt x="14850" y="2388"/>
                </a:lnTo>
                <a:close/>
                <a:moveTo>
                  <a:pt x="14850" y="3531"/>
                </a:moveTo>
                <a:cubicBezTo>
                  <a:pt x="14850" y="3219"/>
                  <a:pt x="14850" y="3219"/>
                  <a:pt x="14850" y="3219"/>
                </a:cubicBezTo>
                <a:cubicBezTo>
                  <a:pt x="15162" y="3219"/>
                  <a:pt x="15162" y="3219"/>
                  <a:pt x="15162" y="3219"/>
                </a:cubicBezTo>
                <a:cubicBezTo>
                  <a:pt x="15162" y="3531"/>
                  <a:pt x="15162" y="3531"/>
                  <a:pt x="15162" y="3531"/>
                </a:cubicBezTo>
                <a:lnTo>
                  <a:pt x="14850" y="3531"/>
                </a:lnTo>
                <a:close/>
                <a:moveTo>
                  <a:pt x="14850" y="4569"/>
                </a:moveTo>
                <a:cubicBezTo>
                  <a:pt x="14850" y="4258"/>
                  <a:pt x="14850" y="4258"/>
                  <a:pt x="14850" y="4258"/>
                </a:cubicBezTo>
                <a:cubicBezTo>
                  <a:pt x="15162" y="4258"/>
                  <a:pt x="15162" y="4258"/>
                  <a:pt x="15162" y="4258"/>
                </a:cubicBezTo>
                <a:cubicBezTo>
                  <a:pt x="15162" y="4569"/>
                  <a:pt x="15162" y="4569"/>
                  <a:pt x="15162" y="4569"/>
                </a:cubicBezTo>
                <a:lnTo>
                  <a:pt x="14850" y="4569"/>
                </a:lnTo>
                <a:close/>
                <a:moveTo>
                  <a:pt x="14850" y="5608"/>
                </a:moveTo>
                <a:cubicBezTo>
                  <a:pt x="14850" y="5400"/>
                  <a:pt x="14850" y="5400"/>
                  <a:pt x="14850" y="5400"/>
                </a:cubicBezTo>
                <a:cubicBezTo>
                  <a:pt x="15162" y="5400"/>
                  <a:pt x="15162" y="5400"/>
                  <a:pt x="15162" y="5400"/>
                </a:cubicBezTo>
                <a:cubicBezTo>
                  <a:pt x="15162" y="5608"/>
                  <a:pt x="15162" y="5608"/>
                  <a:pt x="15162" y="5608"/>
                </a:cubicBezTo>
                <a:lnTo>
                  <a:pt x="14850" y="5608"/>
                </a:lnTo>
                <a:close/>
                <a:moveTo>
                  <a:pt x="14850" y="6750"/>
                </a:moveTo>
                <a:cubicBezTo>
                  <a:pt x="14850" y="6438"/>
                  <a:pt x="14850" y="6438"/>
                  <a:pt x="14850" y="6438"/>
                </a:cubicBezTo>
                <a:cubicBezTo>
                  <a:pt x="15162" y="6438"/>
                  <a:pt x="15162" y="6438"/>
                  <a:pt x="15162" y="6438"/>
                </a:cubicBezTo>
                <a:cubicBezTo>
                  <a:pt x="15162" y="6750"/>
                  <a:pt x="15162" y="6750"/>
                  <a:pt x="15162" y="6750"/>
                </a:cubicBezTo>
                <a:lnTo>
                  <a:pt x="14850" y="6750"/>
                </a:lnTo>
                <a:close/>
                <a:moveTo>
                  <a:pt x="14850" y="7788"/>
                </a:moveTo>
                <a:cubicBezTo>
                  <a:pt x="14850" y="7477"/>
                  <a:pt x="14850" y="7477"/>
                  <a:pt x="14850" y="7477"/>
                </a:cubicBezTo>
                <a:cubicBezTo>
                  <a:pt x="15162" y="7477"/>
                  <a:pt x="15162" y="7477"/>
                  <a:pt x="15162" y="7477"/>
                </a:cubicBezTo>
                <a:cubicBezTo>
                  <a:pt x="15162" y="7788"/>
                  <a:pt x="15162" y="7788"/>
                  <a:pt x="15162" y="7788"/>
                </a:cubicBezTo>
                <a:lnTo>
                  <a:pt x="14850" y="7788"/>
                </a:lnTo>
                <a:close/>
                <a:moveTo>
                  <a:pt x="14850" y="8827"/>
                </a:moveTo>
                <a:cubicBezTo>
                  <a:pt x="14850" y="8619"/>
                  <a:pt x="14850" y="8619"/>
                  <a:pt x="14850" y="8619"/>
                </a:cubicBezTo>
                <a:cubicBezTo>
                  <a:pt x="15162" y="8619"/>
                  <a:pt x="15162" y="8619"/>
                  <a:pt x="15162" y="8619"/>
                </a:cubicBezTo>
                <a:cubicBezTo>
                  <a:pt x="15162" y="8827"/>
                  <a:pt x="15162" y="8827"/>
                  <a:pt x="15162" y="8827"/>
                </a:cubicBezTo>
                <a:lnTo>
                  <a:pt x="14850" y="8827"/>
                </a:lnTo>
                <a:close/>
                <a:moveTo>
                  <a:pt x="15992" y="2388"/>
                </a:moveTo>
                <a:cubicBezTo>
                  <a:pt x="15992" y="2181"/>
                  <a:pt x="15992" y="2181"/>
                  <a:pt x="15992" y="2181"/>
                </a:cubicBezTo>
                <a:cubicBezTo>
                  <a:pt x="16200" y="2181"/>
                  <a:pt x="16200" y="2181"/>
                  <a:pt x="16200" y="2181"/>
                </a:cubicBezTo>
                <a:cubicBezTo>
                  <a:pt x="16200" y="2388"/>
                  <a:pt x="16200" y="2388"/>
                  <a:pt x="16200" y="2388"/>
                </a:cubicBezTo>
                <a:lnTo>
                  <a:pt x="15992" y="2388"/>
                </a:lnTo>
                <a:close/>
                <a:moveTo>
                  <a:pt x="15992" y="6750"/>
                </a:moveTo>
                <a:cubicBezTo>
                  <a:pt x="15992" y="6438"/>
                  <a:pt x="15992" y="6438"/>
                  <a:pt x="15992" y="6438"/>
                </a:cubicBezTo>
                <a:cubicBezTo>
                  <a:pt x="16200" y="6438"/>
                  <a:pt x="16200" y="6438"/>
                  <a:pt x="16200" y="6438"/>
                </a:cubicBezTo>
                <a:cubicBezTo>
                  <a:pt x="16200" y="6750"/>
                  <a:pt x="16200" y="6750"/>
                  <a:pt x="16200" y="6750"/>
                </a:cubicBezTo>
                <a:lnTo>
                  <a:pt x="15992" y="6750"/>
                </a:lnTo>
                <a:close/>
                <a:moveTo>
                  <a:pt x="17031" y="2388"/>
                </a:moveTo>
                <a:cubicBezTo>
                  <a:pt x="17031" y="2181"/>
                  <a:pt x="17031" y="2181"/>
                  <a:pt x="17031" y="2181"/>
                </a:cubicBezTo>
                <a:cubicBezTo>
                  <a:pt x="17342" y="2181"/>
                  <a:pt x="17342" y="2181"/>
                  <a:pt x="17342" y="2181"/>
                </a:cubicBezTo>
                <a:cubicBezTo>
                  <a:pt x="17342" y="2388"/>
                  <a:pt x="17342" y="2388"/>
                  <a:pt x="17342" y="2388"/>
                </a:cubicBezTo>
                <a:lnTo>
                  <a:pt x="17031" y="2388"/>
                </a:lnTo>
                <a:close/>
                <a:moveTo>
                  <a:pt x="17031" y="6750"/>
                </a:moveTo>
                <a:cubicBezTo>
                  <a:pt x="17031" y="6438"/>
                  <a:pt x="17031" y="6438"/>
                  <a:pt x="17031" y="6438"/>
                </a:cubicBezTo>
                <a:cubicBezTo>
                  <a:pt x="17342" y="6438"/>
                  <a:pt x="17342" y="6438"/>
                  <a:pt x="17342" y="6438"/>
                </a:cubicBezTo>
                <a:cubicBezTo>
                  <a:pt x="17342" y="6750"/>
                  <a:pt x="17342" y="6750"/>
                  <a:pt x="17342" y="6750"/>
                </a:cubicBezTo>
                <a:lnTo>
                  <a:pt x="17031" y="6750"/>
                </a:lnTo>
                <a:close/>
                <a:moveTo>
                  <a:pt x="18069" y="2388"/>
                </a:moveTo>
                <a:cubicBezTo>
                  <a:pt x="18069" y="2181"/>
                  <a:pt x="18069" y="2181"/>
                  <a:pt x="18069" y="2181"/>
                </a:cubicBezTo>
                <a:cubicBezTo>
                  <a:pt x="18381" y="2181"/>
                  <a:pt x="18381" y="2181"/>
                  <a:pt x="18381" y="2181"/>
                </a:cubicBezTo>
                <a:cubicBezTo>
                  <a:pt x="18381" y="2388"/>
                  <a:pt x="18381" y="2388"/>
                  <a:pt x="18381" y="2388"/>
                </a:cubicBezTo>
                <a:lnTo>
                  <a:pt x="18069" y="2388"/>
                </a:lnTo>
                <a:close/>
                <a:moveTo>
                  <a:pt x="19212" y="1350"/>
                </a:moveTo>
                <a:cubicBezTo>
                  <a:pt x="19212" y="1038"/>
                  <a:pt x="19212" y="1038"/>
                  <a:pt x="19212" y="1038"/>
                </a:cubicBezTo>
                <a:cubicBezTo>
                  <a:pt x="19419" y="1038"/>
                  <a:pt x="19419" y="1038"/>
                  <a:pt x="19419" y="1038"/>
                </a:cubicBezTo>
                <a:cubicBezTo>
                  <a:pt x="19419" y="1350"/>
                  <a:pt x="19419" y="1350"/>
                  <a:pt x="19419" y="1350"/>
                </a:cubicBezTo>
                <a:lnTo>
                  <a:pt x="19212" y="1350"/>
                </a:lnTo>
                <a:close/>
                <a:moveTo>
                  <a:pt x="19212" y="2388"/>
                </a:moveTo>
                <a:cubicBezTo>
                  <a:pt x="19212" y="2181"/>
                  <a:pt x="19212" y="2181"/>
                  <a:pt x="19212" y="2181"/>
                </a:cubicBezTo>
                <a:cubicBezTo>
                  <a:pt x="19419" y="2181"/>
                  <a:pt x="19419" y="2181"/>
                  <a:pt x="19419" y="2181"/>
                </a:cubicBezTo>
                <a:cubicBezTo>
                  <a:pt x="19419" y="2388"/>
                  <a:pt x="19419" y="2388"/>
                  <a:pt x="19419" y="2388"/>
                </a:cubicBezTo>
                <a:lnTo>
                  <a:pt x="19212" y="2388"/>
                </a:lnTo>
                <a:close/>
                <a:moveTo>
                  <a:pt x="19212" y="3531"/>
                </a:moveTo>
                <a:cubicBezTo>
                  <a:pt x="19212" y="3219"/>
                  <a:pt x="19212" y="3219"/>
                  <a:pt x="19212" y="3219"/>
                </a:cubicBezTo>
                <a:cubicBezTo>
                  <a:pt x="19419" y="3219"/>
                  <a:pt x="19419" y="3219"/>
                  <a:pt x="19419" y="3219"/>
                </a:cubicBezTo>
                <a:cubicBezTo>
                  <a:pt x="19419" y="3531"/>
                  <a:pt x="19419" y="3531"/>
                  <a:pt x="19419" y="3531"/>
                </a:cubicBezTo>
                <a:lnTo>
                  <a:pt x="19212" y="3531"/>
                </a:lnTo>
                <a:close/>
                <a:moveTo>
                  <a:pt x="19212" y="4569"/>
                </a:moveTo>
                <a:cubicBezTo>
                  <a:pt x="19212" y="4258"/>
                  <a:pt x="19212" y="4258"/>
                  <a:pt x="19212" y="4258"/>
                </a:cubicBezTo>
                <a:cubicBezTo>
                  <a:pt x="19419" y="4258"/>
                  <a:pt x="19419" y="4258"/>
                  <a:pt x="19419" y="4258"/>
                </a:cubicBezTo>
                <a:cubicBezTo>
                  <a:pt x="19419" y="4569"/>
                  <a:pt x="19419" y="4569"/>
                  <a:pt x="19419" y="4569"/>
                </a:cubicBezTo>
                <a:lnTo>
                  <a:pt x="19212" y="4569"/>
                </a:lnTo>
                <a:close/>
                <a:moveTo>
                  <a:pt x="20354" y="2388"/>
                </a:moveTo>
                <a:cubicBezTo>
                  <a:pt x="20354" y="2181"/>
                  <a:pt x="20354" y="2181"/>
                  <a:pt x="20354" y="2181"/>
                </a:cubicBezTo>
                <a:cubicBezTo>
                  <a:pt x="20562" y="2181"/>
                  <a:pt x="20562" y="2181"/>
                  <a:pt x="20562" y="2181"/>
                </a:cubicBezTo>
                <a:cubicBezTo>
                  <a:pt x="20562" y="2388"/>
                  <a:pt x="20562" y="2388"/>
                  <a:pt x="20562" y="2388"/>
                </a:cubicBezTo>
                <a:lnTo>
                  <a:pt x="20354" y="2388"/>
                </a:lnTo>
                <a:close/>
              </a:path>
            </a:pathLst>
          </a:custGeom>
          <a:solidFill>
            <a:srgbClr val="F2F6F7"/>
          </a:soli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1pPr>
            <a:lvl2pPr marL="0" marR="0" indent="768095"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2pPr>
            <a:lvl3pPr marL="0" marR="0" indent="153619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3pPr>
            <a:lvl4pPr marL="0" marR="0" indent="2304288"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4pPr>
            <a:lvl5pPr marL="0" marR="0" indent="3072383"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5pPr>
            <a:lvl6pPr marL="0" marR="0" indent="3840479"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6pPr>
            <a:lvl7pPr marL="0" marR="0" indent="4608576"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7pPr>
            <a:lvl8pPr marL="0" marR="0" indent="537667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8pPr>
            <a:lvl9pPr marL="0" marR="0" indent="6144767"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9pPr>
          </a:lstStyle>
          <a:p>
            <a:endParaRPr/>
          </a:p>
        </p:txBody>
      </p:sp>
      <p:sp>
        <p:nvSpPr>
          <p:cNvPr id="29" name="Shape 546"/>
          <p:cNvSpPr/>
          <p:nvPr/>
        </p:nvSpPr>
        <p:spPr>
          <a:xfrm>
            <a:off x="8861494" y="4149080"/>
            <a:ext cx="324000" cy="468000"/>
          </a:xfrm>
          <a:custGeom>
            <a:avLst/>
            <a:gdLst/>
            <a:ahLst/>
            <a:cxnLst>
              <a:cxn ang="0">
                <a:pos x="wd2" y="hd2"/>
              </a:cxn>
              <a:cxn ang="5400000">
                <a:pos x="wd2" y="hd2"/>
              </a:cxn>
              <a:cxn ang="10800000">
                <a:pos x="wd2" y="hd2"/>
              </a:cxn>
              <a:cxn ang="16200000">
                <a:pos x="wd2" y="hd2"/>
              </a:cxn>
            </a:cxnLst>
            <a:rect l="0" t="0" r="r" b="b"/>
            <a:pathLst>
              <a:path w="21600" h="21600" extrusionOk="0">
                <a:moveTo>
                  <a:pt x="0" y="9081"/>
                </a:moveTo>
                <a:cubicBezTo>
                  <a:pt x="0" y="8904"/>
                  <a:pt x="0" y="8816"/>
                  <a:pt x="138" y="8728"/>
                </a:cubicBezTo>
                <a:cubicBezTo>
                  <a:pt x="4403" y="5113"/>
                  <a:pt x="4403" y="5113"/>
                  <a:pt x="4403" y="5113"/>
                </a:cubicBezTo>
                <a:cubicBezTo>
                  <a:pt x="4127" y="4937"/>
                  <a:pt x="4127" y="4761"/>
                  <a:pt x="4127" y="4673"/>
                </a:cubicBezTo>
                <a:cubicBezTo>
                  <a:pt x="4127" y="4584"/>
                  <a:pt x="4127" y="4496"/>
                  <a:pt x="4127" y="4408"/>
                </a:cubicBezTo>
                <a:cubicBezTo>
                  <a:pt x="4127" y="4320"/>
                  <a:pt x="4265" y="4232"/>
                  <a:pt x="4265" y="4232"/>
                </a:cubicBezTo>
                <a:cubicBezTo>
                  <a:pt x="4403" y="4144"/>
                  <a:pt x="4403" y="4144"/>
                  <a:pt x="4403" y="4144"/>
                </a:cubicBezTo>
                <a:cubicBezTo>
                  <a:pt x="5090" y="3703"/>
                  <a:pt x="5778" y="3262"/>
                  <a:pt x="6191" y="2909"/>
                </a:cubicBezTo>
                <a:cubicBezTo>
                  <a:pt x="6604" y="2557"/>
                  <a:pt x="7017" y="2292"/>
                  <a:pt x="7154" y="2116"/>
                </a:cubicBezTo>
                <a:cubicBezTo>
                  <a:pt x="7154" y="0"/>
                  <a:pt x="7154" y="0"/>
                  <a:pt x="7154" y="0"/>
                </a:cubicBezTo>
                <a:cubicBezTo>
                  <a:pt x="7704" y="264"/>
                  <a:pt x="7980" y="441"/>
                  <a:pt x="8255" y="617"/>
                </a:cubicBezTo>
                <a:cubicBezTo>
                  <a:pt x="8530" y="793"/>
                  <a:pt x="8805" y="882"/>
                  <a:pt x="8943" y="1058"/>
                </a:cubicBezTo>
                <a:cubicBezTo>
                  <a:pt x="9080" y="1234"/>
                  <a:pt x="9218" y="1411"/>
                  <a:pt x="9218" y="1499"/>
                </a:cubicBezTo>
                <a:cubicBezTo>
                  <a:pt x="9355" y="1587"/>
                  <a:pt x="9355" y="1675"/>
                  <a:pt x="9355" y="1763"/>
                </a:cubicBezTo>
                <a:cubicBezTo>
                  <a:pt x="9355" y="1851"/>
                  <a:pt x="9355" y="1851"/>
                  <a:pt x="9355" y="1851"/>
                </a:cubicBezTo>
                <a:cubicBezTo>
                  <a:pt x="10456" y="1851"/>
                  <a:pt x="11557" y="1940"/>
                  <a:pt x="12520" y="2204"/>
                </a:cubicBezTo>
                <a:cubicBezTo>
                  <a:pt x="13483" y="2469"/>
                  <a:pt x="14308" y="2733"/>
                  <a:pt x="14996" y="3086"/>
                </a:cubicBezTo>
                <a:cubicBezTo>
                  <a:pt x="15822" y="3438"/>
                  <a:pt x="16372" y="3879"/>
                  <a:pt x="17060" y="4408"/>
                </a:cubicBezTo>
                <a:cubicBezTo>
                  <a:pt x="17610" y="4937"/>
                  <a:pt x="18023" y="5466"/>
                  <a:pt x="18436" y="5995"/>
                </a:cubicBezTo>
                <a:cubicBezTo>
                  <a:pt x="18848" y="6524"/>
                  <a:pt x="19124" y="7053"/>
                  <a:pt x="19399" y="7670"/>
                </a:cubicBezTo>
                <a:cubicBezTo>
                  <a:pt x="19674" y="8199"/>
                  <a:pt x="19811" y="8728"/>
                  <a:pt x="19949" y="9169"/>
                </a:cubicBezTo>
                <a:cubicBezTo>
                  <a:pt x="20087" y="9698"/>
                  <a:pt x="20087" y="10139"/>
                  <a:pt x="20087" y="10580"/>
                </a:cubicBezTo>
                <a:cubicBezTo>
                  <a:pt x="20087" y="15605"/>
                  <a:pt x="20087" y="15605"/>
                  <a:pt x="20087" y="15605"/>
                </a:cubicBezTo>
                <a:cubicBezTo>
                  <a:pt x="16510" y="15605"/>
                  <a:pt x="16510" y="15605"/>
                  <a:pt x="16510" y="15605"/>
                </a:cubicBezTo>
                <a:cubicBezTo>
                  <a:pt x="16234" y="15605"/>
                  <a:pt x="15959" y="15605"/>
                  <a:pt x="15822" y="15693"/>
                </a:cubicBezTo>
                <a:cubicBezTo>
                  <a:pt x="15684" y="15693"/>
                  <a:pt x="15546" y="15693"/>
                  <a:pt x="15409" y="15781"/>
                </a:cubicBezTo>
                <a:cubicBezTo>
                  <a:pt x="15271" y="15781"/>
                  <a:pt x="15271" y="15869"/>
                  <a:pt x="15134" y="15958"/>
                </a:cubicBezTo>
                <a:cubicBezTo>
                  <a:pt x="15134" y="15958"/>
                  <a:pt x="15134" y="15958"/>
                  <a:pt x="15134" y="16046"/>
                </a:cubicBezTo>
                <a:cubicBezTo>
                  <a:pt x="15134" y="16046"/>
                  <a:pt x="15134" y="16046"/>
                  <a:pt x="15134" y="16046"/>
                </a:cubicBezTo>
                <a:cubicBezTo>
                  <a:pt x="15134" y="16134"/>
                  <a:pt x="15134" y="16222"/>
                  <a:pt x="15271" y="16310"/>
                </a:cubicBezTo>
                <a:cubicBezTo>
                  <a:pt x="15409" y="16398"/>
                  <a:pt x="15546" y="16398"/>
                  <a:pt x="15684" y="16487"/>
                </a:cubicBezTo>
                <a:cubicBezTo>
                  <a:pt x="15822" y="16487"/>
                  <a:pt x="16097" y="16575"/>
                  <a:pt x="16510" y="16575"/>
                </a:cubicBezTo>
                <a:cubicBezTo>
                  <a:pt x="16647" y="16575"/>
                  <a:pt x="16785" y="16575"/>
                  <a:pt x="16922" y="16663"/>
                </a:cubicBezTo>
                <a:cubicBezTo>
                  <a:pt x="17060" y="16751"/>
                  <a:pt x="17060" y="16839"/>
                  <a:pt x="17060" y="17016"/>
                </a:cubicBezTo>
                <a:cubicBezTo>
                  <a:pt x="17060" y="17104"/>
                  <a:pt x="17060" y="17192"/>
                  <a:pt x="16922" y="17280"/>
                </a:cubicBezTo>
                <a:cubicBezTo>
                  <a:pt x="16785" y="17456"/>
                  <a:pt x="16647" y="17456"/>
                  <a:pt x="16510" y="17456"/>
                </a:cubicBezTo>
                <a:cubicBezTo>
                  <a:pt x="16234" y="17456"/>
                  <a:pt x="15959" y="17456"/>
                  <a:pt x="15822" y="17544"/>
                </a:cubicBezTo>
                <a:cubicBezTo>
                  <a:pt x="15684" y="17544"/>
                  <a:pt x="15546" y="17544"/>
                  <a:pt x="15409" y="17633"/>
                </a:cubicBezTo>
                <a:cubicBezTo>
                  <a:pt x="15271" y="17633"/>
                  <a:pt x="15271" y="17721"/>
                  <a:pt x="15134" y="17721"/>
                </a:cubicBezTo>
                <a:cubicBezTo>
                  <a:pt x="15134" y="17809"/>
                  <a:pt x="15134" y="17809"/>
                  <a:pt x="15134" y="17897"/>
                </a:cubicBezTo>
                <a:cubicBezTo>
                  <a:pt x="15134" y="17897"/>
                  <a:pt x="15134" y="17897"/>
                  <a:pt x="15134" y="17897"/>
                </a:cubicBezTo>
                <a:cubicBezTo>
                  <a:pt x="15134" y="17985"/>
                  <a:pt x="15134" y="18073"/>
                  <a:pt x="15271" y="18162"/>
                </a:cubicBezTo>
                <a:cubicBezTo>
                  <a:pt x="15409" y="18162"/>
                  <a:pt x="15546" y="18250"/>
                  <a:pt x="15684" y="18338"/>
                </a:cubicBezTo>
                <a:cubicBezTo>
                  <a:pt x="15822" y="18338"/>
                  <a:pt x="16097" y="18338"/>
                  <a:pt x="16510" y="18338"/>
                </a:cubicBezTo>
                <a:cubicBezTo>
                  <a:pt x="19399" y="18338"/>
                  <a:pt x="19399" y="18338"/>
                  <a:pt x="19399" y="18338"/>
                </a:cubicBezTo>
                <a:cubicBezTo>
                  <a:pt x="19399" y="18338"/>
                  <a:pt x="19536" y="18338"/>
                  <a:pt x="19674" y="18338"/>
                </a:cubicBezTo>
                <a:cubicBezTo>
                  <a:pt x="19674" y="18338"/>
                  <a:pt x="19949" y="18426"/>
                  <a:pt x="20087" y="18426"/>
                </a:cubicBezTo>
                <a:cubicBezTo>
                  <a:pt x="20224" y="18514"/>
                  <a:pt x="20499" y="18514"/>
                  <a:pt x="20637" y="18602"/>
                </a:cubicBezTo>
                <a:cubicBezTo>
                  <a:pt x="20775" y="18691"/>
                  <a:pt x="20912" y="18779"/>
                  <a:pt x="21050" y="18867"/>
                </a:cubicBezTo>
                <a:cubicBezTo>
                  <a:pt x="21187" y="18955"/>
                  <a:pt x="21325" y="19043"/>
                  <a:pt x="21462" y="19220"/>
                </a:cubicBezTo>
                <a:cubicBezTo>
                  <a:pt x="21462" y="19396"/>
                  <a:pt x="21600" y="19572"/>
                  <a:pt x="21600" y="19749"/>
                </a:cubicBezTo>
                <a:cubicBezTo>
                  <a:pt x="21600" y="21600"/>
                  <a:pt x="21600" y="21600"/>
                  <a:pt x="21600" y="21600"/>
                </a:cubicBezTo>
                <a:cubicBezTo>
                  <a:pt x="2889" y="21600"/>
                  <a:pt x="2889" y="21600"/>
                  <a:pt x="2889" y="21600"/>
                </a:cubicBezTo>
                <a:cubicBezTo>
                  <a:pt x="2889" y="19749"/>
                  <a:pt x="2889" y="19749"/>
                  <a:pt x="2889" y="19749"/>
                </a:cubicBezTo>
                <a:cubicBezTo>
                  <a:pt x="2889" y="19484"/>
                  <a:pt x="3027" y="19220"/>
                  <a:pt x="3164" y="19043"/>
                </a:cubicBezTo>
                <a:cubicBezTo>
                  <a:pt x="3302" y="18867"/>
                  <a:pt x="3439" y="18779"/>
                  <a:pt x="3715" y="18691"/>
                </a:cubicBezTo>
                <a:cubicBezTo>
                  <a:pt x="3852" y="18602"/>
                  <a:pt x="4127" y="18514"/>
                  <a:pt x="4265" y="18426"/>
                </a:cubicBezTo>
                <a:cubicBezTo>
                  <a:pt x="4540" y="18426"/>
                  <a:pt x="4678" y="18426"/>
                  <a:pt x="4815" y="18338"/>
                </a:cubicBezTo>
                <a:cubicBezTo>
                  <a:pt x="5090" y="18338"/>
                  <a:pt x="5090" y="18338"/>
                  <a:pt x="5090" y="18338"/>
                </a:cubicBezTo>
                <a:cubicBezTo>
                  <a:pt x="7980" y="18338"/>
                  <a:pt x="7980" y="18338"/>
                  <a:pt x="7980" y="18338"/>
                </a:cubicBezTo>
                <a:cubicBezTo>
                  <a:pt x="8255" y="18338"/>
                  <a:pt x="8530" y="18338"/>
                  <a:pt x="8668" y="18338"/>
                </a:cubicBezTo>
                <a:cubicBezTo>
                  <a:pt x="8805" y="18250"/>
                  <a:pt x="8943" y="18250"/>
                  <a:pt x="9080" y="18250"/>
                </a:cubicBezTo>
                <a:cubicBezTo>
                  <a:pt x="9218" y="18162"/>
                  <a:pt x="9218" y="18162"/>
                  <a:pt x="9355" y="18073"/>
                </a:cubicBezTo>
                <a:cubicBezTo>
                  <a:pt x="9355" y="17985"/>
                  <a:pt x="9355" y="17985"/>
                  <a:pt x="9355" y="17985"/>
                </a:cubicBezTo>
                <a:cubicBezTo>
                  <a:pt x="9355" y="17897"/>
                  <a:pt x="9355" y="17897"/>
                  <a:pt x="9355" y="17897"/>
                </a:cubicBezTo>
                <a:cubicBezTo>
                  <a:pt x="9355" y="17809"/>
                  <a:pt x="9355" y="17721"/>
                  <a:pt x="9218" y="17721"/>
                </a:cubicBezTo>
                <a:cubicBezTo>
                  <a:pt x="9080" y="17633"/>
                  <a:pt x="8943" y="17544"/>
                  <a:pt x="8805" y="17544"/>
                </a:cubicBezTo>
                <a:cubicBezTo>
                  <a:pt x="8530" y="17456"/>
                  <a:pt x="8255" y="17456"/>
                  <a:pt x="7980" y="17456"/>
                </a:cubicBezTo>
                <a:cubicBezTo>
                  <a:pt x="7842" y="17456"/>
                  <a:pt x="7704" y="17456"/>
                  <a:pt x="7567" y="17280"/>
                </a:cubicBezTo>
                <a:cubicBezTo>
                  <a:pt x="7429" y="17192"/>
                  <a:pt x="7429" y="17104"/>
                  <a:pt x="7429" y="17016"/>
                </a:cubicBezTo>
                <a:cubicBezTo>
                  <a:pt x="7429" y="16839"/>
                  <a:pt x="7429" y="16751"/>
                  <a:pt x="7567" y="16663"/>
                </a:cubicBezTo>
                <a:cubicBezTo>
                  <a:pt x="7704" y="16575"/>
                  <a:pt x="7842" y="16575"/>
                  <a:pt x="7980" y="16575"/>
                </a:cubicBezTo>
                <a:cubicBezTo>
                  <a:pt x="8255" y="16575"/>
                  <a:pt x="8392" y="16487"/>
                  <a:pt x="8668" y="16487"/>
                </a:cubicBezTo>
                <a:cubicBezTo>
                  <a:pt x="8805" y="16487"/>
                  <a:pt x="8943" y="16398"/>
                  <a:pt x="9080" y="16398"/>
                </a:cubicBezTo>
                <a:cubicBezTo>
                  <a:pt x="9218" y="16310"/>
                  <a:pt x="9218" y="16310"/>
                  <a:pt x="9355" y="16222"/>
                </a:cubicBezTo>
                <a:cubicBezTo>
                  <a:pt x="9355" y="16222"/>
                  <a:pt x="9355" y="16134"/>
                  <a:pt x="9355" y="16134"/>
                </a:cubicBezTo>
                <a:cubicBezTo>
                  <a:pt x="9355" y="16046"/>
                  <a:pt x="9355" y="16046"/>
                  <a:pt x="9355" y="16046"/>
                </a:cubicBezTo>
                <a:cubicBezTo>
                  <a:pt x="9355" y="15958"/>
                  <a:pt x="9355" y="15958"/>
                  <a:pt x="9218" y="15869"/>
                </a:cubicBezTo>
                <a:cubicBezTo>
                  <a:pt x="9080" y="15781"/>
                  <a:pt x="8943" y="15781"/>
                  <a:pt x="8805" y="15693"/>
                </a:cubicBezTo>
                <a:cubicBezTo>
                  <a:pt x="8530" y="15605"/>
                  <a:pt x="8255" y="15605"/>
                  <a:pt x="7980" y="15605"/>
                </a:cubicBezTo>
                <a:cubicBezTo>
                  <a:pt x="5090" y="15605"/>
                  <a:pt x="5090" y="15605"/>
                  <a:pt x="5090" y="15605"/>
                </a:cubicBezTo>
                <a:cubicBezTo>
                  <a:pt x="4678" y="15605"/>
                  <a:pt x="4403" y="15517"/>
                  <a:pt x="4127" y="15252"/>
                </a:cubicBezTo>
                <a:cubicBezTo>
                  <a:pt x="3990" y="15164"/>
                  <a:pt x="3852" y="15076"/>
                  <a:pt x="3852" y="14900"/>
                </a:cubicBezTo>
                <a:cubicBezTo>
                  <a:pt x="3715" y="14811"/>
                  <a:pt x="3715" y="14723"/>
                  <a:pt x="3715" y="14547"/>
                </a:cubicBezTo>
                <a:cubicBezTo>
                  <a:pt x="3715" y="14282"/>
                  <a:pt x="3715" y="14282"/>
                  <a:pt x="3715" y="14282"/>
                </a:cubicBezTo>
                <a:cubicBezTo>
                  <a:pt x="3715" y="14282"/>
                  <a:pt x="3715" y="14194"/>
                  <a:pt x="3715" y="14194"/>
                </a:cubicBezTo>
                <a:cubicBezTo>
                  <a:pt x="3715" y="14194"/>
                  <a:pt x="3715" y="14106"/>
                  <a:pt x="3715" y="14106"/>
                </a:cubicBezTo>
                <a:cubicBezTo>
                  <a:pt x="3715" y="14106"/>
                  <a:pt x="3715" y="14018"/>
                  <a:pt x="3852" y="13930"/>
                </a:cubicBezTo>
                <a:cubicBezTo>
                  <a:pt x="3852" y="13842"/>
                  <a:pt x="3990" y="13753"/>
                  <a:pt x="4127" y="13665"/>
                </a:cubicBezTo>
                <a:cubicBezTo>
                  <a:pt x="4265" y="13489"/>
                  <a:pt x="4403" y="13401"/>
                  <a:pt x="4540" y="13313"/>
                </a:cubicBezTo>
                <a:cubicBezTo>
                  <a:pt x="4678" y="13136"/>
                  <a:pt x="4815" y="12960"/>
                  <a:pt x="5090" y="12872"/>
                </a:cubicBezTo>
                <a:cubicBezTo>
                  <a:pt x="10043" y="9698"/>
                  <a:pt x="10043" y="9698"/>
                  <a:pt x="10043" y="9698"/>
                </a:cubicBezTo>
                <a:cubicBezTo>
                  <a:pt x="10456" y="9433"/>
                  <a:pt x="10594" y="9257"/>
                  <a:pt x="10594" y="8993"/>
                </a:cubicBezTo>
                <a:cubicBezTo>
                  <a:pt x="10594" y="8904"/>
                  <a:pt x="10456" y="8816"/>
                  <a:pt x="10456" y="8640"/>
                </a:cubicBezTo>
                <a:cubicBezTo>
                  <a:pt x="10318" y="8552"/>
                  <a:pt x="10318" y="8464"/>
                  <a:pt x="10181" y="8376"/>
                </a:cubicBezTo>
                <a:cubicBezTo>
                  <a:pt x="10043" y="8287"/>
                  <a:pt x="10043" y="8287"/>
                  <a:pt x="10043" y="8287"/>
                </a:cubicBezTo>
                <a:cubicBezTo>
                  <a:pt x="9906" y="8199"/>
                  <a:pt x="9631" y="8111"/>
                  <a:pt x="9355" y="8111"/>
                </a:cubicBezTo>
                <a:cubicBezTo>
                  <a:pt x="9080" y="8111"/>
                  <a:pt x="8805" y="8199"/>
                  <a:pt x="8668" y="8287"/>
                </a:cubicBezTo>
                <a:cubicBezTo>
                  <a:pt x="4403" y="10580"/>
                  <a:pt x="4403" y="10580"/>
                  <a:pt x="4403" y="10580"/>
                </a:cubicBezTo>
                <a:cubicBezTo>
                  <a:pt x="4265" y="10668"/>
                  <a:pt x="4265" y="10668"/>
                  <a:pt x="4127" y="10668"/>
                </a:cubicBezTo>
                <a:cubicBezTo>
                  <a:pt x="3990" y="10756"/>
                  <a:pt x="3990" y="10756"/>
                  <a:pt x="3852" y="10756"/>
                </a:cubicBezTo>
                <a:cubicBezTo>
                  <a:pt x="3852" y="10756"/>
                  <a:pt x="3852" y="10756"/>
                  <a:pt x="3852" y="10756"/>
                </a:cubicBezTo>
                <a:cubicBezTo>
                  <a:pt x="3715" y="10756"/>
                  <a:pt x="3577" y="10756"/>
                  <a:pt x="3439" y="10668"/>
                </a:cubicBezTo>
                <a:cubicBezTo>
                  <a:pt x="3302" y="10668"/>
                  <a:pt x="3164" y="10668"/>
                  <a:pt x="3164" y="10580"/>
                </a:cubicBezTo>
                <a:cubicBezTo>
                  <a:pt x="3027" y="10580"/>
                  <a:pt x="2889" y="10491"/>
                  <a:pt x="2889" y="10403"/>
                </a:cubicBezTo>
                <a:cubicBezTo>
                  <a:pt x="2752" y="10491"/>
                  <a:pt x="2476" y="10580"/>
                  <a:pt x="2201" y="10580"/>
                </a:cubicBezTo>
                <a:cubicBezTo>
                  <a:pt x="2064" y="10580"/>
                  <a:pt x="1789" y="10580"/>
                  <a:pt x="1513" y="10491"/>
                </a:cubicBezTo>
                <a:cubicBezTo>
                  <a:pt x="1376" y="10403"/>
                  <a:pt x="1101" y="10315"/>
                  <a:pt x="963" y="10227"/>
                </a:cubicBezTo>
                <a:cubicBezTo>
                  <a:pt x="825" y="10139"/>
                  <a:pt x="825" y="10139"/>
                  <a:pt x="825" y="10139"/>
                </a:cubicBezTo>
                <a:cubicBezTo>
                  <a:pt x="275" y="9786"/>
                  <a:pt x="0" y="9433"/>
                  <a:pt x="0" y="9081"/>
                </a:cubicBezTo>
                <a:close/>
              </a:path>
            </a:pathLst>
          </a:custGeom>
          <a:solidFill>
            <a:srgbClr val="F2F6F7"/>
          </a:soli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1pPr>
            <a:lvl2pPr marL="0" marR="0" indent="768095"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2pPr>
            <a:lvl3pPr marL="0" marR="0" indent="153619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3pPr>
            <a:lvl4pPr marL="0" marR="0" indent="2304288"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4pPr>
            <a:lvl5pPr marL="0" marR="0" indent="3072383"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5pPr>
            <a:lvl6pPr marL="0" marR="0" indent="3840479"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6pPr>
            <a:lvl7pPr marL="0" marR="0" indent="4608576"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7pPr>
            <a:lvl8pPr marL="0" marR="0" indent="537667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8pPr>
            <a:lvl9pPr marL="0" marR="0" indent="6144767"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9pPr>
          </a:lstStyle>
          <a:p>
            <a:endParaRPr/>
          </a:p>
        </p:txBody>
      </p:sp>
    </p:spTree>
    <p:extLst>
      <p:ext uri="{BB962C8B-B14F-4D97-AF65-F5344CB8AC3E}">
        <p14:creationId xmlns:p14="http://schemas.microsoft.com/office/powerpoint/2010/main" val="627261476"/>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1.1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计算机网络的产生与发展</a:t>
            </a:r>
          </a:p>
        </p:txBody>
      </p:sp>
      <p:sp>
        <p:nvSpPr>
          <p:cNvPr id="42" name="矩形 41"/>
          <p:cNvSpPr/>
          <p:nvPr/>
        </p:nvSpPr>
        <p:spPr>
          <a:xfrm>
            <a:off x="1381092" y="1387114"/>
            <a:ext cx="7429552" cy="511615"/>
          </a:xfrm>
          <a:prstGeom prst="rect">
            <a:avLst/>
          </a:prstGeom>
        </p:spPr>
        <p:txBody>
          <a:bodyPr wrap="square">
            <a:spAutoFit/>
          </a:bodyPr>
          <a:lstStyle/>
          <a:p>
            <a:pPr indent="457200" algn="just">
              <a:lnSpc>
                <a:spcPct val="125000"/>
              </a:lnSpc>
            </a:pPr>
            <a:r>
              <a:rPr lang="zh-CN" altLang="en-US" sz="2400" b="1" dirty="0">
                <a:latin typeface="Times New Roman" pitchFamily="18" charset="0"/>
                <a:ea typeface="微软雅黑" pitchFamily="34" charset="-122"/>
                <a:cs typeface="Times New Roman" pitchFamily="18" charset="0"/>
              </a:rPr>
              <a:t>第一代计算机网络</a:t>
            </a:r>
            <a:r>
              <a:rPr lang="en-US" altLang="zh-CN" sz="2400" b="1" dirty="0">
                <a:latin typeface="Times New Roman" pitchFamily="18" charset="0"/>
                <a:ea typeface="微软雅黑" pitchFamily="34" charset="-122"/>
                <a:cs typeface="Times New Roman" pitchFamily="18" charset="0"/>
              </a:rPr>
              <a:t>——</a:t>
            </a:r>
            <a:r>
              <a:rPr lang="zh-CN" altLang="en-US" sz="2400" b="1" dirty="0">
                <a:latin typeface="Times New Roman" pitchFamily="18" charset="0"/>
                <a:ea typeface="微软雅黑" pitchFamily="34" charset="-122"/>
                <a:cs typeface="Times New Roman" pitchFamily="18" charset="0"/>
              </a:rPr>
              <a:t>面向终端的计算机网络</a:t>
            </a:r>
          </a:p>
        </p:txBody>
      </p:sp>
      <p:sp>
        <p:nvSpPr>
          <p:cNvPr id="43" name="矩形 42"/>
          <p:cNvSpPr/>
          <p:nvPr/>
        </p:nvSpPr>
        <p:spPr>
          <a:xfrm>
            <a:off x="1738282" y="2714620"/>
            <a:ext cx="3714776" cy="2785378"/>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第一代计算机网络也称面向终端的计算机网络，是以单机为中心的通信系统。这样的系统中除了一台中心计算机（主机），其余终端均不具备自主处理功能。面向终端的计算机网络在结构上有</a:t>
            </a:r>
            <a:r>
              <a:rPr lang="en-US" altLang="zh-CN" sz="2000" dirty="0">
                <a:latin typeface="Times New Roman" pitchFamily="18" charset="0"/>
                <a:ea typeface="微软雅黑" pitchFamily="34" charset="-122"/>
                <a:cs typeface="Times New Roman" pitchFamily="18" charset="0"/>
              </a:rPr>
              <a:t>3</a:t>
            </a:r>
            <a:r>
              <a:rPr lang="zh-CN" altLang="en-US" sz="2000" dirty="0">
                <a:latin typeface="Times New Roman" pitchFamily="18" charset="0"/>
                <a:ea typeface="微软雅黑" pitchFamily="34" charset="-122"/>
                <a:cs typeface="Times New Roman" pitchFamily="18" charset="0"/>
              </a:rPr>
              <a:t>种形式。</a:t>
            </a:r>
          </a:p>
        </p:txBody>
      </p:sp>
      <p:grpSp>
        <p:nvGrpSpPr>
          <p:cNvPr id="4" name="组合 7"/>
          <p:cNvGrpSpPr>
            <a:grpSpLocks noChangeAspect="1"/>
          </p:cNvGrpSpPr>
          <p:nvPr/>
        </p:nvGrpSpPr>
        <p:grpSpPr>
          <a:xfrm>
            <a:off x="1023902" y="1244238"/>
            <a:ext cx="756000" cy="756002"/>
            <a:chOff x="2804323" y="3859118"/>
            <a:chExt cx="900000" cy="900002"/>
          </a:xfrm>
        </p:grpSpPr>
        <p:sp>
          <p:nvSpPr>
            <p:cNvPr id="9" name="椭圆 8"/>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0" name="Oval 6">
              <a:extLst>
                <a:ext uri="{FF2B5EF4-FFF2-40B4-BE49-F238E27FC236}">
                  <a16:creationId xmlns="" xmlns:a16="http://schemas.microsoft.com/office/drawing/2014/main" id="{C5D74198-DD61-4B36-82B8-A3B06A890638}"/>
                </a:ext>
              </a:extLst>
            </p:cNvPr>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pic>
        <p:nvPicPr>
          <p:cNvPr id="13" name="图片 12" descr="第一代计算机网络.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810248" y="2714620"/>
            <a:ext cx="5836729" cy="3024000"/>
          </a:xfrm>
          <a:prstGeom prst="rect">
            <a:avLst/>
          </a:prstGeom>
        </p:spPr>
      </p:pic>
    </p:spTree>
    <p:extLst>
      <p:ext uri="{BB962C8B-B14F-4D97-AF65-F5344CB8AC3E}">
        <p14:creationId xmlns:p14="http://schemas.microsoft.com/office/powerpoint/2010/main" val="24416167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500" fill="hold"/>
                                        <p:tgtEl>
                                          <p:spTgt spid="43"/>
                                        </p:tgtEl>
                                        <p:attrNameLst>
                                          <p:attrName>ppt_w</p:attrName>
                                        </p:attrNameLst>
                                      </p:cBhvr>
                                      <p:tavLst>
                                        <p:tav tm="0">
                                          <p:val>
                                            <p:fltVal val="0"/>
                                          </p:val>
                                        </p:tav>
                                        <p:tav tm="100000">
                                          <p:val>
                                            <p:strVal val="#ppt_w"/>
                                          </p:val>
                                        </p:tav>
                                      </p:tavLst>
                                    </p:anim>
                                    <p:anim calcmode="lin" valueType="num">
                                      <p:cBhvr>
                                        <p:cTn id="19" dur="500" fill="hold"/>
                                        <p:tgtEl>
                                          <p:spTgt spid="43"/>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a:grpSpLocks noChangeAspect="1"/>
          </p:cNvGrpSpPr>
          <p:nvPr/>
        </p:nvGrpSpPr>
        <p:grpSpPr>
          <a:xfrm>
            <a:off x="1095340" y="2143116"/>
            <a:ext cx="5089446" cy="2984132"/>
            <a:chOff x="1077992" y="1321257"/>
            <a:chExt cx="10036017" cy="4700031"/>
          </a:xfrm>
        </p:grpSpPr>
        <p:grpSp>
          <p:nvGrpSpPr>
            <p:cNvPr id="2" name="组合 1"/>
            <p:cNvGrpSpPr/>
            <p:nvPr/>
          </p:nvGrpSpPr>
          <p:grpSpPr>
            <a:xfrm>
              <a:off x="1077992" y="1556792"/>
              <a:ext cx="10036017" cy="4464496"/>
              <a:chOff x="1077992" y="1556792"/>
              <a:chExt cx="10036017" cy="4464496"/>
            </a:xfrm>
          </p:grpSpPr>
          <p:sp>
            <p:nvSpPr>
              <p:cNvPr id="3" name="矩形 2">
                <a:extLst>
                  <a:ext uri="{FF2B5EF4-FFF2-40B4-BE49-F238E27FC236}">
                    <a16:creationId xmlns="" xmlns:a16="http://schemas.microsoft.com/office/drawing/2014/main" id="{A25C4D88-3483-439A-8739-728955D7D02A}"/>
                  </a:ext>
                </a:extLst>
              </p:cNvPr>
              <p:cNvSpPr/>
              <p:nvPr/>
            </p:nvSpPr>
            <p:spPr bwMode="auto">
              <a:xfrm>
                <a:off x="1321830" y="1556792"/>
                <a:ext cx="9548340" cy="4464496"/>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799" dirty="0">
                  <a:solidFill>
                    <a:srgbClr val="302A28"/>
                  </a:solidFill>
                  <a:ea typeface="宋体" panose="02010600030101010101" pitchFamily="2" charset="-122"/>
                </a:endParaRPr>
              </a:p>
            </p:txBody>
          </p:sp>
          <p:grpSp>
            <p:nvGrpSpPr>
              <p:cNvPr id="4" name="组合 2"/>
              <p:cNvGrpSpPr/>
              <p:nvPr/>
            </p:nvGrpSpPr>
            <p:grpSpPr>
              <a:xfrm>
                <a:off x="1077992" y="5717702"/>
                <a:ext cx="10036017" cy="303586"/>
                <a:chOff x="1077992" y="5800118"/>
                <a:chExt cx="10036017" cy="188544"/>
              </a:xfrm>
            </p:grpSpPr>
            <p:sp>
              <p:nvSpPr>
                <p:cNvPr id="7" name="直角三角形 6">
                  <a:extLst>
                    <a:ext uri="{FF2B5EF4-FFF2-40B4-BE49-F238E27FC236}">
                      <a16:creationId xmlns="" xmlns:a16="http://schemas.microsoft.com/office/drawing/2014/main" id="{A2809430-8E5C-41A3-8D9A-5191A73CE41F}"/>
                    </a:ext>
                  </a:extLst>
                </p:cNvPr>
                <p:cNvSpPr/>
                <p:nvPr/>
              </p:nvSpPr>
              <p:spPr>
                <a:xfrm rot="16200000" flipH="1">
                  <a:off x="1102464"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直角三角形 7">
                  <a:extLst>
                    <a:ext uri="{FF2B5EF4-FFF2-40B4-BE49-F238E27FC236}">
                      <a16:creationId xmlns="" xmlns:a16="http://schemas.microsoft.com/office/drawing/2014/main" id="{A96F5F22-0278-486A-8CEA-A031F3DF7D9A}"/>
                    </a:ext>
                  </a:extLst>
                </p:cNvPr>
                <p:cNvSpPr/>
                <p:nvPr/>
              </p:nvSpPr>
              <p:spPr>
                <a:xfrm rot="5400000">
                  <a:off x="10900993"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6" name="圆角矩形 5"/>
              <p:cNvSpPr/>
              <p:nvPr/>
            </p:nvSpPr>
            <p:spPr>
              <a:xfrm>
                <a:off x="1883532" y="2013621"/>
                <a:ext cx="8424935" cy="341489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itchFamily="18" charset="0"/>
                    <a:ea typeface="微软雅黑" panose="020B0503020204020204" pitchFamily="34" charset="-122"/>
                    <a:cs typeface="Times New Roman" pitchFamily="18" charset="0"/>
                  </a:rPr>
                  <a:t>（</a:t>
                </a:r>
                <a:r>
                  <a:rPr lang="en-US" altLang="zh-CN" sz="2000" dirty="0">
                    <a:solidFill>
                      <a:srgbClr val="000000"/>
                    </a:solidFill>
                    <a:latin typeface="Times New Roman" pitchFamily="18" charset="0"/>
                    <a:ea typeface="微软雅黑" panose="020B0503020204020204" pitchFamily="34" charset="-122"/>
                    <a:cs typeface="Times New Roman" pitchFamily="18" charset="0"/>
                  </a:rPr>
                  <a:t>1</a:t>
                </a:r>
                <a:r>
                  <a:rPr lang="zh-CN" altLang="en-US" sz="2000" dirty="0">
                    <a:solidFill>
                      <a:srgbClr val="000000"/>
                    </a:solidFill>
                    <a:latin typeface="Times New Roman" pitchFamily="18" charset="0"/>
                    <a:ea typeface="微软雅黑" panose="020B0503020204020204" pitchFamily="34" charset="-122"/>
                    <a:cs typeface="Times New Roman" pitchFamily="18" charset="0"/>
                  </a:rPr>
                  <a:t>）第一种结构是计算机与终端直接相连，如右图所示。在这种结构中，主机负载较重，且一条通信线路只能与一个终端相连，通信线路的利用率较低。</a:t>
                </a:r>
              </a:p>
            </p:txBody>
          </p:sp>
        </p:grpSp>
        <p:sp>
          <p:nvSpPr>
            <p:cNvPr id="10" name="六边形 9"/>
            <p:cNvSpPr/>
            <p:nvPr/>
          </p:nvSpPr>
          <p:spPr>
            <a:xfrm>
              <a:off x="1675683" y="1321257"/>
              <a:ext cx="2520281" cy="505889"/>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7"/>
            </a:p>
          </p:txBody>
        </p:sp>
      </p:grpSp>
      <p:sp>
        <p:nvSpPr>
          <p:cNvPr id="1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1.1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计算机网络的产生与发展</a:t>
            </a:r>
          </a:p>
        </p:txBody>
      </p:sp>
      <p:grpSp>
        <p:nvGrpSpPr>
          <p:cNvPr id="14" name="组合 13"/>
          <p:cNvGrpSpPr/>
          <p:nvPr/>
        </p:nvGrpSpPr>
        <p:grpSpPr>
          <a:xfrm>
            <a:off x="7096132" y="1857364"/>
            <a:ext cx="4544244" cy="4084108"/>
            <a:chOff x="4810114" y="357165"/>
            <a:chExt cx="4544244" cy="4084108"/>
          </a:xfrm>
        </p:grpSpPr>
        <p:graphicFrame>
          <p:nvGraphicFramePr>
            <p:cNvPr id="15" name="Object 1"/>
            <p:cNvGraphicFramePr>
              <a:graphicFrameLocks noChangeAspect="1"/>
            </p:cNvGraphicFramePr>
            <p:nvPr/>
          </p:nvGraphicFramePr>
          <p:xfrm>
            <a:off x="4810114" y="357165"/>
            <a:ext cx="4544244" cy="3960000"/>
          </p:xfrm>
          <a:graphic>
            <a:graphicData uri="http://schemas.openxmlformats.org/presentationml/2006/ole">
              <mc:AlternateContent xmlns:mc="http://schemas.openxmlformats.org/markup-compatibility/2006">
                <mc:Choice xmlns:v="urn:schemas-microsoft-com:vml" Requires="v">
                  <p:oleObj spid="_x0000_s1028" r:id="rId3" imgW="4006882" imgH="3482190" progId="Visio.Drawing.11">
                    <p:embed/>
                  </p:oleObj>
                </mc:Choice>
                <mc:Fallback>
                  <p:oleObj r:id="rId3" imgW="4006882" imgH="3482190" progId="Visio.Drawing.11">
                    <p:embed/>
                    <p:pic>
                      <p:nvPicPr>
                        <p:cNvPr id="0" name="Picture 2"/>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4810114" y="357165"/>
                          <a:ext cx="4544244" cy="396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矩形 15"/>
            <p:cNvSpPr/>
            <p:nvPr/>
          </p:nvSpPr>
          <p:spPr>
            <a:xfrm>
              <a:off x="5810246" y="4071941"/>
              <a:ext cx="3114955"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a:t>
              </a:r>
              <a:r>
                <a:rPr lang="en-US" dirty="0">
                  <a:latin typeface="Times New Roman" pitchFamily="18" charset="0"/>
                  <a:ea typeface="微软雅黑" pitchFamily="34" charset="-122"/>
                  <a:cs typeface="Times New Roman" pitchFamily="18" charset="0"/>
                </a:rPr>
                <a:t>a</a:t>
              </a:r>
              <a:r>
                <a:rPr lang="zh-CN" altLang="en-US" dirty="0">
                  <a:latin typeface="Times New Roman" pitchFamily="18" charset="0"/>
                  <a:ea typeface="微软雅黑" pitchFamily="34" charset="-122"/>
                  <a:cs typeface="Times New Roman" pitchFamily="18" charset="0"/>
                </a:rPr>
                <a:t>）计算机与终端直接相连</a:t>
              </a:r>
              <a:r>
                <a:rPr lang="en-US" dirty="0">
                  <a:latin typeface="Times New Roman" pitchFamily="18" charset="0"/>
                  <a:ea typeface="微软雅黑" pitchFamily="34" charset="-122"/>
                  <a:cs typeface="Times New Roman" pitchFamily="18" charset="0"/>
                </a:rPr>
                <a:t> </a:t>
              </a:r>
              <a:endParaRPr lang="zh-CN" altLang="en-US" dirty="0">
                <a:latin typeface="Times New Roman" pitchFamily="18" charset="0"/>
                <a:ea typeface="微软雅黑" pitchFamily="34" charset="-122"/>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a:grpSpLocks noChangeAspect="1"/>
          </p:cNvGrpSpPr>
          <p:nvPr/>
        </p:nvGrpSpPr>
        <p:grpSpPr>
          <a:xfrm>
            <a:off x="1095340" y="1785926"/>
            <a:ext cx="5089446" cy="3786214"/>
            <a:chOff x="1077992" y="1321257"/>
            <a:chExt cx="10036017" cy="4700031"/>
          </a:xfrm>
        </p:grpSpPr>
        <p:grpSp>
          <p:nvGrpSpPr>
            <p:cNvPr id="4" name="组合 1"/>
            <p:cNvGrpSpPr/>
            <p:nvPr/>
          </p:nvGrpSpPr>
          <p:grpSpPr>
            <a:xfrm>
              <a:off x="1077992" y="1556792"/>
              <a:ext cx="10036017" cy="4464496"/>
              <a:chOff x="1077992" y="1556792"/>
              <a:chExt cx="10036017" cy="4464496"/>
            </a:xfrm>
          </p:grpSpPr>
          <p:sp>
            <p:nvSpPr>
              <p:cNvPr id="3" name="矩形 2">
                <a:extLst>
                  <a:ext uri="{FF2B5EF4-FFF2-40B4-BE49-F238E27FC236}">
                    <a16:creationId xmlns="" xmlns:a16="http://schemas.microsoft.com/office/drawing/2014/main" id="{A25C4D88-3483-439A-8739-728955D7D02A}"/>
                  </a:ext>
                </a:extLst>
              </p:cNvPr>
              <p:cNvSpPr/>
              <p:nvPr/>
            </p:nvSpPr>
            <p:spPr bwMode="auto">
              <a:xfrm>
                <a:off x="1321830" y="1556792"/>
                <a:ext cx="9548340" cy="4464496"/>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799" dirty="0">
                  <a:solidFill>
                    <a:srgbClr val="302A28"/>
                  </a:solidFill>
                  <a:ea typeface="宋体" panose="02010600030101010101" pitchFamily="2" charset="-122"/>
                </a:endParaRPr>
              </a:p>
            </p:txBody>
          </p:sp>
          <p:grpSp>
            <p:nvGrpSpPr>
              <p:cNvPr id="5" name="组合 2"/>
              <p:cNvGrpSpPr/>
              <p:nvPr/>
            </p:nvGrpSpPr>
            <p:grpSpPr>
              <a:xfrm>
                <a:off x="1077992" y="5717702"/>
                <a:ext cx="10036017" cy="303586"/>
                <a:chOff x="1077992" y="5800118"/>
                <a:chExt cx="10036017" cy="188544"/>
              </a:xfrm>
            </p:grpSpPr>
            <p:sp>
              <p:nvSpPr>
                <p:cNvPr id="7" name="直角三角形 6">
                  <a:extLst>
                    <a:ext uri="{FF2B5EF4-FFF2-40B4-BE49-F238E27FC236}">
                      <a16:creationId xmlns="" xmlns:a16="http://schemas.microsoft.com/office/drawing/2014/main" id="{A2809430-8E5C-41A3-8D9A-5191A73CE41F}"/>
                    </a:ext>
                  </a:extLst>
                </p:cNvPr>
                <p:cNvSpPr/>
                <p:nvPr/>
              </p:nvSpPr>
              <p:spPr>
                <a:xfrm rot="16200000" flipH="1">
                  <a:off x="1102464"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直角三角形 7">
                  <a:extLst>
                    <a:ext uri="{FF2B5EF4-FFF2-40B4-BE49-F238E27FC236}">
                      <a16:creationId xmlns="" xmlns:a16="http://schemas.microsoft.com/office/drawing/2014/main" id="{A96F5F22-0278-486A-8CEA-A031F3DF7D9A}"/>
                    </a:ext>
                  </a:extLst>
                </p:cNvPr>
                <p:cNvSpPr/>
                <p:nvPr/>
              </p:nvSpPr>
              <p:spPr>
                <a:xfrm rot="5400000">
                  <a:off x="10900993"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6" name="圆角矩形 5"/>
              <p:cNvSpPr/>
              <p:nvPr/>
            </p:nvSpPr>
            <p:spPr>
              <a:xfrm>
                <a:off x="1883532" y="1942016"/>
                <a:ext cx="8424935" cy="374162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itchFamily="18" charset="0"/>
                    <a:ea typeface="微软雅黑" panose="020B0503020204020204" pitchFamily="34" charset="-122"/>
                    <a:cs typeface="Times New Roman" pitchFamily="18" charset="0"/>
                  </a:rPr>
                  <a:t>（</a:t>
                </a:r>
                <a:r>
                  <a:rPr lang="en-US" altLang="zh-CN" sz="2000" dirty="0">
                    <a:solidFill>
                      <a:srgbClr val="000000"/>
                    </a:solidFill>
                    <a:latin typeface="Times New Roman" pitchFamily="18" charset="0"/>
                    <a:ea typeface="微软雅黑" panose="020B0503020204020204" pitchFamily="34" charset="-122"/>
                    <a:cs typeface="Times New Roman" pitchFamily="18" charset="0"/>
                  </a:rPr>
                  <a:t>2</a:t>
                </a:r>
                <a:r>
                  <a:rPr lang="zh-CN" altLang="en-US" sz="2000" dirty="0">
                    <a:solidFill>
                      <a:srgbClr val="000000"/>
                    </a:solidFill>
                    <a:latin typeface="Times New Roman" pitchFamily="18" charset="0"/>
                    <a:ea typeface="微软雅黑" panose="020B0503020204020204" pitchFamily="34" charset="-122"/>
                    <a:cs typeface="Times New Roman" pitchFamily="18" charset="0"/>
                  </a:rPr>
                  <a:t>）第二种结构是终端共享通信线路，如右图所示。这种结构提高了通信线路的利用率，但当多个终端同时要求与主机通信时，主机无法确定与哪一个终端进行通信。为解决这一问题，主机需增加相应的设备和软件完成相应的通信协议转换，但是这样会使得主机工作负荷加重。</a:t>
                </a:r>
              </a:p>
            </p:txBody>
          </p:sp>
        </p:grpSp>
        <p:sp>
          <p:nvSpPr>
            <p:cNvPr id="10" name="六边形 9"/>
            <p:cNvSpPr/>
            <p:nvPr/>
          </p:nvSpPr>
          <p:spPr>
            <a:xfrm>
              <a:off x="1675683" y="1321257"/>
              <a:ext cx="2520281" cy="505889"/>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7"/>
            </a:p>
          </p:txBody>
        </p:sp>
      </p:grpSp>
      <p:sp>
        <p:nvSpPr>
          <p:cNvPr id="1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1.1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计算机网络的产生与发展</a:t>
            </a:r>
          </a:p>
        </p:txBody>
      </p:sp>
      <p:grpSp>
        <p:nvGrpSpPr>
          <p:cNvPr id="14" name="组合 21"/>
          <p:cNvGrpSpPr/>
          <p:nvPr/>
        </p:nvGrpSpPr>
        <p:grpSpPr>
          <a:xfrm>
            <a:off x="6381752" y="1643050"/>
            <a:ext cx="5361600" cy="4655612"/>
            <a:chOff x="7239008" y="2928934"/>
            <a:chExt cx="5361600" cy="4655612"/>
          </a:xfrm>
        </p:grpSpPr>
        <p:graphicFrame>
          <p:nvGraphicFramePr>
            <p:cNvPr id="17" name="Object 5"/>
            <p:cNvGraphicFramePr>
              <a:graphicFrameLocks noChangeAspect="1"/>
            </p:cNvGraphicFramePr>
            <p:nvPr/>
          </p:nvGraphicFramePr>
          <p:xfrm>
            <a:off x="7239008" y="2928934"/>
            <a:ext cx="5361600" cy="3960000"/>
          </p:xfrm>
          <a:graphic>
            <a:graphicData uri="http://schemas.openxmlformats.org/presentationml/2006/ole">
              <mc:AlternateContent xmlns:mc="http://schemas.openxmlformats.org/markup-compatibility/2006">
                <mc:Choice xmlns:v="urn:schemas-microsoft-com:vml" Requires="v">
                  <p:oleObj spid="_x0000_s2052" r:id="rId3" imgW="4592839" imgH="3386797" progId="Visio.Drawing.11">
                    <p:embed/>
                  </p:oleObj>
                </mc:Choice>
                <mc:Fallback>
                  <p:oleObj r:id="rId3" imgW="4592839" imgH="3386797" progId="Visio.Drawing.11">
                    <p:embed/>
                    <p:pic>
                      <p:nvPicPr>
                        <p:cNvPr id="0" name="Object 5"/>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239008" y="2928934"/>
                          <a:ext cx="5361600" cy="396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矩形 17"/>
            <p:cNvSpPr/>
            <p:nvPr/>
          </p:nvSpPr>
          <p:spPr>
            <a:xfrm>
              <a:off x="8953520" y="7215214"/>
              <a:ext cx="2390398" cy="369332"/>
            </a:xfrm>
            <a:prstGeom prst="rect">
              <a:avLst/>
            </a:prstGeom>
          </p:spPr>
          <p:txBody>
            <a:bodyPr wrap="none">
              <a:spAutoFit/>
            </a:bodyPr>
            <a:lstStyle/>
            <a:p>
              <a:r>
                <a:rPr lang="zh-CN" altLang="en-US" sz="1600" dirty="0">
                  <a:latin typeface="Times New Roman" pitchFamily="18" charset="0"/>
                  <a:ea typeface="微软雅黑" pitchFamily="34" charset="-122"/>
                  <a:cs typeface="Times New Roman" pitchFamily="18" charset="0"/>
                </a:rPr>
                <a:t>（</a:t>
              </a:r>
              <a:r>
                <a:rPr lang="en-US" altLang="zh-CN" sz="1600" dirty="0">
                  <a:latin typeface="Times New Roman" pitchFamily="18" charset="0"/>
                  <a:ea typeface="微软雅黑" pitchFamily="34" charset="-122"/>
                  <a:cs typeface="Times New Roman" pitchFamily="18" charset="0"/>
                </a:rPr>
                <a:t>b</a:t>
              </a:r>
              <a:r>
                <a:rPr lang="zh-CN" altLang="en-US" sz="1600" dirty="0">
                  <a:latin typeface="Times New Roman" pitchFamily="18" charset="0"/>
                  <a:ea typeface="微软雅黑" pitchFamily="34" charset="-122"/>
                  <a:cs typeface="Times New Roman" pitchFamily="18" charset="0"/>
                </a:rPr>
                <a:t>）终端</a:t>
              </a:r>
              <a:r>
                <a:rPr lang="zh-CN" altLang="en-US" dirty="0">
                  <a:latin typeface="Times New Roman" pitchFamily="18" charset="0"/>
                  <a:ea typeface="微软雅黑" pitchFamily="34" charset="-122"/>
                  <a:cs typeface="Times New Roman" pitchFamily="18" charset="0"/>
                </a:rPr>
                <a:t>共享</a:t>
              </a:r>
              <a:r>
                <a:rPr lang="zh-CN" altLang="en-US" sz="1600" dirty="0">
                  <a:latin typeface="Times New Roman" pitchFamily="18" charset="0"/>
                  <a:ea typeface="微软雅黑" pitchFamily="34" charset="-122"/>
                  <a:cs typeface="Times New Roman" pitchFamily="18" charset="0"/>
                </a:rPr>
                <a:t>通信线路</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a:grpSpLocks noChangeAspect="1"/>
          </p:cNvGrpSpPr>
          <p:nvPr/>
        </p:nvGrpSpPr>
        <p:grpSpPr>
          <a:xfrm>
            <a:off x="595274" y="1142984"/>
            <a:ext cx="4786346" cy="5286412"/>
            <a:chOff x="1077992" y="1383924"/>
            <a:chExt cx="10506455" cy="4637364"/>
          </a:xfrm>
        </p:grpSpPr>
        <p:grpSp>
          <p:nvGrpSpPr>
            <p:cNvPr id="4" name="组合 1"/>
            <p:cNvGrpSpPr/>
            <p:nvPr/>
          </p:nvGrpSpPr>
          <p:grpSpPr>
            <a:xfrm>
              <a:off x="1077992" y="1556792"/>
              <a:ext cx="10506455" cy="4464496"/>
              <a:chOff x="1077992" y="1556792"/>
              <a:chExt cx="10506455" cy="4464496"/>
            </a:xfrm>
          </p:grpSpPr>
          <p:sp>
            <p:nvSpPr>
              <p:cNvPr id="3" name="矩形 2">
                <a:extLst>
                  <a:ext uri="{FF2B5EF4-FFF2-40B4-BE49-F238E27FC236}">
                    <a16:creationId xmlns="" xmlns:a16="http://schemas.microsoft.com/office/drawing/2014/main" id="{A25C4D88-3483-439A-8739-728955D7D02A}"/>
                  </a:ext>
                </a:extLst>
              </p:cNvPr>
              <p:cNvSpPr/>
              <p:nvPr/>
            </p:nvSpPr>
            <p:spPr bwMode="auto">
              <a:xfrm>
                <a:off x="1321829" y="1556792"/>
                <a:ext cx="10262618" cy="4464496"/>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799" dirty="0">
                  <a:solidFill>
                    <a:srgbClr val="302A28"/>
                  </a:solidFill>
                  <a:ea typeface="宋体" panose="02010600030101010101" pitchFamily="2" charset="-122"/>
                </a:endParaRPr>
              </a:p>
            </p:txBody>
          </p:sp>
          <p:grpSp>
            <p:nvGrpSpPr>
              <p:cNvPr id="5" name="组合 2"/>
              <p:cNvGrpSpPr/>
              <p:nvPr/>
            </p:nvGrpSpPr>
            <p:grpSpPr>
              <a:xfrm>
                <a:off x="1077992" y="5717702"/>
                <a:ext cx="10036017" cy="303586"/>
                <a:chOff x="1077992" y="5800118"/>
                <a:chExt cx="10036017" cy="188544"/>
              </a:xfrm>
            </p:grpSpPr>
            <p:sp>
              <p:nvSpPr>
                <p:cNvPr id="7" name="直角三角形 6">
                  <a:extLst>
                    <a:ext uri="{FF2B5EF4-FFF2-40B4-BE49-F238E27FC236}">
                      <a16:creationId xmlns="" xmlns:a16="http://schemas.microsoft.com/office/drawing/2014/main" id="{A2809430-8E5C-41A3-8D9A-5191A73CE41F}"/>
                    </a:ext>
                  </a:extLst>
                </p:cNvPr>
                <p:cNvSpPr/>
                <p:nvPr/>
              </p:nvSpPr>
              <p:spPr>
                <a:xfrm rot="16200000" flipH="1">
                  <a:off x="1102464"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直角三角形 7">
                  <a:extLst>
                    <a:ext uri="{FF2B5EF4-FFF2-40B4-BE49-F238E27FC236}">
                      <a16:creationId xmlns="" xmlns:a16="http://schemas.microsoft.com/office/drawing/2014/main" id="{A96F5F22-0278-486A-8CEA-A031F3DF7D9A}"/>
                    </a:ext>
                  </a:extLst>
                </p:cNvPr>
                <p:cNvSpPr/>
                <p:nvPr/>
              </p:nvSpPr>
              <p:spPr>
                <a:xfrm rot="5400000">
                  <a:off x="10900993"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6" name="圆角矩形 5"/>
              <p:cNvSpPr/>
              <p:nvPr/>
            </p:nvSpPr>
            <p:spPr>
              <a:xfrm>
                <a:off x="1883533" y="1885260"/>
                <a:ext cx="9230476" cy="394802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25000"/>
                  </a:lnSpc>
                </a:pPr>
                <a:r>
                  <a:rPr lang="zh-CN" altLang="en-US" sz="2000" dirty="0">
                    <a:solidFill>
                      <a:srgbClr val="000000"/>
                    </a:solidFill>
                    <a:latin typeface="Times New Roman" pitchFamily="18" charset="0"/>
                    <a:ea typeface="微软雅黑" panose="020B0503020204020204" pitchFamily="34" charset="-122"/>
                    <a:cs typeface="Times New Roman" pitchFamily="18" charset="0"/>
                  </a:rPr>
                  <a:t>（</a:t>
                </a:r>
                <a:r>
                  <a:rPr lang="en-US" altLang="zh-CN" sz="2000" dirty="0">
                    <a:solidFill>
                      <a:srgbClr val="000000"/>
                    </a:solidFill>
                    <a:latin typeface="Times New Roman" pitchFamily="18" charset="0"/>
                    <a:ea typeface="微软雅黑" panose="020B0503020204020204" pitchFamily="34" charset="-122"/>
                    <a:cs typeface="Times New Roman" pitchFamily="18" charset="0"/>
                  </a:rPr>
                  <a:t>3</a:t>
                </a:r>
                <a:r>
                  <a:rPr lang="zh-CN" altLang="en-US" sz="2000" dirty="0">
                    <a:solidFill>
                      <a:srgbClr val="000000"/>
                    </a:solidFill>
                    <a:latin typeface="Times New Roman" pitchFamily="18" charset="0"/>
                    <a:ea typeface="微软雅黑" panose="020B0503020204020204" pitchFamily="34" charset="-122"/>
                    <a:cs typeface="Times New Roman" pitchFamily="18" charset="0"/>
                  </a:rPr>
                  <a:t>）为了减轻主机负荷，在主机前增加通信处理机</a:t>
                </a:r>
                <a:endParaRPr lang="en-US" altLang="zh-CN" sz="2000" dirty="0">
                  <a:solidFill>
                    <a:srgbClr val="000000"/>
                  </a:solidFill>
                  <a:latin typeface="Times New Roman" pitchFamily="18" charset="0"/>
                  <a:ea typeface="微软雅黑" panose="020B0503020204020204" pitchFamily="34" charset="-122"/>
                  <a:cs typeface="Times New Roman" pitchFamily="18" charset="0"/>
                </a:endParaRPr>
              </a:p>
              <a:p>
                <a:pPr indent="457200">
                  <a:lnSpc>
                    <a:spcPct val="125000"/>
                  </a:lnSpc>
                </a:pPr>
                <a:r>
                  <a:rPr lang="zh-CN" altLang="en-US" sz="2000" dirty="0">
                    <a:solidFill>
                      <a:srgbClr val="000000"/>
                    </a:solidFill>
                    <a:latin typeface="Times New Roman" pitchFamily="18" charset="0"/>
                    <a:ea typeface="微软雅黑" panose="020B0503020204020204" pitchFamily="34" charset="-122"/>
                    <a:cs typeface="Times New Roman" pitchFamily="18" charset="0"/>
                  </a:rPr>
                  <a:t>（</a:t>
                </a:r>
                <a:r>
                  <a:rPr lang="en-US" altLang="zh-CN" sz="2000" dirty="0">
                    <a:solidFill>
                      <a:srgbClr val="000000"/>
                    </a:solidFill>
                    <a:latin typeface="Times New Roman" pitchFamily="18" charset="0"/>
                    <a:ea typeface="微软雅黑" panose="020B0503020204020204" pitchFamily="34" charset="-122"/>
                    <a:cs typeface="Times New Roman" pitchFamily="18" charset="0"/>
                  </a:rPr>
                  <a:t>Communication Control Processor</a:t>
                </a:r>
                <a:r>
                  <a:rPr lang="zh-CN" altLang="en-US" sz="2000" dirty="0">
                    <a:solidFill>
                      <a:srgbClr val="000000"/>
                    </a:solidFill>
                    <a:latin typeface="Times New Roman" pitchFamily="18" charset="0"/>
                    <a:ea typeface="微软雅黑" panose="020B0503020204020204" pitchFamily="34" charset="-122"/>
                    <a:cs typeface="Times New Roman" pitchFamily="18" charset="0"/>
                  </a:rPr>
                  <a:t>，</a:t>
                </a:r>
                <a:r>
                  <a:rPr lang="en-US" altLang="zh-CN" sz="2000" dirty="0">
                    <a:solidFill>
                      <a:srgbClr val="000000"/>
                    </a:solidFill>
                    <a:latin typeface="Times New Roman" pitchFamily="18" charset="0"/>
                    <a:ea typeface="微软雅黑" panose="020B0503020204020204" pitchFamily="34" charset="-122"/>
                    <a:cs typeface="Times New Roman" pitchFamily="18" charset="0"/>
                  </a:rPr>
                  <a:t>CCP</a:t>
                </a:r>
                <a:r>
                  <a:rPr lang="zh-CN" altLang="en-US" sz="2000" dirty="0">
                    <a:solidFill>
                      <a:srgbClr val="000000"/>
                    </a:solidFill>
                    <a:latin typeface="Times New Roman" pitchFamily="18" charset="0"/>
                    <a:ea typeface="微软雅黑" panose="020B0503020204020204" pitchFamily="34" charset="-122"/>
                    <a:cs typeface="Times New Roman" pitchFamily="18" charset="0"/>
                  </a:rPr>
                  <a:t>）或前端机（</a:t>
                </a:r>
                <a:r>
                  <a:rPr lang="en-US" altLang="zh-CN" sz="2000" dirty="0">
                    <a:solidFill>
                      <a:srgbClr val="000000"/>
                    </a:solidFill>
                    <a:latin typeface="Times New Roman" pitchFamily="18" charset="0"/>
                    <a:ea typeface="微软雅黑" panose="020B0503020204020204" pitchFamily="34" charset="-122"/>
                    <a:cs typeface="Times New Roman" pitchFamily="18" charset="0"/>
                  </a:rPr>
                  <a:t>Front End Processor</a:t>
                </a:r>
                <a:r>
                  <a:rPr lang="zh-CN" altLang="en-US" sz="2000" dirty="0">
                    <a:solidFill>
                      <a:srgbClr val="000000"/>
                    </a:solidFill>
                    <a:latin typeface="Times New Roman" pitchFamily="18" charset="0"/>
                    <a:ea typeface="微软雅黑" panose="020B0503020204020204" pitchFamily="34" charset="-122"/>
                    <a:cs typeface="Times New Roman" pitchFamily="18" charset="0"/>
                  </a:rPr>
                  <a:t>，</a:t>
                </a:r>
                <a:r>
                  <a:rPr lang="en-US" altLang="zh-CN" sz="2000" dirty="0">
                    <a:solidFill>
                      <a:srgbClr val="000000"/>
                    </a:solidFill>
                    <a:latin typeface="Times New Roman" pitchFamily="18" charset="0"/>
                    <a:ea typeface="微软雅黑" panose="020B0503020204020204" pitchFamily="34" charset="-122"/>
                    <a:cs typeface="Times New Roman" pitchFamily="18" charset="0"/>
                  </a:rPr>
                  <a:t>FEP</a:t>
                </a:r>
                <a:r>
                  <a:rPr lang="zh-CN" altLang="en-US" sz="2000" dirty="0">
                    <a:solidFill>
                      <a:srgbClr val="000000"/>
                    </a:solidFill>
                    <a:latin typeface="Times New Roman" pitchFamily="18" charset="0"/>
                    <a:ea typeface="微软雅黑" panose="020B0503020204020204" pitchFamily="34" charset="-122"/>
                    <a:cs typeface="Times New Roman" pitchFamily="18" charset="0"/>
                  </a:rPr>
                  <a:t>），在终端云集的地方增加集中器或多路器，这就是第三种结构，如图</a:t>
                </a:r>
                <a:r>
                  <a:rPr lang="en-US" altLang="zh-CN" sz="2000" dirty="0">
                    <a:solidFill>
                      <a:srgbClr val="000000"/>
                    </a:solidFill>
                    <a:latin typeface="Times New Roman" pitchFamily="18" charset="0"/>
                    <a:ea typeface="微软雅黑" panose="020B0503020204020204" pitchFamily="34" charset="-122"/>
                    <a:cs typeface="Times New Roman" pitchFamily="18" charset="0"/>
                  </a:rPr>
                  <a:t>1-1</a:t>
                </a:r>
                <a:r>
                  <a:rPr lang="zh-CN" altLang="en-US" sz="2000" dirty="0">
                    <a:solidFill>
                      <a:srgbClr val="000000"/>
                    </a:solidFill>
                    <a:latin typeface="Times New Roman" pitchFamily="18" charset="0"/>
                    <a:ea typeface="微软雅黑" panose="020B0503020204020204" pitchFamily="34" charset="-122"/>
                    <a:cs typeface="Times New Roman" pitchFamily="18" charset="0"/>
                  </a:rPr>
                  <a:t>（</a:t>
                </a:r>
                <a:r>
                  <a:rPr lang="en-US" altLang="zh-CN" sz="2000" dirty="0">
                    <a:solidFill>
                      <a:srgbClr val="000000"/>
                    </a:solidFill>
                    <a:latin typeface="Times New Roman" pitchFamily="18" charset="0"/>
                    <a:ea typeface="微软雅黑" panose="020B0503020204020204" pitchFamily="34" charset="-122"/>
                    <a:cs typeface="Times New Roman" pitchFamily="18" charset="0"/>
                  </a:rPr>
                  <a:t>c</a:t>
                </a:r>
                <a:r>
                  <a:rPr lang="zh-CN" altLang="en-US" sz="2000" dirty="0">
                    <a:solidFill>
                      <a:srgbClr val="000000"/>
                    </a:solidFill>
                    <a:latin typeface="Times New Roman" pitchFamily="18" charset="0"/>
                    <a:ea typeface="微软雅黑" panose="020B0503020204020204" pitchFamily="34" charset="-122"/>
                    <a:cs typeface="Times New Roman" pitchFamily="18" charset="0"/>
                  </a:rPr>
                  <a:t>）所示。</a:t>
                </a:r>
                <a:r>
                  <a:rPr lang="en-US" altLang="zh-CN" sz="2000" dirty="0">
                    <a:solidFill>
                      <a:srgbClr val="000000"/>
                    </a:solidFill>
                    <a:latin typeface="Times New Roman" pitchFamily="18" charset="0"/>
                    <a:ea typeface="微软雅黑" panose="020B0503020204020204" pitchFamily="34" charset="-122"/>
                    <a:cs typeface="Times New Roman" pitchFamily="18" charset="0"/>
                  </a:rPr>
                  <a:t>CCP</a:t>
                </a:r>
                <a:r>
                  <a:rPr lang="zh-CN" altLang="en-US" sz="2000" dirty="0">
                    <a:solidFill>
                      <a:srgbClr val="000000"/>
                    </a:solidFill>
                    <a:latin typeface="Times New Roman" pitchFamily="18" charset="0"/>
                    <a:ea typeface="微软雅黑" panose="020B0503020204020204" pitchFamily="34" charset="-122"/>
                    <a:cs typeface="Times New Roman" pitchFamily="18" charset="0"/>
                  </a:rPr>
                  <a:t>或</a:t>
                </a:r>
                <a:r>
                  <a:rPr lang="en-US" altLang="zh-CN" sz="2000" dirty="0">
                    <a:solidFill>
                      <a:srgbClr val="000000"/>
                    </a:solidFill>
                    <a:latin typeface="Times New Roman" pitchFamily="18" charset="0"/>
                    <a:ea typeface="微软雅黑" panose="020B0503020204020204" pitchFamily="34" charset="-122"/>
                    <a:cs typeface="Times New Roman" pitchFamily="18" charset="0"/>
                  </a:rPr>
                  <a:t>FEP</a:t>
                </a:r>
                <a:r>
                  <a:rPr lang="zh-CN" altLang="en-US" sz="2000" dirty="0">
                    <a:solidFill>
                      <a:srgbClr val="000000"/>
                    </a:solidFill>
                    <a:latin typeface="Times New Roman" pitchFamily="18" charset="0"/>
                    <a:ea typeface="微软雅黑" panose="020B0503020204020204" pitchFamily="34" charset="-122"/>
                    <a:cs typeface="Times New Roman" pitchFamily="18" charset="0"/>
                  </a:rPr>
                  <a:t>专门负责通信控制，而主机专门进行数据处理。集中器或多路器实际上是设在远程终端的通信处理机，其作用是实现多个终端共享同一通信线路。</a:t>
                </a:r>
              </a:p>
            </p:txBody>
          </p:sp>
        </p:grpSp>
        <p:sp>
          <p:nvSpPr>
            <p:cNvPr id="10" name="六边形 9"/>
            <p:cNvSpPr/>
            <p:nvPr/>
          </p:nvSpPr>
          <p:spPr>
            <a:xfrm>
              <a:off x="1675684" y="1383924"/>
              <a:ext cx="2520280" cy="376002"/>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7"/>
            </a:p>
          </p:txBody>
        </p:sp>
      </p:grpSp>
      <p:sp>
        <p:nvSpPr>
          <p:cNvPr id="12" name="标题 1">
            <a:extLst>
              <a:ext uri="{FF2B5EF4-FFF2-40B4-BE49-F238E27FC236}">
                <a16:creationId xmlns="" xmlns:a16="http://schemas.microsoft.com/office/drawing/2014/main" id="{981657FF-2F01-480B-9308-786251A23F8C}"/>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itchFamily="18" charset="0"/>
                <a:ea typeface="微软雅黑" panose="020B0503020204020204" pitchFamily="34" charset="-122"/>
                <a:cs typeface="Times New Roman" pitchFamily="18" charset="0"/>
              </a:rPr>
              <a:t>1.1  </a:t>
            </a:r>
            <a:r>
              <a:rPr lang="zh-CN" altLang="en-US" sz="3200" b="1" dirty="0">
                <a:solidFill>
                  <a:schemeClr val="bg1"/>
                </a:solidFill>
                <a:latin typeface="Times New Roman" pitchFamily="18" charset="0"/>
                <a:ea typeface="微软雅黑" panose="020B0503020204020204" pitchFamily="34" charset="-122"/>
                <a:cs typeface="Times New Roman" pitchFamily="18" charset="0"/>
              </a:rPr>
              <a:t>计算机网络的产生与发展</a:t>
            </a:r>
          </a:p>
        </p:txBody>
      </p:sp>
      <p:grpSp>
        <p:nvGrpSpPr>
          <p:cNvPr id="14" name="组合 13"/>
          <p:cNvGrpSpPr/>
          <p:nvPr/>
        </p:nvGrpSpPr>
        <p:grpSpPr>
          <a:xfrm>
            <a:off x="5524496" y="1715826"/>
            <a:ext cx="6539806" cy="4132175"/>
            <a:chOff x="5238744" y="1728904"/>
            <a:chExt cx="6539806" cy="4132175"/>
          </a:xfrm>
        </p:grpSpPr>
        <p:sp>
          <p:nvSpPr>
            <p:cNvPr id="15" name="矩形 14"/>
            <p:cNvSpPr/>
            <p:nvPr/>
          </p:nvSpPr>
          <p:spPr>
            <a:xfrm>
              <a:off x="5810248" y="4572008"/>
              <a:ext cx="5968302" cy="1289071"/>
            </a:xfrm>
            <a:prstGeom prst="rect">
              <a:avLst/>
            </a:prstGeom>
          </p:spPr>
          <p:txBody>
            <a:bodyPr wrap="none">
              <a:spAutoFit/>
            </a:bodyPr>
            <a:lstStyle/>
            <a:p>
              <a:pPr algn="ctr">
                <a:lnSpc>
                  <a:spcPct val="150000"/>
                </a:lnSpc>
              </a:pPr>
              <a:r>
                <a:rPr lang="zh-CN" altLang="en-US" dirty="0">
                  <a:latin typeface="Times New Roman" pitchFamily="18" charset="0"/>
                  <a:ea typeface="微软雅黑" pitchFamily="34" charset="-122"/>
                  <a:cs typeface="Times New Roman" pitchFamily="18" charset="0"/>
                </a:rPr>
                <a:t>（</a:t>
              </a:r>
              <a:r>
                <a:rPr lang="en-US" altLang="zh-CN" dirty="0">
                  <a:latin typeface="Times New Roman" pitchFamily="18" charset="0"/>
                  <a:ea typeface="微软雅黑" pitchFamily="34" charset="-122"/>
                  <a:cs typeface="Times New Roman" pitchFamily="18" charset="0"/>
                </a:rPr>
                <a:t>c</a:t>
              </a:r>
              <a:r>
                <a:rPr lang="zh-CN" altLang="en-US" dirty="0">
                  <a:latin typeface="Times New Roman" pitchFamily="18" charset="0"/>
                  <a:ea typeface="微软雅黑" pitchFamily="34" charset="-122"/>
                  <a:cs typeface="Times New Roman" pitchFamily="18" charset="0"/>
                </a:rPr>
                <a:t>）主机前增加</a:t>
              </a:r>
              <a:r>
                <a:rPr lang="en-US" altLang="zh-CN" dirty="0">
                  <a:latin typeface="Times New Roman" pitchFamily="18" charset="0"/>
                  <a:ea typeface="微软雅黑" pitchFamily="34" charset="-122"/>
                  <a:cs typeface="Times New Roman" pitchFamily="18" charset="0"/>
                </a:rPr>
                <a:t>CCP</a:t>
              </a:r>
              <a:r>
                <a:rPr lang="zh-CN" altLang="en-US" dirty="0">
                  <a:latin typeface="Times New Roman" pitchFamily="18" charset="0"/>
                  <a:ea typeface="微软雅黑" pitchFamily="34" charset="-122"/>
                  <a:cs typeface="Times New Roman" pitchFamily="18" charset="0"/>
                </a:rPr>
                <a:t>或</a:t>
              </a:r>
              <a:r>
                <a:rPr lang="en-US" altLang="zh-CN" dirty="0">
                  <a:latin typeface="Times New Roman" pitchFamily="18" charset="0"/>
                  <a:ea typeface="微软雅黑" pitchFamily="34" charset="-122"/>
                  <a:cs typeface="Times New Roman" pitchFamily="18" charset="0"/>
                </a:rPr>
                <a:t>FEP</a:t>
              </a:r>
              <a:r>
                <a:rPr lang="zh-CN" altLang="en-US" dirty="0">
                  <a:latin typeface="Times New Roman" pitchFamily="18" charset="0"/>
                  <a:ea typeface="微软雅黑" pitchFamily="34" charset="-122"/>
                  <a:cs typeface="Times New Roman" pitchFamily="18" charset="0"/>
                </a:rPr>
                <a:t>，终端前增加集中器或多路器</a:t>
              </a:r>
              <a:endParaRPr lang="en-US" altLang="zh-CN" dirty="0">
                <a:latin typeface="Times New Roman" pitchFamily="18" charset="0"/>
                <a:ea typeface="微软雅黑" pitchFamily="34" charset="-122"/>
                <a:cs typeface="Times New Roman" pitchFamily="18" charset="0"/>
              </a:endParaRPr>
            </a:p>
            <a:p>
              <a:pPr algn="ctr">
                <a:lnSpc>
                  <a:spcPct val="150000"/>
                </a:lnSpc>
              </a:pPr>
              <a:r>
                <a:rPr lang="zh-CN" altLang="en-US" dirty="0">
                  <a:latin typeface="Times New Roman" pitchFamily="18" charset="0"/>
                  <a:ea typeface="微软雅黑" pitchFamily="34" charset="-122"/>
                  <a:cs typeface="Times New Roman" pitchFamily="18" charset="0"/>
                </a:rPr>
                <a:t>图</a:t>
              </a:r>
              <a:r>
                <a:rPr lang="en-US" altLang="zh-CN" dirty="0">
                  <a:latin typeface="Times New Roman" pitchFamily="18" charset="0"/>
                  <a:ea typeface="微软雅黑" pitchFamily="34" charset="-122"/>
                  <a:cs typeface="Times New Roman" pitchFamily="18" charset="0"/>
                </a:rPr>
                <a:t>1-1  </a:t>
              </a:r>
              <a:r>
                <a:rPr lang="zh-CN" altLang="en-US" dirty="0">
                  <a:latin typeface="Times New Roman" pitchFamily="18" charset="0"/>
                  <a:ea typeface="微软雅黑" pitchFamily="34" charset="-122"/>
                  <a:cs typeface="Times New Roman" pitchFamily="18" charset="0"/>
                </a:rPr>
                <a:t>面向终端的计算机网络</a:t>
              </a:r>
            </a:p>
            <a:p>
              <a:pPr algn="ctr">
                <a:lnSpc>
                  <a:spcPct val="150000"/>
                </a:lnSpc>
              </a:pPr>
              <a:endParaRPr lang="zh-CN" altLang="en-US" dirty="0">
                <a:latin typeface="Times New Roman" pitchFamily="18" charset="0"/>
                <a:ea typeface="微软雅黑" pitchFamily="34" charset="-122"/>
                <a:cs typeface="Times New Roman" pitchFamily="18" charset="0"/>
              </a:endParaRPr>
            </a:p>
          </p:txBody>
        </p:sp>
        <p:graphicFrame>
          <p:nvGraphicFramePr>
            <p:cNvPr id="16" name="Object 4"/>
            <p:cNvGraphicFramePr>
              <a:graphicFrameLocks noChangeAspect="1"/>
            </p:cNvGraphicFramePr>
            <p:nvPr/>
          </p:nvGraphicFramePr>
          <p:xfrm>
            <a:off x="5238744" y="1728904"/>
            <a:ext cx="6480000" cy="2713306"/>
          </p:xfrm>
          <a:graphic>
            <a:graphicData uri="http://schemas.openxmlformats.org/presentationml/2006/ole">
              <mc:AlternateContent xmlns:mc="http://schemas.openxmlformats.org/markup-compatibility/2006">
                <mc:Choice xmlns:v="urn:schemas-microsoft-com:vml" Requires="v">
                  <p:oleObj spid="_x0000_s3076" r:id="rId3" imgW="7688864" imgH="3229974" progId="Visio.Drawing.11">
                    <p:embed/>
                  </p:oleObj>
                </mc:Choice>
                <mc:Fallback>
                  <p:oleObj r:id="rId3" imgW="7688864" imgH="3229974" progId="Visio.Drawing.11">
                    <p:embed/>
                    <p:pic>
                      <p:nvPicPr>
                        <p:cNvPr id="0" name="Picture 3"/>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5238744" y="1728904"/>
                          <a:ext cx="6480000" cy="2713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1801</TotalTime>
  <Words>5594</Words>
  <Application>Microsoft Office PowerPoint</Application>
  <PresentationFormat>宽屏</PresentationFormat>
  <Paragraphs>285</Paragraphs>
  <Slides>51</Slides>
  <Notes>3</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51</vt:i4>
      </vt:variant>
    </vt:vector>
  </HeadingPairs>
  <TitlesOfParts>
    <vt:vector size="63" baseType="lpstr">
      <vt:lpstr>Adobe Gothic Std B</vt:lpstr>
      <vt:lpstr>Arial Unicode MS</vt:lpstr>
      <vt:lpstr>等线</vt:lpstr>
      <vt:lpstr>宋体</vt:lpstr>
      <vt:lpstr>微软雅黑</vt:lpstr>
      <vt:lpstr>Arial</vt:lpstr>
      <vt:lpstr>Calibri</vt:lpstr>
      <vt:lpstr>Gill Sans</vt:lpstr>
      <vt:lpstr>Impact</vt:lpstr>
      <vt:lpstr>Times New Roman</vt:lpstr>
      <vt:lpstr>Office 主题</vt:lpstr>
      <vt:lpstr>Visio.Drawing.11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hasee</dc:creator>
  <cp:lastModifiedBy>Windows</cp:lastModifiedBy>
  <cp:revision>319</cp:revision>
  <dcterms:created xsi:type="dcterms:W3CDTF">2017-09-23T13:50:24Z</dcterms:created>
  <dcterms:modified xsi:type="dcterms:W3CDTF">2021-10-18T01:49:23Z</dcterms:modified>
</cp:coreProperties>
</file>