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8" r:id="rId2"/>
    <p:sldId id="296" r:id="rId3"/>
    <p:sldId id="261" r:id="rId4"/>
    <p:sldId id="262" r:id="rId5"/>
    <p:sldId id="264" r:id="rId6"/>
    <p:sldId id="266" r:id="rId7"/>
    <p:sldId id="268" r:id="rId8"/>
    <p:sldId id="269" r:id="rId9"/>
    <p:sldId id="270" r:id="rId10"/>
    <p:sldId id="271" r:id="rId11"/>
    <p:sldId id="297" r:id="rId12"/>
    <p:sldId id="298" r:id="rId13"/>
    <p:sldId id="295"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250"/>
      </p:cViewPr>
      <p:guideLst/>
    </p:cSldViewPr>
  </p:slideViewPr>
  <p:notesTextViewPr>
    <p:cViewPr>
      <p:scale>
        <a:sx n="1" d="1"/>
        <a:sy n="1" d="1"/>
      </p:scale>
      <p:origin x="0" y="0"/>
    </p:cViewPr>
  </p:notesTextViewPr>
  <p:notesViewPr>
    <p:cSldViewPr snapToGrid="0">
      <p:cViewPr varScale="1">
        <p:scale>
          <a:sx n="65" d="100"/>
          <a:sy n="65" d="100"/>
        </p:scale>
        <p:origin x="3154"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AEC47-B27D-401F-BFDD-42C51412CC70}" type="datetimeFigureOut">
              <a:rPr lang="zh-CN" altLang="en-US" smtClean="0"/>
              <a:t>2022-08-29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45E28A-F093-40D6-94A6-D0BC22711F3D}" type="slidenum">
              <a:rPr lang="zh-CN" altLang="en-US" smtClean="0"/>
              <a:t>‹#›</a:t>
            </a:fld>
            <a:endParaRPr lang="zh-CN" altLang="en-US"/>
          </a:p>
        </p:txBody>
      </p:sp>
    </p:spTree>
    <p:extLst>
      <p:ext uri="{BB962C8B-B14F-4D97-AF65-F5344CB8AC3E}">
        <p14:creationId xmlns:p14="http://schemas.microsoft.com/office/powerpoint/2010/main" val="42348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noTextEdi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1861EB-DBBB-44A2-850D-7D337736F7F8}"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449184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幻灯片图像占位符 1"/>
          <p:cNvSpPr>
            <a:spLocks noGrp="1" noRot="1" noChangeAspect="1"/>
          </p:cNvSpPr>
          <p:nvPr>
            <p:ph type="sldImg"/>
          </p:nvPr>
        </p:nvSpPr>
        <p:spPr bwMode="auto">
          <a:noFill/>
          <a:ln>
            <a:solidFill>
              <a:srgbClr val="000000"/>
            </a:solidFill>
            <a:miter lim="800000"/>
            <a:headEnd/>
            <a:tailEnd/>
          </a:ln>
        </p:spPr>
      </p:sp>
      <p:sp>
        <p:nvSpPr>
          <p:cNvPr id="82946" name="备注占位符 2"/>
          <p:cNvSpPr>
            <a:spLocks noGrp="1"/>
          </p:cNvSpPr>
          <p:nvPr>
            <p:ph type="body" idx="1"/>
          </p:nvPr>
        </p:nvSpPr>
        <p:spPr bwMode="auto">
          <a:noFill/>
        </p:spPr>
        <p:txBody>
          <a:bodyPr wrap="square" numCol="1" anchor="t" anchorCtr="0" compatLnSpc="1">
            <a:prstTxWarp prst="textNoShape">
              <a:avLst/>
            </a:prstTxWarp>
          </a:bodyPr>
          <a:lstStyle/>
          <a:p>
            <a:r>
              <a:rPr lang="zh-CN" altLang="zh-CN" b="1"/>
              <a:t>三、特色与创新</a:t>
            </a:r>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ADFA705-0428-4E47-BC52-884DD300A26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813440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幻灯片图像占位符 1"/>
          <p:cNvSpPr>
            <a:spLocks noGrp="1" noRot="1" noChangeAspect="1" noTextEdit="1"/>
          </p:cNvSpPr>
          <p:nvPr>
            <p:ph type="sldImg"/>
          </p:nvPr>
        </p:nvSpPr>
        <p:spPr bwMode="auto">
          <a:noFill/>
          <a:ln>
            <a:solidFill>
              <a:srgbClr val="000000"/>
            </a:solidFill>
            <a:miter lim="800000"/>
            <a:headEnd/>
            <a:tailEnd/>
          </a:ln>
        </p:spPr>
      </p:sp>
      <p:sp>
        <p:nvSpPr>
          <p:cNvPr id="87042"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DEF080-09F2-4E13-B5A1-865C9736B21A}"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9436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幻灯片图像占位符 1"/>
          <p:cNvSpPr>
            <a:spLocks noGrp="1" noRot="1" noChangeAspect="1" noTextEdit="1"/>
          </p:cNvSpPr>
          <p:nvPr>
            <p:ph type="sldImg"/>
          </p:nvPr>
        </p:nvSpPr>
        <p:spPr bwMode="auto">
          <a:noFill/>
          <a:ln>
            <a:solidFill>
              <a:srgbClr val="000000"/>
            </a:solidFill>
            <a:miter lim="800000"/>
            <a:headEnd/>
            <a:tailEnd/>
          </a:ln>
        </p:spPr>
      </p:sp>
      <p:sp>
        <p:nvSpPr>
          <p:cNvPr id="21506"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DFE56BF-2D42-43F3-85E5-7687260597EB}"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4221317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幻灯片图像占位符 1"/>
          <p:cNvSpPr>
            <a:spLocks noGrp="1" noRot="1" noChangeAspect="1" noTextEdit="1"/>
          </p:cNvSpPr>
          <p:nvPr>
            <p:ph type="sldImg"/>
          </p:nvPr>
        </p:nvSpPr>
        <p:spPr bwMode="auto">
          <a:noFill/>
          <a:ln>
            <a:solidFill>
              <a:srgbClr val="000000"/>
            </a:solidFill>
            <a:miter lim="800000"/>
            <a:headEnd/>
            <a:tailEnd/>
          </a:ln>
        </p:spPr>
      </p:sp>
      <p:sp>
        <p:nvSpPr>
          <p:cNvPr id="23554"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05C509-E718-4051-86AB-AB904A890FF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552760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幻灯片图像占位符 1"/>
          <p:cNvSpPr>
            <a:spLocks noGrp="1" noRot="1" noChangeAspect="1" noTextEdit="1"/>
          </p:cNvSpPr>
          <p:nvPr>
            <p:ph type="sldImg"/>
          </p:nvPr>
        </p:nvSpPr>
        <p:spPr bwMode="auto">
          <a:noFill/>
          <a:ln>
            <a:solidFill>
              <a:srgbClr val="000000"/>
            </a:solidFill>
            <a:miter lim="800000"/>
            <a:headEnd/>
            <a:tailEnd/>
          </a:ln>
        </p:spPr>
      </p:sp>
      <p:sp>
        <p:nvSpPr>
          <p:cNvPr id="27650"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zh-CN" altLang="en-US" b="1"/>
              <a:t>课程目标：</a:t>
            </a:r>
            <a:endParaRPr lang="en-US" altLang="zh-CN" b="1"/>
          </a:p>
          <a:p>
            <a:pPr>
              <a:spcBef>
                <a:spcPct val="0"/>
              </a:spcBef>
            </a:pPr>
            <a:r>
              <a:rPr lang="zh-CN" altLang="en-US" b="1"/>
              <a:t>作为一名程序员，他不但要能写程序，还要能够融入团队，针对岗位要求，我将教学过程分为三个阶段：</a:t>
            </a:r>
            <a:endParaRPr lang="en-US" altLang="zh-CN" b="1"/>
          </a:p>
          <a:p>
            <a:pPr>
              <a:spcBef>
                <a:spcPct val="0"/>
              </a:spcBef>
            </a:pPr>
            <a:endParaRPr lang="en-US" altLang="zh-CN" b="1"/>
          </a:p>
          <a:p>
            <a:pPr>
              <a:spcBef>
                <a:spcPct val="0"/>
              </a:spcBef>
            </a:pPr>
            <a:r>
              <a:rPr lang="zh-CN" altLang="en-US"/>
              <a:t>首先，</a:t>
            </a:r>
            <a:r>
              <a:rPr lang="zh-CN" altLang="zh-CN"/>
              <a:t>通过</a:t>
            </a:r>
            <a:r>
              <a:rPr lang="zh-CN" altLang="en-US"/>
              <a:t>大量</a:t>
            </a:r>
            <a:r>
              <a:rPr lang="en-US" altLang="zh-CN"/>
              <a:t>Java</a:t>
            </a:r>
            <a:r>
              <a:rPr lang="zh-CN" altLang="zh-CN"/>
              <a:t>小程序，</a:t>
            </a:r>
            <a:r>
              <a:rPr lang="zh-CN" altLang="en-US"/>
              <a:t>训练学生的编程思维和基本功，使学生掌握</a:t>
            </a:r>
            <a:r>
              <a:rPr lang="en-US" altLang="zh-CN"/>
              <a:t>Java</a:t>
            </a:r>
            <a:r>
              <a:rPr lang="zh-CN" altLang="en-US"/>
              <a:t>的基本语法和流程控制语句，</a:t>
            </a:r>
            <a:r>
              <a:rPr lang="zh-CN" altLang="zh-CN"/>
              <a:t>养成良好的编程习惯，具备</a:t>
            </a:r>
            <a:r>
              <a:rPr lang="en-US" altLang="zh-CN"/>
              <a:t> Java </a:t>
            </a:r>
            <a:r>
              <a:rPr lang="zh-CN" altLang="zh-CN"/>
              <a:t>技术再学习的能力</a:t>
            </a:r>
            <a:r>
              <a:rPr lang="zh-CN" altLang="en-US"/>
              <a:t>，能够用</a:t>
            </a:r>
            <a:r>
              <a:rPr lang="en-US" altLang="zh-CN"/>
              <a:t>Java</a:t>
            </a:r>
            <a:r>
              <a:rPr lang="zh-CN" altLang="en-US"/>
              <a:t>语言解决简单的算法问题</a:t>
            </a:r>
            <a:r>
              <a:rPr lang="zh-CN" altLang="zh-CN"/>
              <a:t>；</a:t>
            </a:r>
            <a:endParaRPr lang="en-US" altLang="zh-CN"/>
          </a:p>
          <a:p>
            <a:pPr>
              <a:spcBef>
                <a:spcPct val="0"/>
              </a:spcBef>
            </a:pPr>
            <a:endParaRPr lang="zh-CN" altLang="zh-CN"/>
          </a:p>
          <a:p>
            <a:pPr>
              <a:spcBef>
                <a:spcPct val="0"/>
              </a:spcBef>
            </a:pPr>
            <a:r>
              <a:rPr lang="zh-CN" altLang="en-US"/>
              <a:t>然后，</a:t>
            </a:r>
            <a:r>
              <a:rPr lang="zh-CN" altLang="zh-CN"/>
              <a:t>通过小型实用程序的开发，</a:t>
            </a:r>
            <a:r>
              <a:rPr lang="zh-CN" altLang="en-US"/>
              <a:t>使学生具备</a:t>
            </a:r>
            <a:r>
              <a:rPr lang="zh-CN" altLang="zh-CN"/>
              <a:t>面向对象的编程思想，掌握</a:t>
            </a:r>
            <a:r>
              <a:rPr lang="zh-CN" altLang="en-US"/>
              <a:t>图形界面开发技术、数据库</a:t>
            </a:r>
            <a:r>
              <a:rPr lang="zh-CN" altLang="zh-CN"/>
              <a:t>微型项目的开发流程</a:t>
            </a:r>
            <a:r>
              <a:rPr lang="zh-CN" altLang="en-US"/>
              <a:t>等</a:t>
            </a:r>
            <a:r>
              <a:rPr lang="zh-CN" altLang="zh-CN"/>
              <a:t>，能够熟练开发微型</a:t>
            </a:r>
            <a:r>
              <a:rPr lang="en-US" altLang="zh-CN"/>
              <a:t>mis</a:t>
            </a:r>
            <a:r>
              <a:rPr lang="zh-CN" altLang="zh-CN"/>
              <a:t>程序，发布有一定实用价值的软件作品；</a:t>
            </a:r>
          </a:p>
          <a:p>
            <a:pPr>
              <a:spcBef>
                <a:spcPct val="0"/>
              </a:spcBef>
            </a:pPr>
            <a:endParaRPr lang="zh-CN" altLang="zh-CN"/>
          </a:p>
          <a:p>
            <a:pPr>
              <a:spcBef>
                <a:spcPct val="0"/>
              </a:spcBef>
            </a:pPr>
            <a:r>
              <a:rPr lang="zh-CN" altLang="en-US" b="1"/>
              <a:t>最后，通过</a:t>
            </a:r>
            <a:r>
              <a:rPr lang="zh-CN" altLang="zh-CN" b="1"/>
              <a:t>综合项目开发</a:t>
            </a:r>
            <a:r>
              <a:rPr lang="zh-CN" altLang="en-US" b="1"/>
              <a:t>，</a:t>
            </a:r>
            <a:r>
              <a:rPr lang="zh-CN" altLang="zh-CN"/>
              <a:t>完成课程设计任务，强化训练学生处理小组事务的能力、计划安排工作的能力、与人沟通的能力、自我表达的能力、团队协作的能力、自我展示的能力、自我学习的能力。使学生能够</a:t>
            </a:r>
            <a:r>
              <a:rPr lang="zh-CN" altLang="en-US"/>
              <a:t>团队完成一定规模的项目开发，写出规范的文档，</a:t>
            </a:r>
            <a:r>
              <a:rPr lang="zh-CN" altLang="zh-CN"/>
              <a:t>在</a:t>
            </a:r>
            <a:r>
              <a:rPr lang="zh-CN" altLang="en-US"/>
              <a:t>项目开发</a:t>
            </a:r>
            <a:r>
              <a:rPr lang="zh-CN" altLang="zh-CN"/>
              <a:t>的过程中充分发挥自己的创造性与创意。</a:t>
            </a:r>
          </a:p>
        </p:txBody>
      </p:sp>
      <p:sp>
        <p:nvSpPr>
          <p:cNvPr id="27651" name="灯片编号占位符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marL="0" marR="0" lvl="0" indent="0" algn="r" defTabSz="914400" rtl="0" eaLnBrk="1" fontAlgn="base" latinLnBrk="0" hangingPunct="1">
              <a:lnSpc>
                <a:spcPct val="100000"/>
              </a:lnSpc>
              <a:spcBef>
                <a:spcPct val="0"/>
              </a:spcBef>
              <a:spcAft>
                <a:spcPct val="0"/>
              </a:spcAft>
              <a:buClrTx/>
              <a:buSzTx/>
              <a:buFontTx/>
              <a:buNone/>
              <a:tabLst/>
              <a:defRPr/>
            </a:pPr>
            <a:fld id="{DB3C080B-B509-4870-9FC5-05855A262424}" type="slidenum">
              <a:rPr kumimoji="0" lang="zh-CN" altLang="en-US" sz="1200" b="0" i="0" u="none" strike="noStrike" kern="1200" cap="none" spc="0" normalizeH="0" baseline="0" noProof="0">
                <a:ln>
                  <a:noFill/>
                </a:ln>
                <a:solidFill>
                  <a:prstClr val="black"/>
                </a:solidFill>
                <a:effectLst/>
                <a:uLnTx/>
                <a:uFillTx/>
                <a:latin typeface="Calibri" pitchFamily="34" charset="0"/>
                <a:ea typeface="宋体" charset="-122"/>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zh-CN" sz="1200" b="0" i="0" u="none" strike="noStrike" kern="1200" cap="none" spc="0" normalizeH="0" baseline="0" noProof="0">
              <a:ln>
                <a:noFill/>
              </a:ln>
              <a:solidFill>
                <a:prstClr val="black"/>
              </a:solidFill>
              <a:effectLst/>
              <a:uLnTx/>
              <a:uFillTx/>
              <a:latin typeface="Calibri" pitchFamily="34" charset="0"/>
              <a:ea typeface="宋体" charset="-122"/>
              <a:cs typeface="+mn-cs"/>
            </a:endParaRPr>
          </a:p>
        </p:txBody>
      </p:sp>
    </p:spTree>
    <p:extLst>
      <p:ext uri="{BB962C8B-B14F-4D97-AF65-F5344CB8AC3E}">
        <p14:creationId xmlns:p14="http://schemas.microsoft.com/office/powerpoint/2010/main" val="28699620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p:nvPr>
        </p:nvSpPr>
        <p:spPr bwMode="auto">
          <a:noFill/>
          <a:ln>
            <a:solidFill>
              <a:srgbClr val="000000"/>
            </a:solidFill>
            <a:miter lim="800000"/>
            <a:headEnd/>
            <a:tailEnd/>
          </a:ln>
        </p:spPr>
      </p:sp>
      <p:sp>
        <p:nvSpPr>
          <p:cNvPr id="31746"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6AA764C-DB72-4749-A9D1-C77A812EEF7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624219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幻灯片图像占位符 1"/>
          <p:cNvSpPr>
            <a:spLocks noGrp="1" noRot="1" noChangeAspect="1" noTextEdit="1"/>
          </p:cNvSpPr>
          <p:nvPr>
            <p:ph type="sldImg"/>
          </p:nvPr>
        </p:nvSpPr>
        <p:spPr bwMode="auto">
          <a:noFill/>
          <a:ln>
            <a:solidFill>
              <a:srgbClr val="000000"/>
            </a:solidFill>
            <a:miter lim="800000"/>
            <a:headEnd/>
            <a:tailEnd/>
          </a:ln>
        </p:spPr>
      </p:sp>
      <p:sp>
        <p:nvSpPr>
          <p:cNvPr id="35842"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5BAEF0-299E-429D-8225-1C0B25469489}"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8135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幻灯片图像占位符 1"/>
          <p:cNvSpPr>
            <a:spLocks noGrp="1" noRot="1" noChangeAspect="1" noTextEdit="1"/>
          </p:cNvSpPr>
          <p:nvPr>
            <p:ph type="sldImg"/>
          </p:nvPr>
        </p:nvSpPr>
        <p:spPr bwMode="auto">
          <a:noFill/>
          <a:ln>
            <a:solidFill>
              <a:srgbClr val="000000"/>
            </a:solidFill>
            <a:miter lim="800000"/>
            <a:headEnd/>
            <a:tailEnd/>
          </a:ln>
        </p:spPr>
      </p:sp>
      <p:sp>
        <p:nvSpPr>
          <p:cNvPr id="37890"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5C1EBF-AE73-4E12-BC18-39CC261968A3}"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3489784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幻灯片图像占位符 1"/>
          <p:cNvSpPr>
            <a:spLocks noGrp="1" noRot="1" noChangeAspect="1" noTextEdit="1"/>
          </p:cNvSpPr>
          <p:nvPr>
            <p:ph type="sldImg"/>
          </p:nvPr>
        </p:nvSpPr>
        <p:spPr bwMode="auto">
          <a:noFill/>
          <a:ln>
            <a:solidFill>
              <a:srgbClr val="000000"/>
            </a:solidFill>
            <a:miter lim="800000"/>
            <a:headEnd/>
            <a:tailEnd/>
          </a:ln>
        </p:spPr>
      </p:sp>
      <p:sp>
        <p:nvSpPr>
          <p:cNvPr id="39938"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2399CA-67F5-4DE2-B268-77D71F1B728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273474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幻灯片图像占位符 1"/>
          <p:cNvSpPr>
            <a:spLocks noGrp="1" noRot="1" noChangeAspect="1" noTextEdit="1"/>
          </p:cNvSpPr>
          <p:nvPr>
            <p:ph type="sldImg"/>
          </p:nvPr>
        </p:nvSpPr>
        <p:spPr bwMode="auto">
          <a:noFill/>
          <a:ln>
            <a:solidFill>
              <a:srgbClr val="000000"/>
            </a:solidFill>
            <a:miter lim="800000"/>
            <a:headEnd/>
            <a:tailEnd/>
          </a:ln>
        </p:spPr>
      </p:sp>
      <p:sp>
        <p:nvSpPr>
          <p:cNvPr id="41986" name="备注占位符 2"/>
          <p:cNvSpPr>
            <a:spLocks noGrp="1"/>
          </p:cNvSpPr>
          <p:nvPr>
            <p:ph type="body" idx="1"/>
          </p:nvPr>
        </p:nvSpPr>
        <p:spPr bwMode="auto">
          <a:noFill/>
        </p:spPr>
        <p:txBody>
          <a:bodyPr wrap="square" numCol="1" anchor="t" anchorCtr="0" compatLnSpc="1">
            <a:prstTxWarp prst="textNoShape">
              <a:avLst/>
            </a:prstTxWarp>
          </a:bodyPr>
          <a:lstStyle/>
          <a:p>
            <a:endParaRPr lang="zh-CN" altLang="en-US"/>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02B354-03CC-453A-9489-B8332E013E8F}"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9487560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a:prstGeom prst="rect">
            <a:avLst/>
          </a:prstGeo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5" name="日期占位符 3"/>
          <p:cNvSpPr>
            <a:spLocks noGrp="1"/>
          </p:cNvSpPr>
          <p:nvPr>
            <p:ph type="dt" sz="half" idx="10"/>
          </p:nvPr>
        </p:nvSpPr>
        <p:spPr/>
        <p:txBody>
          <a:bodyPr/>
          <a:lstStyle>
            <a:lvl1pPr>
              <a:defRPr/>
            </a:lvl1pPr>
          </a:lstStyle>
          <a:p>
            <a:pPr>
              <a:defRPr/>
            </a:pPr>
            <a:fld id="{726F15FD-CA42-445E-B991-C9D1D08F3D78}" type="datetime1">
              <a:rPr lang="zh-CN" altLang="en-US"/>
              <a:pPr>
                <a:defRPr/>
              </a:pPr>
              <a:t>2022-08-29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27E9D7-62EE-4440-B405-96D2221F3C4C}" type="slidenum">
              <a:rPr lang="zh-CN" altLang="en-US"/>
              <a:pPr>
                <a:defRPr/>
              </a:pPr>
              <a:t>‹#›</a:t>
            </a:fld>
            <a:endParaRPr lang="zh-CN" altLang="en-US"/>
          </a:p>
        </p:txBody>
      </p:sp>
    </p:spTree>
    <p:extLst>
      <p:ext uri="{BB962C8B-B14F-4D97-AF65-F5344CB8AC3E}">
        <p14:creationId xmlns:p14="http://schemas.microsoft.com/office/powerpoint/2010/main" val="1689527229"/>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2CC925E-A8E3-4E17-9C6B-E0378B4A4EB6}" type="datetime1">
              <a:rPr lang="zh-CN" altLang="en-US"/>
              <a:pPr>
                <a:defRPr/>
              </a:pPr>
              <a:t>2022-08-29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70F6F42-DEB7-4809-8A37-17641551525E}" type="slidenum">
              <a:rPr lang="zh-CN" altLang="en-US"/>
              <a:pPr>
                <a:defRPr/>
              </a:pPr>
              <a:t>‹#›</a:t>
            </a:fld>
            <a:endParaRPr lang="zh-CN" altLang="en-US"/>
          </a:p>
        </p:txBody>
      </p:sp>
    </p:spTree>
    <p:extLst>
      <p:ext uri="{BB962C8B-B14F-4D97-AF65-F5344CB8AC3E}">
        <p14:creationId xmlns:p14="http://schemas.microsoft.com/office/powerpoint/2010/main" val="3279770156"/>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82BD81D6-9094-4996-B45C-B0480A9D236E}" type="datetime1">
              <a:rPr lang="zh-CN" altLang="en-US"/>
              <a:pPr>
                <a:defRPr/>
              </a:pPr>
              <a:t>2022-08-29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B5EABF8-99BD-4F26-B796-9FB8E67AAE4B}" type="slidenum">
              <a:rPr lang="zh-CN" altLang="en-US"/>
              <a:pPr>
                <a:defRPr/>
              </a:pPr>
              <a:t>‹#›</a:t>
            </a:fld>
            <a:endParaRPr lang="zh-CN" altLang="en-US"/>
          </a:p>
        </p:txBody>
      </p:sp>
    </p:spTree>
    <p:extLst>
      <p:ext uri="{BB962C8B-B14F-4D97-AF65-F5344CB8AC3E}">
        <p14:creationId xmlns:p14="http://schemas.microsoft.com/office/powerpoint/2010/main" val="230204100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37B18D50-FBDC-4E1C-9F95-4F6AB6C6F38B}" type="datetime1">
              <a:rPr lang="zh-CN" altLang="en-US"/>
              <a:pPr>
                <a:defRPr/>
              </a:pPr>
              <a:t>2022-08-29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260AB5C-E48C-4468-BD01-2D20E9C85F2F}" type="slidenum">
              <a:rPr lang="zh-CN" altLang="en-US"/>
              <a:pPr>
                <a:defRPr/>
              </a:pPr>
              <a:t>‹#›</a:t>
            </a:fld>
            <a:endParaRPr lang="zh-CN" altLang="en-US"/>
          </a:p>
        </p:txBody>
      </p:sp>
    </p:spTree>
    <p:extLst>
      <p:ext uri="{BB962C8B-B14F-4D97-AF65-F5344CB8AC3E}">
        <p14:creationId xmlns:p14="http://schemas.microsoft.com/office/powerpoint/2010/main" val="3986422784"/>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2D8BE59-DE9B-46DE-B048-B713E13DFAFE}" type="datetime1">
              <a:rPr lang="zh-CN" altLang="en-US"/>
              <a:pPr>
                <a:defRPr/>
              </a:pPr>
              <a:t>2022-08-29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B2E8CF6-B702-48B6-BF50-836882B9C3FC}" type="slidenum">
              <a:rPr lang="zh-CN" altLang="en-US"/>
              <a:pPr>
                <a:defRPr/>
              </a:pPr>
              <a:t>‹#›</a:t>
            </a:fld>
            <a:endParaRPr lang="zh-CN" altLang="en-US"/>
          </a:p>
        </p:txBody>
      </p:sp>
    </p:spTree>
    <p:extLst>
      <p:ext uri="{BB962C8B-B14F-4D97-AF65-F5344CB8AC3E}">
        <p14:creationId xmlns:p14="http://schemas.microsoft.com/office/powerpoint/2010/main" val="3653443075"/>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72DB4931-421A-49B8-A8C1-F66E5608CE5B}" type="datetime1">
              <a:rPr lang="zh-CN" altLang="en-US"/>
              <a:pPr>
                <a:defRPr/>
              </a:pPr>
              <a:t>2022-08-29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6C4909B8-D1B6-435F-8FCD-C8892A1E2216}" type="slidenum">
              <a:rPr lang="zh-CN" altLang="en-US"/>
              <a:pPr>
                <a:defRPr/>
              </a:pPr>
              <a:t>‹#›</a:t>
            </a:fld>
            <a:endParaRPr lang="zh-CN" altLang="en-US"/>
          </a:p>
        </p:txBody>
      </p:sp>
    </p:spTree>
    <p:extLst>
      <p:ext uri="{BB962C8B-B14F-4D97-AF65-F5344CB8AC3E}">
        <p14:creationId xmlns:p14="http://schemas.microsoft.com/office/powerpoint/2010/main" val="1514317518"/>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732D2FA2-FF9D-463E-9D9E-9A418EE135F6}" type="datetime1">
              <a:rPr lang="zh-CN" altLang="en-US"/>
              <a:pPr>
                <a:defRPr/>
              </a:pPr>
              <a:t>2022-08-29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73645750-2373-49FF-A24A-9630968D7484}" type="slidenum">
              <a:rPr lang="zh-CN" altLang="en-US"/>
              <a:pPr>
                <a:defRPr/>
              </a:pPr>
              <a:t>‹#›</a:t>
            </a:fld>
            <a:endParaRPr lang="zh-CN" altLang="en-US"/>
          </a:p>
        </p:txBody>
      </p:sp>
    </p:spTree>
    <p:extLst>
      <p:ext uri="{BB962C8B-B14F-4D97-AF65-F5344CB8AC3E}">
        <p14:creationId xmlns:p14="http://schemas.microsoft.com/office/powerpoint/2010/main" val="245942415"/>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E95BBA9D-4927-4D2F-A9FC-8ED008F7D598}" type="datetime1">
              <a:rPr lang="zh-CN" altLang="en-US"/>
              <a:pPr>
                <a:defRPr/>
              </a:pPr>
              <a:t>2022-08-29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528662A7-7BAA-458E-BC83-2A55B36DEA0E}" type="slidenum">
              <a:rPr lang="zh-CN" altLang="en-US"/>
              <a:pPr>
                <a:defRPr/>
              </a:pPr>
              <a:t>‹#›</a:t>
            </a:fld>
            <a:endParaRPr lang="zh-CN" altLang="en-US"/>
          </a:p>
        </p:txBody>
      </p:sp>
    </p:spTree>
    <p:extLst>
      <p:ext uri="{BB962C8B-B14F-4D97-AF65-F5344CB8AC3E}">
        <p14:creationId xmlns:p14="http://schemas.microsoft.com/office/powerpoint/2010/main" val="2800668376"/>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0B34DB9B-A979-491C-94AA-4466248CC2F2}" type="datetime1">
              <a:rPr lang="zh-CN" altLang="en-US"/>
              <a:pPr>
                <a:defRPr/>
              </a:pPr>
              <a:t>2022-08-29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CB6368CE-DC00-4F55-A50B-7C6756C5498B}" type="slidenum">
              <a:rPr lang="zh-CN" altLang="en-US"/>
              <a:pPr>
                <a:defRPr/>
              </a:pPr>
              <a:t>‹#›</a:t>
            </a:fld>
            <a:endParaRPr lang="zh-CN" altLang="en-US"/>
          </a:p>
        </p:txBody>
      </p:sp>
    </p:spTree>
    <p:extLst>
      <p:ext uri="{BB962C8B-B14F-4D97-AF65-F5344CB8AC3E}">
        <p14:creationId xmlns:p14="http://schemas.microsoft.com/office/powerpoint/2010/main" val="636315049"/>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a:prstGeom prst="rect">
            <a:avLst/>
          </a:prstGeo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7BC67F9-21A3-4148-A20A-243F6991E4EA}" type="datetime1">
              <a:rPr lang="zh-CN" altLang="en-US"/>
              <a:pPr>
                <a:defRPr/>
              </a:pPr>
              <a:t>2022-08-29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6C44F08-066C-4F51-BBF3-92C962C0A6E9}" type="slidenum">
              <a:rPr lang="zh-CN" altLang="en-US"/>
              <a:pPr>
                <a:defRPr/>
              </a:pPr>
              <a:t>‹#›</a:t>
            </a:fld>
            <a:endParaRPr lang="zh-CN" altLang="en-US"/>
          </a:p>
        </p:txBody>
      </p:sp>
    </p:spTree>
    <p:extLst>
      <p:ext uri="{BB962C8B-B14F-4D97-AF65-F5344CB8AC3E}">
        <p14:creationId xmlns:p14="http://schemas.microsoft.com/office/powerpoint/2010/main" val="4013974898"/>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a:prstGeom prst="rect">
            <a:avLst/>
          </a:prstGeo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C13C1C0-83E3-46A3-BEA0-A7D06636DE88}" type="datetime1">
              <a:rPr lang="zh-CN" altLang="en-US"/>
              <a:pPr>
                <a:defRPr/>
              </a:pPr>
              <a:t>2022-08-29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0258380-FEDE-4868-9B7C-16C4B8815EFE}" type="slidenum">
              <a:rPr lang="zh-CN" altLang="en-US"/>
              <a:pPr>
                <a:defRPr/>
              </a:pPr>
              <a:t>‹#›</a:t>
            </a:fld>
            <a:endParaRPr lang="zh-CN" altLang="en-US"/>
          </a:p>
        </p:txBody>
      </p:sp>
    </p:spTree>
    <p:extLst>
      <p:ext uri="{BB962C8B-B14F-4D97-AF65-F5344CB8AC3E}">
        <p14:creationId xmlns:p14="http://schemas.microsoft.com/office/powerpoint/2010/main" val="66741301"/>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文本占位符 2"/>
          <p:cNvSpPr>
            <a:spLocks noGrp="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宋体" panose="02010600030101010101" pitchFamily="2" charset="-122"/>
              </a:defRPr>
            </a:lvl1pPr>
          </a:lstStyle>
          <a:p>
            <a:pPr>
              <a:defRPr/>
            </a:pPr>
            <a:fld id="{3AF912A7-1782-42B9-AB8A-4635908CA1DC}" type="datetime1">
              <a:rPr lang="zh-CN" altLang="en-US"/>
              <a:pPr>
                <a:defRPr/>
              </a:pPr>
              <a:t>2022-08-29</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宋体" panose="02010600030101010101" pitchFamily="2" charset="-122"/>
              </a:defRPr>
            </a:lvl1pPr>
          </a:lstStyle>
          <a:p>
            <a:pPr>
              <a:defRPr/>
            </a:pPr>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ea typeface="宋体" panose="02010600030101010101" pitchFamily="2" charset="-122"/>
              </a:defRPr>
            </a:lvl1pPr>
          </a:lstStyle>
          <a:p>
            <a:pPr>
              <a:defRPr/>
            </a:pPr>
            <a:fld id="{FFA78075-9F0E-43DB-83FF-663E3B249FDC}" type="slidenum">
              <a:rPr lang="zh-CN" altLang="en-US"/>
              <a:pPr>
                <a:defRPr/>
              </a:pPr>
              <a:t>‹#›</a:t>
            </a:fld>
            <a:endParaRPr lang="zh-CN" altLang="en-US"/>
          </a:p>
        </p:txBody>
      </p:sp>
      <p:sp>
        <p:nvSpPr>
          <p:cNvPr id="7" name="矩形 6"/>
          <p:cNvSpPr/>
          <p:nvPr userDrawn="1"/>
        </p:nvSpPr>
        <p:spPr>
          <a:xfrm rot="8100000">
            <a:off x="11712000" y="6498001"/>
            <a:ext cx="960000" cy="7200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sz="1800"/>
          </a:p>
        </p:txBody>
      </p:sp>
      <p:pic>
        <p:nvPicPr>
          <p:cNvPr id="1033" name="Picture 13" descr="1f5694827ef36dd1f703a611"/>
          <p:cNvPicPr>
            <a:picLocks noChangeAspect="1" noChangeArrowheads="1"/>
          </p:cNvPicPr>
          <p:nvPr userDrawn="1"/>
        </p:nvPicPr>
        <p:blipFill>
          <a:blip r:embed="rId13">
            <a:clrChange>
              <a:clrFrom>
                <a:srgbClr val="FFFFFF"/>
              </a:clrFrom>
              <a:clrTo>
                <a:srgbClr val="FFFFFF">
                  <a:alpha val="0"/>
                </a:srgbClr>
              </a:clrTo>
            </a:clrChange>
          </a:blip>
          <a:srcRect/>
          <a:stretch>
            <a:fillRect/>
          </a:stretch>
        </p:blipFill>
        <p:spPr bwMode="auto">
          <a:xfrm>
            <a:off x="95252" y="71439"/>
            <a:ext cx="857249" cy="642937"/>
          </a:xfrm>
          <a:prstGeom prst="rect">
            <a:avLst/>
          </a:prstGeom>
          <a:noFill/>
          <a:ln w="9525">
            <a:noFill/>
            <a:miter lim="800000"/>
            <a:headEnd/>
            <a:tailEnd/>
          </a:ln>
        </p:spPr>
      </p:pic>
      <p:pic>
        <p:nvPicPr>
          <p:cNvPr id="9" name="Picture 15" descr="SMUKI7BAVBS@7KG{{)QZQWT"/>
          <p:cNvPicPr>
            <a:picLocks noChangeAspect="1" noChangeArrowheads="1"/>
          </p:cNvPicPr>
          <p:nvPr userDrawn="1"/>
        </p:nvPicPr>
        <p:blipFill>
          <a:blip r:embed="rId14">
            <a:clrChange>
              <a:clrFrom>
                <a:srgbClr val="2781BF"/>
              </a:clrFrom>
              <a:clrTo>
                <a:srgbClr val="2781BF">
                  <a:alpha val="0"/>
                </a:srgbClr>
              </a:clrTo>
            </a:clrChange>
            <a:lum bright="-40000"/>
          </a:blip>
          <a:srcRect/>
          <a:stretch>
            <a:fillRect/>
          </a:stretch>
        </p:blipFill>
        <p:spPr bwMode="auto">
          <a:xfrm>
            <a:off x="1047751" y="236538"/>
            <a:ext cx="3299883" cy="406400"/>
          </a:xfrm>
          <a:prstGeom prst="rect">
            <a:avLst/>
          </a:prstGeom>
          <a:ln>
            <a:noFill/>
          </a:ln>
          <a:effectLst>
            <a:outerShdw blurRad="50800" dist="50800" dir="5400000" algn="ctr" rotWithShape="0">
              <a:schemeClr val="bg1"/>
            </a:outerShdw>
          </a:effectLst>
        </p:spPr>
      </p:pic>
      <p:cxnSp>
        <p:nvCxnSpPr>
          <p:cNvPr id="11" name="直接连接符 10"/>
          <p:cNvCxnSpPr/>
          <p:nvPr userDrawn="1"/>
        </p:nvCxnSpPr>
        <p:spPr bwMode="auto">
          <a:xfrm flipV="1">
            <a:off x="0" y="738189"/>
            <a:ext cx="12192000" cy="47625"/>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9649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52750" y="2085975"/>
            <a:ext cx="6103938" cy="646331"/>
          </a:xfrm>
          <a:prstGeom prst="rect">
            <a:avLst/>
          </a:prstGeom>
          <a:noFill/>
        </p:spPr>
        <p:txBody>
          <a:bodyPr>
            <a:spAutoFit/>
          </a:bodyPr>
          <a:lstStyle/>
          <a:p>
            <a:pPr algn="ctr" fontAlgn="base">
              <a:spcBef>
                <a:spcPct val="0"/>
              </a:spcBef>
              <a:spcAft>
                <a:spcPct val="0"/>
              </a:spcAft>
              <a:defRPr/>
            </a:pPr>
            <a:r>
              <a:rPr lang="zh-CN" altLang="en-US" sz="3600" b="1" dirty="0">
                <a:solidFill>
                  <a:srgbClr val="4F81BD"/>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计算机网络基础</a:t>
            </a:r>
          </a:p>
        </p:txBody>
      </p:sp>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29D79595-45E4-4DCA-BB2C-0A1ADDEFEA1E}" type="slidenum">
              <a:rPr lang="zh-CN" altLang="en-US">
                <a:solidFill>
                  <a:prstClr val="black">
                    <a:tint val="75000"/>
                  </a:prstClr>
                </a:solidFill>
              </a:rPr>
              <a:pPr fontAlgn="base">
                <a:spcBef>
                  <a:spcPct val="0"/>
                </a:spcBef>
                <a:spcAft>
                  <a:spcPct val="0"/>
                </a:spcAft>
                <a:defRPr/>
              </a:pPr>
              <a:t>1</a:t>
            </a:fld>
            <a:endParaRPr lang="en-US" altLang="zh-CN">
              <a:solidFill>
                <a:prstClr val="black">
                  <a:tint val="75000"/>
                </a:prstClr>
              </a:solidFill>
            </a:endParaRPr>
          </a:p>
        </p:txBody>
      </p:sp>
      <p:grpSp>
        <p:nvGrpSpPr>
          <p:cNvPr id="15363" name="组合 23"/>
          <p:cNvGrpSpPr>
            <a:grpSpLocks/>
          </p:cNvGrpSpPr>
          <p:nvPr/>
        </p:nvGrpSpPr>
        <p:grpSpPr bwMode="auto">
          <a:xfrm>
            <a:off x="1524000" y="2185988"/>
            <a:ext cx="1785938" cy="430212"/>
            <a:chOff x="-32" y="2185988"/>
            <a:chExt cx="1692275" cy="430212"/>
          </a:xfrm>
        </p:grpSpPr>
        <p:sp>
          <p:nvSpPr>
            <p:cNvPr id="18" name="矩形 17"/>
            <p:cNvSpPr/>
            <p:nvPr/>
          </p:nvSpPr>
          <p:spPr>
            <a:xfrm>
              <a:off x="-32" y="2185988"/>
              <a:ext cx="1692275" cy="1444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19" name="矩形 18"/>
            <p:cNvSpPr/>
            <p:nvPr/>
          </p:nvSpPr>
          <p:spPr>
            <a:xfrm>
              <a:off x="-32" y="2328863"/>
              <a:ext cx="1692275" cy="14446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0" name="矩形 19"/>
            <p:cNvSpPr/>
            <p:nvPr/>
          </p:nvSpPr>
          <p:spPr>
            <a:xfrm>
              <a:off x="-32" y="2471738"/>
              <a:ext cx="1692275" cy="14446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grpSp>
      <p:grpSp>
        <p:nvGrpSpPr>
          <p:cNvPr id="15364" name="组合 22"/>
          <p:cNvGrpSpPr>
            <a:grpSpLocks/>
          </p:cNvGrpSpPr>
          <p:nvPr/>
        </p:nvGrpSpPr>
        <p:grpSpPr bwMode="auto">
          <a:xfrm>
            <a:off x="8739188" y="2163763"/>
            <a:ext cx="1928812" cy="436562"/>
            <a:chOff x="7666070" y="2163763"/>
            <a:chExt cx="1477962" cy="436562"/>
          </a:xfrm>
        </p:grpSpPr>
        <p:sp>
          <p:nvSpPr>
            <p:cNvPr id="21" name="矩形 20"/>
            <p:cNvSpPr/>
            <p:nvPr/>
          </p:nvSpPr>
          <p:spPr>
            <a:xfrm>
              <a:off x="7666070" y="2163763"/>
              <a:ext cx="1477962" cy="150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2" name="矩形 21"/>
            <p:cNvSpPr/>
            <p:nvPr/>
          </p:nvSpPr>
          <p:spPr>
            <a:xfrm>
              <a:off x="7666070" y="2306638"/>
              <a:ext cx="1477962" cy="1508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5" name="矩形 24"/>
            <p:cNvSpPr/>
            <p:nvPr/>
          </p:nvSpPr>
          <p:spPr>
            <a:xfrm>
              <a:off x="7666070" y="2449513"/>
              <a:ext cx="1477962" cy="15081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grpSp>
      <p:sp>
        <p:nvSpPr>
          <p:cNvPr id="37" name="TextBox 36"/>
          <p:cNvSpPr txBox="1"/>
          <p:nvPr/>
        </p:nvSpPr>
        <p:spPr>
          <a:xfrm>
            <a:off x="3524251" y="4324351"/>
            <a:ext cx="5000625" cy="461963"/>
          </a:xfrm>
          <a:prstGeom prst="rect">
            <a:avLst/>
          </a:prstGeom>
          <a:noFill/>
        </p:spPr>
        <p:txBody>
          <a:bodyPr>
            <a:spAutoFit/>
          </a:bodyPr>
          <a:lstStyle/>
          <a:p>
            <a:pPr algn="ctr" fontAlgn="base">
              <a:spcBef>
                <a:spcPct val="0"/>
              </a:spcBef>
              <a:spcAft>
                <a:spcPct val="0"/>
              </a:spcAft>
              <a:defRPr/>
            </a:pPr>
            <a:r>
              <a:rPr lang="zh-CN" altLang="en-US" sz="2400" dirty="0">
                <a:solidFill>
                  <a:srgbClr val="4F81BD"/>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汇报人：潘小玲</a:t>
            </a:r>
            <a:endParaRPr lang="en-US" altLang="zh-CN" sz="2400" dirty="0">
              <a:solidFill>
                <a:srgbClr val="4F81BD"/>
              </a:solidFill>
              <a:effectLst>
                <a:outerShdw blurRad="38100" dist="38100" dir="2700000" algn="tl">
                  <a:srgbClr val="C0C0C0"/>
                </a:outerShdw>
              </a:effectLst>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894200549"/>
      </p:ext>
    </p:ext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E3D1FF57-09E6-43D7-AFB2-42D58D0A09C0}" type="slidenum">
              <a:rPr lang="zh-CN" altLang="en-US">
                <a:solidFill>
                  <a:prstClr val="black">
                    <a:tint val="75000"/>
                  </a:prstClr>
                </a:solidFill>
              </a:rPr>
              <a:pPr fontAlgn="base">
                <a:spcBef>
                  <a:spcPct val="0"/>
                </a:spcBef>
                <a:spcAft>
                  <a:spcPct val="0"/>
                </a:spcAft>
                <a:defRPr/>
              </a:pPr>
              <a:t>10</a:t>
            </a:fld>
            <a:endParaRPr lang="en-US" altLang="zh-CN">
              <a:solidFill>
                <a:prstClr val="black">
                  <a:tint val="75000"/>
                </a:prstClr>
              </a:solidFill>
            </a:endParaRPr>
          </a:p>
        </p:txBody>
      </p:sp>
      <p:grpSp>
        <p:nvGrpSpPr>
          <p:cNvPr id="40962" name="组合 38"/>
          <p:cNvGrpSpPr>
            <a:grpSpLocks/>
          </p:cNvGrpSpPr>
          <p:nvPr/>
        </p:nvGrpSpPr>
        <p:grpSpPr bwMode="auto">
          <a:xfrm>
            <a:off x="2024063" y="928688"/>
            <a:ext cx="6945312" cy="501650"/>
            <a:chOff x="928662" y="1610013"/>
            <a:chExt cx="6944628" cy="501037"/>
          </a:xfrm>
        </p:grpSpPr>
        <p:grpSp>
          <p:nvGrpSpPr>
            <p:cNvPr id="41001" name="组合 36"/>
            <p:cNvGrpSpPr>
              <a:grpSpLocks/>
            </p:cNvGrpSpPr>
            <p:nvPr/>
          </p:nvGrpSpPr>
          <p:grpSpPr bwMode="auto">
            <a:xfrm>
              <a:off x="928662" y="1643311"/>
              <a:ext cx="6944628" cy="467739"/>
              <a:chOff x="928662" y="1643311"/>
              <a:chExt cx="6944628" cy="467739"/>
            </a:xfrm>
          </p:grpSpPr>
          <p:cxnSp>
            <p:nvCxnSpPr>
              <p:cNvPr id="27" name="直接连接符 26"/>
              <p:cNvCxnSpPr/>
              <p:nvPr/>
            </p:nvCxnSpPr>
            <p:spPr>
              <a:xfrm flipV="1">
                <a:off x="1357245" y="2057141"/>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64330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5.</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41002"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课程考核</a:t>
              </a:r>
            </a:p>
          </p:txBody>
        </p:sp>
      </p:grpSp>
      <p:graphicFrame>
        <p:nvGraphicFramePr>
          <p:cNvPr id="8" name="表格 7"/>
          <p:cNvGraphicFramePr>
            <a:graphicFrameLocks noGrp="1"/>
          </p:cNvGraphicFramePr>
          <p:nvPr>
            <p:extLst>
              <p:ext uri="{D42A27DB-BD31-4B8C-83A1-F6EECF244321}">
                <p14:modId xmlns:p14="http://schemas.microsoft.com/office/powerpoint/2010/main" val="1203311733"/>
              </p:ext>
            </p:extLst>
          </p:nvPr>
        </p:nvGraphicFramePr>
        <p:xfrm>
          <a:off x="2309813" y="1500188"/>
          <a:ext cx="7429553" cy="4478331"/>
        </p:xfrm>
        <a:graphic>
          <a:graphicData uri="http://schemas.openxmlformats.org/drawingml/2006/table">
            <a:tbl>
              <a:tblPr/>
              <a:tblGrid>
                <a:gridCol w="1290933">
                  <a:extLst>
                    <a:ext uri="{9D8B030D-6E8A-4147-A177-3AD203B41FA5}">
                      <a16:colId xmlns:a16="http://schemas.microsoft.com/office/drawing/2014/main" val="20000"/>
                    </a:ext>
                  </a:extLst>
                </a:gridCol>
                <a:gridCol w="529091">
                  <a:extLst>
                    <a:ext uri="{9D8B030D-6E8A-4147-A177-3AD203B41FA5}">
                      <a16:colId xmlns:a16="http://schemas.microsoft.com/office/drawing/2014/main" val="20001"/>
                    </a:ext>
                  </a:extLst>
                </a:gridCol>
                <a:gridCol w="2037629">
                  <a:extLst>
                    <a:ext uri="{9D8B030D-6E8A-4147-A177-3AD203B41FA5}">
                      <a16:colId xmlns:a16="http://schemas.microsoft.com/office/drawing/2014/main" val="20002"/>
                    </a:ext>
                  </a:extLst>
                </a:gridCol>
                <a:gridCol w="1928826">
                  <a:extLst>
                    <a:ext uri="{9D8B030D-6E8A-4147-A177-3AD203B41FA5}">
                      <a16:colId xmlns:a16="http://schemas.microsoft.com/office/drawing/2014/main" val="20003"/>
                    </a:ext>
                  </a:extLst>
                </a:gridCol>
                <a:gridCol w="1643074">
                  <a:extLst>
                    <a:ext uri="{9D8B030D-6E8A-4147-A177-3AD203B41FA5}">
                      <a16:colId xmlns:a16="http://schemas.microsoft.com/office/drawing/2014/main" val="20004"/>
                    </a:ext>
                  </a:extLst>
                </a:gridCol>
              </a:tblGrid>
              <a:tr h="216575">
                <a:tc rowSpan="2">
                  <a:txBody>
                    <a:bodyPr/>
                    <a:lstStyle/>
                    <a:p>
                      <a:pPr marL="266700" indent="-266700" algn="ctr">
                        <a:lnSpc>
                          <a:spcPct val="150000"/>
                        </a:lnSpc>
                        <a:spcAft>
                          <a:spcPts val="0"/>
                        </a:spcAft>
                      </a:pPr>
                      <a:r>
                        <a:rPr lang="zh-CN" sz="1100" b="1" kern="100" dirty="0">
                          <a:latin typeface="微软雅黑" panose="020B0503020204020204" pitchFamily="34" charset="-122"/>
                          <a:ea typeface="宋体" panose="02010600030101010101" pitchFamily="2" charset="-122"/>
                          <a:cs typeface="Times New Roman" panose="02020603050405020304"/>
                        </a:rPr>
                        <a:t>考核点</a:t>
                      </a:r>
                      <a:endParaRPr lang="zh-CN" sz="110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rowSpan="2">
                  <a:txBody>
                    <a:bodyPr/>
                    <a:lstStyle/>
                    <a:p>
                      <a:pPr marL="266700" indent="-266700" algn="ctr">
                        <a:lnSpc>
                          <a:spcPct val="150000"/>
                        </a:lnSpc>
                        <a:spcAft>
                          <a:spcPts val="0"/>
                        </a:spcAft>
                      </a:pPr>
                      <a:r>
                        <a:rPr lang="zh-CN" sz="1100" b="1" kern="100">
                          <a:latin typeface="微软雅黑" panose="020B0503020204020204" pitchFamily="34" charset="-122"/>
                          <a:ea typeface="宋体" panose="02010600030101010101" pitchFamily="2" charset="-122"/>
                          <a:cs typeface="Times New Roman" panose="02020603050405020304"/>
                        </a:rPr>
                        <a:t>考核比例</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gridSpan="3">
                  <a:txBody>
                    <a:bodyPr/>
                    <a:lstStyle/>
                    <a:p>
                      <a:pPr marL="266700" indent="-266700" algn="ctr">
                        <a:lnSpc>
                          <a:spcPct val="150000"/>
                        </a:lnSpc>
                        <a:spcAft>
                          <a:spcPts val="0"/>
                        </a:spcAft>
                      </a:pPr>
                      <a:r>
                        <a:rPr lang="zh-CN" sz="1100" b="1" kern="100" dirty="0">
                          <a:latin typeface="微软雅黑" panose="020B0503020204020204" pitchFamily="34" charset="-122"/>
                          <a:ea typeface="宋体" panose="02010600030101010101" pitchFamily="2" charset="-122"/>
                          <a:cs typeface="Times New Roman" panose="02020603050405020304"/>
                        </a:rPr>
                        <a:t>评价标准</a:t>
                      </a:r>
                      <a:endParaRPr lang="zh-CN" sz="110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0"/>
                  </a:ext>
                </a:extLst>
              </a:tr>
              <a:tr h="156644">
                <a:tc vMerge="1">
                  <a:txBody>
                    <a:bodyPr/>
                    <a:lstStyle/>
                    <a:p>
                      <a:endParaRPr lang="zh-CN"/>
                    </a:p>
                  </a:txBody>
                  <a:tcPr/>
                </a:tc>
                <a:tc vMerge="1">
                  <a:txBody>
                    <a:bodyPr/>
                    <a:lstStyle/>
                    <a:p>
                      <a:endParaRPr lang="zh-CN"/>
                    </a:p>
                  </a:txBody>
                  <a:tcPr/>
                </a:tc>
                <a:tc>
                  <a:txBody>
                    <a:bodyPr/>
                    <a:lstStyle/>
                    <a:p>
                      <a:pPr marL="266700" indent="-266700" algn="ctr">
                        <a:lnSpc>
                          <a:spcPct val="150000"/>
                        </a:lnSpc>
                        <a:spcAft>
                          <a:spcPts val="0"/>
                        </a:spcAft>
                      </a:pPr>
                      <a:r>
                        <a:rPr lang="zh-CN" sz="1100" b="1" kern="100">
                          <a:latin typeface="微软雅黑" panose="020B0503020204020204" pitchFamily="34" charset="-122"/>
                          <a:ea typeface="宋体" panose="02010600030101010101" pitchFamily="2" charset="-122"/>
                          <a:cs typeface="Times New Roman" panose="02020603050405020304"/>
                        </a:rPr>
                        <a:t>优秀（</a:t>
                      </a:r>
                      <a:r>
                        <a:rPr lang="en-US" sz="1100" b="1" kern="100">
                          <a:latin typeface="微软雅黑" panose="020B0503020204020204" pitchFamily="34" charset="-122"/>
                          <a:ea typeface="宋体" panose="02010600030101010101" pitchFamily="2" charset="-122"/>
                          <a:cs typeface="Times New Roman" panose="02020603050405020304"/>
                        </a:rPr>
                        <a:t>86-100</a:t>
                      </a:r>
                      <a:r>
                        <a:rPr lang="zh-CN" sz="1100" b="1" kern="100">
                          <a:latin typeface="微软雅黑" panose="020B0503020204020204" pitchFamily="34" charset="-122"/>
                          <a:ea typeface="宋体" panose="02010600030101010101" pitchFamily="2" charset="-122"/>
                          <a:cs typeface="Times New Roman" panose="02020603050405020304"/>
                        </a:rPr>
                        <a:t>）</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266700" indent="-266700" algn="ctr">
                        <a:lnSpc>
                          <a:spcPct val="150000"/>
                        </a:lnSpc>
                        <a:spcAft>
                          <a:spcPts val="0"/>
                        </a:spcAft>
                      </a:pPr>
                      <a:r>
                        <a:rPr lang="zh-CN" sz="1100" b="1" kern="100">
                          <a:latin typeface="微软雅黑" panose="020B0503020204020204" pitchFamily="34" charset="-122"/>
                          <a:ea typeface="宋体" panose="02010600030101010101" pitchFamily="2" charset="-122"/>
                          <a:cs typeface="Times New Roman" panose="02020603050405020304"/>
                        </a:rPr>
                        <a:t>良好（</a:t>
                      </a:r>
                      <a:r>
                        <a:rPr lang="en-US" sz="1100" b="1" kern="100">
                          <a:latin typeface="微软雅黑" panose="020B0503020204020204" pitchFamily="34" charset="-122"/>
                          <a:ea typeface="宋体" panose="02010600030101010101" pitchFamily="2" charset="-122"/>
                          <a:cs typeface="Times New Roman" panose="02020603050405020304"/>
                        </a:rPr>
                        <a:t>70-85</a:t>
                      </a:r>
                      <a:r>
                        <a:rPr lang="zh-CN" sz="1100" b="1" kern="100">
                          <a:latin typeface="微软雅黑" panose="020B0503020204020204" pitchFamily="34" charset="-122"/>
                          <a:ea typeface="宋体" panose="02010600030101010101" pitchFamily="2" charset="-122"/>
                          <a:cs typeface="Times New Roman" panose="02020603050405020304"/>
                        </a:rPr>
                        <a:t>）</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266700" indent="-266700" algn="ctr">
                        <a:lnSpc>
                          <a:spcPct val="150000"/>
                        </a:lnSpc>
                        <a:spcAft>
                          <a:spcPts val="0"/>
                        </a:spcAft>
                      </a:pPr>
                      <a:r>
                        <a:rPr lang="zh-CN" sz="1100" b="1" kern="100">
                          <a:latin typeface="微软雅黑" panose="020B0503020204020204" pitchFamily="34" charset="-122"/>
                          <a:ea typeface="宋体" panose="02010600030101010101" pitchFamily="2" charset="-122"/>
                          <a:cs typeface="Times New Roman" panose="02020603050405020304"/>
                        </a:rPr>
                        <a:t>及格（</a:t>
                      </a:r>
                      <a:r>
                        <a:rPr lang="en-US" sz="1100" b="1" kern="100">
                          <a:latin typeface="微软雅黑" panose="020B0503020204020204" pitchFamily="34" charset="-122"/>
                          <a:ea typeface="宋体" panose="02010600030101010101" pitchFamily="2" charset="-122"/>
                          <a:cs typeface="Times New Roman" panose="02020603050405020304"/>
                        </a:rPr>
                        <a:t>60-69</a:t>
                      </a:r>
                      <a:r>
                        <a:rPr lang="zh-CN" sz="1100" b="1" kern="100">
                          <a:latin typeface="微软雅黑" panose="020B0503020204020204" pitchFamily="34" charset="-122"/>
                          <a:ea typeface="宋体" panose="02010600030101010101" pitchFamily="2" charset="-122"/>
                          <a:cs typeface="Times New Roman" panose="02020603050405020304"/>
                        </a:rPr>
                        <a:t>）</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extLst>
                  <a:ext uri="{0D108BD9-81ED-4DB2-BD59-A6C34878D82A}">
                    <a16:rowId xmlns:a16="http://schemas.microsoft.com/office/drawing/2014/main" val="10001"/>
                  </a:ext>
                </a:extLst>
              </a:tr>
              <a:tr h="1803395">
                <a:tc>
                  <a:txBody>
                    <a:bodyPr/>
                    <a:lstStyle/>
                    <a:p>
                      <a:pPr marL="266700" indent="-266700" algn="ctr">
                        <a:lnSpc>
                          <a:spcPct val="150000"/>
                        </a:lnSpc>
                        <a:spcAft>
                          <a:spcPts val="0"/>
                        </a:spcAft>
                      </a:pPr>
                      <a:r>
                        <a:rPr lang="en-US" sz="1100" b="0" kern="100" dirty="0">
                          <a:latin typeface="宋体" panose="02010600030101010101" pitchFamily="2" charset="-122"/>
                          <a:cs typeface="Times New Roman" panose="02020603050405020304"/>
                        </a:rPr>
                        <a:t>1</a:t>
                      </a:r>
                      <a:r>
                        <a:rPr lang="zh-CN" sz="1100" b="0" kern="100" dirty="0">
                          <a:latin typeface="微软雅黑" panose="020B0503020204020204" pitchFamily="34" charset="-122"/>
                          <a:ea typeface="宋体" panose="02010600030101010101" pitchFamily="2" charset="-122"/>
                          <a:cs typeface="Times New Roman" panose="02020603050405020304"/>
                        </a:rPr>
                        <a:t>、系统实现</a:t>
                      </a:r>
                      <a:endParaRPr lang="zh-CN" sz="110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ctr">
                        <a:lnSpc>
                          <a:spcPct val="150000"/>
                        </a:lnSpc>
                        <a:spcAft>
                          <a:spcPts val="0"/>
                        </a:spcAft>
                      </a:pPr>
                      <a:r>
                        <a:rPr lang="en-US" sz="1100" b="0" kern="100" dirty="0">
                          <a:latin typeface="宋体" panose="02010600030101010101" pitchFamily="2" charset="-122"/>
                          <a:cs typeface="Times New Roman" panose="02020603050405020304"/>
                        </a:rPr>
                        <a:t>70%</a:t>
                      </a:r>
                      <a:endParaRPr lang="zh-CN" sz="110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能综合地运用相关教学单元知识很好地完成单元实践；</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altLang="en-US" sz="1100" b="0" kern="100" dirty="0">
                          <a:latin typeface="微软雅黑" panose="020B0503020204020204" pitchFamily="34" charset="-122"/>
                          <a:ea typeface="宋体" panose="02010600030101010101" pitchFamily="2" charset="-122"/>
                          <a:cs typeface="Times New Roman" panose="02020603050405020304"/>
                        </a:rPr>
                        <a:t>局域网</a:t>
                      </a:r>
                      <a:r>
                        <a:rPr lang="zh-CN" sz="1100" b="0" kern="100" dirty="0">
                          <a:latin typeface="微软雅黑" panose="020B0503020204020204" pitchFamily="34" charset="-122"/>
                          <a:ea typeface="宋体" panose="02010600030101010101" pitchFamily="2" charset="-122"/>
                          <a:cs typeface="Times New Roman" panose="02020603050405020304"/>
                        </a:rPr>
                        <a:t>功能达到设计目标，逻辑清晰，</a:t>
                      </a:r>
                      <a:r>
                        <a:rPr lang="en-US" altLang="zh-CN" sz="1100" b="0" kern="100" dirty="0">
                          <a:latin typeface="微软雅黑" panose="020B0503020204020204" pitchFamily="34" charset="-122"/>
                          <a:ea typeface="宋体" panose="02010600030101010101" pitchFamily="2" charset="-122"/>
                          <a:cs typeface="Times New Roman" panose="02020603050405020304"/>
                        </a:rPr>
                        <a:t>IP</a:t>
                      </a:r>
                      <a:r>
                        <a:rPr lang="zh-CN" altLang="en-US" sz="1100" b="0" kern="100" dirty="0">
                          <a:latin typeface="微软雅黑" panose="020B0503020204020204" pitchFamily="34" charset="-122"/>
                          <a:ea typeface="宋体" panose="02010600030101010101" pitchFamily="2" charset="-122"/>
                          <a:cs typeface="Times New Roman" panose="02020603050405020304"/>
                        </a:rPr>
                        <a:t>地址编写</a:t>
                      </a:r>
                      <a:r>
                        <a:rPr lang="zh-CN" sz="1100" b="0" kern="100" dirty="0">
                          <a:latin typeface="微软雅黑" panose="020B0503020204020204" pitchFamily="34" charset="-122"/>
                          <a:ea typeface="宋体" panose="02010600030101010101" pitchFamily="2" charset="-122"/>
                          <a:cs typeface="Times New Roman" panose="02020603050405020304"/>
                        </a:rPr>
                        <a:t>规范；</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能在规定的时间内完成实践</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能综合地运用相关教学单元知识完成单元实践；</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altLang="en-US" sz="1100" b="0" kern="100" dirty="0">
                          <a:latin typeface="微软雅黑" panose="020B0503020204020204" pitchFamily="34" charset="-122"/>
                          <a:ea typeface="宋体" panose="02010600030101010101" pitchFamily="2" charset="-122"/>
                          <a:cs typeface="Times New Roman" panose="02020603050405020304"/>
                        </a:rPr>
                        <a:t>局域网</a:t>
                      </a:r>
                      <a:r>
                        <a:rPr lang="zh-CN" sz="1100" b="0" kern="100" dirty="0">
                          <a:latin typeface="微软雅黑" panose="020B0503020204020204" pitchFamily="34" charset="-122"/>
                          <a:ea typeface="宋体" panose="02010600030101010101" pitchFamily="2" charset="-122"/>
                          <a:cs typeface="Times New Roman" panose="02020603050405020304"/>
                        </a:rPr>
                        <a:t>功能达基本到设计目标，能完成</a:t>
                      </a:r>
                      <a:r>
                        <a:rPr lang="en-US" altLang="zh-CN" sz="1100" b="0" kern="100" dirty="0">
                          <a:latin typeface="微软雅黑" panose="020B0503020204020204" pitchFamily="34" charset="-122"/>
                          <a:ea typeface="宋体" panose="02010600030101010101" pitchFamily="2" charset="-122"/>
                          <a:cs typeface="Times New Roman" panose="02020603050405020304"/>
                        </a:rPr>
                        <a:t>IP</a:t>
                      </a:r>
                      <a:r>
                        <a:rPr lang="zh-CN" altLang="en-US" sz="1100" b="0" kern="100" dirty="0">
                          <a:latin typeface="微软雅黑" panose="020B0503020204020204" pitchFamily="34" charset="-122"/>
                          <a:ea typeface="宋体" panose="02010600030101010101" pitchFamily="2" charset="-122"/>
                          <a:cs typeface="Times New Roman" panose="02020603050405020304"/>
                        </a:rPr>
                        <a:t>地址</a:t>
                      </a:r>
                      <a:r>
                        <a:rPr lang="zh-CN" sz="1100" b="0" kern="100" dirty="0">
                          <a:latin typeface="微软雅黑" panose="020B0503020204020204" pitchFamily="34" charset="-122"/>
                          <a:ea typeface="宋体" panose="02010600030101010101" pitchFamily="2" charset="-122"/>
                          <a:cs typeface="Times New Roman" panose="02020603050405020304"/>
                        </a:rPr>
                        <a:t>编写；</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能在规定的时间内完成实践</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能基本完成单元实践；</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altLang="en-US" sz="1100" b="0" kern="100" dirty="0">
                          <a:latin typeface="微软雅黑" panose="020B0503020204020204" pitchFamily="34" charset="-122"/>
                          <a:ea typeface="宋体" panose="02010600030101010101" pitchFamily="2" charset="-122"/>
                          <a:cs typeface="Times New Roman" panose="02020603050405020304"/>
                        </a:rPr>
                        <a:t>局域网</a:t>
                      </a:r>
                      <a:r>
                        <a:rPr lang="zh-CN" sz="1100" b="0" kern="100" dirty="0">
                          <a:latin typeface="微软雅黑" panose="020B0503020204020204" pitchFamily="34" charset="-122"/>
                          <a:ea typeface="宋体" panose="02010600030101010101" pitchFamily="2" charset="-122"/>
                          <a:cs typeface="Times New Roman" panose="02020603050405020304"/>
                        </a:rPr>
                        <a:t>功能达基本到设计目标，能编写简单</a:t>
                      </a:r>
                      <a:r>
                        <a:rPr lang="en-US" altLang="zh-CN" sz="1100" b="0" kern="100" dirty="0">
                          <a:latin typeface="微软雅黑" panose="020B0503020204020204" pitchFamily="34" charset="-122"/>
                          <a:ea typeface="宋体" panose="02010600030101010101" pitchFamily="2" charset="-122"/>
                          <a:cs typeface="Times New Roman" panose="02020603050405020304"/>
                        </a:rPr>
                        <a:t>IP</a:t>
                      </a:r>
                      <a:r>
                        <a:rPr lang="zh-CN" altLang="en-US" sz="1100" b="0" kern="100" dirty="0">
                          <a:latin typeface="微软雅黑" panose="020B0503020204020204" pitchFamily="34" charset="-122"/>
                          <a:ea typeface="宋体" panose="02010600030101010101" pitchFamily="2" charset="-122"/>
                          <a:cs typeface="Times New Roman" panose="02020603050405020304"/>
                        </a:rPr>
                        <a:t>地址</a:t>
                      </a:r>
                      <a:r>
                        <a:rPr lang="zh-CN" sz="1100" b="0" kern="100" dirty="0">
                          <a:latin typeface="微软雅黑" panose="020B0503020204020204" pitchFamily="34" charset="-122"/>
                          <a:ea typeface="宋体" panose="02010600030101010101" pitchFamily="2" charset="-122"/>
                          <a:cs typeface="Times New Roman" panose="02020603050405020304"/>
                        </a:rPr>
                        <a:t>；</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能在规定的时间内完成实践</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01697">
                <a:tc>
                  <a:txBody>
                    <a:bodyPr/>
                    <a:lstStyle/>
                    <a:p>
                      <a:pPr marL="266700" indent="-266700" algn="ctr">
                        <a:lnSpc>
                          <a:spcPct val="150000"/>
                        </a:lnSpc>
                        <a:spcAft>
                          <a:spcPts val="0"/>
                        </a:spcAft>
                      </a:pPr>
                      <a:r>
                        <a:rPr lang="en-US" sz="1100" b="0" kern="100">
                          <a:latin typeface="宋体" panose="02010600030101010101" pitchFamily="2" charset="-122"/>
                          <a:cs typeface="Times New Roman" panose="02020603050405020304"/>
                        </a:rPr>
                        <a:t>2</a:t>
                      </a:r>
                      <a:r>
                        <a:rPr lang="zh-CN" sz="1100" b="0" kern="100">
                          <a:latin typeface="微软雅黑" panose="020B0503020204020204" pitchFamily="34" charset="-122"/>
                          <a:ea typeface="宋体" panose="02010600030101010101" pitchFamily="2" charset="-122"/>
                          <a:cs typeface="Times New Roman" panose="02020603050405020304"/>
                        </a:rPr>
                        <a:t>、创新能力</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ctr">
                        <a:lnSpc>
                          <a:spcPct val="150000"/>
                        </a:lnSpc>
                        <a:spcAft>
                          <a:spcPts val="0"/>
                        </a:spcAft>
                      </a:pPr>
                      <a:r>
                        <a:rPr lang="en-US" sz="1100" b="0" kern="100">
                          <a:latin typeface="宋体" panose="02010600030101010101" pitchFamily="2" charset="-122"/>
                          <a:cs typeface="Times New Roman" panose="02020603050405020304"/>
                        </a:rPr>
                        <a:t>15%</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a:latin typeface="微软雅黑" panose="020B0503020204020204" pitchFamily="34" charset="-122"/>
                          <a:ea typeface="宋体" panose="02010600030101010101" pitchFamily="2" charset="-122"/>
                          <a:cs typeface="Times New Roman" panose="02020603050405020304"/>
                        </a:rPr>
                        <a:t>能积极主动发现问题、分析问题、解决问题；</a:t>
                      </a:r>
                      <a:endParaRPr lang="zh-CN" sz="1100" b="1" kern="10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a:latin typeface="微软雅黑" panose="020B0503020204020204" pitchFamily="34" charset="-122"/>
                          <a:ea typeface="宋体" panose="02010600030101010101" pitchFamily="2" charset="-122"/>
                          <a:cs typeface="Times New Roman" panose="02020603050405020304"/>
                        </a:rPr>
                        <a:t>有创新；</a:t>
                      </a:r>
                      <a:endParaRPr lang="zh-CN" sz="1100" b="1" kern="10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a:latin typeface="微软雅黑" panose="020B0503020204020204" pitchFamily="34" charset="-122"/>
                          <a:ea typeface="宋体" panose="02010600030101010101" pitchFamily="2" charset="-122"/>
                          <a:cs typeface="Times New Roman" panose="02020603050405020304"/>
                        </a:rPr>
                        <a:t>采用了优化方案</a:t>
                      </a:r>
                      <a:endParaRPr lang="zh-CN" sz="1100" b="1" kern="10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能发现问题并通过各种途径解决问题；</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有一定的创新</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能发现问题并在他人的帮助下解决问题；</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局部方案有新意</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01697">
                <a:tc>
                  <a:txBody>
                    <a:bodyPr/>
                    <a:lstStyle/>
                    <a:p>
                      <a:pPr marL="266700" indent="-266700" algn="ctr">
                        <a:lnSpc>
                          <a:spcPct val="150000"/>
                        </a:lnSpc>
                        <a:spcAft>
                          <a:spcPts val="0"/>
                        </a:spcAft>
                      </a:pPr>
                      <a:r>
                        <a:rPr lang="en-US" sz="1100" b="0" kern="100">
                          <a:latin typeface="宋体" panose="02010600030101010101" pitchFamily="2" charset="-122"/>
                          <a:cs typeface="Times New Roman" panose="02020603050405020304"/>
                        </a:rPr>
                        <a:t>3</a:t>
                      </a:r>
                      <a:r>
                        <a:rPr lang="zh-CN" sz="1100" b="0" kern="100">
                          <a:latin typeface="微软雅黑" panose="020B0503020204020204" pitchFamily="34" charset="-122"/>
                          <a:ea typeface="宋体" panose="02010600030101010101" pitchFamily="2" charset="-122"/>
                          <a:cs typeface="Times New Roman" panose="02020603050405020304"/>
                        </a:rPr>
                        <a:t>、表达沟通</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ctr">
                        <a:lnSpc>
                          <a:spcPct val="150000"/>
                        </a:lnSpc>
                        <a:spcAft>
                          <a:spcPts val="0"/>
                        </a:spcAft>
                      </a:pPr>
                      <a:r>
                        <a:rPr lang="en-US" sz="1100" b="0" kern="100">
                          <a:latin typeface="宋体" panose="02010600030101010101" pitchFamily="2" charset="-122"/>
                          <a:cs typeface="Times New Roman" panose="02020603050405020304"/>
                        </a:rPr>
                        <a:t>15%</a:t>
                      </a:r>
                      <a:endParaRPr lang="zh-CN" sz="1100" b="1" kern="10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能较清楚地表达设计思路；</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能正确回答问题；</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能辅导他人完成单元实践；</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能评述他人的设计</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能表达设计思路；</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能回答问题；</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能与他人交流设计方法</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能对实践过程进行讲解；</a:t>
                      </a:r>
                      <a:endParaRPr lang="zh-CN" sz="1100" b="1" kern="100" dirty="0">
                        <a:latin typeface="微软雅黑" panose="020B0503020204020204" pitchFamily="34" charset="-122"/>
                        <a:cs typeface="Times New Roman" panose="02020603050405020304"/>
                      </a:endParaRPr>
                    </a:p>
                    <a:p>
                      <a:pPr marL="266700" indent="-266700" algn="just">
                        <a:lnSpc>
                          <a:spcPct val="150000"/>
                        </a:lnSpc>
                        <a:spcAft>
                          <a:spcPts val="0"/>
                        </a:spcAft>
                      </a:pPr>
                      <a:r>
                        <a:rPr lang="zh-CN" sz="1100" b="0" kern="100" dirty="0">
                          <a:latin typeface="微软雅黑" panose="020B0503020204020204" pitchFamily="34" charset="-122"/>
                          <a:ea typeface="宋体" panose="02010600030101010101" pitchFamily="2" charset="-122"/>
                          <a:cs typeface="Times New Roman" panose="02020603050405020304"/>
                        </a:rPr>
                        <a:t>能回答部分问题</a:t>
                      </a:r>
                      <a:endParaRPr lang="zh-CN" sz="1100" b="1" kern="100" dirty="0">
                        <a:latin typeface="微软雅黑" panose="020B0503020204020204" pitchFamily="34" charset="-122"/>
                        <a:cs typeface="Times New Roman" panose="02020603050405020304"/>
                      </a:endParaRPr>
                    </a:p>
                  </a:txBody>
                  <a:tcPr marL="42938" marR="4293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4632">
                <a:tc>
                  <a:txBody>
                    <a:bodyPr/>
                    <a:lstStyle/>
                    <a:p>
                      <a:pPr marL="266700" indent="-266700" algn="ctr">
                        <a:lnSpc>
                          <a:spcPct val="150000"/>
                        </a:lnSpc>
                        <a:spcAft>
                          <a:spcPts val="0"/>
                        </a:spcAft>
                      </a:pPr>
                      <a:r>
                        <a:rPr lang="zh-CN" sz="1050" b="0" kern="100" dirty="0">
                          <a:latin typeface="微软雅黑" panose="020B0503020204020204" pitchFamily="34" charset="-122"/>
                          <a:ea typeface="宋体" panose="02010600030101010101" pitchFamily="2" charset="-122"/>
                          <a:cs typeface="Times New Roman" panose="02020603050405020304"/>
                        </a:rPr>
                        <a:t>合计</a:t>
                      </a:r>
                      <a:endParaRPr lang="zh-CN" sz="105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266700" indent="-266700" algn="ctr">
                        <a:lnSpc>
                          <a:spcPct val="150000"/>
                        </a:lnSpc>
                        <a:spcAft>
                          <a:spcPts val="0"/>
                        </a:spcAft>
                      </a:pPr>
                      <a:r>
                        <a:rPr lang="en-US" sz="700" b="0" kern="100" dirty="0">
                          <a:latin typeface="宋体" panose="02010600030101010101" pitchFamily="2" charset="-122"/>
                          <a:cs typeface="Times New Roman" panose="02020603050405020304"/>
                        </a:rPr>
                        <a:t>100%</a:t>
                      </a:r>
                      <a:endParaRPr lang="zh-CN" sz="800" b="1" kern="100" dirty="0">
                        <a:latin typeface="微软雅黑" panose="020B0503020204020204" pitchFamily="34" charset="-122"/>
                        <a:cs typeface="Times New Roman" panose="02020603050405020304"/>
                      </a:endParaRPr>
                    </a:p>
                  </a:txBody>
                  <a:tcPr marL="42938" marR="4293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val="10005"/>
                  </a:ext>
                </a:extLst>
              </a:tr>
            </a:tbl>
          </a:graphicData>
        </a:graphic>
      </p:graphicFrame>
      <p:sp>
        <p:nvSpPr>
          <p:cNvPr id="41000" name="Rectangle 1"/>
          <p:cNvSpPr>
            <a:spLocks noChangeArrowheads="1"/>
          </p:cNvSpPr>
          <p:nvPr/>
        </p:nvSpPr>
        <p:spPr bwMode="auto">
          <a:xfrm>
            <a:off x="5595939" y="6381750"/>
            <a:ext cx="1806575" cy="261938"/>
          </a:xfrm>
          <a:prstGeom prst="rect">
            <a:avLst/>
          </a:prstGeom>
          <a:noFill/>
          <a:ln w="9525">
            <a:noFill/>
            <a:miter lim="800000"/>
            <a:headEnd/>
            <a:tailEnd/>
          </a:ln>
        </p:spPr>
        <p:txBody>
          <a:bodyPr wrap="none" anchor="ctr">
            <a:spAutoFit/>
          </a:bodyPr>
          <a:lstStyle/>
          <a:p>
            <a:pPr algn="ctr" fontAlgn="base">
              <a:spcBef>
                <a:spcPct val="0"/>
              </a:spcBef>
              <a:spcAft>
                <a:spcPct val="0"/>
              </a:spcAft>
            </a:pPr>
            <a:r>
              <a:rPr lang="zh-CN" altLang="en-US" sz="1100" b="1">
                <a:solidFill>
                  <a:prstClr val="black"/>
                </a:solidFill>
                <a:latin typeface="宋体" charset="-122"/>
                <a:ea typeface="宋体" charset="-122"/>
                <a:cs typeface="Times New Roman" pitchFamily="18" charset="0"/>
              </a:rPr>
              <a:t>表</a:t>
            </a:r>
            <a:r>
              <a:rPr lang="en-US" altLang="zh-CN" sz="1100" b="1">
                <a:solidFill>
                  <a:prstClr val="black"/>
                </a:solidFill>
                <a:latin typeface="宋体" charset="-122"/>
                <a:ea typeface="宋体" charset="-122"/>
                <a:cs typeface="Times New Roman" pitchFamily="18" charset="0"/>
              </a:rPr>
              <a:t>3</a:t>
            </a:r>
            <a:r>
              <a:rPr lang="zh-CN" altLang="en-US" sz="1100" b="1">
                <a:solidFill>
                  <a:prstClr val="black"/>
                </a:solidFill>
                <a:latin typeface="宋体" charset="-122"/>
                <a:ea typeface="宋体" charset="-122"/>
                <a:cs typeface="Times New Roman" pitchFamily="18" charset="0"/>
              </a:rPr>
              <a:t>：单元实践考核标准表</a:t>
            </a:r>
            <a:endParaRPr lang="zh-CN" altLang="en-US" sz="1100">
              <a:solidFill>
                <a:prstClr val="black"/>
              </a:solidFill>
              <a:latin typeface="Arial" charset="0"/>
              <a:ea typeface="宋体" charset="-122"/>
            </a:endParaRPr>
          </a:p>
        </p:txBody>
      </p:sp>
    </p:spTree>
    <p:extLst>
      <p:ext uri="{BB962C8B-B14F-4D97-AF65-F5344CB8AC3E}">
        <p14:creationId xmlns:p14="http://schemas.microsoft.com/office/powerpoint/2010/main" val="1735558229"/>
      </p:ext>
    </p:extLst>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22" name="组合 38"/>
          <p:cNvGrpSpPr>
            <a:grpSpLocks/>
          </p:cNvGrpSpPr>
          <p:nvPr/>
        </p:nvGrpSpPr>
        <p:grpSpPr bwMode="auto">
          <a:xfrm>
            <a:off x="2024063" y="928688"/>
            <a:ext cx="6945312" cy="501650"/>
            <a:chOff x="928662" y="1610013"/>
            <a:chExt cx="6944628" cy="501037"/>
          </a:xfrm>
        </p:grpSpPr>
        <p:grpSp>
          <p:nvGrpSpPr>
            <p:cNvPr id="81923" name="组合 36"/>
            <p:cNvGrpSpPr>
              <a:grpSpLocks/>
            </p:cNvGrpSpPr>
            <p:nvPr/>
          </p:nvGrpSpPr>
          <p:grpSpPr bwMode="auto">
            <a:xfrm>
              <a:off x="928662" y="1643309"/>
              <a:ext cx="6944628" cy="467741"/>
              <a:chOff x="928662" y="1643309"/>
              <a:chExt cx="6944628" cy="467741"/>
            </a:xfrm>
          </p:grpSpPr>
          <p:cxnSp>
            <p:nvCxnSpPr>
              <p:cNvPr id="9" name="直接连接符 8"/>
              <p:cNvCxnSpPr/>
              <p:nvPr/>
            </p:nvCxnSpPr>
            <p:spPr>
              <a:xfrm flipV="1">
                <a:off x="1357245" y="2057141"/>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28662" y="164330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i="1" dirty="0">
                    <a:solidFill>
                      <a:srgbClr val="4F81BD"/>
                    </a:solidFill>
                    <a:latin typeface="Bernard MT Condensed"/>
                    <a:ea typeface="宋体" panose="02010600030101010101" pitchFamily="2" charset="-122"/>
                  </a:rPr>
                  <a:t>六</a:t>
                </a:r>
                <a:r>
                  <a:rPr kumimoji="0" lang="en-US" altLang="zh-CN" sz="2000" b="0" i="1" u="none" strike="noStrike" kern="1200" cap="none" spc="0" normalizeH="0" baseline="0" noProof="0" dirty="0">
                    <a:ln>
                      <a:noFill/>
                    </a:ln>
                    <a:solidFill>
                      <a:srgbClr val="4F81BD"/>
                    </a:solidFill>
                    <a:effectLst/>
                    <a:uLnTx/>
                    <a:uFillTx/>
                    <a:latin typeface="Bernard MT Condensed"/>
                    <a:ea typeface="宋体" panose="02010600030101010101" pitchFamily="2" charset="-122"/>
                    <a:cs typeface="+mn-cs"/>
                  </a:rPr>
                  <a:t>.</a:t>
                </a:r>
                <a:endParaRPr kumimoji="0" lang="zh-CN" altLang="en-US" sz="2000" b="0" i="1" u="none" strike="noStrike" kern="1200" cap="none" spc="0" normalizeH="0" baseline="0" noProof="0" dirty="0">
                  <a:ln>
                    <a:noFill/>
                  </a:ln>
                  <a:solidFill>
                    <a:srgbClr val="4F81BD"/>
                  </a:solidFill>
                  <a:effectLst/>
                  <a:uLnTx/>
                  <a:uFillTx/>
                  <a:latin typeface="Bernard MT Condensed"/>
                  <a:ea typeface="宋体" panose="02010600030101010101" pitchFamily="2" charset="-122"/>
                  <a:cs typeface="+mn-cs"/>
                </a:endParaRPr>
              </a:p>
            </p:txBody>
          </p:sp>
        </p:grpSp>
        <p:sp>
          <p:nvSpPr>
            <p:cNvPr id="81924"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a:ln>
                    <a:noFill/>
                  </a:ln>
                  <a:solidFill>
                    <a:srgbClr val="4F81BD"/>
                  </a:solidFill>
                  <a:effectLst/>
                  <a:uLnTx/>
                  <a:uFillTx/>
                  <a:latin typeface="微软雅黑"/>
                  <a:ea typeface="微软雅黑"/>
                  <a:cs typeface="微软雅黑"/>
                </a:rPr>
                <a:t>课程特色与创新</a:t>
              </a:r>
            </a:p>
          </p:txBody>
        </p:sp>
      </p:grpSp>
      <p:sp>
        <p:nvSpPr>
          <p:cNvPr id="3" name="副标题 2">
            <a:extLst>
              <a:ext uri="{FF2B5EF4-FFF2-40B4-BE49-F238E27FC236}">
                <a16:creationId xmlns:a16="http://schemas.microsoft.com/office/drawing/2014/main" id="{A6BF33B6-2FD6-1A43-90D4-8C7D6FC0664D}"/>
              </a:ext>
            </a:extLst>
          </p:cNvPr>
          <p:cNvSpPr>
            <a:spLocks noGrp="1"/>
          </p:cNvSpPr>
          <p:nvPr>
            <p:ph type="subTitle" idx="1"/>
          </p:nvPr>
        </p:nvSpPr>
        <p:spPr>
          <a:xfrm>
            <a:off x="1828800" y="1559002"/>
            <a:ext cx="4145872" cy="4890688"/>
          </a:xfrm>
        </p:spPr>
        <p:txBody>
          <a:bodyPr/>
          <a:lstStyle/>
          <a:p>
            <a:pPr algn="l"/>
            <a:r>
              <a:rPr lang="zh-CN" altLang="en-US" sz="1600" dirty="0">
                <a:solidFill>
                  <a:schemeClr val="tx1"/>
                </a:solidFill>
              </a:rPr>
              <a:t>围绕课程技能培养目标这条主线，设计</a:t>
            </a:r>
            <a:r>
              <a:rPr lang="zh-CN" altLang="en-US" sz="1400" dirty="0">
                <a:solidFill>
                  <a:schemeClr val="tx1"/>
                </a:solidFill>
              </a:rPr>
              <a:t>构建</a:t>
            </a:r>
            <a:r>
              <a:rPr lang="en-US" altLang="zh-CN" sz="1600" dirty="0">
                <a:solidFill>
                  <a:schemeClr val="tx1"/>
                </a:solidFill>
              </a:rPr>
              <a:t>《</a:t>
            </a:r>
            <a:r>
              <a:rPr lang="zh-CN" altLang="en-US" sz="1600" dirty="0">
                <a:solidFill>
                  <a:schemeClr val="tx1"/>
                </a:solidFill>
              </a:rPr>
              <a:t>计算机网络基础</a:t>
            </a:r>
            <a:r>
              <a:rPr lang="en-US" altLang="zh-CN" sz="1600" dirty="0">
                <a:solidFill>
                  <a:schemeClr val="tx1"/>
                </a:solidFill>
              </a:rPr>
              <a:t>》</a:t>
            </a:r>
            <a:r>
              <a:rPr lang="zh-CN" altLang="en-US" sz="1600" dirty="0">
                <a:solidFill>
                  <a:schemeClr val="tx1"/>
                </a:solidFill>
              </a:rPr>
              <a:t>课程的知识维、项目维、素质维和能力维，形成“多维一线”的课程体系。知识维指网络基础、数据通信技术、</a:t>
            </a:r>
            <a:r>
              <a:rPr lang="en-US" altLang="zh-CN" sz="1600" dirty="0">
                <a:solidFill>
                  <a:schemeClr val="tx1"/>
                </a:solidFill>
              </a:rPr>
              <a:t>OSI </a:t>
            </a:r>
            <a:r>
              <a:rPr lang="zh-CN" altLang="en-US" sz="1600" dirty="0">
                <a:solidFill>
                  <a:schemeClr val="tx1"/>
                </a:solidFill>
              </a:rPr>
              <a:t>参考模型、</a:t>
            </a:r>
            <a:r>
              <a:rPr lang="en-US" altLang="zh-CN" sz="1600" dirty="0">
                <a:solidFill>
                  <a:schemeClr val="tx1"/>
                </a:solidFill>
              </a:rPr>
              <a:t>TCP/IP </a:t>
            </a:r>
            <a:r>
              <a:rPr lang="zh-CN" altLang="en-US" sz="1600" dirty="0">
                <a:solidFill>
                  <a:schemeClr val="tx1"/>
                </a:solidFill>
              </a:rPr>
              <a:t>参考模型协调处理理论教学与实践教学的关系。项目维指网络底层构建、网络中层构建、网络高层构建、</a:t>
            </a:r>
            <a:r>
              <a:rPr lang="en-US" altLang="zh-CN" sz="1600" dirty="0">
                <a:solidFill>
                  <a:schemeClr val="tx1"/>
                </a:solidFill>
              </a:rPr>
              <a:t>Internet </a:t>
            </a:r>
            <a:r>
              <a:rPr lang="zh-CN" altLang="en-US" sz="1600" dirty="0">
                <a:solidFill>
                  <a:schemeClr val="tx1"/>
                </a:solidFill>
              </a:rPr>
              <a:t>接入等。相应选择网络组建、团结协作、职业岗位素质、行业认证素质四类构成素质维 。网路组建、配置、测试、再学习构成能力维 。同时，本着以市场为导向，以就业为方向的课程设置要求和理论必须、够用的教学原则在教学</a:t>
            </a:r>
            <a:r>
              <a:rPr lang="zh-CN" altLang="en-US" sz="1600">
                <a:solidFill>
                  <a:schemeClr val="tx1"/>
                </a:solidFill>
              </a:rPr>
              <a:t>内容上适度</a:t>
            </a:r>
            <a:r>
              <a:rPr lang="zh-CN" altLang="en-US" sz="1600" dirty="0">
                <a:solidFill>
                  <a:schemeClr val="tx1"/>
                </a:solidFill>
              </a:rPr>
              <a:t>增加了计算机网络管理员资格认证的有关内容并适时引入计算机网络新技术与新应用知识，保证课程体系的最优化，增加这门课程的针对性和时效性，极大提高了学生学习的积极性 。</a:t>
            </a:r>
          </a:p>
        </p:txBody>
      </p:sp>
      <p:pic>
        <p:nvPicPr>
          <p:cNvPr id="5" name="图片 4">
            <a:extLst>
              <a:ext uri="{FF2B5EF4-FFF2-40B4-BE49-F238E27FC236}">
                <a16:creationId xmlns:a16="http://schemas.microsoft.com/office/drawing/2014/main" id="{B38FBC49-6151-BB8E-3A99-2CA2608FA411}"/>
              </a:ext>
            </a:extLst>
          </p:cNvPr>
          <p:cNvPicPr>
            <a:picLocks noChangeAspect="1"/>
          </p:cNvPicPr>
          <p:nvPr/>
        </p:nvPicPr>
        <p:blipFill>
          <a:blip r:embed="rId3"/>
          <a:stretch>
            <a:fillRect/>
          </a:stretch>
        </p:blipFill>
        <p:spPr>
          <a:xfrm>
            <a:off x="6217330" y="1430338"/>
            <a:ext cx="5000028" cy="5019352"/>
          </a:xfrm>
          <a:prstGeom prst="rect">
            <a:avLst/>
          </a:prstGeom>
        </p:spPr>
      </p:pic>
    </p:spTree>
    <p:extLst>
      <p:ext uri="{BB962C8B-B14F-4D97-AF65-F5344CB8AC3E}">
        <p14:creationId xmlns:p14="http://schemas.microsoft.com/office/powerpoint/2010/main" val="379917748"/>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内容占位符 4"/>
          <p:cNvSpPr>
            <a:spLocks noGrp="1"/>
          </p:cNvSpPr>
          <p:nvPr>
            <p:ph idx="1"/>
          </p:nvPr>
        </p:nvSpPr>
        <p:spPr>
          <a:xfrm>
            <a:off x="2224089" y="1689101"/>
            <a:ext cx="7443787" cy="4525963"/>
          </a:xfrm>
        </p:spPr>
        <p:txBody>
          <a:bodyPr/>
          <a:lstStyle/>
          <a:p>
            <a:pPr>
              <a:lnSpc>
                <a:spcPct val="150000"/>
              </a:lnSpc>
              <a:buFont typeface="Arial" charset="0"/>
              <a:buNone/>
            </a:pPr>
            <a:r>
              <a:rPr lang="zh-CN" altLang="zh-CN" sz="2400" dirty="0"/>
              <a:t>（一）减小了两级分化</a:t>
            </a:r>
          </a:p>
          <a:p>
            <a:pPr>
              <a:lnSpc>
                <a:spcPct val="150000"/>
              </a:lnSpc>
              <a:buFont typeface="Arial" charset="0"/>
              <a:buNone/>
            </a:pPr>
            <a:r>
              <a:rPr lang="zh-CN" altLang="zh-CN" sz="2400" dirty="0"/>
              <a:t>（二）扩展了课堂容量</a:t>
            </a:r>
          </a:p>
          <a:p>
            <a:pPr>
              <a:lnSpc>
                <a:spcPct val="150000"/>
              </a:lnSpc>
              <a:buFont typeface="Arial" charset="0"/>
              <a:buNone/>
            </a:pPr>
            <a:r>
              <a:rPr lang="zh-CN" altLang="zh-CN" sz="2400" dirty="0"/>
              <a:t>（三）小项目激发了学生的兴趣</a:t>
            </a:r>
          </a:p>
          <a:p>
            <a:pPr>
              <a:lnSpc>
                <a:spcPct val="150000"/>
              </a:lnSpc>
              <a:buFont typeface="Arial" charset="0"/>
              <a:buNone/>
            </a:pPr>
            <a:r>
              <a:rPr lang="zh-CN" altLang="zh-CN" sz="2400" dirty="0"/>
              <a:t>（四）拓展了学生的思维</a:t>
            </a:r>
            <a:endParaRPr lang="en-US" altLang="zh-CN" sz="2400" dirty="0"/>
          </a:p>
          <a:p>
            <a:pPr>
              <a:lnSpc>
                <a:spcPct val="150000"/>
              </a:lnSpc>
              <a:buFont typeface="Arial" charset="0"/>
              <a:buNone/>
            </a:pPr>
            <a:r>
              <a:rPr lang="zh-CN" altLang="zh-CN" sz="2400" dirty="0"/>
              <a:t>（五）有助于养成自主学习的习惯</a:t>
            </a:r>
            <a:endParaRPr lang="zh-CN" altLang="en-US" sz="2400" dirty="0"/>
          </a:p>
        </p:txBody>
      </p:sp>
      <p:grpSp>
        <p:nvGrpSpPr>
          <p:cNvPr id="83970" name="组合 38"/>
          <p:cNvGrpSpPr>
            <a:grpSpLocks/>
          </p:cNvGrpSpPr>
          <p:nvPr/>
        </p:nvGrpSpPr>
        <p:grpSpPr bwMode="auto">
          <a:xfrm>
            <a:off x="2024063" y="928688"/>
            <a:ext cx="6945312" cy="501650"/>
            <a:chOff x="928662" y="1610013"/>
            <a:chExt cx="6944628" cy="501037"/>
          </a:xfrm>
        </p:grpSpPr>
        <p:grpSp>
          <p:nvGrpSpPr>
            <p:cNvPr id="83972" name="组合 36"/>
            <p:cNvGrpSpPr>
              <a:grpSpLocks/>
            </p:cNvGrpSpPr>
            <p:nvPr/>
          </p:nvGrpSpPr>
          <p:grpSpPr bwMode="auto">
            <a:xfrm>
              <a:off x="928662" y="1643309"/>
              <a:ext cx="6944628" cy="467741"/>
              <a:chOff x="928662" y="1643309"/>
              <a:chExt cx="6944628" cy="467741"/>
            </a:xfrm>
          </p:grpSpPr>
          <p:cxnSp>
            <p:nvCxnSpPr>
              <p:cNvPr id="9" name="直接连接符 8"/>
              <p:cNvCxnSpPr/>
              <p:nvPr/>
            </p:nvCxnSpPr>
            <p:spPr>
              <a:xfrm flipV="1">
                <a:off x="1357245" y="2057141"/>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0" name="矩形 9"/>
              <p:cNvSpPr/>
              <p:nvPr/>
            </p:nvSpPr>
            <p:spPr>
              <a:xfrm>
                <a:off x="928662" y="164330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lang="zh-CN" altLang="en-US" sz="2000" i="1" dirty="0">
                    <a:solidFill>
                      <a:srgbClr val="4F81BD"/>
                    </a:solidFill>
                    <a:latin typeface="Bernard MT Condensed"/>
                    <a:ea typeface="宋体" panose="02010600030101010101" pitchFamily="2" charset="-122"/>
                  </a:rPr>
                  <a:t>七</a:t>
                </a:r>
                <a:r>
                  <a:rPr kumimoji="0" lang="en-US" altLang="zh-CN" sz="2000" b="0" i="1" u="none" strike="noStrike" kern="1200" cap="none" spc="0" normalizeH="0" baseline="0" noProof="0" dirty="0">
                    <a:ln>
                      <a:noFill/>
                    </a:ln>
                    <a:solidFill>
                      <a:srgbClr val="4F81BD"/>
                    </a:solidFill>
                    <a:effectLst/>
                    <a:uLnTx/>
                    <a:uFillTx/>
                    <a:latin typeface="Bernard MT Condensed"/>
                    <a:ea typeface="宋体" panose="02010600030101010101" pitchFamily="2" charset="-122"/>
                    <a:cs typeface="+mn-cs"/>
                  </a:rPr>
                  <a:t>.</a:t>
                </a:r>
                <a:endParaRPr kumimoji="0" lang="zh-CN" altLang="en-US" sz="2000" b="0" i="1" u="none" strike="noStrike" kern="1200" cap="none" spc="0" normalizeH="0" baseline="0" noProof="0" dirty="0">
                  <a:ln>
                    <a:noFill/>
                  </a:ln>
                  <a:solidFill>
                    <a:srgbClr val="4F81BD"/>
                  </a:solidFill>
                  <a:effectLst/>
                  <a:uLnTx/>
                  <a:uFillTx/>
                  <a:latin typeface="Bernard MT Condensed"/>
                  <a:ea typeface="宋体" panose="02010600030101010101" pitchFamily="2" charset="-122"/>
                  <a:cs typeface="+mn-cs"/>
                </a:endParaRPr>
              </a:p>
            </p:txBody>
          </p:sp>
        </p:grpSp>
        <p:sp>
          <p:nvSpPr>
            <p:cNvPr id="83973"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zh-CN" altLang="en-US" sz="2400" b="0" i="0" u="none" strike="noStrike" kern="1200" cap="none" spc="0" normalizeH="0" baseline="0" noProof="0">
                  <a:ln>
                    <a:noFill/>
                  </a:ln>
                  <a:solidFill>
                    <a:srgbClr val="4F81BD"/>
                  </a:solidFill>
                  <a:effectLst/>
                  <a:uLnTx/>
                  <a:uFillTx/>
                  <a:latin typeface="微软雅黑"/>
                  <a:ea typeface="微软雅黑"/>
                  <a:cs typeface="微软雅黑"/>
                </a:rPr>
                <a:t>教学效果</a:t>
              </a:r>
            </a:p>
          </p:txBody>
        </p:sp>
      </p:grpSp>
    </p:spTree>
    <p:extLst>
      <p:ext uri="{BB962C8B-B14F-4D97-AF65-F5344CB8AC3E}">
        <p14:creationId xmlns:p14="http://schemas.microsoft.com/office/powerpoint/2010/main" val="3730179406"/>
      </p:ext>
    </p:extLst>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952750" y="2085976"/>
            <a:ext cx="6103938" cy="646113"/>
          </a:xfrm>
          <a:prstGeom prst="rect">
            <a:avLst/>
          </a:prstGeom>
          <a:noFill/>
        </p:spPr>
        <p:txBody>
          <a:bodyPr>
            <a:spAutoFit/>
          </a:bodyPr>
          <a:lstStyle/>
          <a:p>
            <a:pPr algn="ctr" fontAlgn="base">
              <a:spcBef>
                <a:spcPct val="0"/>
              </a:spcBef>
              <a:spcAft>
                <a:spcPct val="0"/>
              </a:spcAft>
              <a:defRPr/>
            </a:pPr>
            <a:r>
              <a:rPr lang="zh-CN" altLang="en-US" sz="3600" b="1" dirty="0">
                <a:solidFill>
                  <a:srgbClr val="4F81BD"/>
                </a:solidFill>
                <a:effectLst>
                  <a:outerShdw blurRad="38100" dist="38100" dir="2700000" algn="tl">
                    <a:srgbClr val="C0C0C0"/>
                  </a:outerShdw>
                </a:effectLst>
                <a:latin typeface="微软雅黑" panose="020B0503020204020204" pitchFamily="34" charset="-122"/>
                <a:ea typeface="微软雅黑" panose="020B0503020204020204" pitchFamily="34" charset="-122"/>
              </a:rPr>
              <a:t>请专家领导批评指正</a:t>
            </a:r>
          </a:p>
        </p:txBody>
      </p:sp>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D050AC35-A41D-47DF-A3B9-A3AEA132F5FC}" type="slidenum">
              <a:rPr lang="zh-CN" altLang="en-US">
                <a:solidFill>
                  <a:prstClr val="black">
                    <a:tint val="75000"/>
                  </a:prstClr>
                </a:solidFill>
              </a:rPr>
              <a:pPr fontAlgn="base">
                <a:spcBef>
                  <a:spcPct val="0"/>
                </a:spcBef>
                <a:spcAft>
                  <a:spcPct val="0"/>
                </a:spcAft>
                <a:defRPr/>
              </a:pPr>
              <a:t>13</a:t>
            </a:fld>
            <a:endParaRPr lang="en-US" altLang="zh-CN">
              <a:solidFill>
                <a:prstClr val="black">
                  <a:tint val="75000"/>
                </a:prstClr>
              </a:solidFill>
            </a:endParaRPr>
          </a:p>
        </p:txBody>
      </p:sp>
      <p:grpSp>
        <p:nvGrpSpPr>
          <p:cNvPr id="86019" name="组合 23"/>
          <p:cNvGrpSpPr>
            <a:grpSpLocks/>
          </p:cNvGrpSpPr>
          <p:nvPr/>
        </p:nvGrpSpPr>
        <p:grpSpPr bwMode="auto">
          <a:xfrm>
            <a:off x="1524000" y="2185988"/>
            <a:ext cx="1785938" cy="430212"/>
            <a:chOff x="-32" y="2185988"/>
            <a:chExt cx="1692275" cy="430212"/>
          </a:xfrm>
        </p:grpSpPr>
        <p:sp>
          <p:nvSpPr>
            <p:cNvPr id="18" name="矩形 17"/>
            <p:cNvSpPr/>
            <p:nvPr/>
          </p:nvSpPr>
          <p:spPr>
            <a:xfrm>
              <a:off x="-32" y="2185988"/>
              <a:ext cx="1692275" cy="14446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19" name="矩形 18"/>
            <p:cNvSpPr/>
            <p:nvPr/>
          </p:nvSpPr>
          <p:spPr>
            <a:xfrm>
              <a:off x="-32" y="2328863"/>
              <a:ext cx="1692275" cy="14446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0" name="矩形 19"/>
            <p:cNvSpPr/>
            <p:nvPr/>
          </p:nvSpPr>
          <p:spPr>
            <a:xfrm>
              <a:off x="-32" y="2471738"/>
              <a:ext cx="1692275" cy="14446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grpSp>
      <p:grpSp>
        <p:nvGrpSpPr>
          <p:cNvPr id="86020" name="组合 22"/>
          <p:cNvGrpSpPr>
            <a:grpSpLocks/>
          </p:cNvGrpSpPr>
          <p:nvPr/>
        </p:nvGrpSpPr>
        <p:grpSpPr bwMode="auto">
          <a:xfrm>
            <a:off x="8739188" y="2163763"/>
            <a:ext cx="1928812" cy="436562"/>
            <a:chOff x="7666070" y="2163763"/>
            <a:chExt cx="1477962" cy="436562"/>
          </a:xfrm>
        </p:grpSpPr>
        <p:sp>
          <p:nvSpPr>
            <p:cNvPr id="21" name="矩形 20"/>
            <p:cNvSpPr/>
            <p:nvPr/>
          </p:nvSpPr>
          <p:spPr>
            <a:xfrm>
              <a:off x="7666070" y="2163763"/>
              <a:ext cx="1477962" cy="1508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2" name="矩形 21"/>
            <p:cNvSpPr/>
            <p:nvPr/>
          </p:nvSpPr>
          <p:spPr>
            <a:xfrm>
              <a:off x="7666070" y="2306638"/>
              <a:ext cx="1477962" cy="15081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sp>
          <p:nvSpPr>
            <p:cNvPr id="25" name="矩形 24"/>
            <p:cNvSpPr/>
            <p:nvPr/>
          </p:nvSpPr>
          <p:spPr>
            <a:xfrm>
              <a:off x="7666070" y="2449513"/>
              <a:ext cx="1477962" cy="15081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prstClr val="white"/>
                </a:solidFill>
                <a:latin typeface="Calibri"/>
                <a:ea typeface="宋体" panose="02010600030101010101" pitchFamily="2" charset="-122"/>
              </a:endParaRPr>
            </a:p>
          </p:txBody>
        </p:sp>
      </p:grpSp>
      <p:sp>
        <p:nvSpPr>
          <p:cNvPr id="3073" name="Rectangle 1"/>
          <p:cNvSpPr>
            <a:spLocks noChangeArrowheads="1"/>
          </p:cNvSpPr>
          <p:nvPr/>
        </p:nvSpPr>
        <p:spPr bwMode="auto">
          <a:xfrm>
            <a:off x="2452688" y="3357564"/>
            <a:ext cx="7143750" cy="708025"/>
          </a:xfrm>
          <a:prstGeom prst="rect">
            <a:avLst/>
          </a:prstGeom>
          <a:noFill/>
          <a:ln w="9525">
            <a:noFill/>
            <a:miter lim="800000"/>
          </a:ln>
          <a:effectLst/>
        </p:spPr>
        <p:txBody>
          <a:bodyPr anchor="ctr">
            <a:spAutoFit/>
          </a:bodyPr>
          <a:lstStyle/>
          <a:p>
            <a:pPr algn="ctr" fontAlgn="base">
              <a:spcBef>
                <a:spcPct val="0"/>
              </a:spcBef>
              <a:spcAft>
                <a:spcPct val="0"/>
              </a:spcAft>
              <a:defRPr/>
            </a:pPr>
            <a:r>
              <a:rPr lang="zh-CN" altLang="en-US" sz="4000" b="1" dirty="0">
                <a:solidFill>
                  <a:srgbClr val="4BACC6">
                    <a:lumMod val="50000"/>
                  </a:srgbClr>
                </a:solidFill>
                <a:latin typeface="楷体" panose="02010609060101010101" charset="-122"/>
                <a:ea typeface="楷体" panose="02010609060101010101" charset="-122"/>
                <a:cs typeface="宋体" panose="02010600030101010101" pitchFamily="2" charset="-122"/>
              </a:rPr>
              <a:t>谢谢！</a:t>
            </a:r>
          </a:p>
        </p:txBody>
      </p:sp>
    </p:spTree>
    <p:extLst>
      <p:ext uri="{BB962C8B-B14F-4D97-AF65-F5344CB8AC3E}">
        <p14:creationId xmlns:p14="http://schemas.microsoft.com/office/powerpoint/2010/main" val="7772080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3073"/>
                                        </p:tgtEl>
                                        <p:attrNameLst>
                                          <p:attrName>style.visibility</p:attrName>
                                        </p:attrNameLst>
                                      </p:cBhvr>
                                      <p:to>
                                        <p:strVal val="visible"/>
                                      </p:to>
                                    </p:set>
                                    <p:animEffect transition="in" filter="randombar(horizontal)">
                                      <p:cBhvr>
                                        <p:cTn id="13"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30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pPr>
              <a:defRPr/>
            </a:pPr>
            <a:fld id="{5260AB5C-E48C-4468-BD01-2D20E9C85F2F}" type="slidenum">
              <a:rPr lang="zh-CN" altLang="en-US" smtClean="0"/>
              <a:pPr>
                <a:defRPr/>
              </a:pPr>
              <a:t>2</a:t>
            </a:fld>
            <a:endParaRPr lang="zh-CN" altLang="en-US"/>
          </a:p>
        </p:txBody>
      </p:sp>
      <p:grpSp>
        <p:nvGrpSpPr>
          <p:cNvPr id="5" name="Group 4"/>
          <p:cNvGrpSpPr>
            <a:grpSpLocks/>
          </p:cNvGrpSpPr>
          <p:nvPr/>
        </p:nvGrpSpPr>
        <p:grpSpPr bwMode="auto">
          <a:xfrm>
            <a:off x="2076450" y="898450"/>
            <a:ext cx="4724400" cy="685800"/>
            <a:chOff x="1296" y="1824"/>
            <a:chExt cx="2976" cy="432"/>
          </a:xfrm>
        </p:grpSpPr>
        <p:sp>
          <p:nvSpPr>
            <p:cNvPr id="6" name="AutoShape 5"/>
            <p:cNvSpPr>
              <a:spLocks noChangeArrowheads="1"/>
            </p:cNvSpPr>
            <p:nvPr/>
          </p:nvSpPr>
          <p:spPr bwMode="gray">
            <a:xfrm>
              <a:off x="1536" y="1899"/>
              <a:ext cx="2736" cy="288"/>
            </a:xfrm>
            <a:prstGeom prst="roundRect">
              <a:avLst>
                <a:gd name="adj" fmla="val 16667"/>
              </a:avLst>
            </a:prstGeom>
            <a:gradFill rotWithShape="1">
              <a:gsLst>
                <a:gs pos="0">
                  <a:srgbClr val="CCCC00">
                    <a:gamma/>
                    <a:tint val="21176"/>
                    <a:invGamma/>
                  </a:srgbClr>
                </a:gs>
                <a:gs pos="100000">
                  <a:srgbClr val="CCCC00"/>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7" name="AutoShape 6"/>
            <p:cNvSpPr>
              <a:spLocks noChangeArrowheads="1"/>
            </p:cNvSpPr>
            <p:nvPr/>
          </p:nvSpPr>
          <p:spPr bwMode="gray">
            <a:xfrm>
              <a:off x="1296" y="1824"/>
              <a:ext cx="432" cy="432"/>
            </a:xfrm>
            <a:prstGeom prst="diamond">
              <a:avLst/>
            </a:prstGeom>
            <a:solidFill>
              <a:srgbClr val="CCCC00"/>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8" name="Text Box 7"/>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2B166E"/>
                  </a:solidFill>
                  <a:effectLst/>
                  <a:uLnTx/>
                  <a:uFillTx/>
                  <a:latin typeface="Arial" panose="020B0604020202020204" pitchFamily="34" charset="0"/>
                </a:rPr>
                <a:t>课程定位</a:t>
              </a:r>
              <a:endParaRPr kumimoji="0" lang="en-US" altLang="zh-CN" sz="1800" b="0" i="0" u="none" strike="noStrike" kern="0" cap="none" spc="0" normalizeH="0" baseline="0" noProof="0" dirty="0">
                <a:ln>
                  <a:noFill/>
                </a:ln>
                <a:solidFill>
                  <a:srgbClr val="2B166E"/>
                </a:solidFill>
                <a:effectLst/>
                <a:uLnTx/>
                <a:uFillTx/>
                <a:latin typeface="Arial" panose="020B0604020202020204" pitchFamily="34" charset="0"/>
              </a:endParaRPr>
            </a:p>
          </p:txBody>
        </p:sp>
        <p:sp>
          <p:nvSpPr>
            <p:cNvPr id="9" name="Text Box 8"/>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a:ln>
                    <a:noFill/>
                  </a:ln>
                  <a:solidFill>
                    <a:srgbClr val="FFFFFF"/>
                  </a:solidFill>
                  <a:effectLst/>
                  <a:uLnTx/>
                  <a:uFillTx/>
                  <a:latin typeface="Arial" panose="020B0604020202020204" pitchFamily="34" charset="0"/>
                </a:rPr>
                <a:t>1</a:t>
              </a:r>
            </a:p>
          </p:txBody>
        </p:sp>
      </p:grpSp>
      <p:grpSp>
        <p:nvGrpSpPr>
          <p:cNvPr id="10" name="Group 9"/>
          <p:cNvGrpSpPr>
            <a:grpSpLocks/>
          </p:cNvGrpSpPr>
          <p:nvPr/>
        </p:nvGrpSpPr>
        <p:grpSpPr bwMode="auto">
          <a:xfrm>
            <a:off x="2124075" y="1661714"/>
            <a:ext cx="4724400" cy="685800"/>
            <a:chOff x="1296" y="1824"/>
            <a:chExt cx="2976" cy="432"/>
          </a:xfrm>
        </p:grpSpPr>
        <p:sp>
          <p:nvSpPr>
            <p:cNvPr id="11" name="AutoShape 10"/>
            <p:cNvSpPr>
              <a:spLocks noChangeArrowheads="1"/>
            </p:cNvSpPr>
            <p:nvPr/>
          </p:nvSpPr>
          <p:spPr bwMode="gray">
            <a:xfrm>
              <a:off x="1536" y="1899"/>
              <a:ext cx="2736" cy="288"/>
            </a:xfrm>
            <a:prstGeom prst="roundRect">
              <a:avLst>
                <a:gd name="adj" fmla="val 16667"/>
              </a:avLst>
            </a:prstGeom>
            <a:gradFill rotWithShape="1">
              <a:gsLst>
                <a:gs pos="0">
                  <a:srgbClr val="458F8F">
                    <a:gamma/>
                    <a:tint val="21176"/>
                    <a:invGamma/>
                  </a:srgbClr>
                </a:gs>
                <a:gs pos="100000">
                  <a:srgbClr val="458F8F"/>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2" name="AutoShape 11"/>
            <p:cNvSpPr>
              <a:spLocks noChangeArrowheads="1"/>
            </p:cNvSpPr>
            <p:nvPr/>
          </p:nvSpPr>
          <p:spPr bwMode="gray">
            <a:xfrm>
              <a:off x="1296" y="1824"/>
              <a:ext cx="432" cy="432"/>
            </a:xfrm>
            <a:prstGeom prst="diamond">
              <a:avLst/>
            </a:prstGeom>
            <a:solidFill>
              <a:srgbClr val="458F8F"/>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3" name="Text Box 12"/>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2B166E"/>
                  </a:solidFill>
                  <a:effectLst/>
                  <a:uLnTx/>
                  <a:uFillTx/>
                  <a:latin typeface="Arial" panose="020B0604020202020204" pitchFamily="34" charset="0"/>
                </a:rPr>
                <a:t>课程目标</a:t>
              </a:r>
              <a:r>
                <a:rPr kumimoji="0" lang="zh-CN" altLang="en-US" sz="1800" b="0" i="0" u="none" strike="noStrike" kern="0" cap="none" spc="0" normalizeH="0" baseline="0" noProof="0" dirty="0">
                  <a:ln>
                    <a:noFill/>
                  </a:ln>
                  <a:solidFill>
                    <a:srgbClr val="2B166E"/>
                  </a:solidFill>
                  <a:effectLst/>
                  <a:uLnTx/>
                  <a:uFillTx/>
                  <a:latin typeface="Arial" panose="020B0604020202020204" pitchFamily="34" charset="0"/>
                </a:rPr>
                <a:t> </a:t>
              </a:r>
            </a:p>
          </p:txBody>
        </p:sp>
        <p:sp>
          <p:nvSpPr>
            <p:cNvPr id="14" name="Text Box 13"/>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a:ln>
                    <a:noFill/>
                  </a:ln>
                  <a:solidFill>
                    <a:srgbClr val="FFFFFF"/>
                  </a:solidFill>
                  <a:effectLst/>
                  <a:uLnTx/>
                  <a:uFillTx/>
                  <a:latin typeface="Arial" panose="020B0604020202020204" pitchFamily="34" charset="0"/>
                </a:rPr>
                <a:t>2</a:t>
              </a:r>
            </a:p>
          </p:txBody>
        </p:sp>
      </p:grpSp>
      <p:grpSp>
        <p:nvGrpSpPr>
          <p:cNvPr id="15" name="Group 14"/>
          <p:cNvGrpSpPr>
            <a:grpSpLocks/>
          </p:cNvGrpSpPr>
          <p:nvPr/>
        </p:nvGrpSpPr>
        <p:grpSpPr bwMode="auto">
          <a:xfrm>
            <a:off x="2095500" y="2403076"/>
            <a:ext cx="4724400" cy="685800"/>
            <a:chOff x="1296" y="1824"/>
            <a:chExt cx="2976" cy="432"/>
          </a:xfrm>
        </p:grpSpPr>
        <p:sp>
          <p:nvSpPr>
            <p:cNvPr id="16" name="AutoShape 15"/>
            <p:cNvSpPr>
              <a:spLocks noChangeArrowheads="1"/>
            </p:cNvSpPr>
            <p:nvPr/>
          </p:nvSpPr>
          <p:spPr bwMode="gray">
            <a:xfrm>
              <a:off x="1536" y="1899"/>
              <a:ext cx="2736" cy="288"/>
            </a:xfrm>
            <a:prstGeom prst="roundRect">
              <a:avLst>
                <a:gd name="adj" fmla="val 16667"/>
              </a:avLst>
            </a:prstGeom>
            <a:gradFill rotWithShape="1">
              <a:gsLst>
                <a:gs pos="0">
                  <a:srgbClr val="336699">
                    <a:gamma/>
                    <a:tint val="21176"/>
                    <a:invGamma/>
                  </a:srgbClr>
                </a:gs>
                <a:gs pos="100000">
                  <a:srgbClr val="336699"/>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7" name="AutoShape 16"/>
            <p:cNvSpPr>
              <a:spLocks noChangeArrowheads="1"/>
            </p:cNvSpPr>
            <p:nvPr/>
          </p:nvSpPr>
          <p:spPr bwMode="gray">
            <a:xfrm>
              <a:off x="1296" y="1824"/>
              <a:ext cx="432" cy="432"/>
            </a:xfrm>
            <a:prstGeom prst="diamond">
              <a:avLst/>
            </a:prstGeom>
            <a:solidFill>
              <a:srgbClr val="9999FF"/>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18" name="Text Box 17"/>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2B166E"/>
                  </a:solidFill>
                  <a:effectLst/>
                  <a:uLnTx/>
                  <a:uFillTx/>
                  <a:latin typeface="Arial" panose="020B0604020202020204" pitchFamily="34" charset="0"/>
                </a:rPr>
                <a:t>课程内容设计</a:t>
              </a:r>
              <a:r>
                <a:rPr kumimoji="0" lang="zh-CN" altLang="en-US" sz="1800" b="0" i="0" u="none" strike="noStrike" kern="0" cap="none" spc="0" normalizeH="0" baseline="0" noProof="0" dirty="0">
                  <a:ln>
                    <a:noFill/>
                  </a:ln>
                  <a:solidFill>
                    <a:srgbClr val="2B166E"/>
                  </a:solidFill>
                  <a:effectLst/>
                  <a:uLnTx/>
                  <a:uFillTx/>
                  <a:latin typeface="Arial" panose="020B0604020202020204" pitchFamily="34" charset="0"/>
                </a:rPr>
                <a:t> </a:t>
              </a:r>
            </a:p>
          </p:txBody>
        </p:sp>
        <p:sp>
          <p:nvSpPr>
            <p:cNvPr id="19" name="Text Box 18"/>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a:ln>
                    <a:noFill/>
                  </a:ln>
                  <a:solidFill>
                    <a:srgbClr val="FFFFFF"/>
                  </a:solidFill>
                  <a:effectLst/>
                  <a:uLnTx/>
                  <a:uFillTx/>
                  <a:latin typeface="Arial" panose="020B0604020202020204" pitchFamily="34" charset="0"/>
                </a:rPr>
                <a:t>3</a:t>
              </a:r>
            </a:p>
          </p:txBody>
        </p:sp>
      </p:grpSp>
      <p:grpSp>
        <p:nvGrpSpPr>
          <p:cNvPr id="20" name="Group 19"/>
          <p:cNvGrpSpPr>
            <a:grpSpLocks/>
          </p:cNvGrpSpPr>
          <p:nvPr/>
        </p:nvGrpSpPr>
        <p:grpSpPr bwMode="auto">
          <a:xfrm>
            <a:off x="2124075" y="3152376"/>
            <a:ext cx="4724400" cy="685800"/>
            <a:chOff x="1296" y="1824"/>
            <a:chExt cx="2976" cy="432"/>
          </a:xfrm>
        </p:grpSpPr>
        <p:sp>
          <p:nvSpPr>
            <p:cNvPr id="21" name="AutoShape 20"/>
            <p:cNvSpPr>
              <a:spLocks noChangeArrowheads="1"/>
            </p:cNvSpPr>
            <p:nvPr/>
          </p:nvSpPr>
          <p:spPr bwMode="gray">
            <a:xfrm>
              <a:off x="1536" y="1899"/>
              <a:ext cx="2736" cy="288"/>
            </a:xfrm>
            <a:prstGeom prst="roundRect">
              <a:avLst>
                <a:gd name="adj" fmla="val 16667"/>
              </a:avLst>
            </a:prstGeom>
            <a:gradFill rotWithShape="1">
              <a:gsLst>
                <a:gs pos="0">
                  <a:srgbClr val="6C9BBE">
                    <a:gamma/>
                    <a:tint val="21176"/>
                    <a:invGamma/>
                  </a:srgbClr>
                </a:gs>
                <a:gs pos="100000">
                  <a:srgbClr val="6C9BBE"/>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22" name="AutoShape 21"/>
            <p:cNvSpPr>
              <a:spLocks noChangeArrowheads="1"/>
            </p:cNvSpPr>
            <p:nvPr/>
          </p:nvSpPr>
          <p:spPr bwMode="gray">
            <a:xfrm>
              <a:off x="1296" y="1824"/>
              <a:ext cx="432" cy="432"/>
            </a:xfrm>
            <a:prstGeom prst="diamond">
              <a:avLst/>
            </a:prstGeom>
            <a:solidFill>
              <a:srgbClr val="6C9BBE"/>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23" name="Text Box 22"/>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1" i="0" u="none" strike="noStrike" kern="0" cap="none" spc="0" normalizeH="0" baseline="0" noProof="0" dirty="0">
                  <a:ln>
                    <a:noFill/>
                  </a:ln>
                  <a:solidFill>
                    <a:srgbClr val="2B166E"/>
                  </a:solidFill>
                  <a:effectLst/>
                  <a:uLnTx/>
                  <a:uFillTx/>
                  <a:latin typeface="Arial" panose="020B0604020202020204" pitchFamily="34" charset="0"/>
                </a:rPr>
                <a:t>课程进度</a:t>
              </a:r>
            </a:p>
          </p:txBody>
        </p:sp>
        <p:sp>
          <p:nvSpPr>
            <p:cNvPr id="24" name="Text Box 23"/>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a:ln>
                    <a:noFill/>
                  </a:ln>
                  <a:solidFill>
                    <a:srgbClr val="FFFFFF"/>
                  </a:solidFill>
                  <a:effectLst/>
                  <a:uLnTx/>
                  <a:uFillTx/>
                  <a:latin typeface="Arial" panose="020B0604020202020204" pitchFamily="34" charset="0"/>
                </a:rPr>
                <a:t>4</a:t>
              </a:r>
            </a:p>
          </p:txBody>
        </p:sp>
      </p:grpSp>
      <p:grpSp>
        <p:nvGrpSpPr>
          <p:cNvPr id="30" name="Group 40"/>
          <p:cNvGrpSpPr>
            <a:grpSpLocks/>
          </p:cNvGrpSpPr>
          <p:nvPr/>
        </p:nvGrpSpPr>
        <p:grpSpPr bwMode="auto">
          <a:xfrm>
            <a:off x="2124075" y="3901676"/>
            <a:ext cx="4724400" cy="685800"/>
            <a:chOff x="1296" y="1824"/>
            <a:chExt cx="2976" cy="432"/>
          </a:xfrm>
        </p:grpSpPr>
        <p:sp>
          <p:nvSpPr>
            <p:cNvPr id="31" name="AutoShape 41"/>
            <p:cNvSpPr>
              <a:spLocks noChangeArrowheads="1"/>
            </p:cNvSpPr>
            <p:nvPr/>
          </p:nvSpPr>
          <p:spPr bwMode="gray">
            <a:xfrm>
              <a:off x="1536" y="1899"/>
              <a:ext cx="2736" cy="288"/>
            </a:xfrm>
            <a:prstGeom prst="roundRect">
              <a:avLst>
                <a:gd name="adj" fmla="val 16667"/>
              </a:avLst>
            </a:prstGeom>
            <a:gradFill rotWithShape="1">
              <a:gsLst>
                <a:gs pos="0">
                  <a:srgbClr val="336699">
                    <a:gamma/>
                    <a:tint val="21176"/>
                    <a:invGamma/>
                  </a:srgbClr>
                </a:gs>
                <a:gs pos="100000">
                  <a:srgbClr val="336699"/>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32" name="AutoShape 42"/>
            <p:cNvSpPr>
              <a:spLocks noChangeArrowheads="1"/>
            </p:cNvSpPr>
            <p:nvPr/>
          </p:nvSpPr>
          <p:spPr bwMode="gray">
            <a:xfrm>
              <a:off x="1296" y="1824"/>
              <a:ext cx="432" cy="432"/>
            </a:xfrm>
            <a:prstGeom prst="diamond">
              <a:avLst/>
            </a:prstGeom>
            <a:solidFill>
              <a:srgbClr val="9999FF"/>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33" name="Text Box 43"/>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0" i="0" u="none" strike="noStrike" kern="0" cap="none" spc="0" normalizeH="0" baseline="0" noProof="0" dirty="0">
                  <a:ln>
                    <a:noFill/>
                  </a:ln>
                  <a:solidFill>
                    <a:srgbClr val="2B166E"/>
                  </a:solidFill>
                  <a:effectLst/>
                  <a:uLnTx/>
                  <a:uFillTx/>
                  <a:latin typeface="Arial" panose="020B0604020202020204" pitchFamily="34" charset="0"/>
                </a:rPr>
                <a:t>课程考核</a:t>
              </a:r>
            </a:p>
          </p:txBody>
        </p:sp>
        <p:sp>
          <p:nvSpPr>
            <p:cNvPr id="34" name="Text Box 44"/>
            <p:cNvSpPr txBox="1">
              <a:spLocks noChangeArrowheads="1"/>
            </p:cNvSpPr>
            <p:nvPr/>
          </p:nvSpPr>
          <p:spPr bwMode="gray">
            <a:xfrm>
              <a:off x="1393" y="1886"/>
              <a:ext cx="2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a:ln>
                    <a:noFill/>
                  </a:ln>
                  <a:solidFill>
                    <a:srgbClr val="FFFFFF"/>
                  </a:solidFill>
                  <a:effectLst/>
                  <a:uLnTx/>
                  <a:uFillTx/>
                  <a:latin typeface="Arial" panose="020B0604020202020204" pitchFamily="34" charset="0"/>
                </a:rPr>
                <a:t>5</a:t>
              </a:r>
            </a:p>
          </p:txBody>
        </p:sp>
      </p:grpSp>
      <p:grpSp>
        <p:nvGrpSpPr>
          <p:cNvPr id="35" name="Group 35"/>
          <p:cNvGrpSpPr>
            <a:grpSpLocks/>
          </p:cNvGrpSpPr>
          <p:nvPr/>
        </p:nvGrpSpPr>
        <p:grpSpPr bwMode="auto">
          <a:xfrm>
            <a:off x="2124075" y="4692406"/>
            <a:ext cx="4724400" cy="685800"/>
            <a:chOff x="1296" y="1824"/>
            <a:chExt cx="2976" cy="432"/>
          </a:xfrm>
        </p:grpSpPr>
        <p:sp>
          <p:nvSpPr>
            <p:cNvPr id="36" name="AutoShape 36"/>
            <p:cNvSpPr>
              <a:spLocks noChangeArrowheads="1"/>
            </p:cNvSpPr>
            <p:nvPr/>
          </p:nvSpPr>
          <p:spPr bwMode="gray">
            <a:xfrm>
              <a:off x="1536" y="1899"/>
              <a:ext cx="2736" cy="288"/>
            </a:xfrm>
            <a:prstGeom prst="roundRect">
              <a:avLst>
                <a:gd name="adj" fmla="val 16667"/>
              </a:avLst>
            </a:prstGeom>
            <a:gradFill rotWithShape="1">
              <a:gsLst>
                <a:gs pos="0">
                  <a:srgbClr val="CCCC00">
                    <a:gamma/>
                    <a:tint val="21176"/>
                    <a:invGamma/>
                  </a:srgbClr>
                </a:gs>
                <a:gs pos="100000">
                  <a:srgbClr val="CCCC00"/>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37" name="AutoShape 37"/>
            <p:cNvSpPr>
              <a:spLocks noChangeArrowheads="1"/>
            </p:cNvSpPr>
            <p:nvPr/>
          </p:nvSpPr>
          <p:spPr bwMode="gray">
            <a:xfrm>
              <a:off x="1296" y="1824"/>
              <a:ext cx="432" cy="432"/>
            </a:xfrm>
            <a:prstGeom prst="diamond">
              <a:avLst/>
            </a:prstGeom>
            <a:solidFill>
              <a:srgbClr val="CCCC00"/>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r>
                <a:rPr lang="en-US" altLang="zh-CN" sz="1600" kern="0" dirty="0">
                  <a:solidFill>
                    <a:srgbClr val="FFFFFF"/>
                  </a:solidFill>
                  <a:latin typeface="Arial" panose="020B0604020202020204" pitchFamily="34" charset="0"/>
                </a:rPr>
                <a:t>6</a:t>
              </a:r>
              <a:endParaRPr kumimoji="0" lang="zh-CN" altLang="en-US" sz="1600" b="0" i="0" u="none" strike="noStrike" kern="0" cap="none" spc="0" normalizeH="0" baseline="0" noProof="0" dirty="0">
                <a:ln>
                  <a:noFill/>
                </a:ln>
                <a:solidFill>
                  <a:srgbClr val="FFFFFF"/>
                </a:solidFill>
                <a:effectLst/>
                <a:uLnTx/>
                <a:uFillTx/>
                <a:latin typeface="Arial" panose="020B0604020202020204" pitchFamily="34" charset="0"/>
              </a:endParaRPr>
            </a:p>
          </p:txBody>
        </p:sp>
        <p:sp>
          <p:nvSpPr>
            <p:cNvPr id="38" name="Text Box 38"/>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0" i="0" u="none" strike="noStrike" kern="0" cap="none" spc="0" normalizeH="0" baseline="0" noProof="0" dirty="0">
                  <a:ln>
                    <a:noFill/>
                  </a:ln>
                  <a:solidFill>
                    <a:srgbClr val="2B166E"/>
                  </a:solidFill>
                  <a:effectLst/>
                  <a:uLnTx/>
                  <a:uFillTx/>
                  <a:latin typeface="Arial" panose="020B0604020202020204" pitchFamily="34" charset="0"/>
                </a:rPr>
                <a:t>课程特色与创新</a:t>
              </a:r>
              <a:endParaRPr kumimoji="0" lang="en-US" altLang="zh-CN" sz="1800" b="0" i="0" u="none" strike="noStrike" kern="0" cap="none" spc="0" normalizeH="0" baseline="0" noProof="0" dirty="0">
                <a:ln>
                  <a:noFill/>
                </a:ln>
                <a:solidFill>
                  <a:srgbClr val="2B166E"/>
                </a:solidFill>
                <a:effectLst/>
                <a:uLnTx/>
                <a:uFillTx/>
                <a:latin typeface="Arial" panose="020B0604020202020204" pitchFamily="34" charset="0"/>
              </a:endParaRPr>
            </a:p>
          </p:txBody>
        </p:sp>
      </p:grpSp>
      <p:grpSp>
        <p:nvGrpSpPr>
          <p:cNvPr id="40" name="Group 35"/>
          <p:cNvGrpSpPr>
            <a:grpSpLocks/>
          </p:cNvGrpSpPr>
          <p:nvPr/>
        </p:nvGrpSpPr>
        <p:grpSpPr bwMode="auto">
          <a:xfrm>
            <a:off x="2124075" y="5419407"/>
            <a:ext cx="4724400" cy="685800"/>
            <a:chOff x="1296" y="1824"/>
            <a:chExt cx="2976" cy="432"/>
          </a:xfrm>
        </p:grpSpPr>
        <p:sp>
          <p:nvSpPr>
            <p:cNvPr id="41" name="AutoShape 36"/>
            <p:cNvSpPr>
              <a:spLocks noChangeArrowheads="1"/>
            </p:cNvSpPr>
            <p:nvPr/>
          </p:nvSpPr>
          <p:spPr bwMode="gray">
            <a:xfrm>
              <a:off x="1536" y="1899"/>
              <a:ext cx="2736" cy="288"/>
            </a:xfrm>
            <a:prstGeom prst="roundRect">
              <a:avLst>
                <a:gd name="adj" fmla="val 16667"/>
              </a:avLst>
            </a:prstGeom>
            <a:gradFill rotWithShape="1">
              <a:gsLst>
                <a:gs pos="0">
                  <a:srgbClr val="CCCC00">
                    <a:gamma/>
                    <a:tint val="21176"/>
                    <a:invGamma/>
                  </a:srgbClr>
                </a:gs>
                <a:gs pos="100000">
                  <a:srgbClr val="CCCC00"/>
                </a:gs>
              </a:gsLst>
              <a:lin ang="0" scaled="1"/>
            </a:gradFill>
            <a:ln w="12700" algn="ctr">
              <a:solidFill>
                <a:srgbClr val="FFFFFF"/>
              </a:solidFill>
              <a:round/>
              <a:headEnd/>
              <a:tailEnd/>
            </a:ln>
            <a:effectLst>
              <a:outerShdw dist="99190" dir="238833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42" name="AutoShape 37"/>
            <p:cNvSpPr>
              <a:spLocks noChangeArrowheads="1"/>
            </p:cNvSpPr>
            <p:nvPr/>
          </p:nvSpPr>
          <p:spPr bwMode="gray">
            <a:xfrm>
              <a:off x="1296" y="1824"/>
              <a:ext cx="432" cy="432"/>
            </a:xfrm>
            <a:prstGeom prst="diamond">
              <a:avLst/>
            </a:prstGeom>
            <a:solidFill>
              <a:srgbClr val="CCCC00"/>
            </a:solidFill>
            <a:ln w="25400" algn="ctr">
              <a:solidFill>
                <a:srgbClr val="FFFFFF"/>
              </a:solidFill>
              <a:miter lim="800000"/>
              <a:headEnd/>
              <a:tailEnd/>
            </a:ln>
            <a:effectLst>
              <a:outerShdw dist="63500" dir="2212194" algn="ctr" rotWithShape="0">
                <a:srgbClr val="333333">
                  <a:alpha val="50000"/>
                </a:srgbClr>
              </a:outerShdw>
            </a:effectLst>
          </p:spPr>
          <p:txBody>
            <a:bodyPr wrap="none" anchor="ctr"/>
            <a:lstStyle/>
            <a:p>
              <a:pPr marL="0" marR="0" lvl="0" indent="0" algn="ctr" defTabSz="914400" eaLnBrk="0" fontAlgn="base" latinLnBrk="0" hangingPunct="0">
                <a:lnSpc>
                  <a:spcPct val="100000"/>
                </a:lnSpc>
                <a:spcBef>
                  <a:spcPct val="0"/>
                </a:spcBef>
                <a:spcAft>
                  <a:spcPct val="0"/>
                </a:spcAft>
                <a:buClrTx/>
                <a:buSzTx/>
                <a:buFontTx/>
                <a:buNone/>
                <a:tabLst/>
                <a:defRPr/>
              </a:pPr>
              <a:endParaRPr kumimoji="0" lang="zh-CN" altLang="en-US" sz="1600" b="0" i="0" u="none" strike="noStrike" kern="0" cap="none" spc="0" normalizeH="0" baseline="0" noProof="0">
                <a:ln>
                  <a:noFill/>
                </a:ln>
                <a:solidFill>
                  <a:srgbClr val="FFFFFF"/>
                </a:solidFill>
                <a:effectLst/>
                <a:uLnTx/>
                <a:uFillTx/>
                <a:latin typeface="Arial" panose="020B0604020202020204" pitchFamily="34" charset="0"/>
              </a:endParaRPr>
            </a:p>
          </p:txBody>
        </p:sp>
        <p:sp>
          <p:nvSpPr>
            <p:cNvPr id="43" name="Text Box 38"/>
            <p:cNvSpPr txBox="1">
              <a:spLocks noChangeArrowheads="1"/>
            </p:cNvSpPr>
            <p:nvPr/>
          </p:nvSpPr>
          <p:spPr bwMode="gray">
            <a:xfrm>
              <a:off x="1680" y="1934"/>
              <a:ext cx="21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zh-CN" altLang="en-US" sz="1800" b="0" i="0" u="none" strike="noStrike" kern="0" cap="none" spc="0" normalizeH="0" baseline="0" noProof="0" dirty="0">
                  <a:ln>
                    <a:noFill/>
                  </a:ln>
                  <a:solidFill>
                    <a:srgbClr val="2B166E"/>
                  </a:solidFill>
                  <a:effectLst/>
                  <a:uLnTx/>
                  <a:uFillTx/>
                  <a:latin typeface="Arial" panose="020B0604020202020204" pitchFamily="34" charset="0"/>
                </a:rPr>
                <a:t>教学效果</a:t>
              </a:r>
              <a:endParaRPr kumimoji="0" lang="en-US" altLang="zh-CN" sz="1800" b="0" i="0" u="none" strike="noStrike" kern="0" cap="none" spc="0" normalizeH="0" baseline="0" noProof="0" dirty="0">
                <a:ln>
                  <a:noFill/>
                </a:ln>
                <a:solidFill>
                  <a:srgbClr val="2B166E"/>
                </a:solidFill>
                <a:effectLst/>
                <a:uLnTx/>
                <a:uFillTx/>
                <a:latin typeface="Arial" panose="020B0604020202020204" pitchFamily="34" charset="0"/>
              </a:endParaRPr>
            </a:p>
          </p:txBody>
        </p:sp>
        <p:sp>
          <p:nvSpPr>
            <p:cNvPr id="44" name="Text Box 39"/>
            <p:cNvSpPr txBox="1">
              <a:spLocks noChangeArrowheads="1"/>
            </p:cNvSpPr>
            <p:nvPr/>
          </p:nvSpPr>
          <p:spPr bwMode="gray">
            <a:xfrm>
              <a:off x="1392" y="1886"/>
              <a:ext cx="224"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92457" dir="9843276" algn="ctr" rotWithShape="0">
                      <a:schemeClr val="bg2"/>
                    </a:outerShdw>
                  </a:effectLst>
                </a14:hiddenEffects>
              </a:ext>
            </a:extLst>
          </p:spPr>
          <p:txBody>
            <a:bodyPr wrap="none">
              <a:spAutoFit/>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zh-CN" sz="2400" b="0" i="0" u="none" strike="noStrike" kern="0" cap="none" spc="0" normalizeH="0" baseline="0" noProof="0" dirty="0">
                  <a:ln>
                    <a:noFill/>
                  </a:ln>
                  <a:solidFill>
                    <a:srgbClr val="FFFFFF"/>
                  </a:solidFill>
                  <a:effectLst/>
                  <a:uLnTx/>
                  <a:uFillTx/>
                  <a:latin typeface="Arial" panose="020B0604020202020204" pitchFamily="34" charset="0"/>
                </a:rPr>
                <a:t>7</a:t>
              </a:r>
            </a:p>
          </p:txBody>
        </p:sp>
      </p:grpSp>
    </p:spTree>
    <p:extLst>
      <p:ext uri="{BB962C8B-B14F-4D97-AF65-F5344CB8AC3E}">
        <p14:creationId xmlns:p14="http://schemas.microsoft.com/office/powerpoint/2010/main" val="2517322135"/>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linds(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blinds(horizontal)">
                                      <p:cBhvr>
                                        <p:cTn id="27" dur="500"/>
                                        <p:tgtEl>
                                          <p:spTgt spid="3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5"/>
                                        </p:tgtEl>
                                        <p:attrNameLst>
                                          <p:attrName>style.visibility</p:attrName>
                                        </p:attrNameLst>
                                      </p:cBhvr>
                                      <p:to>
                                        <p:strVal val="visible"/>
                                      </p:to>
                                    </p:set>
                                    <p:animEffect transition="in" filter="blinds(horizontal)">
                                      <p:cBhvr>
                                        <p:cTn id="32" dur="500"/>
                                        <p:tgtEl>
                                          <p:spTgt spid="3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0"/>
                                        </p:tgtEl>
                                        <p:attrNameLst>
                                          <p:attrName>style.visibility</p:attrName>
                                        </p:attrNameLst>
                                      </p:cBhvr>
                                      <p:to>
                                        <p:strVal val="visible"/>
                                      </p:to>
                                    </p:set>
                                    <p:animEffect transition="in" filter="blinds(horizontal)">
                                      <p:cBhvr>
                                        <p:cTn id="3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14B8DF7B-768E-4E4B-A0D3-421237F0FDB7}" type="slidenum">
              <a:rPr lang="zh-CN" altLang="en-US">
                <a:solidFill>
                  <a:prstClr val="black">
                    <a:tint val="75000"/>
                  </a:prstClr>
                </a:solidFill>
              </a:rPr>
              <a:pPr fontAlgn="base">
                <a:spcBef>
                  <a:spcPct val="0"/>
                </a:spcBef>
                <a:spcAft>
                  <a:spcPct val="0"/>
                </a:spcAft>
                <a:defRPr/>
              </a:pPr>
              <a:t>3</a:t>
            </a:fld>
            <a:endParaRPr lang="en-US" altLang="zh-CN">
              <a:solidFill>
                <a:prstClr val="black">
                  <a:tint val="75000"/>
                </a:prstClr>
              </a:solidFill>
            </a:endParaRPr>
          </a:p>
        </p:txBody>
      </p:sp>
      <p:grpSp>
        <p:nvGrpSpPr>
          <p:cNvPr id="20482" name="组合 38"/>
          <p:cNvGrpSpPr>
            <a:grpSpLocks/>
          </p:cNvGrpSpPr>
          <p:nvPr/>
        </p:nvGrpSpPr>
        <p:grpSpPr bwMode="auto">
          <a:xfrm>
            <a:off x="2024063" y="1127125"/>
            <a:ext cx="6945312" cy="501650"/>
            <a:chOff x="928662" y="1610013"/>
            <a:chExt cx="6944628" cy="501037"/>
          </a:xfrm>
        </p:grpSpPr>
        <p:grpSp>
          <p:nvGrpSpPr>
            <p:cNvPr id="20504" name="组合 36"/>
            <p:cNvGrpSpPr>
              <a:grpSpLocks/>
            </p:cNvGrpSpPr>
            <p:nvPr/>
          </p:nvGrpSpPr>
          <p:grpSpPr bwMode="auto">
            <a:xfrm>
              <a:off x="928662" y="1643311"/>
              <a:ext cx="6944628" cy="467739"/>
              <a:chOff x="928662" y="1643311"/>
              <a:chExt cx="6944628" cy="467739"/>
            </a:xfrm>
          </p:grpSpPr>
          <p:cxnSp>
            <p:nvCxnSpPr>
              <p:cNvPr id="27" name="直接连接符 26"/>
              <p:cNvCxnSpPr/>
              <p:nvPr/>
            </p:nvCxnSpPr>
            <p:spPr>
              <a:xfrm flipV="1">
                <a:off x="1357245" y="2057141"/>
                <a:ext cx="6516045" cy="14271"/>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643310"/>
                <a:ext cx="468266" cy="4677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1.</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20505"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课程定位</a:t>
              </a:r>
            </a:p>
          </p:txBody>
        </p:sp>
      </p:grpSp>
      <p:graphicFrame>
        <p:nvGraphicFramePr>
          <p:cNvPr id="20509" name="Group 29"/>
          <p:cNvGraphicFramePr>
            <a:graphicFrameLocks noGrp="1"/>
          </p:cNvGraphicFramePr>
          <p:nvPr>
            <p:extLst>
              <p:ext uri="{D42A27DB-BD31-4B8C-83A1-F6EECF244321}">
                <p14:modId xmlns:p14="http://schemas.microsoft.com/office/powerpoint/2010/main" val="2195458042"/>
              </p:ext>
            </p:extLst>
          </p:nvPr>
        </p:nvGraphicFramePr>
        <p:xfrm>
          <a:off x="2309814" y="1928814"/>
          <a:ext cx="7215187" cy="3822702"/>
        </p:xfrm>
        <a:graphic>
          <a:graphicData uri="http://schemas.openxmlformats.org/drawingml/2006/table">
            <a:tbl>
              <a:tblPr/>
              <a:tblGrid>
                <a:gridCol w="3016788">
                  <a:extLst>
                    <a:ext uri="{9D8B030D-6E8A-4147-A177-3AD203B41FA5}">
                      <a16:colId xmlns:a16="http://schemas.microsoft.com/office/drawing/2014/main" val="20000"/>
                    </a:ext>
                  </a:extLst>
                </a:gridCol>
                <a:gridCol w="301841">
                  <a:extLst>
                    <a:ext uri="{9D8B030D-6E8A-4147-A177-3AD203B41FA5}">
                      <a16:colId xmlns:a16="http://schemas.microsoft.com/office/drawing/2014/main" val="1405360080"/>
                    </a:ext>
                  </a:extLst>
                </a:gridCol>
                <a:gridCol w="1093033">
                  <a:extLst>
                    <a:ext uri="{9D8B030D-6E8A-4147-A177-3AD203B41FA5}">
                      <a16:colId xmlns:a16="http://schemas.microsoft.com/office/drawing/2014/main" val="2933893949"/>
                    </a:ext>
                  </a:extLst>
                </a:gridCol>
                <a:gridCol w="2803525">
                  <a:extLst>
                    <a:ext uri="{9D8B030D-6E8A-4147-A177-3AD203B41FA5}">
                      <a16:colId xmlns:a16="http://schemas.microsoft.com/office/drawing/2014/main" val="20003"/>
                    </a:ext>
                  </a:extLst>
                </a:gridCol>
              </a:tblGrid>
              <a:tr h="509588">
                <a:tc gridSpan="4">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1" i="0" u="none" strike="noStrike" cap="none" normalizeH="0" baseline="0" dirty="0">
                          <a:ln>
                            <a:noFill/>
                          </a:ln>
                          <a:solidFill>
                            <a:srgbClr val="000000"/>
                          </a:solidFill>
                          <a:effectLst/>
                          <a:latin typeface="Calibri" pitchFamily="34" charset="0"/>
                          <a:ea typeface="楷体"/>
                          <a:cs typeface="Times New Roman" pitchFamily="18" charset="0"/>
                        </a:rPr>
                        <a:t>课程名称：计算机网络基础</a:t>
                      </a:r>
                      <a:endPar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hMerge="1">
                  <a:txBody>
                    <a:bodyPr/>
                    <a:lstStyle/>
                    <a:p>
                      <a:endParaRPr lang="zh-CN" altLang="en-US"/>
                    </a:p>
                  </a:txBody>
                  <a:tcPr>
                    <a:lnL w="12700" cap="flat" cmpd="sng" algn="ctr">
                      <a:solidFill>
                        <a:srgbClr val="000000"/>
                      </a:solidFill>
                      <a:prstDash val="solid"/>
                      <a:round/>
                      <a:headEnd type="none" w="med" len="med"/>
                      <a:tailEnd type="none" w="med" len="med"/>
                    </a:ln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09588">
                <a:tc>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课程代码：</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250495</a:t>
                      </a:r>
                      <a:endParaRPr kumimoji="0" lang="zh-CN" altLang="zh-CN" sz="1800" b="0" i="0" u="none" strike="noStrike" cap="none" normalizeH="0" baseline="0" dirty="0">
                        <a:ln>
                          <a:noFill/>
                        </a:ln>
                        <a:solidFill>
                          <a:schemeClr val="tx1"/>
                        </a:solidFill>
                        <a:effectLst/>
                        <a:latin typeface="Calibri" pitchFamily="34" charset="0"/>
                        <a:ea typeface="楷体"/>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学分：</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3.5</a:t>
                      </a:r>
                      <a:endParaRPr kumimoji="0" lang="zh-CN" altLang="zh-CN" sz="1800" b="0" i="0" u="none" strike="noStrike" cap="none" normalizeH="0" baseline="0" dirty="0">
                        <a:ln>
                          <a:noFill/>
                        </a:ln>
                        <a:solidFill>
                          <a:schemeClr val="tx1"/>
                        </a:solidFill>
                        <a:effectLst/>
                        <a:latin typeface="Calibri" pitchFamily="34" charset="0"/>
                        <a:ea typeface="楷体"/>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just" defTabSz="914400" rtl="0" eaLnBrk="1" fontAlgn="base" latinLnBrk="0" hangingPunct="1">
                        <a:lnSpc>
                          <a:spcPct val="125000"/>
                        </a:lnSpc>
                        <a:spcBef>
                          <a:spcPct val="0"/>
                        </a:spcBef>
                        <a:spcAft>
                          <a:spcPct val="0"/>
                        </a:spcAft>
                        <a:buClrTx/>
                        <a:buSzTx/>
                        <a:buFontTx/>
                        <a:buNone/>
                        <a:tabLst/>
                      </a:pPr>
                      <a:endParaRPr kumimoji="0" lang="zh-CN" altLang="zh-CN" sz="1800" b="0" i="0" u="none" strike="noStrike" cap="none" normalizeH="0" baseline="0" dirty="0">
                        <a:ln>
                          <a:noFill/>
                        </a:ln>
                        <a:solidFill>
                          <a:schemeClr val="tx1"/>
                        </a:solidFill>
                        <a:effectLst/>
                        <a:latin typeface="Calibri" pitchFamily="34" charset="0"/>
                        <a:ea typeface="楷体"/>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学时：</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56</a:t>
                      </a:r>
                      <a:endParaRPr kumimoji="0" lang="zh-CN" altLang="zh-CN" sz="1800" b="0" i="0" u="none" strike="noStrike" cap="none" normalizeH="0" baseline="0" dirty="0">
                        <a:ln>
                          <a:noFill/>
                        </a:ln>
                        <a:solidFill>
                          <a:schemeClr val="tx1"/>
                        </a:solidFill>
                        <a:effectLst/>
                        <a:latin typeface="Calibri" pitchFamily="34" charset="0"/>
                        <a:ea typeface="楷体"/>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9588">
                <a:tc>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授课时间：第一学期</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授课对象：计算机网络技术专业学生</a:t>
                      </a:r>
                      <a:endParaRPr lang="zh-CN" altLang="en-US" dirty="0"/>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2"/>
                  </a:ext>
                </a:extLst>
              </a:tr>
              <a:tr h="1020763">
                <a:tc gridSpan="4">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课程类型：</a:t>
                      </a:r>
                      <a:r>
                        <a:rPr kumimoji="0" lang="en-US" sz="1800" b="0" i="0" u="none" strike="noStrike" cap="none" normalizeH="0" baseline="0" dirty="0">
                          <a:ln>
                            <a:noFill/>
                          </a:ln>
                          <a:solidFill>
                            <a:schemeClr val="tx1"/>
                          </a:solidFill>
                          <a:effectLst/>
                          <a:latin typeface="Calibri" pitchFamily="34" charset="0"/>
                          <a:ea typeface="楷体"/>
                          <a:cs typeface="Times New Roman" pitchFamily="18" charset="0"/>
                        </a:rPr>
                        <a:t> </a:t>
                      </a:r>
                      <a:endPar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endParaRPr>
                    </a:p>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本课程是为计算机网络技术专业学生开设的一门专业核心课。</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3"/>
                  </a:ext>
                </a:extLst>
              </a:tr>
              <a:tr h="1273175">
                <a:tc gridSpan="2">
                  <a:txBody>
                    <a:bodyPr/>
                    <a:lstStyle/>
                    <a:p>
                      <a:pPr marL="0" marR="0" lvl="0" indent="0" algn="just" defTabSz="914400" rtl="0" eaLnBrk="1" fontAlgn="base" latinLnBrk="0" hangingPunct="1">
                        <a:lnSpc>
                          <a:spcPct val="125000"/>
                        </a:lnSpc>
                        <a:spcBef>
                          <a:spcPct val="0"/>
                        </a:spcBef>
                        <a:spcAft>
                          <a:spcPct val="0"/>
                        </a:spcAft>
                        <a:buClrTx/>
                        <a:buSzTx/>
                        <a:buFontTx/>
                        <a:buNone/>
                        <a:tabLst/>
                      </a:pP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并行课程：</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a:t>
                      </a: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面向对象程序设计</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lnL w="12700" cap="flat" cmpd="sng" algn="ctr">
                      <a:solidFill>
                        <a:srgbClr val="000000"/>
                      </a:solidFill>
                      <a:prstDash val="solid"/>
                      <a:round/>
                      <a:headEnd type="none" w="med" len="med"/>
                      <a:tailEnd type="none" w="med" len="med"/>
                    </a:lnL>
                  </a:tcPr>
                </a:tc>
                <a:tc gridSpan="2">
                  <a:txBody>
                    <a:bodyPr/>
                    <a:lstStyle/>
                    <a:p>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后续课程</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a:t>
                      </a: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路由交换技术</a:t>
                      </a:r>
                      <a:r>
                        <a:rPr kumimoji="0" lang="en-US" altLang="zh-CN" sz="1800" b="0" i="0" u="none" strike="noStrike" cap="none" normalizeH="0" baseline="0" dirty="0">
                          <a:ln>
                            <a:noFill/>
                          </a:ln>
                          <a:solidFill>
                            <a:schemeClr val="tx1"/>
                          </a:solidFill>
                          <a:effectLst/>
                          <a:latin typeface="Calibri" pitchFamily="34" charset="0"/>
                          <a:ea typeface="楷体"/>
                          <a:cs typeface="Times New Roman" pitchFamily="18" charset="0"/>
                        </a:rPr>
                        <a:t>》</a:t>
                      </a:r>
                      <a:r>
                        <a:rPr kumimoji="0" lang="zh-CN" altLang="en-US" sz="1800" b="0" i="0" u="none" strike="noStrike" cap="none" normalizeH="0" baseline="0" dirty="0">
                          <a:ln>
                            <a:noFill/>
                          </a:ln>
                          <a:solidFill>
                            <a:schemeClr val="tx1"/>
                          </a:solidFill>
                          <a:effectLst/>
                          <a:latin typeface="Calibri" pitchFamily="34" charset="0"/>
                          <a:ea typeface="楷体"/>
                          <a:cs typeface="Times New Roman" pitchFamily="18" charset="0"/>
                        </a:rPr>
                        <a:t>等</a:t>
                      </a:r>
                      <a:endParaRPr lang="zh-CN" altLang="en-US" dirty="0"/>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519846429"/>
      </p:ext>
    </p:extLst>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9EFC98B7-311E-4513-95F2-151308983098}" type="slidenum">
              <a:rPr lang="zh-CN" altLang="en-US">
                <a:solidFill>
                  <a:prstClr val="black">
                    <a:tint val="75000"/>
                  </a:prstClr>
                </a:solidFill>
              </a:rPr>
              <a:pPr fontAlgn="base">
                <a:spcBef>
                  <a:spcPct val="0"/>
                </a:spcBef>
                <a:spcAft>
                  <a:spcPct val="0"/>
                </a:spcAft>
                <a:defRPr/>
              </a:pPr>
              <a:t>4</a:t>
            </a:fld>
            <a:endParaRPr lang="en-US" altLang="zh-CN">
              <a:solidFill>
                <a:prstClr val="black">
                  <a:tint val="75000"/>
                </a:prstClr>
              </a:solidFill>
            </a:endParaRPr>
          </a:p>
        </p:txBody>
      </p:sp>
      <p:grpSp>
        <p:nvGrpSpPr>
          <p:cNvPr id="22530" name="组合 38"/>
          <p:cNvGrpSpPr>
            <a:grpSpLocks/>
          </p:cNvGrpSpPr>
          <p:nvPr/>
        </p:nvGrpSpPr>
        <p:grpSpPr bwMode="auto">
          <a:xfrm>
            <a:off x="2024063" y="857251"/>
            <a:ext cx="6945312" cy="468313"/>
            <a:chOff x="928662" y="1340450"/>
            <a:chExt cx="6944628" cy="467740"/>
          </a:xfrm>
        </p:grpSpPr>
        <p:grpSp>
          <p:nvGrpSpPr>
            <p:cNvPr id="22576" name="组合 36"/>
            <p:cNvGrpSpPr>
              <a:grpSpLocks/>
            </p:cNvGrpSpPr>
            <p:nvPr/>
          </p:nvGrpSpPr>
          <p:grpSpPr bwMode="auto">
            <a:xfrm>
              <a:off x="928662" y="1340450"/>
              <a:ext cx="6944628" cy="467740"/>
              <a:chOff x="928662" y="1340450"/>
              <a:chExt cx="6944628" cy="467740"/>
            </a:xfrm>
          </p:grpSpPr>
          <p:cxnSp>
            <p:nvCxnSpPr>
              <p:cNvPr id="27" name="直接连接符 26"/>
              <p:cNvCxnSpPr/>
              <p:nvPr/>
            </p:nvCxnSpPr>
            <p:spPr>
              <a:xfrm flipV="1">
                <a:off x="1357245" y="1768551"/>
                <a:ext cx="6516045" cy="14271"/>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340450"/>
                <a:ext cx="468266" cy="46774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1.</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22577" name="TextBox 37"/>
            <p:cNvSpPr txBox="1">
              <a:spLocks noChangeArrowheads="1"/>
            </p:cNvSpPr>
            <p:nvPr/>
          </p:nvSpPr>
          <p:spPr bwMode="auto">
            <a:xfrm>
              <a:off x="1500106" y="1340451"/>
              <a:ext cx="6285880" cy="456642"/>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课程定位</a:t>
              </a:r>
            </a:p>
          </p:txBody>
        </p:sp>
      </p:grpSp>
      <p:sp>
        <p:nvSpPr>
          <p:cNvPr id="9" name="Text Box 6"/>
          <p:cNvSpPr txBox="1">
            <a:spLocks noChangeArrowheads="1"/>
          </p:cNvSpPr>
          <p:nvPr/>
        </p:nvSpPr>
        <p:spPr bwMode="auto">
          <a:xfrm>
            <a:off x="4772026" y="5956300"/>
            <a:ext cx="2009775" cy="401638"/>
          </a:xfrm>
          <a:prstGeom prst="rect">
            <a:avLst/>
          </a:prstGeom>
          <a:ln>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a:solidFill>
                  <a:prstClr val="black">
                    <a:lumMod val="75000"/>
                  </a:prstClr>
                </a:solidFill>
                <a:latin typeface="微软雅黑" panose="020B0503020204020204" pitchFamily="34" charset="-122"/>
                <a:ea typeface="微软雅黑" panose="020B0503020204020204" pitchFamily="34" charset="-122"/>
              </a:rPr>
              <a:t>入学教育</a:t>
            </a:r>
          </a:p>
        </p:txBody>
      </p:sp>
      <p:sp>
        <p:nvSpPr>
          <p:cNvPr id="10" name="Text Box 7"/>
          <p:cNvSpPr txBox="1">
            <a:spLocks noChangeArrowheads="1"/>
          </p:cNvSpPr>
          <p:nvPr/>
        </p:nvSpPr>
        <p:spPr bwMode="auto">
          <a:xfrm>
            <a:off x="4772025" y="5151439"/>
            <a:ext cx="1855788" cy="401637"/>
          </a:xfrm>
          <a:prstGeom prst="rect">
            <a:avLst/>
          </a:prstGeom>
          <a:ln>
            <a:solidFill>
              <a:srgbClr val="C00000"/>
            </a:solidFill>
            <a:tailEnd type="arrow"/>
          </a:ln>
        </p:spPr>
        <p:style>
          <a:lnRef idx="1">
            <a:schemeClr val="accent6"/>
          </a:lnRef>
          <a:fillRef idx="2">
            <a:schemeClr val="accent6"/>
          </a:fillRef>
          <a:effectRef idx="1">
            <a:schemeClr val="accent6"/>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srgbClr val="FF0000"/>
                </a:solidFill>
                <a:latin typeface="微软雅黑" panose="020B0503020204020204" pitchFamily="34" charset="-122"/>
                <a:ea typeface="微软雅黑" panose="020B0503020204020204" pitchFamily="34" charset="-122"/>
              </a:rPr>
              <a:t>计算机网络基础</a:t>
            </a:r>
          </a:p>
          <a:p>
            <a:pPr algn="ctr" eaLnBrk="1" fontAlgn="base" hangingPunct="1">
              <a:spcBef>
                <a:spcPct val="0"/>
              </a:spcBef>
              <a:spcAft>
                <a:spcPct val="0"/>
              </a:spcAft>
              <a:buClrTx/>
              <a:buNone/>
              <a:defRPr/>
            </a:pPr>
            <a:endParaRPr lang="zh-CN" altLang="en-US" sz="1200" dirty="0">
              <a:solidFill>
                <a:srgbClr val="C00000"/>
              </a:solidFill>
              <a:latin typeface="微软雅黑" panose="020B0503020204020204" pitchFamily="34" charset="-122"/>
              <a:ea typeface="微软雅黑" panose="020B0503020204020204" pitchFamily="34" charset="-122"/>
            </a:endParaRPr>
          </a:p>
        </p:txBody>
      </p:sp>
      <p:sp>
        <p:nvSpPr>
          <p:cNvPr id="11" name="Text Box 9"/>
          <p:cNvSpPr txBox="1">
            <a:spLocks noChangeArrowheads="1"/>
          </p:cNvSpPr>
          <p:nvPr/>
        </p:nvSpPr>
        <p:spPr bwMode="auto">
          <a:xfrm>
            <a:off x="4800600" y="3527425"/>
            <a:ext cx="1855788" cy="401638"/>
          </a:xfrm>
          <a:prstGeom prst="rect">
            <a:avLst/>
          </a:prstGeom>
          <a:ln>
            <a:solidFill>
              <a:srgbClr val="C00000"/>
            </a:solidFill>
            <a:tailEnd type="arrow"/>
          </a:ln>
        </p:spPr>
        <p:style>
          <a:lnRef idx="1">
            <a:schemeClr val="accent2"/>
          </a:lnRef>
          <a:fillRef idx="2">
            <a:schemeClr val="accent2"/>
          </a:fillRef>
          <a:effectRef idx="1">
            <a:schemeClr val="accent2"/>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企业级网络规划及实施</a:t>
            </a:r>
          </a:p>
          <a:p>
            <a:pPr algn="ctr" eaLnBrk="1" fontAlgn="base" hangingPunct="1">
              <a:spcBef>
                <a:spcPct val="0"/>
              </a:spcBef>
              <a:spcAft>
                <a:spcPct val="0"/>
              </a:spcAft>
              <a:buClrTx/>
              <a:buNone/>
              <a:defRPr/>
            </a:pPr>
            <a:endParaRPr lang="zh-CN" altLang="en-US" sz="1200" dirty="0">
              <a:solidFill>
                <a:prstClr val="black">
                  <a:lumMod val="75000"/>
                </a:prstClr>
              </a:solidFill>
              <a:latin typeface="微软雅黑" panose="020B0503020204020204" pitchFamily="34" charset="-122"/>
              <a:ea typeface="微软雅黑" panose="020B0503020204020204" pitchFamily="34" charset="-122"/>
            </a:endParaRPr>
          </a:p>
        </p:txBody>
      </p:sp>
      <p:sp>
        <p:nvSpPr>
          <p:cNvPr id="12" name="Text Box 10"/>
          <p:cNvSpPr txBox="1">
            <a:spLocks noChangeArrowheads="1"/>
          </p:cNvSpPr>
          <p:nvPr/>
        </p:nvSpPr>
        <p:spPr bwMode="auto">
          <a:xfrm>
            <a:off x="2665411" y="4397376"/>
            <a:ext cx="1546225" cy="401637"/>
          </a:xfrm>
          <a:prstGeom prst="rect">
            <a:avLst/>
          </a:prstGeom>
          <a:ln>
            <a:tailEnd type="arrow"/>
          </a:ln>
        </p:spPr>
        <p:style>
          <a:lnRef idx="1">
            <a:schemeClr val="accent1"/>
          </a:lnRef>
          <a:fillRef idx="2">
            <a:schemeClr val="accent1"/>
          </a:fillRef>
          <a:effectRef idx="1">
            <a:schemeClr val="accent1"/>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网页设计与制作</a:t>
            </a:r>
          </a:p>
        </p:txBody>
      </p:sp>
      <p:sp>
        <p:nvSpPr>
          <p:cNvPr id="13" name="Text Box 11"/>
          <p:cNvSpPr txBox="1">
            <a:spLocks noChangeArrowheads="1"/>
          </p:cNvSpPr>
          <p:nvPr/>
        </p:nvSpPr>
        <p:spPr bwMode="auto">
          <a:xfrm>
            <a:off x="6811964" y="3527425"/>
            <a:ext cx="1855787" cy="401638"/>
          </a:xfrm>
          <a:prstGeom prst="rect">
            <a:avLst/>
          </a:prstGeom>
          <a:ln>
            <a:solidFill>
              <a:srgbClr val="C00000"/>
            </a:solidFill>
            <a:tailEnd type="arrow"/>
          </a:ln>
        </p:spPr>
        <p:style>
          <a:lnRef idx="1">
            <a:schemeClr val="accent2"/>
          </a:lnRef>
          <a:fillRef idx="2">
            <a:schemeClr val="accent2"/>
          </a:fillRef>
          <a:effectRef idx="1">
            <a:schemeClr val="accent2"/>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平面设计</a:t>
            </a:r>
          </a:p>
        </p:txBody>
      </p:sp>
      <p:sp>
        <p:nvSpPr>
          <p:cNvPr id="15" name="Text Box 14"/>
          <p:cNvSpPr txBox="1">
            <a:spLocks noChangeArrowheads="1"/>
          </p:cNvSpPr>
          <p:nvPr/>
        </p:nvSpPr>
        <p:spPr bwMode="auto">
          <a:xfrm>
            <a:off x="8740775" y="3527425"/>
            <a:ext cx="1784350" cy="401638"/>
          </a:xfrm>
          <a:prstGeom prst="rect">
            <a:avLst/>
          </a:prstGeom>
          <a:ln>
            <a:solidFill>
              <a:srgbClr val="00B050"/>
            </a:solid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前端综合应用</a:t>
            </a:r>
          </a:p>
        </p:txBody>
      </p:sp>
      <p:sp>
        <p:nvSpPr>
          <p:cNvPr id="16" name="Line 15"/>
          <p:cNvSpPr>
            <a:spLocks noChangeShapeType="1"/>
          </p:cNvSpPr>
          <p:nvPr/>
        </p:nvSpPr>
        <p:spPr bwMode="auto">
          <a:xfrm flipV="1">
            <a:off x="5699125" y="5554664"/>
            <a:ext cx="1588" cy="401637"/>
          </a:xfrm>
          <a:prstGeom prst="line">
            <a:avLst/>
          </a:prstGeom>
          <a:ln w="28575">
            <a:tailEnd type="arrow"/>
          </a:ln>
        </p:spPr>
        <p:style>
          <a:lnRef idx="1">
            <a:schemeClr val="accent1"/>
          </a:lnRef>
          <a:fillRef idx="0">
            <a:schemeClr val="accent1"/>
          </a:fillRef>
          <a:effectRef idx="0">
            <a:schemeClr val="accent1"/>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17" name="Line 18"/>
          <p:cNvSpPr>
            <a:spLocks noChangeShapeType="1"/>
          </p:cNvSpPr>
          <p:nvPr/>
        </p:nvSpPr>
        <p:spPr bwMode="auto">
          <a:xfrm flipV="1">
            <a:off x="5699125" y="4749800"/>
            <a:ext cx="1588" cy="401638"/>
          </a:xfrm>
          <a:prstGeom prst="line">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18" name="Line 19"/>
          <p:cNvSpPr>
            <a:spLocks noChangeShapeType="1"/>
          </p:cNvSpPr>
          <p:nvPr/>
        </p:nvSpPr>
        <p:spPr bwMode="auto">
          <a:xfrm flipV="1">
            <a:off x="5699125" y="3946525"/>
            <a:ext cx="1588" cy="401638"/>
          </a:xfrm>
          <a:prstGeom prst="line">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19" name="Line 21"/>
          <p:cNvSpPr>
            <a:spLocks noChangeShapeType="1"/>
          </p:cNvSpPr>
          <p:nvPr/>
        </p:nvSpPr>
        <p:spPr bwMode="auto">
          <a:xfrm flipV="1">
            <a:off x="5699125" y="3141664"/>
            <a:ext cx="1588" cy="401637"/>
          </a:xfrm>
          <a:prstGeom prst="line">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20" name="Line 23"/>
          <p:cNvSpPr>
            <a:spLocks noChangeShapeType="1"/>
          </p:cNvSpPr>
          <p:nvPr/>
        </p:nvSpPr>
        <p:spPr bwMode="auto">
          <a:xfrm>
            <a:off x="2451100" y="5822950"/>
            <a:ext cx="6496050" cy="0"/>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21" name="Line 24"/>
          <p:cNvSpPr>
            <a:spLocks noChangeShapeType="1"/>
          </p:cNvSpPr>
          <p:nvPr/>
        </p:nvSpPr>
        <p:spPr bwMode="auto">
          <a:xfrm>
            <a:off x="2451100" y="5018089"/>
            <a:ext cx="6496050" cy="1587"/>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22" name="Line 25"/>
          <p:cNvSpPr>
            <a:spLocks noChangeShapeType="1"/>
          </p:cNvSpPr>
          <p:nvPr/>
        </p:nvSpPr>
        <p:spPr bwMode="auto">
          <a:xfrm>
            <a:off x="2451100" y="4213225"/>
            <a:ext cx="6496050" cy="1588"/>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23" name="Line 26"/>
          <p:cNvSpPr>
            <a:spLocks noChangeShapeType="1"/>
          </p:cNvSpPr>
          <p:nvPr/>
        </p:nvSpPr>
        <p:spPr bwMode="auto">
          <a:xfrm>
            <a:off x="2451100" y="3275014"/>
            <a:ext cx="6496050" cy="1587"/>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25" name="Rectangle 28"/>
          <p:cNvSpPr>
            <a:spLocks noChangeArrowheads="1"/>
          </p:cNvSpPr>
          <p:nvPr/>
        </p:nvSpPr>
        <p:spPr bwMode="auto">
          <a:xfrm>
            <a:off x="1833563" y="5151439"/>
            <a:ext cx="309562" cy="403225"/>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a:solidFill>
                  <a:prstClr val="black"/>
                </a:solidFill>
                <a:latin typeface="微软雅黑" panose="020B0503020204020204" pitchFamily="34" charset="-122"/>
                <a:ea typeface="微软雅黑" panose="020B0503020204020204" pitchFamily="34" charset="-122"/>
              </a:rPr>
              <a:t>1</a:t>
            </a:r>
          </a:p>
        </p:txBody>
      </p:sp>
      <p:sp>
        <p:nvSpPr>
          <p:cNvPr id="26" name="Rectangle 29"/>
          <p:cNvSpPr>
            <a:spLocks noChangeArrowheads="1"/>
          </p:cNvSpPr>
          <p:nvPr/>
        </p:nvSpPr>
        <p:spPr bwMode="auto">
          <a:xfrm>
            <a:off x="1833563" y="4348164"/>
            <a:ext cx="309562" cy="401637"/>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a:solidFill>
                  <a:prstClr val="black"/>
                </a:solidFill>
                <a:latin typeface="微软雅黑" panose="020B0503020204020204" pitchFamily="34" charset="-122"/>
                <a:ea typeface="微软雅黑" panose="020B0503020204020204" pitchFamily="34" charset="-122"/>
              </a:rPr>
              <a:t>2</a:t>
            </a:r>
          </a:p>
        </p:txBody>
      </p:sp>
      <p:sp>
        <p:nvSpPr>
          <p:cNvPr id="29" name="Rectangle 30"/>
          <p:cNvSpPr>
            <a:spLocks noChangeArrowheads="1"/>
          </p:cNvSpPr>
          <p:nvPr/>
        </p:nvSpPr>
        <p:spPr bwMode="auto">
          <a:xfrm>
            <a:off x="1833563" y="3543301"/>
            <a:ext cx="309562" cy="403225"/>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dirty="0">
                <a:solidFill>
                  <a:prstClr val="black"/>
                </a:solidFill>
                <a:latin typeface="微软雅黑" panose="020B0503020204020204" pitchFamily="34" charset="-122"/>
                <a:ea typeface="微软雅黑" panose="020B0503020204020204" pitchFamily="34" charset="-122"/>
              </a:rPr>
              <a:t>3</a:t>
            </a:r>
          </a:p>
        </p:txBody>
      </p:sp>
      <p:sp>
        <p:nvSpPr>
          <p:cNvPr id="30" name="Rectangle 31"/>
          <p:cNvSpPr>
            <a:spLocks noChangeArrowheads="1"/>
          </p:cNvSpPr>
          <p:nvPr/>
        </p:nvSpPr>
        <p:spPr bwMode="auto">
          <a:xfrm>
            <a:off x="1833563" y="2740025"/>
            <a:ext cx="309562" cy="401638"/>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a:solidFill>
                  <a:prstClr val="black"/>
                </a:solidFill>
                <a:latin typeface="微软雅黑" panose="020B0503020204020204" pitchFamily="34" charset="-122"/>
                <a:ea typeface="微软雅黑" panose="020B0503020204020204" pitchFamily="34" charset="-122"/>
              </a:rPr>
              <a:t>4</a:t>
            </a:r>
          </a:p>
        </p:txBody>
      </p:sp>
      <p:sp>
        <p:nvSpPr>
          <p:cNvPr id="31" name="Rectangle 32"/>
          <p:cNvSpPr>
            <a:spLocks noChangeArrowheads="1"/>
          </p:cNvSpPr>
          <p:nvPr/>
        </p:nvSpPr>
        <p:spPr bwMode="auto">
          <a:xfrm>
            <a:off x="1597025" y="6321426"/>
            <a:ext cx="927100" cy="536575"/>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fontAlgn="base" hangingPunct="1">
              <a:spcBef>
                <a:spcPct val="0"/>
              </a:spcBef>
              <a:spcAft>
                <a:spcPct val="0"/>
              </a:spcAft>
              <a:buClrTx/>
              <a:buNone/>
              <a:defRPr/>
            </a:pPr>
            <a:r>
              <a:rPr lang="zh-CN" altLang="en-US" sz="1200" dirty="0">
                <a:solidFill>
                  <a:prstClr val="black"/>
                </a:solidFill>
                <a:latin typeface="微软雅黑" panose="020B0503020204020204" pitchFamily="34" charset="-122"/>
                <a:ea typeface="微软雅黑" panose="020B0503020204020204" pitchFamily="34" charset="-122"/>
              </a:rPr>
              <a:t>学期数</a:t>
            </a:r>
          </a:p>
        </p:txBody>
      </p:sp>
      <p:sp>
        <p:nvSpPr>
          <p:cNvPr id="32" name="Line 37"/>
          <p:cNvSpPr>
            <a:spLocks noChangeShapeType="1"/>
          </p:cNvSpPr>
          <p:nvPr/>
        </p:nvSpPr>
        <p:spPr bwMode="auto">
          <a:xfrm>
            <a:off x="2451100" y="2471738"/>
            <a:ext cx="6496050" cy="0"/>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33" name="Text Box 38"/>
          <p:cNvSpPr txBox="1">
            <a:spLocks noChangeArrowheads="1"/>
          </p:cNvSpPr>
          <p:nvPr/>
        </p:nvSpPr>
        <p:spPr bwMode="auto">
          <a:xfrm>
            <a:off x="4772025" y="2732088"/>
            <a:ext cx="1855788" cy="411162"/>
          </a:xfrm>
          <a:prstGeom prst="rect">
            <a:avLst/>
          </a:prstGeom>
          <a:ln>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企业培训</a:t>
            </a:r>
          </a:p>
        </p:txBody>
      </p:sp>
      <p:sp>
        <p:nvSpPr>
          <p:cNvPr id="34" name="Rectangle 39"/>
          <p:cNvSpPr>
            <a:spLocks noChangeArrowheads="1"/>
          </p:cNvSpPr>
          <p:nvPr/>
        </p:nvSpPr>
        <p:spPr bwMode="auto">
          <a:xfrm>
            <a:off x="1833563" y="1935164"/>
            <a:ext cx="309562" cy="401637"/>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dirty="0">
                <a:solidFill>
                  <a:prstClr val="black"/>
                </a:solidFill>
                <a:latin typeface="微软雅黑" panose="020B0503020204020204" pitchFamily="34" charset="-122"/>
                <a:ea typeface="微软雅黑" panose="020B0503020204020204" pitchFamily="34" charset="-122"/>
              </a:rPr>
              <a:t>5</a:t>
            </a:r>
          </a:p>
        </p:txBody>
      </p:sp>
      <p:sp>
        <p:nvSpPr>
          <p:cNvPr id="35" name="Text Box 14"/>
          <p:cNvSpPr txBox="1">
            <a:spLocks noChangeArrowheads="1"/>
          </p:cNvSpPr>
          <p:nvPr/>
        </p:nvSpPr>
        <p:spPr bwMode="auto">
          <a:xfrm>
            <a:off x="6881813" y="4357689"/>
            <a:ext cx="1712912" cy="401637"/>
          </a:xfrm>
          <a:prstGeom prst="rect">
            <a:avLst/>
          </a:prstGeom>
          <a:ln>
            <a:solidFill>
              <a:srgbClr val="C00000"/>
            </a:solidFill>
            <a:tailEnd type="arrow"/>
          </a:ln>
        </p:spPr>
        <p:style>
          <a:lnRef idx="1">
            <a:schemeClr val="accent2"/>
          </a:lnRef>
          <a:fillRef idx="2">
            <a:schemeClr val="accent2"/>
          </a:fillRef>
          <a:effectRef idx="1">
            <a:schemeClr val="accent2"/>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网络操作系统</a:t>
            </a:r>
          </a:p>
        </p:txBody>
      </p:sp>
      <p:sp>
        <p:nvSpPr>
          <p:cNvPr id="36" name="Line 21"/>
          <p:cNvSpPr>
            <a:spLocks noChangeShapeType="1"/>
          </p:cNvSpPr>
          <p:nvPr/>
        </p:nvSpPr>
        <p:spPr bwMode="auto">
          <a:xfrm flipV="1">
            <a:off x="5708650" y="2338389"/>
            <a:ext cx="1588" cy="401637"/>
          </a:xfrm>
          <a:prstGeom prst="line">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37" name="Line 21"/>
          <p:cNvSpPr>
            <a:spLocks noChangeShapeType="1"/>
          </p:cNvSpPr>
          <p:nvPr/>
        </p:nvSpPr>
        <p:spPr bwMode="auto">
          <a:xfrm flipH="1" flipV="1">
            <a:off x="5708650" y="1701801"/>
            <a:ext cx="1588" cy="233363"/>
          </a:xfrm>
          <a:prstGeom prst="line">
            <a:avLst/>
          </a:prstGeom>
          <a:ln>
            <a:solidFill>
              <a:srgbClr val="C00000"/>
            </a:solidFill>
            <a:tailEnd type="arrow"/>
          </a:ln>
        </p:spPr>
        <p:style>
          <a:lnRef idx="3">
            <a:schemeClr val="accent1"/>
          </a:lnRef>
          <a:fillRef idx="0">
            <a:schemeClr val="accent1"/>
          </a:fillRef>
          <a:effectRef idx="2">
            <a:schemeClr val="accent1"/>
          </a:effectRef>
          <a:fontRef idx="minor">
            <a:schemeClr val="tx1"/>
          </a:fontRef>
        </p:style>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微软雅黑" panose="020B0503020204020204" pitchFamily="34" charset="-122"/>
            </a:endParaRPr>
          </a:p>
        </p:txBody>
      </p:sp>
      <p:sp>
        <p:nvSpPr>
          <p:cNvPr id="38" name="Rectangle 39"/>
          <p:cNvSpPr>
            <a:spLocks noChangeArrowheads="1"/>
          </p:cNvSpPr>
          <p:nvPr/>
        </p:nvSpPr>
        <p:spPr bwMode="auto">
          <a:xfrm>
            <a:off x="1828801" y="1350964"/>
            <a:ext cx="309563" cy="401637"/>
          </a:xfrm>
          <a:prstGeom prst="rect">
            <a:avLst/>
          </a:prstGeom>
          <a:ln>
            <a:no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en-US" altLang="zh-CN" sz="1200" dirty="0">
                <a:solidFill>
                  <a:prstClr val="black"/>
                </a:solidFill>
                <a:latin typeface="微软雅黑" panose="020B0503020204020204" pitchFamily="34" charset="-122"/>
                <a:ea typeface="微软雅黑" panose="020B0503020204020204" pitchFamily="34" charset="-122"/>
              </a:rPr>
              <a:t>6</a:t>
            </a:r>
          </a:p>
        </p:txBody>
      </p:sp>
      <p:sp>
        <p:nvSpPr>
          <p:cNvPr id="39" name="AutoShape 47"/>
          <p:cNvSpPr/>
          <p:nvPr/>
        </p:nvSpPr>
        <p:spPr bwMode="auto">
          <a:xfrm>
            <a:off x="7658100" y="6248400"/>
            <a:ext cx="1752600" cy="457200"/>
          </a:xfrm>
          <a:prstGeom prst="borderCallout2">
            <a:avLst>
              <a:gd name="adj1" fmla="val 18750"/>
              <a:gd name="adj2" fmla="val -4347"/>
              <a:gd name="adj3" fmla="val 18750"/>
              <a:gd name="adj4" fmla="val -38495"/>
              <a:gd name="adj5" fmla="val -100214"/>
              <a:gd name="adj6" fmla="val -53585"/>
            </a:avLst>
          </a:prstGeom>
          <a:ln w="28575">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800">
                <a:solidFill>
                  <a:prstClr val="black">
                    <a:lumMod val="75000"/>
                  </a:prstClr>
                </a:solidFill>
                <a:latin typeface="微软雅黑" panose="020B0503020204020204" pitchFamily="34" charset="-122"/>
                <a:ea typeface="微软雅黑" panose="020B0503020204020204" pitchFamily="34" charset="-122"/>
              </a:rPr>
              <a:t>本课程位置</a:t>
            </a:r>
          </a:p>
        </p:txBody>
      </p:sp>
      <p:sp>
        <p:nvSpPr>
          <p:cNvPr id="40" name="Line 37"/>
          <p:cNvSpPr>
            <a:spLocks noChangeShapeType="1"/>
          </p:cNvSpPr>
          <p:nvPr/>
        </p:nvSpPr>
        <p:spPr bwMode="auto">
          <a:xfrm>
            <a:off x="2451100" y="1714500"/>
            <a:ext cx="6496050" cy="0"/>
          </a:xfrm>
          <a:prstGeom prst="line">
            <a:avLst/>
          </a:prstGeom>
          <a:noFill/>
          <a:ln w="9525">
            <a:solidFill>
              <a:srgbClr val="000000"/>
            </a:solidFill>
            <a:prstDash val="dash"/>
            <a:round/>
          </a:ln>
        </p:spPr>
        <p:txBody>
          <a:bodyPr/>
          <a:lstStyle/>
          <a:p>
            <a:pPr fontAlgn="base">
              <a:spcBef>
                <a:spcPct val="0"/>
              </a:spcBef>
              <a:spcAft>
                <a:spcPct val="0"/>
              </a:spcAft>
              <a:defRPr/>
            </a:pPr>
            <a:endParaRPr lang="zh-CN" altLang="en-US" b="1">
              <a:solidFill>
                <a:prstClr val="black">
                  <a:lumMod val="75000"/>
                </a:prstClr>
              </a:solidFill>
              <a:latin typeface="微软雅黑" panose="020B0503020204020204" pitchFamily="34" charset="-122"/>
              <a:ea typeface="宋体" panose="02010600030101010101" pitchFamily="2" charset="-122"/>
            </a:endParaRPr>
          </a:p>
        </p:txBody>
      </p:sp>
      <p:sp>
        <p:nvSpPr>
          <p:cNvPr id="43" name="Text Box 13"/>
          <p:cNvSpPr txBox="1">
            <a:spLocks noChangeArrowheads="1"/>
          </p:cNvSpPr>
          <p:nvPr/>
        </p:nvSpPr>
        <p:spPr bwMode="auto">
          <a:xfrm>
            <a:off x="2590800" y="3527425"/>
            <a:ext cx="1701800" cy="401638"/>
          </a:xfrm>
          <a:prstGeom prst="rect">
            <a:avLst/>
          </a:prstGeom>
          <a:ln>
            <a:solidFill>
              <a:srgbClr val="7030A0"/>
            </a:solidFill>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数据库原理与应用</a:t>
            </a:r>
          </a:p>
        </p:txBody>
      </p:sp>
      <p:cxnSp>
        <p:nvCxnSpPr>
          <p:cNvPr id="44" name="直接箭头连接符 43"/>
          <p:cNvCxnSpPr>
            <a:cxnSpLocks/>
            <a:endCxn id="43" idx="2"/>
          </p:cNvCxnSpPr>
          <p:nvPr/>
        </p:nvCxnSpPr>
        <p:spPr>
          <a:xfrm rot="16200000" flipV="1">
            <a:off x="3235326" y="4135438"/>
            <a:ext cx="423862" cy="11113"/>
          </a:xfrm>
          <a:prstGeom prst="straightConnector1">
            <a:avLst/>
          </a:prstGeom>
          <a:ln>
            <a:solidFill>
              <a:srgbClr val="7030A0"/>
            </a:solidFill>
            <a:tailEnd type="arrow"/>
          </a:ln>
        </p:spPr>
        <p:style>
          <a:lnRef idx="2">
            <a:schemeClr val="accent2"/>
          </a:lnRef>
          <a:fillRef idx="0">
            <a:schemeClr val="accent2"/>
          </a:fillRef>
          <a:effectRef idx="1">
            <a:schemeClr val="accent2"/>
          </a:effectRef>
          <a:fontRef idx="minor">
            <a:schemeClr val="tx1"/>
          </a:fontRef>
        </p:style>
      </p:cxnSp>
      <p:cxnSp>
        <p:nvCxnSpPr>
          <p:cNvPr id="48" name="形状 47"/>
          <p:cNvCxnSpPr>
            <a:stCxn id="15" idx="0"/>
            <a:endCxn id="33" idx="3"/>
          </p:cNvCxnSpPr>
          <p:nvPr/>
        </p:nvCxnSpPr>
        <p:spPr>
          <a:xfrm rot="16200000" flipV="1">
            <a:off x="7835107" y="1729582"/>
            <a:ext cx="590550" cy="3005137"/>
          </a:xfrm>
          <a:prstGeom prst="bentConnector2">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cxnSp>
        <p:nvCxnSpPr>
          <p:cNvPr id="49" name="形状 48"/>
          <p:cNvCxnSpPr>
            <a:stCxn id="43" idx="0"/>
          </p:cNvCxnSpPr>
          <p:nvPr/>
        </p:nvCxnSpPr>
        <p:spPr>
          <a:xfrm rot="5400000" flipH="1" flipV="1">
            <a:off x="3854451" y="2571751"/>
            <a:ext cx="542925" cy="1368425"/>
          </a:xfrm>
          <a:prstGeom prst="bentConnector2">
            <a:avLst/>
          </a:prstGeom>
          <a:ln>
            <a:solidFill>
              <a:srgbClr val="7030A0"/>
            </a:solidFill>
            <a:tailEnd type="arrow"/>
          </a:ln>
        </p:spPr>
        <p:style>
          <a:lnRef idx="2">
            <a:schemeClr val="accent2"/>
          </a:lnRef>
          <a:fillRef idx="0">
            <a:schemeClr val="accent2"/>
          </a:fillRef>
          <a:effectRef idx="1">
            <a:schemeClr val="accent2"/>
          </a:effectRef>
          <a:fontRef idx="minor">
            <a:schemeClr val="tx1"/>
          </a:fontRef>
        </p:style>
      </p:cxnSp>
      <p:sp>
        <p:nvSpPr>
          <p:cNvPr id="54" name="Text Box 7"/>
          <p:cNvSpPr txBox="1">
            <a:spLocks noChangeArrowheads="1"/>
          </p:cNvSpPr>
          <p:nvPr/>
        </p:nvSpPr>
        <p:spPr bwMode="auto">
          <a:xfrm>
            <a:off x="4738688" y="4384675"/>
            <a:ext cx="1928812" cy="401638"/>
          </a:xfrm>
          <a:prstGeom prst="rect">
            <a:avLst/>
          </a:prstGeom>
          <a:ln>
            <a:solidFill>
              <a:srgbClr val="C00000"/>
            </a:solidFill>
            <a:tailEnd type="arrow"/>
          </a:ln>
        </p:spPr>
        <p:style>
          <a:lnRef idx="1">
            <a:schemeClr val="accent6"/>
          </a:lnRef>
          <a:fillRef idx="2">
            <a:schemeClr val="accent6"/>
          </a:fillRef>
          <a:effectRef idx="1">
            <a:schemeClr val="accent6"/>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srgbClr val="C00000"/>
                </a:solidFill>
                <a:latin typeface="微软雅黑" panose="020B0503020204020204" pitchFamily="34" charset="-122"/>
                <a:ea typeface="微软雅黑" panose="020B0503020204020204" pitchFamily="34" charset="-122"/>
              </a:rPr>
              <a:t>路由交换技术</a:t>
            </a:r>
          </a:p>
        </p:txBody>
      </p:sp>
      <p:sp>
        <p:nvSpPr>
          <p:cNvPr id="62" name="Text Box 12"/>
          <p:cNvSpPr txBox="1">
            <a:spLocks noChangeArrowheads="1"/>
          </p:cNvSpPr>
          <p:nvPr/>
        </p:nvSpPr>
        <p:spPr bwMode="auto">
          <a:xfrm>
            <a:off x="8667750" y="4375150"/>
            <a:ext cx="1857375" cy="357187"/>
          </a:xfrm>
          <a:prstGeom prst="rect">
            <a:avLst/>
          </a:prstGeom>
          <a:ln>
            <a:solidFill>
              <a:srgbClr val="C00000"/>
            </a:solidFill>
            <a:tailEnd type="arrow"/>
          </a:ln>
        </p:spPr>
        <p:style>
          <a:lnRef idx="1">
            <a:schemeClr val="accent2"/>
          </a:lnRef>
          <a:fillRef idx="2">
            <a:schemeClr val="accent2"/>
          </a:fillRef>
          <a:effectRef idx="1">
            <a:schemeClr val="accent2"/>
          </a:effectRef>
          <a:fontRef idx="minor">
            <a:schemeClr val="dk1"/>
          </a:fontRef>
        </p:style>
        <p:txBody>
          <a:bodyPr/>
          <a:lstStyle>
            <a:defPPr>
              <a:defRPr lang="en-US"/>
            </a:defPPr>
            <a:lvl1pPr algn="ctr" eaLnBrk="1" hangingPunct="1">
              <a:buClrTx/>
              <a:buFontTx/>
              <a:buNone/>
              <a:defRPr sz="1200" b="1">
                <a:solidFill>
                  <a:schemeClr val="tx1">
                    <a:lumMod val="75000"/>
                  </a:schemeClr>
                </a:solidFill>
                <a:latin typeface="微软雅黑" panose="020B0503020204020204" pitchFamily="34" charset="-122"/>
                <a:ea typeface="微软雅黑" panose="020B0503020204020204" pitchFamily="34" charset="-122"/>
              </a:defRPr>
            </a:lvl1pPr>
            <a:lvl2pPr marL="742950" indent="-285750" eaLnBrk="0" hangingPunct="0">
              <a:spcBef>
                <a:spcPct val="20000"/>
              </a:spcBef>
              <a:buClr>
                <a:schemeClr val="accent1"/>
              </a:buClr>
              <a:buFont typeface="Wingdings" panose="05000000000000000000" pitchFamily="2" charset="2"/>
              <a:buChar char="§"/>
              <a:defRPr sz="2400">
                <a:latin typeface="Arial" panose="020B0604020202020204" pitchFamily="34" charset="0"/>
              </a:defRPr>
            </a:lvl2pPr>
            <a:lvl3pPr marL="1143000" indent="-228600" eaLnBrk="0" hangingPunct="0">
              <a:spcBef>
                <a:spcPct val="20000"/>
              </a:spcBef>
              <a:buClr>
                <a:schemeClr val="tx1"/>
              </a:buClr>
              <a:buChar char="•"/>
              <a:defRPr sz="2200">
                <a:latin typeface="Arial" panose="020B0604020202020204" pitchFamily="34" charset="0"/>
              </a:defRPr>
            </a:lvl3pPr>
            <a:lvl4pPr marL="1600200" indent="-228600" eaLnBrk="0" hangingPunct="0">
              <a:spcBef>
                <a:spcPct val="20000"/>
              </a:spcBef>
              <a:buChar char="–"/>
              <a:defRPr sz="2000">
                <a:latin typeface="Arial" panose="020B0604020202020204" pitchFamily="34" charset="0"/>
              </a:defRPr>
            </a:lvl4pPr>
            <a:lvl5pPr marL="2057400" indent="-228600" eaLnBrk="0" hangingPunct="0">
              <a:spcBef>
                <a:spcPct val="20000"/>
              </a:spcBef>
              <a:buChar char="»"/>
              <a:defRPr sz="2000">
                <a:latin typeface="Arial" panose="020B0604020202020204" pitchFamily="34" charset="0"/>
              </a:defRPr>
            </a:lvl5pPr>
            <a:lvl6pPr marL="2514600" indent="-228600" eaLnBrk="0" fontAlgn="base" hangingPunct="0">
              <a:spcBef>
                <a:spcPct val="20000"/>
              </a:spcBef>
              <a:spcAft>
                <a:spcPct val="0"/>
              </a:spcAft>
              <a:buChar char="»"/>
              <a:defRPr sz="2000">
                <a:latin typeface="Arial" panose="020B0604020202020204" pitchFamily="34" charset="0"/>
              </a:defRPr>
            </a:lvl6pPr>
            <a:lvl7pPr marL="2971800" indent="-228600" eaLnBrk="0" fontAlgn="base" hangingPunct="0">
              <a:spcBef>
                <a:spcPct val="20000"/>
              </a:spcBef>
              <a:spcAft>
                <a:spcPct val="0"/>
              </a:spcAft>
              <a:buChar char="»"/>
              <a:defRPr sz="2000">
                <a:latin typeface="Arial" panose="020B0604020202020204" pitchFamily="34" charset="0"/>
              </a:defRPr>
            </a:lvl7pPr>
            <a:lvl8pPr marL="3429000" indent="-228600" eaLnBrk="0" fontAlgn="base" hangingPunct="0">
              <a:spcBef>
                <a:spcPct val="20000"/>
              </a:spcBef>
              <a:spcAft>
                <a:spcPct val="0"/>
              </a:spcAft>
              <a:buChar char="»"/>
              <a:defRPr sz="2000">
                <a:latin typeface="Arial" panose="020B0604020202020204" pitchFamily="34" charset="0"/>
              </a:defRPr>
            </a:lvl8pPr>
            <a:lvl9pPr marL="3886200" indent="-228600" eaLnBrk="0" fontAlgn="base" hangingPunct="0">
              <a:spcBef>
                <a:spcPct val="20000"/>
              </a:spcBef>
              <a:spcAft>
                <a:spcPct val="0"/>
              </a:spcAft>
              <a:buChar char="»"/>
              <a:defRPr sz="2000">
                <a:latin typeface="Arial" panose="020B0604020202020204" pitchFamily="34" charset="0"/>
              </a:defRPr>
            </a:lvl9pPr>
          </a:lstStyle>
          <a:p>
            <a:pPr fontAlgn="base">
              <a:spcBef>
                <a:spcPct val="0"/>
              </a:spcBef>
              <a:spcAft>
                <a:spcPct val="0"/>
              </a:spcAft>
              <a:defRPr/>
            </a:pPr>
            <a:r>
              <a:rPr lang="en-US" altLang="zh-CN" dirty="0">
                <a:solidFill>
                  <a:prstClr val="black">
                    <a:lumMod val="75000"/>
                  </a:prstClr>
                </a:solidFill>
              </a:rPr>
              <a:t>Python</a:t>
            </a:r>
            <a:r>
              <a:rPr lang="zh-CN" altLang="en-US" dirty="0">
                <a:solidFill>
                  <a:prstClr val="black">
                    <a:lumMod val="75000"/>
                  </a:prstClr>
                </a:solidFill>
              </a:rPr>
              <a:t>设计基础</a:t>
            </a:r>
          </a:p>
        </p:txBody>
      </p:sp>
      <p:sp>
        <p:nvSpPr>
          <p:cNvPr id="89" name="Text Box 38"/>
          <p:cNvSpPr txBox="1">
            <a:spLocks noChangeArrowheads="1"/>
          </p:cNvSpPr>
          <p:nvPr/>
        </p:nvSpPr>
        <p:spPr bwMode="auto">
          <a:xfrm>
            <a:off x="4738689" y="1946276"/>
            <a:ext cx="1855787" cy="411163"/>
          </a:xfrm>
          <a:prstGeom prst="rect">
            <a:avLst/>
          </a:prstGeom>
          <a:ln>
            <a:tailEnd type="arrow"/>
          </a:ln>
        </p:spPr>
        <p:style>
          <a:lnRef idx="1">
            <a:schemeClr val="accent1"/>
          </a:lnRef>
          <a:fillRef idx="0">
            <a:schemeClr val="accent1"/>
          </a:fillRef>
          <a:effectRef idx="0">
            <a:schemeClr val="accent1"/>
          </a:effectRef>
          <a:fontRef idx="minor">
            <a:schemeClr val="tx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solidFill>
                  <a:prstClr val="black">
                    <a:lumMod val="75000"/>
                  </a:prstClr>
                </a:solidFill>
                <a:latin typeface="微软雅黑" panose="020B0503020204020204" pitchFamily="34" charset="-122"/>
                <a:ea typeface="微软雅黑" panose="020B0503020204020204" pitchFamily="34" charset="-122"/>
              </a:rPr>
              <a:t>顶岗实习</a:t>
            </a:r>
          </a:p>
        </p:txBody>
      </p:sp>
      <p:cxnSp>
        <p:nvCxnSpPr>
          <p:cNvPr id="92" name="直接箭头连接符 91"/>
          <p:cNvCxnSpPr>
            <a:stCxn id="13" idx="0"/>
          </p:cNvCxnSpPr>
          <p:nvPr/>
        </p:nvCxnSpPr>
        <p:spPr>
          <a:xfrm rot="16200000" flipV="1">
            <a:off x="7440614" y="3227389"/>
            <a:ext cx="598487" cy="158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1" name="直接连接符 100"/>
          <p:cNvCxnSpPr/>
          <p:nvPr/>
        </p:nvCxnSpPr>
        <p:spPr>
          <a:xfrm>
            <a:off x="5738814" y="4214814"/>
            <a:ext cx="3857625" cy="1587"/>
          </a:xfrm>
          <a:prstGeom prst="line">
            <a:avLst/>
          </a:prstGeom>
          <a:ln w="31750">
            <a:solidFill>
              <a:srgbClr val="C00000"/>
            </a:solidFill>
          </a:ln>
        </p:spPr>
        <p:style>
          <a:lnRef idx="1">
            <a:schemeClr val="dk1"/>
          </a:lnRef>
          <a:fillRef idx="0">
            <a:schemeClr val="dk1"/>
          </a:fillRef>
          <a:effectRef idx="0">
            <a:schemeClr val="dk1"/>
          </a:effectRef>
          <a:fontRef idx="minor">
            <a:schemeClr val="tx1"/>
          </a:fontRef>
        </p:style>
      </p:cxnSp>
      <p:cxnSp>
        <p:nvCxnSpPr>
          <p:cNvPr id="103" name="直接箭头连接符 102"/>
          <p:cNvCxnSpPr/>
          <p:nvPr/>
        </p:nvCxnSpPr>
        <p:spPr>
          <a:xfrm rot="5400000" flipH="1" flipV="1">
            <a:off x="7631113" y="4037013"/>
            <a:ext cx="358775" cy="0"/>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1" name="直接箭头连接符 110"/>
          <p:cNvCxnSpPr/>
          <p:nvPr/>
        </p:nvCxnSpPr>
        <p:spPr>
          <a:xfrm rot="5400000" flipH="1" flipV="1">
            <a:off x="9417845" y="4036220"/>
            <a:ext cx="358775" cy="1587"/>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2" name="直接连接符 111"/>
          <p:cNvCxnSpPr/>
          <p:nvPr/>
        </p:nvCxnSpPr>
        <p:spPr>
          <a:xfrm>
            <a:off x="5667376" y="5072064"/>
            <a:ext cx="3857625" cy="1587"/>
          </a:xfrm>
          <a:prstGeom prst="line">
            <a:avLst/>
          </a:prstGeom>
          <a:ln w="31750">
            <a:solidFill>
              <a:srgbClr val="C00000"/>
            </a:solidFill>
          </a:ln>
        </p:spPr>
        <p:style>
          <a:lnRef idx="1">
            <a:schemeClr val="dk1"/>
          </a:lnRef>
          <a:fillRef idx="0">
            <a:schemeClr val="dk1"/>
          </a:fillRef>
          <a:effectRef idx="0">
            <a:schemeClr val="dk1"/>
          </a:effectRef>
          <a:fontRef idx="minor">
            <a:schemeClr val="tx1"/>
          </a:fontRef>
        </p:style>
      </p:cxnSp>
      <p:cxnSp>
        <p:nvCxnSpPr>
          <p:cNvPr id="115" name="直接箭头连接符 114"/>
          <p:cNvCxnSpPr/>
          <p:nvPr/>
        </p:nvCxnSpPr>
        <p:spPr>
          <a:xfrm rot="5400000" flipH="1" flipV="1">
            <a:off x="7631907" y="4893469"/>
            <a:ext cx="358775"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6" name="直接箭头连接符 115"/>
          <p:cNvCxnSpPr/>
          <p:nvPr/>
        </p:nvCxnSpPr>
        <p:spPr>
          <a:xfrm rot="5400000" flipH="1" flipV="1">
            <a:off x="9346407" y="4893469"/>
            <a:ext cx="358775" cy="158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51" name="圆角矩形 50"/>
          <p:cNvSpPr/>
          <p:nvPr/>
        </p:nvSpPr>
        <p:spPr>
          <a:xfrm>
            <a:off x="4595813" y="4143376"/>
            <a:ext cx="2286000" cy="1643063"/>
          </a:xfrm>
          <a:prstGeom prst="roundRect">
            <a:avLst/>
          </a:prstGeom>
          <a:noFill/>
          <a:ln w="4762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zh-CN" altLang="en-US">
              <a:solidFill>
                <a:prstClr val="white"/>
              </a:solidFill>
              <a:latin typeface="Calibri"/>
              <a:ea typeface="宋体" panose="02010600030101010101" pitchFamily="2" charset="-122"/>
            </a:endParaRPr>
          </a:p>
        </p:txBody>
      </p:sp>
      <p:sp>
        <p:nvSpPr>
          <p:cNvPr id="52" name="Text Box 10"/>
          <p:cNvSpPr txBox="1">
            <a:spLocks noChangeArrowheads="1"/>
          </p:cNvSpPr>
          <p:nvPr/>
        </p:nvSpPr>
        <p:spPr bwMode="auto">
          <a:xfrm>
            <a:off x="2667001" y="5143500"/>
            <a:ext cx="1546225" cy="401638"/>
          </a:xfrm>
          <a:prstGeom prst="rect">
            <a:avLst/>
          </a:prstGeom>
          <a:ln>
            <a:tailEnd type="arrow"/>
          </a:ln>
        </p:spPr>
        <p:style>
          <a:lnRef idx="1">
            <a:schemeClr val="accent1"/>
          </a:lnRef>
          <a:fillRef idx="2">
            <a:schemeClr val="accent1"/>
          </a:fillRef>
          <a:effectRef idx="1">
            <a:schemeClr val="accent1"/>
          </a:effectRef>
          <a:fontRef idx="minor">
            <a:schemeClr val="dk1"/>
          </a:fontRef>
        </p:style>
        <p:txBody>
          <a:bodyPr/>
          <a:lstStyle>
            <a:lvl1pPr eaLnBrk="0" hangingPunct="0">
              <a:spcBef>
                <a:spcPct val="20000"/>
              </a:spcBef>
              <a:buClr>
                <a:schemeClr val="hlink"/>
              </a:buClr>
              <a:buFont typeface="Wingdings" panose="05000000000000000000" pitchFamily="2" charset="2"/>
              <a:buChar char="v"/>
              <a:defRPr sz="2800" b="1">
                <a:solidFill>
                  <a:schemeClr val="tx1"/>
                </a:solidFill>
                <a:latin typeface="Verdana" panose="020B0604030504040204" pitchFamily="34" charset="0"/>
              </a:defRPr>
            </a:lvl1pPr>
            <a:lvl2pPr marL="742950" indent="-285750" eaLnBrk="0" hangingPunct="0">
              <a:spcBef>
                <a:spcPct val="20000"/>
              </a:spcBef>
              <a:buClr>
                <a:schemeClr val="accent1"/>
              </a:buClr>
              <a:buFont typeface="Wingdings" panose="05000000000000000000" pitchFamily="2" charset="2"/>
              <a:buChar char="§"/>
              <a:defRPr sz="2400">
                <a:solidFill>
                  <a:schemeClr val="tx1"/>
                </a:solidFill>
                <a:latin typeface="Arial" panose="020B0604020202020204" pitchFamily="34" charset="0"/>
              </a:defRPr>
            </a:lvl2pPr>
            <a:lvl3pPr marL="1143000" indent="-228600" eaLnBrk="0" hangingPunct="0">
              <a:spcBef>
                <a:spcPct val="20000"/>
              </a:spcBef>
              <a:buClr>
                <a:schemeClr val="tx1"/>
              </a:buClr>
              <a:buChar char="•"/>
              <a:defRPr sz="22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fontAlgn="base" hangingPunct="1">
              <a:spcBef>
                <a:spcPct val="0"/>
              </a:spcBef>
              <a:spcAft>
                <a:spcPct val="0"/>
              </a:spcAft>
              <a:buClrTx/>
              <a:buNone/>
              <a:defRPr/>
            </a:pPr>
            <a:r>
              <a:rPr lang="zh-CN" altLang="en-US" sz="1200" dirty="0">
                <a:latin typeface="微软雅黑" panose="020B0503020204020204" pitchFamily="34" charset="-122"/>
                <a:ea typeface="微软雅黑" panose="020B0503020204020204" pitchFamily="34" charset="-122"/>
              </a:rPr>
              <a:t>面向对象程序设计（</a:t>
            </a:r>
            <a:r>
              <a:rPr lang="en-US" altLang="zh-CN" sz="1200" dirty="0">
                <a:latin typeface="微软雅黑" panose="020B0503020204020204" pitchFamily="34" charset="-122"/>
                <a:ea typeface="微软雅黑" panose="020B0503020204020204" pitchFamily="34" charset="-122"/>
              </a:rPr>
              <a:t>Java</a:t>
            </a:r>
            <a:r>
              <a:rPr lang="zh-CN" altLang="en-US" sz="1200" dirty="0">
                <a:latin typeface="微软雅黑" panose="020B0503020204020204" pitchFamily="34" charset="-122"/>
                <a:ea typeface="微软雅黑" panose="020B0503020204020204" pitchFamily="34" charset="-122"/>
              </a:rPr>
              <a:t>）</a:t>
            </a:r>
          </a:p>
        </p:txBody>
      </p:sp>
    </p:spTree>
    <p:extLst>
      <p:ext uri="{BB962C8B-B14F-4D97-AF65-F5344CB8AC3E}">
        <p14:creationId xmlns:p14="http://schemas.microsoft.com/office/powerpoint/2010/main" val="1332807360"/>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1000"/>
                                        <p:tgtEl>
                                          <p:spTgt spid="39"/>
                                        </p:tgtEl>
                                      </p:cBhvr>
                                    </p:animEffect>
                                    <p:anim calcmode="lin" valueType="num">
                                      <p:cBhvr>
                                        <p:cTn id="8" dur="1000" fill="hold"/>
                                        <p:tgtEl>
                                          <p:spTgt spid="39"/>
                                        </p:tgtEl>
                                        <p:attrNameLst>
                                          <p:attrName>ppt_x</p:attrName>
                                        </p:attrNameLst>
                                      </p:cBhvr>
                                      <p:tavLst>
                                        <p:tav tm="0">
                                          <p:val>
                                            <p:strVal val="#ppt_x"/>
                                          </p:val>
                                        </p:tav>
                                        <p:tav tm="100000">
                                          <p:val>
                                            <p:strVal val="#ppt_x"/>
                                          </p:val>
                                        </p:tav>
                                      </p:tavLst>
                                    </p:anim>
                                    <p:anim calcmode="lin" valueType="num">
                                      <p:cBhvr>
                                        <p:cTn id="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51"/>
                                        </p:tgtEl>
                                        <p:attrNameLst>
                                          <p:attrName>style.visibility</p:attrName>
                                        </p:attrNameLst>
                                      </p:cBhvr>
                                      <p:to>
                                        <p:strVal val="visible"/>
                                      </p:to>
                                    </p:set>
                                    <p:animEffect transition="in" filter="wipe(down)">
                                      <p:cBhvr>
                                        <p:cTn id="14" dur="580">
                                          <p:stCondLst>
                                            <p:cond delay="0"/>
                                          </p:stCondLst>
                                        </p:cTn>
                                        <p:tgtEl>
                                          <p:spTgt spid="51"/>
                                        </p:tgtEl>
                                      </p:cBhvr>
                                    </p:animEffect>
                                    <p:anim calcmode="lin" valueType="num">
                                      <p:cBhvr>
                                        <p:cTn id="15" dur="1822" tmFilter="0,0; 0.14,0.36; 0.43,0.73; 0.71,0.91; 1.0,1.0">
                                          <p:stCondLst>
                                            <p:cond delay="0"/>
                                          </p:stCondLst>
                                        </p:cTn>
                                        <p:tgtEl>
                                          <p:spTgt spid="51"/>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1"/>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1"/>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1"/>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1"/>
                                        </p:tgtEl>
                                        <p:attrNameLst>
                                          <p:attrName>ppt_y</p:attrName>
                                        </p:attrNameLst>
                                      </p:cBhvr>
                                      <p:tavLst>
                                        <p:tav tm="0" fmla="#ppt_y-sin(pi*$)/81">
                                          <p:val>
                                            <p:fltVal val="0"/>
                                          </p:val>
                                        </p:tav>
                                        <p:tav tm="100000">
                                          <p:val>
                                            <p:fltVal val="1"/>
                                          </p:val>
                                        </p:tav>
                                      </p:tavLst>
                                    </p:anim>
                                    <p:animScale>
                                      <p:cBhvr>
                                        <p:cTn id="20" dur="26">
                                          <p:stCondLst>
                                            <p:cond delay="650"/>
                                          </p:stCondLst>
                                        </p:cTn>
                                        <p:tgtEl>
                                          <p:spTgt spid="51"/>
                                        </p:tgtEl>
                                      </p:cBhvr>
                                      <p:to x="100000" y="60000"/>
                                    </p:animScale>
                                    <p:animScale>
                                      <p:cBhvr>
                                        <p:cTn id="21" dur="166" decel="50000">
                                          <p:stCondLst>
                                            <p:cond delay="676"/>
                                          </p:stCondLst>
                                        </p:cTn>
                                        <p:tgtEl>
                                          <p:spTgt spid="51"/>
                                        </p:tgtEl>
                                      </p:cBhvr>
                                      <p:to x="100000" y="100000"/>
                                    </p:animScale>
                                    <p:animScale>
                                      <p:cBhvr>
                                        <p:cTn id="22" dur="26">
                                          <p:stCondLst>
                                            <p:cond delay="1312"/>
                                          </p:stCondLst>
                                        </p:cTn>
                                        <p:tgtEl>
                                          <p:spTgt spid="51"/>
                                        </p:tgtEl>
                                      </p:cBhvr>
                                      <p:to x="100000" y="80000"/>
                                    </p:animScale>
                                    <p:animScale>
                                      <p:cBhvr>
                                        <p:cTn id="23" dur="166" decel="50000">
                                          <p:stCondLst>
                                            <p:cond delay="1338"/>
                                          </p:stCondLst>
                                        </p:cTn>
                                        <p:tgtEl>
                                          <p:spTgt spid="51"/>
                                        </p:tgtEl>
                                      </p:cBhvr>
                                      <p:to x="100000" y="100000"/>
                                    </p:animScale>
                                    <p:animScale>
                                      <p:cBhvr>
                                        <p:cTn id="24" dur="26">
                                          <p:stCondLst>
                                            <p:cond delay="1642"/>
                                          </p:stCondLst>
                                        </p:cTn>
                                        <p:tgtEl>
                                          <p:spTgt spid="51"/>
                                        </p:tgtEl>
                                      </p:cBhvr>
                                      <p:to x="100000" y="90000"/>
                                    </p:animScale>
                                    <p:animScale>
                                      <p:cBhvr>
                                        <p:cTn id="25" dur="166" decel="50000">
                                          <p:stCondLst>
                                            <p:cond delay="1668"/>
                                          </p:stCondLst>
                                        </p:cTn>
                                        <p:tgtEl>
                                          <p:spTgt spid="51"/>
                                        </p:tgtEl>
                                      </p:cBhvr>
                                      <p:to x="100000" y="100000"/>
                                    </p:animScale>
                                    <p:animScale>
                                      <p:cBhvr>
                                        <p:cTn id="26" dur="26">
                                          <p:stCondLst>
                                            <p:cond delay="1808"/>
                                          </p:stCondLst>
                                        </p:cTn>
                                        <p:tgtEl>
                                          <p:spTgt spid="51"/>
                                        </p:tgtEl>
                                      </p:cBhvr>
                                      <p:to x="100000" y="95000"/>
                                    </p:animScale>
                                    <p:animScale>
                                      <p:cBhvr>
                                        <p:cTn id="27" dur="166" decel="50000">
                                          <p:stCondLst>
                                            <p:cond delay="1834"/>
                                          </p:stCondLst>
                                        </p:cTn>
                                        <p:tgtEl>
                                          <p:spTgt spid="5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5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a:grpSpLocks/>
          </p:cNvGrpSpPr>
          <p:nvPr/>
        </p:nvGrpSpPr>
        <p:grpSpPr bwMode="auto">
          <a:xfrm>
            <a:off x="3962401" y="1268414"/>
            <a:ext cx="2879725" cy="5400675"/>
            <a:chOff x="2585369" y="1295399"/>
            <a:chExt cx="2879203" cy="5181599"/>
          </a:xfrm>
        </p:grpSpPr>
        <p:sp>
          <p:nvSpPr>
            <p:cNvPr id="25" name="矩形 24"/>
            <p:cNvSpPr/>
            <p:nvPr/>
          </p:nvSpPr>
          <p:spPr bwMode="auto">
            <a:xfrm>
              <a:off x="2585369" y="1295399"/>
              <a:ext cx="2879203" cy="51815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120000"/>
                </a:lnSpc>
                <a:spcBef>
                  <a:spcPct val="0"/>
                </a:spcBef>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6651" name="TextBox 31"/>
            <p:cNvSpPr txBox="1">
              <a:spLocks noChangeArrowheads="1"/>
            </p:cNvSpPr>
            <p:nvPr/>
          </p:nvSpPr>
          <p:spPr bwMode="auto">
            <a:xfrm>
              <a:off x="2944079" y="6030729"/>
              <a:ext cx="2361772" cy="351837"/>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a:solidFill>
                    <a:prstClr val="black"/>
                  </a:solidFill>
                  <a:latin typeface="微软雅黑"/>
                  <a:ea typeface="微软雅黑"/>
                  <a:cs typeface="微软雅黑"/>
                </a:rPr>
                <a:t>知识目标</a:t>
              </a:r>
            </a:p>
          </p:txBody>
        </p:sp>
      </p:grpSp>
      <p:grpSp>
        <p:nvGrpSpPr>
          <p:cNvPr id="10" name="组合 9"/>
          <p:cNvGrpSpPr>
            <a:grpSpLocks/>
          </p:cNvGrpSpPr>
          <p:nvPr/>
        </p:nvGrpSpPr>
        <p:grpSpPr bwMode="auto">
          <a:xfrm>
            <a:off x="7010401" y="1268414"/>
            <a:ext cx="2879725" cy="5400675"/>
            <a:chOff x="5638800" y="1295398"/>
            <a:chExt cx="2879203" cy="5181599"/>
          </a:xfrm>
        </p:grpSpPr>
        <p:sp>
          <p:nvSpPr>
            <p:cNvPr id="33" name="矩形 32"/>
            <p:cNvSpPr/>
            <p:nvPr/>
          </p:nvSpPr>
          <p:spPr bwMode="auto">
            <a:xfrm>
              <a:off x="5638800" y="1295398"/>
              <a:ext cx="2879203" cy="51815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120000"/>
                </a:lnSpc>
                <a:spcBef>
                  <a:spcPct val="0"/>
                </a:spcBef>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26649" name="TextBox 25"/>
            <p:cNvSpPr txBox="1">
              <a:spLocks noChangeArrowheads="1"/>
            </p:cNvSpPr>
            <p:nvPr/>
          </p:nvSpPr>
          <p:spPr bwMode="auto">
            <a:xfrm>
              <a:off x="5791172" y="6024635"/>
              <a:ext cx="2361772" cy="351837"/>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a:solidFill>
                    <a:prstClr val="black"/>
                  </a:solidFill>
                  <a:latin typeface="微软雅黑"/>
                  <a:ea typeface="微软雅黑"/>
                  <a:cs typeface="微软雅黑"/>
                </a:rPr>
                <a:t>能力目标</a:t>
              </a:r>
            </a:p>
          </p:txBody>
        </p:sp>
      </p:grpSp>
      <p:sp>
        <p:nvSpPr>
          <p:cNvPr id="2" name="矩形 26"/>
          <p:cNvSpPr/>
          <p:nvPr/>
        </p:nvSpPr>
        <p:spPr bwMode="auto">
          <a:xfrm>
            <a:off x="4038601" y="1412876"/>
            <a:ext cx="2713038" cy="475297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ormAutofit fontScale="92500"/>
          </a:bodyPr>
          <a:lstStyle/>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① 知道计算机网络的组成情况、功能和拓扑结构的相关知识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② 知道数据通信的相关知识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③ 熟悉 </a:t>
            </a:r>
            <a:r>
              <a:rPr lang="en-US" altLang="zh-CN" sz="1600" dirty="0">
                <a:solidFill>
                  <a:srgbClr val="000000"/>
                </a:solidFill>
                <a:latin typeface="Arial" charset="0"/>
                <a:ea typeface="宋体" panose="02010600030101010101" pitchFamily="2" charset="-122"/>
              </a:rPr>
              <a:t>OSI </a:t>
            </a:r>
            <a:r>
              <a:rPr lang="zh-CN" altLang="en-US" sz="1600" dirty="0">
                <a:solidFill>
                  <a:srgbClr val="000000"/>
                </a:solidFill>
                <a:latin typeface="Arial" charset="0"/>
                <a:ea typeface="宋体" panose="02010600030101010101" pitchFamily="2" charset="-122"/>
              </a:rPr>
              <a:t>参考模型的层次结构指导网络体系结构及网络各层的功能特点、协</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议知识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④ 知道局域网搭建协议、标准、技术、拓扑结构的相关知识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⑤ 知道局域网组网传输介质、组网方式、互联设备的相关知识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⑹ 知道 </a:t>
            </a:r>
            <a:r>
              <a:rPr lang="en-US" altLang="zh-CN" sz="1600" dirty="0">
                <a:solidFill>
                  <a:srgbClr val="000000"/>
                </a:solidFill>
                <a:latin typeface="Arial" charset="0"/>
                <a:ea typeface="宋体" panose="02010600030101010101" pitchFamily="2" charset="-122"/>
              </a:rPr>
              <a:t>TCP/IP </a:t>
            </a:r>
            <a:r>
              <a:rPr lang="zh-CN" altLang="en-US" sz="1600" dirty="0">
                <a:solidFill>
                  <a:srgbClr val="000000"/>
                </a:solidFill>
                <a:latin typeface="Arial" charset="0"/>
                <a:ea typeface="宋体" panose="02010600030101010101" pitchFamily="2" charset="-122"/>
              </a:rPr>
              <a:t>的分层结构熟悉 </a:t>
            </a:r>
            <a:r>
              <a:rPr lang="en-US" altLang="zh-CN" sz="1600" dirty="0">
                <a:solidFill>
                  <a:srgbClr val="000000"/>
                </a:solidFill>
                <a:latin typeface="Arial" charset="0"/>
                <a:ea typeface="宋体" panose="02010600030101010101" pitchFamily="2" charset="-122"/>
              </a:rPr>
              <a:t>IP </a:t>
            </a:r>
            <a:r>
              <a:rPr lang="zh-CN" altLang="en-US" sz="1600" dirty="0">
                <a:solidFill>
                  <a:srgbClr val="000000"/>
                </a:solidFill>
                <a:latin typeface="Arial" charset="0"/>
                <a:ea typeface="宋体" panose="02010600030101010101" pitchFamily="2" charset="-122"/>
              </a:rPr>
              <a:t>地址知识和端口知识</a:t>
            </a:r>
          </a:p>
          <a:p>
            <a:pPr fontAlgn="base">
              <a:lnSpc>
                <a:spcPct val="110000"/>
              </a:lnSpc>
              <a:spcBef>
                <a:spcPct val="0"/>
              </a:spcBef>
              <a:spcAft>
                <a:spcPct val="0"/>
              </a:spcAft>
              <a:defRPr/>
            </a:pPr>
            <a:r>
              <a:rPr lang="zh-CN" altLang="en-US" sz="1600" dirty="0">
                <a:solidFill>
                  <a:srgbClr val="000000"/>
                </a:solidFill>
                <a:latin typeface="Arial" charset="0"/>
                <a:ea typeface="宋体" panose="02010600030101010101" pitchFamily="2" charset="-122"/>
              </a:rPr>
              <a:t>⑦ 知道广域网的互联技术、 </a:t>
            </a:r>
            <a:r>
              <a:rPr lang="en-US" altLang="zh-CN" sz="1600" dirty="0">
                <a:solidFill>
                  <a:srgbClr val="000000"/>
                </a:solidFill>
                <a:latin typeface="Arial" charset="0"/>
                <a:ea typeface="宋体" panose="02010600030101010101" pitchFamily="2" charset="-122"/>
              </a:rPr>
              <a:t>web </a:t>
            </a:r>
            <a:r>
              <a:rPr lang="zh-CN" altLang="en-US" sz="1600" dirty="0">
                <a:solidFill>
                  <a:srgbClr val="000000"/>
                </a:solidFill>
                <a:latin typeface="Arial" charset="0"/>
                <a:ea typeface="宋体" panose="02010600030101010101" pitchFamily="2" charset="-122"/>
              </a:rPr>
              <a:t>以及其他 </a:t>
            </a:r>
            <a:r>
              <a:rPr lang="en-US" altLang="zh-CN" sz="1600" dirty="0">
                <a:solidFill>
                  <a:srgbClr val="000000"/>
                </a:solidFill>
                <a:latin typeface="Arial" charset="0"/>
                <a:ea typeface="宋体" panose="02010600030101010101" pitchFamily="2" charset="-122"/>
              </a:rPr>
              <a:t>Internet </a:t>
            </a:r>
            <a:r>
              <a:rPr lang="zh-CN" altLang="en-US" sz="1600" dirty="0">
                <a:solidFill>
                  <a:srgbClr val="000000"/>
                </a:solidFill>
                <a:latin typeface="Arial" charset="0"/>
                <a:ea typeface="宋体" panose="02010600030101010101" pitchFamily="2" charset="-122"/>
              </a:rPr>
              <a:t>技术。</a:t>
            </a:r>
          </a:p>
        </p:txBody>
      </p:sp>
      <p:sp>
        <p:nvSpPr>
          <p:cNvPr id="13" name="矩形 12"/>
          <p:cNvSpPr/>
          <p:nvPr/>
        </p:nvSpPr>
        <p:spPr bwMode="auto">
          <a:xfrm>
            <a:off x="7111999" y="1448387"/>
            <a:ext cx="2667000" cy="474921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normAutofit/>
          </a:bodyPr>
          <a:lstStyle/>
          <a:p>
            <a:pPr>
              <a:lnSpc>
                <a:spcPct val="120000"/>
              </a:lnSpc>
              <a:defRPr/>
            </a:pPr>
            <a:endParaRPr lang="zh-CN" altLang="en-US" sz="1600" dirty="0">
              <a:solidFill>
                <a:srgbClr val="000000"/>
              </a:solidFill>
              <a:latin typeface="微软雅黑" panose="020B0503020204020204" pitchFamily="34" charset="-122"/>
              <a:ea typeface="微软雅黑" panose="020B0503020204020204" pitchFamily="34" charset="-122"/>
            </a:endParaRPr>
          </a:p>
        </p:txBody>
      </p:sp>
      <p:grpSp>
        <p:nvGrpSpPr>
          <p:cNvPr id="26633" name="组合 38"/>
          <p:cNvGrpSpPr>
            <a:grpSpLocks/>
          </p:cNvGrpSpPr>
          <p:nvPr/>
        </p:nvGrpSpPr>
        <p:grpSpPr bwMode="auto">
          <a:xfrm>
            <a:off x="1774826" y="766763"/>
            <a:ext cx="6945313" cy="501650"/>
            <a:chOff x="928662" y="1483152"/>
            <a:chExt cx="6944628" cy="501038"/>
          </a:xfrm>
        </p:grpSpPr>
        <p:grpSp>
          <p:nvGrpSpPr>
            <p:cNvPr id="26634" name="组合 36"/>
            <p:cNvGrpSpPr>
              <a:grpSpLocks/>
            </p:cNvGrpSpPr>
            <p:nvPr/>
          </p:nvGrpSpPr>
          <p:grpSpPr bwMode="auto">
            <a:xfrm>
              <a:off x="928662" y="1516450"/>
              <a:ext cx="6944628" cy="467740"/>
              <a:chOff x="928662" y="1516450"/>
              <a:chExt cx="6944628" cy="467740"/>
            </a:xfrm>
          </p:grpSpPr>
          <p:cxnSp>
            <p:nvCxnSpPr>
              <p:cNvPr id="27" name="直接连接符 26"/>
              <p:cNvCxnSpPr/>
              <p:nvPr/>
            </p:nvCxnSpPr>
            <p:spPr>
              <a:xfrm flipV="1">
                <a:off x="1357245" y="1911254"/>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516448"/>
                <a:ext cx="468267" cy="46774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2.</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26635" name="TextBox 37"/>
            <p:cNvSpPr txBox="1">
              <a:spLocks noChangeArrowheads="1"/>
            </p:cNvSpPr>
            <p:nvPr/>
          </p:nvSpPr>
          <p:spPr bwMode="auto">
            <a:xfrm>
              <a:off x="1500106" y="1483152"/>
              <a:ext cx="6285880" cy="456642"/>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课程目标</a:t>
              </a:r>
            </a:p>
          </p:txBody>
        </p:sp>
      </p:grpSp>
      <p:sp>
        <p:nvSpPr>
          <p:cNvPr id="5" name="文本框 4">
            <a:extLst>
              <a:ext uri="{FF2B5EF4-FFF2-40B4-BE49-F238E27FC236}">
                <a16:creationId xmlns:a16="http://schemas.microsoft.com/office/drawing/2014/main" id="{27E506C4-E902-173F-7939-B031878FE769}"/>
              </a:ext>
            </a:extLst>
          </p:cNvPr>
          <p:cNvSpPr txBox="1"/>
          <p:nvPr/>
        </p:nvSpPr>
        <p:spPr>
          <a:xfrm>
            <a:off x="7162801" y="1448388"/>
            <a:ext cx="2616198" cy="4801314"/>
          </a:xfrm>
          <a:prstGeom prst="rect">
            <a:avLst/>
          </a:prstGeom>
          <a:noFill/>
        </p:spPr>
        <p:txBody>
          <a:bodyPr wrap="square">
            <a:spAutoFit/>
          </a:bodyPr>
          <a:lstStyle/>
          <a:p>
            <a:r>
              <a:rPr lang="zh-CN" altLang="en-US" dirty="0"/>
              <a:t>① 能够掌握计算机网络的组成、功能、拓扑结构、应用</a:t>
            </a:r>
          </a:p>
          <a:p>
            <a:r>
              <a:rPr lang="zh-CN" altLang="en-US" dirty="0"/>
              <a:t>② 能够熟悉数据通信的基本技术</a:t>
            </a:r>
          </a:p>
          <a:p>
            <a:r>
              <a:rPr lang="zh-CN" altLang="en-US" dirty="0"/>
              <a:t>③ 能够掌握 </a:t>
            </a:r>
            <a:r>
              <a:rPr lang="en-US" altLang="zh-CN" dirty="0"/>
              <a:t>OSI </a:t>
            </a:r>
            <a:r>
              <a:rPr lang="zh-CN" altLang="en-US" dirty="0"/>
              <a:t>参考模型七层结构、功能</a:t>
            </a:r>
          </a:p>
          <a:p>
            <a:r>
              <a:rPr lang="zh-CN" altLang="en-US" dirty="0"/>
              <a:t>④ 能够熟悉局域网搭建协议、标准、技术、拓扑结构</a:t>
            </a:r>
          </a:p>
          <a:p>
            <a:r>
              <a:rPr lang="zh-CN" altLang="en-US" dirty="0"/>
              <a:t>⑤ 能够熟悉局域网组网传输介质、组网方式、互联设备。</a:t>
            </a:r>
          </a:p>
          <a:p>
            <a:r>
              <a:rPr lang="zh-CN" altLang="en-US" dirty="0"/>
              <a:t>⑥ 能够熟悉 </a:t>
            </a:r>
            <a:r>
              <a:rPr lang="en-US" altLang="zh-CN" dirty="0"/>
              <a:t>TCP/IP </a:t>
            </a:r>
            <a:r>
              <a:rPr lang="zh-CN" altLang="en-US" dirty="0"/>
              <a:t>的协议体系结构、掌握 </a:t>
            </a:r>
            <a:r>
              <a:rPr lang="en-US" altLang="zh-CN" dirty="0"/>
              <a:t>IP </a:t>
            </a:r>
            <a:r>
              <a:rPr lang="zh-CN" altLang="en-US" dirty="0"/>
              <a:t>层、传输层、应用层的各协议功能。</a:t>
            </a:r>
          </a:p>
        </p:txBody>
      </p:sp>
      <p:grpSp>
        <p:nvGrpSpPr>
          <p:cNvPr id="6" name="组合 5">
            <a:extLst>
              <a:ext uri="{FF2B5EF4-FFF2-40B4-BE49-F238E27FC236}">
                <a16:creationId xmlns:a16="http://schemas.microsoft.com/office/drawing/2014/main" id="{D2388D98-868E-3741-AC7B-E72AF094844C}"/>
              </a:ext>
            </a:extLst>
          </p:cNvPr>
          <p:cNvGrpSpPr>
            <a:grpSpLocks/>
          </p:cNvGrpSpPr>
          <p:nvPr/>
        </p:nvGrpSpPr>
        <p:grpSpPr bwMode="auto">
          <a:xfrm>
            <a:off x="1428612" y="1282708"/>
            <a:ext cx="2430602" cy="5372085"/>
            <a:chOff x="2585369" y="1295399"/>
            <a:chExt cx="2879203" cy="5181599"/>
          </a:xfrm>
        </p:grpSpPr>
        <p:sp>
          <p:nvSpPr>
            <p:cNvPr id="7" name="矩形 6">
              <a:extLst>
                <a:ext uri="{FF2B5EF4-FFF2-40B4-BE49-F238E27FC236}">
                  <a16:creationId xmlns:a16="http://schemas.microsoft.com/office/drawing/2014/main" id="{00940826-2936-1C11-4147-BA7F5B727EEA}"/>
                </a:ext>
              </a:extLst>
            </p:cNvPr>
            <p:cNvSpPr/>
            <p:nvPr/>
          </p:nvSpPr>
          <p:spPr bwMode="auto">
            <a:xfrm>
              <a:off x="2585369" y="1295399"/>
              <a:ext cx="2879203" cy="5181599"/>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lnSpc>
                  <a:spcPct val="120000"/>
                </a:lnSpc>
                <a:spcBef>
                  <a:spcPct val="0"/>
                </a:spcBef>
                <a:defRPr/>
              </a:pPr>
              <a:endParaRPr lang="zh-CN" altLang="en-US" dirty="0">
                <a:solidFill>
                  <a:srgbClr val="000000"/>
                </a:solidFill>
                <a:latin typeface="微软雅黑" panose="020B0503020204020204" pitchFamily="34" charset="-122"/>
                <a:ea typeface="微软雅黑" panose="020B0503020204020204" pitchFamily="34" charset="-122"/>
              </a:endParaRPr>
            </a:p>
          </p:txBody>
        </p:sp>
        <p:sp>
          <p:nvSpPr>
            <p:cNvPr id="14" name="TextBox 31">
              <a:extLst>
                <a:ext uri="{FF2B5EF4-FFF2-40B4-BE49-F238E27FC236}">
                  <a16:creationId xmlns:a16="http://schemas.microsoft.com/office/drawing/2014/main" id="{0608EA9B-CB70-A081-53E1-2DC3A4E966C2}"/>
                </a:ext>
              </a:extLst>
            </p:cNvPr>
            <p:cNvSpPr txBox="1">
              <a:spLocks noChangeArrowheads="1"/>
            </p:cNvSpPr>
            <p:nvPr/>
          </p:nvSpPr>
          <p:spPr bwMode="auto">
            <a:xfrm>
              <a:off x="2944079" y="6030729"/>
              <a:ext cx="2361773" cy="356236"/>
            </a:xfrm>
            <a:prstGeom prst="rect">
              <a:avLst/>
            </a:prstGeom>
            <a:noFill/>
            <a:ln w="9525">
              <a:noFill/>
              <a:miter lim="800000"/>
              <a:headEnd/>
              <a:tailEnd/>
            </a:ln>
          </p:spPr>
          <p:txBody>
            <a:bodyPr>
              <a:spAutoFit/>
            </a:bodyPr>
            <a:lstStyle/>
            <a:p>
              <a:pPr algn="ctr" fontAlgn="base">
                <a:spcBef>
                  <a:spcPct val="0"/>
                </a:spcBef>
                <a:spcAft>
                  <a:spcPct val="0"/>
                </a:spcAft>
              </a:pPr>
              <a:r>
                <a:rPr lang="zh-CN" altLang="en-US" b="1" dirty="0">
                  <a:solidFill>
                    <a:prstClr val="black"/>
                  </a:solidFill>
                  <a:latin typeface="微软雅黑"/>
                  <a:ea typeface="微软雅黑"/>
                  <a:cs typeface="微软雅黑"/>
                </a:rPr>
                <a:t>素质目标</a:t>
              </a:r>
            </a:p>
          </p:txBody>
        </p:sp>
      </p:grpSp>
      <p:sp>
        <p:nvSpPr>
          <p:cNvPr id="21" name="矩形 20">
            <a:extLst>
              <a:ext uri="{FF2B5EF4-FFF2-40B4-BE49-F238E27FC236}">
                <a16:creationId xmlns:a16="http://schemas.microsoft.com/office/drawing/2014/main" id="{205DBD69-279B-90A9-7CFA-F374BC2C7A35}"/>
              </a:ext>
            </a:extLst>
          </p:cNvPr>
          <p:cNvSpPr/>
          <p:nvPr/>
        </p:nvSpPr>
        <p:spPr>
          <a:xfrm>
            <a:off x="1562470" y="1448388"/>
            <a:ext cx="2222133" cy="4755563"/>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zh-CN" altLang="en-US" dirty="0"/>
              <a:t>① 网络组建素质</a:t>
            </a:r>
            <a:endParaRPr lang="en-US" altLang="zh-CN" dirty="0"/>
          </a:p>
          <a:p>
            <a:pPr algn="ctr"/>
            <a:r>
              <a:rPr lang="zh-CN" altLang="en-US" dirty="0"/>
              <a:t>② 团结协作素质</a:t>
            </a:r>
          </a:p>
          <a:p>
            <a:pPr algn="ctr"/>
            <a:r>
              <a:rPr lang="zh-CN" altLang="en-US" dirty="0"/>
              <a:t>③ 职业岗位素质</a:t>
            </a:r>
          </a:p>
          <a:p>
            <a:pPr algn="ctr"/>
            <a:r>
              <a:rPr lang="zh-CN" altLang="en-US" dirty="0"/>
              <a:t>④ 行业认证素质</a:t>
            </a:r>
          </a:p>
        </p:txBody>
      </p:sp>
    </p:spTree>
    <p:extLst>
      <p:ext uri="{BB962C8B-B14F-4D97-AF65-F5344CB8AC3E}">
        <p14:creationId xmlns:p14="http://schemas.microsoft.com/office/powerpoint/2010/main" val="3676311464"/>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par>
                          <p:cTn id="8" fill="hold">
                            <p:stCondLst>
                              <p:cond delay="2000"/>
                            </p:stCondLst>
                            <p:childTnLst>
                              <p:par>
                                <p:cTn id="9" presetID="21" presetClass="entr" presetSubtype="1"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heel(1)">
                                      <p:cBhvr>
                                        <p:cTn id="11" dur="2000"/>
                                        <p:tgtEl>
                                          <p:spTgt spid="10"/>
                                        </p:tgtEl>
                                      </p:cBhvr>
                                    </p:animEffect>
                                  </p:childTnLst>
                                </p:cTn>
                              </p:par>
                            </p:childTnLst>
                          </p:cTn>
                        </p:par>
                        <p:par>
                          <p:cTn id="12" fill="hold">
                            <p:stCondLst>
                              <p:cond delay="4000"/>
                            </p:stCondLst>
                            <p:childTnLst>
                              <p:par>
                                <p:cTn id="13" presetID="21" presetClass="entr" presetSubtype="1"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heel(1)">
                                      <p:cBhvr>
                                        <p:cTn id="1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4BFF7568-B9E1-41D5-9456-4B4C68A43E78}" type="slidenum">
              <a:rPr lang="zh-CN" altLang="en-US">
                <a:solidFill>
                  <a:prstClr val="black">
                    <a:tint val="75000"/>
                  </a:prstClr>
                </a:solidFill>
              </a:rPr>
              <a:pPr fontAlgn="base">
                <a:spcBef>
                  <a:spcPct val="0"/>
                </a:spcBef>
                <a:spcAft>
                  <a:spcPct val="0"/>
                </a:spcAft>
                <a:defRPr/>
              </a:pPr>
              <a:t>6</a:t>
            </a:fld>
            <a:endParaRPr lang="en-US" altLang="zh-CN" dirty="0">
              <a:solidFill>
                <a:prstClr val="black">
                  <a:tint val="75000"/>
                </a:prstClr>
              </a:solidFill>
            </a:endParaRPr>
          </a:p>
        </p:txBody>
      </p:sp>
      <p:grpSp>
        <p:nvGrpSpPr>
          <p:cNvPr id="30722" name="组合 38"/>
          <p:cNvGrpSpPr>
            <a:grpSpLocks/>
          </p:cNvGrpSpPr>
          <p:nvPr/>
        </p:nvGrpSpPr>
        <p:grpSpPr bwMode="auto">
          <a:xfrm>
            <a:off x="1881188" y="5889626"/>
            <a:ext cx="6945312" cy="468313"/>
            <a:chOff x="928662" y="1340453"/>
            <a:chExt cx="6944628" cy="467741"/>
          </a:xfrm>
        </p:grpSpPr>
        <p:grpSp>
          <p:nvGrpSpPr>
            <p:cNvPr id="30883" name="组合 36"/>
            <p:cNvGrpSpPr>
              <a:grpSpLocks/>
            </p:cNvGrpSpPr>
            <p:nvPr/>
          </p:nvGrpSpPr>
          <p:grpSpPr bwMode="auto">
            <a:xfrm>
              <a:off x="928662" y="1340454"/>
              <a:ext cx="6944628" cy="467740"/>
              <a:chOff x="928662" y="1340454"/>
              <a:chExt cx="6944628" cy="467740"/>
            </a:xfrm>
          </p:grpSpPr>
          <p:cxnSp>
            <p:nvCxnSpPr>
              <p:cNvPr id="27" name="直接连接符 26"/>
              <p:cNvCxnSpPr/>
              <p:nvPr/>
            </p:nvCxnSpPr>
            <p:spPr>
              <a:xfrm flipV="1">
                <a:off x="1357245" y="1697205"/>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340453"/>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3.</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30884" name="TextBox 37"/>
            <p:cNvSpPr txBox="1">
              <a:spLocks noChangeArrowheads="1"/>
            </p:cNvSpPr>
            <p:nvPr/>
          </p:nvSpPr>
          <p:spPr bwMode="auto">
            <a:xfrm>
              <a:off x="1500106" y="1340453"/>
              <a:ext cx="6285880" cy="456642"/>
            </a:xfrm>
            <a:prstGeom prst="rect">
              <a:avLst/>
            </a:prstGeom>
            <a:noFill/>
            <a:ln w="9525">
              <a:noFill/>
              <a:miter lim="800000"/>
              <a:headEnd/>
              <a:tailEnd/>
            </a:ln>
          </p:spPr>
          <p:txBody>
            <a:bodyPr>
              <a:spAutoFit/>
            </a:bodyPr>
            <a:lstStyle/>
            <a:p>
              <a:pPr fontAlgn="base">
                <a:spcBef>
                  <a:spcPct val="0"/>
                </a:spcBef>
                <a:spcAft>
                  <a:spcPct val="0"/>
                </a:spcAft>
              </a:pPr>
              <a:r>
                <a:rPr lang="zh-CN" altLang="en-US" sz="2400" dirty="0">
                  <a:solidFill>
                    <a:srgbClr val="4F81BD"/>
                  </a:solidFill>
                  <a:latin typeface="微软雅黑"/>
                  <a:ea typeface="微软雅黑"/>
                  <a:cs typeface="微软雅黑"/>
                </a:rPr>
                <a:t>课程内容设计</a:t>
              </a:r>
            </a:p>
          </p:txBody>
        </p:sp>
      </p:grpSp>
      <p:sp>
        <p:nvSpPr>
          <p:cNvPr id="30723" name="Rectangle 165"/>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fontAlgn="base">
              <a:spcBef>
                <a:spcPct val="0"/>
              </a:spcBef>
              <a:spcAft>
                <a:spcPct val="0"/>
              </a:spcAft>
            </a:pPr>
            <a:endParaRPr lang="zh-CN" altLang="en-US">
              <a:solidFill>
                <a:prstClr val="black"/>
              </a:solidFill>
              <a:latin typeface="Arial" charset="0"/>
              <a:ea typeface="宋体" charset="-122"/>
            </a:endParaRPr>
          </a:p>
        </p:txBody>
      </p:sp>
      <p:sp>
        <p:nvSpPr>
          <p:cNvPr id="30724" name="Rectangle 402"/>
          <p:cNvSpPr>
            <a:spLocks noChangeArrowheads="1"/>
          </p:cNvSpPr>
          <p:nvPr/>
        </p:nvSpPr>
        <p:spPr bwMode="auto">
          <a:xfrm>
            <a:off x="1524001" y="-184666"/>
            <a:ext cx="184731" cy="369332"/>
          </a:xfrm>
          <a:prstGeom prst="rect">
            <a:avLst/>
          </a:prstGeom>
          <a:noFill/>
          <a:ln w="9525">
            <a:noFill/>
            <a:miter lim="800000"/>
            <a:headEnd/>
            <a:tailEnd/>
          </a:ln>
        </p:spPr>
        <p:txBody>
          <a:bodyPr wrap="none" anchor="ctr">
            <a:spAutoFit/>
          </a:bodyPr>
          <a:lstStyle/>
          <a:p>
            <a:pPr fontAlgn="base">
              <a:spcBef>
                <a:spcPct val="0"/>
              </a:spcBef>
              <a:spcAft>
                <a:spcPct val="0"/>
              </a:spcAft>
            </a:pPr>
            <a:endParaRPr lang="zh-CN" altLang="en-US">
              <a:solidFill>
                <a:prstClr val="black"/>
              </a:solidFill>
              <a:latin typeface="Arial" charset="0"/>
              <a:ea typeface="宋体" charset="-122"/>
            </a:endParaRPr>
          </a:p>
        </p:txBody>
      </p:sp>
      <p:pic>
        <p:nvPicPr>
          <p:cNvPr id="3" name="图片 2">
            <a:extLst>
              <a:ext uri="{FF2B5EF4-FFF2-40B4-BE49-F238E27FC236}">
                <a16:creationId xmlns:a16="http://schemas.microsoft.com/office/drawing/2014/main" id="{DE7EDD1C-C1EC-ED2F-56C9-9F9F49F236D6}"/>
              </a:ext>
            </a:extLst>
          </p:cNvPr>
          <p:cNvPicPr>
            <a:picLocks noChangeAspect="1"/>
          </p:cNvPicPr>
          <p:nvPr/>
        </p:nvPicPr>
        <p:blipFill>
          <a:blip r:embed="rId3"/>
          <a:stretch>
            <a:fillRect/>
          </a:stretch>
        </p:blipFill>
        <p:spPr>
          <a:xfrm>
            <a:off x="2441893" y="891320"/>
            <a:ext cx="7308213" cy="5075360"/>
          </a:xfrm>
          <a:prstGeom prst="rect">
            <a:avLst/>
          </a:prstGeom>
        </p:spPr>
      </p:pic>
    </p:spTree>
    <p:extLst>
      <p:ext uri="{BB962C8B-B14F-4D97-AF65-F5344CB8AC3E}">
        <p14:creationId xmlns:p14="http://schemas.microsoft.com/office/powerpoint/2010/main" val="4226561444"/>
      </p:ext>
    </p:extLst>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1B72B087-EBCC-4BF8-9E8C-6EA565860D84}" type="slidenum">
              <a:rPr lang="zh-CN" altLang="en-US">
                <a:solidFill>
                  <a:prstClr val="black">
                    <a:tint val="75000"/>
                  </a:prstClr>
                </a:solidFill>
              </a:rPr>
              <a:pPr fontAlgn="base">
                <a:spcBef>
                  <a:spcPct val="0"/>
                </a:spcBef>
                <a:spcAft>
                  <a:spcPct val="0"/>
                </a:spcAft>
                <a:defRPr/>
              </a:pPr>
              <a:t>7</a:t>
            </a:fld>
            <a:endParaRPr lang="en-US" altLang="zh-CN">
              <a:solidFill>
                <a:prstClr val="black">
                  <a:tint val="75000"/>
                </a:prstClr>
              </a:solidFill>
            </a:endParaRPr>
          </a:p>
        </p:txBody>
      </p:sp>
      <p:grpSp>
        <p:nvGrpSpPr>
          <p:cNvPr id="34818" name="组合 38"/>
          <p:cNvGrpSpPr>
            <a:grpSpLocks/>
          </p:cNvGrpSpPr>
          <p:nvPr/>
        </p:nvGrpSpPr>
        <p:grpSpPr bwMode="auto">
          <a:xfrm>
            <a:off x="2024063" y="857250"/>
            <a:ext cx="6945312" cy="501650"/>
            <a:chOff x="928662" y="1483152"/>
            <a:chExt cx="6944628" cy="501038"/>
          </a:xfrm>
        </p:grpSpPr>
        <p:grpSp>
          <p:nvGrpSpPr>
            <p:cNvPr id="34912" name="组合 36"/>
            <p:cNvGrpSpPr>
              <a:grpSpLocks/>
            </p:cNvGrpSpPr>
            <p:nvPr/>
          </p:nvGrpSpPr>
          <p:grpSpPr bwMode="auto">
            <a:xfrm>
              <a:off x="928662" y="1516450"/>
              <a:ext cx="6944628" cy="467740"/>
              <a:chOff x="928662" y="1516450"/>
              <a:chExt cx="6944628" cy="467740"/>
            </a:xfrm>
          </p:grpSpPr>
          <p:cxnSp>
            <p:nvCxnSpPr>
              <p:cNvPr id="27" name="直接连接符 26"/>
              <p:cNvCxnSpPr/>
              <p:nvPr/>
            </p:nvCxnSpPr>
            <p:spPr>
              <a:xfrm flipV="1">
                <a:off x="1357245" y="1911254"/>
                <a:ext cx="6516045" cy="14271"/>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51644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4.</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34913" name="TextBox 37"/>
            <p:cNvSpPr txBox="1">
              <a:spLocks noChangeArrowheads="1"/>
            </p:cNvSpPr>
            <p:nvPr/>
          </p:nvSpPr>
          <p:spPr bwMode="auto">
            <a:xfrm>
              <a:off x="1500106" y="1483152"/>
              <a:ext cx="6285880" cy="456642"/>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课程进度</a:t>
              </a:r>
            </a:p>
          </p:txBody>
        </p:sp>
      </p:grpSp>
      <p:graphicFrame>
        <p:nvGraphicFramePr>
          <p:cNvPr id="9" name="表格 8"/>
          <p:cNvGraphicFramePr>
            <a:graphicFrameLocks noGrp="1"/>
          </p:cNvGraphicFramePr>
          <p:nvPr>
            <p:extLst>
              <p:ext uri="{D42A27DB-BD31-4B8C-83A1-F6EECF244321}">
                <p14:modId xmlns:p14="http://schemas.microsoft.com/office/powerpoint/2010/main" val="2832173536"/>
              </p:ext>
            </p:extLst>
          </p:nvPr>
        </p:nvGraphicFramePr>
        <p:xfrm>
          <a:off x="1433195" y="1332180"/>
          <a:ext cx="8726807" cy="5132631"/>
        </p:xfrm>
        <a:graphic>
          <a:graphicData uri="http://schemas.openxmlformats.org/drawingml/2006/table">
            <a:tbl>
              <a:tblPr/>
              <a:tblGrid>
                <a:gridCol w="420367">
                  <a:extLst>
                    <a:ext uri="{9D8B030D-6E8A-4147-A177-3AD203B41FA5}">
                      <a16:colId xmlns:a16="http://schemas.microsoft.com/office/drawing/2014/main" val="20000"/>
                    </a:ext>
                  </a:extLst>
                </a:gridCol>
                <a:gridCol w="419039">
                  <a:extLst>
                    <a:ext uri="{9D8B030D-6E8A-4147-A177-3AD203B41FA5}">
                      <a16:colId xmlns:a16="http://schemas.microsoft.com/office/drawing/2014/main" val="20001"/>
                    </a:ext>
                  </a:extLst>
                </a:gridCol>
                <a:gridCol w="129223">
                  <a:extLst>
                    <a:ext uri="{9D8B030D-6E8A-4147-A177-3AD203B41FA5}">
                      <a16:colId xmlns:a16="http://schemas.microsoft.com/office/drawing/2014/main" val="2370680990"/>
                    </a:ext>
                  </a:extLst>
                </a:gridCol>
                <a:gridCol w="280706">
                  <a:extLst>
                    <a:ext uri="{9D8B030D-6E8A-4147-A177-3AD203B41FA5}">
                      <a16:colId xmlns:a16="http://schemas.microsoft.com/office/drawing/2014/main" val="3040310241"/>
                    </a:ext>
                  </a:extLst>
                </a:gridCol>
                <a:gridCol w="133822">
                  <a:extLst>
                    <a:ext uri="{9D8B030D-6E8A-4147-A177-3AD203B41FA5}">
                      <a16:colId xmlns:a16="http://schemas.microsoft.com/office/drawing/2014/main" val="3494324904"/>
                    </a:ext>
                  </a:extLst>
                </a:gridCol>
                <a:gridCol w="719328">
                  <a:extLst>
                    <a:ext uri="{9D8B030D-6E8A-4147-A177-3AD203B41FA5}">
                      <a16:colId xmlns:a16="http://schemas.microsoft.com/office/drawing/2014/main" val="2956516645"/>
                    </a:ext>
                  </a:extLst>
                </a:gridCol>
                <a:gridCol w="642448">
                  <a:extLst>
                    <a:ext uri="{9D8B030D-6E8A-4147-A177-3AD203B41FA5}">
                      <a16:colId xmlns:a16="http://schemas.microsoft.com/office/drawing/2014/main" val="20006"/>
                    </a:ext>
                  </a:extLst>
                </a:gridCol>
                <a:gridCol w="94018">
                  <a:extLst>
                    <a:ext uri="{9D8B030D-6E8A-4147-A177-3AD203B41FA5}">
                      <a16:colId xmlns:a16="http://schemas.microsoft.com/office/drawing/2014/main" val="3978399106"/>
                    </a:ext>
                  </a:extLst>
                </a:gridCol>
                <a:gridCol w="548430">
                  <a:extLst>
                    <a:ext uri="{9D8B030D-6E8A-4147-A177-3AD203B41FA5}">
                      <a16:colId xmlns:a16="http://schemas.microsoft.com/office/drawing/2014/main" val="3020354073"/>
                    </a:ext>
                  </a:extLst>
                </a:gridCol>
                <a:gridCol w="523782">
                  <a:extLst>
                    <a:ext uri="{9D8B030D-6E8A-4147-A177-3AD203B41FA5}">
                      <a16:colId xmlns:a16="http://schemas.microsoft.com/office/drawing/2014/main" val="20007"/>
                    </a:ext>
                  </a:extLst>
                </a:gridCol>
                <a:gridCol w="692459">
                  <a:extLst>
                    <a:ext uri="{9D8B030D-6E8A-4147-A177-3AD203B41FA5}">
                      <a16:colId xmlns:a16="http://schemas.microsoft.com/office/drawing/2014/main" val="2396356294"/>
                    </a:ext>
                  </a:extLst>
                </a:gridCol>
                <a:gridCol w="532659">
                  <a:extLst>
                    <a:ext uri="{9D8B030D-6E8A-4147-A177-3AD203B41FA5}">
                      <a16:colId xmlns:a16="http://schemas.microsoft.com/office/drawing/2014/main" val="20009"/>
                    </a:ext>
                  </a:extLst>
                </a:gridCol>
                <a:gridCol w="710213">
                  <a:extLst>
                    <a:ext uri="{9D8B030D-6E8A-4147-A177-3AD203B41FA5}">
                      <a16:colId xmlns:a16="http://schemas.microsoft.com/office/drawing/2014/main" val="776773623"/>
                    </a:ext>
                  </a:extLst>
                </a:gridCol>
                <a:gridCol w="506028">
                  <a:extLst>
                    <a:ext uri="{9D8B030D-6E8A-4147-A177-3AD203B41FA5}">
                      <a16:colId xmlns:a16="http://schemas.microsoft.com/office/drawing/2014/main" val="20011"/>
                    </a:ext>
                  </a:extLst>
                </a:gridCol>
                <a:gridCol w="836022">
                  <a:extLst>
                    <a:ext uri="{9D8B030D-6E8A-4147-A177-3AD203B41FA5}">
                      <a16:colId xmlns:a16="http://schemas.microsoft.com/office/drawing/2014/main" val="541416344"/>
                    </a:ext>
                  </a:extLst>
                </a:gridCol>
                <a:gridCol w="1147613">
                  <a:extLst>
                    <a:ext uri="{9D8B030D-6E8A-4147-A177-3AD203B41FA5}">
                      <a16:colId xmlns:a16="http://schemas.microsoft.com/office/drawing/2014/main" val="20013"/>
                    </a:ext>
                  </a:extLst>
                </a:gridCol>
                <a:gridCol w="390650">
                  <a:extLst>
                    <a:ext uri="{9D8B030D-6E8A-4147-A177-3AD203B41FA5}">
                      <a16:colId xmlns:a16="http://schemas.microsoft.com/office/drawing/2014/main" val="20016"/>
                    </a:ext>
                  </a:extLst>
                </a:gridCol>
              </a:tblGrid>
              <a:tr h="431844">
                <a:tc gridSpan="17">
                  <a:txBody>
                    <a:bodyPr/>
                    <a:lstStyle/>
                    <a:p>
                      <a:pPr algn="ctr" fontAlgn="ctr"/>
                      <a:r>
                        <a:rPr lang="zh-CN" altLang="en-US" sz="1600" b="1" i="0" u="none" strike="noStrike" dirty="0">
                          <a:solidFill>
                            <a:srgbClr val="000000"/>
                          </a:solidFill>
                          <a:latin typeface="宋体" panose="02010600030101010101" pitchFamily="2" charset="-122"/>
                        </a:rPr>
                        <a:t>第一学期教学进度表</a:t>
                      </a:r>
                    </a:p>
                  </a:txBody>
                  <a:tcPr marL="5624" marR="5624" marT="562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zh-CN"/>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p>
                  </a:txBody>
                  <a:tcPr>
                    <a:lnL w="12700" cmpd="sng">
                      <a:noFill/>
                      <a:prstDash val="solid"/>
                    </a:lnL>
                  </a:tcPr>
                </a:tc>
                <a:tc hMerge="1">
                  <a:txBody>
                    <a:bodyPr/>
                    <a:lstStyle/>
                    <a:p>
                      <a:endParaRPr lang="zh-CN" altLang="en-US"/>
                    </a:p>
                  </a:txBody>
                  <a:tcPr/>
                </a:tc>
                <a:tc hMerge="1">
                  <a:txBody>
                    <a:bodyPr/>
                    <a:lstStyle/>
                    <a:p>
                      <a:endParaRPr lang="zh-CN" altLang="en-US"/>
                    </a:p>
                  </a:txBody>
                  <a:tcPr/>
                </a:tc>
                <a:tc hMerge="1">
                  <a:txBody>
                    <a:bodyPr/>
                    <a:lstStyle/>
                    <a:p>
                      <a:endParaRPr lang="zh-CN"/>
                    </a:p>
                  </a:txBody>
                  <a:tcPr/>
                </a:tc>
                <a:tc hMerge="1">
                  <a:txBody>
                    <a:bodyPr/>
                    <a:lstStyle/>
                    <a:p>
                      <a:endParaRPr lang="zh-CN" altLang="en-US"/>
                    </a:p>
                  </a:txBody>
                  <a:tcPr>
                    <a:lnL w="12700" cmpd="sng">
                      <a:noFill/>
                      <a:prstDash val="solid"/>
                    </a:lnL>
                  </a:tcPr>
                </a:tc>
                <a:tc hMerge="1">
                  <a:txBody>
                    <a:bodyPr/>
                    <a:lstStyle/>
                    <a:p>
                      <a:endParaRPr lang="zh-CN"/>
                    </a:p>
                  </a:txBody>
                  <a:tcPr>
                    <a:lnL w="12700" cmpd="sng">
                      <a:noFill/>
                      <a:prstDash val="solid"/>
                    </a:lnL>
                  </a:tcPr>
                </a:tc>
                <a:tc hMerge="1">
                  <a:txBody>
                    <a:bodyPr/>
                    <a:lstStyle/>
                    <a:p>
                      <a:endParaRPr lang="zh-CN" altLang="en-US"/>
                    </a:p>
                  </a:txBody>
                  <a:tcPr>
                    <a:lnL w="12700" cmpd="sng">
                      <a:noFill/>
                      <a:prstDash val="solid"/>
                    </a:lnL>
                  </a:tcPr>
                </a:tc>
                <a:tc hMerge="1">
                  <a:txBody>
                    <a:bodyPr/>
                    <a:lstStyle/>
                    <a:p>
                      <a:endParaRPr lang="zh-CN"/>
                    </a:p>
                  </a:txBody>
                  <a:tcPr>
                    <a:lnL w="12700" cmpd="sng">
                      <a:noFill/>
                      <a:prstDash val="solid"/>
                    </a:lnL>
                  </a:tcPr>
                </a:tc>
                <a:tc hMerge="1">
                  <a:txBody>
                    <a:bodyPr/>
                    <a:lstStyle/>
                    <a:p>
                      <a:endParaRPr lang="zh-CN" altLang="en-US"/>
                    </a:p>
                  </a:txBody>
                  <a:tcPr>
                    <a:lnL w="12700" cmpd="sng">
                      <a:noFill/>
                      <a:prstDash val="solid"/>
                    </a:lnL>
                  </a:tcPr>
                </a:tc>
                <a:tc hMerge="1">
                  <a:txBody>
                    <a:bodyPr/>
                    <a:lstStyle/>
                    <a:p>
                      <a:endParaRPr lang="zh-CN"/>
                    </a:p>
                  </a:txBody>
                  <a:tcPr>
                    <a:lnL w="12700" cmpd="sng">
                      <a:noFill/>
                      <a:prstDash val="solid"/>
                    </a:lnL>
                  </a:tcPr>
                </a:tc>
                <a:tc hMerge="1">
                  <a:txBody>
                    <a:bodyPr/>
                    <a:lstStyle/>
                    <a:p>
                      <a:endParaRPr lang="zh-CN"/>
                    </a:p>
                  </a:txBody>
                  <a:tcPr>
                    <a:lnL w="12700" cmpd="sng">
                      <a:noFill/>
                      <a:prstDash val="solid"/>
                    </a:lnL>
                  </a:tcPr>
                </a:tc>
                <a:extLst>
                  <a:ext uri="{0D108BD9-81ED-4DB2-BD59-A6C34878D82A}">
                    <a16:rowId xmlns:a16="http://schemas.microsoft.com/office/drawing/2014/main" val="10000"/>
                  </a:ext>
                </a:extLst>
              </a:tr>
              <a:tr h="730601">
                <a:tc>
                  <a:txBody>
                    <a:bodyPr/>
                    <a:lstStyle/>
                    <a:p>
                      <a:pPr algn="l" fontAlgn="ctr"/>
                      <a:r>
                        <a:rPr lang="zh-CN" altLang="en-US" sz="1100" b="0" i="0" u="none" strike="noStrike">
                          <a:solidFill>
                            <a:srgbClr val="000000"/>
                          </a:solidFill>
                          <a:latin typeface="宋体" panose="02010600030101010101" pitchFamily="2" charset="-122"/>
                        </a:rPr>
                        <a:t>周次</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gridSpan="5">
                  <a:txBody>
                    <a:bodyPr/>
                    <a:lstStyle/>
                    <a:p>
                      <a:pPr algn="ctr"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4</a:t>
                      </a:r>
                      <a:r>
                        <a:rPr lang="zh-CN" altLang="en-US" sz="1100" b="0" i="0" u="none" strike="noStrike" dirty="0">
                          <a:solidFill>
                            <a:srgbClr val="000000"/>
                          </a:solidFill>
                          <a:latin typeface="宋体" panose="02010600030101010101" pitchFamily="2" charset="-122"/>
                        </a:rPr>
                        <a:t>周 </a:t>
                      </a:r>
                      <a:r>
                        <a:rPr lang="en-US" altLang="zh-CN" sz="1100" b="0" i="0" u="none" strike="noStrike" dirty="0">
                          <a:solidFill>
                            <a:srgbClr val="000000"/>
                          </a:solidFill>
                          <a:latin typeface="宋体" panose="02010600030101010101" pitchFamily="2" charset="-122"/>
                        </a:rPr>
                        <a:t>—— </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6</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l"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6</a:t>
                      </a:r>
                      <a:r>
                        <a:rPr lang="zh-CN" altLang="en-US" sz="1100" b="0" i="0" u="none" strike="noStrike" dirty="0">
                          <a:solidFill>
                            <a:srgbClr val="000000"/>
                          </a:solidFill>
                          <a:latin typeface="宋体" panose="02010600030101010101" pitchFamily="2" charset="-122"/>
                        </a:rPr>
                        <a:t>周</a:t>
                      </a:r>
                      <a:r>
                        <a:rPr lang="en-US" altLang="zh-CN" sz="1100" b="0" i="0" u="none" strike="noStrike" dirty="0">
                          <a:solidFill>
                            <a:srgbClr val="000000"/>
                          </a:solidFill>
                          <a:latin typeface="宋体" panose="02010600030101010101" pitchFamily="2" charset="-122"/>
                        </a:rPr>
                        <a:t>——</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8</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hMerge="1">
                  <a:txBody>
                    <a:bodyPr/>
                    <a:lstStyle/>
                    <a:p>
                      <a:endParaRPr lang="zh-CN" altLang="en-US"/>
                    </a:p>
                  </a:txBody>
                  <a:tcPr/>
                </a:tc>
                <a:tc hMerge="1">
                  <a:txBody>
                    <a:bodyPr/>
                    <a:lstStyle/>
                    <a:p>
                      <a:endParaRPr lang="zh-CN" altLang="en-US"/>
                    </a:p>
                  </a:txBody>
                  <a:tcPr/>
                </a:tc>
                <a:tc gridSpan="2">
                  <a:txBody>
                    <a:bodyPr/>
                    <a:lstStyle/>
                    <a:p>
                      <a:pPr algn="ctr"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9</a:t>
                      </a:r>
                      <a:r>
                        <a:rPr lang="zh-CN" altLang="en-US" sz="1100" b="0" i="0" u="none" strike="noStrike" dirty="0">
                          <a:solidFill>
                            <a:srgbClr val="000000"/>
                          </a:solidFill>
                          <a:latin typeface="宋体" panose="02010600030101010101" pitchFamily="2" charset="-122"/>
                        </a:rPr>
                        <a:t>周</a:t>
                      </a:r>
                      <a:r>
                        <a:rPr lang="en-US" altLang="zh-CN" sz="1100" b="0" i="0" u="none" strike="noStrike" dirty="0">
                          <a:solidFill>
                            <a:srgbClr val="000000"/>
                          </a:solidFill>
                          <a:latin typeface="宋体" panose="02010600030101010101" pitchFamily="2" charset="-122"/>
                        </a:rPr>
                        <a:t>——</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11</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12</a:t>
                      </a:r>
                      <a:r>
                        <a:rPr lang="zh-CN" altLang="en-US" sz="1100" b="0" i="0" u="none" strike="noStrike" dirty="0">
                          <a:solidFill>
                            <a:srgbClr val="000000"/>
                          </a:solidFill>
                          <a:latin typeface="宋体" panose="02010600030101010101" pitchFamily="2" charset="-122"/>
                        </a:rPr>
                        <a:t>周</a:t>
                      </a:r>
                      <a:r>
                        <a:rPr lang="en-US" altLang="zh-CN" sz="1100" b="0" i="0" u="none" strike="noStrike" dirty="0">
                          <a:solidFill>
                            <a:srgbClr val="000000"/>
                          </a:solidFill>
                          <a:latin typeface="宋体" panose="02010600030101010101" pitchFamily="2" charset="-122"/>
                        </a:rPr>
                        <a:t>——</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13</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gridSpan="2">
                  <a:txBody>
                    <a:bodyPr/>
                    <a:lstStyle/>
                    <a:p>
                      <a:pPr algn="ctr"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14</a:t>
                      </a:r>
                      <a:r>
                        <a:rPr lang="zh-CN" altLang="en-US" sz="1100" b="0" i="0" u="none" strike="noStrike" dirty="0">
                          <a:solidFill>
                            <a:srgbClr val="000000"/>
                          </a:solidFill>
                          <a:latin typeface="宋体" panose="02010600030101010101" pitchFamily="2" charset="-122"/>
                        </a:rPr>
                        <a:t>周</a:t>
                      </a:r>
                      <a:r>
                        <a:rPr lang="en-US" altLang="zh-CN" sz="1100" b="0" i="0" u="none" strike="noStrike" dirty="0">
                          <a:solidFill>
                            <a:srgbClr val="000000"/>
                          </a:solidFill>
                          <a:latin typeface="宋体" panose="02010600030101010101" pitchFamily="2" charset="-122"/>
                        </a:rPr>
                        <a:t>——</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16</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a:txBody>
                    <a:bodyPr/>
                    <a:lstStyle/>
                    <a:p>
                      <a:pPr algn="ctr" fontAlgn="ct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17</a:t>
                      </a:r>
                      <a:r>
                        <a:rPr lang="zh-CN" altLang="en-US" sz="1100" b="0" i="0" u="none" strike="noStrike" dirty="0">
                          <a:solidFill>
                            <a:srgbClr val="000000"/>
                          </a:solidFill>
                          <a:latin typeface="宋体" panose="02010600030101010101" pitchFamily="2" charset="-122"/>
                        </a:rPr>
                        <a:t>周</a:t>
                      </a:r>
                      <a:r>
                        <a:rPr lang="en-US" altLang="zh-CN" sz="1100" b="0" i="0" u="none" strike="noStrike" dirty="0">
                          <a:solidFill>
                            <a:srgbClr val="000000"/>
                          </a:solidFill>
                          <a:latin typeface="宋体" panose="02010600030101010101" pitchFamily="2" charset="-122"/>
                        </a:rPr>
                        <a:t>——</a:t>
                      </a:r>
                      <a:r>
                        <a:rPr lang="zh-CN" altLang="en-US" sz="1100" b="0" i="0" u="none" strike="noStrike" dirty="0">
                          <a:solidFill>
                            <a:srgbClr val="000000"/>
                          </a:solidFill>
                          <a:latin typeface="宋体" panose="02010600030101010101" pitchFamily="2" charset="-122"/>
                        </a:rPr>
                        <a:t>第</a:t>
                      </a:r>
                      <a:r>
                        <a:rPr lang="en-US" altLang="zh-CN" sz="1100" b="0" i="0" u="none" strike="noStrike" dirty="0">
                          <a:solidFill>
                            <a:srgbClr val="000000"/>
                          </a:solidFill>
                          <a:latin typeface="宋体" panose="02010600030101010101" pitchFamily="2" charset="-122"/>
                        </a:rPr>
                        <a:t>18</a:t>
                      </a:r>
                      <a:r>
                        <a:rPr lang="zh-CN" altLang="en-US" sz="1100" b="0" i="0" u="none" strike="noStrike" dirty="0">
                          <a:solidFill>
                            <a:srgbClr val="000000"/>
                          </a:solidFill>
                          <a:latin typeface="宋体" panose="02010600030101010101" pitchFamily="2" charset="-122"/>
                        </a:rPr>
                        <a:t>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tc>
                  <a:txBody>
                    <a:bodyPr/>
                    <a:lstStyle/>
                    <a:p>
                      <a:pPr algn="l" fontAlgn="ctr"/>
                      <a:r>
                        <a:rPr lang="zh-CN" altLang="en-US" sz="1100" b="0" i="0" u="none" strike="noStrike" dirty="0">
                          <a:solidFill>
                            <a:srgbClr val="000000"/>
                          </a:solidFill>
                          <a:latin typeface="宋体" panose="02010600030101010101" pitchFamily="2" charset="-122"/>
                        </a:rPr>
                        <a:t>第十九周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11376">
                <a:tc>
                  <a:txBody>
                    <a:bodyPr/>
                    <a:lstStyle/>
                    <a:p>
                      <a:pPr algn="l" fontAlgn="ctr"/>
                      <a:r>
                        <a:rPr lang="zh-CN" altLang="en-US" sz="1100" b="0" i="0" u="none" strike="noStrike">
                          <a:solidFill>
                            <a:srgbClr val="000000"/>
                          </a:solidFill>
                          <a:latin typeface="宋体" panose="02010600030101010101" pitchFamily="2" charset="-122"/>
                        </a:rPr>
                        <a:t>学时</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pPr algn="r" fontAlgn="ctr"/>
                      <a:endParaRPr lang="en-US" altLang="zh-CN"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ctr"/>
                      <a:r>
                        <a:rPr lang="en-US" altLang="zh-CN" sz="1100" b="0" i="0" u="none" strike="noStrike" dirty="0">
                          <a:solidFill>
                            <a:srgbClr val="000000"/>
                          </a:solidFill>
                          <a:latin typeface="宋体" panose="02010600030101010101" pitchFamily="2" charset="-122"/>
                        </a:rPr>
                        <a:t>6</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pPr algn="r" fontAlgn="ctr"/>
                      <a:endParaRPr lang="en-US" altLang="zh-CN"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gridSpan="2">
                  <a:txBody>
                    <a:bodyPr/>
                    <a:lstStyle/>
                    <a:p>
                      <a:pPr algn="ctr" fontAlgn="ctr"/>
                      <a:r>
                        <a:rPr lang="en-US" altLang="zh-CN" sz="1100" b="0" i="0" u="none" strike="noStrike" dirty="0">
                          <a:solidFill>
                            <a:srgbClr val="000000"/>
                          </a:solidFill>
                          <a:latin typeface="宋体" panose="02010600030101010101" pitchFamily="2" charset="-122"/>
                        </a:rPr>
                        <a:t>6</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hMerge="1">
                  <a:txBody>
                    <a:bodyPr/>
                    <a:lstStyle/>
                    <a:p>
                      <a:endParaRPr lang="zh-CN" altLang="en-US"/>
                    </a:p>
                  </a:txBody>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8</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8</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tc>
                  <a:txBody>
                    <a:bodyPr/>
                    <a:lstStyle/>
                    <a:p>
                      <a:pPr algn="ctr" fontAlgn="ctr"/>
                      <a:r>
                        <a:rPr lang="en-US" altLang="zh-CN" sz="1100" b="0" i="0" u="none" strike="noStrike" dirty="0">
                          <a:solidFill>
                            <a:srgbClr val="000000"/>
                          </a:solidFill>
                          <a:latin typeface="宋体" panose="02010600030101010101" pitchFamily="2" charset="-122"/>
                        </a:rPr>
                        <a:t>4</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D9C3"/>
                    </a:solidFill>
                  </a:tcPr>
                </a:tc>
                <a:extLst>
                  <a:ext uri="{0D108BD9-81ED-4DB2-BD59-A6C34878D82A}">
                    <a16:rowId xmlns:a16="http://schemas.microsoft.com/office/drawing/2014/main" val="10002"/>
                  </a:ext>
                </a:extLst>
              </a:tr>
              <a:tr h="602311">
                <a:tc>
                  <a:txBody>
                    <a:bodyPr/>
                    <a:lstStyle/>
                    <a:p>
                      <a:pPr algn="l" fontAlgn="ctr"/>
                      <a:r>
                        <a:rPr lang="zh-CN" altLang="en-US" sz="1100" b="0" i="0" u="none" strike="noStrike">
                          <a:solidFill>
                            <a:srgbClr val="000000"/>
                          </a:solidFill>
                          <a:latin typeface="宋体" panose="02010600030101010101" pitchFamily="2" charset="-122"/>
                        </a:rPr>
                        <a:t>项目</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5">
                  <a:txBody>
                    <a:bodyPr/>
                    <a:lstStyle/>
                    <a:p>
                      <a:pPr algn="ctr" fontAlgn="ctr"/>
                      <a:r>
                        <a:rPr lang="zh-CN" altLang="en-US" sz="1100" b="0" i="0" u="none" strike="noStrike" dirty="0">
                          <a:solidFill>
                            <a:srgbClr val="000000"/>
                          </a:solidFill>
                          <a:latin typeface="宋体" panose="02010600030101010101" pitchFamily="2" charset="-122"/>
                        </a:rPr>
                        <a:t>网络设备认识</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l" fontAlgn="ctr"/>
                      <a:r>
                        <a:rPr lang="zh-CN" altLang="en-US" sz="1100" b="0" i="0" u="none" strike="noStrike" dirty="0">
                          <a:solidFill>
                            <a:srgbClr val="000000"/>
                          </a:solidFill>
                          <a:latin typeface="宋体" panose="02010600030101010101" pitchFamily="2" charset="-122"/>
                        </a:rPr>
                        <a:t>双绞线制作</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endParaRPr lang="zh-CN" altLang="en-US"/>
                    </a:p>
                  </a:txBody>
                  <a:tcPr/>
                </a:tc>
                <a:tc hMerge="1">
                  <a:txBody>
                    <a:bodyPr/>
                    <a:lstStyle/>
                    <a:p>
                      <a:endParaRPr lang="zh-CN" altLang="en-US"/>
                    </a:p>
                  </a:txBody>
                  <a:tcPr/>
                </a:tc>
                <a:tc gridSpan="2">
                  <a:txBody>
                    <a:bodyPr/>
                    <a:lstStyle/>
                    <a:p>
                      <a:pPr algn="ctr" fontAlgn="ctr"/>
                      <a:r>
                        <a:rPr lang="en-US" altLang="zh-CN" sz="1100" b="0" i="0" u="none" strike="noStrike" dirty="0">
                          <a:solidFill>
                            <a:srgbClr val="000000"/>
                          </a:solidFill>
                          <a:latin typeface="宋体" panose="02010600030101010101" pitchFamily="2" charset="-122"/>
                        </a:rPr>
                        <a:t>TCP/IP</a:t>
                      </a:r>
                      <a:r>
                        <a:rPr lang="zh-CN" altLang="en-US" sz="1100" b="0" i="0" u="none" strike="noStrike" dirty="0">
                          <a:solidFill>
                            <a:srgbClr val="000000"/>
                          </a:solidFill>
                          <a:latin typeface="宋体" panose="02010600030101010101" pitchFamily="2" charset="-122"/>
                        </a:rPr>
                        <a:t>协议配置</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zh-CN" altLang="en-US" sz="1100" b="0" i="0" u="none" strike="noStrike" dirty="0">
                          <a:solidFill>
                            <a:srgbClr val="000000"/>
                          </a:solidFill>
                          <a:latin typeface="宋体" panose="02010600030101010101" pitchFamily="2" charset="-122"/>
                        </a:rPr>
                        <a:t>局域网组建</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gridSpan="2">
                  <a:txBody>
                    <a:bodyPr/>
                    <a:lstStyle/>
                    <a:p>
                      <a:pPr algn="ctr" fontAlgn="ctr"/>
                      <a:r>
                        <a:rPr lang="zh-CN" altLang="en-US" sz="1100" b="0" i="0" u="none" strike="noStrike" dirty="0">
                          <a:solidFill>
                            <a:srgbClr val="000000"/>
                          </a:solidFill>
                          <a:latin typeface="宋体" panose="02010600030101010101" pitchFamily="2" charset="-122"/>
                        </a:rPr>
                        <a:t>无线局域网组建</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hMerge="1">
                  <a:txBody>
                    <a:bodyPr/>
                    <a:lstStyle/>
                    <a:p>
                      <a:pPr algn="ctr"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en-US" altLang="zh-CN" sz="1100" b="0" i="0" u="none" strike="noStrike" dirty="0">
                          <a:solidFill>
                            <a:srgbClr val="000000"/>
                          </a:solidFill>
                          <a:latin typeface="宋体" panose="02010600030101010101" pitchFamily="2" charset="-122"/>
                        </a:rPr>
                        <a:t>Internet</a:t>
                      </a:r>
                      <a:r>
                        <a:rPr lang="zh-CN" altLang="en-US" sz="1100" b="0" i="0" u="none" strike="noStrike" dirty="0">
                          <a:solidFill>
                            <a:srgbClr val="000000"/>
                          </a:solidFill>
                          <a:latin typeface="宋体" panose="02010600030101010101" pitchFamily="2" charset="-122"/>
                        </a:rPr>
                        <a:t>连接共享</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l" fontAlgn="ctr"/>
                      <a:r>
                        <a:rPr lang="zh-CN" altLang="en-US" sz="1100" b="0" i="0" u="none" strike="noStrike" dirty="0">
                          <a:solidFill>
                            <a:srgbClr val="000000"/>
                          </a:solidFill>
                          <a:latin typeface="宋体" panose="02010600030101010101" pitchFamily="2" charset="-122"/>
                        </a:rPr>
                        <a:t>复习</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10003"/>
                  </a:ext>
                </a:extLst>
              </a:tr>
              <a:tr h="920513">
                <a:tc>
                  <a:txBody>
                    <a:bodyPr/>
                    <a:lstStyle/>
                    <a:p>
                      <a:pPr algn="l" fontAlgn="ctr"/>
                      <a:r>
                        <a:rPr lang="zh-CN" altLang="en-US" sz="1100" b="0" i="0" u="none" strike="noStrike">
                          <a:solidFill>
                            <a:srgbClr val="000000"/>
                          </a:solidFill>
                          <a:latin typeface="宋体" panose="02010600030101010101" pitchFamily="2" charset="-122"/>
                        </a:rPr>
                        <a:t>子项目</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gridSpan="2">
                  <a:txBody>
                    <a:bodyPr/>
                    <a:lstStyle/>
                    <a:p>
                      <a:pPr algn="l" fontAlgn="ctr"/>
                      <a:r>
                        <a:rPr lang="zh-CN" altLang="en-US" sz="1100" b="0" i="0" u="none" strike="noStrike" dirty="0">
                          <a:solidFill>
                            <a:srgbClr val="000000"/>
                          </a:solidFill>
                          <a:latin typeface="宋体" panose="02010600030101010101" pitchFamily="2" charset="-122"/>
                        </a:rPr>
                        <a:t>任务一：计算机网络发展</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l" fontAlgn="ctr"/>
                      <a:r>
                        <a:rPr lang="zh-CN" altLang="en-US" sz="1100" b="0" i="0" u="none" strike="noStrike" dirty="0">
                          <a:solidFill>
                            <a:srgbClr val="000000"/>
                          </a:solidFill>
                          <a:latin typeface="宋体" panose="02010600030101010101" pitchFamily="2" charset="-122"/>
                        </a:rPr>
                        <a:t>任务二：计算机网络基本概念</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gridSpan="2">
                  <a:txBody>
                    <a:bodyPr/>
                    <a:lstStyle/>
                    <a:p>
                      <a:r>
                        <a:rPr lang="zh-CN" altLang="en-US" sz="1100" b="0" i="0" u="none" strike="noStrike" dirty="0">
                          <a:solidFill>
                            <a:srgbClr val="000000"/>
                          </a:solidFill>
                          <a:latin typeface="宋体" panose="02010600030101010101" pitchFamily="2" charset="-122"/>
                        </a:rPr>
                        <a:t>任务二：计算机网络基本概念</a:t>
                      </a:r>
                      <a:endParaRPr lang="zh-CN" altLang="en-US" dirty="0"/>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r>
                        <a:rPr lang="zh-CN" altLang="en-US" sz="1100" b="0" i="0" u="none" strike="noStrike" kern="1200" dirty="0">
                          <a:solidFill>
                            <a:srgbClr val="000000"/>
                          </a:solidFill>
                          <a:latin typeface="宋体" panose="02010600030101010101" pitchFamily="2" charset="-122"/>
                          <a:ea typeface="+mn-ea"/>
                          <a:cs typeface="+mn-cs"/>
                        </a:rPr>
                        <a:t>任务三：</a:t>
                      </a:r>
                      <a:endParaRPr lang="en-US" altLang="zh-CN" sz="1100" b="0" i="0" u="none" strike="noStrike" kern="1200" dirty="0">
                        <a:solidFill>
                          <a:srgbClr val="000000"/>
                        </a:solidFill>
                        <a:latin typeface="宋体" panose="02010600030101010101" pitchFamily="2" charset="-122"/>
                        <a:ea typeface="+mn-ea"/>
                        <a:cs typeface="+mn-cs"/>
                      </a:endParaRPr>
                    </a:p>
                    <a:p>
                      <a:r>
                        <a:rPr lang="zh-CN" altLang="en-US" sz="1100" b="0" i="0" u="none" strike="noStrike" kern="1200" dirty="0">
                          <a:solidFill>
                            <a:srgbClr val="000000"/>
                          </a:solidFill>
                          <a:latin typeface="宋体" panose="02010600030101010101" pitchFamily="2" charset="-122"/>
                          <a:ea typeface="+mn-ea"/>
                          <a:cs typeface="+mn-cs"/>
                        </a:rPr>
                        <a:t>计算机网络设备</a:t>
                      </a:r>
                      <a:endParaRPr lang="en-US" altLang="zh-CN" sz="1100" b="0" i="0" u="none" strike="noStrike" kern="1200" dirty="0">
                        <a:solidFill>
                          <a:srgbClr val="000000"/>
                        </a:solidFill>
                        <a:latin typeface="宋体" panose="02010600030101010101" pitchFamily="2" charset="-122"/>
                        <a:ea typeface="+mn-ea"/>
                        <a:cs typeface="+mn-cs"/>
                      </a:endParaRPr>
                    </a:p>
                    <a:p>
                      <a:endParaRPr lang="zh-CN" altLang="en-US" sz="1100" b="0" i="0" u="none" strike="noStrike" kern="1200" dirty="0">
                        <a:solidFill>
                          <a:srgbClr val="000000"/>
                        </a:solidFill>
                        <a:latin typeface="宋体" panose="02010600030101010101" pitchFamily="2" charset="-122"/>
                        <a:ea typeface="+mn-ea"/>
                        <a:cs typeface="+mn-cs"/>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gridSpan="2">
                  <a:txBody>
                    <a:bodyPr/>
                    <a:lstStyle/>
                    <a:p>
                      <a:pPr algn="l" fontAlgn="ctr"/>
                      <a:r>
                        <a:rPr lang="zh-CN" altLang="en-US" sz="1100" b="0" i="0" u="none" strike="noStrike" dirty="0">
                          <a:solidFill>
                            <a:srgbClr val="000000"/>
                          </a:solidFill>
                          <a:latin typeface="宋体" panose="02010600030101010101" pitchFamily="2" charset="-122"/>
                        </a:rPr>
                        <a:t>任务一：</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认识传输介质</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hMerge="1">
                  <a:txBody>
                    <a:bodyPr/>
                    <a:lstStyle/>
                    <a:p>
                      <a:endParaRPr lang="zh-CN" alt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1100" b="0" i="0" u="none" strike="noStrike" dirty="0">
                          <a:solidFill>
                            <a:srgbClr val="000000"/>
                          </a:solidFill>
                          <a:latin typeface="宋体" panose="02010600030101010101" pitchFamily="2" charset="-122"/>
                        </a:rPr>
                        <a:t>任务二：</a:t>
                      </a:r>
                      <a:endParaRPr lang="en-US" altLang="zh-CN" sz="1100" b="0" i="0" u="none" strike="noStrike" dirty="0">
                        <a:solidFill>
                          <a:srgbClr val="000000"/>
                        </a:solidFill>
                        <a:latin typeface="宋体" panose="02010600030101010101" pitchFamily="2" charset="-122"/>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zh-CN" altLang="en-US" sz="1100" b="0" i="0" u="none" strike="noStrike" dirty="0">
                          <a:solidFill>
                            <a:srgbClr val="000000"/>
                          </a:solidFill>
                          <a:latin typeface="宋体" panose="02010600030101010101" pitchFamily="2" charset="-122"/>
                        </a:rPr>
                        <a:t>双绞线制作</a:t>
                      </a:r>
                    </a:p>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任务一：</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了解分层模型</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任务二：</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掌握</a:t>
                      </a:r>
                      <a:r>
                        <a:rPr lang="en-US" altLang="zh-CN" sz="1100" b="0" i="0" u="none" strike="noStrike" dirty="0">
                          <a:solidFill>
                            <a:srgbClr val="000000"/>
                          </a:solidFill>
                          <a:latin typeface="宋体" panose="02010600030101010101" pitchFamily="2" charset="-122"/>
                        </a:rPr>
                        <a:t>TCP/IP</a:t>
                      </a:r>
                      <a:r>
                        <a:rPr lang="zh-CN" altLang="en-US" sz="1100" b="0" i="0" u="none" strike="noStrike" dirty="0">
                          <a:solidFill>
                            <a:srgbClr val="000000"/>
                          </a:solidFill>
                          <a:latin typeface="宋体" panose="02010600030101010101" pitchFamily="2" charset="-122"/>
                        </a:rPr>
                        <a:t>协议配置</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任务一：了解以太网</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任务二：</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掌握局域网组建</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任务一：</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了解</a:t>
                      </a:r>
                      <a:r>
                        <a:rPr lang="en-US" altLang="zh-CN" sz="1100" b="0" i="0" u="none" strike="noStrike" dirty="0">
                          <a:solidFill>
                            <a:srgbClr val="000000"/>
                          </a:solidFill>
                          <a:latin typeface="宋体" panose="02010600030101010101" pitchFamily="2" charset="-122"/>
                        </a:rPr>
                        <a:t>IEEE802.11</a:t>
                      </a:r>
                      <a:r>
                        <a:rPr lang="zh-CN" altLang="en-US" sz="1100" b="0" i="0" u="none" strike="noStrike" dirty="0">
                          <a:solidFill>
                            <a:srgbClr val="000000"/>
                          </a:solidFill>
                          <a:latin typeface="宋体" panose="02010600030101010101" pitchFamily="2" charset="-122"/>
                        </a:rPr>
                        <a:t>标准</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任务二：</a:t>
                      </a:r>
                      <a:endParaRPr lang="en-US" altLang="zh-CN" sz="1100" b="0" i="0" u="none" strike="noStrike" dirty="0">
                        <a:solidFill>
                          <a:srgbClr val="000000"/>
                        </a:solidFill>
                        <a:latin typeface="宋体" panose="02010600030101010101" pitchFamily="2" charset="-122"/>
                      </a:endParaRPr>
                    </a:p>
                    <a:p>
                      <a:pPr algn="l" fontAlgn="ctr"/>
                      <a:r>
                        <a:rPr lang="zh-CN" altLang="en-US" sz="1100" b="0" i="0" u="none" strike="noStrike" dirty="0">
                          <a:solidFill>
                            <a:srgbClr val="000000"/>
                          </a:solidFill>
                          <a:latin typeface="宋体" panose="02010600030101010101" pitchFamily="2" charset="-122"/>
                        </a:rPr>
                        <a:t>组建无线局域网</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just" fontAlgn="ctr"/>
                      <a:r>
                        <a:rPr lang="zh-CN" altLang="en-US" sz="1100" b="0" i="0" u="none" strike="noStrike" dirty="0">
                          <a:solidFill>
                            <a:srgbClr val="000000"/>
                          </a:solidFill>
                          <a:latin typeface="宋体" panose="02010600030101010101" pitchFamily="2" charset="-122"/>
                        </a:rPr>
                        <a:t>任务一：掌握连接共享</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tc>
                  <a:txBody>
                    <a:bodyPr/>
                    <a:lstStyle/>
                    <a:p>
                      <a:pPr algn="l" fontAlgn="ctr"/>
                      <a:r>
                        <a:rPr lang="zh-CN" altLang="en-US" sz="1100" b="0" i="0" u="none" strike="noStrike" dirty="0">
                          <a:solidFill>
                            <a:srgbClr val="000000"/>
                          </a:solidFill>
                          <a:latin typeface="宋体" panose="02010600030101010101" pitchFamily="2" charset="-122"/>
                        </a:rPr>
                        <a:t>阶段项目汇报（三）</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D5B4"/>
                    </a:solidFill>
                  </a:tcPr>
                </a:tc>
                <a:extLst>
                  <a:ext uri="{0D108BD9-81ED-4DB2-BD59-A6C34878D82A}">
                    <a16:rowId xmlns:a16="http://schemas.microsoft.com/office/drawing/2014/main" val="10004"/>
                  </a:ext>
                </a:extLst>
              </a:tr>
              <a:tr h="1977395">
                <a:tc>
                  <a:txBody>
                    <a:bodyPr/>
                    <a:lstStyle/>
                    <a:p>
                      <a:pPr algn="l" fontAlgn="ctr"/>
                      <a:r>
                        <a:rPr lang="zh-CN" altLang="en-US" sz="1100" b="0" i="0" u="none" strike="noStrike">
                          <a:solidFill>
                            <a:srgbClr val="000000"/>
                          </a:solidFill>
                          <a:latin typeface="宋体" panose="02010600030101010101" pitchFamily="2" charset="-122"/>
                        </a:rPr>
                        <a:t>学生知识与能力要求</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gridSpan="5">
                  <a:txBody>
                    <a:bodyPr/>
                    <a:lstStyle/>
                    <a:p>
                      <a:pPr algn="l" fontAlgn="ctr"/>
                      <a:r>
                        <a:rPr lang="en-US" altLang="zh-CN" sz="1100" b="0" i="0" u="none" strike="noStrike" dirty="0">
                          <a:solidFill>
                            <a:srgbClr val="000000"/>
                          </a:solidFill>
                          <a:latin typeface="宋体" panose="02010600030101010101" pitchFamily="2" charset="-122"/>
                        </a:rPr>
                        <a:t>1</a:t>
                      </a:r>
                      <a:r>
                        <a:rPr lang="zh-CN" altLang="en-US" sz="1100" b="0" i="0" u="none" strike="noStrike" dirty="0">
                          <a:solidFill>
                            <a:srgbClr val="000000"/>
                          </a:solidFill>
                          <a:latin typeface="宋体" panose="02010600030101010101" pitchFamily="2" charset="-122"/>
                        </a:rPr>
                        <a:t>、了解计算机网络发展；</a:t>
                      </a:r>
                      <a:br>
                        <a:rPr lang="zh-CN" altLang="en-US" sz="1100" b="0" i="0" u="none" strike="noStrike" dirty="0">
                          <a:solidFill>
                            <a:srgbClr val="000000"/>
                          </a:solidFill>
                          <a:latin typeface="宋体" panose="02010600030101010101" pitchFamily="2" charset="-122"/>
                        </a:rPr>
                      </a:br>
                      <a:r>
                        <a:rPr lang="en-US" altLang="zh-CN" sz="1100" b="0" i="0" u="none" strike="noStrike" dirty="0">
                          <a:solidFill>
                            <a:srgbClr val="000000"/>
                          </a:solidFill>
                          <a:latin typeface="宋体" panose="02010600030101010101" pitchFamily="2" charset="-122"/>
                        </a:rPr>
                        <a:t>2</a:t>
                      </a:r>
                      <a:r>
                        <a:rPr lang="zh-CN" altLang="en-US" sz="1100" b="0" i="0" u="none" strike="noStrike" dirty="0">
                          <a:solidFill>
                            <a:srgbClr val="000000"/>
                          </a:solidFill>
                          <a:latin typeface="宋体" panose="02010600030101010101" pitchFamily="2" charset="-122"/>
                        </a:rPr>
                        <a:t>、掌握计算机网络基本概念；</a:t>
                      </a:r>
                      <a:br>
                        <a:rPr lang="zh-CN" altLang="en-US" sz="1100" b="0" i="0" u="none" strike="noStrike" dirty="0">
                          <a:solidFill>
                            <a:srgbClr val="000000"/>
                          </a:solidFill>
                          <a:latin typeface="宋体" panose="02010600030101010101" pitchFamily="2" charset="-122"/>
                        </a:rPr>
                      </a:br>
                      <a:r>
                        <a:rPr lang="en-US" altLang="zh-CN" sz="1100" b="0" i="0" u="none" strike="noStrike" dirty="0">
                          <a:solidFill>
                            <a:srgbClr val="000000"/>
                          </a:solidFill>
                          <a:latin typeface="宋体" panose="02010600030101010101" pitchFamily="2" charset="-122"/>
                        </a:rPr>
                        <a:t>3</a:t>
                      </a:r>
                      <a:r>
                        <a:rPr lang="zh-CN" altLang="en-US" sz="1100" b="0" i="0" u="none" strike="noStrike" dirty="0">
                          <a:solidFill>
                            <a:srgbClr val="000000"/>
                          </a:solidFill>
                          <a:latin typeface="宋体" panose="02010600030101010101" pitchFamily="2" charset="-122"/>
                        </a:rPr>
                        <a:t>、了解计算机网络主要设备。</a:t>
                      </a:r>
                      <a:br>
                        <a:rPr lang="zh-CN" altLang="en-US" sz="1100" b="0" i="0" u="none" strike="noStrike" dirty="0">
                          <a:solidFill>
                            <a:srgbClr val="000000"/>
                          </a:solidFill>
                          <a:latin typeface="宋体" panose="02010600030101010101" pitchFamily="2" charset="-122"/>
                        </a:rPr>
                      </a:b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l" fontAlgn="ctr"/>
                      <a:r>
                        <a:rPr lang="en-US" altLang="zh-CN" sz="1100" b="0" i="0" u="none" strike="noStrike" dirty="0">
                          <a:solidFill>
                            <a:srgbClr val="000000"/>
                          </a:solidFill>
                          <a:latin typeface="宋体" panose="02010600030101010101" pitchFamily="2" charset="-122"/>
                        </a:rPr>
                        <a:t>1</a:t>
                      </a:r>
                      <a:r>
                        <a:rPr lang="zh-CN" altLang="en-US" sz="1100" b="0" i="0" u="none" strike="noStrike" dirty="0">
                          <a:solidFill>
                            <a:srgbClr val="000000"/>
                          </a:solidFill>
                          <a:latin typeface="宋体" panose="02010600030101010101" pitchFamily="2" charset="-122"/>
                        </a:rPr>
                        <a:t>、了解传输介质的种类及特点</a:t>
                      </a:r>
                      <a:endParaRPr lang="en-US" altLang="zh-CN" sz="1100" b="0" i="0" u="none" strike="noStrike" dirty="0">
                        <a:solidFill>
                          <a:srgbClr val="000000"/>
                        </a:solidFill>
                        <a:latin typeface="宋体" panose="02010600030101010101" pitchFamily="2" charset="-122"/>
                      </a:endParaRPr>
                    </a:p>
                    <a:p>
                      <a:pPr algn="l" fontAlgn="ctr"/>
                      <a:r>
                        <a:rPr lang="en-US" altLang="zh-CN" sz="1100" b="0" i="0" u="none" strike="noStrike" dirty="0">
                          <a:solidFill>
                            <a:srgbClr val="000000"/>
                          </a:solidFill>
                          <a:latin typeface="宋体" panose="02010600030101010101" pitchFamily="2" charset="-122"/>
                        </a:rPr>
                        <a:t>2</a:t>
                      </a:r>
                      <a:r>
                        <a:rPr lang="zh-CN" altLang="en-US" sz="1100" b="0" i="0" u="none" strike="noStrike" dirty="0">
                          <a:solidFill>
                            <a:srgbClr val="000000"/>
                          </a:solidFill>
                          <a:latin typeface="宋体" panose="02010600030101010101" pitchFamily="2" charset="-122"/>
                        </a:rPr>
                        <a:t>、掌握双绞线的制作　</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endParaRPr lang="zh-CN" altLang="en-US"/>
                    </a:p>
                  </a:txBody>
                  <a:tcPr/>
                </a:tc>
                <a:tc hMerge="1">
                  <a:txBody>
                    <a:bodyPr/>
                    <a:lstStyle/>
                    <a:p>
                      <a:endParaRPr lang="zh-CN" altLang="en-US"/>
                    </a:p>
                  </a:txBody>
                  <a:tcPr/>
                </a:tc>
                <a:tc gridSpan="2">
                  <a:txBody>
                    <a:bodyPr/>
                    <a:lstStyle/>
                    <a:p>
                      <a:pPr algn="l" fontAlgn="ctr"/>
                      <a:r>
                        <a:rPr lang="en-US" altLang="zh-CN" sz="1100" b="0" i="0" u="none" strike="noStrike" dirty="0">
                          <a:solidFill>
                            <a:srgbClr val="000000"/>
                          </a:solidFill>
                          <a:latin typeface="宋体" panose="02010600030101010101" pitchFamily="2" charset="-122"/>
                        </a:rPr>
                        <a:t>1</a:t>
                      </a:r>
                      <a:r>
                        <a:rPr lang="zh-CN" altLang="en-US" sz="1100" b="0" i="0" u="none" strike="noStrike" dirty="0">
                          <a:solidFill>
                            <a:srgbClr val="000000"/>
                          </a:solidFill>
                          <a:latin typeface="宋体" panose="02010600030101010101" pitchFamily="2" charset="-122"/>
                        </a:rPr>
                        <a:t>、了解</a:t>
                      </a:r>
                      <a:r>
                        <a:rPr lang="en-US" altLang="zh-CN" sz="1100" b="0" i="0" u="none" strike="noStrike" dirty="0">
                          <a:solidFill>
                            <a:srgbClr val="000000"/>
                          </a:solidFill>
                          <a:latin typeface="宋体" panose="02010600030101010101" pitchFamily="2" charset="-122"/>
                        </a:rPr>
                        <a:t>OSI</a:t>
                      </a:r>
                      <a:r>
                        <a:rPr lang="zh-CN" altLang="en-US" sz="1100" b="0" i="0" u="none" strike="noStrike" dirty="0">
                          <a:solidFill>
                            <a:srgbClr val="000000"/>
                          </a:solidFill>
                          <a:latin typeface="宋体" panose="02010600030101010101" pitchFamily="2" charset="-122"/>
                        </a:rPr>
                        <a:t>参考模型</a:t>
                      </a:r>
                      <a:r>
                        <a:rPr lang="en-US" altLang="zh-CN" sz="1100" b="0" i="0" u="none" strike="noStrike" dirty="0">
                          <a:solidFill>
                            <a:srgbClr val="000000"/>
                          </a:solidFill>
                          <a:latin typeface="宋体" panose="02010600030101010101" pitchFamily="2" charset="-122"/>
                        </a:rPr>
                        <a:t>;</a:t>
                      </a:r>
                      <a:br>
                        <a:rPr lang="en-US" altLang="zh-CN" sz="1100" b="0" i="0" u="none" strike="noStrike" dirty="0">
                          <a:solidFill>
                            <a:srgbClr val="000000"/>
                          </a:solidFill>
                          <a:latin typeface="宋体" panose="02010600030101010101" pitchFamily="2" charset="-122"/>
                        </a:rPr>
                      </a:br>
                      <a:r>
                        <a:rPr lang="en-US" altLang="zh-CN" sz="1100" b="0" i="0" u="none" strike="noStrike" dirty="0">
                          <a:solidFill>
                            <a:srgbClr val="000000"/>
                          </a:solidFill>
                          <a:latin typeface="宋体" panose="02010600030101010101" pitchFamily="2" charset="-122"/>
                        </a:rPr>
                        <a:t>2.</a:t>
                      </a:r>
                      <a:r>
                        <a:rPr lang="zh-CN" altLang="en-US" sz="1100" b="0" i="0" u="none" strike="noStrike" dirty="0">
                          <a:solidFill>
                            <a:srgbClr val="000000"/>
                          </a:solidFill>
                          <a:latin typeface="宋体" panose="02010600030101010101" pitchFamily="2" charset="-122"/>
                        </a:rPr>
                        <a:t>了解网络体系结构。</a:t>
                      </a:r>
                      <a:br>
                        <a:rPr lang="zh-CN" altLang="en-US" sz="1100" b="0" i="0" u="none" strike="noStrike" dirty="0">
                          <a:solidFill>
                            <a:srgbClr val="000000"/>
                          </a:solidFill>
                          <a:latin typeface="宋体" panose="02010600030101010101" pitchFamily="2" charset="-122"/>
                        </a:rPr>
                      </a:b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gridSpan="2">
                  <a:txBody>
                    <a:bodyPr/>
                    <a:lstStyle/>
                    <a:p>
                      <a:pPr algn="l" fontAlgn="ctr"/>
                      <a:r>
                        <a:rPr lang="en-US" altLang="zh-CN" sz="1100" b="0" i="0" u="none" strike="noStrike" dirty="0">
                          <a:solidFill>
                            <a:srgbClr val="000000"/>
                          </a:solidFill>
                          <a:latin typeface="宋体" panose="02010600030101010101" pitchFamily="2" charset="-122"/>
                        </a:rPr>
                        <a:t>1</a:t>
                      </a:r>
                      <a:r>
                        <a:rPr lang="zh-CN" altLang="en-US" sz="1100" b="0" i="0" u="none" strike="noStrike" dirty="0">
                          <a:solidFill>
                            <a:srgbClr val="000000"/>
                          </a:solidFill>
                          <a:latin typeface="宋体" panose="02010600030101010101" pitchFamily="2" charset="-122"/>
                        </a:rPr>
                        <a:t>、了解以太网拓扑</a:t>
                      </a:r>
                      <a:endParaRPr lang="en-US" altLang="zh-CN" sz="1100" b="0" i="0" u="none" strike="noStrike" dirty="0">
                        <a:solidFill>
                          <a:srgbClr val="000000"/>
                        </a:solidFill>
                        <a:latin typeface="宋体" panose="02010600030101010101" pitchFamily="2" charset="-122"/>
                      </a:endParaRPr>
                    </a:p>
                    <a:p>
                      <a:pPr algn="l" fontAlgn="ctr"/>
                      <a:r>
                        <a:rPr lang="en-US" altLang="zh-CN" sz="1100" b="0" i="0" u="none" strike="noStrike" dirty="0">
                          <a:solidFill>
                            <a:srgbClr val="000000"/>
                          </a:solidFill>
                          <a:latin typeface="宋体" panose="02010600030101010101" pitchFamily="2" charset="-122"/>
                        </a:rPr>
                        <a:t>2</a:t>
                      </a:r>
                      <a:r>
                        <a:rPr lang="zh-CN" altLang="en-US" sz="1100" b="0" i="0" u="none" strike="noStrike" dirty="0">
                          <a:solidFill>
                            <a:srgbClr val="000000"/>
                          </a:solidFill>
                          <a:latin typeface="宋体" panose="02010600030101010101" pitchFamily="2" charset="-122"/>
                        </a:rPr>
                        <a:t>、会组建局域网</a:t>
                      </a:r>
                      <a:br>
                        <a:rPr lang="zh-CN" altLang="en-US" sz="1100" b="0" i="0" u="none" strike="noStrike" dirty="0">
                          <a:solidFill>
                            <a:srgbClr val="000000"/>
                          </a:solidFill>
                          <a:latin typeface="宋体" panose="02010600030101010101" pitchFamily="2" charset="-122"/>
                        </a:rPr>
                      </a:b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gridSpan="2">
                  <a:txBody>
                    <a:bodyPr/>
                    <a:lstStyle/>
                    <a:p>
                      <a:pPr algn="l" fontAlgn="ctr"/>
                      <a:r>
                        <a:rPr lang="en-US" altLang="zh-CN" sz="1100" b="0" i="0" u="none" strike="noStrike" dirty="0">
                          <a:solidFill>
                            <a:srgbClr val="000000"/>
                          </a:solidFill>
                          <a:latin typeface="宋体" panose="02010600030101010101" pitchFamily="2" charset="-122"/>
                        </a:rPr>
                        <a:t>1</a:t>
                      </a:r>
                      <a:r>
                        <a:rPr lang="zh-CN" altLang="en-US" sz="1100" b="0" i="0" u="none" strike="noStrike" dirty="0">
                          <a:solidFill>
                            <a:srgbClr val="000000"/>
                          </a:solidFill>
                          <a:latin typeface="宋体" panose="02010600030101010101" pitchFamily="2" charset="-122"/>
                        </a:rPr>
                        <a:t>、了解</a:t>
                      </a:r>
                      <a:r>
                        <a:rPr lang="en-US" altLang="zh-CN" sz="1100" b="0" i="0" u="none" strike="noStrike" dirty="0">
                          <a:solidFill>
                            <a:srgbClr val="000000"/>
                          </a:solidFill>
                          <a:latin typeface="宋体" panose="02010600030101010101" pitchFamily="2" charset="-122"/>
                        </a:rPr>
                        <a:t>IEEE802.11</a:t>
                      </a:r>
                      <a:r>
                        <a:rPr lang="zh-CN" altLang="en-US" sz="1100" b="0" i="0" u="none" strike="noStrike" dirty="0">
                          <a:solidFill>
                            <a:srgbClr val="000000"/>
                          </a:solidFill>
                          <a:latin typeface="宋体" panose="02010600030101010101" pitchFamily="2" charset="-122"/>
                        </a:rPr>
                        <a:t>标准；</a:t>
                      </a:r>
                      <a:br>
                        <a:rPr lang="zh-CN" altLang="en-US" sz="1100" b="0" i="0" u="none" strike="noStrike" dirty="0">
                          <a:solidFill>
                            <a:srgbClr val="000000"/>
                          </a:solidFill>
                          <a:latin typeface="宋体" panose="02010600030101010101" pitchFamily="2" charset="-122"/>
                        </a:rPr>
                      </a:br>
                      <a:r>
                        <a:rPr lang="en-US" altLang="zh-CN" sz="1100" b="0" i="0" u="none" strike="noStrike" dirty="0">
                          <a:solidFill>
                            <a:srgbClr val="000000"/>
                          </a:solidFill>
                          <a:latin typeface="宋体" panose="02010600030101010101" pitchFamily="2" charset="-122"/>
                        </a:rPr>
                        <a:t>2</a:t>
                      </a:r>
                      <a:r>
                        <a:rPr lang="zh-CN" altLang="en-US" sz="1100" b="0" i="0" u="none" strike="noStrike" dirty="0">
                          <a:solidFill>
                            <a:srgbClr val="000000"/>
                          </a:solidFill>
                          <a:latin typeface="宋体" panose="02010600030101010101" pitchFamily="2" charset="-122"/>
                        </a:rPr>
                        <a:t>、了解无线局域网组建</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hMerge="1">
                  <a:txBody>
                    <a:bodyPr/>
                    <a:lstStyle/>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l" fontAlgn="ctr"/>
                      <a:endParaRPr lang="zh-CN" altLang="en-US" sz="1100" b="0" i="0" u="none" strike="noStrike" dirty="0">
                        <a:solidFill>
                          <a:srgbClr val="000000"/>
                        </a:solidFill>
                        <a:latin typeface="宋体" panose="02010600030101010101" pitchFamily="2" charset="-122"/>
                      </a:endParaRP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l" fontAlgn="ctr"/>
                      <a:r>
                        <a:rPr lang="zh-CN" altLang="en-US" sz="1100" b="0" i="0" u="none" strike="noStrike" dirty="0">
                          <a:solidFill>
                            <a:srgbClr val="000000"/>
                          </a:solidFill>
                          <a:latin typeface="宋体" panose="02010600030101010101" pitchFamily="2" charset="-122"/>
                        </a:rPr>
                        <a:t>　</a:t>
                      </a:r>
                    </a:p>
                  </a:txBody>
                  <a:tcPr marL="5624" marR="5624" marT="562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746715"/>
      </p:ext>
    </p:extLst>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547B9D4F-23B3-4B8E-8C13-8655B803946D}" type="slidenum">
              <a:rPr lang="zh-CN" altLang="en-US">
                <a:solidFill>
                  <a:prstClr val="black">
                    <a:tint val="75000"/>
                  </a:prstClr>
                </a:solidFill>
              </a:rPr>
              <a:pPr fontAlgn="base">
                <a:spcBef>
                  <a:spcPct val="0"/>
                </a:spcBef>
                <a:spcAft>
                  <a:spcPct val="0"/>
                </a:spcAft>
                <a:defRPr/>
              </a:pPr>
              <a:t>8</a:t>
            </a:fld>
            <a:endParaRPr lang="en-US" altLang="zh-CN">
              <a:solidFill>
                <a:prstClr val="black">
                  <a:tint val="75000"/>
                </a:prstClr>
              </a:solidFill>
            </a:endParaRPr>
          </a:p>
        </p:txBody>
      </p:sp>
      <p:grpSp>
        <p:nvGrpSpPr>
          <p:cNvPr id="36866" name="组合 38"/>
          <p:cNvGrpSpPr>
            <a:grpSpLocks/>
          </p:cNvGrpSpPr>
          <p:nvPr/>
        </p:nvGrpSpPr>
        <p:grpSpPr bwMode="auto">
          <a:xfrm>
            <a:off x="2024063" y="928688"/>
            <a:ext cx="6945312" cy="501650"/>
            <a:chOff x="928662" y="1610013"/>
            <a:chExt cx="6944628" cy="501037"/>
          </a:xfrm>
        </p:grpSpPr>
        <p:grpSp>
          <p:nvGrpSpPr>
            <p:cNvPr id="36903" name="组合 36"/>
            <p:cNvGrpSpPr>
              <a:grpSpLocks/>
            </p:cNvGrpSpPr>
            <p:nvPr/>
          </p:nvGrpSpPr>
          <p:grpSpPr bwMode="auto">
            <a:xfrm>
              <a:off x="928662" y="1643311"/>
              <a:ext cx="6944628" cy="467739"/>
              <a:chOff x="928662" y="1643311"/>
              <a:chExt cx="6944628" cy="467739"/>
            </a:xfrm>
          </p:grpSpPr>
          <p:cxnSp>
            <p:nvCxnSpPr>
              <p:cNvPr id="27" name="直接连接符 26"/>
              <p:cNvCxnSpPr/>
              <p:nvPr/>
            </p:nvCxnSpPr>
            <p:spPr>
              <a:xfrm flipV="1">
                <a:off x="1357245" y="2057141"/>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64330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5.</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36904"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课程考核</a:t>
              </a:r>
            </a:p>
          </p:txBody>
        </p:sp>
      </p:grpSp>
      <p:graphicFrame>
        <p:nvGraphicFramePr>
          <p:cNvPr id="9" name="表格 8"/>
          <p:cNvGraphicFramePr>
            <a:graphicFrameLocks noGrp="1"/>
          </p:cNvGraphicFramePr>
          <p:nvPr/>
        </p:nvGraphicFramePr>
        <p:xfrm>
          <a:off x="2381250" y="1557339"/>
          <a:ext cx="7143750" cy="4420236"/>
        </p:xfrm>
        <a:graphic>
          <a:graphicData uri="http://schemas.openxmlformats.org/drawingml/2006/table">
            <a:tbl>
              <a:tblPr/>
              <a:tblGrid>
                <a:gridCol w="785813">
                  <a:extLst>
                    <a:ext uri="{9D8B030D-6E8A-4147-A177-3AD203B41FA5}">
                      <a16:colId xmlns:a16="http://schemas.microsoft.com/office/drawing/2014/main" val="20000"/>
                    </a:ext>
                  </a:extLst>
                </a:gridCol>
                <a:gridCol w="1357312">
                  <a:extLst>
                    <a:ext uri="{9D8B030D-6E8A-4147-A177-3AD203B41FA5}">
                      <a16:colId xmlns:a16="http://schemas.microsoft.com/office/drawing/2014/main" val="20001"/>
                    </a:ext>
                  </a:extLst>
                </a:gridCol>
                <a:gridCol w="4500563">
                  <a:extLst>
                    <a:ext uri="{9D8B030D-6E8A-4147-A177-3AD203B41FA5}">
                      <a16:colId xmlns:a16="http://schemas.microsoft.com/office/drawing/2014/main" val="20002"/>
                    </a:ext>
                  </a:extLst>
                </a:gridCol>
                <a:gridCol w="500062">
                  <a:extLst>
                    <a:ext uri="{9D8B030D-6E8A-4147-A177-3AD203B41FA5}">
                      <a16:colId xmlns:a16="http://schemas.microsoft.com/office/drawing/2014/main" val="20003"/>
                    </a:ext>
                  </a:extLst>
                </a:gridCol>
              </a:tblGrid>
              <a:tr h="225425">
                <a:tc gridSpan="2">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考核项目</a:t>
                      </a: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hMerge="1">
                  <a:txBody>
                    <a:bodyPr/>
                    <a:lstStyle/>
                    <a:p>
                      <a:endParaRPr lang="zh-CN" altLang="en-US"/>
                    </a:p>
                  </a:txBody>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考核方法</a:t>
                      </a: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比例</a:t>
                      </a: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0"/>
                  </a:ext>
                </a:extLst>
              </a:tr>
              <a:tr h="1241425">
                <a:tc rowSpan="2">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过程</a:t>
                      </a:r>
                    </a:p>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考核</a:t>
                      </a: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态度纪律</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根据作业完成情况、课堂回答问题、课堂实践示范情况，由教师和学生干部综合评定学习态度的得分；</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根据上课考勤情况，由教师和学生干部评定纪律得分。</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20%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5725">
                <a:tc vMerge="1">
                  <a:txBody>
                    <a:bodyPr/>
                    <a:lstStyle/>
                    <a:p>
                      <a:endParaRPr lang="zh-CN" altLang="en-US"/>
                    </a:p>
                  </a:txBody>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单元实践</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根据学生实践情况，由学生自评、他人评价和教师评价相结合评定成绩；</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根据完成的时间、功能的完善程序、是否有创新，由小组长评价和教师抽评相结合的方式评定成绩。</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60%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39763">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endPar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期末考试（笔试）</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由教师评定笔试成绩</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20%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0850">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合计</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endPar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endPar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endParaRPr>
                    </a:p>
                  </a:txBody>
                  <a:tcPr marL="32254" marR="3225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100%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2438">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endPar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综合实训</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5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由企业专家评定系统功能、编程规范、答辩成绩</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5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100%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32254" marR="32254"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36902" name="Rectangle 1"/>
          <p:cNvSpPr>
            <a:spLocks noChangeArrowheads="1"/>
          </p:cNvSpPr>
          <p:nvPr/>
        </p:nvSpPr>
        <p:spPr bwMode="auto">
          <a:xfrm>
            <a:off x="5197475" y="6107114"/>
            <a:ext cx="1747838" cy="274637"/>
          </a:xfrm>
          <a:prstGeom prst="rect">
            <a:avLst/>
          </a:prstGeom>
          <a:noFill/>
          <a:ln w="9525">
            <a:noFill/>
            <a:miter lim="800000"/>
            <a:headEnd/>
            <a:tailEnd/>
          </a:ln>
        </p:spPr>
        <p:txBody>
          <a:bodyPr wrap="none" anchor="ctr">
            <a:spAutoFit/>
          </a:bodyPr>
          <a:lstStyle/>
          <a:p>
            <a:pPr indent="268288" algn="ctr" fontAlgn="base">
              <a:spcBef>
                <a:spcPct val="0"/>
              </a:spcBef>
              <a:spcAft>
                <a:spcPct val="0"/>
              </a:spcAft>
            </a:pPr>
            <a:r>
              <a:rPr lang="zh-CN" altLang="en-US" sz="1200" b="1">
                <a:solidFill>
                  <a:prstClr val="black"/>
                </a:solidFill>
                <a:latin typeface="宋体" charset="-122"/>
                <a:ea typeface="宋体" charset="-122"/>
                <a:cs typeface="Times New Roman" pitchFamily="18" charset="0"/>
              </a:rPr>
              <a:t>表</a:t>
            </a:r>
            <a:r>
              <a:rPr lang="en-US" altLang="zh-CN" sz="1200" b="1">
                <a:solidFill>
                  <a:prstClr val="black"/>
                </a:solidFill>
                <a:latin typeface="宋体" charset="-122"/>
                <a:ea typeface="宋体" charset="-122"/>
                <a:cs typeface="Times New Roman" pitchFamily="18" charset="0"/>
              </a:rPr>
              <a:t>1</a:t>
            </a:r>
            <a:r>
              <a:rPr lang="zh-CN" altLang="en-US" sz="1200" b="1">
                <a:solidFill>
                  <a:prstClr val="black"/>
                </a:solidFill>
                <a:latin typeface="宋体" charset="-122"/>
                <a:ea typeface="宋体" charset="-122"/>
                <a:cs typeface="Times New Roman" pitchFamily="18" charset="0"/>
              </a:rPr>
              <a:t>：课程考核方式</a:t>
            </a:r>
            <a:endParaRPr lang="zh-CN" altLang="en-US" sz="1200">
              <a:solidFill>
                <a:prstClr val="black"/>
              </a:solidFill>
              <a:latin typeface="Arial" charset="0"/>
              <a:ea typeface="宋体" charset="-122"/>
            </a:endParaRPr>
          </a:p>
        </p:txBody>
      </p:sp>
    </p:spTree>
    <p:extLst>
      <p:ext uri="{BB962C8B-B14F-4D97-AF65-F5344CB8AC3E}">
        <p14:creationId xmlns:p14="http://schemas.microsoft.com/office/powerpoint/2010/main" val="237808741"/>
      </p:ext>
    </p:ext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灯片编号占位符 14"/>
          <p:cNvSpPr>
            <a:spLocks noGrp="1"/>
          </p:cNvSpPr>
          <p:nvPr>
            <p:ph type="sldNum" sz="quarter" idx="12"/>
          </p:nvPr>
        </p:nvSpPr>
        <p:spPr bwMode="auto">
          <a:ln>
            <a:miter lim="800000"/>
          </a:ln>
        </p:spPr>
        <p:txBody>
          <a:bodyPr wrap="square" numCol="1" anchorCtr="0" compatLnSpc="1"/>
          <a:lstStyle/>
          <a:p>
            <a:pPr fontAlgn="base">
              <a:spcBef>
                <a:spcPct val="0"/>
              </a:spcBef>
              <a:spcAft>
                <a:spcPct val="0"/>
              </a:spcAft>
              <a:defRPr/>
            </a:pPr>
            <a:fld id="{CAB6FFA2-FA43-4F6B-A982-5E1D3C90BFB2}" type="slidenum">
              <a:rPr lang="zh-CN" altLang="en-US">
                <a:solidFill>
                  <a:prstClr val="black">
                    <a:tint val="75000"/>
                  </a:prstClr>
                </a:solidFill>
              </a:rPr>
              <a:pPr fontAlgn="base">
                <a:spcBef>
                  <a:spcPct val="0"/>
                </a:spcBef>
                <a:spcAft>
                  <a:spcPct val="0"/>
                </a:spcAft>
                <a:defRPr/>
              </a:pPr>
              <a:t>9</a:t>
            </a:fld>
            <a:endParaRPr lang="en-US" altLang="zh-CN">
              <a:solidFill>
                <a:prstClr val="black">
                  <a:tint val="75000"/>
                </a:prstClr>
              </a:solidFill>
            </a:endParaRPr>
          </a:p>
        </p:txBody>
      </p:sp>
      <p:grpSp>
        <p:nvGrpSpPr>
          <p:cNvPr id="38914" name="组合 38"/>
          <p:cNvGrpSpPr>
            <a:grpSpLocks/>
          </p:cNvGrpSpPr>
          <p:nvPr/>
        </p:nvGrpSpPr>
        <p:grpSpPr bwMode="auto">
          <a:xfrm>
            <a:off x="2024063" y="928688"/>
            <a:ext cx="6945312" cy="501650"/>
            <a:chOff x="928662" y="1610013"/>
            <a:chExt cx="6944628" cy="501037"/>
          </a:xfrm>
        </p:grpSpPr>
        <p:grpSp>
          <p:nvGrpSpPr>
            <p:cNvPr id="38953" name="组合 36"/>
            <p:cNvGrpSpPr>
              <a:grpSpLocks/>
            </p:cNvGrpSpPr>
            <p:nvPr/>
          </p:nvGrpSpPr>
          <p:grpSpPr bwMode="auto">
            <a:xfrm>
              <a:off x="928662" y="1643311"/>
              <a:ext cx="6944628" cy="467739"/>
              <a:chOff x="928662" y="1643311"/>
              <a:chExt cx="6944628" cy="467739"/>
            </a:xfrm>
          </p:grpSpPr>
          <p:cxnSp>
            <p:nvCxnSpPr>
              <p:cNvPr id="27" name="直接连接符 26"/>
              <p:cNvCxnSpPr/>
              <p:nvPr/>
            </p:nvCxnSpPr>
            <p:spPr>
              <a:xfrm flipV="1">
                <a:off x="1357245" y="2057141"/>
                <a:ext cx="6516045" cy="14270"/>
              </a:xfrm>
              <a:prstGeom prst="line">
                <a:avLst/>
              </a:prstGeom>
              <a:ln w="31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928662" y="1643309"/>
                <a:ext cx="468266" cy="467741"/>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en-US" altLang="zh-CN" sz="2000" i="1" dirty="0">
                    <a:solidFill>
                      <a:srgbClr val="4F81BD"/>
                    </a:solidFill>
                    <a:latin typeface="Bernard MT Condensed" panose="02050806060905020404" pitchFamily="18" charset="0"/>
                    <a:ea typeface="宋体" panose="02010600030101010101" pitchFamily="2" charset="-122"/>
                  </a:rPr>
                  <a:t>5.</a:t>
                </a:r>
                <a:endParaRPr lang="zh-CN" altLang="en-US" sz="2000" i="1" dirty="0">
                  <a:solidFill>
                    <a:srgbClr val="4F81BD"/>
                  </a:solidFill>
                  <a:latin typeface="Bernard MT Condensed" panose="02050806060905020404" pitchFamily="18" charset="0"/>
                  <a:ea typeface="宋体" panose="02010600030101010101" pitchFamily="2" charset="-122"/>
                </a:endParaRPr>
              </a:p>
            </p:txBody>
          </p:sp>
        </p:grpSp>
        <p:sp>
          <p:nvSpPr>
            <p:cNvPr id="38954" name="TextBox 37"/>
            <p:cNvSpPr txBox="1">
              <a:spLocks noChangeArrowheads="1"/>
            </p:cNvSpPr>
            <p:nvPr/>
          </p:nvSpPr>
          <p:spPr bwMode="auto">
            <a:xfrm>
              <a:off x="1500106" y="1610013"/>
              <a:ext cx="6285880" cy="456641"/>
            </a:xfrm>
            <a:prstGeom prst="rect">
              <a:avLst/>
            </a:prstGeom>
            <a:noFill/>
            <a:ln w="9525">
              <a:noFill/>
              <a:miter lim="800000"/>
              <a:headEnd/>
              <a:tailEnd/>
            </a:ln>
          </p:spPr>
          <p:txBody>
            <a:bodyPr>
              <a:spAutoFit/>
            </a:bodyPr>
            <a:lstStyle/>
            <a:p>
              <a:pPr fontAlgn="base">
                <a:spcBef>
                  <a:spcPct val="0"/>
                </a:spcBef>
                <a:spcAft>
                  <a:spcPct val="0"/>
                </a:spcAft>
              </a:pPr>
              <a:r>
                <a:rPr lang="zh-CN" altLang="en-US" sz="2400">
                  <a:solidFill>
                    <a:srgbClr val="4F81BD"/>
                  </a:solidFill>
                  <a:latin typeface="微软雅黑"/>
                  <a:ea typeface="微软雅黑"/>
                  <a:cs typeface="微软雅黑"/>
                </a:rPr>
                <a:t>课程考核</a:t>
              </a:r>
            </a:p>
          </p:txBody>
        </p:sp>
      </p:grpSp>
      <p:graphicFrame>
        <p:nvGraphicFramePr>
          <p:cNvPr id="10" name="表格 9"/>
          <p:cNvGraphicFramePr>
            <a:graphicFrameLocks noGrp="1"/>
          </p:cNvGraphicFramePr>
          <p:nvPr/>
        </p:nvGraphicFramePr>
        <p:xfrm>
          <a:off x="2095501" y="1412876"/>
          <a:ext cx="7935913" cy="5014915"/>
        </p:xfrm>
        <a:graphic>
          <a:graphicData uri="http://schemas.openxmlformats.org/drawingml/2006/table">
            <a:tbl>
              <a:tblPr/>
              <a:tblGrid>
                <a:gridCol w="1285875">
                  <a:extLst>
                    <a:ext uri="{9D8B030D-6E8A-4147-A177-3AD203B41FA5}">
                      <a16:colId xmlns:a16="http://schemas.microsoft.com/office/drawing/2014/main" val="20000"/>
                    </a:ext>
                  </a:extLst>
                </a:gridCol>
                <a:gridCol w="1214438">
                  <a:extLst>
                    <a:ext uri="{9D8B030D-6E8A-4147-A177-3AD203B41FA5}">
                      <a16:colId xmlns:a16="http://schemas.microsoft.com/office/drawing/2014/main" val="20001"/>
                    </a:ext>
                  </a:extLst>
                </a:gridCol>
                <a:gridCol w="2214562">
                  <a:extLst>
                    <a:ext uri="{9D8B030D-6E8A-4147-A177-3AD203B41FA5}">
                      <a16:colId xmlns:a16="http://schemas.microsoft.com/office/drawing/2014/main" val="20002"/>
                    </a:ext>
                  </a:extLst>
                </a:gridCol>
                <a:gridCol w="1785938">
                  <a:extLst>
                    <a:ext uri="{9D8B030D-6E8A-4147-A177-3AD203B41FA5}">
                      <a16:colId xmlns:a16="http://schemas.microsoft.com/office/drawing/2014/main" val="20003"/>
                    </a:ext>
                  </a:extLst>
                </a:gridCol>
                <a:gridCol w="1435100">
                  <a:extLst>
                    <a:ext uri="{9D8B030D-6E8A-4147-A177-3AD203B41FA5}">
                      <a16:colId xmlns:a16="http://schemas.microsoft.com/office/drawing/2014/main" val="20004"/>
                    </a:ext>
                  </a:extLst>
                </a:gridCol>
              </a:tblGrid>
              <a:tr h="233363">
                <a:tc rowSpan="2">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考核点</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rowSpan="2">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考核比例</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gridSpan="3">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200" b="1" i="0" u="none" strike="noStrike" cap="none" normalizeH="0" baseline="0">
                          <a:ln>
                            <a:noFill/>
                          </a:ln>
                          <a:solidFill>
                            <a:schemeClr val="tx1"/>
                          </a:solidFill>
                          <a:effectLst/>
                          <a:latin typeface="微软雅黑" pitchFamily="34" charset="-122"/>
                          <a:ea typeface="宋体" charset="-122"/>
                          <a:cs typeface="Times New Roman" pitchFamily="18" charset="0"/>
                        </a:rPr>
                        <a:t>评价标准</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298450">
                <a:tc vMerge="1">
                  <a:txBody>
                    <a:bodyPr/>
                    <a:lstStyle/>
                    <a:p>
                      <a:endParaRPr lang="zh-CN" altLang="en-US"/>
                    </a:p>
                  </a:txBody>
                  <a:tcPr/>
                </a:tc>
                <a:tc vMerge="1">
                  <a:txBody>
                    <a:bodyPr/>
                    <a:lstStyle/>
                    <a:p>
                      <a:endParaRPr lang="zh-CN" altLang="en-US"/>
                    </a:p>
                  </a:txBody>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优秀（</a:t>
                      </a:r>
                      <a:r>
                        <a:rPr kumimoji="0" lang="en-US" altLang="zh-CN" sz="1400" b="1" i="0" u="none" strike="noStrike" cap="none" normalizeH="0" baseline="0">
                          <a:ln>
                            <a:noFill/>
                          </a:ln>
                          <a:solidFill>
                            <a:schemeClr val="tx1"/>
                          </a:solidFill>
                          <a:effectLst/>
                          <a:latin typeface="微软雅黑" pitchFamily="34" charset="-122"/>
                          <a:ea typeface="宋体" charset="-122"/>
                          <a:cs typeface="Times New Roman" pitchFamily="18" charset="0"/>
                        </a:rPr>
                        <a:t>86-100</a:t>
                      </a: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良好（</a:t>
                      </a:r>
                      <a:r>
                        <a:rPr kumimoji="0" lang="en-US" altLang="zh-CN" sz="1400" b="1" i="0" u="none" strike="noStrike" cap="none" normalizeH="0" baseline="0">
                          <a:ln>
                            <a:noFill/>
                          </a:ln>
                          <a:solidFill>
                            <a:schemeClr val="tx1"/>
                          </a:solidFill>
                          <a:effectLst/>
                          <a:latin typeface="微软雅黑" pitchFamily="34" charset="-122"/>
                          <a:ea typeface="宋体" charset="-122"/>
                          <a:cs typeface="Times New Roman" pitchFamily="18" charset="0"/>
                        </a:rPr>
                        <a:t>70-85</a:t>
                      </a: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及格（</a:t>
                      </a:r>
                      <a:r>
                        <a:rPr kumimoji="0" lang="en-US" altLang="zh-CN" sz="1400" b="1" i="0" u="none" strike="noStrike" cap="none" normalizeH="0" baseline="0">
                          <a:ln>
                            <a:noFill/>
                          </a:ln>
                          <a:solidFill>
                            <a:schemeClr val="tx1"/>
                          </a:solidFill>
                          <a:effectLst/>
                          <a:latin typeface="微软雅黑" pitchFamily="34" charset="-122"/>
                          <a:ea typeface="宋体" charset="-122"/>
                          <a:cs typeface="Times New Roman" pitchFamily="18" charset="0"/>
                        </a:rPr>
                        <a:t>60-69</a:t>
                      </a:r>
                      <a:r>
                        <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rPr>
                        <a:t>）</a:t>
                      </a: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6D9F1"/>
                    </a:solidFill>
                  </a:tcPr>
                </a:tc>
                <a:extLst>
                  <a:ext uri="{0D108BD9-81ED-4DB2-BD59-A6C34878D82A}">
                    <a16:rowId xmlns:a16="http://schemas.microsoft.com/office/drawing/2014/main" val="10001"/>
                  </a:ext>
                </a:extLst>
              </a:tr>
              <a:tr h="1344613">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1</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、课堂学习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30%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没有缺勤情况；</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能够爱护实训场地设备和卫生；</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能积极主动向老师提问并正确回答问题</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缺勤</a:t>
                      </a:r>
                      <a:r>
                        <a:rPr kumimoji="0" lang="en-US" altLang="zh-CN" sz="1400" b="0" i="0" u="none" strike="noStrike" cap="none" normalizeH="0" baseline="0">
                          <a:ln>
                            <a:noFill/>
                          </a:ln>
                          <a:solidFill>
                            <a:schemeClr val="tx1"/>
                          </a:solidFill>
                          <a:effectLst/>
                          <a:latin typeface="微软雅黑" pitchFamily="34" charset="-122"/>
                          <a:ea typeface="宋体" charset="-122"/>
                          <a:cs typeface="Times New Roman" pitchFamily="18" charset="0"/>
                        </a:rPr>
                        <a:t>10%</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以下；</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能够爱护实训场地设备和卫生；</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能向老师提问，并回答问题</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缺勤</a:t>
                      </a:r>
                      <a:r>
                        <a:rPr kumimoji="0" lang="en-US" altLang="zh-CN" sz="1400" b="0" i="0" u="none" strike="noStrike" cap="none" normalizeH="0" baseline="0">
                          <a:ln>
                            <a:noFill/>
                          </a:ln>
                          <a:solidFill>
                            <a:schemeClr val="tx1"/>
                          </a:solidFill>
                          <a:effectLst/>
                          <a:latin typeface="微软雅黑" pitchFamily="34" charset="-122"/>
                          <a:ea typeface="宋体" charset="-122"/>
                          <a:cs typeface="Times New Roman" pitchFamily="18" charset="0"/>
                        </a:rPr>
                        <a:t>30%</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以下；</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能够爱护实训场地设备和卫生；</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能基本回答教师提问</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493838">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2</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、课外学习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30%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endParaRPr kumimoji="0" lang="en-US" altLang="zh-CN" sz="1400" b="0"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能按时完成课外拓展练习；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能积极参加网上讨论活动；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能积极、主动进行自我学习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能按时完成</a:t>
                      </a:r>
                      <a:r>
                        <a:rPr kumimoji="0" lang="en-US" altLang="zh-CN" sz="1400" b="0" i="0" u="none" strike="noStrike" cap="none" normalizeH="0" baseline="0">
                          <a:ln>
                            <a:noFill/>
                          </a:ln>
                          <a:solidFill>
                            <a:schemeClr val="tx1"/>
                          </a:solidFill>
                          <a:effectLst/>
                          <a:latin typeface="微软雅黑" pitchFamily="34" charset="-122"/>
                          <a:ea typeface="宋体" charset="-122"/>
                          <a:cs typeface="Times New Roman" pitchFamily="18" charset="0"/>
                        </a:rPr>
                        <a:t>80%</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课外拓展练习；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能参加网上讨论活动；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能进行自我学习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能按时完成</a:t>
                      </a:r>
                      <a:r>
                        <a:rPr kumimoji="0" lang="en-US" altLang="zh-CN" sz="1400" b="0" i="0" u="none" strike="noStrike" cap="none" normalizeH="0" baseline="0">
                          <a:ln>
                            <a:noFill/>
                          </a:ln>
                          <a:solidFill>
                            <a:schemeClr val="tx1"/>
                          </a:solidFill>
                          <a:effectLst/>
                          <a:latin typeface="微软雅黑" pitchFamily="34" charset="-122"/>
                          <a:ea typeface="宋体" charset="-122"/>
                          <a:cs typeface="Times New Roman" pitchFamily="18" charset="0"/>
                        </a:rPr>
                        <a:t>60%</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课外拓展练习；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能参加网上讨论活动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493838">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3</a:t>
                      </a: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、小组学习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a:ln>
                            <a:noFill/>
                          </a:ln>
                          <a:solidFill>
                            <a:schemeClr val="tx1"/>
                          </a:solidFill>
                          <a:effectLst/>
                          <a:latin typeface="宋体" charset="-122"/>
                          <a:ea typeface="宋体" charset="-122"/>
                          <a:cs typeface="Times New Roman" pitchFamily="18" charset="0"/>
                        </a:rPr>
                        <a:t>40%</a:t>
                      </a:r>
                      <a:endParaRPr kumimoji="0" lang="zh-CN" altLang="zh-CN"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能积极参加小组活动；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能主动代表小组参加小组与小组间的竞赛；</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能提出合理化的建议，积极组织小组学习活动；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能帮助或辅导小组成员进行有效的学习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能积极参加小组活动；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能提出合理化的建议；</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能帮助或辅导小组成员进行有效的学习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能参加小组活动；</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p>
                      <a:pPr marL="266700" marR="0" lvl="0" indent="-266700" algn="just"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a:ln>
                            <a:noFill/>
                          </a:ln>
                          <a:solidFill>
                            <a:schemeClr val="tx1"/>
                          </a:solidFill>
                          <a:effectLst/>
                          <a:latin typeface="微软雅黑" pitchFamily="34" charset="-122"/>
                          <a:ea typeface="宋体" charset="-122"/>
                          <a:cs typeface="Times New Roman" pitchFamily="18" charset="0"/>
                        </a:rPr>
                        <a:t>能在小组成员的辅导下进行有效的学习</a:t>
                      </a:r>
                      <a:endParaRPr kumimoji="0" lang="zh-CN" altLang="en-US" sz="14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50813">
                <a:tc>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zh-CN" altLang="en-US" sz="900" b="0" i="0" u="none" strike="noStrike" cap="none" normalizeH="0" baseline="0">
                          <a:ln>
                            <a:noFill/>
                          </a:ln>
                          <a:solidFill>
                            <a:schemeClr val="tx1"/>
                          </a:solidFill>
                          <a:effectLst/>
                          <a:latin typeface="微软雅黑" pitchFamily="34" charset="-122"/>
                          <a:ea typeface="宋体" charset="-122"/>
                          <a:cs typeface="Times New Roman" pitchFamily="18" charset="0"/>
                        </a:rPr>
                        <a:t>合计</a:t>
                      </a:r>
                      <a:endParaRPr kumimoji="0" lang="zh-CN" altLang="en-US" sz="11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p>
                      <a:pPr marL="266700" marR="0" lvl="0" indent="-266700" algn="ctr" defTabSz="914400" rtl="0" eaLnBrk="1" fontAlgn="base" latinLnBrk="0" hangingPunct="1">
                        <a:lnSpc>
                          <a:spcPct val="100000"/>
                        </a:lnSpc>
                        <a:spcBef>
                          <a:spcPct val="0"/>
                        </a:spcBef>
                        <a:spcAft>
                          <a:spcPct val="0"/>
                        </a:spcAft>
                        <a:buClrTx/>
                        <a:buSzTx/>
                        <a:buFontTx/>
                        <a:buNone/>
                        <a:tabLst/>
                      </a:pPr>
                      <a:r>
                        <a:rPr kumimoji="0" lang="en-US" altLang="zh-CN" sz="900" b="0" i="0" u="none" strike="noStrike" cap="none" normalizeH="0" baseline="0">
                          <a:ln>
                            <a:noFill/>
                          </a:ln>
                          <a:solidFill>
                            <a:schemeClr val="tx1"/>
                          </a:solidFill>
                          <a:effectLst/>
                          <a:latin typeface="宋体" charset="-122"/>
                          <a:ea typeface="宋体" charset="-122"/>
                          <a:cs typeface="Times New Roman" pitchFamily="18" charset="0"/>
                        </a:rPr>
                        <a:t>100%</a:t>
                      </a:r>
                      <a:endParaRPr kumimoji="0" lang="zh-CN" altLang="zh-CN" sz="1100" b="1" i="0" u="none" strike="noStrike" cap="none" normalizeH="0" baseline="0">
                        <a:ln>
                          <a:noFill/>
                        </a:ln>
                        <a:solidFill>
                          <a:schemeClr val="tx1"/>
                        </a:solidFill>
                        <a:effectLst/>
                        <a:latin typeface="微软雅黑" pitchFamily="34" charset="-122"/>
                        <a:ea typeface="宋体" charset="-122"/>
                        <a:cs typeface="Times New Roman" pitchFamily="18" charset="0"/>
                      </a:endParaRPr>
                    </a:p>
                  </a:txBody>
                  <a:tcPr marL="60985" marR="6098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5"/>
                  </a:ext>
                </a:extLst>
              </a:tr>
            </a:tbl>
          </a:graphicData>
        </a:graphic>
      </p:graphicFrame>
      <p:sp>
        <p:nvSpPr>
          <p:cNvPr id="38952" name="Rectangle 1"/>
          <p:cNvSpPr>
            <a:spLocks noChangeArrowheads="1"/>
          </p:cNvSpPr>
          <p:nvPr/>
        </p:nvSpPr>
        <p:spPr bwMode="auto">
          <a:xfrm>
            <a:off x="5221288" y="6467475"/>
            <a:ext cx="1936750" cy="274638"/>
          </a:xfrm>
          <a:prstGeom prst="rect">
            <a:avLst/>
          </a:prstGeom>
          <a:noFill/>
          <a:ln w="9525">
            <a:noFill/>
            <a:miter lim="800000"/>
            <a:headEnd/>
            <a:tailEnd/>
          </a:ln>
        </p:spPr>
        <p:txBody>
          <a:bodyPr wrap="none" anchor="ctr">
            <a:spAutoFit/>
          </a:bodyPr>
          <a:lstStyle/>
          <a:p>
            <a:pPr algn="ctr" fontAlgn="base">
              <a:spcBef>
                <a:spcPct val="0"/>
              </a:spcBef>
              <a:spcAft>
                <a:spcPct val="0"/>
              </a:spcAft>
            </a:pPr>
            <a:r>
              <a:rPr lang="zh-CN" altLang="en-US" sz="1200" b="1">
                <a:solidFill>
                  <a:prstClr val="black"/>
                </a:solidFill>
                <a:latin typeface="宋体" charset="-122"/>
                <a:ea typeface="宋体" charset="-122"/>
                <a:cs typeface="Times New Roman" pitchFamily="18" charset="0"/>
              </a:rPr>
              <a:t>表</a:t>
            </a:r>
            <a:r>
              <a:rPr lang="en-US" altLang="zh-CN" sz="1200" b="1">
                <a:solidFill>
                  <a:prstClr val="black"/>
                </a:solidFill>
                <a:latin typeface="宋体" charset="-122"/>
                <a:ea typeface="宋体" charset="-122"/>
                <a:cs typeface="Times New Roman" pitchFamily="18" charset="0"/>
              </a:rPr>
              <a:t>2</a:t>
            </a:r>
            <a:r>
              <a:rPr lang="zh-CN" altLang="en-US" sz="1200" b="1">
                <a:solidFill>
                  <a:prstClr val="black"/>
                </a:solidFill>
                <a:latin typeface="宋体" charset="-122"/>
                <a:ea typeface="宋体" charset="-122"/>
                <a:cs typeface="Times New Roman" pitchFamily="18" charset="0"/>
              </a:rPr>
              <a:t>：态度纪律考核标准表</a:t>
            </a:r>
            <a:endParaRPr lang="zh-CN" altLang="en-US" sz="1200">
              <a:solidFill>
                <a:prstClr val="black"/>
              </a:solidFill>
              <a:latin typeface="Arial" charset="0"/>
              <a:ea typeface="宋体" charset="-122"/>
            </a:endParaRPr>
          </a:p>
        </p:txBody>
      </p:sp>
    </p:spTree>
    <p:extLst>
      <p:ext uri="{BB962C8B-B14F-4D97-AF65-F5344CB8AC3E}">
        <p14:creationId xmlns:p14="http://schemas.microsoft.com/office/powerpoint/2010/main" val="3836140320"/>
      </p:ext>
    </p:extLst>
  </p:cSld>
  <p:clrMapOvr>
    <a:masterClrMapping/>
  </p:clrMapOvr>
  <p:transition>
    <p:random/>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TotalTime>
  <Words>1716</Words>
  <Application>Microsoft Office PowerPoint</Application>
  <PresentationFormat>宽屏</PresentationFormat>
  <Paragraphs>292</Paragraphs>
  <Slides>13</Slides>
  <Notes>11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13</vt:i4>
      </vt:variant>
    </vt:vector>
  </HeadingPairs>
  <TitlesOfParts>
    <vt:vector size="22" baseType="lpstr">
      <vt:lpstr>等线</vt:lpstr>
      <vt:lpstr>楷体</vt:lpstr>
      <vt:lpstr>宋体</vt:lpstr>
      <vt:lpstr>微软雅黑</vt:lpstr>
      <vt:lpstr>Arial</vt:lpstr>
      <vt:lpstr>Bernard MT Condensed</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PEACE PAN</dc:creator>
  <cp:lastModifiedBy>panpeace@163.com</cp:lastModifiedBy>
  <cp:revision>43</cp:revision>
  <dcterms:created xsi:type="dcterms:W3CDTF">2017-02-20T15:18:55Z</dcterms:created>
  <dcterms:modified xsi:type="dcterms:W3CDTF">2022-08-29T07:58:01Z</dcterms:modified>
</cp:coreProperties>
</file>