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332" r:id="rId10"/>
    <p:sldId id="298"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29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163310" y="1991360"/>
            <a:ext cx="6010910" cy="2528570"/>
          </a:xfrm>
          <a:prstGeom prst="rect">
            <a:avLst/>
          </a:prstGeom>
          <a:noFill/>
        </p:spPr>
        <p:txBody>
          <a:bodyPr wrap="square" lIns="0" rIns="0" rtlCol="0">
            <a:spAutoFit/>
          </a:bodyPr>
          <a:lstStyle/>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Unit8 </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20000"/>
              </a:lnSpc>
            </a:pPr>
            <a:r>
              <a:rPr lang="en-US" altLang="zh-CN" sz="4400" b="1" spc="300" dirty="0">
                <a:latin typeface="思源黑体 CN Heavy" panose="020B0A00000000000000" pitchFamily="34" charset="-122"/>
                <a:ea typeface="思源黑体 CN Heavy" panose="020B0A00000000000000" pitchFamily="34" charset="-122"/>
              </a:rPr>
              <a:t>Making Reservations</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815465"/>
            <a:ext cx="9988550" cy="4965065"/>
          </a:xfrm>
          <a:prstGeom prst="rect">
            <a:avLst/>
          </a:prstGeom>
          <a:noFill/>
        </p:spPr>
        <p:txBody>
          <a:bodyPr wrap="square" rtlCol="0">
            <a:spAutoFit/>
          </a:bodyPr>
          <a:p>
            <a:pPr>
              <a:lnSpc>
                <a:spcPct val="120000"/>
              </a:lnSpc>
            </a:pPr>
            <a:r>
              <a:rPr lang="en-US" altLang="zh-CN" sz="2400"/>
              <a:t>1. A: I’d like to book a single room with a bath from the</a:t>
            </a:r>
            <a:r>
              <a:rPr lang="en-US" altLang="zh-CN" sz="2400">
                <a:sym typeface="+mn-ea"/>
              </a:rPr>
              <a:t> </a:t>
            </a:r>
            <a:r>
              <a:rPr lang="en-US" altLang="zh-CN" sz="2400" u="sng">
                <a:sym typeface="+mn-ea"/>
              </a:rPr>
              <a:t>                  </a:t>
            </a:r>
            <a:r>
              <a:rPr lang="en-US" altLang="zh-CN" sz="2400"/>
              <a:t> of October 4</a:t>
            </a:r>
            <a:endParaRPr lang="en-US" altLang="zh-CN" sz="2400"/>
          </a:p>
          <a:p>
            <a:pPr>
              <a:lnSpc>
                <a:spcPct val="120000"/>
              </a:lnSpc>
            </a:pPr>
            <a:r>
              <a:rPr lang="en-US" altLang="zh-CN" sz="2400"/>
              <a:t>         to the morning of October 10.</a:t>
            </a:r>
            <a:endParaRPr lang="en-US" altLang="zh-CN" sz="2400"/>
          </a:p>
          <a:p>
            <a:pPr>
              <a:lnSpc>
                <a:spcPct val="120000"/>
              </a:lnSpc>
            </a:pPr>
            <a:r>
              <a:rPr lang="en-US" altLang="zh-CN" sz="2400"/>
              <a:t>    B: That’s fine, sir.</a:t>
            </a:r>
            <a:endParaRPr lang="en-US" altLang="zh-CN" sz="2400"/>
          </a:p>
          <a:p>
            <a:pPr>
              <a:lnSpc>
                <a:spcPct val="120000"/>
              </a:lnSpc>
            </a:pPr>
            <a:r>
              <a:rPr lang="en-US" altLang="zh-CN" sz="2400"/>
              <a:t>2. A: Hello, Grand Hotel. May I help you?</a:t>
            </a:r>
            <a:endParaRPr lang="en-US" altLang="zh-CN" sz="2400"/>
          </a:p>
          <a:p>
            <a:pPr>
              <a:lnSpc>
                <a:spcPct val="120000"/>
              </a:lnSpc>
            </a:pPr>
            <a:r>
              <a:rPr lang="en-US" altLang="zh-CN" sz="2400"/>
              <a:t>    B: Yes, I want to</a:t>
            </a:r>
            <a:r>
              <a:rPr lang="en-US" altLang="zh-CN" sz="2400">
                <a:sym typeface="+mn-ea"/>
              </a:rPr>
              <a:t> </a:t>
            </a:r>
            <a:r>
              <a:rPr lang="en-US" altLang="zh-CN" sz="2400" u="sng">
                <a:sym typeface="+mn-ea"/>
              </a:rPr>
              <a:t>                  </a:t>
            </a:r>
            <a:r>
              <a:rPr lang="en-US" altLang="zh-CN" sz="2400"/>
              <a:t> a deluxe suite.</a:t>
            </a:r>
            <a:endParaRPr lang="en-US" altLang="zh-CN" sz="2400"/>
          </a:p>
          <a:p>
            <a:pPr>
              <a:lnSpc>
                <a:spcPct val="120000"/>
              </a:lnSpc>
            </a:pPr>
            <a:r>
              <a:rPr lang="en-US" altLang="zh-CN" sz="2400"/>
              <a:t>3. A: I made a reservation in Beijing yesterday. My name is Robert.</a:t>
            </a:r>
            <a:endParaRPr lang="en-US" altLang="zh-CN" sz="2400"/>
          </a:p>
          <a:p>
            <a:pPr>
              <a:lnSpc>
                <a:spcPct val="120000"/>
              </a:lnSpc>
            </a:pPr>
            <a:r>
              <a:rPr lang="en-US" altLang="zh-CN" sz="2400"/>
              <a:t>    B: Yes, we</a:t>
            </a:r>
            <a:r>
              <a:rPr lang="en-US" altLang="zh-CN" sz="2400">
                <a:sym typeface="+mn-ea"/>
              </a:rPr>
              <a:t> </a:t>
            </a:r>
            <a:r>
              <a:rPr lang="en-US" altLang="zh-CN" sz="2400" u="sng">
                <a:sym typeface="+mn-ea"/>
              </a:rPr>
              <a:t>                  </a:t>
            </a:r>
            <a:r>
              <a:rPr lang="en-US" altLang="zh-CN" sz="2400"/>
              <a:t> have a reservation for you.</a:t>
            </a:r>
            <a:endParaRPr lang="en-US" altLang="zh-CN" sz="2400"/>
          </a:p>
          <a:p>
            <a:pPr>
              <a:lnSpc>
                <a:spcPct val="120000"/>
              </a:lnSpc>
            </a:pPr>
            <a:r>
              <a:rPr lang="en-US" altLang="zh-CN" sz="2400"/>
              <a:t>4. A: What kind of room would you like to book?</a:t>
            </a:r>
            <a:endParaRPr lang="en-US" altLang="zh-CN" sz="2400"/>
          </a:p>
          <a:p>
            <a:pPr>
              <a:lnSpc>
                <a:spcPct val="120000"/>
              </a:lnSpc>
            </a:pPr>
            <a:r>
              <a:rPr lang="en-US" altLang="zh-CN" sz="2400"/>
              <a:t>    B: I want a</a:t>
            </a:r>
            <a:r>
              <a:rPr lang="en-US" altLang="zh-CN" sz="2400">
                <a:sym typeface="+mn-ea"/>
              </a:rPr>
              <a:t> </a:t>
            </a:r>
            <a:r>
              <a:rPr lang="en-US" altLang="zh-CN" sz="2400" u="sng">
                <a:sym typeface="+mn-ea"/>
              </a:rPr>
              <a:t>                    </a:t>
            </a:r>
            <a:r>
              <a:rPr lang="en-US" altLang="zh-CN" sz="2400"/>
              <a:t> room with a bath.</a:t>
            </a:r>
            <a:endParaRPr lang="en-US" altLang="zh-CN" sz="2400"/>
          </a:p>
          <a:p>
            <a:pPr>
              <a:lnSpc>
                <a:spcPct val="120000"/>
              </a:lnSpc>
            </a:pPr>
            <a:r>
              <a:rPr lang="en-US" altLang="zh-CN" sz="2400"/>
              <a:t>5. A: How much a day do you charge?</a:t>
            </a:r>
            <a:endParaRPr lang="en-US" altLang="zh-CN" sz="2400"/>
          </a:p>
          <a:p>
            <a:pPr>
              <a:lnSpc>
                <a:spcPct val="120000"/>
              </a:lnSpc>
            </a:pPr>
            <a:r>
              <a:rPr lang="en-US" altLang="zh-CN" sz="2400"/>
              <a:t>    B: It is 500 yuan a day including</a:t>
            </a:r>
            <a:r>
              <a:rPr lang="en-US" altLang="zh-CN" sz="2400">
                <a:sym typeface="+mn-ea"/>
              </a:rPr>
              <a:t> </a:t>
            </a:r>
            <a:r>
              <a:rPr lang="en-US" altLang="zh-CN" sz="2400" u="sng">
                <a:sym typeface="+mn-ea"/>
              </a:rPr>
              <a:t>                  </a:t>
            </a:r>
            <a:r>
              <a:rPr lang="en-US" altLang="zh-CN" sz="2400"/>
              <a:t> fee, but excluding service charge.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299085" y="838200"/>
            <a:ext cx="11782425" cy="5846445"/>
          </a:xfrm>
          <a:prstGeom prst="rect">
            <a:avLst/>
          </a:prstGeom>
          <a:noFill/>
        </p:spPr>
        <p:txBody>
          <a:bodyPr wrap="square" rtlCol="0">
            <a:spAutoFit/>
          </a:bodyPr>
          <a:p>
            <a:pPr>
              <a:lnSpc>
                <a:spcPct val="130000"/>
              </a:lnSpc>
            </a:pPr>
            <a:r>
              <a:rPr lang="en-US" altLang="zh-CN" sz="2400"/>
              <a:t>6. A: What is the rate, please?</a:t>
            </a:r>
            <a:endParaRPr lang="en-US" altLang="zh-CN" sz="2400"/>
          </a:p>
          <a:p>
            <a:pPr>
              <a:lnSpc>
                <a:spcPct val="130000"/>
              </a:lnSpc>
            </a:pPr>
            <a:r>
              <a:rPr lang="en-US" altLang="zh-CN" sz="2400"/>
              <a:t>    B: The</a:t>
            </a:r>
            <a:r>
              <a:rPr lang="en-US" altLang="zh-CN" sz="2400">
                <a:sym typeface="+mn-ea"/>
              </a:rPr>
              <a:t> </a:t>
            </a:r>
            <a:r>
              <a:rPr lang="en-US" altLang="zh-CN" sz="2400" u="sng">
                <a:sym typeface="+mn-ea"/>
              </a:rPr>
              <a:t>                   </a:t>
            </a:r>
            <a:r>
              <a:rPr lang="en-US" altLang="zh-CN" sz="2400"/>
              <a:t> rate is 150 dollars per night.</a:t>
            </a:r>
            <a:endParaRPr lang="en-US" altLang="zh-CN" sz="2400"/>
          </a:p>
          <a:p>
            <a:pPr>
              <a:lnSpc>
                <a:spcPct val="130000"/>
              </a:lnSpc>
            </a:pPr>
            <a:r>
              <a:rPr lang="en-US" altLang="zh-CN" sz="2400"/>
              <a:t>7. A: Can I book a single room for my friend as he will</a:t>
            </a:r>
            <a:r>
              <a:rPr lang="en-US" altLang="zh-CN" sz="2400">
                <a:sym typeface="+mn-ea"/>
              </a:rPr>
              <a:t> </a:t>
            </a:r>
            <a:r>
              <a:rPr lang="en-US" altLang="zh-CN" sz="2400" u="sng">
                <a:sym typeface="+mn-ea"/>
              </a:rPr>
              <a:t>               </a:t>
            </a:r>
            <a:r>
              <a:rPr lang="en-US" altLang="zh-CN" sz="2400"/>
              <a:t> in Shanghai tomorrow morning?</a:t>
            </a:r>
            <a:endParaRPr lang="en-US" altLang="zh-CN" sz="2400"/>
          </a:p>
          <a:p>
            <a:pPr>
              <a:lnSpc>
                <a:spcPct val="130000"/>
              </a:lnSpc>
            </a:pPr>
            <a:r>
              <a:rPr lang="en-US" altLang="zh-CN" sz="2400"/>
              <a:t>    B: That’s okay. No problem.</a:t>
            </a:r>
            <a:endParaRPr lang="en-US" altLang="zh-CN" sz="2400"/>
          </a:p>
          <a:p>
            <a:pPr>
              <a:lnSpc>
                <a:spcPct val="130000"/>
              </a:lnSpc>
            </a:pPr>
            <a:r>
              <a:rPr lang="en-US" altLang="zh-CN" sz="2400"/>
              <a:t>8. A: What’s the price</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    B: A double room with a front view is 340 dollars per night; one with a rear view is 300</a:t>
            </a:r>
            <a:endParaRPr lang="en-US" altLang="zh-CN" sz="2400"/>
          </a:p>
          <a:p>
            <a:pPr>
              <a:lnSpc>
                <a:spcPct val="130000"/>
              </a:lnSpc>
            </a:pPr>
            <a:r>
              <a:rPr lang="en-US" altLang="zh-CN" sz="2400"/>
              <a:t>         dollars per night.</a:t>
            </a:r>
            <a:endParaRPr lang="en-US" altLang="zh-CN" sz="2400"/>
          </a:p>
          <a:p>
            <a:pPr>
              <a:lnSpc>
                <a:spcPct val="130000"/>
              </a:lnSpc>
            </a:pPr>
            <a:r>
              <a:rPr lang="en-US" altLang="zh-CN" sz="2400"/>
              <a:t>9. A: I’d like to book three seats on today’s morning flight to Greece, please.</a:t>
            </a:r>
            <a:endParaRPr lang="en-US" altLang="zh-CN" sz="2400"/>
          </a:p>
          <a:p>
            <a:pPr>
              <a:lnSpc>
                <a:spcPct val="130000"/>
              </a:lnSpc>
            </a:pPr>
            <a:r>
              <a:rPr lang="en-US" altLang="zh-CN" sz="2400"/>
              <a:t>    B: Sorry. We have only one</a:t>
            </a:r>
            <a:r>
              <a:rPr lang="en-US" altLang="zh-CN" sz="2400">
                <a:sym typeface="+mn-ea"/>
              </a:rPr>
              <a:t> </a:t>
            </a:r>
            <a:r>
              <a:rPr lang="en-US" altLang="zh-CN" sz="2400" u="sng">
                <a:sym typeface="+mn-ea"/>
              </a:rPr>
              <a:t>                  </a:t>
            </a:r>
            <a:r>
              <a:rPr lang="en-US" altLang="zh-CN" sz="2400"/>
              <a:t> left for the morning flight at 11. How about the</a:t>
            </a:r>
            <a:endParaRPr lang="en-US" altLang="zh-CN" sz="2400"/>
          </a:p>
          <a:p>
            <a:pPr>
              <a:lnSpc>
                <a:spcPct val="130000"/>
              </a:lnSpc>
            </a:pPr>
            <a:r>
              <a:rPr lang="en-US" altLang="zh-CN" sz="2400"/>
              <a:t>         afternoon flight at 4?</a:t>
            </a:r>
            <a:endParaRPr lang="en-US" altLang="zh-CN" sz="2400"/>
          </a:p>
          <a:p>
            <a:pPr>
              <a:lnSpc>
                <a:spcPct val="130000"/>
              </a:lnSpc>
            </a:pPr>
            <a:r>
              <a:rPr lang="en-US" altLang="zh-CN" sz="2400"/>
              <a:t>10. A: Can I help you?</a:t>
            </a:r>
            <a:endParaRPr lang="en-US" altLang="zh-CN" sz="2400"/>
          </a:p>
          <a:p>
            <a:pPr>
              <a:lnSpc>
                <a:spcPct val="130000"/>
              </a:lnSpc>
            </a:pPr>
            <a:r>
              <a:rPr lang="en-US" altLang="zh-CN" sz="2400"/>
              <a:t>       B: Yes, I’d like a</a:t>
            </a:r>
            <a:r>
              <a:rPr lang="en-US" altLang="zh-CN" sz="2400">
                <a:sym typeface="+mn-ea"/>
              </a:rPr>
              <a:t> </a:t>
            </a:r>
            <a:r>
              <a:rPr lang="en-US" altLang="zh-CN" sz="2400" u="sng">
                <a:sym typeface="+mn-ea"/>
              </a:rPr>
              <a:t>                 </a:t>
            </a:r>
            <a:r>
              <a:rPr lang="en-US" altLang="zh-CN" sz="2400"/>
              <a:t> on this ticket.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06295"/>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No, thanks.               B. </a:t>
            </a:r>
            <a:r>
              <a:rPr lang="en-US" sz="2400" dirty="0">
                <a:latin typeface="Arial" panose="020B0604020202020204" pitchFamily="34" charset="0"/>
              </a:rPr>
              <a:t>We do have three tickets available for that day.</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No, you are wrong.  D. Yes, please.</a:t>
            </a:r>
            <a:endParaRPr lang="en-US" altLang="zh-CN" sz="2400" dirty="0">
              <a:latin typeface="Arial" panose="020B0604020202020204" pitchFamily="34" charset="0"/>
              <a:sym typeface="+mn-ea"/>
            </a:endParaRPr>
          </a:p>
          <a:p>
            <a:pPr>
              <a:lnSpc>
                <a:spcPct val="130000"/>
              </a:lnSpc>
            </a:pPr>
            <a:endParaRPr lang="en-US" altLang="zh-CN" sz="2400" dirty="0">
              <a:latin typeface="Arial" panose="020B0604020202020204" pitchFamily="34" charset="0"/>
              <a:sym typeface="+mn-ea"/>
            </a:endParaRPr>
          </a:p>
          <a:p>
            <a:pPr>
              <a:lnSpc>
                <a:spcPct val="130000"/>
              </a:lnSpc>
            </a:pPr>
            <a:r>
              <a:rPr lang="en-US" altLang="zh-CN" sz="2400" dirty="0">
                <a:latin typeface="Arial" panose="020B0604020202020204" pitchFamily="34" charset="0"/>
              </a:rPr>
              <a:t>2 A. I am sorry to hear that.                         B. You are welcome.</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The current rate is </a:t>
            </a:r>
            <a:r>
              <a:rPr lang="en-US" altLang="zh-CN" sz="2400" dirty="0">
                <a:latin typeface="宋体" panose="02010600030101010101" pitchFamily="2" charset="-122"/>
                <a:ea typeface="宋体" panose="02010600030101010101" pitchFamily="2" charset="-122"/>
              </a:rPr>
              <a:t>＄</a:t>
            </a:r>
            <a:r>
              <a:rPr lang="en-US" altLang="zh-CN" sz="2400" dirty="0">
                <a:latin typeface="Arial" panose="020B0604020202020204" pitchFamily="34" charset="0"/>
              </a:rPr>
              <a:t>50 per night.       D. </a:t>
            </a:r>
            <a:r>
              <a:rPr lang="en-US" sz="2400" dirty="0">
                <a:latin typeface="Arial" panose="020B0604020202020204" pitchFamily="34" charset="0"/>
              </a:rPr>
              <a:t>Yes, here you are</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It’s my pleasure.                   B. </a:t>
            </a:r>
            <a:r>
              <a:rPr lang="en-US" sz="2400" dirty="0">
                <a:latin typeface="Arial" panose="020B0604020202020204" pitchFamily="34" charset="0"/>
                <a:sym typeface="+mn-ea"/>
              </a:rPr>
              <a:t>Yes, I see</a:t>
            </a:r>
            <a:r>
              <a:rPr lang="en-US" sz="2400" dirty="0">
                <a:latin typeface="Arial" panose="020B0604020202020204" pitchFamily="34" charset="0"/>
                <a:sym typeface="+mn-ea"/>
              </a:rPr>
              <a: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Yes, we still have some.      D. </a:t>
            </a:r>
            <a:r>
              <a:rPr lang="en-US" sz="2400" dirty="0">
                <a:latin typeface="Arial" panose="020B0604020202020204" pitchFamily="34" charset="0"/>
              </a:rPr>
              <a:t>Yes, it is Moore Belknap.</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Good for you.                                            B. It’s my plesure.</a:t>
            </a:r>
            <a:endParaRPr lang="en-US"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I’ll put in the room number for you later.   D. It was no trouble.</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Yes, of course.                        B. I hope so.</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Try it again later.                     D. I am sorry about that.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a:t>
            </a:r>
            <a:r>
              <a:rPr lang="en-US" altLang="zh-CN" sz="2400" dirty="0">
                <a:latin typeface="Arial" panose="020B0604020202020204" pitchFamily="34" charset="0"/>
                <a:sym typeface="+mn-ea"/>
              </a:rPr>
              <a:t>I’d like a cup of tea. </a:t>
            </a:r>
            <a:r>
              <a:rPr lang="en-US" altLang="zh-CN" sz="2400" dirty="0">
                <a:latin typeface="Arial" panose="020B0604020202020204" pitchFamily="34" charset="0"/>
              </a:rPr>
              <a:t>                B. </a:t>
            </a:r>
            <a:r>
              <a:rPr lang="en-US" sz="2400" dirty="0">
                <a:latin typeface="Arial" panose="020B0604020202020204" pitchFamily="34" charset="0"/>
              </a:rPr>
              <a:t>I’d like a room with a nice view.</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It doesn’t matter.                     D. </a:t>
            </a:r>
            <a:r>
              <a:rPr lang="en-US" sz="2400" dirty="0">
                <a:latin typeface="Arial" panose="020B0604020202020204" pitchFamily="34" charset="0"/>
              </a:rPr>
              <a:t>I’m sorry</a:t>
            </a:r>
            <a:r>
              <a:rPr lang="en-US" sz="2400" dirty="0">
                <a:latin typeface="Arial" panose="020B0604020202020204" pitchFamily="34" charset="0"/>
              </a:rPr>
              <a:t>. This is the best one.</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Yes, both are OK.                     B. </a:t>
            </a:r>
            <a:r>
              <a:rPr lang="en-US" sz="2400" dirty="0">
                <a:latin typeface="Arial" panose="020B0604020202020204" pitchFamily="34" charset="0"/>
                <a:sym typeface="+mn-ea"/>
              </a:rPr>
              <a:t>I think you are wrong.</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It is </a:t>
            </a:r>
            <a:r>
              <a:rPr lang="en-US" altLang="zh-CN" sz="2400" dirty="0">
                <a:latin typeface="Arial" panose="020B0604020202020204" pitchFamily="34" charset="0"/>
                <a:cs typeface="Arial" panose="020B0604020202020204" pitchFamily="34" charset="0"/>
                <a:sym typeface="+mn-ea"/>
              </a:rPr>
              <a:t>¥</a:t>
            </a:r>
            <a:r>
              <a:rPr lang="en-US" altLang="zh-CN" sz="2400" dirty="0">
                <a:latin typeface="Arial" panose="020B0604020202020204" pitchFamily="34" charset="0"/>
                <a:sym typeface="+mn-ea"/>
              </a:rPr>
              <a:t>240.                                 D. </a:t>
            </a:r>
            <a:r>
              <a:rPr lang="en-US" sz="2400" dirty="0">
                <a:latin typeface="Arial" panose="020B0604020202020204" pitchFamily="34" charset="0"/>
                <a:sym typeface="+mn-ea"/>
              </a:rPr>
              <a:t>Don’t worry about it</a:t>
            </a:r>
            <a:r>
              <a:rPr lang="en-US" sz="2400" dirty="0">
                <a:latin typeface="Arial" panose="020B0604020202020204" pitchFamily="34" charset="0"/>
                <a:sym typeface="+mn-ea"/>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9124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Sorry, but all seats are sold out.     B. OK. Just a moment, please.</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 hope so.                                       D. I don’t understand.</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You are welcome.                           B. At the airport counter, please.</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That’s true.                                     D. Yes, please wait a muniute.</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Yes, speaking.                               B. </a:t>
            </a:r>
            <a:r>
              <a:rPr lang="en-US" altLang="zh-CN" sz="2400" dirty="0">
                <a:latin typeface="Arial" panose="020B0604020202020204" pitchFamily="34" charset="0"/>
                <a:sym typeface="+mn-ea"/>
              </a:rPr>
              <a:t>Sorry, all the flights are full</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No, thank you.                               D. </a:t>
            </a:r>
            <a:r>
              <a:rPr lang="en-US" sz="2400" dirty="0">
                <a:latin typeface="Arial" panose="020B0604020202020204" pitchFamily="34" charset="0"/>
              </a:rPr>
              <a:t>I think so.</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Friday, 5 o’clock.                   B. The 24th, 5 o’clock.</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The 24th, 7 o’clock.              D. Friday, 6 o’clock.</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2.                                           B. </a:t>
            </a:r>
            <a:r>
              <a:rPr lang="en-US" altLang="zh-CN" sz="2400" dirty="0">
                <a:latin typeface="Arial" panose="020B0604020202020204" pitchFamily="34" charset="0"/>
                <a:sym typeface="+mn-ea"/>
              </a:rPr>
              <a:t>7</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6</a:t>
            </a:r>
            <a:r>
              <a:rPr lang="en-US" altLang="zh-CN" sz="2400" dirty="0">
                <a:latin typeface="Arial" panose="020B0604020202020204" pitchFamily="34" charset="0"/>
              </a:rPr>
              <a:t>.                                           D. </a:t>
            </a:r>
            <a:r>
              <a:rPr lang="en-US" altLang="zh-CN" sz="2400" dirty="0">
                <a:latin typeface="Arial" panose="020B0604020202020204" pitchFamily="34" charset="0"/>
                <a:sym typeface="+mn-ea"/>
              </a:rPr>
              <a:t>4</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4825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A table by the window.            B. </a:t>
            </a:r>
            <a:r>
              <a:rPr lang="en-US" altLang="zh-CN" sz="2400" dirty="0">
                <a:latin typeface="Arial" panose="020B0604020202020204" pitchFamily="34" charset="0"/>
                <a:sym typeface="+mn-ea"/>
              </a:rPr>
              <a:t>Non-smoking</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Away from the kitchen</a:t>
            </a:r>
            <a:r>
              <a:rPr lang="en-US" altLang="zh-CN" sz="2400" dirty="0">
                <a:latin typeface="Arial" panose="020B0604020202020204" pitchFamily="34" charset="0"/>
              </a:rPr>
              <a:t>.           D. </a:t>
            </a:r>
            <a:r>
              <a:rPr lang="en-US" altLang="zh-CN" sz="2400" dirty="0">
                <a:latin typeface="Arial" panose="020B0604020202020204" pitchFamily="34" charset="0"/>
                <a:sym typeface="+mn-ea"/>
              </a:rPr>
              <a:t>All the above</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 Behind the restaurant.             B. In front of the investment.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Beside the restaurant.             D. No parking lot at all.</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2.                              B. 7. </a:t>
            </a:r>
            <a:r>
              <a:rPr lang="en-US" altLang="zh-CN" sz="2400" dirty="0">
                <a:latin typeface="Arial" panose="020B0604020202020204" pitchFamily="34" charset="0"/>
                <a:sym typeface="+mn-ea"/>
              </a:rPr>
              <a:t>   </a:t>
            </a:r>
            <a:endParaRPr lang="en-US" altLang="zh-CN" sz="2400" dirty="0">
              <a:latin typeface="Arial" panose="020B0604020202020204" pitchFamily="34" charset="0"/>
              <a:sym typeface="+mn-ea"/>
            </a:endParaRPr>
          </a:p>
          <a:p>
            <a:pPr>
              <a:lnSpc>
                <a:spcPct val="150000"/>
              </a:lnSpc>
            </a:pPr>
            <a:r>
              <a:rPr lang="en-US" altLang="zh-CN" sz="2400" dirty="0">
                <a:latin typeface="Arial" panose="020B0604020202020204" pitchFamily="34" charset="0"/>
                <a:sym typeface="+mn-ea"/>
              </a:rPr>
              <a:t>   C. 6.                              D.4.</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23265" y="1641475"/>
            <a:ext cx="10956290" cy="5077460"/>
          </a:xfrm>
          <a:prstGeom prst="rect">
            <a:avLst/>
          </a:prstGeom>
          <a:noFill/>
        </p:spPr>
        <p:txBody>
          <a:bodyPr wrap="square" rtlCol="0">
            <a:spAutoFit/>
          </a:bodyPr>
          <a:p>
            <a:pPr>
              <a:lnSpc>
                <a:spcPct val="150000"/>
              </a:lnSpc>
            </a:pPr>
            <a:r>
              <a:rPr lang="en-US" altLang="zh-CN" sz="2400" b="1"/>
              <a:t>Receptionist: </a:t>
            </a:r>
            <a:r>
              <a:rPr lang="en-US" altLang="zh-CN" sz="2400"/>
              <a:t>Advance Reservations. Can I help you?</a:t>
            </a:r>
            <a:endParaRPr lang="en-US" altLang="zh-CN" sz="2400"/>
          </a:p>
          <a:p>
            <a:pPr>
              <a:lnSpc>
                <a:spcPct val="150000"/>
              </a:lnSpc>
            </a:pPr>
            <a:r>
              <a:rPr lang="en-US" altLang="zh-CN" sz="2400" b="1"/>
              <a:t>Mr. Moore:</a:t>
            </a:r>
            <a:r>
              <a:rPr lang="en-US" altLang="zh-CN" sz="2400"/>
              <a:t>    Yes, I’d like to book a</a:t>
            </a:r>
            <a:r>
              <a:rPr lang="en-US" altLang="zh-CN" sz="2400">
                <a:sym typeface="+mn-ea"/>
              </a:rPr>
              <a:t> </a:t>
            </a:r>
            <a:r>
              <a:rPr lang="en-US" altLang="zh-CN" sz="2400" u="sng">
                <a:sym typeface="+mn-ea"/>
              </a:rPr>
              <a:t>               </a:t>
            </a:r>
            <a:r>
              <a:rPr lang="en-US" altLang="zh-CN" sz="2400"/>
              <a:t> room with a bath from the afternoon of</a:t>
            </a:r>
            <a:endParaRPr lang="en-US" altLang="zh-CN" sz="2400"/>
          </a:p>
          <a:p>
            <a:pPr>
              <a:lnSpc>
                <a:spcPct val="150000"/>
              </a:lnSpc>
            </a:pPr>
            <a:r>
              <a:rPr lang="en-US" altLang="zh-CN" sz="2400"/>
              <a:t>                        January 8 to the morning of January 12.</a:t>
            </a:r>
            <a:endParaRPr lang="en-US" altLang="zh-CN" sz="2400"/>
          </a:p>
          <a:p>
            <a:pPr>
              <a:lnSpc>
                <a:spcPct val="150000"/>
              </a:lnSpc>
            </a:pPr>
            <a:r>
              <a:rPr lang="en-US" altLang="zh-CN" sz="2400" b="1"/>
              <a:t>Receptionist:</a:t>
            </a:r>
            <a:r>
              <a:rPr lang="en-US" altLang="zh-CN" sz="2400"/>
              <a:t> Yes, we do have a single room available</a:t>
            </a:r>
            <a:r>
              <a:rPr lang="en-US" altLang="zh-CN" sz="2400">
                <a:sym typeface="+mn-ea"/>
              </a:rPr>
              <a:t> </a:t>
            </a:r>
            <a:r>
              <a:rPr lang="en-US" altLang="zh-CN" sz="2400" u="sng">
                <a:sym typeface="+mn-ea"/>
              </a:rPr>
              <a:t>               </a:t>
            </a:r>
            <a:r>
              <a:rPr lang="en-US" altLang="zh-CN" sz="2400"/>
              <a:t> those dates.</a:t>
            </a:r>
            <a:endParaRPr lang="en-US" altLang="zh-CN" sz="2400"/>
          </a:p>
          <a:p>
            <a:pPr>
              <a:lnSpc>
                <a:spcPct val="150000"/>
              </a:lnSpc>
            </a:pPr>
            <a:r>
              <a:rPr lang="en-US" altLang="zh-CN" sz="2400" b="1"/>
              <a:t>Mr. Moore: </a:t>
            </a:r>
            <a:r>
              <a:rPr lang="en-US" altLang="zh-CN" sz="2400"/>
              <a:t>   What is the rate, please?</a:t>
            </a:r>
            <a:endParaRPr lang="en-US" altLang="zh-CN" sz="2400"/>
          </a:p>
          <a:p>
            <a:pPr>
              <a:lnSpc>
                <a:spcPct val="150000"/>
              </a:lnSpc>
            </a:pPr>
            <a:r>
              <a:rPr lang="en-US" altLang="zh-CN" sz="2400" b="1"/>
              <a:t>Receptionist:</a:t>
            </a:r>
            <a:r>
              <a:rPr lang="en-US" altLang="zh-CN" sz="2400"/>
              <a:t> The current</a:t>
            </a:r>
            <a:r>
              <a:rPr lang="en-US" altLang="zh-CN" sz="2400">
                <a:sym typeface="+mn-ea"/>
              </a:rPr>
              <a:t> </a:t>
            </a:r>
            <a:r>
              <a:rPr lang="en-US" altLang="zh-CN" sz="2400" u="sng">
                <a:sym typeface="+mn-ea"/>
              </a:rPr>
              <a:t>               </a:t>
            </a:r>
            <a:r>
              <a:rPr lang="en-US" altLang="zh-CN" sz="2400"/>
              <a:t> is $160 per night.</a:t>
            </a:r>
            <a:endParaRPr lang="en-US" altLang="zh-CN" sz="2400"/>
          </a:p>
          <a:p>
            <a:pPr>
              <a:lnSpc>
                <a:spcPct val="150000"/>
              </a:lnSpc>
            </a:pPr>
            <a:r>
              <a:rPr lang="en-US" altLang="zh-CN" sz="2400" b="1"/>
              <a:t>Mr. Moore:</a:t>
            </a:r>
            <a:r>
              <a:rPr lang="en-US" altLang="zh-CN" sz="2400"/>
              <a:t>    What services come with that?</a:t>
            </a:r>
            <a:endParaRPr lang="en-US" altLang="zh-CN" sz="2400"/>
          </a:p>
          <a:p>
            <a:pPr>
              <a:lnSpc>
                <a:spcPct val="150000"/>
              </a:lnSpc>
            </a:pPr>
            <a:r>
              <a:rPr lang="en-US" altLang="zh-CN" sz="2400" b="1"/>
              <a:t>Receptionist:</a:t>
            </a:r>
            <a:r>
              <a:rPr lang="en-US" altLang="zh-CN" sz="2400"/>
              <a:t> For $160 you’ll have a radio, a color television, a telephone and a major</a:t>
            </a:r>
            <a:endParaRPr lang="en-US" altLang="zh-CN" sz="2400"/>
          </a:p>
          <a:p>
            <a:pPr>
              <a:lnSpc>
                <a:spcPct val="150000"/>
              </a:lnSpc>
            </a:pPr>
            <a:r>
              <a:rPr lang="en-US" altLang="zh-CN" sz="2400"/>
              <a:t>                         international newspaper</a:t>
            </a:r>
            <a:r>
              <a:rPr lang="en-US" altLang="zh-CN" sz="2400">
                <a:sym typeface="+mn-ea"/>
              </a:rPr>
              <a:t> </a:t>
            </a:r>
            <a:r>
              <a:rPr lang="en-US" altLang="zh-CN" sz="2400" u="sng">
                <a:sym typeface="+mn-ea"/>
              </a:rPr>
              <a:t>                    </a:t>
            </a:r>
            <a:r>
              <a:rPr lang="en-US" altLang="zh-CN" sz="2400"/>
              <a:t> to your room every day.</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189230" y="807720"/>
            <a:ext cx="12002135" cy="5846445"/>
          </a:xfrm>
          <a:prstGeom prst="rect">
            <a:avLst/>
          </a:prstGeom>
          <a:noFill/>
        </p:spPr>
        <p:txBody>
          <a:bodyPr wrap="square" rtlCol="0">
            <a:spAutoFit/>
          </a:bodyPr>
          <a:p>
            <a:pPr>
              <a:lnSpc>
                <a:spcPct val="130000"/>
              </a:lnSpc>
            </a:pPr>
            <a:r>
              <a:rPr lang="en-US" altLang="zh-CN" sz="2400">
                <a:sym typeface="+mn-ea"/>
              </a:rPr>
              <a:t>Mr. Moore:    That sounds not bad at all. I’ll</a:t>
            </a:r>
            <a:r>
              <a:rPr lang="en-US" altLang="zh-CN" sz="2400">
                <a:sym typeface="+mn-ea"/>
              </a:rPr>
              <a:t> </a:t>
            </a:r>
            <a:r>
              <a:rPr lang="en-US" altLang="zh-CN" sz="2400" u="sng">
                <a:sym typeface="+mn-ea"/>
              </a:rPr>
              <a:t>               </a:t>
            </a:r>
            <a:r>
              <a:rPr lang="en-US" altLang="zh-CN" sz="2400">
                <a:sym typeface="+mn-ea"/>
              </a:rPr>
              <a:t> it.</a:t>
            </a:r>
            <a:endParaRPr lang="en-US" altLang="zh-CN" sz="2400">
              <a:sym typeface="+mn-ea"/>
            </a:endParaRPr>
          </a:p>
          <a:p>
            <a:pPr>
              <a:lnSpc>
                <a:spcPct val="130000"/>
              </a:lnSpc>
            </a:pPr>
            <a:r>
              <a:rPr lang="en-US" altLang="zh-CN" sz="2400">
                <a:sym typeface="+mn-ea"/>
              </a:rPr>
              <a:t>Receptionist: Very good. </a:t>
            </a:r>
            <a:r>
              <a:rPr lang="en-US" altLang="zh-CN" sz="2400">
                <a:sym typeface="+mn-ea"/>
              </a:rPr>
              <a:t> </a:t>
            </a:r>
            <a:r>
              <a:rPr lang="en-US" altLang="zh-CN" sz="2400" u="sng">
                <a:sym typeface="+mn-ea"/>
              </a:rPr>
              <a:t>             </a:t>
            </a:r>
            <a:r>
              <a:rPr lang="en-US" altLang="zh-CN" sz="2400">
                <a:sym typeface="+mn-ea"/>
              </a:rPr>
              <a:t>you tell me your name, sir, please?Mr. Moore: Yes, it is Moore.</a:t>
            </a:r>
            <a:endParaRPr lang="en-US" altLang="zh-CN" sz="2400">
              <a:sym typeface="+mn-ea"/>
            </a:endParaRPr>
          </a:p>
          <a:p>
            <a:pPr>
              <a:lnSpc>
                <a:spcPct val="130000"/>
              </a:lnSpc>
            </a:pPr>
            <a:r>
              <a:rPr lang="en-US" altLang="zh-CN" sz="2400">
                <a:sym typeface="+mn-ea"/>
              </a:rPr>
              <a:t>Receptionist: How do you</a:t>
            </a:r>
            <a:r>
              <a:rPr lang="en-US" altLang="zh-CN" sz="2400">
                <a:sym typeface="+mn-ea"/>
              </a:rPr>
              <a:t> </a:t>
            </a:r>
            <a:r>
              <a:rPr lang="en-US" altLang="zh-CN" sz="2400" u="sng">
                <a:sym typeface="+mn-ea"/>
              </a:rPr>
              <a:t>               </a:t>
            </a:r>
            <a:r>
              <a:rPr lang="en-US" altLang="zh-CN" sz="2400">
                <a:sym typeface="+mn-ea"/>
              </a:rPr>
              <a:t> it, please?</a:t>
            </a:r>
            <a:endParaRPr lang="en-US" altLang="zh-CN" sz="2400">
              <a:sym typeface="+mn-ea"/>
            </a:endParaRPr>
          </a:p>
          <a:p>
            <a:pPr>
              <a:lnSpc>
                <a:spcPct val="130000"/>
              </a:lnSpc>
            </a:pPr>
            <a:r>
              <a:rPr lang="en-US" altLang="zh-CN" sz="2400">
                <a:sym typeface="+mn-ea"/>
              </a:rPr>
              <a:t>Mr. Moore:    It’s M-O-O-R-E.</a:t>
            </a:r>
            <a:endParaRPr lang="en-US" altLang="zh-CN" sz="2400">
              <a:sym typeface="+mn-ea"/>
            </a:endParaRPr>
          </a:p>
          <a:p>
            <a:pPr>
              <a:lnSpc>
                <a:spcPct val="130000"/>
              </a:lnSpc>
            </a:pPr>
            <a:r>
              <a:rPr lang="en-US" altLang="zh-CN" sz="2400">
                <a:sym typeface="+mn-ea"/>
              </a:rPr>
              <a:t>Receptionist: M-O-O-R-E. What about your telephone number?</a:t>
            </a:r>
            <a:endParaRPr lang="en-US" altLang="zh-CN" sz="2400">
              <a:sym typeface="+mn-ea"/>
            </a:endParaRPr>
          </a:p>
          <a:p>
            <a:pPr>
              <a:lnSpc>
                <a:spcPct val="130000"/>
              </a:lnSpc>
            </a:pPr>
            <a:r>
              <a:rPr lang="en-US" altLang="zh-CN" sz="2400">
                <a:sym typeface="+mn-ea"/>
              </a:rPr>
              <a:t>Mr. Moore:    (601)264-9716. By the way, I’d like a</a:t>
            </a:r>
            <a:r>
              <a:rPr lang="en-US" altLang="zh-CN" sz="2400">
                <a:sym typeface="+mn-ea"/>
              </a:rPr>
              <a:t> </a:t>
            </a:r>
            <a:r>
              <a:rPr lang="en-US" altLang="zh-CN" sz="2400" u="sng">
                <a:sym typeface="+mn-ea"/>
              </a:rPr>
              <a:t>               </a:t>
            </a:r>
            <a:r>
              <a:rPr lang="en-US" altLang="zh-CN" sz="2400">
                <a:sym typeface="+mn-ea"/>
              </a:rPr>
              <a:t> room away from the street if that is</a:t>
            </a:r>
            <a:endParaRPr lang="en-US" altLang="zh-CN" sz="2400">
              <a:sym typeface="+mn-ea"/>
            </a:endParaRPr>
          </a:p>
          <a:p>
            <a:pPr>
              <a:lnSpc>
                <a:spcPct val="130000"/>
              </a:lnSpc>
            </a:pPr>
            <a:r>
              <a:rPr lang="en-US" altLang="zh-CN" sz="2400">
                <a:sym typeface="+mn-ea"/>
              </a:rPr>
              <a:t>                        possible.</a:t>
            </a:r>
            <a:endParaRPr lang="en-US" altLang="zh-CN" sz="2400">
              <a:sym typeface="+mn-ea"/>
            </a:endParaRPr>
          </a:p>
          <a:p>
            <a:pPr>
              <a:lnSpc>
                <a:spcPct val="130000"/>
              </a:lnSpc>
            </a:pPr>
            <a:r>
              <a:rPr lang="en-US" altLang="zh-CN" sz="2400">
                <a:sym typeface="+mn-ea"/>
              </a:rPr>
              <a:t>Receptionist: A quiet room away from the street is preferred. OK. We’ll mail you a</a:t>
            </a:r>
            <a:endParaRPr lang="en-US" altLang="zh-CN" sz="2400">
              <a:sym typeface="+mn-ea"/>
            </a:endParaRPr>
          </a:p>
          <a:p>
            <a:pPr>
              <a:lnSpc>
                <a:spcPct val="130000"/>
              </a:lnSpc>
            </a:pPr>
            <a:r>
              <a:rPr lang="en-US" altLang="zh-CN" sz="2400">
                <a:sym typeface="+mn-ea"/>
              </a:rPr>
              <a:t>                        reservation card confirming your</a:t>
            </a:r>
            <a:r>
              <a:rPr lang="en-US" altLang="zh-CN" sz="2400">
                <a:sym typeface="+mn-ea"/>
              </a:rPr>
              <a:t> </a:t>
            </a:r>
            <a:r>
              <a:rPr lang="en-US" altLang="zh-CN" sz="2400" u="sng">
                <a:sym typeface="+mn-ea"/>
              </a:rPr>
              <a:t>               </a:t>
            </a:r>
            <a:r>
              <a:rPr lang="en-US" altLang="zh-CN" sz="2400">
                <a:sym typeface="+mn-ea"/>
              </a:rPr>
              <a:t> as soon as possible. We look forward to</a:t>
            </a:r>
            <a:endParaRPr lang="en-US" altLang="zh-CN" sz="2400">
              <a:sym typeface="+mn-ea"/>
            </a:endParaRPr>
          </a:p>
          <a:p>
            <a:pPr>
              <a:lnSpc>
                <a:spcPct val="130000"/>
              </a:lnSpc>
            </a:pPr>
            <a:r>
              <a:rPr lang="en-US" altLang="zh-CN" sz="2400">
                <a:sym typeface="+mn-ea"/>
              </a:rPr>
              <a:t>                        your visit.</a:t>
            </a:r>
            <a:endParaRPr lang="en-US" altLang="zh-CN" sz="2400">
              <a:sym typeface="+mn-ea"/>
            </a:endParaRPr>
          </a:p>
          <a:p>
            <a:pPr>
              <a:lnSpc>
                <a:spcPct val="130000"/>
              </a:lnSpc>
            </a:pPr>
            <a:r>
              <a:rPr lang="en-US" altLang="zh-CN" sz="2400">
                <a:sym typeface="+mn-ea"/>
              </a:rPr>
              <a:t>Mr. Moore:    Thank you and good-bye.</a:t>
            </a:r>
            <a:endParaRPr lang="en-US" altLang="zh-CN" sz="2400">
              <a:sym typeface="+mn-ea"/>
            </a:endParaRPr>
          </a:p>
          <a:p>
            <a:pPr>
              <a:lnSpc>
                <a:spcPct val="130000"/>
              </a:lnSpc>
            </a:pPr>
            <a:r>
              <a:rPr lang="en-US" altLang="zh-CN" sz="2400">
                <a:sym typeface="+mn-ea"/>
              </a:rPr>
              <a:t>Receptionist: Good-bye.</a:t>
            </a:r>
            <a:endParaRPr lang="en-US" altLang="zh-CN" sz="24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23265" y="2038350"/>
            <a:ext cx="10574020" cy="4485640"/>
          </a:xfrm>
          <a:prstGeom prst="rect">
            <a:avLst/>
          </a:prstGeom>
          <a:noFill/>
        </p:spPr>
        <p:txBody>
          <a:bodyPr wrap="square" rtlCol="0">
            <a:spAutoFit/>
          </a:bodyPr>
          <a:p>
            <a:pPr>
              <a:lnSpc>
                <a:spcPct val="170000"/>
              </a:lnSpc>
            </a:pPr>
            <a:r>
              <a:rPr lang="en-US" altLang="zh-CN" sz="2400"/>
              <a:t>(       ) 1. Mr. Moore wants to book a single room without a bath.</a:t>
            </a:r>
            <a:endParaRPr lang="en-US" altLang="zh-CN" sz="2400"/>
          </a:p>
          <a:p>
            <a:pPr>
              <a:lnSpc>
                <a:spcPct val="170000"/>
              </a:lnSpc>
            </a:pPr>
            <a:r>
              <a:rPr lang="en-US" altLang="zh-CN" sz="2400">
                <a:sym typeface="+mn-ea"/>
              </a:rPr>
              <a:t>(       ) </a:t>
            </a:r>
            <a:r>
              <a:rPr lang="en-US" altLang="zh-CN" sz="2400"/>
              <a:t>2. Mr. Moore would stay in the hotel for four nights.</a:t>
            </a:r>
            <a:endParaRPr lang="en-US" altLang="zh-CN" sz="2400"/>
          </a:p>
          <a:p>
            <a:pPr>
              <a:lnSpc>
                <a:spcPct val="170000"/>
              </a:lnSpc>
            </a:pPr>
            <a:r>
              <a:rPr lang="en-US" altLang="zh-CN" sz="2400">
                <a:sym typeface="+mn-ea"/>
              </a:rPr>
              <a:t>(       ) </a:t>
            </a:r>
            <a:r>
              <a:rPr lang="en-US" altLang="zh-CN" sz="2400"/>
              <a:t>3. Mr. Moore has to pay </a:t>
            </a:r>
            <a:r>
              <a:rPr lang="en-US" altLang="zh-CN" sz="2400">
                <a:latin typeface="宋体" panose="02010600030101010101" pitchFamily="2" charset="-122"/>
                <a:ea typeface="宋体" panose="02010600030101010101" pitchFamily="2" charset="-122"/>
              </a:rPr>
              <a:t>＄</a:t>
            </a:r>
            <a:r>
              <a:rPr lang="en-US" altLang="zh-CN" sz="2400"/>
              <a:t>160 for his stay in the hotel.</a:t>
            </a:r>
            <a:endParaRPr lang="en-US" altLang="zh-CN" sz="2400"/>
          </a:p>
          <a:p>
            <a:pPr>
              <a:lnSpc>
                <a:spcPct val="170000"/>
              </a:lnSpc>
            </a:pPr>
            <a:r>
              <a:rPr lang="en-US" altLang="zh-CN" sz="2400">
                <a:sym typeface="+mn-ea"/>
              </a:rPr>
              <a:t>(       ) </a:t>
            </a:r>
            <a:r>
              <a:rPr lang="en-US" altLang="zh-CN" sz="2400"/>
              <a:t>4. </a:t>
            </a:r>
            <a:r>
              <a:rPr lang="en-US" altLang="zh-CN" sz="2400">
                <a:sym typeface="+mn-ea"/>
              </a:rPr>
              <a:t>The room Mr.Moore reserves has a radio, a color television, a telephone</a:t>
            </a:r>
            <a:endParaRPr lang="en-US" altLang="zh-CN" sz="2400">
              <a:sym typeface="+mn-ea"/>
            </a:endParaRPr>
          </a:p>
          <a:p>
            <a:pPr>
              <a:lnSpc>
                <a:spcPct val="170000"/>
              </a:lnSpc>
            </a:pPr>
            <a:r>
              <a:rPr lang="en-US" altLang="zh-CN" sz="2400">
                <a:sym typeface="+mn-ea"/>
              </a:rPr>
              <a:t>                and a fax</a:t>
            </a:r>
            <a:r>
              <a:rPr lang="en-US" altLang="zh-CN" sz="2400"/>
              <a:t>.</a:t>
            </a:r>
            <a:endParaRPr lang="en-US" altLang="zh-CN" sz="2400"/>
          </a:p>
          <a:p>
            <a:pPr>
              <a:lnSpc>
                <a:spcPct val="170000"/>
              </a:lnSpc>
            </a:pPr>
            <a:r>
              <a:rPr lang="en-US" altLang="zh-CN" sz="2400">
                <a:sym typeface="+mn-ea"/>
              </a:rPr>
              <a:t>(       ) </a:t>
            </a:r>
            <a:r>
              <a:rPr lang="en-US" altLang="zh-CN" sz="2400"/>
              <a:t>5. The hotel reception will confirm Mr. Moore’s booking by mailing him a</a:t>
            </a:r>
            <a:endParaRPr lang="en-US" altLang="zh-CN" sz="2400"/>
          </a:p>
          <a:p>
            <a:pPr>
              <a:lnSpc>
                <a:spcPct val="170000"/>
              </a:lnSpc>
            </a:pPr>
            <a:r>
              <a:rPr lang="en-US" altLang="zh-CN" sz="2400"/>
              <a:t>               reservation card.</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70255" y="1770380"/>
            <a:ext cx="10193020" cy="4887595"/>
          </a:xfrm>
          <a:prstGeom prst="rect">
            <a:avLst/>
          </a:prstGeom>
          <a:noFill/>
        </p:spPr>
        <p:txBody>
          <a:bodyPr wrap="square" rtlCol="0">
            <a:spAutoFit/>
          </a:bodyPr>
          <a:p>
            <a:pPr>
              <a:lnSpc>
                <a:spcPct val="130000"/>
              </a:lnSpc>
            </a:pPr>
            <a:r>
              <a:rPr lang="en-US" altLang="zh-CN" sz="2400"/>
              <a:t>1. I want to fly to</a:t>
            </a:r>
            <a:r>
              <a:rPr lang="en-US" altLang="zh-CN" sz="2400">
                <a:sym typeface="+mn-ea"/>
              </a:rPr>
              <a:t> </a:t>
            </a:r>
            <a:r>
              <a:rPr lang="en-US" altLang="zh-CN" sz="2400" u="sng">
                <a:sym typeface="+mn-ea"/>
              </a:rPr>
              <a:t>                  </a:t>
            </a:r>
            <a:r>
              <a:rPr lang="en-US" altLang="zh-CN" sz="2400"/>
              <a:t> on Sunday. Are there any seats available? </a:t>
            </a:r>
            <a:endParaRPr lang="en-US" altLang="zh-CN" sz="2400"/>
          </a:p>
          <a:p>
            <a:pPr>
              <a:lnSpc>
                <a:spcPct val="130000"/>
              </a:lnSpc>
            </a:pPr>
            <a:r>
              <a:rPr lang="en-US" altLang="zh-CN" sz="2400"/>
              <a:t>2. I’d like to get two</a:t>
            </a:r>
            <a:r>
              <a:rPr lang="en-US" altLang="zh-CN" sz="2400">
                <a:sym typeface="+mn-ea"/>
              </a:rPr>
              <a:t> </a:t>
            </a:r>
            <a:r>
              <a:rPr lang="en-US" altLang="zh-CN" sz="2400" u="sng">
                <a:sym typeface="+mn-ea"/>
              </a:rPr>
              <a:t>                  </a:t>
            </a:r>
            <a:r>
              <a:rPr lang="en-US" altLang="zh-CN" sz="2400"/>
              <a:t> for the concert on Saturday. </a:t>
            </a:r>
            <a:endParaRPr lang="en-US" altLang="zh-CN" sz="2400"/>
          </a:p>
          <a:p>
            <a:pPr>
              <a:lnSpc>
                <a:spcPct val="130000"/>
              </a:lnSpc>
            </a:pPr>
            <a:r>
              <a:rPr lang="en-US" altLang="zh-CN" sz="2400"/>
              <a:t>3. What time does the first train to Boston</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4. What time does the plane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5. Do you have a flight to New York departing at about 10 am next</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6. </a:t>
            </a:r>
            <a:r>
              <a:rPr lang="en-US" altLang="zh-CN" sz="2400">
                <a:sym typeface="+mn-ea"/>
              </a:rPr>
              <a:t> </a:t>
            </a:r>
            <a:r>
              <a:rPr lang="en-US" altLang="zh-CN" sz="2400" u="sng">
                <a:sym typeface="+mn-ea"/>
              </a:rPr>
              <a:t>                  </a:t>
            </a:r>
            <a:r>
              <a:rPr lang="en-US" altLang="zh-CN" sz="2400"/>
              <a:t>for a one-way ticket to Shanghai? </a:t>
            </a:r>
            <a:endParaRPr lang="en-US" altLang="zh-CN" sz="2400"/>
          </a:p>
          <a:p>
            <a:pPr>
              <a:lnSpc>
                <a:spcPct val="130000"/>
              </a:lnSpc>
            </a:pPr>
            <a:r>
              <a:rPr lang="en-US" altLang="zh-CN" sz="2400"/>
              <a:t>7. Is</a:t>
            </a:r>
            <a:r>
              <a:rPr lang="en-US" altLang="zh-CN" sz="2400">
                <a:sym typeface="+mn-ea"/>
              </a:rPr>
              <a:t> </a:t>
            </a:r>
            <a:r>
              <a:rPr lang="en-US" altLang="zh-CN" sz="2400" u="sng">
                <a:sym typeface="+mn-ea"/>
              </a:rPr>
              <a:t>                  </a:t>
            </a:r>
            <a:r>
              <a:rPr lang="en-US" altLang="zh-CN" sz="2400"/>
              <a:t> included in the price? </a:t>
            </a:r>
            <a:endParaRPr lang="en-US" altLang="zh-CN" sz="2400"/>
          </a:p>
          <a:p>
            <a:pPr>
              <a:lnSpc>
                <a:spcPct val="130000"/>
              </a:lnSpc>
            </a:pPr>
            <a:r>
              <a:rPr lang="en-US" altLang="zh-CN" sz="2400"/>
              <a:t>8. Please give me a</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9. Can I have a card with the hotel’s</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10. Would you fill in this registration</a:t>
            </a:r>
            <a:r>
              <a:rPr lang="en-US" altLang="zh-CN" sz="2400">
                <a:sym typeface="+mn-ea"/>
              </a:rPr>
              <a:t> </a:t>
            </a:r>
            <a:r>
              <a:rPr lang="en-US" altLang="zh-CN" sz="2400" u="sng">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895985"/>
            <a:ext cx="10852150" cy="5846445"/>
          </a:xfrm>
          <a:prstGeom prst="rect">
            <a:avLst/>
          </a:prstGeom>
          <a:noFill/>
        </p:spPr>
        <p:txBody>
          <a:bodyPr wrap="square" rtlCol="0">
            <a:spAutoFit/>
          </a:bodyPr>
          <a:p>
            <a:pPr>
              <a:lnSpc>
                <a:spcPct val="130000"/>
              </a:lnSpc>
            </a:pPr>
            <a:r>
              <a:rPr lang="en-US" altLang="zh-CN" sz="2400"/>
              <a:t>11. The room is on the 14th</a:t>
            </a:r>
            <a:r>
              <a:rPr lang="en-US" altLang="zh-CN" sz="2400">
                <a:sym typeface="+mn-ea"/>
              </a:rPr>
              <a:t> </a:t>
            </a:r>
            <a:r>
              <a:rPr lang="en-US" altLang="zh-CN" sz="2400" u="sng">
                <a:sym typeface="+mn-ea"/>
              </a:rPr>
              <a:t>                 </a:t>
            </a:r>
            <a:r>
              <a:rPr lang="en-US" altLang="zh-CN" sz="2400"/>
              <a:t> and the daily rate is $190. </a:t>
            </a:r>
            <a:endParaRPr lang="en-US" altLang="zh-CN" sz="2400"/>
          </a:p>
          <a:p>
            <a:pPr>
              <a:lnSpc>
                <a:spcPct val="130000"/>
              </a:lnSpc>
            </a:pPr>
            <a:r>
              <a:rPr lang="en-US" altLang="zh-CN" sz="2400"/>
              <a:t>12. You forgot to put in the date of your</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13. Would you please fill out this form while I</a:t>
            </a:r>
            <a:r>
              <a:rPr lang="en-US" altLang="zh-CN" sz="2400">
                <a:sym typeface="+mn-ea"/>
              </a:rPr>
              <a:t> </a:t>
            </a:r>
            <a:r>
              <a:rPr lang="en-US" altLang="zh-CN" sz="2400" u="sng">
                <a:sym typeface="+mn-ea"/>
              </a:rPr>
              <a:t>                 </a:t>
            </a:r>
            <a:r>
              <a:rPr lang="en-US" altLang="zh-CN" sz="2400"/>
              <a:t> your key card for you? </a:t>
            </a:r>
            <a:endParaRPr lang="en-US" altLang="zh-CN" sz="2400"/>
          </a:p>
          <a:p>
            <a:pPr>
              <a:lnSpc>
                <a:spcPct val="130000"/>
              </a:lnSpc>
            </a:pPr>
            <a:r>
              <a:rPr lang="en-US" altLang="zh-CN" sz="2400"/>
              <a:t>14. By the way, I’d like a quiet room away from the street if this is</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15. Sorry, we have no vacant room for you. But I can recommend you go to the Orient</a:t>
            </a:r>
            <a:endParaRPr lang="en-US" altLang="zh-CN" sz="2400"/>
          </a:p>
          <a:p>
            <a:pPr>
              <a:lnSpc>
                <a:spcPct val="130000"/>
              </a:lnSpc>
            </a:pPr>
            <a:r>
              <a:rPr lang="en-US" altLang="zh-CN" sz="2400"/>
              <a:t>      Hotel where you may get a</a:t>
            </a:r>
            <a:r>
              <a:rPr lang="en-US" altLang="zh-CN" sz="2400">
                <a:sym typeface="+mn-ea"/>
              </a:rPr>
              <a:t> </a:t>
            </a:r>
            <a:r>
              <a:rPr lang="en-US" altLang="zh-CN" sz="2400" u="sng">
                <a:sym typeface="+mn-ea"/>
              </a:rPr>
              <a:t>                 </a:t>
            </a:r>
            <a:r>
              <a:rPr lang="en-US" altLang="zh-CN" sz="2400"/>
              <a:t> room.</a:t>
            </a:r>
            <a:endParaRPr lang="en-US" altLang="zh-CN" sz="2400"/>
          </a:p>
          <a:p>
            <a:pPr>
              <a:lnSpc>
                <a:spcPct val="130000"/>
              </a:lnSpc>
            </a:pPr>
            <a:r>
              <a:rPr lang="en-US" altLang="zh-CN" sz="2400"/>
              <a:t>16. Have you got</a:t>
            </a:r>
            <a:r>
              <a:rPr lang="en-US" altLang="zh-CN" sz="2400">
                <a:sym typeface="+mn-ea"/>
              </a:rPr>
              <a:t> </a:t>
            </a:r>
            <a:r>
              <a:rPr lang="en-US" altLang="zh-CN" sz="2400" u="sng">
                <a:sym typeface="+mn-ea"/>
              </a:rPr>
              <a:t>                 </a:t>
            </a:r>
            <a:r>
              <a:rPr lang="en-US" altLang="zh-CN" sz="2400"/>
              <a:t> with the check-in procedure? </a:t>
            </a:r>
            <a:endParaRPr lang="en-US" altLang="zh-CN" sz="2400"/>
          </a:p>
          <a:p>
            <a:pPr>
              <a:lnSpc>
                <a:spcPct val="130000"/>
              </a:lnSpc>
            </a:pPr>
            <a:r>
              <a:rPr lang="en-US" altLang="zh-CN" sz="2400"/>
              <a:t>17. I won’t</a:t>
            </a:r>
            <a:r>
              <a:rPr lang="en-US" altLang="zh-CN" sz="2400">
                <a:sym typeface="+mn-ea"/>
              </a:rPr>
              <a:t> </a:t>
            </a:r>
            <a:r>
              <a:rPr lang="en-US" altLang="zh-CN" sz="2400" u="sng">
                <a:sym typeface="+mn-ea"/>
              </a:rPr>
              <a:t>                 </a:t>
            </a:r>
            <a:r>
              <a:rPr lang="en-US" altLang="zh-CN" sz="2400"/>
              <a:t> this baggage. </a:t>
            </a:r>
            <a:endParaRPr lang="en-US" altLang="zh-CN" sz="2400"/>
          </a:p>
          <a:p>
            <a:pPr>
              <a:lnSpc>
                <a:spcPct val="130000"/>
              </a:lnSpc>
            </a:pPr>
            <a:r>
              <a:rPr lang="en-US" altLang="zh-CN" sz="2400"/>
              <a:t>18. The</a:t>
            </a:r>
            <a:r>
              <a:rPr lang="en-US" altLang="zh-CN" sz="2400">
                <a:sym typeface="+mn-ea"/>
              </a:rPr>
              <a:t> </a:t>
            </a:r>
            <a:r>
              <a:rPr lang="en-US" altLang="zh-CN" sz="2400" u="sng">
                <a:sym typeface="+mn-ea"/>
              </a:rPr>
              <a:t>                 </a:t>
            </a:r>
            <a:r>
              <a:rPr lang="en-US" altLang="zh-CN" sz="2400"/>
              <a:t> number is AK708 on September 5. </a:t>
            </a:r>
            <a:endParaRPr lang="en-US" altLang="zh-CN" sz="2400"/>
          </a:p>
          <a:p>
            <a:pPr>
              <a:lnSpc>
                <a:spcPct val="130000"/>
              </a:lnSpc>
            </a:pPr>
            <a:r>
              <a:rPr lang="en-US" altLang="zh-CN" sz="2400"/>
              <a:t>19. Could you</a:t>
            </a:r>
            <a:r>
              <a:rPr lang="en-US" altLang="zh-CN" sz="2400">
                <a:sym typeface="+mn-ea"/>
              </a:rPr>
              <a:t> </a:t>
            </a:r>
            <a:r>
              <a:rPr lang="en-US" altLang="zh-CN" sz="2400" u="sng">
                <a:sym typeface="+mn-ea"/>
              </a:rPr>
              <a:t>                 </a:t>
            </a:r>
            <a:r>
              <a:rPr lang="en-US" altLang="zh-CN" sz="2400"/>
              <a:t> tell me the departure time? </a:t>
            </a:r>
            <a:endParaRPr lang="en-US" altLang="zh-CN" sz="2400"/>
          </a:p>
          <a:p>
            <a:pPr>
              <a:lnSpc>
                <a:spcPct val="130000"/>
              </a:lnSpc>
            </a:pPr>
            <a:r>
              <a:rPr lang="en-US" altLang="zh-CN" sz="2400"/>
              <a:t>20. If there are no rooms available for the above dates, please</a:t>
            </a:r>
            <a:r>
              <a:rPr lang="en-US" altLang="zh-CN" sz="2400">
                <a:sym typeface="+mn-ea"/>
              </a:rPr>
              <a:t> </a:t>
            </a:r>
            <a:r>
              <a:rPr lang="en-US" altLang="zh-CN" sz="2400" u="sng">
                <a:sym typeface="+mn-ea"/>
              </a:rPr>
              <a:t>                 </a:t>
            </a:r>
            <a:r>
              <a:rPr lang="en-US" altLang="zh-CN" sz="2400"/>
              <a:t> me as soon</a:t>
            </a:r>
            <a:endParaRPr lang="en-US" altLang="zh-CN" sz="2400"/>
          </a:p>
          <a:p>
            <a:pPr>
              <a:lnSpc>
                <a:spcPct val="130000"/>
              </a:lnSpc>
            </a:pPr>
            <a:r>
              <a:rPr lang="en-US" altLang="zh-CN" sz="2400"/>
              <a:t>      as possible as I must look for another hotel.</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729105"/>
            <a:ext cx="10956925" cy="4631055"/>
          </a:xfrm>
          <a:prstGeom prst="rect">
            <a:avLst/>
          </a:prstGeom>
          <a:noFill/>
        </p:spPr>
        <p:txBody>
          <a:bodyPr wrap="square" rtlCol="0">
            <a:spAutoFit/>
          </a:bodyPr>
          <a:p>
            <a:pPr>
              <a:lnSpc>
                <a:spcPct val="180000"/>
              </a:lnSpc>
            </a:pPr>
            <a:r>
              <a:rPr lang="en-US" altLang="zh-CN" sz="2400"/>
              <a:t>1. When you call a hotel to make a reservation, what should you tell the guest-services</a:t>
            </a:r>
            <a:endParaRPr lang="en-US" altLang="zh-CN" sz="2400"/>
          </a:p>
          <a:p>
            <a:pPr>
              <a:lnSpc>
                <a:spcPct val="180000"/>
              </a:lnSpc>
            </a:pPr>
            <a:r>
              <a:rPr lang="en-US" altLang="zh-CN" sz="2400"/>
              <a:t>    operator?</a:t>
            </a:r>
            <a:endParaRPr lang="en-US" altLang="zh-CN" sz="2400"/>
          </a:p>
          <a:p>
            <a:pPr>
              <a:lnSpc>
                <a:spcPct val="180000"/>
              </a:lnSpc>
            </a:pPr>
            <a:endParaRPr lang="en-US" altLang="zh-CN" sz="2400"/>
          </a:p>
          <a:p>
            <a:pPr>
              <a:lnSpc>
                <a:spcPct val="180000"/>
              </a:lnSpc>
            </a:pPr>
            <a:r>
              <a:rPr lang="en-US" altLang="zh-CN" sz="2400"/>
              <a:t>2. What would you like to find out when you ask for the room rate?</a:t>
            </a:r>
            <a:endParaRPr lang="en-US" altLang="zh-CN" sz="2400"/>
          </a:p>
          <a:p>
            <a:pPr>
              <a:lnSpc>
                <a:spcPct val="180000"/>
              </a:lnSpc>
            </a:pPr>
            <a:endParaRPr lang="en-US" altLang="zh-CN" sz="2400"/>
          </a:p>
          <a:p>
            <a:pPr>
              <a:lnSpc>
                <a:spcPct val="180000"/>
              </a:lnSpc>
            </a:pPr>
            <a:r>
              <a:rPr lang="en-US" altLang="zh-CN" sz="2400"/>
              <a:t>3. </a:t>
            </a:r>
            <a:r>
              <a:rPr lang="en-US" altLang="zh-CN" sz="2400">
                <a:sym typeface="+mn-ea"/>
              </a:rPr>
              <a:t>Why is it recommended to reserve the room with one’s credit card</a:t>
            </a:r>
            <a:r>
              <a:rPr lang="en-US" altLang="zh-CN" sz="2400"/>
              <a:t>?</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382395"/>
            <a:ext cx="10660380" cy="4485005"/>
          </a:xfrm>
          <a:prstGeom prst="rect">
            <a:avLst/>
          </a:prstGeom>
          <a:noFill/>
        </p:spPr>
        <p:txBody>
          <a:bodyPr wrap="square" rtlCol="0">
            <a:spAutoFit/>
          </a:bodyPr>
          <a:p>
            <a:pPr>
              <a:lnSpc>
                <a:spcPct val="170000"/>
              </a:lnSpc>
            </a:pPr>
            <a:r>
              <a:rPr lang="en-US" altLang="zh-CN" sz="2800"/>
              <a:t>      It was</a:t>
            </a:r>
            <a:r>
              <a:rPr lang="en-US" altLang="zh-CN" sz="2800">
                <a:sym typeface="+mn-ea"/>
              </a:rPr>
              <a:t> </a:t>
            </a:r>
            <a:r>
              <a:rPr lang="en-US" altLang="zh-CN" sz="2800" u="sng">
                <a:sym typeface="+mn-ea"/>
              </a:rPr>
              <a:t>                </a:t>
            </a:r>
            <a:r>
              <a:rPr lang="en-US" altLang="zh-CN" sz="2800"/>
              <a:t> and the judge was in a good mood as he questioned the prisoner. “What are you charged with?” he asked.</a:t>
            </a:r>
            <a:endParaRPr lang="en-US" altLang="zh-CN" sz="2800"/>
          </a:p>
          <a:p>
            <a:pPr>
              <a:lnSpc>
                <a:spcPct val="170000"/>
              </a:lnSpc>
            </a:pPr>
            <a:r>
              <a:rPr lang="en-US" altLang="zh-CN" sz="2800"/>
              <a:t>     “Doing my Christmas</a:t>
            </a:r>
            <a:r>
              <a:rPr lang="en-US" altLang="zh-CN" sz="2800">
                <a:sym typeface="+mn-ea"/>
              </a:rPr>
              <a:t> </a:t>
            </a:r>
            <a:r>
              <a:rPr lang="en-US" altLang="zh-CN" sz="2800" u="sng">
                <a:sym typeface="+mn-ea"/>
              </a:rPr>
              <a:t>                </a:t>
            </a:r>
            <a:r>
              <a:rPr lang="en-US" altLang="zh-CN" sz="2800"/>
              <a:t> early,” replied the prisoner.</a:t>
            </a:r>
            <a:endParaRPr lang="en-US" altLang="zh-CN" sz="2800"/>
          </a:p>
          <a:p>
            <a:pPr>
              <a:lnSpc>
                <a:spcPct val="170000"/>
              </a:lnSpc>
            </a:pPr>
            <a:r>
              <a:rPr lang="en-US" altLang="zh-CN" sz="2800"/>
              <a:t>     “That’s no offense,” </a:t>
            </a:r>
            <a:r>
              <a:rPr lang="en-US" altLang="zh-CN" sz="2800">
                <a:sym typeface="+mn-ea"/>
              </a:rPr>
              <a:t> </a:t>
            </a:r>
            <a:r>
              <a:rPr lang="en-US" altLang="zh-CN" sz="2800" u="sng">
                <a:sym typeface="+mn-ea"/>
              </a:rPr>
              <a:t>                </a:t>
            </a:r>
            <a:r>
              <a:rPr lang="en-US" altLang="zh-CN" sz="2800"/>
              <a:t>the judge. “How</a:t>
            </a:r>
            <a:r>
              <a:rPr lang="en-US" altLang="zh-CN" sz="2800">
                <a:sym typeface="+mn-ea"/>
              </a:rPr>
              <a:t> </a:t>
            </a:r>
            <a:r>
              <a:rPr lang="en-US" altLang="zh-CN" sz="2800" u="sng">
                <a:sym typeface="+mn-ea"/>
              </a:rPr>
              <a:t>                </a:t>
            </a:r>
            <a:r>
              <a:rPr lang="en-US" altLang="zh-CN" sz="2800"/>
              <a:t> were you </a:t>
            </a:r>
            <a:endParaRPr lang="en-US" altLang="zh-CN" sz="2800"/>
          </a:p>
          <a:p>
            <a:pPr>
              <a:lnSpc>
                <a:spcPct val="170000"/>
              </a:lnSpc>
            </a:pPr>
            <a:r>
              <a:rPr lang="en-US" altLang="zh-CN" sz="2800"/>
              <a:t>doing this shopping?”</a:t>
            </a:r>
            <a:endParaRPr lang="en-US" altLang="zh-CN" sz="2800"/>
          </a:p>
          <a:p>
            <a:pPr>
              <a:lnSpc>
                <a:spcPct val="170000"/>
              </a:lnSpc>
            </a:pPr>
            <a:r>
              <a:rPr lang="en-US" altLang="zh-CN" sz="2800"/>
              <a:t>     “Before the</a:t>
            </a:r>
            <a:r>
              <a:rPr lang="en-US" altLang="zh-CN" sz="2800">
                <a:sym typeface="+mn-ea"/>
              </a:rPr>
              <a:t> </a:t>
            </a:r>
            <a:r>
              <a:rPr lang="en-US" altLang="zh-CN" sz="2800" u="sng">
                <a:sym typeface="+mn-ea"/>
              </a:rPr>
              <a:t>                </a:t>
            </a:r>
            <a:r>
              <a:rPr lang="en-US" altLang="zh-CN" sz="2800"/>
              <a:t> opened,” answered the prisoner.</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99185"/>
            <a:ext cx="4512945" cy="5773420"/>
          </a:xfrm>
          <a:prstGeom prst="rect">
            <a:avLst/>
          </a:prstGeom>
          <a:noFill/>
        </p:spPr>
        <p:txBody>
          <a:bodyPr wrap="square" rtlCol="0">
            <a:spAutoFit/>
          </a:bodyPr>
          <a:p>
            <a:pPr>
              <a:lnSpc>
                <a:spcPct val="110000"/>
              </a:lnSpc>
            </a:pPr>
            <a:r>
              <a:rPr lang="en-US" altLang="zh-CN" sz="2400"/>
              <a:t>booster seat</a:t>
            </a:r>
            <a:endParaRPr lang="en-US" altLang="zh-CN" sz="2400"/>
          </a:p>
          <a:p>
            <a:pPr>
              <a:lnSpc>
                <a:spcPct val="110000"/>
              </a:lnSpc>
            </a:pPr>
            <a:r>
              <a:rPr lang="en-US" altLang="zh-CN" sz="2400"/>
              <a:t>guarantee</a:t>
            </a:r>
            <a:endParaRPr lang="en-US" altLang="zh-CN" sz="2400"/>
          </a:p>
          <a:p>
            <a:pPr>
              <a:lnSpc>
                <a:spcPct val="110000"/>
              </a:lnSpc>
            </a:pPr>
            <a:r>
              <a:rPr lang="en-US" altLang="zh-CN" sz="2400"/>
              <a:t>in advance</a:t>
            </a:r>
            <a:endParaRPr lang="en-US" altLang="zh-CN" sz="2400"/>
          </a:p>
          <a:p>
            <a:pPr>
              <a:lnSpc>
                <a:spcPct val="110000"/>
              </a:lnSpc>
            </a:pPr>
            <a:r>
              <a:rPr lang="en-US" altLang="zh-CN" sz="2400"/>
              <a:t>lodge</a:t>
            </a:r>
            <a:endParaRPr lang="en-US" altLang="zh-CN" sz="2400"/>
          </a:p>
          <a:p>
            <a:pPr>
              <a:lnSpc>
                <a:spcPct val="110000"/>
              </a:lnSpc>
            </a:pPr>
            <a:r>
              <a:rPr lang="en-US" altLang="zh-CN" sz="2400"/>
              <a:t>nephew</a:t>
            </a:r>
            <a:endParaRPr lang="en-US" altLang="zh-CN" sz="2400"/>
          </a:p>
          <a:p>
            <a:pPr>
              <a:lnSpc>
                <a:spcPct val="110000"/>
              </a:lnSpc>
            </a:pPr>
            <a:r>
              <a:rPr lang="en-US" altLang="zh-CN" sz="2400"/>
              <a:t>niece</a:t>
            </a:r>
            <a:endParaRPr lang="en-US" altLang="zh-CN" sz="2400"/>
          </a:p>
          <a:p>
            <a:pPr>
              <a:lnSpc>
                <a:spcPct val="110000"/>
              </a:lnSpc>
            </a:pPr>
            <a:r>
              <a:rPr lang="en-US" altLang="zh-CN" sz="2400"/>
              <a:t>operator</a:t>
            </a:r>
            <a:endParaRPr lang="en-US" altLang="zh-CN" sz="2400"/>
          </a:p>
          <a:p>
            <a:pPr>
              <a:lnSpc>
                <a:spcPct val="110000"/>
              </a:lnSpc>
            </a:pPr>
            <a:r>
              <a:rPr lang="en-US" altLang="zh-CN" sz="2400"/>
              <a:t>parking lot</a:t>
            </a:r>
            <a:endParaRPr lang="en-US" altLang="zh-CN" sz="2400"/>
          </a:p>
          <a:p>
            <a:pPr>
              <a:lnSpc>
                <a:spcPct val="110000"/>
              </a:lnSpc>
            </a:pPr>
            <a:r>
              <a:rPr lang="en-US" altLang="zh-CN" sz="2400"/>
              <a:t>preference</a:t>
            </a:r>
            <a:endParaRPr lang="en-US" altLang="zh-CN" sz="2400"/>
          </a:p>
          <a:p>
            <a:pPr>
              <a:lnSpc>
                <a:spcPct val="110000"/>
              </a:lnSpc>
            </a:pPr>
            <a:r>
              <a:rPr lang="en-US" altLang="zh-CN" sz="2400"/>
              <a:t>receipt</a:t>
            </a:r>
            <a:endParaRPr lang="en-US" altLang="zh-CN" sz="2400"/>
          </a:p>
          <a:p>
            <a:pPr>
              <a:lnSpc>
                <a:spcPct val="110000"/>
              </a:lnSpc>
            </a:pPr>
            <a:r>
              <a:rPr lang="en-US" altLang="zh-CN" sz="2400"/>
              <a:t>secify</a:t>
            </a:r>
            <a:endParaRPr lang="en-US" altLang="zh-CN" sz="2400"/>
          </a:p>
          <a:p>
            <a:pPr>
              <a:lnSpc>
                <a:spcPct val="110000"/>
              </a:lnSpc>
            </a:pPr>
            <a:r>
              <a:rPr lang="en-US" altLang="zh-CN" sz="2400"/>
              <a:t>vacancy</a:t>
            </a:r>
            <a:endParaRPr lang="en-US" altLang="zh-CN" sz="2400"/>
          </a:p>
          <a:p>
            <a:pPr>
              <a:lnSpc>
                <a:spcPct val="110000"/>
              </a:lnSpc>
            </a:pPr>
            <a:r>
              <a:rPr lang="en-US" altLang="zh-CN" sz="2400"/>
              <a:t>vacant</a:t>
            </a:r>
            <a:endParaRPr lang="en-US" altLang="zh-CN" sz="2400"/>
          </a:p>
          <a:p>
            <a:pPr>
              <a:lnSpc>
                <a:spcPct val="110000"/>
              </a:lnSpc>
            </a:pPr>
            <a:r>
              <a:rPr lang="en-US" altLang="zh-CN" sz="2400"/>
              <a:t>valid</a:t>
            </a:r>
            <a:endParaRPr lang="en-US" altLang="zh-CN" sz="2400"/>
          </a:p>
        </p:txBody>
      </p:sp>
      <p:sp>
        <p:nvSpPr>
          <p:cNvPr id="2" name="文本框 1"/>
          <p:cNvSpPr txBox="1"/>
          <p:nvPr/>
        </p:nvSpPr>
        <p:spPr>
          <a:xfrm>
            <a:off x="6505575" y="1127760"/>
            <a:ext cx="4675505" cy="5773420"/>
          </a:xfrm>
          <a:prstGeom prst="rect">
            <a:avLst/>
          </a:prstGeom>
          <a:noFill/>
        </p:spPr>
        <p:txBody>
          <a:bodyPr wrap="square" rtlCol="0">
            <a:spAutoFit/>
          </a:bodyPr>
          <a:p>
            <a:pPr>
              <a:lnSpc>
                <a:spcPct val="110000"/>
              </a:lnSpc>
            </a:pPr>
            <a:r>
              <a:rPr lang="zh-CN" altLang="en-US" sz="2400"/>
              <a:t>增高椅</a:t>
            </a:r>
            <a:endParaRPr lang="zh-CN" altLang="en-US" sz="2400"/>
          </a:p>
          <a:p>
            <a:pPr>
              <a:lnSpc>
                <a:spcPct val="110000"/>
              </a:lnSpc>
            </a:pPr>
            <a:r>
              <a:rPr lang="zh-CN" altLang="en-US" sz="2400"/>
              <a:t>保证</a:t>
            </a:r>
            <a:endParaRPr lang="zh-CN" altLang="en-US" sz="2400"/>
          </a:p>
          <a:p>
            <a:pPr>
              <a:lnSpc>
                <a:spcPct val="110000"/>
              </a:lnSpc>
            </a:pPr>
            <a:r>
              <a:rPr lang="zh-CN" altLang="en-US" sz="2400"/>
              <a:t>预先</a:t>
            </a:r>
            <a:endParaRPr lang="zh-CN" altLang="en-US" sz="2400"/>
          </a:p>
          <a:p>
            <a:pPr>
              <a:lnSpc>
                <a:spcPct val="110000"/>
              </a:lnSpc>
            </a:pPr>
            <a:r>
              <a:rPr lang="zh-CN" altLang="en-US" sz="2400"/>
              <a:t>暂住</a:t>
            </a:r>
            <a:endParaRPr lang="zh-CN" altLang="en-US" sz="2400"/>
          </a:p>
          <a:p>
            <a:pPr>
              <a:lnSpc>
                <a:spcPct val="110000"/>
              </a:lnSpc>
            </a:pPr>
            <a:r>
              <a:rPr lang="zh-CN" altLang="en-US" sz="2400"/>
              <a:t>外甥，侄子</a:t>
            </a:r>
            <a:endParaRPr lang="zh-CN" altLang="en-US" sz="2400"/>
          </a:p>
          <a:p>
            <a:pPr>
              <a:lnSpc>
                <a:spcPct val="110000"/>
              </a:lnSpc>
            </a:pPr>
            <a:r>
              <a:rPr lang="zh-CN" altLang="en-US" sz="2400"/>
              <a:t>外甥女，侄女</a:t>
            </a:r>
            <a:endParaRPr lang="zh-CN" altLang="en-US" sz="2400"/>
          </a:p>
          <a:p>
            <a:pPr>
              <a:lnSpc>
                <a:spcPct val="110000"/>
              </a:lnSpc>
            </a:pPr>
            <a:r>
              <a:rPr lang="zh-CN" altLang="en-US" sz="2400"/>
              <a:t>电话接线员</a:t>
            </a:r>
            <a:endParaRPr lang="zh-CN" altLang="en-US" sz="2400"/>
          </a:p>
          <a:p>
            <a:pPr>
              <a:lnSpc>
                <a:spcPct val="110000"/>
              </a:lnSpc>
            </a:pPr>
            <a:r>
              <a:rPr lang="zh-CN" altLang="en-US" sz="2400"/>
              <a:t>停车场</a:t>
            </a:r>
            <a:endParaRPr lang="zh-CN" altLang="en-US" sz="2400"/>
          </a:p>
          <a:p>
            <a:pPr>
              <a:lnSpc>
                <a:spcPct val="110000"/>
              </a:lnSpc>
            </a:pPr>
            <a:r>
              <a:rPr lang="zh-CN" altLang="en-US" sz="2400"/>
              <a:t>偏好</a:t>
            </a:r>
            <a:endParaRPr lang="zh-CN" altLang="en-US" sz="2400"/>
          </a:p>
          <a:p>
            <a:pPr>
              <a:lnSpc>
                <a:spcPct val="110000"/>
              </a:lnSpc>
            </a:pPr>
            <a:r>
              <a:rPr lang="zh-CN" altLang="en-US" sz="2400"/>
              <a:t>收据</a:t>
            </a:r>
            <a:endParaRPr lang="zh-CN" altLang="en-US" sz="2400"/>
          </a:p>
          <a:p>
            <a:pPr>
              <a:lnSpc>
                <a:spcPct val="110000"/>
              </a:lnSpc>
            </a:pPr>
            <a:r>
              <a:rPr lang="zh-CN" altLang="en-US" sz="2400"/>
              <a:t>指定</a:t>
            </a:r>
            <a:endParaRPr lang="zh-CN" altLang="en-US" sz="2400"/>
          </a:p>
          <a:p>
            <a:pPr>
              <a:lnSpc>
                <a:spcPct val="110000"/>
              </a:lnSpc>
            </a:pPr>
            <a:r>
              <a:rPr lang="zh-CN" altLang="en-US" sz="2400"/>
              <a:t>空位，空缺</a:t>
            </a:r>
            <a:endParaRPr lang="zh-CN" altLang="en-US" sz="2400"/>
          </a:p>
          <a:p>
            <a:pPr>
              <a:lnSpc>
                <a:spcPct val="110000"/>
              </a:lnSpc>
            </a:pPr>
            <a:r>
              <a:rPr lang="zh-CN" altLang="en-US" sz="2400"/>
              <a:t>空闲的</a:t>
            </a:r>
            <a:endParaRPr lang="zh-CN" altLang="en-US" sz="2400"/>
          </a:p>
          <a:p>
            <a:pPr>
              <a:lnSpc>
                <a:spcPct val="110000"/>
              </a:lnSpc>
            </a:pPr>
            <a:r>
              <a:rPr lang="zh-CN" altLang="en-US" sz="2400"/>
              <a:t>有效的</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175385"/>
            <a:ext cx="10926445" cy="536130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225550"/>
            <a:ext cx="11468100" cy="5113020"/>
          </a:xfrm>
          <a:prstGeom prst="rect">
            <a:avLst/>
          </a:prstGeom>
          <a:noFill/>
        </p:spPr>
        <p:txBody>
          <a:bodyPr wrap="square" rtlCol="0">
            <a:spAutoFit/>
          </a:bodyPr>
          <a:p>
            <a:pPr>
              <a:lnSpc>
                <a:spcPct val="170000"/>
              </a:lnSpc>
            </a:pPr>
            <a:r>
              <a:rPr lang="en-US" altLang="zh-CN" sz="2400"/>
              <a:t>1. Please reserve a single room under the name of Mr. Wang. </a:t>
            </a:r>
            <a:endParaRPr lang="en-US" altLang="zh-CN" sz="2400"/>
          </a:p>
          <a:p>
            <a:pPr>
              <a:lnSpc>
                <a:spcPct val="170000"/>
              </a:lnSpc>
            </a:pPr>
            <a:r>
              <a:rPr lang="en-US" altLang="zh-CN" sz="2400"/>
              <a:t>2. I want to book a single room for next Tuesday. </a:t>
            </a:r>
            <a:endParaRPr lang="en-US" altLang="zh-CN" sz="2400"/>
          </a:p>
          <a:p>
            <a:pPr>
              <a:lnSpc>
                <a:spcPct val="170000"/>
              </a:lnSpc>
            </a:pPr>
            <a:r>
              <a:rPr lang="en-US" altLang="zh-CN" sz="2400"/>
              <a:t>3. I’d like a room with a view of the sea. </a:t>
            </a:r>
            <a:endParaRPr lang="en-US" altLang="zh-CN" sz="2400"/>
          </a:p>
          <a:p>
            <a:pPr>
              <a:lnSpc>
                <a:spcPct val="170000"/>
              </a:lnSpc>
            </a:pPr>
            <a:r>
              <a:rPr lang="en-US" altLang="zh-CN" sz="2400"/>
              <a:t>4. How long will you be staying? </a:t>
            </a:r>
            <a:endParaRPr lang="en-US" altLang="zh-CN" sz="2400"/>
          </a:p>
          <a:p>
            <a:pPr>
              <a:lnSpc>
                <a:spcPct val="170000"/>
              </a:lnSpc>
            </a:pPr>
            <a:r>
              <a:rPr lang="en-US" altLang="zh-CN" sz="2400"/>
              <a:t>5. I want a double room with two single beds. </a:t>
            </a:r>
            <a:endParaRPr lang="en-US" altLang="zh-CN" sz="2400"/>
          </a:p>
          <a:p>
            <a:pPr>
              <a:lnSpc>
                <a:spcPct val="170000"/>
              </a:lnSpc>
            </a:pPr>
            <a:r>
              <a:rPr lang="en-US" altLang="zh-CN" sz="2400"/>
              <a:t>6. Do you have any vacant /spare rooms in the hotel? </a:t>
            </a:r>
            <a:endParaRPr lang="en-US" altLang="zh-CN" sz="2400"/>
          </a:p>
          <a:p>
            <a:pPr>
              <a:lnSpc>
                <a:spcPct val="170000"/>
              </a:lnSpc>
            </a:pPr>
            <a:r>
              <a:rPr lang="en-US" altLang="zh-CN" sz="2400"/>
              <a:t>7. We’ll give you a 10% (ten percent) discount. </a:t>
            </a:r>
            <a:endParaRPr lang="en-US" altLang="zh-CN" sz="2400"/>
          </a:p>
          <a:p>
            <a:pPr>
              <a:lnSpc>
                <a:spcPct val="170000"/>
              </a:lnSpc>
            </a:pPr>
            <a:r>
              <a:rPr lang="en-US" altLang="zh-CN" sz="2400"/>
              <a:t>8. I want to book a second-class one-way ticket to Chicago, please.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747395"/>
            <a:ext cx="11468100" cy="5110480"/>
          </a:xfrm>
          <a:prstGeom prst="rect">
            <a:avLst/>
          </a:prstGeom>
          <a:noFill/>
        </p:spPr>
        <p:txBody>
          <a:bodyPr wrap="square" rtlCol="0">
            <a:spAutoFit/>
          </a:bodyPr>
          <a:p>
            <a:r>
              <a:rPr lang="en-US" altLang="zh-CN" sz="2400"/>
              <a:t>  </a:t>
            </a:r>
            <a:endParaRPr lang="en-US" altLang="zh-CN" sz="2400"/>
          </a:p>
          <a:p>
            <a:pPr>
              <a:lnSpc>
                <a:spcPct val="180000"/>
              </a:lnSpc>
            </a:pPr>
            <a:r>
              <a:rPr lang="en-US" altLang="zh-CN" sz="2400"/>
              <a:t>9.   I’d like to reserve two seats for tomorrow night. </a:t>
            </a:r>
            <a:endParaRPr lang="en-US" altLang="zh-CN" sz="2400"/>
          </a:p>
          <a:p>
            <a:pPr>
              <a:lnSpc>
                <a:spcPct val="180000"/>
              </a:lnSpc>
            </a:pPr>
            <a:r>
              <a:rPr lang="en-US" altLang="zh-CN" sz="2400"/>
              <a:t>10. This is a receipt for paying in advance. Please keep it.</a:t>
            </a:r>
            <a:endParaRPr lang="en-US" altLang="zh-CN" sz="2400"/>
          </a:p>
          <a:p>
            <a:pPr>
              <a:lnSpc>
                <a:spcPct val="180000"/>
              </a:lnSpc>
            </a:pPr>
            <a:r>
              <a:rPr lang="en-US" altLang="zh-CN" sz="2400"/>
              <a:t>11. Would you please make my reservation to New York for tomorrow?</a:t>
            </a:r>
            <a:endParaRPr lang="en-US" altLang="zh-CN" sz="2400"/>
          </a:p>
          <a:p>
            <a:pPr>
              <a:lnSpc>
                <a:spcPct val="180000"/>
              </a:lnSpc>
            </a:pPr>
            <a:r>
              <a:rPr lang="en-US" altLang="zh-CN" sz="2400"/>
              <a:t>12. How much does a round trip ticket to go there cost?</a:t>
            </a:r>
            <a:endParaRPr lang="en-US" altLang="zh-CN" sz="2400"/>
          </a:p>
          <a:p>
            <a:pPr>
              <a:lnSpc>
                <a:spcPct val="180000"/>
              </a:lnSpc>
            </a:pPr>
            <a:r>
              <a:rPr lang="en-US" altLang="zh-CN" sz="2400"/>
              <a:t>13. I made a reservation in Hong Kong.</a:t>
            </a:r>
            <a:endParaRPr lang="en-US" altLang="zh-CN" sz="2400"/>
          </a:p>
          <a:p>
            <a:pPr>
              <a:lnSpc>
                <a:spcPct val="180000"/>
              </a:lnSpc>
            </a:pPr>
            <a:r>
              <a:rPr lang="en-US" altLang="zh-CN" sz="2400"/>
              <a:t>14. How long is the ticket valid?</a:t>
            </a:r>
            <a:endParaRPr lang="en-US" altLang="zh-CN" sz="2400"/>
          </a:p>
          <a:p>
            <a:pPr>
              <a:lnSpc>
                <a:spcPct val="180000"/>
              </a:lnSpc>
            </a:pPr>
            <a:r>
              <a:rPr lang="en-US" altLang="zh-CN" sz="2400"/>
              <a:t>15. What is the room rate, please?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9858</Words>
  <Application>WPS 演示</Application>
  <PresentationFormat>宽屏</PresentationFormat>
  <Paragraphs>295</Paragraphs>
  <Slides>29</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70</cp:revision>
  <dcterms:created xsi:type="dcterms:W3CDTF">2017-11-21T09:37:00Z</dcterms:created>
  <dcterms:modified xsi:type="dcterms:W3CDTF">2021-09-04T08:54:59Z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