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332"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21" r:id="rId24"/>
    <p:sldId id="312" r:id="rId25"/>
    <p:sldId id="313" r:id="rId26"/>
    <p:sldId id="314" r:id="rId27"/>
    <p:sldId id="315" r:id="rId28"/>
    <p:sldId id="316" r:id="rId29"/>
    <p:sldId id="317" r:id="rId30"/>
    <p:sldId id="318" r:id="rId31"/>
    <p:sldId id="319" r:id="rId32"/>
    <p:sldId id="29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163310" y="1991360"/>
            <a:ext cx="6010910" cy="1715770"/>
          </a:xfrm>
          <a:prstGeom prst="rect">
            <a:avLst/>
          </a:prstGeom>
          <a:noFill/>
        </p:spPr>
        <p:txBody>
          <a:bodyPr wrap="square" lIns="0" rIns="0" rtlCol="0">
            <a:spAutoFit/>
          </a:bodyPr>
          <a:lstStyle/>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Unit7 </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Making a Schedule</a:t>
            </a:r>
            <a:endParaRPr lang="en-US" altLang="zh-CN" sz="4400" b="1" spc="300" dirty="0">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1987550" y="1847850"/>
            <a:ext cx="9988550" cy="4887595"/>
          </a:xfrm>
          <a:prstGeom prst="rect">
            <a:avLst/>
          </a:prstGeom>
          <a:noFill/>
        </p:spPr>
        <p:txBody>
          <a:bodyPr wrap="square" rtlCol="0">
            <a:spAutoFit/>
          </a:bodyPr>
          <a:p>
            <a:pPr>
              <a:lnSpc>
                <a:spcPct val="130000"/>
              </a:lnSpc>
            </a:pPr>
            <a:r>
              <a:rPr lang="en-US" altLang="zh-CN" sz="2400"/>
              <a:t>1. A: Are you</a:t>
            </a:r>
            <a:r>
              <a:rPr lang="en-US" altLang="zh-CN" sz="2400">
                <a:sym typeface="+mn-ea"/>
              </a:rPr>
              <a:t> </a:t>
            </a:r>
            <a:r>
              <a:rPr lang="en-US" altLang="zh-CN" sz="2400" u="sng">
                <a:sym typeface="+mn-ea"/>
              </a:rPr>
              <a:t>                   </a:t>
            </a:r>
            <a:r>
              <a:rPr lang="en-US" altLang="zh-CN" sz="2400"/>
              <a:t> having a talk with the customer? </a:t>
            </a:r>
            <a:endParaRPr lang="en-US" altLang="zh-CN" sz="2400"/>
          </a:p>
          <a:p>
            <a:pPr>
              <a:lnSpc>
                <a:spcPct val="130000"/>
              </a:lnSpc>
            </a:pPr>
            <a:r>
              <a:rPr lang="en-US" altLang="zh-CN" sz="2400"/>
              <a:t>    B: Yes. I’m all for that. </a:t>
            </a:r>
            <a:endParaRPr lang="en-US" altLang="zh-CN" sz="2400"/>
          </a:p>
          <a:p>
            <a:pPr>
              <a:lnSpc>
                <a:spcPct val="130000"/>
              </a:lnSpc>
            </a:pPr>
            <a:r>
              <a:rPr lang="en-US" altLang="zh-CN" sz="2400"/>
              <a:t>2. A: Is that really</a:t>
            </a:r>
            <a:r>
              <a:rPr lang="en-US" altLang="zh-CN" sz="2400">
                <a:sym typeface="+mn-ea"/>
              </a:rPr>
              <a:t> </a:t>
            </a:r>
            <a:r>
              <a:rPr lang="en-US" altLang="zh-CN" sz="2400" u="sng">
                <a:sym typeface="+mn-ea"/>
              </a:rPr>
              <a:t>                     </a:t>
            </a:r>
            <a:r>
              <a:rPr lang="en-US" altLang="zh-CN" sz="2400"/>
              <a:t> , do you think? </a:t>
            </a:r>
            <a:endParaRPr lang="en-US" altLang="zh-CN" sz="2400"/>
          </a:p>
          <a:p>
            <a:pPr>
              <a:lnSpc>
                <a:spcPct val="130000"/>
              </a:lnSpc>
            </a:pPr>
            <a:r>
              <a:rPr lang="en-US" altLang="zh-CN" sz="2400"/>
              <a:t>    B: Yes, I think so. </a:t>
            </a:r>
            <a:endParaRPr lang="en-US" altLang="zh-CN" sz="2400"/>
          </a:p>
          <a:p>
            <a:pPr>
              <a:lnSpc>
                <a:spcPct val="130000"/>
              </a:lnSpc>
            </a:pPr>
            <a:r>
              <a:rPr lang="en-US" altLang="zh-CN" sz="2400"/>
              <a:t>3. A: Is there any doubt? </a:t>
            </a:r>
            <a:endParaRPr lang="en-US" altLang="zh-CN" sz="2400"/>
          </a:p>
          <a:p>
            <a:pPr>
              <a:lnSpc>
                <a:spcPct val="130000"/>
              </a:lnSpc>
            </a:pPr>
            <a:r>
              <a:rPr lang="en-US" altLang="zh-CN" sz="2400"/>
              <a:t>    B: No. That</a:t>
            </a:r>
            <a:r>
              <a:rPr lang="en-US" altLang="zh-CN" sz="2400">
                <a:sym typeface="+mn-ea"/>
              </a:rPr>
              <a:t> </a:t>
            </a:r>
            <a:r>
              <a:rPr lang="en-US" altLang="zh-CN" sz="2400" u="sng">
                <a:sym typeface="+mn-ea"/>
              </a:rPr>
              <a:t>                   </a:t>
            </a:r>
            <a:r>
              <a:rPr lang="en-US" altLang="zh-CN" sz="2400"/>
              <a:t> fine. </a:t>
            </a:r>
            <a:endParaRPr lang="en-US" altLang="zh-CN" sz="2400"/>
          </a:p>
          <a:p>
            <a:pPr>
              <a:lnSpc>
                <a:spcPct val="130000"/>
              </a:lnSpc>
            </a:pPr>
            <a:r>
              <a:rPr lang="en-US" altLang="zh-CN" sz="2400"/>
              <a:t>4. A: Are you absolutely </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    B: I give you my word for it. </a:t>
            </a:r>
            <a:endParaRPr lang="en-US" altLang="zh-CN" sz="2400"/>
          </a:p>
          <a:p>
            <a:pPr>
              <a:lnSpc>
                <a:spcPct val="130000"/>
              </a:lnSpc>
            </a:pPr>
            <a:r>
              <a:rPr lang="en-US" altLang="zh-CN" sz="2400"/>
              <a:t>5. A: Do you</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    B: Yes. I feel that’s quite a good idea.</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2139315" y="892810"/>
            <a:ext cx="9709150" cy="5259070"/>
          </a:xfrm>
          <a:prstGeom prst="rect">
            <a:avLst/>
          </a:prstGeom>
          <a:noFill/>
        </p:spPr>
        <p:txBody>
          <a:bodyPr wrap="square" rtlCol="0">
            <a:spAutoFit/>
          </a:bodyPr>
          <a:p>
            <a:pPr>
              <a:lnSpc>
                <a:spcPct val="140000"/>
              </a:lnSpc>
            </a:pPr>
            <a:r>
              <a:rPr lang="en-US" altLang="zh-CN" sz="2400"/>
              <a:t>6. A: Can you</a:t>
            </a:r>
            <a:r>
              <a:rPr lang="en-US" altLang="zh-CN" sz="2400">
                <a:sym typeface="+mn-ea"/>
              </a:rPr>
              <a:t> </a:t>
            </a:r>
            <a:r>
              <a:rPr lang="en-US" altLang="zh-CN" sz="2400" u="sng">
                <a:sym typeface="+mn-ea"/>
              </a:rPr>
              <a:t>                  </a:t>
            </a:r>
            <a:r>
              <a:rPr lang="en-US" altLang="zh-CN" sz="2400"/>
              <a:t> it tomorrow? </a:t>
            </a:r>
            <a:endParaRPr lang="en-US" altLang="zh-CN" sz="2400"/>
          </a:p>
          <a:p>
            <a:pPr>
              <a:lnSpc>
                <a:spcPct val="140000"/>
              </a:lnSpc>
            </a:pPr>
            <a:r>
              <a:rPr lang="en-US" altLang="zh-CN" sz="2400"/>
              <a:t>     B: Well, I’m engaged at that time. </a:t>
            </a:r>
            <a:endParaRPr lang="en-US" altLang="zh-CN" sz="2400"/>
          </a:p>
          <a:p>
            <a:pPr>
              <a:lnSpc>
                <a:spcPct val="140000"/>
              </a:lnSpc>
            </a:pPr>
            <a:r>
              <a:rPr lang="en-US" altLang="zh-CN" sz="2400"/>
              <a:t>7. A: Could we put it</a:t>
            </a:r>
            <a:r>
              <a:rPr lang="en-US" altLang="zh-CN" sz="2400">
                <a:sym typeface="+mn-ea"/>
              </a:rPr>
              <a:t> </a:t>
            </a:r>
            <a:r>
              <a:rPr lang="en-US" altLang="zh-CN" sz="2400" u="sng">
                <a:sym typeface="+mn-ea"/>
              </a:rPr>
              <a:t>                  </a:t>
            </a:r>
            <a:r>
              <a:rPr lang="en-US" altLang="zh-CN" sz="2400"/>
              <a:t> until next week? </a:t>
            </a:r>
            <a:endParaRPr lang="en-US" altLang="zh-CN" sz="2400"/>
          </a:p>
          <a:p>
            <a:pPr>
              <a:lnSpc>
                <a:spcPct val="140000"/>
              </a:lnSpc>
            </a:pPr>
            <a:r>
              <a:rPr lang="en-US" altLang="zh-CN" sz="2400"/>
              <a:t>     B: That’s fine with me. </a:t>
            </a:r>
            <a:endParaRPr lang="en-US" altLang="zh-CN" sz="2400"/>
          </a:p>
          <a:p>
            <a:pPr>
              <a:lnSpc>
                <a:spcPct val="140000"/>
              </a:lnSpc>
            </a:pPr>
            <a:r>
              <a:rPr lang="en-US" altLang="zh-CN" sz="2400"/>
              <a:t>8. A. Is the new plan acceptable? </a:t>
            </a:r>
            <a:endParaRPr lang="en-US" altLang="zh-CN" sz="2400"/>
          </a:p>
          <a:p>
            <a:pPr>
              <a:lnSpc>
                <a:spcPct val="140000"/>
              </a:lnSpc>
            </a:pPr>
            <a:r>
              <a:rPr lang="en-US" altLang="zh-CN" sz="2400"/>
              <a:t>     B: Of course. That’s</a:t>
            </a:r>
            <a:r>
              <a:rPr lang="en-US" altLang="zh-CN" sz="2400">
                <a:sym typeface="+mn-ea"/>
              </a:rPr>
              <a:t> </a:t>
            </a:r>
            <a:r>
              <a:rPr lang="en-US" altLang="zh-CN" sz="2400" u="sng">
                <a:sym typeface="+mn-ea"/>
              </a:rPr>
              <a:t>                  </a:t>
            </a:r>
            <a:r>
              <a:rPr lang="en-US" altLang="zh-CN" sz="2400"/>
              <a:t> my opinion. </a:t>
            </a:r>
            <a:endParaRPr lang="en-US" altLang="zh-CN" sz="2400"/>
          </a:p>
          <a:p>
            <a:pPr>
              <a:lnSpc>
                <a:spcPct val="140000"/>
              </a:lnSpc>
            </a:pPr>
            <a:r>
              <a:rPr lang="en-US" altLang="zh-CN" sz="2400"/>
              <a:t>9. A: How about Saturday? </a:t>
            </a:r>
            <a:endParaRPr lang="en-US" altLang="zh-CN" sz="2400"/>
          </a:p>
          <a:p>
            <a:pPr>
              <a:lnSpc>
                <a:spcPct val="140000"/>
              </a:lnSpc>
            </a:pPr>
            <a:r>
              <a:rPr lang="en-US" altLang="zh-CN" sz="2400"/>
              <a:t>     B: Sunday would be</a:t>
            </a:r>
            <a:r>
              <a:rPr lang="en-US" altLang="zh-CN" sz="2400">
                <a:sym typeface="+mn-ea"/>
              </a:rPr>
              <a:t> </a:t>
            </a:r>
            <a:r>
              <a:rPr lang="en-US" altLang="zh-CN" sz="2400" u="sng">
                <a:sym typeface="+mn-ea"/>
              </a:rPr>
              <a:t>                  </a:t>
            </a:r>
            <a:r>
              <a:rPr lang="en-US" altLang="zh-CN" sz="2400"/>
              <a:t> for me. </a:t>
            </a:r>
            <a:endParaRPr lang="en-US" altLang="zh-CN" sz="2400"/>
          </a:p>
          <a:p>
            <a:pPr>
              <a:lnSpc>
                <a:spcPct val="140000"/>
              </a:lnSpc>
            </a:pPr>
            <a:r>
              <a:rPr lang="en-US" altLang="zh-CN" sz="2400"/>
              <a:t>10. A: I’m afraid we’ll have to</a:t>
            </a:r>
            <a:r>
              <a:rPr lang="en-US" altLang="zh-CN" sz="2400">
                <a:sym typeface="+mn-ea"/>
              </a:rPr>
              <a:t> </a:t>
            </a:r>
            <a:r>
              <a:rPr lang="en-US" altLang="zh-CN" sz="2400" u="sng">
                <a:sym typeface="+mn-ea"/>
              </a:rPr>
              <a:t>                  </a:t>
            </a:r>
            <a:r>
              <a:rPr lang="en-US" altLang="zh-CN" sz="2400"/>
              <a:t> our appointment. </a:t>
            </a:r>
            <a:endParaRPr lang="en-US" altLang="zh-CN" sz="2400"/>
          </a:p>
          <a:p>
            <a:pPr>
              <a:lnSpc>
                <a:spcPct val="140000"/>
              </a:lnSpc>
            </a:pPr>
            <a:r>
              <a:rPr lang="en-US" altLang="zh-CN" sz="2400"/>
              <a:t>       B: That’s OK.</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106295"/>
            <a:ext cx="10668000" cy="392811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1 A. At seven in the morning.       B. </a:t>
            </a:r>
            <a:r>
              <a:rPr lang="en-US" sz="2400" dirty="0">
                <a:latin typeface="Arial" panose="020B0604020202020204" pitchFamily="34" charset="0"/>
              </a:rPr>
              <a:t>I see.</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That’s OK.                            D. Can you?</a:t>
            </a:r>
            <a:endParaRPr lang="en-US" altLang="zh-CN" sz="2400" dirty="0">
              <a:latin typeface="Arial" panose="020B0604020202020204" pitchFamily="34" charset="0"/>
              <a:sym typeface="+mn-ea"/>
            </a:endParaRPr>
          </a:p>
          <a:p>
            <a:pPr>
              <a:lnSpc>
                <a:spcPct val="130000"/>
              </a:lnSpc>
            </a:pPr>
            <a:endParaRPr lang="en-US" altLang="zh-CN" sz="2400" dirty="0">
              <a:latin typeface="Arial" panose="020B0604020202020204" pitchFamily="34" charset="0"/>
              <a:sym typeface="+mn-ea"/>
            </a:endParaRPr>
          </a:p>
          <a:p>
            <a:pPr>
              <a:lnSpc>
                <a:spcPct val="130000"/>
              </a:lnSpc>
            </a:pPr>
            <a:r>
              <a:rPr lang="en-US" altLang="zh-CN" sz="2400" dirty="0">
                <a:latin typeface="Arial" panose="020B0604020202020204" pitchFamily="34" charset="0"/>
              </a:rPr>
              <a:t>2 A. I don’t know.                          B. Exactly. I’m all for it.</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It doesn’t matter.                   D. </a:t>
            </a:r>
            <a:r>
              <a:rPr lang="en-US" sz="2400" dirty="0">
                <a:latin typeface="Arial" panose="020B0604020202020204" pitchFamily="34" charset="0"/>
              </a:rPr>
              <a:t>No, thank you.</a:t>
            </a:r>
            <a:endParaRPr lang="en-US" sz="2400" dirty="0">
              <a:latin typeface="Arial" panose="020B0604020202020204" pitchFamily="34" charset="0"/>
            </a:endParaRPr>
          </a:p>
          <a:p>
            <a:pPr>
              <a:lnSpc>
                <a:spcPct val="130000"/>
              </a:lnSpc>
            </a:pP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3  A. OK, I’ll see you then.            B. </a:t>
            </a:r>
            <a:r>
              <a:rPr lang="en-US" sz="2400" dirty="0">
                <a:latin typeface="Arial" panose="020B0604020202020204" pitchFamily="34" charset="0"/>
                <a:sym typeface="+mn-ea"/>
              </a:rPr>
              <a:t>No, thank you.</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Come on.                             D. </a:t>
            </a:r>
            <a:r>
              <a:rPr lang="en-US" sz="2400" dirty="0">
                <a:latin typeface="Arial" panose="020B0604020202020204" pitchFamily="34" charset="0"/>
              </a:rPr>
              <a:t>Let’s wait and see.</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95350"/>
            <a:ext cx="10668000" cy="536702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4 A. How about you?                      B. What shall I do?</a:t>
            </a: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That’s fine with me.                 D. It is important news.</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5 A. Yes, it is necessary.                 B. Thank you.</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It doesn’t matter.                     D. I am sorry to hear that.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6 A. </a:t>
            </a:r>
            <a:r>
              <a:rPr lang="en-US" altLang="zh-CN" sz="2400" dirty="0">
                <a:latin typeface="Arial" panose="020B0604020202020204" pitchFamily="34" charset="0"/>
                <a:sym typeface="+mn-ea"/>
              </a:rPr>
              <a:t>It doesn’t matter. </a:t>
            </a:r>
            <a:r>
              <a:rPr lang="en-US" altLang="zh-CN" sz="2400" dirty="0">
                <a:latin typeface="Arial" panose="020B0604020202020204" pitchFamily="34" charset="0"/>
              </a:rPr>
              <a:t>                     B. </a:t>
            </a:r>
            <a:r>
              <a:rPr lang="en-US" sz="2400" dirty="0">
                <a:latin typeface="Arial" panose="020B0604020202020204" pitchFamily="34" charset="0"/>
              </a:rPr>
              <a:t>I’m sorry. I’ve no idea.</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Thanks for calling.                   D. </a:t>
            </a:r>
            <a:r>
              <a:rPr lang="en-US" sz="2400" dirty="0">
                <a:latin typeface="Arial" panose="020B0604020202020204" pitchFamily="34" charset="0"/>
              </a:rPr>
              <a:t>Yes, I’ll look forward to seeing you there.</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7 A. I’ll try my best.                          B. </a:t>
            </a:r>
            <a:r>
              <a:rPr lang="en-US" sz="2400" dirty="0">
                <a:latin typeface="Arial" panose="020B0604020202020204" pitchFamily="34" charset="0"/>
                <a:sym typeface="+mn-ea"/>
              </a:rPr>
              <a:t>It’s fitting out the supermarket.</a:t>
            </a:r>
            <a:endParaRPr lang="en-US" sz="2400" dirty="0">
              <a:latin typeface="Arial" panose="020B0604020202020204" pitchFamily="34" charset="0"/>
              <a:sym typeface="+mn-ea"/>
            </a:endParaRPr>
          </a:p>
          <a:p>
            <a:pPr>
              <a:lnSpc>
                <a:spcPct val="130000"/>
              </a:lnSpc>
            </a:pPr>
            <a:r>
              <a:rPr lang="en-US" altLang="zh-CN" sz="2400" dirty="0">
                <a:latin typeface="Arial" panose="020B0604020202020204" pitchFamily="34" charset="0"/>
                <a:sym typeface="+mn-ea"/>
              </a:rPr>
              <a:t>   C. Yes, please.                             D. </a:t>
            </a:r>
            <a:r>
              <a:rPr lang="en-US" sz="2400" dirty="0">
                <a:latin typeface="Arial" panose="020B0604020202020204" pitchFamily="34" charset="0"/>
                <a:sym typeface="+mn-ea"/>
              </a:rPr>
              <a:t>I’ll do it myself.</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675005" y="912495"/>
            <a:ext cx="10668000" cy="5774690"/>
          </a:xfrm>
          <a:prstGeom prst="rect">
            <a:avLst/>
          </a:prstGeom>
          <a:noFill/>
          <a:ln w="9525">
            <a:noFill/>
          </a:ln>
        </p:spPr>
        <p:txBody>
          <a:bodyPr wrap="square">
            <a:spAutoFit/>
          </a:bodyPr>
          <a:p>
            <a:pPr>
              <a:lnSpc>
                <a:spcPct val="160000"/>
              </a:lnSpc>
            </a:pPr>
            <a:r>
              <a:rPr lang="en-US" altLang="zh-CN" sz="2400" dirty="0">
                <a:latin typeface="Arial" panose="020B0604020202020204" pitchFamily="34" charset="0"/>
              </a:rPr>
              <a:t>8 A. If we press on with our work.       B. Come on.</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In two weeks.                               D. Thank you.</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9 A. It doesn’t matter.                           B. We’ll try out best.</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It’s by the end of the month.         D. It suits us quite well.</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10 A. It’s a secret.                                 B. </a:t>
            </a:r>
            <a:r>
              <a:rPr lang="en-US" altLang="zh-CN" sz="2400" dirty="0">
                <a:latin typeface="Arial" panose="020B0604020202020204" pitchFamily="34" charset="0"/>
                <a:sym typeface="+mn-ea"/>
              </a:rPr>
              <a:t>Come on</a:t>
            </a:r>
            <a:r>
              <a:rPr lang="en-US" altLang="zh-CN" sz="2400" dirty="0">
                <a:latin typeface="Arial" panose="020B0604020202020204" pitchFamily="34" charset="0"/>
                <a:sym typeface="+mn-ea"/>
              </a:rPr>
              <a: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I’m sorry.                                     D. </a:t>
            </a:r>
            <a:r>
              <a:rPr lang="en-US" sz="2400" dirty="0">
                <a:latin typeface="Arial" panose="020B0604020202020204" pitchFamily="34" charset="0"/>
              </a:rPr>
              <a:t>I think that’s wise.</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9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11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67410" y="2729865"/>
            <a:ext cx="10668000" cy="382016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1 A. In Shanghai.                          B. In Hangzhou.</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In Boston.                              D. In San Francisco.</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2 A. On Tuesday.                           B. </a:t>
            </a:r>
            <a:r>
              <a:rPr lang="en-US" altLang="zh-CN" sz="2400" dirty="0">
                <a:latin typeface="Arial" panose="020B0604020202020204" pitchFamily="34" charset="0"/>
                <a:sym typeface="+mn-ea"/>
              </a:rPr>
              <a:t>On Friday</a:t>
            </a:r>
            <a:r>
              <a:rPr lang="en-US" altLang="zh-CN" sz="2400" dirty="0">
                <a:latin typeface="Arial" panose="020B0604020202020204" pitchFamily="34" charset="0"/>
              </a:rPr>
              <a:t>.</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On Saturday</a:t>
            </a:r>
            <a:r>
              <a:rPr lang="en-US" altLang="zh-CN" sz="2400" dirty="0">
                <a:latin typeface="Arial" panose="020B0604020202020204" pitchFamily="34" charset="0"/>
              </a:rPr>
              <a:t>.                          D. </a:t>
            </a:r>
            <a:r>
              <a:rPr lang="en-US" altLang="zh-CN" sz="2400" dirty="0">
                <a:latin typeface="Arial" panose="020B0604020202020204" pitchFamily="34" charset="0"/>
                <a:sym typeface="+mn-ea"/>
              </a:rPr>
              <a:t>On Sunday</a:t>
            </a:r>
            <a:r>
              <a:rPr lang="en-US" altLang="zh-CN" sz="2400" dirty="0">
                <a:latin typeface="Arial" panose="020B0604020202020204" pitchFamily="34" charset="0"/>
              </a:rPr>
              <a: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66775"/>
            <a:ext cx="11355705" cy="548259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3 A. Shanghai.                              B. </a:t>
            </a:r>
            <a:r>
              <a:rPr lang="en-US" altLang="zh-CN" sz="2400" dirty="0">
                <a:latin typeface="Arial" panose="020B0604020202020204" pitchFamily="34" charset="0"/>
                <a:sym typeface="+mn-ea"/>
              </a:rPr>
              <a:t>Hangzhou</a:t>
            </a:r>
            <a:r>
              <a:rPr lang="en-US" altLang="zh-CN" sz="2400" dirty="0">
                <a:latin typeface="Arial" panose="020B0604020202020204" pitchFamily="34" charset="0"/>
              </a:rPr>
              <a:t>.</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Boston</a:t>
            </a:r>
            <a:r>
              <a:rPr lang="en-US" altLang="zh-CN" sz="2400" dirty="0">
                <a:latin typeface="Arial" panose="020B0604020202020204" pitchFamily="34" charset="0"/>
              </a:rPr>
              <a:t>.                                  D. </a:t>
            </a:r>
            <a:r>
              <a:rPr lang="en-US" altLang="zh-CN" sz="2400" dirty="0">
                <a:latin typeface="Arial" panose="020B0604020202020204" pitchFamily="34" charset="0"/>
                <a:sym typeface="+mn-ea"/>
              </a:rPr>
              <a:t>Tokyo</a:t>
            </a:r>
            <a:r>
              <a:rPr lang="en-US" altLang="zh-CN" sz="2400" dirty="0">
                <a:latin typeface="Arial" panose="020B0604020202020204" pitchFamily="34" charset="0"/>
              </a:rPr>
              <a:t>.</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4 A. 21 hours.                                B. 31 hours.</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23 hours.                               D. 20 hours.</a:t>
            </a:r>
            <a:endParaRPr lang="en-US" altLang="zh-CN" sz="2400" dirty="0">
              <a:latin typeface="Arial" panose="020B0604020202020204" pitchFamily="34" charset="0"/>
            </a:endParaRPr>
          </a:p>
          <a:p>
            <a:pPr>
              <a:lnSpc>
                <a:spcPct val="150000"/>
              </a:lnSpc>
            </a:pPr>
            <a:endParaRPr lang="en-US" altLang="zh-CN" sz="2400" dirty="0">
              <a:latin typeface="Arial" panose="020B0604020202020204" pitchFamily="34" charset="0"/>
            </a:endParaRPr>
          </a:p>
          <a:p>
            <a:pPr>
              <a:lnSpc>
                <a:spcPct val="150000"/>
              </a:lnSpc>
            </a:pPr>
            <a:r>
              <a:rPr lang="en-US" altLang="zh-CN" sz="2400" dirty="0">
                <a:latin typeface="Arial" panose="020B0604020202020204" pitchFamily="34" charset="0"/>
              </a:rPr>
              <a:t>5 </a:t>
            </a:r>
            <a:r>
              <a:rPr lang="en-US" altLang="zh-CN" sz="2400" dirty="0">
                <a:latin typeface="Arial" panose="020B0604020202020204" pitchFamily="34" charset="0"/>
                <a:sym typeface="+mn-ea"/>
              </a:rPr>
              <a:t>A. CNY4230.                              B. </a:t>
            </a:r>
            <a:r>
              <a:rPr lang="en-US" altLang="zh-CN" sz="2400" dirty="0">
                <a:latin typeface="Arial" panose="020B0604020202020204" pitchFamily="34" charset="0"/>
                <a:sym typeface="+mn-ea"/>
              </a:rPr>
              <a:t>CNY5230</a:t>
            </a:r>
            <a:r>
              <a:rPr lang="en-US" altLang="zh-CN" sz="2400" dirty="0">
                <a:latin typeface="Arial" panose="020B0604020202020204" pitchFamily="34" charset="0"/>
                <a:sym typeface="+mn-ea"/>
              </a:rPr>
              <a:t>. </a:t>
            </a:r>
            <a:r>
              <a:rPr lang="en-US" altLang="zh-CN" sz="2400" dirty="0">
                <a:latin typeface="Arial" panose="020B0604020202020204" pitchFamily="34" charset="0"/>
                <a:sym typeface="+mn-ea"/>
              </a:rPr>
              <a:t>   </a:t>
            </a:r>
            <a:endParaRPr lang="en-US" altLang="zh-CN" sz="2400" dirty="0">
              <a:latin typeface="Arial" panose="020B0604020202020204" pitchFamily="34" charset="0"/>
              <a:sym typeface="+mn-ea"/>
            </a:endParaRPr>
          </a:p>
          <a:p>
            <a:pPr>
              <a:lnSpc>
                <a:spcPct val="150000"/>
              </a:lnSpc>
            </a:pPr>
            <a:r>
              <a:rPr lang="en-US" altLang="zh-CN" sz="2400" dirty="0">
                <a:latin typeface="Arial" panose="020B0604020202020204" pitchFamily="34" charset="0"/>
                <a:sym typeface="+mn-ea"/>
              </a:rPr>
              <a:t>   C. </a:t>
            </a:r>
            <a:r>
              <a:rPr lang="en-US" altLang="zh-CN" sz="2400" dirty="0">
                <a:latin typeface="Arial" panose="020B0604020202020204" pitchFamily="34" charset="0"/>
                <a:sym typeface="+mn-ea"/>
              </a:rPr>
              <a:t>CNY4320</a:t>
            </a:r>
            <a:r>
              <a:rPr lang="en-US" altLang="zh-CN" sz="2400" dirty="0">
                <a:latin typeface="Arial" panose="020B0604020202020204" pitchFamily="34" charset="0"/>
                <a:sym typeface="+mn-ea"/>
              </a:rPr>
              <a:t>.                              D.</a:t>
            </a:r>
            <a:r>
              <a:rPr lang="en-US" altLang="zh-CN" sz="2400" dirty="0">
                <a:latin typeface="Arial" panose="020B0604020202020204" pitchFamily="34" charset="0"/>
                <a:sym typeface="+mn-ea"/>
              </a:rPr>
              <a:t>CNY4023</a:t>
            </a:r>
            <a:r>
              <a:rPr lang="en-US" altLang="zh-CN" sz="2400" dirty="0">
                <a:latin typeface="Arial" panose="020B0604020202020204" pitchFamily="34" charset="0"/>
                <a:sym typeface="+mn-ea"/>
              </a:rPr>
              <a: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8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8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723265" y="1790065"/>
            <a:ext cx="10956290" cy="3784600"/>
          </a:xfrm>
          <a:prstGeom prst="rect">
            <a:avLst/>
          </a:prstGeom>
          <a:noFill/>
        </p:spPr>
        <p:txBody>
          <a:bodyPr wrap="square" rtlCol="0">
            <a:spAutoFit/>
          </a:bodyPr>
          <a:p>
            <a:pPr>
              <a:lnSpc>
                <a:spcPct val="200000"/>
              </a:lnSpc>
            </a:pPr>
            <a:r>
              <a:rPr lang="en-US" altLang="zh-CN" sz="2400" b="1"/>
              <a:t>Donna:</a:t>
            </a:r>
            <a:r>
              <a:rPr lang="en-US" altLang="zh-CN" sz="2400"/>
              <a:t> Hello, Jane. How was the</a:t>
            </a:r>
            <a:r>
              <a:rPr lang="en-US" altLang="zh-CN" sz="2400">
                <a:sym typeface="+mn-ea"/>
              </a:rPr>
              <a:t> </a:t>
            </a:r>
            <a:r>
              <a:rPr lang="en-US" altLang="zh-CN" sz="2400" u="sng">
                <a:sym typeface="+mn-ea"/>
              </a:rPr>
              <a:t>                </a:t>
            </a:r>
            <a:r>
              <a:rPr lang="en-US" altLang="zh-CN" sz="2400"/>
              <a:t> ?</a:t>
            </a:r>
            <a:endParaRPr lang="en-US" altLang="zh-CN" sz="2400"/>
          </a:p>
          <a:p>
            <a:pPr>
              <a:lnSpc>
                <a:spcPct val="200000"/>
              </a:lnSpc>
            </a:pPr>
            <a:r>
              <a:rPr lang="en-US" altLang="zh-CN" sz="2400" b="1"/>
              <a:t>Jane: </a:t>
            </a:r>
            <a:r>
              <a:rPr lang="en-US" altLang="zh-CN" sz="2400"/>
              <a:t>    Oh, alright. Very busy, of course, but everything went well.</a:t>
            </a:r>
            <a:endParaRPr lang="en-US" altLang="zh-CN" sz="2400"/>
          </a:p>
          <a:p>
            <a:pPr>
              <a:lnSpc>
                <a:spcPct val="200000"/>
              </a:lnSpc>
            </a:pPr>
            <a:r>
              <a:rPr lang="en-US" altLang="zh-CN" sz="2400" b="1"/>
              <a:t>Donna: </a:t>
            </a:r>
            <a:r>
              <a:rPr lang="en-US" altLang="zh-CN" sz="2400"/>
              <a:t>I’m glad to hear it. Uhm, I’m afraid you have a lot of</a:t>
            </a:r>
            <a:r>
              <a:rPr lang="en-US" altLang="zh-CN" sz="2400">
                <a:sym typeface="+mn-ea"/>
              </a:rPr>
              <a:t> </a:t>
            </a:r>
            <a:r>
              <a:rPr lang="en-US" altLang="zh-CN" sz="2400" u="sng">
                <a:sym typeface="+mn-ea"/>
              </a:rPr>
              <a:t>                </a:t>
            </a:r>
            <a:r>
              <a:rPr lang="en-US" altLang="zh-CN" sz="2400"/>
              <a:t> . Here’s the list.</a:t>
            </a:r>
            <a:endParaRPr lang="en-US" altLang="zh-CN" sz="2400"/>
          </a:p>
          <a:p>
            <a:pPr>
              <a:lnSpc>
                <a:spcPct val="200000"/>
              </a:lnSpc>
            </a:pPr>
            <a:r>
              <a:rPr lang="en-US" altLang="zh-CN" sz="2400"/>
              <a:t>              I’ve put down most of today’s</a:t>
            </a:r>
            <a:r>
              <a:rPr lang="en-US" altLang="zh-CN" sz="2400">
                <a:sym typeface="+mn-ea"/>
              </a:rPr>
              <a:t> </a:t>
            </a:r>
            <a:r>
              <a:rPr lang="en-US" altLang="zh-CN" sz="2400" u="sng">
                <a:sym typeface="+mn-ea"/>
              </a:rPr>
              <a:t>                </a:t>
            </a:r>
            <a:r>
              <a:rPr lang="en-US" altLang="zh-CN" sz="2400"/>
              <a:t> in your diary. I hope you agree. The</a:t>
            </a:r>
            <a:endParaRPr lang="en-US" altLang="zh-CN" sz="2400"/>
          </a:p>
          <a:p>
            <a:pPr>
              <a:lnSpc>
                <a:spcPct val="200000"/>
              </a:lnSpc>
            </a:pPr>
            <a:r>
              <a:rPr lang="en-US" altLang="zh-CN" sz="2400"/>
              <a:t>              managing director said he wanted to see you as soon as you got back.</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82320" y="855345"/>
            <a:ext cx="11162030" cy="5113020"/>
          </a:xfrm>
          <a:prstGeom prst="rect">
            <a:avLst/>
          </a:prstGeom>
          <a:noFill/>
        </p:spPr>
        <p:txBody>
          <a:bodyPr wrap="square" rtlCol="0">
            <a:spAutoFit/>
          </a:bodyPr>
          <a:p>
            <a:pPr>
              <a:lnSpc>
                <a:spcPct val="170000"/>
              </a:lnSpc>
            </a:pPr>
            <a:r>
              <a:rPr lang="en-US" altLang="zh-CN" sz="2400" b="1">
                <a:sym typeface="+mn-ea"/>
              </a:rPr>
              <a:t>Jane: </a:t>
            </a:r>
            <a:r>
              <a:rPr lang="en-US" altLang="zh-CN" sz="2400">
                <a:sym typeface="+mn-ea"/>
              </a:rPr>
              <a:t>   Oh, dear! He wants the agenda</a:t>
            </a:r>
            <a:r>
              <a:rPr lang="en-US" altLang="zh-CN" sz="2400">
                <a:sym typeface="+mn-ea"/>
              </a:rPr>
              <a:t> </a:t>
            </a:r>
            <a:r>
              <a:rPr lang="en-US" altLang="zh-CN" sz="2400" u="sng">
                <a:sym typeface="+mn-ea"/>
              </a:rPr>
              <a:t>               </a:t>
            </a:r>
            <a:r>
              <a:rPr lang="en-US" altLang="zh-CN" sz="2400">
                <a:sym typeface="+mn-ea"/>
              </a:rPr>
              <a:t> for our monthly meeting today. I must</a:t>
            </a:r>
            <a:endParaRPr lang="en-US" altLang="zh-CN" sz="2400">
              <a:sym typeface="+mn-ea"/>
            </a:endParaRPr>
          </a:p>
          <a:p>
            <a:pPr>
              <a:lnSpc>
                <a:spcPct val="170000"/>
              </a:lnSpc>
            </a:pPr>
            <a:r>
              <a:rPr lang="en-US" altLang="zh-CN" sz="2400">
                <a:sym typeface="+mn-ea"/>
              </a:rPr>
              <a:t>             sit down right away and work out what the sales department has to report.</a:t>
            </a:r>
            <a:endParaRPr lang="en-US" altLang="zh-CN" sz="2400">
              <a:sym typeface="+mn-ea"/>
            </a:endParaRPr>
          </a:p>
          <a:p>
            <a:pPr>
              <a:lnSpc>
                <a:spcPct val="170000"/>
              </a:lnSpc>
            </a:pPr>
            <a:r>
              <a:rPr lang="en-US" altLang="zh-CN" sz="2400" b="1"/>
              <a:t>Donna:</a:t>
            </a:r>
            <a:r>
              <a:rPr lang="en-US" altLang="zh-CN" sz="2400"/>
              <a:t> I said you’d see him at 10 am. Is that OK?</a:t>
            </a:r>
            <a:endParaRPr lang="en-US" altLang="zh-CN" sz="2400"/>
          </a:p>
          <a:p>
            <a:pPr>
              <a:lnSpc>
                <a:spcPct val="170000"/>
              </a:lnSpc>
            </a:pPr>
            <a:r>
              <a:rPr lang="en-US" altLang="zh-CN" sz="2400" b="1"/>
              <a:t>Jane:</a:t>
            </a:r>
            <a:r>
              <a:rPr lang="en-US" altLang="zh-CN" sz="2400"/>
              <a:t>     That’ll be fine, thank you! I have to get the monthly sales report finished today. </a:t>
            </a:r>
            <a:endParaRPr lang="en-US" altLang="zh-CN" sz="2400"/>
          </a:p>
          <a:p>
            <a:pPr>
              <a:lnSpc>
                <a:spcPct val="170000"/>
              </a:lnSpc>
            </a:pPr>
            <a:r>
              <a:rPr lang="en-US" altLang="zh-CN" sz="2400"/>
              <a:t>               When can I do that? </a:t>
            </a:r>
            <a:endParaRPr lang="en-US" altLang="zh-CN" sz="2400"/>
          </a:p>
          <a:p>
            <a:pPr>
              <a:lnSpc>
                <a:spcPct val="170000"/>
              </a:lnSpc>
            </a:pPr>
            <a:r>
              <a:rPr lang="en-US" altLang="zh-CN" sz="2400" b="1"/>
              <a:t>Donna: </a:t>
            </a:r>
            <a:r>
              <a:rPr lang="en-US" altLang="zh-CN" sz="2400"/>
              <a:t>You’ve got appointments all morning. You’ll have to do it later this afternoon.</a:t>
            </a:r>
            <a:endParaRPr lang="en-US" altLang="zh-CN" sz="2400"/>
          </a:p>
          <a:p>
            <a:pPr>
              <a:lnSpc>
                <a:spcPct val="170000"/>
              </a:lnSpc>
            </a:pPr>
            <a:r>
              <a:rPr lang="en-US" altLang="zh-CN" sz="2400" b="1"/>
              <a:t>Jane: </a:t>
            </a:r>
            <a:r>
              <a:rPr lang="en-US" altLang="zh-CN" sz="2400"/>
              <a:t>    I see Judy is coming to the reception. I have to give her a call this evening, is </a:t>
            </a:r>
            <a:endParaRPr lang="en-US" altLang="zh-CN" sz="2400"/>
          </a:p>
          <a:p>
            <a:pPr>
              <a:lnSpc>
                <a:spcPct val="170000"/>
              </a:lnSpc>
            </a:pPr>
            <a:r>
              <a:rPr lang="en-US" altLang="zh-CN" sz="2400"/>
              <a:t>              that right?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82320" y="836930"/>
            <a:ext cx="11162030" cy="5996940"/>
          </a:xfrm>
          <a:prstGeom prst="rect">
            <a:avLst/>
          </a:prstGeom>
          <a:noFill/>
        </p:spPr>
        <p:txBody>
          <a:bodyPr wrap="square" rtlCol="0">
            <a:spAutoFit/>
          </a:bodyPr>
          <a:p>
            <a:pPr>
              <a:lnSpc>
                <a:spcPct val="160000"/>
              </a:lnSpc>
            </a:pPr>
            <a:r>
              <a:rPr lang="en-US" altLang="zh-CN" sz="2400" b="1"/>
              <a:t>Donna: </a:t>
            </a:r>
            <a:r>
              <a:rPr lang="en-US" altLang="zh-CN" sz="2400"/>
              <a:t>Yes, she’ll be back at the hotel</a:t>
            </a:r>
            <a:r>
              <a:rPr lang="en-US" altLang="zh-CN" sz="2400">
                <a:sym typeface="+mn-ea"/>
              </a:rPr>
              <a:t> </a:t>
            </a:r>
            <a:r>
              <a:rPr lang="en-US" altLang="zh-CN" sz="2400" u="sng">
                <a:sym typeface="+mn-ea"/>
              </a:rPr>
              <a:t>              </a:t>
            </a:r>
            <a:r>
              <a:rPr lang="en-US" altLang="zh-CN" sz="2400"/>
              <a:t> six o’clock. Mary Wong wants to speak to</a:t>
            </a:r>
            <a:endParaRPr lang="en-US" altLang="zh-CN" sz="2400"/>
          </a:p>
          <a:p>
            <a:pPr>
              <a:lnSpc>
                <a:spcPct val="160000"/>
              </a:lnSpc>
            </a:pPr>
            <a:r>
              <a:rPr lang="en-US" altLang="zh-CN" sz="2400"/>
              <a:t>              you about the reception, too, as soon as possible. I thought you could see her</a:t>
            </a:r>
            <a:endParaRPr lang="en-US" altLang="zh-CN" sz="2400"/>
          </a:p>
          <a:p>
            <a:pPr>
              <a:lnSpc>
                <a:spcPct val="160000"/>
              </a:lnSpc>
            </a:pPr>
            <a:r>
              <a:rPr lang="en-US" altLang="zh-CN" sz="2400"/>
              <a:t>              when you got back from your meeting with the managing</a:t>
            </a:r>
            <a:r>
              <a:rPr lang="en-US" altLang="zh-CN" sz="2400">
                <a:sym typeface="+mn-ea"/>
              </a:rPr>
              <a:t> </a:t>
            </a:r>
            <a:r>
              <a:rPr lang="en-US" altLang="zh-CN" sz="2400" u="sng">
                <a:sym typeface="+mn-ea"/>
              </a:rPr>
              <a:t>                  </a:t>
            </a:r>
            <a:r>
              <a:rPr lang="en-US" altLang="zh-CN" sz="2400"/>
              <a:t>.</a:t>
            </a:r>
            <a:endParaRPr lang="en-US" altLang="zh-CN" sz="2400"/>
          </a:p>
          <a:p>
            <a:pPr>
              <a:lnSpc>
                <a:spcPct val="160000"/>
              </a:lnSpc>
            </a:pPr>
            <a:r>
              <a:rPr lang="en-US" altLang="zh-CN" sz="2400" b="1"/>
              <a:t>Jane: </a:t>
            </a:r>
            <a:r>
              <a:rPr lang="en-US" altLang="zh-CN" sz="2400"/>
              <a:t>    I think I would accept your suggestion.</a:t>
            </a:r>
            <a:endParaRPr lang="en-US" altLang="zh-CN" sz="2400"/>
          </a:p>
          <a:p>
            <a:pPr>
              <a:lnSpc>
                <a:spcPct val="160000"/>
              </a:lnSpc>
            </a:pPr>
            <a:r>
              <a:rPr lang="en-US" altLang="zh-CN" sz="2400" b="1"/>
              <a:t>Donna: </a:t>
            </a:r>
            <a:r>
              <a:rPr lang="en-US" altLang="zh-CN" sz="2400"/>
              <a:t>The manager wants to see you about the applications for the new jobs in the</a:t>
            </a:r>
            <a:endParaRPr lang="en-US" altLang="zh-CN" sz="2400"/>
          </a:p>
          <a:p>
            <a:pPr>
              <a:lnSpc>
                <a:spcPct val="160000"/>
              </a:lnSpc>
            </a:pPr>
            <a:r>
              <a:rPr lang="en-US" altLang="zh-CN" sz="2400"/>
              <a:t>              </a:t>
            </a:r>
            <a:r>
              <a:rPr lang="en-US" altLang="zh-CN" sz="2400">
                <a:sym typeface="+mn-ea"/>
              </a:rPr>
              <a:t> </a:t>
            </a:r>
            <a:r>
              <a:rPr lang="en-US" altLang="zh-CN" sz="2400" u="sng">
                <a:sym typeface="+mn-ea"/>
              </a:rPr>
              <a:t>                     </a:t>
            </a:r>
            <a:r>
              <a:rPr lang="en-US" altLang="zh-CN" sz="2400"/>
              <a:t>. I said you’d see him at 11 am. Is that alright?</a:t>
            </a:r>
            <a:endParaRPr lang="en-US" altLang="zh-CN" sz="2400"/>
          </a:p>
          <a:p>
            <a:pPr>
              <a:lnSpc>
                <a:spcPct val="160000"/>
              </a:lnSpc>
            </a:pPr>
            <a:r>
              <a:rPr lang="en-US" altLang="zh-CN" sz="2400" b="1"/>
              <a:t>Jane:</a:t>
            </a:r>
            <a:r>
              <a:rPr lang="en-US" altLang="zh-CN" sz="2400"/>
              <a:t>     Yes, I suppose so. If we’re going to interview people I must see him today.</a:t>
            </a:r>
            <a:endParaRPr lang="en-US" altLang="zh-CN" sz="2400"/>
          </a:p>
          <a:p>
            <a:pPr>
              <a:lnSpc>
                <a:spcPct val="160000"/>
              </a:lnSpc>
            </a:pPr>
            <a:r>
              <a:rPr lang="en-US" altLang="zh-CN" sz="2400"/>
              <a:t>               Thanks for</a:t>
            </a:r>
            <a:r>
              <a:rPr lang="en-US" altLang="zh-CN" sz="2400">
                <a:sym typeface="+mn-ea"/>
              </a:rPr>
              <a:t> </a:t>
            </a:r>
            <a:r>
              <a:rPr lang="en-US" altLang="zh-CN" sz="2400" u="sng">
                <a:sym typeface="+mn-ea"/>
              </a:rPr>
              <a:t>                  </a:t>
            </a:r>
            <a:r>
              <a:rPr lang="en-US" altLang="zh-CN" sz="2400"/>
              <a:t> things. See you later.</a:t>
            </a:r>
            <a:endParaRPr lang="en-US" altLang="zh-CN" sz="2400"/>
          </a:p>
          <a:p>
            <a:pPr>
              <a:lnSpc>
                <a:spcPct val="160000"/>
              </a:lnSpc>
            </a:pPr>
            <a:r>
              <a:rPr lang="en-US" altLang="zh-CN" sz="2400" b="1"/>
              <a:t>Donna:</a:t>
            </a:r>
            <a:r>
              <a:rPr lang="en-US" altLang="zh-CN" sz="2400"/>
              <a:t> See you later. Oh, and by the way … Welcome back!</a:t>
            </a:r>
            <a:endParaRPr lang="en-US" altLang="zh-CN" sz="2400"/>
          </a:p>
          <a:p>
            <a:pPr>
              <a:lnSpc>
                <a:spcPct val="160000"/>
              </a:lnSpc>
            </a:pPr>
            <a:r>
              <a:rPr lang="en-US" altLang="zh-CN" sz="2400" b="1"/>
              <a:t>Jane: </a:t>
            </a:r>
            <a:r>
              <a:rPr lang="en-US" altLang="zh-CN" sz="2400"/>
              <a:t>    Thanks.</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723265" y="2038350"/>
            <a:ext cx="11249025" cy="3598545"/>
          </a:xfrm>
          <a:prstGeom prst="rect">
            <a:avLst/>
          </a:prstGeom>
          <a:noFill/>
        </p:spPr>
        <p:txBody>
          <a:bodyPr wrap="square" rtlCol="0">
            <a:spAutoFit/>
          </a:bodyPr>
          <a:p>
            <a:pPr>
              <a:lnSpc>
                <a:spcPct val="190000"/>
              </a:lnSpc>
            </a:pPr>
            <a:r>
              <a:rPr lang="en-US" altLang="zh-CN" sz="2400"/>
              <a:t>(       ) 1. Jane is planning for a business trip</a:t>
            </a:r>
            <a:endParaRPr lang="en-US" altLang="zh-CN" sz="2400"/>
          </a:p>
          <a:p>
            <a:pPr>
              <a:lnSpc>
                <a:spcPct val="190000"/>
              </a:lnSpc>
            </a:pPr>
            <a:r>
              <a:rPr lang="en-US" altLang="zh-CN" sz="2400">
                <a:sym typeface="+mn-ea"/>
              </a:rPr>
              <a:t>(       ) </a:t>
            </a:r>
            <a:r>
              <a:rPr lang="en-US" altLang="zh-CN" sz="2400"/>
              <a:t>2. Jane’s secretary has arranged the day’s work for her.</a:t>
            </a:r>
            <a:endParaRPr lang="en-US" altLang="zh-CN" sz="2400"/>
          </a:p>
          <a:p>
            <a:pPr>
              <a:lnSpc>
                <a:spcPct val="190000"/>
              </a:lnSpc>
            </a:pPr>
            <a:r>
              <a:rPr lang="en-US" altLang="zh-CN" sz="2400">
                <a:sym typeface="+mn-ea"/>
              </a:rPr>
              <a:t>(       ) </a:t>
            </a:r>
            <a:r>
              <a:rPr lang="en-US" altLang="zh-CN" sz="2400"/>
              <a:t>3. Jane has to meet three people today.</a:t>
            </a:r>
            <a:endParaRPr lang="en-US" altLang="zh-CN" sz="2400"/>
          </a:p>
          <a:p>
            <a:pPr>
              <a:lnSpc>
                <a:spcPct val="190000"/>
              </a:lnSpc>
            </a:pPr>
            <a:r>
              <a:rPr lang="en-US" altLang="zh-CN" sz="2400">
                <a:sym typeface="+mn-ea"/>
              </a:rPr>
              <a:t>(       ) </a:t>
            </a:r>
            <a:r>
              <a:rPr lang="en-US" altLang="zh-CN" sz="2400"/>
              <a:t>4. </a:t>
            </a:r>
            <a:r>
              <a:rPr lang="en-US" altLang="zh-CN" sz="2400">
                <a:sym typeface="+mn-ea"/>
              </a:rPr>
              <a:t>Jane has to finish her monthly sales report today</a:t>
            </a:r>
            <a:r>
              <a:rPr lang="en-US" altLang="zh-CN" sz="2400"/>
              <a:t>.</a:t>
            </a:r>
            <a:endParaRPr lang="en-US" altLang="zh-CN" sz="2400"/>
          </a:p>
          <a:p>
            <a:pPr>
              <a:lnSpc>
                <a:spcPct val="190000"/>
              </a:lnSpc>
            </a:pPr>
            <a:r>
              <a:rPr lang="en-US" altLang="zh-CN" sz="2400">
                <a:sym typeface="+mn-ea"/>
              </a:rPr>
              <a:t>(       ) </a:t>
            </a:r>
            <a:r>
              <a:rPr lang="en-US" altLang="zh-CN" sz="2400"/>
              <a:t>5. This is really a busy day.</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770255" y="1865630"/>
            <a:ext cx="10193020" cy="4523105"/>
          </a:xfrm>
          <a:prstGeom prst="rect">
            <a:avLst/>
          </a:prstGeom>
          <a:noFill/>
        </p:spPr>
        <p:txBody>
          <a:bodyPr wrap="square" rtlCol="0">
            <a:spAutoFit/>
          </a:bodyPr>
          <a:p>
            <a:pPr>
              <a:lnSpc>
                <a:spcPct val="150000"/>
              </a:lnSpc>
            </a:pPr>
            <a:r>
              <a:rPr lang="en-US" altLang="zh-CN" sz="2400"/>
              <a:t>1. The</a:t>
            </a:r>
            <a:r>
              <a:rPr lang="en-US" altLang="zh-CN" sz="2400">
                <a:sym typeface="+mn-ea"/>
              </a:rPr>
              <a:t> </a:t>
            </a:r>
            <a:r>
              <a:rPr lang="en-US" altLang="zh-CN" sz="2400" u="sng">
                <a:sym typeface="+mn-ea"/>
              </a:rPr>
              <a:t>                   </a:t>
            </a:r>
            <a:r>
              <a:rPr lang="en-US" altLang="zh-CN" sz="2400"/>
              <a:t> will take 17 months. </a:t>
            </a:r>
            <a:endParaRPr lang="en-US" altLang="zh-CN" sz="2400"/>
          </a:p>
          <a:p>
            <a:pPr>
              <a:lnSpc>
                <a:spcPct val="150000"/>
              </a:lnSpc>
            </a:pPr>
            <a:r>
              <a:rPr lang="en-US" altLang="zh-CN" sz="2400"/>
              <a:t>2. Would you be in favor</a:t>
            </a:r>
            <a:r>
              <a:rPr lang="en-US" altLang="zh-CN" sz="2400">
                <a:sym typeface="+mn-ea"/>
              </a:rPr>
              <a:t> </a:t>
            </a:r>
            <a:r>
              <a:rPr lang="en-US" altLang="zh-CN" sz="2400" u="sng">
                <a:sym typeface="+mn-ea"/>
              </a:rPr>
              <a:t>                   </a:t>
            </a:r>
            <a:r>
              <a:rPr lang="en-US" altLang="zh-CN" sz="2400"/>
              <a:t> my plan? </a:t>
            </a:r>
            <a:endParaRPr lang="en-US" altLang="zh-CN" sz="2400"/>
          </a:p>
          <a:p>
            <a:pPr>
              <a:lnSpc>
                <a:spcPct val="150000"/>
              </a:lnSpc>
            </a:pPr>
            <a:r>
              <a:rPr lang="en-US" altLang="zh-CN" sz="2400"/>
              <a:t>3. Could you</a:t>
            </a:r>
            <a:r>
              <a:rPr lang="en-US" altLang="zh-CN" sz="2400">
                <a:sym typeface="+mn-ea"/>
              </a:rPr>
              <a:t> </a:t>
            </a:r>
            <a:r>
              <a:rPr lang="en-US" altLang="zh-CN" sz="2400" u="sng">
                <a:sym typeface="+mn-ea"/>
              </a:rPr>
              <a:t>                   </a:t>
            </a:r>
            <a:r>
              <a:rPr lang="en-US" altLang="zh-CN" sz="2400"/>
              <a:t> Wednesday? </a:t>
            </a:r>
            <a:endParaRPr lang="en-US" altLang="zh-CN" sz="2400"/>
          </a:p>
          <a:p>
            <a:pPr>
              <a:lnSpc>
                <a:spcPct val="150000"/>
              </a:lnSpc>
            </a:pPr>
            <a:r>
              <a:rPr lang="en-US" altLang="zh-CN" sz="2400"/>
              <a:t>4. I’m afraid I can’t</a:t>
            </a:r>
            <a:r>
              <a:rPr lang="en-US" altLang="zh-CN" sz="2400">
                <a:sym typeface="+mn-ea"/>
              </a:rPr>
              <a:t> </a:t>
            </a:r>
            <a:r>
              <a:rPr lang="en-US" altLang="zh-CN" sz="2400" u="sng">
                <a:sym typeface="+mn-ea"/>
              </a:rPr>
              <a:t>                   </a:t>
            </a:r>
            <a:r>
              <a:rPr lang="en-US" altLang="zh-CN" sz="2400"/>
              <a:t> with you. </a:t>
            </a:r>
            <a:endParaRPr lang="en-US" altLang="zh-CN" sz="2400"/>
          </a:p>
          <a:p>
            <a:pPr>
              <a:lnSpc>
                <a:spcPct val="150000"/>
              </a:lnSpc>
            </a:pPr>
            <a:r>
              <a:rPr lang="en-US" altLang="zh-CN" sz="2400"/>
              <a:t>5. I’m looking forward to</a:t>
            </a:r>
            <a:r>
              <a:rPr lang="en-US" altLang="zh-CN" sz="2400">
                <a:sym typeface="+mn-ea"/>
              </a:rPr>
              <a:t> </a:t>
            </a:r>
            <a:r>
              <a:rPr lang="en-US" altLang="zh-CN" sz="2400" u="sng">
                <a:sym typeface="+mn-ea"/>
              </a:rPr>
              <a:t>                   </a:t>
            </a:r>
            <a:r>
              <a:rPr lang="en-US" altLang="zh-CN" sz="2400"/>
              <a:t> you on Friday. </a:t>
            </a:r>
            <a:endParaRPr lang="en-US" altLang="zh-CN" sz="2400"/>
          </a:p>
          <a:p>
            <a:pPr>
              <a:lnSpc>
                <a:spcPct val="150000"/>
              </a:lnSpc>
            </a:pPr>
            <a:r>
              <a:rPr lang="en-US" altLang="zh-CN" sz="2400"/>
              <a:t>6. I’d like to</a:t>
            </a:r>
            <a:r>
              <a:rPr lang="en-US" altLang="zh-CN" sz="2400">
                <a:sym typeface="+mn-ea"/>
              </a:rPr>
              <a:t> </a:t>
            </a:r>
            <a:r>
              <a:rPr lang="en-US" altLang="zh-CN" sz="2400" u="sng">
                <a:sym typeface="+mn-ea"/>
              </a:rPr>
              <a:t>                   </a:t>
            </a:r>
            <a:r>
              <a:rPr lang="en-US" altLang="zh-CN" sz="2400"/>
              <a:t> an appointment with you. </a:t>
            </a:r>
            <a:endParaRPr lang="en-US" altLang="zh-CN" sz="2400"/>
          </a:p>
          <a:p>
            <a:pPr>
              <a:lnSpc>
                <a:spcPct val="150000"/>
              </a:lnSpc>
            </a:pPr>
            <a:r>
              <a:rPr lang="en-US" altLang="zh-CN" sz="2400"/>
              <a:t>7. If you try to control our working time, we’ll</a:t>
            </a:r>
            <a:r>
              <a:rPr lang="en-US" altLang="zh-CN" sz="2400">
                <a:sym typeface="+mn-ea"/>
              </a:rPr>
              <a:t> </a:t>
            </a:r>
            <a:r>
              <a:rPr lang="en-US" altLang="zh-CN" sz="2400" u="sng">
                <a:sym typeface="+mn-ea"/>
              </a:rPr>
              <a:t>                   </a:t>
            </a:r>
            <a:r>
              <a:rPr lang="en-US" altLang="zh-CN" sz="2400"/>
              <a:t> our creativity. </a:t>
            </a:r>
            <a:endParaRPr lang="en-US" altLang="zh-CN" sz="2400"/>
          </a:p>
          <a:p>
            <a:pPr>
              <a:lnSpc>
                <a:spcPct val="150000"/>
              </a:lnSpc>
            </a:pPr>
            <a:r>
              <a:rPr lang="en-US" altLang="zh-CN" sz="2400"/>
              <a:t>8. On the other hand, we have to think of the</a:t>
            </a:r>
            <a:r>
              <a:rPr lang="en-US" altLang="zh-CN" sz="2400">
                <a:sym typeface="+mn-ea"/>
              </a:rPr>
              <a:t> </a:t>
            </a:r>
            <a:r>
              <a:rPr lang="en-US" altLang="zh-CN" sz="2400" u="sng">
                <a:sym typeface="+mn-ea"/>
              </a:rPr>
              <a:t>                   </a:t>
            </a:r>
            <a:r>
              <a:rPr lang="en-US" altLang="zh-CN" sz="2400"/>
              <a:t> of each department.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722630" y="895985"/>
            <a:ext cx="8562340" cy="5846445"/>
          </a:xfrm>
          <a:prstGeom prst="rect">
            <a:avLst/>
          </a:prstGeom>
          <a:noFill/>
        </p:spPr>
        <p:txBody>
          <a:bodyPr wrap="square" rtlCol="0">
            <a:spAutoFit/>
          </a:bodyPr>
          <a:p>
            <a:pPr>
              <a:lnSpc>
                <a:spcPct val="130000"/>
              </a:lnSpc>
            </a:pPr>
            <a:r>
              <a:rPr lang="en-US" altLang="zh-CN" sz="2400"/>
              <a:t>9. Even so, I agree that some limits should be</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10. I’m sorry, but that’s</a:t>
            </a:r>
            <a:r>
              <a:rPr lang="en-US" altLang="zh-CN" sz="2400">
                <a:sym typeface="+mn-ea"/>
              </a:rPr>
              <a:t> </a:t>
            </a:r>
            <a:r>
              <a:rPr lang="en-US" altLang="zh-CN" sz="2400" u="sng">
                <a:sym typeface="+mn-ea"/>
              </a:rPr>
              <a:t>                   </a:t>
            </a:r>
            <a:r>
              <a:rPr lang="en-US" altLang="zh-CN" sz="2400"/>
              <a:t> of the question. </a:t>
            </a:r>
            <a:endParaRPr lang="en-US" altLang="zh-CN" sz="2400"/>
          </a:p>
          <a:p>
            <a:pPr>
              <a:lnSpc>
                <a:spcPct val="130000"/>
              </a:lnSpc>
            </a:pPr>
            <a:r>
              <a:rPr lang="en-US" altLang="zh-CN" sz="2400"/>
              <a:t>11. The latest figures</a:t>
            </a:r>
            <a:r>
              <a:rPr lang="en-US" altLang="zh-CN" sz="2400">
                <a:sym typeface="+mn-ea"/>
              </a:rPr>
              <a:t> </a:t>
            </a:r>
            <a:r>
              <a:rPr lang="en-US" altLang="zh-CN" sz="2400" u="sng">
                <a:sym typeface="+mn-ea"/>
              </a:rPr>
              <a:t>                   </a:t>
            </a:r>
            <a:r>
              <a:rPr lang="en-US" altLang="zh-CN" sz="2400"/>
              <a:t> that the project is within budget. </a:t>
            </a:r>
            <a:endParaRPr lang="en-US" altLang="zh-CN" sz="2400"/>
          </a:p>
          <a:p>
            <a:pPr>
              <a:lnSpc>
                <a:spcPct val="130000"/>
              </a:lnSpc>
            </a:pPr>
            <a:r>
              <a:rPr lang="en-US" altLang="zh-CN" sz="2400"/>
              <a:t>12. That’s not really</a:t>
            </a:r>
            <a:r>
              <a:rPr lang="en-US" altLang="zh-CN" sz="2400">
                <a:sym typeface="+mn-ea"/>
              </a:rPr>
              <a:t> </a:t>
            </a:r>
            <a:r>
              <a:rPr lang="en-US" altLang="zh-CN" sz="2400" u="sng">
                <a:sym typeface="+mn-ea"/>
              </a:rPr>
              <a:t>                   </a:t>
            </a:r>
            <a:r>
              <a:rPr lang="en-US" altLang="zh-CN" sz="2400"/>
              <a:t> I see it. </a:t>
            </a:r>
            <a:endParaRPr lang="en-US" altLang="zh-CN" sz="2400"/>
          </a:p>
          <a:p>
            <a:pPr>
              <a:lnSpc>
                <a:spcPct val="130000"/>
              </a:lnSpc>
            </a:pPr>
            <a:r>
              <a:rPr lang="en-US" altLang="zh-CN" sz="2400"/>
              <a:t>13. We have to look at the company as one</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14. Let me</a:t>
            </a:r>
            <a:r>
              <a:rPr lang="en-US" altLang="zh-CN" sz="2400">
                <a:sym typeface="+mn-ea"/>
              </a:rPr>
              <a:t> </a:t>
            </a:r>
            <a:r>
              <a:rPr lang="en-US" altLang="zh-CN" sz="2400" u="sng">
                <a:sym typeface="+mn-ea"/>
              </a:rPr>
              <a:t>                   </a:t>
            </a:r>
            <a:r>
              <a:rPr lang="en-US" altLang="zh-CN" sz="2400"/>
              <a:t> my diary. </a:t>
            </a:r>
            <a:endParaRPr lang="en-US" altLang="zh-CN" sz="2400"/>
          </a:p>
          <a:p>
            <a:pPr>
              <a:lnSpc>
                <a:spcPct val="130000"/>
              </a:lnSpc>
            </a:pPr>
            <a:r>
              <a:rPr lang="en-US" altLang="zh-CN" sz="2400"/>
              <a:t>15. I don’t think that’s a bad idea at</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16. I</a:t>
            </a:r>
            <a:r>
              <a:rPr lang="en-US" altLang="zh-CN" sz="2400">
                <a:sym typeface="+mn-ea"/>
              </a:rPr>
              <a:t> </a:t>
            </a:r>
            <a:r>
              <a:rPr lang="en-US" altLang="zh-CN" sz="2400" u="sng">
                <a:sym typeface="+mn-ea"/>
              </a:rPr>
              <a:t>                   </a:t>
            </a:r>
            <a:r>
              <a:rPr lang="en-US" altLang="zh-CN" sz="2400"/>
              <a:t> you my word for it. </a:t>
            </a:r>
            <a:endParaRPr lang="en-US" altLang="zh-CN" sz="2400"/>
          </a:p>
          <a:p>
            <a:pPr>
              <a:lnSpc>
                <a:spcPct val="130000"/>
              </a:lnSpc>
            </a:pPr>
            <a:r>
              <a:rPr lang="en-US" altLang="zh-CN" sz="2400"/>
              <a:t>17. That’s exactly my</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18. We’ll have to</a:t>
            </a:r>
            <a:r>
              <a:rPr lang="en-US" altLang="zh-CN" sz="2400">
                <a:sym typeface="+mn-ea"/>
              </a:rPr>
              <a:t> </a:t>
            </a:r>
            <a:r>
              <a:rPr lang="en-US" altLang="zh-CN" sz="2400" u="sng">
                <a:sym typeface="+mn-ea"/>
              </a:rPr>
              <a:t>                   </a:t>
            </a:r>
            <a:r>
              <a:rPr lang="en-US" altLang="zh-CN" sz="2400"/>
              <a:t> back our meeting. </a:t>
            </a:r>
            <a:endParaRPr lang="en-US" altLang="zh-CN" sz="2400"/>
          </a:p>
          <a:p>
            <a:pPr>
              <a:lnSpc>
                <a:spcPct val="130000"/>
              </a:lnSpc>
            </a:pPr>
            <a:r>
              <a:rPr lang="en-US" altLang="zh-CN" sz="2400"/>
              <a:t>19. Any day next week will</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20. That sounds</a:t>
            </a:r>
            <a:r>
              <a:rPr lang="en-US" altLang="zh-CN" sz="2400">
                <a:sym typeface="+mn-ea"/>
              </a:rPr>
              <a:t> </a:t>
            </a:r>
            <a:r>
              <a:rPr lang="en-US" altLang="zh-CN" sz="2400" u="sng">
                <a:sym typeface="+mn-ea"/>
              </a:rPr>
              <a:t>                   </a:t>
            </a: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824355"/>
            <a:ext cx="10648315" cy="3966845"/>
          </a:xfrm>
          <a:prstGeom prst="rect">
            <a:avLst/>
          </a:prstGeom>
          <a:noFill/>
        </p:spPr>
        <p:txBody>
          <a:bodyPr wrap="square" rtlCol="0">
            <a:spAutoFit/>
          </a:bodyPr>
          <a:p>
            <a:pPr>
              <a:lnSpc>
                <a:spcPct val="180000"/>
              </a:lnSpc>
            </a:pPr>
            <a:r>
              <a:rPr lang="en-US" altLang="zh-CN" sz="2400"/>
              <a:t>1. What does a famous phrase say?</a:t>
            </a:r>
            <a:endParaRPr lang="en-US" altLang="zh-CN" sz="2400"/>
          </a:p>
          <a:p>
            <a:pPr>
              <a:lnSpc>
                <a:spcPct val="180000"/>
              </a:lnSpc>
            </a:pPr>
            <a:endParaRPr lang="en-US" altLang="zh-CN" sz="2400"/>
          </a:p>
          <a:p>
            <a:pPr>
              <a:lnSpc>
                <a:spcPct val="180000"/>
              </a:lnSpc>
            </a:pPr>
            <a:r>
              <a:rPr lang="en-US" altLang="zh-CN" sz="2400"/>
              <a:t>2. What if the work is completed before the planned time?</a:t>
            </a:r>
            <a:endParaRPr lang="en-US" altLang="zh-CN" sz="2400"/>
          </a:p>
          <a:p>
            <a:pPr>
              <a:lnSpc>
                <a:spcPct val="180000"/>
              </a:lnSpc>
            </a:pPr>
            <a:endParaRPr lang="en-US" altLang="zh-CN" sz="2400"/>
          </a:p>
          <a:p>
            <a:pPr>
              <a:lnSpc>
                <a:spcPct val="180000"/>
              </a:lnSpc>
            </a:pPr>
            <a:r>
              <a:rPr lang="en-US" altLang="zh-CN" sz="2400"/>
              <a:t>3. </a:t>
            </a:r>
            <a:r>
              <a:rPr lang="en-US" altLang="zh-CN" sz="2400">
                <a:sym typeface="+mn-ea"/>
              </a:rPr>
              <a:t>What if the work is completed after the planned time</a:t>
            </a:r>
            <a:r>
              <a:rPr lang="en-US" altLang="zh-CN" sz="2400"/>
              <a:t>?</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56285" y="1255395"/>
            <a:ext cx="10446385" cy="5262245"/>
          </a:xfrm>
          <a:prstGeom prst="rect">
            <a:avLst/>
          </a:prstGeom>
          <a:noFill/>
        </p:spPr>
        <p:txBody>
          <a:bodyPr wrap="square" rtlCol="0">
            <a:spAutoFit/>
          </a:bodyPr>
          <a:p>
            <a:pPr>
              <a:lnSpc>
                <a:spcPct val="150000"/>
              </a:lnSpc>
            </a:pPr>
            <a:r>
              <a:rPr lang="en-US" altLang="zh-CN" sz="2800"/>
              <a:t>      As the taxi came to a screeching halt at a traffic</a:t>
            </a:r>
            <a:r>
              <a:rPr lang="en-US" altLang="zh-CN" sz="2800">
                <a:sym typeface="+mn-ea"/>
              </a:rPr>
              <a:t> </a:t>
            </a:r>
            <a:r>
              <a:rPr lang="en-US" altLang="zh-CN" sz="2800" u="sng">
                <a:sym typeface="+mn-ea"/>
              </a:rPr>
              <a:t>              </a:t>
            </a:r>
            <a:r>
              <a:rPr lang="en-US" altLang="zh-CN" sz="2800"/>
              <a:t> , I asked the driver, “Do you agree that ’Time is</a:t>
            </a:r>
            <a:r>
              <a:rPr lang="en-US" altLang="zh-CN" sz="2800">
                <a:sym typeface="+mn-ea"/>
              </a:rPr>
              <a:t> </a:t>
            </a:r>
            <a:r>
              <a:rPr lang="en-US" altLang="zh-CN" sz="2800" u="sng">
                <a:sym typeface="+mn-ea"/>
              </a:rPr>
              <a:t>             </a:t>
            </a:r>
            <a:r>
              <a:rPr lang="en-US" altLang="zh-CN" sz="2800"/>
              <a:t> ’?”</a:t>
            </a:r>
            <a:endParaRPr lang="en-US" altLang="zh-CN" sz="2800"/>
          </a:p>
          <a:p>
            <a:pPr>
              <a:lnSpc>
                <a:spcPct val="150000"/>
              </a:lnSpc>
            </a:pPr>
            <a:r>
              <a:rPr lang="en-US" altLang="zh-CN" sz="2800"/>
              <a:t>    “Well, it’s a very</a:t>
            </a:r>
            <a:r>
              <a:rPr lang="en-US" altLang="zh-CN" sz="2800">
                <a:sym typeface="+mn-ea"/>
              </a:rPr>
              <a:t> </a:t>
            </a:r>
            <a:r>
              <a:rPr lang="en-US" altLang="zh-CN" sz="2800" u="sng">
                <a:sym typeface="+mn-ea"/>
              </a:rPr>
              <a:t>             </a:t>
            </a:r>
            <a:r>
              <a:rPr lang="en-US" altLang="zh-CN" sz="2800"/>
              <a:t> saying. Who will care so much about that?” the driver answered.</a:t>
            </a:r>
            <a:endParaRPr lang="en-US" altLang="zh-CN" sz="2800"/>
          </a:p>
          <a:p>
            <a:pPr>
              <a:lnSpc>
                <a:spcPct val="150000"/>
              </a:lnSpc>
            </a:pPr>
            <a:r>
              <a:rPr lang="en-US" altLang="zh-CN" sz="2800"/>
              <a:t>    “Look, the</a:t>
            </a:r>
            <a:r>
              <a:rPr lang="en-US" altLang="zh-CN" sz="2800">
                <a:sym typeface="+mn-ea"/>
              </a:rPr>
              <a:t> </a:t>
            </a:r>
            <a:r>
              <a:rPr lang="en-US" altLang="zh-CN" sz="2800" u="sng">
                <a:sym typeface="+mn-ea"/>
              </a:rPr>
              <a:t>             </a:t>
            </a:r>
            <a:r>
              <a:rPr lang="en-US" altLang="zh-CN" sz="2800"/>
              <a:t> in the meter are still running when the car has </a:t>
            </a:r>
            <a:endParaRPr lang="en-US" altLang="zh-CN" sz="2800"/>
          </a:p>
          <a:p>
            <a:pPr>
              <a:lnSpc>
                <a:spcPct val="150000"/>
              </a:lnSpc>
            </a:pPr>
            <a:r>
              <a:rPr lang="en-US" altLang="zh-CN" sz="2800"/>
              <a:t>stopped,” I pointed at the meter.</a:t>
            </a:r>
            <a:endParaRPr lang="en-US" altLang="zh-CN" sz="2800"/>
          </a:p>
          <a:p>
            <a:pPr>
              <a:lnSpc>
                <a:spcPct val="150000"/>
              </a:lnSpc>
            </a:pPr>
            <a:r>
              <a:rPr lang="en-US" altLang="zh-CN" sz="2800"/>
              <a:t>    “Oh, yes. You’ve got a point here. In this case, time is money for </a:t>
            </a:r>
            <a:endParaRPr lang="en-US" altLang="zh-CN" sz="2800"/>
          </a:p>
          <a:p>
            <a:pPr>
              <a:lnSpc>
                <a:spcPct val="150000"/>
              </a:lnSpc>
            </a:pPr>
            <a:r>
              <a:rPr lang="en-US" altLang="zh-CN" sz="2800">
                <a:sym typeface="+mn-ea"/>
              </a:rPr>
              <a:t> </a:t>
            </a:r>
            <a:r>
              <a:rPr lang="en-US" altLang="zh-CN" sz="2800" u="sng">
                <a:sym typeface="+mn-ea"/>
              </a:rPr>
              <a:t>             </a:t>
            </a:r>
            <a:r>
              <a:rPr lang="en-US" altLang="zh-CN" sz="2800"/>
              <a:t>of us,” added the driver.</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69900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1067435"/>
            <a:ext cx="4512945" cy="5688965"/>
          </a:xfrm>
          <a:prstGeom prst="rect">
            <a:avLst/>
          </a:prstGeom>
          <a:noFill/>
        </p:spPr>
        <p:txBody>
          <a:bodyPr wrap="square" rtlCol="0">
            <a:spAutoFit/>
          </a:bodyPr>
          <a:p>
            <a:pPr>
              <a:lnSpc>
                <a:spcPct val="130000"/>
              </a:lnSpc>
            </a:pPr>
            <a:r>
              <a:rPr lang="en-US" altLang="zh-CN" sz="2800"/>
              <a:t>agenda</a:t>
            </a:r>
            <a:endParaRPr lang="en-US" altLang="zh-CN" sz="2800"/>
          </a:p>
          <a:p>
            <a:pPr>
              <a:lnSpc>
                <a:spcPct val="130000"/>
              </a:lnSpc>
            </a:pPr>
            <a:r>
              <a:rPr lang="en-US" altLang="zh-CN" sz="2800"/>
              <a:t>budget</a:t>
            </a:r>
            <a:endParaRPr lang="en-US" altLang="zh-CN" sz="2800"/>
          </a:p>
          <a:p>
            <a:pPr>
              <a:lnSpc>
                <a:spcPct val="130000"/>
              </a:lnSpc>
            </a:pPr>
            <a:r>
              <a:rPr lang="en-US" altLang="zh-CN" sz="2800"/>
              <a:t>come to a halt</a:t>
            </a:r>
            <a:endParaRPr lang="en-US" altLang="zh-CN" sz="2800"/>
          </a:p>
          <a:p>
            <a:pPr>
              <a:lnSpc>
                <a:spcPct val="130000"/>
              </a:lnSpc>
            </a:pPr>
            <a:r>
              <a:rPr lang="en-US" altLang="zh-CN" sz="2800"/>
              <a:t>digit</a:t>
            </a:r>
            <a:endParaRPr lang="en-US" altLang="zh-CN" sz="2800"/>
          </a:p>
          <a:p>
            <a:pPr>
              <a:lnSpc>
                <a:spcPct val="130000"/>
              </a:lnSpc>
            </a:pPr>
            <a:r>
              <a:rPr lang="en-US" altLang="zh-CN" sz="2800"/>
              <a:t>disapprove of </a:t>
            </a:r>
            <a:endParaRPr lang="en-US" altLang="zh-CN" sz="2800"/>
          </a:p>
          <a:p>
            <a:pPr>
              <a:lnSpc>
                <a:spcPct val="130000"/>
              </a:lnSpc>
            </a:pPr>
            <a:r>
              <a:rPr lang="en-US" altLang="zh-CN" sz="2800"/>
              <a:t>fax</a:t>
            </a:r>
            <a:endParaRPr lang="en-US" altLang="zh-CN" sz="2800"/>
          </a:p>
          <a:p>
            <a:pPr>
              <a:lnSpc>
                <a:spcPct val="130000"/>
              </a:lnSpc>
            </a:pPr>
            <a:r>
              <a:rPr lang="en-US" altLang="zh-CN" sz="2800"/>
              <a:t>give you my word</a:t>
            </a:r>
            <a:endParaRPr lang="en-US" altLang="zh-CN" sz="2800"/>
          </a:p>
          <a:p>
            <a:pPr>
              <a:lnSpc>
                <a:spcPct val="130000"/>
              </a:lnSpc>
            </a:pPr>
            <a:r>
              <a:rPr lang="en-US" altLang="zh-CN" sz="2800"/>
              <a:t>if favor of</a:t>
            </a:r>
            <a:endParaRPr lang="en-US" altLang="zh-CN" sz="2800"/>
          </a:p>
          <a:p>
            <a:pPr>
              <a:lnSpc>
                <a:spcPct val="130000"/>
              </a:lnSpc>
            </a:pPr>
            <a:r>
              <a:rPr lang="en-US" altLang="zh-CN" sz="2800"/>
              <a:t>reception</a:t>
            </a:r>
            <a:endParaRPr lang="en-US" altLang="zh-CN" sz="2800"/>
          </a:p>
          <a:p>
            <a:pPr>
              <a:lnSpc>
                <a:spcPct val="130000"/>
              </a:lnSpc>
            </a:pPr>
            <a:r>
              <a:rPr lang="en-US" altLang="zh-CN" sz="2800"/>
              <a:t>regarding</a:t>
            </a:r>
            <a:endParaRPr lang="en-US" altLang="zh-CN" sz="2800"/>
          </a:p>
        </p:txBody>
      </p:sp>
      <p:sp>
        <p:nvSpPr>
          <p:cNvPr id="2" name="文本框 1"/>
          <p:cNvSpPr txBox="1"/>
          <p:nvPr/>
        </p:nvSpPr>
        <p:spPr>
          <a:xfrm>
            <a:off x="6505575" y="1096010"/>
            <a:ext cx="4675505" cy="5688965"/>
          </a:xfrm>
          <a:prstGeom prst="rect">
            <a:avLst/>
          </a:prstGeom>
          <a:noFill/>
        </p:spPr>
        <p:txBody>
          <a:bodyPr wrap="square" rtlCol="0">
            <a:spAutoFit/>
          </a:bodyPr>
          <a:p>
            <a:pPr>
              <a:lnSpc>
                <a:spcPct val="130000"/>
              </a:lnSpc>
            </a:pPr>
            <a:r>
              <a:rPr lang="zh-CN" altLang="en-US" sz="2800"/>
              <a:t>议事议程</a:t>
            </a:r>
            <a:endParaRPr lang="zh-CN" altLang="en-US" sz="2800"/>
          </a:p>
          <a:p>
            <a:pPr>
              <a:lnSpc>
                <a:spcPct val="130000"/>
              </a:lnSpc>
            </a:pPr>
            <a:r>
              <a:rPr lang="zh-CN" altLang="en-US" sz="2800"/>
              <a:t>预算</a:t>
            </a:r>
            <a:endParaRPr lang="zh-CN" altLang="en-US" sz="2800"/>
          </a:p>
          <a:p>
            <a:pPr>
              <a:lnSpc>
                <a:spcPct val="130000"/>
              </a:lnSpc>
            </a:pPr>
            <a:r>
              <a:rPr lang="zh-CN" altLang="en-US" sz="2800"/>
              <a:t>停顿，停止</a:t>
            </a:r>
            <a:endParaRPr lang="zh-CN" altLang="en-US" sz="2800"/>
          </a:p>
          <a:p>
            <a:pPr>
              <a:lnSpc>
                <a:spcPct val="130000"/>
              </a:lnSpc>
            </a:pPr>
            <a:r>
              <a:rPr lang="zh-CN" altLang="en-US" sz="2800"/>
              <a:t>数字</a:t>
            </a:r>
            <a:endParaRPr lang="zh-CN" altLang="en-US" sz="2800"/>
          </a:p>
          <a:p>
            <a:pPr>
              <a:lnSpc>
                <a:spcPct val="130000"/>
              </a:lnSpc>
            </a:pPr>
            <a:r>
              <a:rPr lang="zh-CN" altLang="en-US" sz="2800"/>
              <a:t>不同意</a:t>
            </a:r>
            <a:endParaRPr lang="zh-CN" altLang="en-US" sz="2800"/>
          </a:p>
          <a:p>
            <a:pPr>
              <a:lnSpc>
                <a:spcPct val="130000"/>
              </a:lnSpc>
            </a:pPr>
            <a:r>
              <a:rPr lang="zh-CN" altLang="en-US" sz="2800"/>
              <a:t>传真</a:t>
            </a:r>
            <a:endParaRPr lang="zh-CN" altLang="en-US" sz="2800"/>
          </a:p>
          <a:p>
            <a:pPr>
              <a:lnSpc>
                <a:spcPct val="130000"/>
              </a:lnSpc>
            </a:pPr>
            <a:r>
              <a:rPr lang="zh-CN" altLang="en-US" sz="2800"/>
              <a:t>我向你保证</a:t>
            </a:r>
            <a:endParaRPr lang="zh-CN" altLang="en-US" sz="2800"/>
          </a:p>
          <a:p>
            <a:pPr>
              <a:lnSpc>
                <a:spcPct val="130000"/>
              </a:lnSpc>
            </a:pPr>
            <a:r>
              <a:rPr lang="zh-CN" altLang="en-US" sz="2800"/>
              <a:t>赞成，同意</a:t>
            </a:r>
            <a:endParaRPr lang="zh-CN" altLang="en-US" sz="2800"/>
          </a:p>
          <a:p>
            <a:pPr>
              <a:lnSpc>
                <a:spcPct val="130000"/>
              </a:lnSpc>
            </a:pPr>
            <a:r>
              <a:rPr lang="zh-CN" altLang="en-US" sz="2800"/>
              <a:t>招待会</a:t>
            </a:r>
            <a:endParaRPr lang="zh-CN" altLang="en-US" sz="2800"/>
          </a:p>
          <a:p>
            <a:pPr>
              <a:lnSpc>
                <a:spcPct val="130000"/>
              </a:lnSpc>
            </a:pPr>
            <a:r>
              <a:rPr lang="zh-CN" altLang="en-US" sz="2800"/>
              <a:t>关于，至于</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1175385"/>
            <a:ext cx="10926445" cy="536130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225550"/>
            <a:ext cx="11468100" cy="5482590"/>
          </a:xfrm>
          <a:prstGeom prst="rect">
            <a:avLst/>
          </a:prstGeom>
          <a:noFill/>
        </p:spPr>
        <p:txBody>
          <a:bodyPr wrap="square" rtlCol="0">
            <a:spAutoFit/>
          </a:bodyPr>
          <a:p>
            <a:pPr>
              <a:lnSpc>
                <a:spcPct val="170000"/>
              </a:lnSpc>
            </a:pPr>
            <a:r>
              <a:rPr lang="en-US" altLang="zh-CN" sz="2400"/>
              <a:t>1. I start next Monday. I’ll fly to Hong Kong on CA201. </a:t>
            </a:r>
            <a:endParaRPr lang="en-US" altLang="zh-CN" sz="2400"/>
          </a:p>
          <a:p>
            <a:pPr>
              <a:lnSpc>
                <a:spcPct val="170000"/>
              </a:lnSpc>
            </a:pPr>
            <a:r>
              <a:rPr lang="en-US" altLang="zh-CN" sz="2400"/>
              <a:t>2. You’ll be met at the airport by Mr. Song of China Resource Co. and then you’ll both</a:t>
            </a:r>
            <a:endParaRPr lang="en-US" altLang="zh-CN" sz="2400"/>
          </a:p>
          <a:p>
            <a:pPr>
              <a:lnSpc>
                <a:spcPct val="170000"/>
              </a:lnSpc>
            </a:pPr>
            <a:r>
              <a:rPr lang="en-US" altLang="zh-CN" sz="2400"/>
              <a:t>     have lunch together. </a:t>
            </a:r>
            <a:endParaRPr lang="en-US" altLang="zh-CN" sz="2400"/>
          </a:p>
          <a:p>
            <a:pPr>
              <a:lnSpc>
                <a:spcPct val="170000"/>
              </a:lnSpc>
            </a:pPr>
            <a:r>
              <a:rPr lang="en-US" altLang="zh-CN" sz="2400"/>
              <a:t>3. I’m finding out about information regardingyour trip to America. </a:t>
            </a:r>
            <a:endParaRPr lang="en-US" altLang="zh-CN" sz="2400"/>
          </a:p>
          <a:p>
            <a:pPr>
              <a:lnSpc>
                <a:spcPct val="170000"/>
              </a:lnSpc>
            </a:pPr>
            <a:r>
              <a:rPr lang="en-US" altLang="zh-CN" sz="2400"/>
              <a:t>4. I’ve booked you in Sheraton Hotel for 4 nights till the 20th. </a:t>
            </a:r>
            <a:endParaRPr lang="en-US" altLang="zh-CN" sz="2400"/>
          </a:p>
          <a:p>
            <a:pPr>
              <a:lnSpc>
                <a:spcPct val="170000"/>
              </a:lnSpc>
            </a:pPr>
            <a:r>
              <a:rPr lang="en-US" altLang="zh-CN" sz="2400"/>
              <a:t>5. We’ve arrived at a decision now. </a:t>
            </a:r>
            <a:endParaRPr lang="en-US" altLang="zh-CN" sz="2400"/>
          </a:p>
          <a:p>
            <a:pPr>
              <a:lnSpc>
                <a:spcPct val="170000"/>
              </a:lnSpc>
            </a:pPr>
            <a:r>
              <a:rPr lang="en-US" altLang="zh-CN" sz="2400"/>
              <a:t>6. Well, I’m engaged at that time. </a:t>
            </a:r>
            <a:endParaRPr lang="en-US" altLang="zh-CN" sz="2400"/>
          </a:p>
          <a:p>
            <a:pPr>
              <a:lnSpc>
                <a:spcPct val="170000"/>
              </a:lnSpc>
            </a:pPr>
            <a:r>
              <a:rPr lang="en-US" altLang="zh-CN" sz="2400"/>
              <a:t>7. I think I would accept your suggestion. </a:t>
            </a:r>
            <a:endParaRPr lang="en-US" altLang="zh-CN" sz="2400"/>
          </a:p>
          <a:p>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92644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747395"/>
            <a:ext cx="11468100" cy="5774690"/>
          </a:xfrm>
          <a:prstGeom prst="rect">
            <a:avLst/>
          </a:prstGeom>
          <a:noFill/>
        </p:spPr>
        <p:txBody>
          <a:bodyPr wrap="square" rtlCol="0">
            <a:spAutoFit/>
          </a:bodyPr>
          <a:p>
            <a:r>
              <a:rPr lang="en-US" altLang="zh-CN" sz="2400"/>
              <a:t>  </a:t>
            </a:r>
            <a:endParaRPr lang="en-US" altLang="zh-CN" sz="2400"/>
          </a:p>
          <a:p>
            <a:pPr>
              <a:lnSpc>
                <a:spcPct val="180000"/>
              </a:lnSpc>
            </a:pPr>
            <a:r>
              <a:rPr lang="en-US" altLang="zh-CN" sz="2400"/>
              <a:t>8. I’ll fax you the confirmation tomorrow. </a:t>
            </a:r>
            <a:endParaRPr lang="en-US" altLang="zh-CN" sz="2400"/>
          </a:p>
          <a:p>
            <a:pPr>
              <a:lnSpc>
                <a:spcPct val="180000"/>
              </a:lnSpc>
            </a:pPr>
            <a:r>
              <a:rPr lang="en-US" altLang="zh-CN" sz="2400"/>
              <a:t>9. I must say I disapprove of his arrangement. </a:t>
            </a:r>
            <a:endParaRPr lang="en-US" altLang="zh-CN" sz="2400"/>
          </a:p>
          <a:p>
            <a:pPr>
              <a:lnSpc>
                <a:spcPct val="180000"/>
              </a:lnSpc>
            </a:pPr>
            <a:r>
              <a:rPr lang="en-US" altLang="zh-CN" sz="2400"/>
              <a:t>10. Would you be in favor of my plan?</a:t>
            </a:r>
            <a:endParaRPr lang="en-US" altLang="zh-CN" sz="2400"/>
          </a:p>
          <a:p>
            <a:pPr>
              <a:lnSpc>
                <a:spcPct val="180000"/>
              </a:lnSpc>
            </a:pPr>
            <a:r>
              <a:rPr lang="en-US" altLang="zh-CN" sz="2400"/>
              <a:t>11. Sales director wants to see you tomorrow morning. </a:t>
            </a:r>
            <a:endParaRPr lang="en-US" altLang="zh-CN" sz="2400"/>
          </a:p>
          <a:p>
            <a:pPr>
              <a:lnSpc>
                <a:spcPct val="180000"/>
              </a:lnSpc>
            </a:pPr>
            <a:r>
              <a:rPr lang="en-US" altLang="zh-CN" sz="2400"/>
              <a:t>12. There will be a training of hotel service on Tuesday afternoon. </a:t>
            </a:r>
            <a:endParaRPr lang="en-US" altLang="zh-CN" sz="2400"/>
          </a:p>
          <a:p>
            <a:pPr>
              <a:lnSpc>
                <a:spcPct val="180000"/>
              </a:lnSpc>
            </a:pPr>
            <a:r>
              <a:rPr lang="en-US" altLang="zh-CN" sz="2400"/>
              <a:t>13. The president will make a presentation at the meeting. </a:t>
            </a:r>
            <a:endParaRPr lang="en-US" altLang="zh-CN" sz="2400"/>
          </a:p>
          <a:p>
            <a:pPr>
              <a:lnSpc>
                <a:spcPct val="180000"/>
              </a:lnSpc>
            </a:pPr>
            <a:r>
              <a:rPr lang="en-US" altLang="zh-CN" sz="2400"/>
              <a:t>14. I’d like to make an appointment for next Monday. </a:t>
            </a:r>
            <a:endParaRPr lang="en-US" altLang="zh-CN" sz="2400"/>
          </a:p>
          <a:p>
            <a:pPr>
              <a:lnSpc>
                <a:spcPct val="180000"/>
              </a:lnSpc>
            </a:pPr>
            <a:r>
              <a:rPr lang="en-US" altLang="zh-CN" sz="2400"/>
              <a:t>15. You’re supposed to discuss the plan with the marketing director.</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9271</Words>
  <Application>WPS 演示</Application>
  <PresentationFormat>宽屏</PresentationFormat>
  <Paragraphs>288</Paragraphs>
  <Slides>30</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66</cp:revision>
  <dcterms:created xsi:type="dcterms:W3CDTF">2017-11-21T09:37:00Z</dcterms:created>
  <dcterms:modified xsi:type="dcterms:W3CDTF">2021-09-04T08:11:33Z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KSOTemplateUUID">
    <vt:lpwstr>v1.0_mb_M7Ys4WJA3iOQse3Q7KPKxg==</vt:lpwstr>
  </property>
  <property fmtid="{D5CDD505-2E9C-101B-9397-08002B2CF9AE}" pid="4" name="ICV">
    <vt:lpwstr>A09D82D43A0B467EB006E48CB59B631A</vt:lpwstr>
  </property>
</Properties>
</file>