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9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363970" y="1777365"/>
            <a:ext cx="5780405" cy="2861310"/>
          </a:xfrm>
          <a:prstGeom prst="rect">
            <a:avLst/>
          </a:prstGeom>
          <a:noFill/>
        </p:spPr>
        <p:txBody>
          <a:bodyPr wrap="square" lIns="0" rIns="0" rtlCol="0">
            <a:spAutoFit/>
          </a:bodyPr>
          <a:lstStyle/>
          <a:p>
            <a:pPr algn="l" fontAlgn="auto">
              <a:lnSpc>
                <a:spcPct val="150000"/>
              </a:lnSpc>
            </a:pPr>
            <a:r>
              <a:rPr lang="en-US" altLang="zh-CN" sz="40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Unit2 Giving Thanks, Congratulations and Apologies</a:t>
            </a:r>
            <a:endParaRPr lang="zh-CN" altLang="en-US" sz="4000" dirty="0">
              <a:solidFill>
                <a:srgbClr val="005188"/>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099185"/>
            <a:ext cx="10071735" cy="4887595"/>
          </a:xfrm>
          <a:prstGeom prst="rect">
            <a:avLst/>
          </a:prstGeom>
          <a:noFill/>
        </p:spPr>
        <p:txBody>
          <a:bodyPr wrap="square" rtlCol="0">
            <a:spAutoFit/>
          </a:bodyPr>
          <a:p>
            <a:pPr>
              <a:lnSpc>
                <a:spcPct val="130000"/>
              </a:lnSpc>
            </a:pPr>
            <a:r>
              <a:rPr lang="en-US" altLang="zh-CN" sz="2400"/>
              <a:t>6. A: Congratulations on your complete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    B: Thank you very much.</a:t>
            </a:r>
            <a:endParaRPr lang="en-US" altLang="zh-CN" sz="2400"/>
          </a:p>
          <a:p>
            <a:pPr>
              <a:lnSpc>
                <a:spcPct val="130000"/>
              </a:lnSpc>
            </a:pPr>
            <a:r>
              <a:rPr lang="en-US" altLang="zh-CN" sz="2400"/>
              <a:t>7. A: Mr. Wang, please forgive my</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    B: It’s quite all right. </a:t>
            </a:r>
            <a:endParaRPr lang="en-US" altLang="zh-CN" sz="2400"/>
          </a:p>
          <a:p>
            <a:pPr>
              <a:lnSpc>
                <a:spcPct val="130000"/>
              </a:lnSpc>
            </a:pPr>
            <a:r>
              <a:rPr lang="en-US" altLang="zh-CN" sz="2400"/>
              <a:t>8. A: I’m really sorry about not turning up for our date last night. </a:t>
            </a:r>
            <a:endParaRPr lang="en-US" altLang="zh-CN" sz="2400"/>
          </a:p>
          <a:p>
            <a:pPr>
              <a:lnSpc>
                <a:spcPct val="130000"/>
              </a:lnSpc>
            </a:pPr>
            <a:r>
              <a:rPr lang="en-US" altLang="zh-CN" sz="2400"/>
              <a:t>    B: Well. That can</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to anyone. Not to worry.</a:t>
            </a:r>
            <a:endParaRPr lang="en-US" altLang="zh-CN" sz="2400"/>
          </a:p>
          <a:p>
            <a:pPr>
              <a:lnSpc>
                <a:spcPct val="130000"/>
              </a:lnSpc>
            </a:pPr>
            <a:r>
              <a:rPr lang="en-US" altLang="zh-CN" sz="2400"/>
              <a:t>9. A: </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me for being 20 minutes late for our date. </a:t>
            </a:r>
            <a:endParaRPr lang="en-US" altLang="zh-CN" sz="2400"/>
          </a:p>
          <a:p>
            <a:pPr>
              <a:lnSpc>
                <a:spcPct val="130000"/>
              </a:lnSpc>
            </a:pPr>
            <a:r>
              <a:rPr lang="en-US" altLang="zh-CN" sz="2400"/>
              <a:t>    B: Never mind. You’re not too late.</a:t>
            </a:r>
            <a:endParaRPr lang="en-US" altLang="zh-CN" sz="2400"/>
          </a:p>
          <a:p>
            <a:pPr>
              <a:lnSpc>
                <a:spcPct val="130000"/>
              </a:lnSpc>
            </a:pPr>
            <a:r>
              <a:rPr lang="en-US" altLang="zh-CN" sz="2400"/>
              <a:t>10. A: Please accept my apologies for any inconvenience caused to you.</a:t>
            </a:r>
            <a:endParaRPr lang="en-US" altLang="zh-CN" sz="2400"/>
          </a:p>
          <a:p>
            <a:pPr>
              <a:lnSpc>
                <a:spcPct val="130000"/>
              </a:lnSpc>
            </a:pPr>
            <a:r>
              <a:rPr lang="en-US" altLang="zh-CN" sz="2400"/>
              <a:t>       B: No problem. We all make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042795"/>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Please don't mention it.               B. I'm sorry, I'll call you later.</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 is on the second floor.              D. Don't worry about it.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2 A. Hang on.                                      B. I 'm sorry.</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That's right.                                  D. My pleasure.</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Sure, go ahead.                           B. Let's go.</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The pleasure is mine.                  D. </a:t>
            </a:r>
            <a:r>
              <a:rPr lang="en-US" sz="2400" dirty="0">
                <a:latin typeface="Arial" panose="020B0604020202020204" pitchFamily="34" charset="0"/>
              </a:rPr>
              <a:t>I am sorry.</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I'd like to invite you.              B. I'm glad I can help.</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All right.                                D. Good for you.</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Don't bother.                          B. It's wonderful.</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Excuse me.                           D. Well done.</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Try it again later.                    B. </a:t>
            </a:r>
            <a:r>
              <a:rPr lang="en-US" sz="2400" dirty="0">
                <a:latin typeface="Arial" panose="020B0604020202020204" pitchFamily="34" charset="0"/>
              </a:rPr>
              <a:t>It's wonderful.</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Congratulations!                    D. </a:t>
            </a:r>
            <a:r>
              <a:rPr lang="en-US" sz="2400" dirty="0">
                <a:latin typeface="Arial" panose="020B0604020202020204" pitchFamily="34" charset="0"/>
              </a:rPr>
              <a:t>I am glad you like it.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I don't know.                           B. </a:t>
            </a:r>
            <a:r>
              <a:rPr lang="en-US" sz="2400" dirty="0">
                <a:latin typeface="Arial" panose="020B0604020202020204" pitchFamily="34" charset="0"/>
                <a:sym typeface="+mn-ea"/>
              </a:rPr>
              <a:t>That's great! Congratulations!</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It's no big deal.                       D. </a:t>
            </a:r>
            <a:r>
              <a:rPr lang="en-US" sz="2400" dirty="0">
                <a:latin typeface="Arial" panose="020B0604020202020204" pitchFamily="34" charset="0"/>
                <a:sym typeface="+mn-ea"/>
              </a:rPr>
              <a:t>Glad to have been of help</a:t>
            </a:r>
            <a:r>
              <a:rPr lang="en-US" sz="2400" dirty="0">
                <a:latin typeface="Arial" panose="020B0604020202020204" pitchFamily="34" charset="0"/>
                <a:sym typeface="+mn-ea"/>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11029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You are welcome.                   B. He is not in now.</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 don't understand.                  D. Good for you.</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Forget it.                                  B. Just a moment, please.</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 see. That's OK.                     D. Not at all.</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No trouble at all.                     B. </a:t>
            </a:r>
            <a:r>
              <a:rPr lang="en-US" altLang="zh-CN" sz="2400" dirty="0">
                <a:latin typeface="Arial" panose="020B0604020202020204" pitchFamily="34" charset="0"/>
                <a:sym typeface="+mn-ea"/>
              </a:rPr>
              <a:t>Don't worry about it.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It's most kind of you.               D. </a:t>
            </a:r>
            <a:r>
              <a:rPr lang="en-US" sz="2400" dirty="0">
                <a:latin typeface="Arial" panose="020B0604020202020204" pitchFamily="34" charset="0"/>
              </a:rPr>
              <a:t>I hope so</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11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2016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In a work place.                      B. At a school.</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In a police office.                    D. In a meeting room.</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Kathy.                                      B. Rebecca.</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Nancy.                                     D. Nanny.</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850900" y="866775"/>
            <a:ext cx="10668000" cy="6129020"/>
          </a:xfrm>
          <a:prstGeom prst="rect">
            <a:avLst/>
          </a:prstGeom>
          <a:noFill/>
          <a:ln w="9525">
            <a:noFill/>
          </a:ln>
        </p:spPr>
        <p:txBody>
          <a:bodyPr wrap="square">
            <a:spAutoFit/>
          </a:bodyPr>
          <a:p>
            <a:pPr>
              <a:lnSpc>
                <a:spcPct val="150000"/>
              </a:lnSpc>
            </a:pPr>
            <a:r>
              <a:rPr lang="en-US" altLang="zh-CN" sz="2000" dirty="0">
                <a:latin typeface="Arial" panose="020B0604020202020204" pitchFamily="34" charset="0"/>
              </a:rPr>
              <a:t>3 A. For her being late for work.  B. For not being able to attend the meeting.</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For trying to find excuses all the time.   D. For her poor performance.</a:t>
            </a:r>
            <a:endParaRPr lang="en-US" altLang="zh-CN" sz="2000" dirty="0">
              <a:latin typeface="Arial" panose="020B0604020202020204" pitchFamily="34" charset="0"/>
            </a:endParaRPr>
          </a:p>
          <a:p>
            <a:pPr>
              <a:lnSpc>
                <a:spcPct val="150000"/>
              </a:lnSpc>
            </a:pP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4 A. He was late for work.              B. He couldn't be forgiven by the boss.</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C. He always tried to find an excuse for his mistake.  </a:t>
            </a: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   D. He was unable to attend a meeting.</a:t>
            </a:r>
            <a:endParaRPr lang="en-US" altLang="zh-CN" sz="2000" dirty="0">
              <a:latin typeface="Arial" panose="020B0604020202020204" pitchFamily="34" charset="0"/>
            </a:endParaRPr>
          </a:p>
          <a:p>
            <a:pPr>
              <a:lnSpc>
                <a:spcPct val="150000"/>
              </a:lnSpc>
            </a:pPr>
            <a:endParaRPr lang="en-US" altLang="zh-CN" sz="2000" dirty="0">
              <a:latin typeface="Arial" panose="020B0604020202020204" pitchFamily="34" charset="0"/>
            </a:endParaRPr>
          </a:p>
          <a:p>
            <a:pPr>
              <a:lnSpc>
                <a:spcPct val="150000"/>
              </a:lnSpc>
            </a:pPr>
            <a:r>
              <a:rPr lang="en-US" altLang="zh-CN" sz="2000" dirty="0">
                <a:latin typeface="Arial" panose="020B0604020202020204" pitchFamily="34" charset="0"/>
              </a:rPr>
              <a:t>5 </a:t>
            </a:r>
            <a:r>
              <a:rPr lang="en-US" altLang="zh-CN" sz="2000" dirty="0">
                <a:latin typeface="Arial" panose="020B0604020202020204" pitchFamily="34" charset="0"/>
                <a:sym typeface="+mn-ea"/>
              </a:rPr>
              <a:t>A. Because she liked meetings very much.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B. </a:t>
            </a:r>
            <a:r>
              <a:rPr lang="en-US" altLang="zh-CN" sz="2000" dirty="0">
                <a:latin typeface="Arial" panose="020B0604020202020204" pitchFamily="34" charset="0"/>
                <a:sym typeface="+mn-ea"/>
              </a:rPr>
              <a:t>Because</a:t>
            </a:r>
            <a:r>
              <a:rPr lang="en-US" altLang="zh-CN" sz="2000" dirty="0">
                <a:latin typeface="Arial" panose="020B0604020202020204" pitchFamily="34" charset="0"/>
                <a:sym typeface="+mn-ea"/>
              </a:rPr>
              <a:t> shse wanted to find another excuse</a:t>
            </a:r>
            <a:r>
              <a:rPr lang="en-US" altLang="zh-CN" sz="2000" dirty="0">
                <a:latin typeface="Arial" panose="020B0604020202020204" pitchFamily="34" charset="0"/>
                <a:sym typeface="+mn-ea"/>
              </a:rPr>
              <a:t>.</a:t>
            </a:r>
            <a:endParaRPr lang="zh-CN" altLang="zh-CN" sz="2000" dirty="0">
              <a:latin typeface="Arial" panose="020B0604020202020204" pitchFamily="34" charset="0"/>
            </a:endParaRPr>
          </a:p>
          <a:p>
            <a:pPr>
              <a:lnSpc>
                <a:spcPct val="150000"/>
              </a:lnSpc>
            </a:pPr>
            <a:r>
              <a:rPr lang="en-US" altLang="zh-CN" sz="2000" dirty="0">
                <a:latin typeface="Arial" panose="020B0604020202020204" pitchFamily="34" charset="0"/>
                <a:sym typeface="+mn-ea"/>
              </a:rPr>
              <a:t>   C. </a:t>
            </a:r>
            <a:r>
              <a:rPr lang="en-US" altLang="zh-CN" sz="2000" dirty="0">
                <a:latin typeface="Arial" panose="020B0604020202020204" pitchFamily="34" charset="0"/>
                <a:sym typeface="+mn-ea"/>
              </a:rPr>
              <a:t>Because</a:t>
            </a:r>
            <a:r>
              <a:rPr lang="en-US" altLang="zh-CN" sz="2000" dirty="0">
                <a:latin typeface="Arial" panose="020B0604020202020204" pitchFamily="34" charset="0"/>
                <a:sym typeface="+mn-ea"/>
              </a:rPr>
              <a:t> she wanted to make up for her being late several times.    </a:t>
            </a:r>
            <a:endParaRPr lang="en-US" altLang="zh-CN" sz="2000" dirty="0">
              <a:latin typeface="Arial" panose="020B0604020202020204" pitchFamily="34" charset="0"/>
              <a:sym typeface="+mn-ea"/>
            </a:endParaRPr>
          </a:p>
          <a:p>
            <a:pPr>
              <a:lnSpc>
                <a:spcPct val="150000"/>
              </a:lnSpc>
            </a:pPr>
            <a:r>
              <a:rPr lang="en-US" altLang="zh-CN" sz="2000" dirty="0">
                <a:latin typeface="Arial" panose="020B0604020202020204" pitchFamily="34" charset="0"/>
                <a:sym typeface="+mn-ea"/>
              </a:rPr>
              <a:t>   D. </a:t>
            </a:r>
            <a:r>
              <a:rPr lang="en-US" altLang="zh-CN" sz="2000" dirty="0">
                <a:latin typeface="Arial" panose="020B0604020202020204" pitchFamily="34" charset="0"/>
                <a:sym typeface="+mn-ea"/>
              </a:rPr>
              <a:t>Because</a:t>
            </a:r>
            <a:r>
              <a:rPr lang="en-US" altLang="zh-CN" sz="2000" dirty="0">
                <a:latin typeface="Arial" panose="020B0604020202020204" pitchFamily="34" charset="0"/>
                <a:sym typeface="+mn-ea"/>
              </a:rPr>
              <a:t> she didn't want her boss to continue to blame her.</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10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846455" y="1807210"/>
            <a:ext cx="10071735" cy="4485640"/>
          </a:xfrm>
          <a:prstGeom prst="rect">
            <a:avLst/>
          </a:prstGeom>
          <a:noFill/>
        </p:spPr>
        <p:txBody>
          <a:bodyPr wrap="square" rtlCol="0">
            <a:spAutoFit/>
          </a:bodyPr>
          <a:p>
            <a:pPr>
              <a:lnSpc>
                <a:spcPct val="170000"/>
              </a:lnSpc>
            </a:pPr>
            <a:r>
              <a:rPr lang="en-US" altLang="zh-CN" sz="2400" b="1"/>
              <a:t>Mr. Black: </a:t>
            </a:r>
            <a:r>
              <a:rPr lang="en-US" altLang="zh-CN" sz="2400"/>
              <a:t>   Hello.</a:t>
            </a:r>
            <a:endParaRPr lang="en-US" altLang="zh-CN" sz="2400"/>
          </a:p>
          <a:p>
            <a:pPr>
              <a:lnSpc>
                <a:spcPct val="170000"/>
              </a:lnSpc>
            </a:pPr>
            <a:r>
              <a:rPr lang="en-US" altLang="zh-CN" sz="2400" b="1"/>
              <a:t>Miss Smith: </a:t>
            </a:r>
            <a:r>
              <a:rPr lang="en-US" altLang="zh-CN" sz="2400"/>
              <a:t>Hello. May I speak to Mr. Black?</a:t>
            </a:r>
            <a:endParaRPr lang="en-US" altLang="zh-CN" sz="2400"/>
          </a:p>
          <a:p>
            <a:pPr>
              <a:lnSpc>
                <a:spcPct val="170000"/>
              </a:lnSpc>
            </a:pPr>
            <a:r>
              <a:rPr lang="en-US" altLang="zh-CN" sz="2400" b="1"/>
              <a:t>Mr. Black: </a:t>
            </a:r>
            <a:r>
              <a:rPr lang="en-US" altLang="zh-CN" sz="2400"/>
              <a:t>   Speaking. Is that you, Miss Smith?</a:t>
            </a:r>
            <a:endParaRPr lang="en-US" altLang="zh-CN" sz="2400"/>
          </a:p>
          <a:p>
            <a:pPr>
              <a:lnSpc>
                <a:spcPct val="170000"/>
              </a:lnSpc>
            </a:pPr>
            <a:r>
              <a:rPr lang="en-US" altLang="zh-CN" sz="2400" b="1"/>
              <a:t>Miss Smith:</a:t>
            </a:r>
            <a:r>
              <a:rPr lang="en-US" altLang="zh-CN" sz="2400"/>
              <a:t> Yes. Excuse me for</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at such an hour, but I wonder if </a:t>
            </a:r>
            <a:endParaRPr lang="en-US" altLang="zh-CN" sz="2400"/>
          </a:p>
          <a:p>
            <a:pPr>
              <a:lnSpc>
                <a:spcPct val="170000"/>
              </a:lnSpc>
            </a:pPr>
            <a:r>
              <a:rPr lang="en-US" altLang="zh-CN" sz="2400"/>
              <a:t>tomorrow’s meeting could be</a:t>
            </a:r>
            <a:r>
              <a:rPr lang="en-US" altLang="zh-CN" sz="2400">
                <a:sym typeface="+mn-ea"/>
              </a:rPr>
              <a:t> </a:t>
            </a:r>
            <a:r>
              <a:rPr lang="en-US" altLang="zh-CN" sz="2400" u="sng">
                <a:sym typeface="+mn-ea"/>
              </a:rPr>
              <a:t>                       </a:t>
            </a:r>
            <a:r>
              <a:rPr lang="en-US" altLang="zh-CN" sz="2400">
                <a:sym typeface="+mn-ea"/>
              </a:rPr>
              <a:t> </a:t>
            </a:r>
            <a:r>
              <a:rPr lang="en-US" altLang="zh-CN" sz="2400"/>
              <a:t>.</a:t>
            </a:r>
            <a:endParaRPr lang="en-US" altLang="zh-CN" sz="2400"/>
          </a:p>
          <a:p>
            <a:pPr>
              <a:lnSpc>
                <a:spcPct val="170000"/>
              </a:lnSpc>
            </a:pPr>
            <a:r>
              <a:rPr lang="en-US" altLang="zh-CN" sz="2400" b="1"/>
              <a:t>Mr. Black: </a:t>
            </a:r>
            <a:r>
              <a:rPr lang="en-US" altLang="zh-CN" sz="2400"/>
              <a:t>   Well, it’s a bit late to change now. All the arrangements have  already been</a:t>
            </a:r>
            <a:r>
              <a:rPr lang="en-US" altLang="zh-CN" sz="2400">
                <a:sym typeface="+mn-ea"/>
              </a:rPr>
              <a:t> </a:t>
            </a:r>
            <a:r>
              <a:rPr lang="en-US" altLang="zh-CN" sz="2400" u="sng">
                <a:sym typeface="+mn-ea"/>
              </a:rPr>
              <a:t>                       </a:t>
            </a:r>
            <a:r>
              <a:rPr lang="en-US" altLang="zh-CN" sz="2400">
                <a:sym typeface="+mn-ea"/>
              </a:rPr>
              <a:t> </a:t>
            </a:r>
            <a:r>
              <a:rPr lang="en-US" altLang="zh-CN" sz="2400"/>
              <a:t>, you know.</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829945" y="902970"/>
            <a:ext cx="10848975" cy="5406390"/>
          </a:xfrm>
          <a:prstGeom prst="rect">
            <a:avLst/>
          </a:prstGeom>
          <a:noFill/>
        </p:spPr>
        <p:txBody>
          <a:bodyPr wrap="square" rtlCol="0">
            <a:spAutoFit/>
          </a:bodyPr>
          <a:p>
            <a:pPr>
              <a:lnSpc>
                <a:spcPct val="160000"/>
              </a:lnSpc>
            </a:pPr>
            <a:r>
              <a:rPr lang="en-US" altLang="zh-CN" sz="2400" b="1"/>
              <a:t>Miss Smith:</a:t>
            </a:r>
            <a:r>
              <a:rPr lang="en-US" altLang="zh-CN" sz="2400"/>
              <a:t> I realize that, and I’m terribly sorry, but something</a:t>
            </a:r>
            <a:r>
              <a:rPr lang="en-US" altLang="zh-CN" sz="2400">
                <a:sym typeface="+mn-ea"/>
              </a:rPr>
              <a:t> </a:t>
            </a:r>
            <a:r>
              <a:rPr lang="en-US" altLang="zh-CN" sz="2400" u="sng">
                <a:sym typeface="+mn-ea"/>
              </a:rPr>
              <a:t>                       </a:t>
            </a:r>
            <a:r>
              <a:rPr lang="en-US" altLang="zh-CN" sz="2400">
                <a:sym typeface="+mn-ea"/>
              </a:rPr>
              <a:t> </a:t>
            </a:r>
            <a:r>
              <a:rPr lang="en-US" altLang="zh-CN" sz="2400"/>
              <a:t> has   come up and I’m afraid I’ll have to take care of it at once. It really can’t be helped.</a:t>
            </a:r>
            <a:endParaRPr lang="en-US" altLang="zh-CN" sz="2400"/>
          </a:p>
          <a:p>
            <a:pPr>
              <a:lnSpc>
                <a:spcPct val="160000"/>
              </a:lnSpc>
            </a:pPr>
            <a:r>
              <a:rPr lang="en-US" altLang="zh-CN" sz="2400" b="1"/>
              <a:t>Mr. Black:  </a:t>
            </a:r>
            <a:r>
              <a:rPr lang="en-US" altLang="zh-CN" sz="2400"/>
              <a:t>  In that</a:t>
            </a:r>
            <a:r>
              <a:rPr lang="en-US" altLang="zh-CN" sz="2400">
                <a:sym typeface="+mn-ea"/>
              </a:rPr>
              <a:t> </a:t>
            </a:r>
            <a:r>
              <a:rPr lang="en-US" altLang="zh-CN" sz="2400" u="sng">
                <a:sym typeface="+mn-ea"/>
              </a:rPr>
              <a:t>                       </a:t>
            </a:r>
            <a:r>
              <a:rPr lang="en-US" altLang="zh-CN" sz="2400">
                <a:sym typeface="+mn-ea"/>
              </a:rPr>
              <a:t> </a:t>
            </a:r>
            <a:r>
              <a:rPr lang="en-US" altLang="zh-CN" sz="2400"/>
              <a:t> I’ll telephone all those concerned and tell them about the postponement. Do you want to change the meeting to any definite date?</a:t>
            </a:r>
            <a:endParaRPr lang="en-US" altLang="zh-CN" sz="2400"/>
          </a:p>
          <a:p>
            <a:pPr>
              <a:lnSpc>
                <a:spcPct val="160000"/>
              </a:lnSpc>
            </a:pPr>
            <a:r>
              <a:rPr lang="en-US" altLang="zh-CN" sz="2400" b="1"/>
              <a:t>Miss Smith: </a:t>
            </a:r>
            <a:r>
              <a:rPr lang="en-US" altLang="zh-CN" sz="2400"/>
              <a:t>Any time in the first half of next week will do.</a:t>
            </a:r>
            <a:endParaRPr lang="en-US" altLang="zh-CN" sz="2400"/>
          </a:p>
          <a:p>
            <a:pPr>
              <a:lnSpc>
                <a:spcPct val="160000"/>
              </a:lnSpc>
            </a:pPr>
            <a:r>
              <a:rPr lang="en-US" altLang="zh-CN" sz="2400" b="1"/>
              <a:t>Mr. Black:  </a:t>
            </a:r>
            <a:r>
              <a:rPr lang="en-US" altLang="zh-CN" sz="2400"/>
              <a:t>  OK. I’ll</a:t>
            </a:r>
            <a:r>
              <a:rPr lang="en-US" altLang="zh-CN" sz="2400">
                <a:sym typeface="+mn-ea"/>
              </a:rPr>
              <a:t> </a:t>
            </a:r>
            <a:r>
              <a:rPr lang="en-US" altLang="zh-CN" sz="2400" u="sng">
                <a:sym typeface="+mn-ea"/>
              </a:rPr>
              <a:t>                       </a:t>
            </a:r>
            <a:r>
              <a:rPr lang="en-US" altLang="zh-CN" sz="2400">
                <a:sym typeface="+mn-ea"/>
              </a:rPr>
              <a:t> </a:t>
            </a:r>
            <a:r>
              <a:rPr lang="en-US" altLang="zh-CN" sz="2400"/>
              <a:t> it.</a:t>
            </a:r>
            <a:endParaRPr lang="en-US" altLang="zh-CN" sz="2400"/>
          </a:p>
          <a:p>
            <a:pPr>
              <a:lnSpc>
                <a:spcPct val="160000"/>
              </a:lnSpc>
            </a:pPr>
            <a:r>
              <a:rPr lang="en-US" altLang="zh-CN" sz="2400" b="1"/>
              <a:t>Miss Smith:</a:t>
            </a:r>
            <a:r>
              <a:rPr lang="en-US" altLang="zh-CN" sz="2400"/>
              <a:t> Fine. Thanks a lot, and once again my apologies for all the trouble.</a:t>
            </a:r>
            <a:endParaRPr lang="en-US" altLang="zh-CN" sz="2400"/>
          </a:p>
          <a:p>
            <a:pPr>
              <a:lnSpc>
                <a:spcPct val="160000"/>
              </a:lnSpc>
            </a:pPr>
            <a:r>
              <a:rPr lang="en-US" altLang="zh-CN" sz="2400" b="1"/>
              <a:t>Mr. Black: </a:t>
            </a:r>
            <a:r>
              <a:rPr lang="en-US" altLang="zh-CN" sz="2400"/>
              <a:t>   That’s all right. Good-bye.</a:t>
            </a:r>
            <a:endParaRPr lang="en-US" altLang="zh-CN" sz="2400"/>
          </a:p>
          <a:p>
            <a:pPr>
              <a:lnSpc>
                <a:spcPct val="160000"/>
              </a:lnSpc>
            </a:pPr>
            <a:r>
              <a:rPr lang="en-US" altLang="zh-CN" sz="2400" b="1"/>
              <a:t>Miss Smith:</a:t>
            </a:r>
            <a:r>
              <a:rPr lang="en-US" altLang="zh-CN" sz="2400"/>
              <a:t> Good-bye.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862965" y="2038350"/>
            <a:ext cx="10071735" cy="4300220"/>
          </a:xfrm>
          <a:prstGeom prst="rect">
            <a:avLst/>
          </a:prstGeom>
          <a:noFill/>
        </p:spPr>
        <p:txBody>
          <a:bodyPr wrap="square" rtlCol="0">
            <a:spAutoFit/>
          </a:bodyPr>
          <a:p>
            <a:pPr>
              <a:lnSpc>
                <a:spcPct val="190000"/>
              </a:lnSpc>
            </a:pPr>
            <a:r>
              <a:rPr lang="en-US" altLang="zh-CN" sz="2400"/>
              <a:t>(       ) 1. Miss Smith calls Mr. Black to cancel the meeting tomorrow.</a:t>
            </a:r>
            <a:endParaRPr lang="en-US" altLang="zh-CN" sz="2400"/>
          </a:p>
          <a:p>
            <a:pPr>
              <a:lnSpc>
                <a:spcPct val="190000"/>
              </a:lnSpc>
            </a:pPr>
            <a:r>
              <a:rPr lang="en-US" altLang="zh-CN" sz="2400">
                <a:sym typeface="+mn-ea"/>
              </a:rPr>
              <a:t>(       ) </a:t>
            </a:r>
            <a:r>
              <a:rPr lang="en-US" altLang="zh-CN" sz="2400"/>
              <a:t>2. Mr. Black refuses to make a new schedule because it is too late to make</a:t>
            </a:r>
            <a:endParaRPr lang="en-US" altLang="zh-CN" sz="2400"/>
          </a:p>
          <a:p>
            <a:pPr>
              <a:lnSpc>
                <a:spcPct val="190000"/>
              </a:lnSpc>
            </a:pPr>
            <a:r>
              <a:rPr lang="en-US" altLang="zh-CN" sz="2400"/>
              <a:t>               any change at the moment.</a:t>
            </a:r>
            <a:endParaRPr lang="en-US" altLang="zh-CN" sz="2400"/>
          </a:p>
          <a:p>
            <a:pPr>
              <a:lnSpc>
                <a:spcPct val="190000"/>
              </a:lnSpc>
            </a:pPr>
            <a:r>
              <a:rPr lang="en-US" altLang="zh-CN" sz="2400">
                <a:sym typeface="+mn-ea"/>
              </a:rPr>
              <a:t>(       ) </a:t>
            </a:r>
            <a:r>
              <a:rPr lang="en-US" altLang="zh-CN" sz="2400"/>
              <a:t>3. Miss Smith has some private thing to deal with.</a:t>
            </a:r>
            <a:endParaRPr lang="en-US" altLang="zh-CN" sz="2400"/>
          </a:p>
          <a:p>
            <a:pPr>
              <a:lnSpc>
                <a:spcPct val="190000"/>
              </a:lnSpc>
            </a:pPr>
            <a:r>
              <a:rPr lang="en-US" altLang="zh-CN" sz="2400">
                <a:sym typeface="+mn-ea"/>
              </a:rPr>
              <a:t>(       ) </a:t>
            </a:r>
            <a:r>
              <a:rPr lang="en-US" altLang="zh-CN" sz="2400"/>
              <a:t>4. </a:t>
            </a:r>
            <a:r>
              <a:rPr lang="en-US" altLang="zh-CN" sz="2400">
                <a:sym typeface="+mn-ea"/>
              </a:rPr>
              <a:t>Miss Smith has to give up her own business</a:t>
            </a:r>
            <a:r>
              <a:rPr lang="en-US" altLang="zh-CN" sz="2400"/>
              <a:t>.</a:t>
            </a:r>
            <a:endParaRPr lang="en-US" altLang="zh-CN" sz="2400"/>
          </a:p>
          <a:p>
            <a:pPr>
              <a:lnSpc>
                <a:spcPct val="190000"/>
              </a:lnSpc>
            </a:pPr>
            <a:r>
              <a:rPr lang="en-US" altLang="zh-CN" sz="2400">
                <a:sym typeface="+mn-ea"/>
              </a:rPr>
              <a:t>(       ) </a:t>
            </a:r>
            <a:r>
              <a:rPr lang="en-US" altLang="zh-CN" sz="2400"/>
              <a:t>5. Mr. Black is very thankful to Miss Smith for her consideration.</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846455" y="1865630"/>
            <a:ext cx="11158220" cy="4523105"/>
          </a:xfrm>
          <a:prstGeom prst="rect">
            <a:avLst/>
          </a:prstGeom>
          <a:noFill/>
        </p:spPr>
        <p:txBody>
          <a:bodyPr wrap="square" rtlCol="0">
            <a:spAutoFit/>
          </a:bodyPr>
          <a:p>
            <a:pPr>
              <a:lnSpc>
                <a:spcPct val="150000"/>
              </a:lnSpc>
            </a:pPr>
            <a:r>
              <a:rPr lang="en-US" altLang="zh-CN" sz="2400"/>
              <a:t>1. I’m much</a:t>
            </a:r>
            <a:r>
              <a:rPr lang="en-US" altLang="zh-CN" sz="2400">
                <a:sym typeface="+mn-ea"/>
              </a:rPr>
              <a:t> </a:t>
            </a:r>
            <a:r>
              <a:rPr lang="en-US" altLang="zh-CN" sz="2400" u="sng">
                <a:sym typeface="+mn-ea"/>
              </a:rPr>
              <a:t>                       </a:t>
            </a:r>
            <a:r>
              <a:rPr lang="en-US" altLang="zh-CN" sz="2400">
                <a:sym typeface="+mn-ea"/>
              </a:rPr>
              <a:t> </a:t>
            </a:r>
            <a:r>
              <a:rPr lang="en-US" altLang="zh-CN" sz="2400"/>
              <a:t> to you for helping me to take care of my office work. </a:t>
            </a:r>
            <a:endParaRPr lang="en-US" altLang="zh-CN" sz="2400"/>
          </a:p>
          <a:p>
            <a:pPr>
              <a:lnSpc>
                <a:spcPct val="150000"/>
              </a:lnSpc>
            </a:pPr>
            <a:r>
              <a:rPr lang="en-US" altLang="zh-CN" sz="2400"/>
              <a:t>2. Thanks</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for your help! </a:t>
            </a:r>
            <a:endParaRPr lang="en-US" altLang="zh-CN" sz="2400"/>
          </a:p>
          <a:p>
            <a:pPr>
              <a:lnSpc>
                <a:spcPct val="150000"/>
              </a:lnSpc>
            </a:pPr>
            <a:r>
              <a:rPr lang="en-US" altLang="zh-CN" sz="2400"/>
              <a:t>3. I want to do something to </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the damage I did. </a:t>
            </a:r>
            <a:endParaRPr lang="en-US" altLang="zh-CN" sz="2400"/>
          </a:p>
          <a:p>
            <a:pPr>
              <a:lnSpc>
                <a:spcPct val="150000"/>
              </a:lnSpc>
            </a:pPr>
            <a:r>
              <a:rPr lang="en-US" altLang="zh-CN" sz="2400"/>
              <a:t>4. </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on your promotion! </a:t>
            </a:r>
            <a:endParaRPr lang="en-US" altLang="zh-CN" sz="2400"/>
          </a:p>
          <a:p>
            <a:pPr>
              <a:lnSpc>
                <a:spcPct val="150000"/>
              </a:lnSpc>
            </a:pPr>
            <a:r>
              <a:rPr lang="en-US" altLang="zh-CN" sz="2400"/>
              <a:t>5. Thank you for all the trouble you went to help make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for the conference. </a:t>
            </a:r>
            <a:endParaRPr lang="en-US" altLang="zh-CN" sz="2400"/>
          </a:p>
          <a:p>
            <a:pPr>
              <a:lnSpc>
                <a:spcPct val="150000"/>
              </a:lnSpc>
            </a:pPr>
            <a:r>
              <a:rPr lang="en-US" altLang="zh-CN" sz="2400"/>
              <a:t>6. Can you ever forgive me for</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such a mistake? </a:t>
            </a:r>
            <a:endParaRPr lang="en-US" altLang="zh-CN" sz="2400"/>
          </a:p>
          <a:p>
            <a:pPr>
              <a:lnSpc>
                <a:spcPct val="150000"/>
              </a:lnSpc>
            </a:pPr>
            <a:r>
              <a:rPr lang="en-US" altLang="zh-CN" sz="2400"/>
              <a:t>7. I hear you have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the exam. Congratulations!</a:t>
            </a:r>
            <a:endParaRPr lang="en-US" altLang="zh-CN" sz="2400"/>
          </a:p>
          <a:p>
            <a:pPr>
              <a:lnSpc>
                <a:spcPct val="150000"/>
              </a:lnSpc>
            </a:pPr>
            <a:r>
              <a:rPr lang="en-US" altLang="zh-CN" sz="2400"/>
              <a:t>8. How can I make this</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to you?</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876935" y="874395"/>
            <a:ext cx="10648315" cy="5846445"/>
          </a:xfrm>
          <a:prstGeom prst="rect">
            <a:avLst/>
          </a:prstGeom>
          <a:noFill/>
        </p:spPr>
        <p:txBody>
          <a:bodyPr wrap="square" rtlCol="0">
            <a:spAutoFit/>
          </a:bodyPr>
          <a:p>
            <a:pPr>
              <a:lnSpc>
                <a:spcPct val="130000"/>
              </a:lnSpc>
            </a:pPr>
            <a:r>
              <a:rPr lang="en-US" altLang="zh-CN" sz="2400"/>
              <a:t>9. I’m very happy to learn that you’re going to study</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10. It’s very kind of you to come to meet me at the</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11. I can hardly thank you</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for your kindness. </a:t>
            </a:r>
            <a:endParaRPr lang="en-US" altLang="zh-CN" sz="2400"/>
          </a:p>
          <a:p>
            <a:pPr>
              <a:lnSpc>
                <a:spcPct val="130000"/>
              </a:lnSpc>
            </a:pPr>
            <a:r>
              <a:rPr lang="en-US" altLang="zh-CN" sz="2400"/>
              <a:t>12. I’m glad to be of some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13. I’ve come to say sorry/ apologize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14. I didn’t mean that. / I was really quite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15. Allow me to congratulate you on your</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16. Let’s make a</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 </a:t>
            </a:r>
            <a:endParaRPr lang="en-US" altLang="zh-CN" sz="2400"/>
          </a:p>
          <a:p>
            <a:pPr>
              <a:lnSpc>
                <a:spcPct val="130000"/>
              </a:lnSpc>
            </a:pPr>
            <a:r>
              <a:rPr lang="en-US" altLang="zh-CN" sz="2400"/>
              <a:t>17. I’d like to</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my sincere/hearty congratulations to you! </a:t>
            </a:r>
            <a:endParaRPr lang="en-US" altLang="zh-CN" sz="2400"/>
          </a:p>
          <a:p>
            <a:pPr>
              <a:lnSpc>
                <a:spcPct val="130000"/>
              </a:lnSpc>
            </a:pPr>
            <a:r>
              <a:rPr lang="en-US" altLang="zh-CN" sz="2400"/>
              <a:t>18. Let me</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a toast to Mr. Byron. </a:t>
            </a:r>
            <a:endParaRPr lang="en-US" altLang="zh-CN" sz="2400"/>
          </a:p>
          <a:p>
            <a:pPr>
              <a:lnSpc>
                <a:spcPct val="130000"/>
              </a:lnSpc>
            </a:pPr>
            <a:r>
              <a:rPr lang="en-US" altLang="zh-CN" sz="2400"/>
              <a:t>19. Forgive me, I didn’t mean to</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you. </a:t>
            </a:r>
            <a:endParaRPr lang="en-US" altLang="zh-CN" sz="2400"/>
          </a:p>
          <a:p>
            <a:pPr>
              <a:lnSpc>
                <a:spcPct val="130000"/>
              </a:lnSpc>
            </a:pPr>
            <a:r>
              <a:rPr lang="en-US" altLang="zh-CN" sz="2400"/>
              <a:t>20. I should like to say how I am</a:t>
            </a:r>
            <a:r>
              <a:rPr lang="en-US" altLang="zh-CN" sz="2400">
                <a:sym typeface="+mn-ea"/>
              </a:rPr>
              <a:t> </a:t>
            </a:r>
            <a:r>
              <a:rPr lang="en-US" altLang="zh-CN" sz="2400" u="sng">
                <a:sym typeface="+mn-ea"/>
              </a:rPr>
              <a:t>                       </a:t>
            </a:r>
            <a:r>
              <a:rPr lang="en-US" altLang="zh-CN" sz="2400">
                <a:sym typeface="+mn-ea"/>
              </a:rPr>
              <a:t> </a:t>
            </a:r>
            <a:r>
              <a:rPr lang="en-US" altLang="zh-CN" sz="2400">
                <a:sym typeface="+mn-ea"/>
              </a:rPr>
              <a:t> </a:t>
            </a:r>
            <a:r>
              <a:rPr lang="en-US" altLang="zh-CN" sz="2400"/>
              <a:t> for your understanding.</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24355"/>
            <a:ext cx="10648315" cy="3966845"/>
          </a:xfrm>
          <a:prstGeom prst="rect">
            <a:avLst/>
          </a:prstGeom>
          <a:noFill/>
        </p:spPr>
        <p:txBody>
          <a:bodyPr wrap="square" rtlCol="0">
            <a:spAutoFit/>
          </a:bodyPr>
          <a:p>
            <a:pPr>
              <a:lnSpc>
                <a:spcPct val="180000"/>
              </a:lnSpc>
            </a:pPr>
            <a:r>
              <a:rPr lang="en-US" altLang="zh-CN" sz="2400"/>
              <a:t>1. What is the first thing to do when apologizing?</a:t>
            </a:r>
            <a:endParaRPr lang="en-US" altLang="zh-CN" sz="2400"/>
          </a:p>
          <a:p>
            <a:pPr>
              <a:lnSpc>
                <a:spcPct val="180000"/>
              </a:lnSpc>
            </a:pPr>
            <a:endParaRPr lang="en-US" altLang="zh-CN" sz="2400"/>
          </a:p>
          <a:p>
            <a:pPr>
              <a:lnSpc>
                <a:spcPct val="180000"/>
              </a:lnSpc>
            </a:pPr>
            <a:r>
              <a:rPr lang="en-US" altLang="zh-CN" sz="2400"/>
              <a:t>2. What must we consider when considering an apology?</a:t>
            </a:r>
            <a:endParaRPr lang="en-US" altLang="zh-CN" sz="2400"/>
          </a:p>
          <a:p>
            <a:pPr>
              <a:lnSpc>
                <a:spcPct val="180000"/>
              </a:lnSpc>
            </a:pPr>
            <a:endParaRPr lang="en-US" altLang="zh-CN" sz="2400"/>
          </a:p>
          <a:p>
            <a:pPr>
              <a:lnSpc>
                <a:spcPct val="180000"/>
              </a:lnSpc>
            </a:pPr>
            <a:r>
              <a:rPr lang="en-US" altLang="zh-CN" sz="2400"/>
              <a:t>3. Why should we make the apology directly?</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72160" y="1659255"/>
            <a:ext cx="10648315" cy="4399915"/>
          </a:xfrm>
          <a:prstGeom prst="rect">
            <a:avLst/>
          </a:prstGeom>
          <a:noFill/>
        </p:spPr>
        <p:txBody>
          <a:bodyPr wrap="square" rtlCol="0">
            <a:spAutoFit/>
          </a:bodyPr>
          <a:p>
            <a:pPr>
              <a:lnSpc>
                <a:spcPct val="200000"/>
              </a:lnSpc>
            </a:pPr>
            <a:r>
              <a:rPr lang="en-US" altLang="zh-CN" sz="2400"/>
              <a:t>   </a:t>
            </a:r>
            <a:r>
              <a:rPr lang="en-US" altLang="zh-CN" sz="2800"/>
              <a:t> “Mr. Green, I am so sorry that my rooster</a:t>
            </a:r>
            <a:r>
              <a:rPr lang="en-US" altLang="zh-CN" sz="2800">
                <a:sym typeface="+mn-ea"/>
              </a:rPr>
              <a:t> </a:t>
            </a:r>
            <a:r>
              <a:rPr lang="en-US" altLang="zh-CN" sz="2800" u="sng">
                <a:sym typeface="+mn-ea"/>
              </a:rPr>
              <a:t>                       </a:t>
            </a:r>
            <a:r>
              <a:rPr lang="en-US" altLang="zh-CN" sz="2800">
                <a:sym typeface="+mn-ea"/>
              </a:rPr>
              <a:t> </a:t>
            </a:r>
            <a:r>
              <a:rPr lang="en-US" altLang="zh-CN" sz="2800"/>
              <a:t> the flowers in your</a:t>
            </a:r>
            <a:r>
              <a:rPr lang="en-US" altLang="zh-CN" sz="2800">
                <a:sym typeface="+mn-ea"/>
              </a:rPr>
              <a:t> </a:t>
            </a:r>
            <a:r>
              <a:rPr lang="en-US" altLang="zh-CN" sz="2800" u="sng">
                <a:sym typeface="+mn-ea"/>
              </a:rPr>
              <a:t>                       </a:t>
            </a:r>
            <a:r>
              <a:rPr lang="en-US" altLang="zh-CN" sz="2800">
                <a:sym typeface="+mn-ea"/>
              </a:rPr>
              <a:t> </a:t>
            </a:r>
            <a:r>
              <a:rPr lang="en-US" altLang="zh-CN" sz="2800"/>
              <a:t>.”</a:t>
            </a:r>
            <a:endParaRPr lang="en-US" altLang="zh-CN" sz="2800"/>
          </a:p>
          <a:p>
            <a:pPr>
              <a:lnSpc>
                <a:spcPct val="200000"/>
              </a:lnSpc>
            </a:pPr>
            <a:r>
              <a:rPr lang="en-US" altLang="zh-CN" sz="2800"/>
              <a:t>    “It doesn’t </a:t>
            </a:r>
            <a:r>
              <a:rPr lang="en-US" altLang="zh-CN" sz="2800">
                <a:sym typeface="+mn-ea"/>
              </a:rPr>
              <a:t> </a:t>
            </a:r>
            <a:r>
              <a:rPr lang="en-US" altLang="zh-CN" sz="2800" u="sng">
                <a:sym typeface="+mn-ea"/>
              </a:rPr>
              <a:t>                       </a:t>
            </a:r>
            <a:r>
              <a:rPr lang="en-US" altLang="zh-CN" sz="2800">
                <a:sym typeface="+mn-ea"/>
              </a:rPr>
              <a:t> </a:t>
            </a:r>
            <a:r>
              <a:rPr lang="en-US" altLang="zh-CN" sz="2800"/>
              <a:t>, Mrs. White. My dog your rooster.”</a:t>
            </a:r>
            <a:endParaRPr lang="en-US" altLang="zh-CN" sz="2800"/>
          </a:p>
          <a:p>
            <a:pPr>
              <a:lnSpc>
                <a:spcPct val="200000"/>
              </a:lnSpc>
            </a:pPr>
            <a:r>
              <a:rPr lang="en-US" altLang="zh-CN" sz="2800"/>
              <a:t>    “That’s great. Your dog was</a:t>
            </a:r>
            <a:r>
              <a:rPr lang="en-US" altLang="zh-CN" sz="2800">
                <a:sym typeface="+mn-ea"/>
              </a:rPr>
              <a:t> </a:t>
            </a:r>
            <a:r>
              <a:rPr lang="en-US" altLang="zh-CN" sz="2800" u="sng">
                <a:sym typeface="+mn-ea"/>
              </a:rPr>
              <a:t>                       </a:t>
            </a:r>
            <a:r>
              <a:rPr lang="en-US" altLang="zh-CN" sz="2800">
                <a:sym typeface="+mn-ea"/>
              </a:rPr>
              <a:t> </a:t>
            </a:r>
            <a:r>
              <a:rPr lang="en-US" altLang="zh-CN" sz="2800"/>
              <a:t> to death when I drove my car over it.”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067435"/>
            <a:ext cx="4512945" cy="5777230"/>
          </a:xfrm>
          <a:prstGeom prst="rect">
            <a:avLst/>
          </a:prstGeom>
          <a:noFill/>
        </p:spPr>
        <p:txBody>
          <a:bodyPr wrap="square" rtlCol="0">
            <a:spAutoFit/>
          </a:bodyPr>
          <a:p>
            <a:pPr>
              <a:lnSpc>
                <a:spcPct val="110000"/>
              </a:lnSpc>
            </a:pPr>
            <a:r>
              <a:rPr lang="en-US" altLang="zh-CN" sz="2800"/>
              <a:t>achievement</a:t>
            </a:r>
            <a:endParaRPr lang="en-US" altLang="zh-CN" sz="2800"/>
          </a:p>
          <a:p>
            <a:pPr>
              <a:lnSpc>
                <a:spcPct val="110000"/>
              </a:lnSpc>
            </a:pPr>
            <a:r>
              <a:rPr lang="en-US" altLang="zh-CN" sz="2800"/>
              <a:t>after-sale service</a:t>
            </a:r>
            <a:endParaRPr lang="en-US" altLang="zh-CN" sz="2800"/>
          </a:p>
          <a:p>
            <a:pPr>
              <a:lnSpc>
                <a:spcPct val="110000"/>
              </a:lnSpc>
            </a:pPr>
            <a:r>
              <a:rPr lang="en-US" altLang="zh-CN" sz="2800"/>
              <a:t>appreciation  </a:t>
            </a:r>
            <a:endParaRPr lang="en-US" altLang="zh-CN" sz="2800"/>
          </a:p>
          <a:p>
            <a:pPr>
              <a:lnSpc>
                <a:spcPct val="110000"/>
              </a:lnSpc>
            </a:pPr>
            <a:r>
              <a:rPr lang="en-US" altLang="zh-CN" sz="2800"/>
              <a:t>at your serivice</a:t>
            </a:r>
            <a:endParaRPr lang="en-US" altLang="zh-CN" sz="2800"/>
          </a:p>
          <a:p>
            <a:pPr>
              <a:lnSpc>
                <a:spcPct val="110000"/>
              </a:lnSpc>
            </a:pPr>
            <a:r>
              <a:rPr lang="en-US" altLang="zh-CN" sz="2800"/>
              <a:t>corporation</a:t>
            </a:r>
            <a:endParaRPr lang="en-US" altLang="zh-CN" sz="2800"/>
          </a:p>
          <a:p>
            <a:pPr>
              <a:lnSpc>
                <a:spcPct val="110000"/>
              </a:lnSpc>
            </a:pPr>
            <a:r>
              <a:rPr lang="en-US" altLang="zh-CN" sz="2800"/>
              <a:t>extend my deepest apology</a:t>
            </a:r>
            <a:endParaRPr lang="en-US" altLang="zh-CN" sz="2800"/>
          </a:p>
          <a:p>
            <a:pPr>
              <a:lnSpc>
                <a:spcPct val="110000"/>
              </a:lnSpc>
            </a:pPr>
            <a:r>
              <a:rPr lang="en-US" altLang="zh-CN" sz="2800"/>
              <a:t>give a lift</a:t>
            </a:r>
            <a:endParaRPr lang="en-US" altLang="zh-CN" sz="2800"/>
          </a:p>
          <a:p>
            <a:pPr>
              <a:lnSpc>
                <a:spcPct val="110000"/>
              </a:lnSpc>
            </a:pPr>
            <a:r>
              <a:rPr lang="en-US" altLang="zh-CN" sz="2800"/>
              <a:t>make up for </a:t>
            </a:r>
            <a:endParaRPr lang="en-US" altLang="zh-CN" sz="2800"/>
          </a:p>
          <a:p>
            <a:pPr>
              <a:lnSpc>
                <a:spcPct val="110000"/>
              </a:lnSpc>
            </a:pPr>
            <a:r>
              <a:rPr lang="en-US" altLang="zh-CN" sz="2800"/>
              <a:t>obligied</a:t>
            </a:r>
            <a:endParaRPr lang="en-US" altLang="zh-CN" sz="2800"/>
          </a:p>
          <a:p>
            <a:pPr>
              <a:lnSpc>
                <a:spcPct val="110000"/>
              </a:lnSpc>
            </a:pPr>
            <a:r>
              <a:rPr lang="en-US" altLang="zh-CN" sz="2800"/>
              <a:t>postponement</a:t>
            </a:r>
            <a:endParaRPr lang="en-US" altLang="zh-CN" sz="2800"/>
          </a:p>
          <a:p>
            <a:pPr>
              <a:lnSpc>
                <a:spcPct val="110000"/>
              </a:lnSpc>
            </a:pPr>
            <a:r>
              <a:rPr lang="en-US" altLang="zh-CN" sz="2800"/>
              <a:t>put off</a:t>
            </a:r>
            <a:endParaRPr lang="en-US" altLang="zh-CN" sz="2800"/>
          </a:p>
          <a:p>
            <a:pPr>
              <a:lnSpc>
                <a:spcPct val="110000"/>
              </a:lnSpc>
            </a:pPr>
            <a:r>
              <a:rPr lang="en-US" altLang="zh-CN" sz="2800"/>
              <a:t>turn up</a:t>
            </a:r>
            <a:endParaRPr lang="en-US" altLang="zh-CN" sz="2800"/>
          </a:p>
        </p:txBody>
      </p:sp>
      <p:sp>
        <p:nvSpPr>
          <p:cNvPr id="2" name="文本框 1"/>
          <p:cNvSpPr txBox="1"/>
          <p:nvPr/>
        </p:nvSpPr>
        <p:spPr>
          <a:xfrm>
            <a:off x="6505575" y="1096010"/>
            <a:ext cx="4512945" cy="6208395"/>
          </a:xfrm>
          <a:prstGeom prst="rect">
            <a:avLst/>
          </a:prstGeom>
          <a:noFill/>
        </p:spPr>
        <p:txBody>
          <a:bodyPr wrap="square" rtlCol="0">
            <a:spAutoFit/>
          </a:bodyPr>
          <a:p>
            <a:pPr>
              <a:lnSpc>
                <a:spcPct val="110000"/>
              </a:lnSpc>
            </a:pPr>
            <a:r>
              <a:rPr lang="zh-CN" altLang="en-US" sz="2800"/>
              <a:t>成就业绩</a:t>
            </a:r>
            <a:endParaRPr lang="zh-CN" altLang="en-US" sz="2800"/>
          </a:p>
          <a:p>
            <a:pPr>
              <a:lnSpc>
                <a:spcPct val="110000"/>
              </a:lnSpc>
            </a:pPr>
            <a:r>
              <a:rPr lang="zh-CN" altLang="en-US" sz="2800"/>
              <a:t>售后服务</a:t>
            </a:r>
            <a:endParaRPr lang="zh-CN" altLang="en-US" sz="2800"/>
          </a:p>
          <a:p>
            <a:pPr>
              <a:lnSpc>
                <a:spcPct val="110000"/>
              </a:lnSpc>
            </a:pPr>
            <a:r>
              <a:rPr lang="zh-CN" altLang="en-US" sz="2800"/>
              <a:t>感激，感谢</a:t>
            </a:r>
            <a:endParaRPr lang="zh-CN" altLang="en-US" sz="2800"/>
          </a:p>
          <a:p>
            <a:pPr>
              <a:lnSpc>
                <a:spcPct val="110000"/>
              </a:lnSpc>
            </a:pPr>
            <a:r>
              <a:rPr lang="zh-CN" altLang="en-US" sz="2800"/>
              <a:t>乐意效劳</a:t>
            </a:r>
            <a:endParaRPr lang="zh-CN" altLang="en-US" sz="2800"/>
          </a:p>
          <a:p>
            <a:pPr>
              <a:lnSpc>
                <a:spcPct val="110000"/>
              </a:lnSpc>
            </a:pPr>
            <a:r>
              <a:rPr lang="zh-CN" altLang="en-US" sz="2800"/>
              <a:t>公司</a:t>
            </a:r>
            <a:endParaRPr lang="zh-CN" altLang="en-US" sz="2800"/>
          </a:p>
          <a:p>
            <a:pPr>
              <a:lnSpc>
                <a:spcPct val="110000"/>
              </a:lnSpc>
            </a:pPr>
            <a:r>
              <a:rPr lang="zh-CN" altLang="en-US" sz="2800"/>
              <a:t>深表歉意</a:t>
            </a:r>
            <a:endParaRPr lang="zh-CN" altLang="en-US" sz="2800"/>
          </a:p>
          <a:p>
            <a:pPr>
              <a:lnSpc>
                <a:spcPct val="110000"/>
              </a:lnSpc>
            </a:pPr>
            <a:r>
              <a:rPr lang="zh-CN" altLang="en-US" sz="2800"/>
              <a:t>让</a:t>
            </a:r>
            <a:r>
              <a:rPr lang="en-US" altLang="zh-CN" sz="2800"/>
              <a:t>...</a:t>
            </a:r>
            <a:r>
              <a:rPr lang="zh-CN" altLang="en-US" sz="2800"/>
              <a:t>搭车</a:t>
            </a:r>
            <a:endParaRPr lang="zh-CN" altLang="en-US" sz="2800"/>
          </a:p>
          <a:p>
            <a:pPr>
              <a:lnSpc>
                <a:spcPct val="110000"/>
              </a:lnSpc>
            </a:pPr>
            <a:r>
              <a:rPr lang="zh-CN" altLang="en-US" sz="2800"/>
              <a:t>弥补</a:t>
            </a:r>
            <a:endParaRPr lang="zh-CN" altLang="en-US" sz="2800"/>
          </a:p>
          <a:p>
            <a:pPr>
              <a:lnSpc>
                <a:spcPct val="110000"/>
              </a:lnSpc>
            </a:pPr>
            <a:r>
              <a:rPr lang="zh-CN" altLang="en-US" sz="2800"/>
              <a:t>感激的</a:t>
            </a:r>
            <a:endParaRPr lang="zh-CN" altLang="en-US" sz="2800"/>
          </a:p>
          <a:p>
            <a:pPr>
              <a:lnSpc>
                <a:spcPct val="110000"/>
              </a:lnSpc>
            </a:pPr>
            <a:r>
              <a:rPr lang="zh-CN" altLang="en-US" sz="2800"/>
              <a:t>推迟</a:t>
            </a:r>
            <a:endParaRPr lang="zh-CN" altLang="en-US" sz="2800"/>
          </a:p>
          <a:p>
            <a:pPr>
              <a:lnSpc>
                <a:spcPct val="110000"/>
              </a:lnSpc>
            </a:pPr>
            <a:r>
              <a:rPr lang="zh-CN" altLang="en-US" sz="2800"/>
              <a:t>推迟</a:t>
            </a:r>
            <a:endParaRPr lang="zh-CN" altLang="en-US" sz="2800"/>
          </a:p>
          <a:p>
            <a:pPr>
              <a:lnSpc>
                <a:spcPct val="110000"/>
              </a:lnSpc>
            </a:pPr>
            <a:r>
              <a:rPr lang="zh-CN" altLang="en-US" sz="2800"/>
              <a:t>出现</a:t>
            </a:r>
            <a:endParaRPr lang="zh-CN" altLang="en-US" sz="2800"/>
          </a:p>
          <a:p>
            <a:r>
              <a:rPr lang="zh-CN" altLang="en-US"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74610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001395"/>
            <a:ext cx="10071735" cy="5631180"/>
          </a:xfrm>
          <a:prstGeom prst="rect">
            <a:avLst/>
          </a:prstGeom>
          <a:noFill/>
        </p:spPr>
        <p:txBody>
          <a:bodyPr wrap="square" rtlCol="0">
            <a:spAutoFit/>
          </a:bodyPr>
          <a:p>
            <a:r>
              <a:rPr lang="en-US" altLang="zh-CN" sz="2400"/>
              <a:t>1. Many thanks. </a:t>
            </a:r>
            <a:endParaRPr lang="en-US" altLang="zh-CN" sz="2400"/>
          </a:p>
          <a:p>
            <a:r>
              <a:rPr lang="en-US" altLang="zh-CN" sz="2400"/>
              <a:t>2. I’m extremely grateful. </a:t>
            </a:r>
            <a:endParaRPr lang="en-US" altLang="zh-CN" sz="2400"/>
          </a:p>
          <a:p>
            <a:r>
              <a:rPr lang="en-US" altLang="zh-CN" sz="2400"/>
              <a:t>3. Thanks for your after-sale service. </a:t>
            </a:r>
            <a:endParaRPr lang="en-US" altLang="zh-CN" sz="2400"/>
          </a:p>
          <a:p>
            <a:r>
              <a:rPr lang="en-US" altLang="zh-CN" sz="2400"/>
              <a:t>4. I appreciate your help. </a:t>
            </a:r>
            <a:endParaRPr lang="en-US" altLang="zh-CN" sz="2400"/>
          </a:p>
          <a:p>
            <a:r>
              <a:rPr lang="en-US" altLang="zh-CN" sz="2400"/>
              <a:t>5. I am quite obliged. </a:t>
            </a:r>
            <a:endParaRPr lang="en-US" altLang="zh-CN" sz="2400"/>
          </a:p>
          <a:p>
            <a:r>
              <a:rPr lang="en-US" altLang="zh-CN" sz="2400"/>
              <a:t>6. I don’t know how I can thank you enough. </a:t>
            </a:r>
            <a:endParaRPr lang="en-US" altLang="zh-CN" sz="2400"/>
          </a:p>
          <a:p>
            <a:r>
              <a:rPr lang="en-US" altLang="zh-CN" sz="2400"/>
              <a:t>7. I’d like to express my gratitude to you. </a:t>
            </a:r>
            <a:endParaRPr lang="en-US" altLang="zh-CN" sz="2400"/>
          </a:p>
          <a:p>
            <a:r>
              <a:rPr lang="en-US" altLang="zh-CN" sz="2400"/>
              <a:t>8. Your presence here at the meeting is greatly appreciated. </a:t>
            </a:r>
            <a:endParaRPr lang="en-US" altLang="zh-CN" sz="2400"/>
          </a:p>
          <a:p>
            <a:r>
              <a:rPr lang="en-US" altLang="zh-CN" sz="2400"/>
              <a:t>9. It’s great to hear about your achievement. </a:t>
            </a:r>
            <a:endParaRPr lang="en-US" altLang="zh-CN" sz="2400"/>
          </a:p>
          <a:p>
            <a:r>
              <a:rPr lang="en-US" altLang="zh-CN" sz="2400"/>
              <a:t>10. Congratulations on your success! </a:t>
            </a:r>
            <a:endParaRPr lang="en-US" altLang="zh-CN" sz="2400"/>
          </a:p>
          <a:p>
            <a:r>
              <a:rPr lang="en-US" altLang="zh-CN" sz="2400"/>
              <a:t>11. Please allow me to offer my warmest congratulations! </a:t>
            </a:r>
            <a:endParaRPr lang="en-US" altLang="zh-CN" sz="2400"/>
          </a:p>
          <a:p>
            <a:r>
              <a:rPr lang="en-US" altLang="zh-CN" sz="2400"/>
              <a:t>12. Please excuse me for being late.</a:t>
            </a:r>
            <a:endParaRPr lang="en-US" altLang="zh-CN" sz="2400"/>
          </a:p>
          <a:p>
            <a:r>
              <a:rPr lang="en-US" altLang="zh-CN" sz="2400"/>
              <a:t>13. I do apologize about that. </a:t>
            </a:r>
            <a:endParaRPr lang="en-US" altLang="zh-CN" sz="2400"/>
          </a:p>
          <a:p>
            <a:r>
              <a:rPr lang="en-US" altLang="zh-CN" sz="2400"/>
              <a:t>14. I sincerely apologize for being so rude. </a:t>
            </a:r>
            <a:endParaRPr lang="en-US" altLang="zh-CN" sz="2400"/>
          </a:p>
          <a:p>
            <a:r>
              <a:rPr lang="en-US" altLang="zh-CN" sz="2400"/>
              <a:t>15. I’d like to extend my deepest apologies to you for the way I behaved.</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82955" y="1895475"/>
            <a:ext cx="10071735" cy="4887595"/>
          </a:xfrm>
          <a:prstGeom prst="rect">
            <a:avLst/>
          </a:prstGeom>
          <a:noFill/>
        </p:spPr>
        <p:txBody>
          <a:bodyPr wrap="square" rtlCol="0">
            <a:spAutoFit/>
          </a:bodyPr>
          <a:p>
            <a:pPr>
              <a:lnSpc>
                <a:spcPct val="130000"/>
              </a:lnSpc>
            </a:pPr>
            <a:r>
              <a:rPr lang="en-US" altLang="zh-CN" sz="2400"/>
              <a:t>1. A: Thanks a lot! </a:t>
            </a:r>
            <a:endParaRPr lang="en-US" altLang="zh-CN" sz="2400"/>
          </a:p>
          <a:p>
            <a:pPr>
              <a:lnSpc>
                <a:spcPct val="130000"/>
              </a:lnSpc>
            </a:pPr>
            <a:r>
              <a:rPr lang="en-US" altLang="zh-CN" sz="2400"/>
              <a:t>    B: You’re</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2. A: Thanks very much for</a:t>
            </a:r>
            <a:r>
              <a:rPr lang="en-US" altLang="zh-CN" sz="2400">
                <a:sym typeface="+mn-ea"/>
              </a:rPr>
              <a:t> </a:t>
            </a:r>
            <a:r>
              <a:rPr lang="en-US" altLang="zh-CN" sz="2400" u="sng">
                <a:sym typeface="+mn-ea"/>
              </a:rPr>
              <a:t>                       </a:t>
            </a:r>
            <a:r>
              <a:rPr lang="en-US" altLang="zh-CN" sz="2400">
                <a:sym typeface="+mn-ea"/>
              </a:rPr>
              <a:t> </a:t>
            </a:r>
            <a:r>
              <a:rPr lang="en-US" altLang="zh-CN" sz="2400"/>
              <a:t> me a lift. </a:t>
            </a:r>
            <a:endParaRPr lang="en-US" altLang="zh-CN" sz="2400"/>
          </a:p>
          <a:p>
            <a:pPr>
              <a:lnSpc>
                <a:spcPct val="130000"/>
              </a:lnSpc>
            </a:pPr>
            <a:r>
              <a:rPr lang="en-US" altLang="zh-CN" sz="2400"/>
              <a:t>    B: It’s a pleasure. </a:t>
            </a:r>
            <a:endParaRPr lang="en-US" altLang="zh-CN" sz="2400"/>
          </a:p>
          <a:p>
            <a:pPr>
              <a:lnSpc>
                <a:spcPct val="130000"/>
              </a:lnSpc>
            </a:pPr>
            <a:r>
              <a:rPr lang="en-US" altLang="zh-CN" sz="2400"/>
              <a:t>3. A: Mr. Emerson, here is a present for you from our</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    B: Oh, thank you! It’s very kind of you. </a:t>
            </a:r>
            <a:endParaRPr lang="en-US" altLang="zh-CN" sz="2400"/>
          </a:p>
          <a:p>
            <a:pPr>
              <a:lnSpc>
                <a:spcPct val="130000"/>
              </a:lnSpc>
            </a:pPr>
            <a:r>
              <a:rPr lang="en-US" altLang="zh-CN" sz="2400"/>
              <a:t>4. A: I’m very much</a:t>
            </a:r>
            <a:r>
              <a:rPr lang="en-US" altLang="zh-CN" sz="2400">
                <a:sym typeface="+mn-ea"/>
              </a:rPr>
              <a:t> </a:t>
            </a:r>
            <a:r>
              <a:rPr lang="en-US" altLang="zh-CN" sz="2400" u="sng">
                <a:sym typeface="+mn-ea"/>
              </a:rPr>
              <a:t>                       </a:t>
            </a:r>
            <a:r>
              <a:rPr lang="en-US" altLang="zh-CN" sz="2400">
                <a:sym typeface="+mn-ea"/>
              </a:rPr>
              <a:t> </a:t>
            </a:r>
            <a:r>
              <a:rPr lang="en-US" altLang="zh-CN" sz="2400"/>
              <a:t> to you for your letter. </a:t>
            </a:r>
            <a:endParaRPr lang="en-US" altLang="zh-CN" sz="2400"/>
          </a:p>
          <a:p>
            <a:pPr>
              <a:lnSpc>
                <a:spcPct val="130000"/>
              </a:lnSpc>
            </a:pPr>
            <a:r>
              <a:rPr lang="en-US" altLang="zh-CN" sz="2400"/>
              <a:t>    B: At your service.</a:t>
            </a:r>
            <a:endParaRPr lang="en-US" altLang="zh-CN" sz="2400"/>
          </a:p>
          <a:p>
            <a:pPr>
              <a:lnSpc>
                <a:spcPct val="130000"/>
              </a:lnSpc>
            </a:pPr>
            <a:r>
              <a:rPr lang="en-US" altLang="zh-CN" sz="2400"/>
              <a:t>5. A: Let me congratulate you on your</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     B: Thank you. It was quite a surprise.</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9052</Words>
  <Application>WPS 演示</Application>
  <PresentationFormat>宽屏</PresentationFormat>
  <Paragraphs>273</Paragraphs>
  <Slides>28</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31</cp:revision>
  <dcterms:created xsi:type="dcterms:W3CDTF">2017-11-21T09:37:00Z</dcterms:created>
  <dcterms:modified xsi:type="dcterms:W3CDTF">2021-09-01T03:06:37Z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