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9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691630" y="2155190"/>
            <a:ext cx="4908550" cy="2306955"/>
          </a:xfrm>
          <a:prstGeom prst="rect">
            <a:avLst/>
          </a:prstGeom>
          <a:noFill/>
        </p:spPr>
        <p:txBody>
          <a:bodyPr wrap="square" lIns="0" rIns="0" rtlCol="0">
            <a:spAutoFit/>
          </a:bodyPr>
          <a:lstStyle/>
          <a:p>
            <a:pPr algn="l" fontAlgn="auto">
              <a:lnSpc>
                <a:spcPct val="150000"/>
              </a:lnSpc>
            </a:pPr>
            <a:r>
              <a:rPr lang="en-US" altLang="zh-CN" sz="48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Unit1 Greeting and Farewell</a:t>
            </a:r>
            <a:endParaRPr lang="zh-CN" altLang="en-US" sz="4800" dirty="0">
              <a:solidFill>
                <a:srgbClr val="005188"/>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1099185"/>
            <a:ext cx="10071735" cy="4887595"/>
          </a:xfrm>
          <a:prstGeom prst="rect">
            <a:avLst/>
          </a:prstGeom>
          <a:noFill/>
        </p:spPr>
        <p:txBody>
          <a:bodyPr wrap="square" rtlCol="0">
            <a:spAutoFit/>
          </a:bodyPr>
          <a:p>
            <a:pPr>
              <a:lnSpc>
                <a:spcPct val="130000"/>
              </a:lnSpc>
            </a:pPr>
            <a:r>
              <a:rPr lang="en-US" altLang="zh-CN" sz="2400"/>
              <a:t>6. A: How are you doing with your</a:t>
            </a:r>
            <a:r>
              <a:rPr lang="en-US" altLang="zh-CN" sz="2400">
                <a:sym typeface="+mn-ea"/>
              </a:rPr>
              <a:t> </a:t>
            </a:r>
            <a:r>
              <a:rPr lang="en-US" altLang="zh-CN" sz="2400" u="sng">
                <a:sym typeface="+mn-ea"/>
              </a:rPr>
              <a:t>                       </a:t>
            </a:r>
            <a:r>
              <a:rPr lang="en-US" altLang="zh-CN" sz="2400">
                <a:sym typeface="+mn-ea"/>
              </a:rPr>
              <a:t> </a:t>
            </a:r>
            <a:r>
              <a:rPr lang="en-US" altLang="zh-CN" sz="2400"/>
              <a:t> , Peter? </a:t>
            </a:r>
            <a:endParaRPr lang="en-US" altLang="zh-CN" sz="2400"/>
          </a:p>
          <a:p>
            <a:pPr>
              <a:lnSpc>
                <a:spcPct val="130000"/>
              </a:lnSpc>
            </a:pPr>
            <a:r>
              <a:rPr lang="en-US" altLang="zh-CN" sz="2400"/>
              <a:t>    B: Very well.</a:t>
            </a:r>
            <a:endParaRPr lang="en-US" altLang="zh-CN" sz="2400"/>
          </a:p>
          <a:p>
            <a:pPr>
              <a:lnSpc>
                <a:spcPct val="130000"/>
              </a:lnSpc>
            </a:pPr>
            <a:r>
              <a:rPr lang="en-US" altLang="zh-CN" sz="2400"/>
              <a:t>7. A: How is everything</a:t>
            </a:r>
            <a:r>
              <a:rPr lang="en-US" altLang="zh-CN" sz="2400">
                <a:sym typeface="+mn-ea"/>
              </a:rPr>
              <a:t> </a:t>
            </a:r>
            <a:r>
              <a:rPr lang="en-US" altLang="zh-CN" sz="2400" u="sng">
                <a:sym typeface="+mn-ea"/>
              </a:rPr>
              <a:t>                       </a:t>
            </a:r>
            <a:r>
              <a:rPr lang="en-US" altLang="zh-CN" sz="2400">
                <a:sym typeface="+mn-ea"/>
              </a:rPr>
              <a:t> </a:t>
            </a:r>
            <a:r>
              <a:rPr lang="en-US" altLang="zh-CN" sz="2400"/>
              <a:t> with Jane? </a:t>
            </a:r>
            <a:endParaRPr lang="en-US" altLang="zh-CN" sz="2400"/>
          </a:p>
          <a:p>
            <a:pPr>
              <a:lnSpc>
                <a:spcPct val="130000"/>
              </a:lnSpc>
            </a:pPr>
            <a:r>
              <a:rPr lang="en-US" altLang="zh-CN" sz="2400"/>
              <a:t>    B: She is fine and has found a new job. </a:t>
            </a:r>
            <a:endParaRPr lang="en-US" altLang="zh-CN" sz="2400"/>
          </a:p>
          <a:p>
            <a:pPr>
              <a:lnSpc>
                <a:spcPct val="130000"/>
              </a:lnSpc>
            </a:pPr>
            <a:r>
              <a:rPr lang="en-US" altLang="zh-CN" sz="2400"/>
              <a:t>8. A: I’m afraid I must be leaving for the</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    B: It is still early.</a:t>
            </a:r>
            <a:endParaRPr lang="en-US" altLang="zh-CN" sz="2400"/>
          </a:p>
          <a:p>
            <a:pPr>
              <a:lnSpc>
                <a:spcPct val="130000"/>
              </a:lnSpc>
            </a:pPr>
            <a:r>
              <a:rPr lang="en-US" altLang="zh-CN" sz="2400"/>
              <a:t>9. A: It’s a pleasure</a:t>
            </a:r>
            <a:r>
              <a:rPr lang="en-US" altLang="zh-CN" sz="2400">
                <a:sym typeface="+mn-ea"/>
              </a:rPr>
              <a:t> </a:t>
            </a:r>
            <a:r>
              <a:rPr lang="en-US" altLang="zh-CN" sz="2400" u="sng">
                <a:sym typeface="+mn-ea"/>
              </a:rPr>
              <a:t>                       </a:t>
            </a:r>
            <a:r>
              <a:rPr lang="en-US" altLang="zh-CN" sz="2400">
                <a:sym typeface="+mn-ea"/>
              </a:rPr>
              <a:t> </a:t>
            </a:r>
            <a:r>
              <a:rPr lang="en-US" altLang="zh-CN" sz="2400"/>
              <a:t> with you. Bye-bye! </a:t>
            </a:r>
            <a:endParaRPr lang="en-US" altLang="zh-CN" sz="2400"/>
          </a:p>
          <a:p>
            <a:pPr>
              <a:lnSpc>
                <a:spcPct val="130000"/>
              </a:lnSpc>
            </a:pPr>
            <a:r>
              <a:rPr lang="en-US" altLang="zh-CN" sz="2400"/>
              <a:t>    B: It’s a pity you have to leave so soon. Take care. </a:t>
            </a:r>
            <a:endParaRPr lang="en-US" altLang="zh-CN" sz="2400"/>
          </a:p>
          <a:p>
            <a:pPr>
              <a:lnSpc>
                <a:spcPct val="130000"/>
              </a:lnSpc>
            </a:pPr>
            <a:r>
              <a:rPr lang="en-US" altLang="zh-CN" sz="2400"/>
              <a:t>10. A: Let’s meet in Beijing next time, shall we?</a:t>
            </a:r>
            <a:endParaRPr lang="en-US" altLang="zh-CN" sz="2400"/>
          </a:p>
          <a:p>
            <a:pPr>
              <a:lnSpc>
                <a:spcPct val="130000"/>
              </a:lnSpc>
            </a:pPr>
            <a:r>
              <a:rPr lang="en-US" altLang="zh-CN" sz="2400"/>
              <a:t>      B: OK, no</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042795"/>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Yes, long time no see.               B. Yes, please.</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Yes, I did.                                  D. How do you do?</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2 A. I'm a nice man.                           B. Pretty good.</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 did it.                                        D. Nice to meet you.</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How do you do, Helen?             B. I am very happy, Helen.</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What a coincidence meeting you here, Helen.   D. Helen, good day!</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What's the hurry?              B. OK. You are so kind.</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It's my pleasure.                D. I am glad to hear that.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Couldn't be better.             B. It's so good.</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It's going on.                     D. How are you?</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Pleased to meet you.         B. </a:t>
            </a:r>
            <a:r>
              <a:rPr lang="en-US" sz="2400" dirty="0">
                <a:latin typeface="Arial" panose="020B0604020202020204" pitchFamily="34" charset="0"/>
              </a:rPr>
              <a:t>How are you?</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It doesn't matter.                D. </a:t>
            </a:r>
            <a:r>
              <a:rPr lang="en-US" sz="2400" dirty="0">
                <a:latin typeface="Arial" panose="020B0604020202020204" pitchFamily="34" charset="0"/>
              </a:rPr>
              <a:t>Fine. What about yours?</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Thank you, I'm happy.        B. </a:t>
            </a:r>
            <a:r>
              <a:rPr lang="en-US" sz="2400" dirty="0">
                <a:latin typeface="Arial" panose="020B0604020202020204" pitchFamily="34" charset="0"/>
                <a:sym typeface="+mn-ea"/>
              </a:rPr>
              <a:t>It's going on.</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C. They are fine. Thank you.  D. </a:t>
            </a:r>
            <a:r>
              <a:rPr lang="en-US" sz="2400" dirty="0">
                <a:latin typeface="Arial" panose="020B0604020202020204" pitchFamily="34" charset="0"/>
                <a:sym typeface="+mn-ea"/>
              </a:rPr>
              <a:t>Terrible. I failed in 3 exams.</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1102995"/>
            <a:ext cx="10668000" cy="577469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It's a pity you have to leave so soon.    B. It's nice to meet you, too.</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Don't go first.                                         D. You are a good man.</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You are welcome, Helen.             B. Fine, thanks.</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Helen, what a surprise!                D. How do you do?</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Not so good.                               B. </a:t>
            </a:r>
            <a:r>
              <a:rPr lang="en-US" altLang="zh-CN" sz="2400" dirty="0">
                <a:latin typeface="Arial" panose="020B0604020202020204" pitchFamily="34" charset="0"/>
                <a:sym typeface="+mn-ea"/>
              </a:rPr>
              <a:t>How do you do?</a:t>
            </a:r>
            <a:endParaRPr lang="en-US" sz="2400" dirty="0">
              <a:latin typeface="Arial" panose="020B0604020202020204" pitchFamily="34" charset="0"/>
            </a:endParaRPr>
          </a:p>
          <a:p>
            <a:pPr>
              <a:lnSpc>
                <a:spcPct val="160000"/>
              </a:lnSpc>
            </a:pPr>
            <a:r>
              <a:rPr lang="en-US" altLang="zh-CN" sz="2400" dirty="0">
                <a:latin typeface="Arial" panose="020B0604020202020204" pitchFamily="34" charset="0"/>
              </a:rPr>
              <a:t>   C. Pleased to meet you.                   D. </a:t>
            </a:r>
            <a:r>
              <a:rPr lang="en-US" sz="2400" dirty="0">
                <a:latin typeface="Arial" panose="020B0604020202020204" pitchFamily="34" charset="0"/>
              </a:rPr>
              <a:t>Time flies.</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9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At a park.                                   B. At a school.</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 shopping center.                D. In Hangzhou.</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Because she was ill.                     B. Because she was away on business.</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Because she went to Hangzhou.  D. Because she went shopping.</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850900" y="983615"/>
            <a:ext cx="10668000" cy="603631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Some of her photos.                   B. Her tickets.</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Her collection of photograghs.   D. Her shopping stuff.</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 She caught a cold.                      B. She went to visit her daughter.</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Her feet hurt.                              D. She had a flu in Hangzhou.</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Say goodbye to the woman.       B. Pay a visit to her mother.</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Go to Hangzhou on holiday.       D. Go on shopping.</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10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846455" y="1807210"/>
            <a:ext cx="10071735" cy="5441315"/>
          </a:xfrm>
          <a:prstGeom prst="rect">
            <a:avLst/>
          </a:prstGeom>
          <a:noFill/>
        </p:spPr>
        <p:txBody>
          <a:bodyPr wrap="square" rtlCol="0">
            <a:spAutoFit/>
          </a:bodyPr>
          <a:p>
            <a:pPr>
              <a:lnSpc>
                <a:spcPct val="130000"/>
              </a:lnSpc>
            </a:pPr>
            <a:r>
              <a:rPr lang="en-US" altLang="zh-CN" sz="2400"/>
              <a:t>Paula: Hi, Lynn! How are you </a:t>
            </a:r>
            <a:r>
              <a:rPr lang="en-US" altLang="zh-CN" sz="2400" u="sng"/>
              <a:t>                       </a:t>
            </a:r>
            <a:r>
              <a:rPr lang="en-US" altLang="zh-CN" sz="2400"/>
              <a:t>?</a:t>
            </a:r>
            <a:endParaRPr lang="en-US" altLang="zh-CN" sz="2400"/>
          </a:p>
          <a:p>
            <a:pPr>
              <a:lnSpc>
                <a:spcPct val="130000"/>
              </a:lnSpc>
            </a:pPr>
            <a:r>
              <a:rPr lang="en-US" altLang="zh-CN" sz="2400"/>
              <a:t>Lynn: Oh, hi, Paula. Pretty good, thanks. How are you?</a:t>
            </a:r>
            <a:endParaRPr lang="en-US" altLang="zh-CN" sz="2400"/>
          </a:p>
          <a:p>
            <a:pPr>
              <a:lnSpc>
                <a:spcPct val="130000"/>
              </a:lnSpc>
            </a:pPr>
            <a:r>
              <a:rPr lang="en-US" altLang="zh-CN" sz="2400"/>
              <a:t>Paula: Not bad. Say, you know Bob Wallace,</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a:t>Lynn: Oh, no, I don’t think so. Hi, I’m Lynn Parker.</a:t>
            </a:r>
            <a:endParaRPr lang="en-US" altLang="zh-CN" sz="2400"/>
          </a:p>
          <a:p>
            <a:pPr>
              <a:lnSpc>
                <a:spcPct val="130000"/>
              </a:lnSpc>
            </a:pPr>
            <a:r>
              <a:rPr lang="en-US" altLang="zh-CN" sz="2400"/>
              <a:t>Bob:</a:t>
            </a:r>
            <a:r>
              <a:rPr lang="en-US" altLang="zh-CN" sz="2400">
                <a:sym typeface="+mn-ea"/>
              </a:rPr>
              <a:t> </a:t>
            </a:r>
            <a:r>
              <a:rPr lang="en-US" altLang="zh-CN" sz="2400" u="sng">
                <a:sym typeface="+mn-ea"/>
              </a:rPr>
              <a:t>                       </a:t>
            </a:r>
            <a:r>
              <a:rPr lang="en-US" altLang="zh-CN" sz="2400"/>
              <a:t> to meet you. </a:t>
            </a:r>
            <a:endParaRPr lang="en-US" altLang="zh-CN" sz="2400"/>
          </a:p>
          <a:p>
            <a:pPr>
              <a:lnSpc>
                <a:spcPct val="130000"/>
              </a:lnSpc>
            </a:pPr>
            <a:r>
              <a:rPr lang="en-US" altLang="zh-CN" sz="2400"/>
              <a:t>Paula: So, how’s everything?</a:t>
            </a:r>
            <a:endParaRPr lang="en-US" altLang="zh-CN" sz="2400"/>
          </a:p>
          <a:p>
            <a:pPr>
              <a:lnSpc>
                <a:spcPct val="130000"/>
              </a:lnSpc>
            </a:pPr>
            <a:r>
              <a:rPr lang="en-US" altLang="zh-CN" sz="2400"/>
              <a:t>Lynn: Do you really want to know? </a:t>
            </a:r>
            <a:endParaRPr lang="en-US" altLang="zh-CN" sz="2400"/>
          </a:p>
          <a:p>
            <a:pPr>
              <a:lnSpc>
                <a:spcPct val="130000"/>
              </a:lnSpc>
            </a:pPr>
            <a:r>
              <a:rPr lang="en-US" altLang="zh-CN" sz="2400"/>
              <a:t>Paula: Of course I do.</a:t>
            </a:r>
            <a:endParaRPr lang="en-US" altLang="zh-CN" sz="2400"/>
          </a:p>
          <a:p>
            <a:pPr>
              <a:lnSpc>
                <a:spcPct val="130000"/>
              </a:lnSpc>
            </a:pPr>
            <a:r>
              <a:rPr lang="en-US" altLang="zh-CN" sz="2400">
                <a:sym typeface="+mn-ea"/>
              </a:rPr>
              <a:t>Lynn: Well, it’s my</a:t>
            </a:r>
            <a:r>
              <a:rPr lang="en-US" altLang="zh-CN" sz="2400">
                <a:sym typeface="+mn-ea"/>
              </a:rPr>
              <a:t> </a:t>
            </a:r>
            <a:r>
              <a:rPr lang="en-US" altLang="zh-CN" sz="2400" u="sng">
                <a:sym typeface="+mn-ea"/>
              </a:rPr>
              <a:t>                       </a:t>
            </a:r>
            <a:r>
              <a:rPr lang="en-US" altLang="zh-CN" sz="2400">
                <a:sym typeface="+mn-ea"/>
              </a:rPr>
              <a:t> .</a:t>
            </a:r>
            <a:endParaRPr lang="en-US" altLang="zh-CN" sz="2400"/>
          </a:p>
          <a:p>
            <a:pPr>
              <a:lnSpc>
                <a:spcPct val="130000"/>
              </a:lnSpc>
            </a:pPr>
            <a:r>
              <a:rPr lang="en-US" altLang="zh-CN" sz="2400">
                <a:sym typeface="+mn-ea"/>
              </a:rPr>
              <a:t>Paula: But you have a great job!</a:t>
            </a:r>
            <a:endParaRPr lang="en-US" altLang="zh-CN" sz="2400"/>
          </a:p>
          <a:p>
            <a:pPr>
              <a:lnSpc>
                <a:spcPct val="150000"/>
              </a:lnSpc>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829945" y="902970"/>
            <a:ext cx="10848975" cy="5846445"/>
          </a:xfrm>
          <a:prstGeom prst="rect">
            <a:avLst/>
          </a:prstGeom>
          <a:noFill/>
        </p:spPr>
        <p:txBody>
          <a:bodyPr wrap="square" rtlCol="0">
            <a:spAutoFit/>
          </a:bodyPr>
          <a:p>
            <a:pPr>
              <a:lnSpc>
                <a:spcPct val="130000"/>
              </a:lnSpc>
            </a:pPr>
            <a:r>
              <a:rPr lang="en-US" altLang="zh-CN" sz="2400"/>
              <a:t>Bob: Where do you work Lynn? </a:t>
            </a:r>
            <a:endParaRPr lang="en-US" altLang="zh-CN" sz="2400"/>
          </a:p>
          <a:p>
            <a:pPr>
              <a:lnSpc>
                <a:spcPct val="130000"/>
              </a:lnSpc>
            </a:pPr>
            <a:r>
              <a:rPr lang="en-US" altLang="zh-CN" sz="2400"/>
              <a:t>Lynn: At Ad-Tech.</a:t>
            </a:r>
            <a:endParaRPr lang="en-US" altLang="zh-CN" sz="2400"/>
          </a:p>
          <a:p>
            <a:pPr>
              <a:lnSpc>
                <a:spcPct val="130000"/>
              </a:lnSpc>
            </a:pPr>
            <a:r>
              <a:rPr lang="en-US" altLang="zh-CN" sz="2400"/>
              <a:t>Bob: What kind of</a:t>
            </a:r>
            <a:r>
              <a:rPr lang="en-US" altLang="zh-CN" sz="2400">
                <a:sym typeface="+mn-ea"/>
              </a:rPr>
              <a:t> </a:t>
            </a:r>
            <a:r>
              <a:rPr lang="en-US" altLang="zh-CN" sz="2400" u="sng">
                <a:sym typeface="+mn-ea"/>
              </a:rPr>
              <a:t>                       </a:t>
            </a:r>
            <a:r>
              <a:rPr lang="en-US" altLang="zh-CN" sz="2400">
                <a:sym typeface="+mn-ea"/>
              </a:rPr>
              <a:t> </a:t>
            </a:r>
            <a:r>
              <a:rPr lang="en-US" altLang="zh-CN" sz="2400"/>
              <a:t> is that?</a:t>
            </a:r>
            <a:endParaRPr lang="en-US" altLang="zh-CN" sz="2400"/>
          </a:p>
          <a:p>
            <a:pPr>
              <a:lnSpc>
                <a:spcPct val="130000"/>
              </a:lnSpc>
            </a:pPr>
            <a:r>
              <a:rPr lang="en-US" altLang="zh-CN" sz="2400"/>
              <a:t>Lynn: It’s a computer software company. </a:t>
            </a:r>
            <a:endParaRPr lang="en-US" altLang="zh-CN" sz="2400"/>
          </a:p>
          <a:p>
            <a:pPr>
              <a:lnSpc>
                <a:spcPct val="130000"/>
              </a:lnSpc>
            </a:pPr>
            <a:r>
              <a:rPr lang="en-US" altLang="zh-CN" sz="2400"/>
              <a:t>Bob: So, what do you do?</a:t>
            </a:r>
            <a:endParaRPr lang="en-US" altLang="zh-CN" sz="2400"/>
          </a:p>
          <a:p>
            <a:pPr>
              <a:lnSpc>
                <a:spcPct val="130000"/>
              </a:lnSpc>
            </a:pPr>
            <a:r>
              <a:rPr lang="en-US" altLang="zh-CN" sz="2400"/>
              <a:t>Lynn: I’m a manager in customer</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Bob: Well, that sounds interesting.</a:t>
            </a:r>
            <a:endParaRPr lang="en-US" altLang="zh-CN" sz="2400"/>
          </a:p>
          <a:p>
            <a:pPr>
              <a:lnSpc>
                <a:spcPct val="130000"/>
              </a:lnSpc>
            </a:pPr>
            <a:r>
              <a:rPr lang="en-US" altLang="zh-CN" sz="2400"/>
              <a:t>Lynn: Well…it is, but I’m the</a:t>
            </a:r>
            <a:r>
              <a:rPr lang="en-US" altLang="zh-CN" sz="2400">
                <a:sym typeface="+mn-ea"/>
              </a:rPr>
              <a:t> </a:t>
            </a:r>
            <a:r>
              <a:rPr lang="en-US" altLang="zh-CN" sz="2400" u="sng">
                <a:sym typeface="+mn-ea"/>
              </a:rPr>
              <a:t>                       </a:t>
            </a:r>
            <a:r>
              <a:rPr lang="en-US" altLang="zh-CN" sz="2400">
                <a:sym typeface="+mn-ea"/>
              </a:rPr>
              <a:t> </a:t>
            </a:r>
            <a:r>
              <a:rPr lang="en-US" altLang="zh-CN" sz="2400"/>
              <a:t> office ten hours a day, six days a week. I’m always on the phone or at the computer. I need a</a:t>
            </a:r>
            <a:r>
              <a:rPr lang="en-US" altLang="zh-CN" sz="2400">
                <a:sym typeface="+mn-ea"/>
              </a:rPr>
              <a:t> </a:t>
            </a:r>
            <a:r>
              <a:rPr lang="en-US" altLang="zh-CN" sz="2400" u="sng">
                <a:sym typeface="+mn-ea"/>
              </a:rPr>
              <a:t>                       </a:t>
            </a:r>
            <a:r>
              <a:rPr lang="en-US" altLang="zh-CN" sz="2400">
                <a:sym typeface="+mn-ea"/>
              </a:rPr>
              <a:t> </a:t>
            </a:r>
            <a:r>
              <a:rPr lang="en-US" altLang="zh-CN" sz="2400"/>
              <a:t> . Oh, excuse me, I’ve got to go back to work.</a:t>
            </a:r>
            <a:endParaRPr lang="en-US" altLang="zh-CN" sz="2400"/>
          </a:p>
          <a:p>
            <a:pPr>
              <a:lnSpc>
                <a:spcPct val="130000"/>
              </a:lnSpc>
            </a:pPr>
            <a:r>
              <a:rPr lang="en-US" altLang="zh-CN" sz="2400"/>
              <a:t>Paula: Oh. OK. Bye. </a:t>
            </a:r>
            <a:endParaRPr lang="en-US" altLang="zh-CN" sz="2400"/>
          </a:p>
          <a:p>
            <a:pPr>
              <a:lnSpc>
                <a:spcPct val="130000"/>
              </a:lnSpc>
            </a:pPr>
            <a:r>
              <a:rPr lang="en-US" altLang="zh-CN" sz="2400"/>
              <a:t>Bob: See you later.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862965" y="2038350"/>
            <a:ext cx="10071735" cy="3598545"/>
          </a:xfrm>
          <a:prstGeom prst="rect">
            <a:avLst/>
          </a:prstGeom>
          <a:noFill/>
        </p:spPr>
        <p:txBody>
          <a:bodyPr wrap="square" rtlCol="0">
            <a:spAutoFit/>
          </a:bodyPr>
          <a:p>
            <a:pPr>
              <a:lnSpc>
                <a:spcPct val="190000"/>
              </a:lnSpc>
            </a:pPr>
            <a:r>
              <a:rPr lang="en-US" altLang="zh-CN" sz="2400"/>
              <a:t>(       ) 1. Paula knew Lynn quite well.</a:t>
            </a:r>
            <a:endParaRPr lang="en-US" altLang="zh-CN" sz="2400"/>
          </a:p>
          <a:p>
            <a:pPr>
              <a:lnSpc>
                <a:spcPct val="190000"/>
              </a:lnSpc>
            </a:pPr>
            <a:r>
              <a:rPr lang="en-US" altLang="zh-CN" sz="2400">
                <a:sym typeface="+mn-ea"/>
              </a:rPr>
              <a:t>(       ) </a:t>
            </a:r>
            <a:r>
              <a:rPr lang="en-US" altLang="zh-CN" sz="2400"/>
              <a:t>2. Lynn and Bob were friends.</a:t>
            </a:r>
            <a:endParaRPr lang="en-US" altLang="zh-CN" sz="2400"/>
          </a:p>
          <a:p>
            <a:pPr>
              <a:lnSpc>
                <a:spcPct val="190000"/>
              </a:lnSpc>
            </a:pPr>
            <a:r>
              <a:rPr lang="en-US" altLang="zh-CN" sz="2400">
                <a:sym typeface="+mn-ea"/>
              </a:rPr>
              <a:t>(       ) </a:t>
            </a:r>
            <a:r>
              <a:rPr lang="en-US" altLang="zh-CN" sz="2400"/>
              <a:t>3. Bob worked for a software company.</a:t>
            </a:r>
            <a:endParaRPr lang="en-US" altLang="zh-CN" sz="2400"/>
          </a:p>
          <a:p>
            <a:pPr>
              <a:lnSpc>
                <a:spcPct val="190000"/>
              </a:lnSpc>
            </a:pPr>
            <a:r>
              <a:rPr lang="en-US" altLang="zh-CN" sz="2400">
                <a:sym typeface="+mn-ea"/>
              </a:rPr>
              <a:t>(       ) </a:t>
            </a:r>
            <a:r>
              <a:rPr lang="en-US" altLang="zh-CN" sz="2400"/>
              <a:t>4. Lynn didn't like her job.</a:t>
            </a:r>
            <a:endParaRPr lang="en-US" altLang="zh-CN" sz="2400"/>
          </a:p>
          <a:p>
            <a:pPr>
              <a:lnSpc>
                <a:spcPct val="190000"/>
              </a:lnSpc>
            </a:pPr>
            <a:r>
              <a:rPr lang="en-US" altLang="zh-CN" sz="2400">
                <a:sym typeface="+mn-ea"/>
              </a:rPr>
              <a:t>(       ) </a:t>
            </a:r>
            <a:r>
              <a:rPr lang="en-US" altLang="zh-CN" sz="2400"/>
              <a:t>5. Lynn has changed her job.</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0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846455" y="1659255"/>
            <a:ext cx="10648315" cy="5077460"/>
          </a:xfrm>
          <a:prstGeom prst="rect">
            <a:avLst/>
          </a:prstGeom>
          <a:noFill/>
        </p:spPr>
        <p:txBody>
          <a:bodyPr wrap="square" rtlCol="0">
            <a:spAutoFit/>
          </a:bodyPr>
          <a:p>
            <a:pPr>
              <a:lnSpc>
                <a:spcPct val="150000"/>
              </a:lnSpc>
            </a:pPr>
            <a:r>
              <a:rPr lang="en-US" altLang="zh-CN" sz="2400"/>
              <a:t>1. Good morning! </a:t>
            </a:r>
            <a:r>
              <a:rPr lang="en-US" altLang="zh-CN" sz="2400" u="sng"/>
              <a:t>                       </a:t>
            </a:r>
            <a:r>
              <a:rPr lang="en-US" altLang="zh-CN" sz="2400"/>
              <a:t> </a:t>
            </a:r>
            <a:r>
              <a:rPr lang="en-US" altLang="zh-CN" sz="2400"/>
              <a:t>me to introduce myself. I’m Li Ming from Xinan Technical College. </a:t>
            </a:r>
            <a:endParaRPr lang="en-US" altLang="zh-CN" sz="2400"/>
          </a:p>
          <a:p>
            <a:pPr>
              <a:lnSpc>
                <a:spcPct val="150000"/>
              </a:lnSpc>
            </a:pPr>
            <a:r>
              <a:rPr lang="en-US" altLang="zh-CN" sz="2400"/>
              <a:t>2. Good afternoon! May I have the pleasure of</a:t>
            </a:r>
            <a:r>
              <a:rPr lang="en-US" altLang="zh-CN" sz="2400">
                <a:sym typeface="+mn-ea"/>
              </a:rPr>
              <a:t> </a:t>
            </a:r>
            <a:r>
              <a:rPr lang="en-US" altLang="zh-CN" sz="2400" u="sng">
                <a:sym typeface="+mn-ea"/>
              </a:rPr>
              <a:t>                       </a:t>
            </a:r>
            <a:r>
              <a:rPr lang="en-US" altLang="zh-CN" sz="2400">
                <a:sym typeface="+mn-ea"/>
              </a:rPr>
              <a:t> </a:t>
            </a:r>
            <a:r>
              <a:rPr lang="en-US" altLang="zh-CN" sz="2400"/>
              <a:t> our new boss to you?</a:t>
            </a:r>
            <a:endParaRPr lang="en-US" altLang="zh-CN" sz="2400"/>
          </a:p>
          <a:p>
            <a:pPr>
              <a:lnSpc>
                <a:spcPct val="150000"/>
              </a:lnSpc>
            </a:pPr>
            <a:r>
              <a:rPr lang="en-US" altLang="zh-CN" sz="2400"/>
              <a:t>3. Good morning! Let me introduce our</a:t>
            </a:r>
            <a:r>
              <a:rPr lang="en-US" altLang="zh-CN" sz="2400">
                <a:sym typeface="+mn-ea"/>
              </a:rPr>
              <a:t> </a:t>
            </a:r>
            <a:r>
              <a:rPr lang="en-US" altLang="zh-CN" sz="2400" u="sng">
                <a:sym typeface="+mn-ea"/>
              </a:rPr>
              <a:t>                       </a:t>
            </a:r>
            <a:r>
              <a:rPr lang="en-US" altLang="zh-CN" sz="2400">
                <a:sym typeface="+mn-ea"/>
              </a:rPr>
              <a:t> </a:t>
            </a:r>
            <a:r>
              <a:rPr lang="en-US" altLang="zh-CN" sz="2400"/>
              <a:t> to you. </a:t>
            </a:r>
            <a:endParaRPr lang="en-US" altLang="zh-CN" sz="2400"/>
          </a:p>
          <a:p>
            <a:pPr>
              <a:lnSpc>
                <a:spcPct val="150000"/>
              </a:lnSpc>
            </a:pPr>
            <a:r>
              <a:rPr lang="en-US" altLang="zh-CN" sz="2400"/>
              <a:t>4. Good afternoon! I’d like you to meet your new</a:t>
            </a:r>
            <a:r>
              <a:rPr lang="en-US" altLang="zh-CN" sz="2400">
                <a:sym typeface="+mn-ea"/>
              </a:rPr>
              <a:t> </a:t>
            </a:r>
            <a:r>
              <a:rPr lang="en-US" altLang="zh-CN" sz="2400" u="sng">
                <a:sym typeface="+mn-ea"/>
              </a:rPr>
              <a:t>                       </a:t>
            </a:r>
            <a:r>
              <a:rPr lang="en-US" altLang="zh-CN" sz="2400">
                <a:sym typeface="+mn-ea"/>
              </a:rPr>
              <a:t> </a:t>
            </a:r>
            <a:r>
              <a:rPr lang="en-US" altLang="zh-CN" sz="2400"/>
              <a:t>. </a:t>
            </a:r>
            <a:endParaRPr lang="en-US" altLang="zh-CN" sz="2400"/>
          </a:p>
          <a:p>
            <a:pPr>
              <a:lnSpc>
                <a:spcPct val="150000"/>
              </a:lnSpc>
            </a:pPr>
            <a:r>
              <a:rPr lang="en-US" altLang="zh-CN" sz="2400"/>
              <a:t>5. Hello, Mr. Wang. I’ve</a:t>
            </a:r>
            <a:r>
              <a:rPr lang="en-US" altLang="zh-CN" sz="2400">
                <a:sym typeface="+mn-ea"/>
              </a:rPr>
              <a:t> </a:t>
            </a:r>
            <a:r>
              <a:rPr lang="en-US" altLang="zh-CN" sz="2400" u="sng">
                <a:sym typeface="+mn-ea"/>
              </a:rPr>
              <a:t>                       </a:t>
            </a:r>
            <a:r>
              <a:rPr lang="en-US" altLang="zh-CN" sz="2400">
                <a:sym typeface="+mn-ea"/>
              </a:rPr>
              <a:t> </a:t>
            </a:r>
            <a:r>
              <a:rPr lang="en-US" altLang="zh-CN" sz="2400"/>
              <a:t> a lot about your factory. </a:t>
            </a:r>
            <a:endParaRPr lang="en-US" altLang="zh-CN" sz="2400"/>
          </a:p>
          <a:p>
            <a:pPr>
              <a:lnSpc>
                <a:spcPct val="150000"/>
              </a:lnSpc>
            </a:pPr>
            <a:r>
              <a:rPr lang="en-US" altLang="zh-CN" sz="2400"/>
              <a:t>6. Hi, Wang Ping. How have you been? What’s</a:t>
            </a:r>
            <a:r>
              <a:rPr lang="en-US" altLang="zh-CN" sz="2400">
                <a:sym typeface="+mn-ea"/>
              </a:rPr>
              <a:t> </a:t>
            </a:r>
            <a:r>
              <a:rPr lang="en-US" altLang="zh-CN" sz="2400" u="sng">
                <a:sym typeface="+mn-ea"/>
              </a:rPr>
              <a:t>                       </a:t>
            </a:r>
            <a:r>
              <a:rPr lang="en-US" altLang="zh-CN" sz="2400">
                <a:sym typeface="+mn-ea"/>
              </a:rPr>
              <a:t> </a:t>
            </a:r>
            <a:r>
              <a:rPr lang="en-US" altLang="zh-CN" sz="2400"/>
              <a:t> with you? </a:t>
            </a:r>
            <a:endParaRPr lang="en-US" altLang="zh-CN" sz="2400"/>
          </a:p>
          <a:p>
            <a:pPr>
              <a:lnSpc>
                <a:spcPct val="150000"/>
              </a:lnSpc>
            </a:pPr>
            <a:r>
              <a:rPr lang="en-US" altLang="zh-CN" sz="2400"/>
              <a:t>7. Hello, Liu Ling. How are you doing</a:t>
            </a:r>
            <a:r>
              <a:rPr lang="en-US" altLang="zh-CN" sz="2400">
                <a:sym typeface="+mn-ea"/>
              </a:rPr>
              <a:t> </a:t>
            </a:r>
            <a:r>
              <a:rPr lang="en-US" altLang="zh-CN" sz="2400" u="sng">
                <a:sym typeface="+mn-ea"/>
              </a:rPr>
              <a:t>                       </a:t>
            </a:r>
            <a:r>
              <a:rPr lang="en-US" altLang="zh-CN" sz="2400">
                <a:sym typeface="+mn-ea"/>
              </a:rPr>
              <a:t> </a:t>
            </a:r>
            <a:r>
              <a:rPr lang="en-US" altLang="zh-CN" sz="2400"/>
              <a:t> days? </a:t>
            </a:r>
            <a:endParaRPr lang="en-US" altLang="zh-CN" sz="2400"/>
          </a:p>
          <a:p>
            <a:pPr>
              <a:lnSpc>
                <a:spcPct val="150000"/>
              </a:lnSpc>
            </a:pPr>
            <a:r>
              <a:rPr lang="en-US" altLang="zh-CN" sz="2400"/>
              <a:t>8. Good evening! I’m glad you have come to attend the opening</a:t>
            </a:r>
            <a:r>
              <a:rPr lang="en-US" altLang="zh-CN" sz="2400">
                <a:sym typeface="+mn-ea"/>
              </a:rPr>
              <a:t> </a:t>
            </a:r>
            <a:r>
              <a:rPr lang="en-US" altLang="zh-CN" sz="2400" u="sng">
                <a:sym typeface="+mn-ea"/>
              </a:rPr>
              <a:t>                       </a:t>
            </a:r>
            <a:r>
              <a:rPr lang="en-US" altLang="zh-CN" sz="2400">
                <a:sym typeface="+mn-ea"/>
              </a:rPr>
              <a:t> </a:t>
            </a:r>
            <a:r>
              <a:rPr lang="en-US" altLang="zh-CN" sz="2400"/>
              <a: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876935" y="874395"/>
            <a:ext cx="10648315" cy="5846445"/>
          </a:xfrm>
          <a:prstGeom prst="rect">
            <a:avLst/>
          </a:prstGeom>
          <a:noFill/>
        </p:spPr>
        <p:txBody>
          <a:bodyPr wrap="square" rtlCol="0">
            <a:spAutoFit/>
          </a:bodyPr>
          <a:p>
            <a:pPr>
              <a:lnSpc>
                <a:spcPct val="130000"/>
              </a:lnSpc>
            </a:pPr>
            <a:r>
              <a:rPr lang="en-US" altLang="zh-CN" sz="2400"/>
              <a:t>9. It’s such a lovely day. Let’s go for a walk in the</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10. I hear your wife is ill. Is she</a:t>
            </a:r>
            <a:r>
              <a:rPr lang="en-US" altLang="zh-CN" sz="2400">
                <a:sym typeface="+mn-ea"/>
              </a:rPr>
              <a:t> </a:t>
            </a:r>
            <a:r>
              <a:rPr lang="en-US" altLang="zh-CN" sz="2400" u="sng">
                <a:sym typeface="+mn-ea"/>
              </a:rPr>
              <a:t>                       </a:t>
            </a:r>
            <a:r>
              <a:rPr lang="en-US" altLang="zh-CN" sz="2400">
                <a:sym typeface="+mn-ea"/>
              </a:rPr>
              <a:t> </a:t>
            </a:r>
            <a:r>
              <a:rPr lang="en-US" altLang="zh-CN" sz="2400"/>
              <a:t> better now? </a:t>
            </a:r>
            <a:endParaRPr lang="en-US" altLang="zh-CN" sz="2400"/>
          </a:p>
          <a:p>
            <a:pPr>
              <a:lnSpc>
                <a:spcPct val="130000"/>
              </a:lnSpc>
            </a:pPr>
            <a:r>
              <a:rPr lang="en-US" altLang="zh-CN" sz="2400"/>
              <a:t>11. Jim, what’s the matter with you? You look</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12. Hi, Peter. Do you know what the </a:t>
            </a:r>
            <a:r>
              <a:rPr lang="en-US" altLang="zh-CN" sz="2400">
                <a:sym typeface="+mn-ea"/>
              </a:rPr>
              <a:t> </a:t>
            </a:r>
            <a:r>
              <a:rPr lang="en-US" altLang="zh-CN" sz="2400" u="sng">
                <a:sym typeface="+mn-ea"/>
              </a:rPr>
              <a:t>                       </a:t>
            </a:r>
            <a:r>
              <a:rPr lang="en-US" altLang="zh-CN" sz="2400">
                <a:sym typeface="+mn-ea"/>
              </a:rPr>
              <a:t> </a:t>
            </a:r>
            <a:r>
              <a:rPr lang="en-US" altLang="zh-CN" sz="2400"/>
              <a:t>will be like tomorrow? </a:t>
            </a:r>
            <a:endParaRPr lang="en-US" altLang="zh-CN" sz="2400"/>
          </a:p>
          <a:p>
            <a:pPr>
              <a:lnSpc>
                <a:spcPct val="130000"/>
              </a:lnSpc>
            </a:pPr>
            <a:r>
              <a:rPr lang="en-US" altLang="zh-CN" sz="2400"/>
              <a:t>13. Let’s have a beer and </a:t>
            </a:r>
            <a:r>
              <a:rPr lang="en-US" altLang="zh-CN" sz="2400">
                <a:sym typeface="+mn-ea"/>
              </a:rPr>
              <a:t> </a:t>
            </a:r>
            <a:r>
              <a:rPr lang="en-US" altLang="zh-CN" sz="2400" u="sng">
                <a:sym typeface="+mn-ea"/>
              </a:rPr>
              <a:t>                       </a:t>
            </a:r>
            <a:r>
              <a:rPr lang="en-US" altLang="zh-CN" sz="2400">
                <a:sym typeface="+mn-ea"/>
              </a:rPr>
              <a:t> </a:t>
            </a:r>
            <a:r>
              <a:rPr lang="en-US" altLang="zh-CN" sz="2400"/>
              <a:t>the whole thing. </a:t>
            </a:r>
            <a:endParaRPr lang="en-US" altLang="zh-CN" sz="2400"/>
          </a:p>
          <a:p>
            <a:pPr>
              <a:lnSpc>
                <a:spcPct val="130000"/>
              </a:lnSpc>
            </a:pPr>
            <a:r>
              <a:rPr lang="en-US" altLang="zh-CN" sz="2400"/>
              <a:t>14. I hope you will come</a:t>
            </a:r>
            <a:r>
              <a:rPr lang="en-US" altLang="zh-CN" sz="2400">
                <a:sym typeface="+mn-ea"/>
              </a:rPr>
              <a:t> </a:t>
            </a:r>
            <a:r>
              <a:rPr lang="en-US" altLang="zh-CN" sz="2400" u="sng">
                <a:sym typeface="+mn-ea"/>
              </a:rPr>
              <a:t>                       </a:t>
            </a:r>
            <a:r>
              <a:rPr lang="en-US" altLang="zh-CN" sz="2400">
                <a:sym typeface="+mn-ea"/>
              </a:rPr>
              <a:t> </a:t>
            </a:r>
            <a:r>
              <a:rPr lang="en-US" altLang="zh-CN" sz="2400"/>
              <a:t> . Good-bye! </a:t>
            </a:r>
            <a:endParaRPr lang="en-US" altLang="zh-CN" sz="2400"/>
          </a:p>
          <a:p>
            <a:pPr>
              <a:lnSpc>
                <a:spcPct val="130000"/>
              </a:lnSpc>
            </a:pPr>
            <a:r>
              <a:rPr lang="en-US" altLang="zh-CN" sz="2400"/>
              <a:t>15. So much for this</a:t>
            </a:r>
            <a:r>
              <a:rPr lang="en-US" altLang="zh-CN" sz="2400">
                <a:sym typeface="+mn-ea"/>
              </a:rPr>
              <a:t> </a:t>
            </a:r>
            <a:r>
              <a:rPr lang="en-US" altLang="zh-CN" sz="2400" u="sng">
                <a:sym typeface="+mn-ea"/>
              </a:rPr>
              <a:t>                       </a:t>
            </a:r>
            <a:r>
              <a:rPr lang="en-US" altLang="zh-CN" sz="2400">
                <a:sym typeface="+mn-ea"/>
              </a:rPr>
              <a:t> </a:t>
            </a:r>
            <a:r>
              <a:rPr lang="en-US" altLang="zh-CN" sz="2400"/>
              <a:t> today! See you tomorrow. </a:t>
            </a:r>
            <a:endParaRPr lang="en-US" altLang="zh-CN" sz="2400"/>
          </a:p>
          <a:p>
            <a:pPr>
              <a:lnSpc>
                <a:spcPct val="130000"/>
              </a:lnSpc>
            </a:pPr>
            <a:r>
              <a:rPr lang="en-US" altLang="zh-CN" sz="2400"/>
              <a:t>16. I’m afraid I can’t </a:t>
            </a:r>
            <a:r>
              <a:rPr lang="en-US" altLang="zh-CN" sz="2400">
                <a:sym typeface="+mn-ea"/>
              </a:rPr>
              <a:t> </a:t>
            </a:r>
            <a:r>
              <a:rPr lang="en-US" altLang="zh-CN" sz="2400" u="sng">
                <a:sym typeface="+mn-ea"/>
              </a:rPr>
              <a:t>                       </a:t>
            </a:r>
            <a:r>
              <a:rPr lang="en-US" altLang="zh-CN" sz="2400">
                <a:sym typeface="+mn-ea"/>
              </a:rPr>
              <a:t> </a:t>
            </a:r>
            <a:r>
              <a:rPr lang="en-US" altLang="zh-CN" sz="2400"/>
              <a:t>you. Have a good day! </a:t>
            </a:r>
            <a:endParaRPr lang="en-US" altLang="zh-CN" sz="2400"/>
          </a:p>
          <a:p>
            <a:pPr>
              <a:lnSpc>
                <a:spcPct val="130000"/>
              </a:lnSpc>
            </a:pPr>
            <a:r>
              <a:rPr lang="en-US" altLang="zh-CN" sz="2400"/>
              <a:t>17. Pleased</a:t>
            </a:r>
            <a:r>
              <a:rPr lang="en-US" altLang="zh-CN" sz="2400">
                <a:sym typeface="+mn-ea"/>
              </a:rPr>
              <a:t> </a:t>
            </a:r>
            <a:r>
              <a:rPr lang="en-US" altLang="zh-CN" sz="2400" u="sng">
                <a:sym typeface="+mn-ea"/>
              </a:rPr>
              <a:t>                       </a:t>
            </a:r>
            <a:r>
              <a:rPr lang="en-US" altLang="zh-CN" sz="2400">
                <a:sym typeface="+mn-ea"/>
              </a:rPr>
              <a:t> </a:t>
            </a:r>
            <a:r>
              <a:rPr lang="en-US" altLang="zh-CN" sz="2400"/>
              <a:t> you. See you soon. </a:t>
            </a:r>
            <a:endParaRPr lang="en-US" altLang="zh-CN" sz="2400"/>
          </a:p>
          <a:p>
            <a:pPr>
              <a:lnSpc>
                <a:spcPct val="130000"/>
              </a:lnSpc>
            </a:pPr>
            <a:r>
              <a:rPr lang="en-US" altLang="zh-CN" sz="2400"/>
              <a:t>18. I hope you have a bright</a:t>
            </a:r>
            <a:r>
              <a:rPr lang="en-US" altLang="zh-CN" sz="2400">
                <a:sym typeface="+mn-ea"/>
              </a:rPr>
              <a:t> </a:t>
            </a:r>
            <a:r>
              <a:rPr lang="en-US" altLang="zh-CN" sz="2400" u="sng">
                <a:sym typeface="+mn-ea"/>
              </a:rPr>
              <a:t>                       </a:t>
            </a:r>
            <a:r>
              <a:rPr lang="en-US" altLang="zh-CN" sz="2400">
                <a:sym typeface="+mn-ea"/>
              </a:rPr>
              <a:t> </a:t>
            </a:r>
            <a:r>
              <a:rPr lang="en-US" altLang="zh-CN" sz="2400"/>
              <a:t> . So long! </a:t>
            </a:r>
            <a:endParaRPr lang="en-US" altLang="zh-CN" sz="2400"/>
          </a:p>
          <a:p>
            <a:pPr>
              <a:lnSpc>
                <a:spcPct val="130000"/>
              </a:lnSpc>
            </a:pPr>
            <a:r>
              <a:rPr lang="en-US" altLang="zh-CN" sz="2400"/>
              <a:t>19. It’s a pleasure to have</a:t>
            </a:r>
            <a:r>
              <a:rPr lang="en-US" altLang="zh-CN" sz="2400">
                <a:sym typeface="+mn-ea"/>
              </a:rPr>
              <a:t> </a:t>
            </a:r>
            <a:r>
              <a:rPr lang="en-US" altLang="zh-CN" sz="2400" u="sng">
                <a:sym typeface="+mn-ea"/>
              </a:rPr>
              <a:t>                       </a:t>
            </a:r>
            <a:r>
              <a:rPr lang="en-US" altLang="zh-CN" sz="2400">
                <a:sym typeface="+mn-ea"/>
              </a:rPr>
              <a:t> </a:t>
            </a:r>
            <a:r>
              <a:rPr lang="en-US" altLang="zh-CN" sz="2400"/>
              <a:t> together. See you later. </a:t>
            </a:r>
            <a:endParaRPr lang="en-US" altLang="zh-CN" sz="2400"/>
          </a:p>
          <a:p>
            <a:pPr>
              <a:lnSpc>
                <a:spcPct val="130000"/>
              </a:lnSpc>
            </a:pPr>
            <a:r>
              <a:rPr lang="en-US" altLang="zh-CN" sz="2400"/>
              <a:t>20. Good luck to your</a:t>
            </a:r>
            <a:r>
              <a:rPr lang="en-US" altLang="zh-CN" sz="2400">
                <a:sym typeface="+mn-ea"/>
              </a:rPr>
              <a:t> </a:t>
            </a:r>
            <a:r>
              <a:rPr lang="en-US" altLang="zh-CN" sz="2400" u="sng">
                <a:sym typeface="+mn-ea"/>
              </a:rPr>
              <a:t>                       </a:t>
            </a:r>
            <a:r>
              <a:rPr lang="en-US" altLang="zh-CN" sz="2400">
                <a:sym typeface="+mn-ea"/>
              </a:rPr>
              <a:t> </a:t>
            </a:r>
            <a:r>
              <a:rPr lang="en-US" altLang="zh-CN" sz="2400"/>
              <a:t> . Good day!</a:t>
            </a:r>
            <a:endParaRPr lang="en-US" altLang="zh-CN" sz="2400"/>
          </a:p>
        </p:txBody>
      </p:sp>
      <p:sp>
        <p:nvSpPr>
          <p:cNvPr id="2" name="文本框 1"/>
          <p:cNvSpPr txBox="1"/>
          <p:nvPr/>
        </p:nvSpPr>
        <p:spPr>
          <a:xfrm>
            <a:off x="5941060" y="3244850"/>
            <a:ext cx="309880" cy="368300"/>
          </a:xfrm>
          <a:prstGeom prst="rect">
            <a:avLst/>
          </a:prstGeom>
          <a:noFill/>
        </p:spPr>
        <p:txBody>
          <a:bodyPr wrap="none" rtlCol="0" anchor="t">
            <a:spAutoFit/>
          </a:bodyPr>
          <a:p>
            <a:r>
              <a:rPr lang="en-US" altLang="zh-CN">
                <a:sym typeface="+mn-ea"/>
              </a:rPr>
              <a:t> </a:t>
            </a:r>
            <a:r>
              <a:rPr lang="en-US" altLang="zh-CN" u="sng">
                <a:sym typeface="+mn-ea"/>
              </a:rPr>
              <a:t>                       </a:t>
            </a:r>
            <a:r>
              <a:rPr lang="en-US" altLang="zh-CN">
                <a:sym typeface="+mn-ea"/>
              </a:rPr>
              <a:t> </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24355"/>
            <a:ext cx="10648315" cy="3966845"/>
          </a:xfrm>
          <a:prstGeom prst="rect">
            <a:avLst/>
          </a:prstGeom>
          <a:noFill/>
        </p:spPr>
        <p:txBody>
          <a:bodyPr wrap="square" rtlCol="0">
            <a:spAutoFit/>
          </a:bodyPr>
          <a:p>
            <a:pPr>
              <a:lnSpc>
                <a:spcPct val="180000"/>
              </a:lnSpc>
            </a:pPr>
            <a:r>
              <a:rPr lang="en-US" altLang="zh-CN" sz="2400"/>
              <a:t>1. Who should you turn to when you introduce people, the male or female?</a:t>
            </a:r>
            <a:endParaRPr lang="en-US" altLang="zh-CN" sz="2400"/>
          </a:p>
          <a:p>
            <a:pPr>
              <a:lnSpc>
                <a:spcPct val="180000"/>
              </a:lnSpc>
            </a:pPr>
            <a:endParaRPr lang="en-US" altLang="zh-CN" sz="2400"/>
          </a:p>
          <a:p>
            <a:pPr>
              <a:lnSpc>
                <a:spcPct val="180000"/>
              </a:lnSpc>
            </a:pPr>
            <a:r>
              <a:rPr lang="en-US" altLang="zh-CN" sz="2400"/>
              <a:t>2. What do people usually do when they are introduced?</a:t>
            </a:r>
            <a:endParaRPr lang="en-US" altLang="zh-CN" sz="2400"/>
          </a:p>
          <a:p>
            <a:pPr>
              <a:lnSpc>
                <a:spcPct val="180000"/>
              </a:lnSpc>
            </a:pPr>
            <a:endParaRPr lang="en-US" altLang="zh-CN" sz="2400"/>
          </a:p>
          <a:p>
            <a:pPr>
              <a:lnSpc>
                <a:spcPct val="180000"/>
              </a:lnSpc>
            </a:pPr>
            <a:r>
              <a:rPr lang="en-US" altLang="zh-CN" sz="2400"/>
              <a:t>3. Do people follow the same formalities at more informal meetings?</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 in it.</a:t>
            </a:r>
            <a:endParaRPr lang="en-US" altLang="zh-CN" b="0" dirty="0" smtClean="0">
              <a:solidFill>
                <a:srgbClr val="005188"/>
              </a:solidFill>
            </a:endParaRPr>
          </a:p>
        </p:txBody>
      </p:sp>
      <p:sp>
        <p:nvSpPr>
          <p:cNvPr id="34" name="文本框 33"/>
          <p:cNvSpPr txBox="1"/>
          <p:nvPr/>
        </p:nvSpPr>
        <p:spPr>
          <a:xfrm>
            <a:off x="772160" y="1659255"/>
            <a:ext cx="10648315" cy="4523105"/>
          </a:xfrm>
          <a:prstGeom prst="rect">
            <a:avLst/>
          </a:prstGeom>
          <a:noFill/>
        </p:spPr>
        <p:txBody>
          <a:bodyPr wrap="square" rtlCol="0">
            <a:spAutoFit/>
          </a:bodyPr>
          <a:p>
            <a:pPr>
              <a:lnSpc>
                <a:spcPct val="200000"/>
              </a:lnSpc>
            </a:pPr>
            <a:r>
              <a:rPr lang="en-US" altLang="zh-CN" sz="2400"/>
              <a:t>    When the young waitress in the café in Tom’s building started</a:t>
            </a:r>
            <a:r>
              <a:rPr lang="en-US" altLang="zh-CN" sz="2400">
                <a:sym typeface="+mn-ea"/>
              </a:rPr>
              <a:t> </a:t>
            </a:r>
            <a:r>
              <a:rPr lang="en-US" altLang="zh-CN" sz="2400" u="sng">
                <a:sym typeface="+mn-ea"/>
              </a:rPr>
              <a:t>                       </a:t>
            </a:r>
            <a:r>
              <a:rPr lang="en-US" altLang="zh-CN" sz="2400">
                <a:sym typeface="+mn-ea"/>
              </a:rPr>
              <a:t> </a:t>
            </a:r>
            <a:r>
              <a:rPr lang="en-US" altLang="zh-CN" sz="2400"/>
              <a:t> hello </a:t>
            </a:r>
            <a:endParaRPr lang="en-US" altLang="zh-CN" sz="2400"/>
          </a:p>
          <a:p>
            <a:pPr>
              <a:lnSpc>
                <a:spcPct val="200000"/>
              </a:lnSpc>
            </a:pPr>
            <a:r>
              <a:rPr lang="en-US" altLang="zh-CN" sz="2400"/>
              <a:t>every day, Tom was flattered, for she was at least 15 years younger than him. One day she waved and</a:t>
            </a:r>
            <a:r>
              <a:rPr lang="en-US" altLang="zh-CN" sz="2400">
                <a:sym typeface="+mn-ea"/>
              </a:rPr>
              <a:t> </a:t>
            </a:r>
            <a:r>
              <a:rPr lang="en-US" altLang="zh-CN" sz="2400" u="sng">
                <a:sym typeface="+mn-ea"/>
              </a:rPr>
              <a:t>                       </a:t>
            </a:r>
            <a:r>
              <a:rPr lang="en-US" altLang="zh-CN" sz="2400">
                <a:sym typeface="+mn-ea"/>
              </a:rPr>
              <a:t> </a:t>
            </a:r>
            <a:r>
              <a:rPr lang="en-US" altLang="zh-CN" sz="2400"/>
              <a:t> to Tom again. When Tom</a:t>
            </a:r>
            <a:r>
              <a:rPr lang="en-US" altLang="zh-CN" sz="2400">
                <a:sym typeface="+mn-ea"/>
              </a:rPr>
              <a:t> </a:t>
            </a:r>
            <a:r>
              <a:rPr lang="en-US" altLang="zh-CN" sz="2400" u="sng">
                <a:sym typeface="+mn-ea"/>
              </a:rPr>
              <a:t>                       </a:t>
            </a:r>
            <a:r>
              <a:rPr lang="en-US" altLang="zh-CN" sz="2400">
                <a:sym typeface="+mn-ea"/>
              </a:rPr>
              <a:t> </a:t>
            </a:r>
            <a:r>
              <a:rPr lang="en-US" altLang="zh-CN" sz="2400"/>
              <a:t> over, she said, “Hello, sir. How are you?” Tom answered excitedly, “I have never been better.” “Are you single?” she asked. “Why? Yes.” Tom replied, smiling at her</a:t>
            </a:r>
            <a:r>
              <a:rPr lang="en-US" altLang="zh-CN" sz="2400">
                <a:sym typeface="+mn-ea"/>
              </a:rPr>
              <a:t> </a:t>
            </a:r>
            <a:r>
              <a:rPr lang="en-US" altLang="zh-CN" sz="2400" u="sng">
                <a:sym typeface="+mn-ea"/>
              </a:rPr>
              <a:t>                       </a:t>
            </a:r>
            <a:r>
              <a:rPr lang="en-US" altLang="zh-CN" sz="2400">
                <a:sym typeface="+mn-ea"/>
              </a:rPr>
              <a:t> </a:t>
            </a:r>
            <a:r>
              <a:rPr lang="en-US" altLang="zh-CN" sz="2400"/>
              <a:t> . “So is my </a:t>
            </a:r>
            <a:r>
              <a:rPr lang="en-US" altLang="zh-CN" sz="2400">
                <a:sym typeface="+mn-ea"/>
              </a:rPr>
              <a:t> </a:t>
            </a:r>
            <a:r>
              <a:rPr lang="en-US" altLang="zh-CN" sz="2400" u="sng">
                <a:sym typeface="+mn-ea"/>
              </a:rPr>
              <a:t>                       </a:t>
            </a:r>
            <a:r>
              <a:rPr lang="en-US" altLang="zh-CN" sz="2400">
                <a:sym typeface="+mn-ea"/>
              </a:rPr>
              <a:t> </a:t>
            </a:r>
            <a:r>
              <a:rPr lang="en-US" altLang="zh-CN" sz="2400"/>
              <a:t>,” she said, “would you like to meet her?”</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178560"/>
            <a:ext cx="4512945" cy="5262245"/>
          </a:xfrm>
          <a:prstGeom prst="rect">
            <a:avLst/>
          </a:prstGeom>
          <a:noFill/>
        </p:spPr>
        <p:txBody>
          <a:bodyPr wrap="square" rtlCol="0">
            <a:spAutoFit/>
          </a:bodyPr>
          <a:p>
            <a:r>
              <a:rPr lang="en-US" altLang="zh-CN" sz="2800"/>
              <a:t>at the opening ceremony</a:t>
            </a:r>
            <a:endParaRPr lang="en-US" altLang="zh-CN" sz="2800"/>
          </a:p>
          <a:p>
            <a:r>
              <a:rPr lang="en-US" altLang="zh-CN" sz="2800"/>
              <a:t>be laid up with</a:t>
            </a:r>
            <a:endParaRPr lang="en-US" altLang="zh-CN" sz="2800"/>
          </a:p>
          <a:p>
            <a:r>
              <a:rPr lang="en-US" altLang="zh-CN" sz="2800"/>
              <a:t>beckon  </a:t>
            </a:r>
            <a:endParaRPr lang="en-US" altLang="zh-CN" sz="2800"/>
          </a:p>
          <a:p>
            <a:r>
              <a:rPr lang="en-US" altLang="zh-CN" sz="2800"/>
              <a:t> cooperation</a:t>
            </a:r>
            <a:endParaRPr lang="en-US" altLang="zh-CN" sz="2800"/>
          </a:p>
          <a:p>
            <a:r>
              <a:rPr lang="en-US" altLang="zh-CN" sz="2800"/>
              <a:t>declare</a:t>
            </a:r>
            <a:endParaRPr lang="en-US" altLang="zh-CN" sz="2800"/>
          </a:p>
          <a:p>
            <a:r>
              <a:rPr lang="en-US" altLang="zh-CN" sz="2800"/>
              <a:t>especially</a:t>
            </a:r>
            <a:endParaRPr lang="en-US" altLang="zh-CN" sz="2800"/>
          </a:p>
          <a:p>
            <a:r>
              <a:rPr lang="en-US" altLang="zh-CN" sz="2800"/>
              <a:t>fancy</a:t>
            </a:r>
            <a:endParaRPr lang="en-US" altLang="zh-CN" sz="2800"/>
          </a:p>
          <a:p>
            <a:r>
              <a:rPr lang="en-US" altLang="zh-CN" sz="2800"/>
              <a:t>flattered</a:t>
            </a:r>
            <a:endParaRPr lang="en-US" altLang="zh-CN" sz="2800"/>
          </a:p>
          <a:p>
            <a:r>
              <a:rPr lang="en-US" altLang="zh-CN" sz="2800"/>
              <a:t>on one's feet</a:t>
            </a:r>
            <a:endParaRPr lang="en-US" altLang="zh-CN" sz="2800"/>
          </a:p>
          <a:p>
            <a:r>
              <a:rPr lang="en-US" altLang="zh-CN" sz="2800"/>
              <a:t>rank</a:t>
            </a:r>
            <a:endParaRPr lang="en-US" altLang="zh-CN" sz="2800"/>
          </a:p>
          <a:p>
            <a:r>
              <a:rPr lang="en-US" altLang="zh-CN" sz="2800"/>
              <a:t>separation</a:t>
            </a:r>
            <a:endParaRPr lang="en-US" altLang="zh-CN" sz="2800"/>
          </a:p>
          <a:p>
            <a:r>
              <a:rPr lang="en-US" altLang="zh-CN" sz="2800"/>
              <a:t>software</a:t>
            </a:r>
            <a:endParaRPr lang="en-US" altLang="zh-CN" sz="2800"/>
          </a:p>
        </p:txBody>
      </p:sp>
      <p:sp>
        <p:nvSpPr>
          <p:cNvPr id="2" name="文本框 1"/>
          <p:cNvSpPr txBox="1"/>
          <p:nvPr/>
        </p:nvSpPr>
        <p:spPr>
          <a:xfrm>
            <a:off x="6505575" y="1191260"/>
            <a:ext cx="4512945" cy="5262245"/>
          </a:xfrm>
          <a:prstGeom prst="rect">
            <a:avLst/>
          </a:prstGeom>
          <a:noFill/>
        </p:spPr>
        <p:txBody>
          <a:bodyPr wrap="square" rtlCol="0">
            <a:spAutoFit/>
          </a:bodyPr>
          <a:p>
            <a:r>
              <a:rPr lang="zh-CN" altLang="en-US" sz="2800"/>
              <a:t>在开幕式上</a:t>
            </a:r>
            <a:endParaRPr lang="zh-CN" altLang="en-US" sz="2800"/>
          </a:p>
          <a:p>
            <a:r>
              <a:rPr lang="zh-CN" altLang="en-US" sz="2800"/>
              <a:t>因</a:t>
            </a:r>
            <a:r>
              <a:rPr lang="en-US" altLang="zh-CN" sz="2800"/>
              <a:t>...</a:t>
            </a:r>
            <a:r>
              <a:rPr lang="zh-CN" altLang="en-US" sz="2800"/>
              <a:t>卧床</a:t>
            </a:r>
            <a:endParaRPr lang="zh-CN" altLang="en-US" sz="2800"/>
          </a:p>
          <a:p>
            <a:r>
              <a:rPr lang="zh-CN" altLang="en-US" sz="2800"/>
              <a:t>召唤；示意</a:t>
            </a:r>
            <a:endParaRPr lang="zh-CN" altLang="en-US" sz="2800"/>
          </a:p>
          <a:p>
            <a:r>
              <a:rPr lang="zh-CN" altLang="en-US" sz="2800"/>
              <a:t>合作</a:t>
            </a:r>
            <a:endParaRPr lang="zh-CN" altLang="en-US" sz="2800"/>
          </a:p>
          <a:p>
            <a:r>
              <a:rPr lang="zh-CN" altLang="en-US" sz="2800"/>
              <a:t>宣布</a:t>
            </a:r>
            <a:endParaRPr lang="zh-CN" altLang="en-US" sz="2800"/>
          </a:p>
          <a:p>
            <a:r>
              <a:rPr lang="zh-CN" altLang="en-US" sz="2800"/>
              <a:t>尤其</a:t>
            </a:r>
            <a:endParaRPr lang="zh-CN" altLang="en-US" sz="2800"/>
          </a:p>
          <a:p>
            <a:r>
              <a:rPr lang="zh-CN" altLang="en-US" sz="2800"/>
              <a:t>奇特的，异样的</a:t>
            </a:r>
            <a:endParaRPr lang="zh-CN" altLang="en-US" sz="2800"/>
          </a:p>
          <a:p>
            <a:r>
              <a:rPr lang="zh-CN" altLang="en-US" sz="2800"/>
              <a:t>高兴的，感到荣幸的</a:t>
            </a:r>
            <a:endParaRPr lang="zh-CN" altLang="en-US" sz="2800"/>
          </a:p>
          <a:p>
            <a:r>
              <a:rPr lang="zh-CN" altLang="en-US" sz="2800"/>
              <a:t>站起来；大病初愈</a:t>
            </a:r>
            <a:endParaRPr lang="zh-CN" altLang="en-US" sz="2800"/>
          </a:p>
          <a:p>
            <a:r>
              <a:rPr lang="zh-CN" altLang="en-US" sz="2800"/>
              <a:t>等级；职位</a:t>
            </a:r>
            <a:endParaRPr lang="zh-CN" altLang="en-US" sz="2800"/>
          </a:p>
          <a:p>
            <a:r>
              <a:rPr lang="zh-CN" altLang="en-US" sz="2800"/>
              <a:t>分离</a:t>
            </a:r>
            <a:endParaRPr lang="zh-CN" altLang="en-US" sz="2800"/>
          </a:p>
          <a:p>
            <a:r>
              <a:rPr lang="zh-CN" altLang="en-US" sz="2800"/>
              <a:t>软件</a:t>
            </a:r>
            <a:r>
              <a:rPr lang="en-US" altLang="zh-CN" sz="2800"/>
              <a:t> </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1017270"/>
            <a:ext cx="1074610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937895"/>
            <a:ext cx="10071735" cy="6739255"/>
          </a:xfrm>
          <a:prstGeom prst="rect">
            <a:avLst/>
          </a:prstGeom>
          <a:noFill/>
        </p:spPr>
        <p:txBody>
          <a:bodyPr wrap="square" rtlCol="0">
            <a:spAutoFit/>
          </a:bodyPr>
          <a:p>
            <a:r>
              <a:rPr lang="en-US" altLang="zh-CN" sz="2400"/>
              <a:t>1. Good morning, everybody. I’d like to declare</a:t>
            </a:r>
            <a:endParaRPr lang="en-US" altLang="zh-CN" sz="2400"/>
          </a:p>
          <a:p>
            <a:r>
              <a:rPr lang="en-US" altLang="zh-CN" sz="2400"/>
              <a:t>the opening of this conference.</a:t>
            </a:r>
            <a:endParaRPr lang="en-US" altLang="zh-CN" sz="2400"/>
          </a:p>
          <a:p>
            <a:r>
              <a:rPr lang="en-US" altLang="zh-CN" sz="2400"/>
              <a:t>2. Hello! I haven’t seen you for a long time.</a:t>
            </a:r>
            <a:endParaRPr lang="en-US" altLang="zh-CN" sz="2400"/>
          </a:p>
          <a:p>
            <a:r>
              <a:rPr lang="en-US" altLang="zh-CN" sz="2400"/>
              <a:t>3. Hi, Peter. How are things going with you?</a:t>
            </a:r>
            <a:endParaRPr lang="en-US" altLang="zh-CN" sz="2400"/>
          </a:p>
          <a:p>
            <a:r>
              <a:rPr lang="en-US" altLang="zh-CN" sz="2400"/>
              <a:t>4. Good evening! Mr. Brown. It’s good to see you.</a:t>
            </a:r>
            <a:endParaRPr lang="en-US" altLang="zh-CN" sz="2400"/>
          </a:p>
          <a:p>
            <a:r>
              <a:rPr lang="en-US" altLang="zh-CN" sz="2400"/>
              <a:t>5. Hello, Peter. How is your business going?</a:t>
            </a:r>
            <a:endParaRPr lang="en-US" altLang="zh-CN" sz="2400"/>
          </a:p>
          <a:p>
            <a:r>
              <a:rPr lang="en-US" altLang="zh-CN" sz="2400"/>
              <a:t>6. I’m glad to meet you at the opening ceremony.</a:t>
            </a:r>
            <a:endParaRPr lang="en-US" altLang="zh-CN" sz="2400"/>
          </a:p>
          <a:p>
            <a:r>
              <a:rPr lang="en-US" altLang="zh-CN" sz="2400"/>
              <a:t>7. Is everything going well with your company?</a:t>
            </a:r>
            <a:endParaRPr lang="en-US" altLang="zh-CN" sz="2400"/>
          </a:p>
          <a:p>
            <a:r>
              <a:rPr lang="en-US" altLang="zh-CN" sz="2400"/>
              <a:t>8. I’m sorry. I’d better be going for the conference now.</a:t>
            </a:r>
            <a:endParaRPr lang="en-US" altLang="zh-CN" sz="2400"/>
          </a:p>
          <a:p>
            <a:r>
              <a:rPr lang="en-US" altLang="zh-CN" sz="2400"/>
              <a:t>9. It’s about time I have to leave. Bye-bye!</a:t>
            </a:r>
            <a:endParaRPr lang="en-US" altLang="zh-CN" sz="2400"/>
          </a:p>
          <a:p>
            <a:r>
              <a:rPr lang="en-US" altLang="zh-CN" sz="2400"/>
              <a:t>10. I’m sorry you have to leave so soon.</a:t>
            </a:r>
            <a:endParaRPr lang="en-US" altLang="zh-CN" sz="2400"/>
          </a:p>
          <a:p>
            <a:r>
              <a:rPr lang="en-US" altLang="zh-CN" sz="2400"/>
              <a:t>11. Can’t you stay a little longer?</a:t>
            </a:r>
            <a:endParaRPr lang="en-US" altLang="zh-CN" sz="2400"/>
          </a:p>
          <a:p>
            <a:r>
              <a:rPr lang="en-US" altLang="zh-CN" sz="2400"/>
              <a:t>12. I’m looking forward to working with you again soon.</a:t>
            </a:r>
            <a:endParaRPr lang="en-US" altLang="zh-CN" sz="2400"/>
          </a:p>
          <a:p>
            <a:r>
              <a:rPr lang="en-US" altLang="zh-CN" sz="2400"/>
              <a:t>13. It’s getting late. I have to say goodbye to you.</a:t>
            </a:r>
            <a:endParaRPr lang="en-US" altLang="zh-CN" sz="2400"/>
          </a:p>
          <a:p>
            <a:r>
              <a:rPr lang="en-US" altLang="zh-CN" sz="2400"/>
              <a:t>14. I must be off now to meet the new partner.</a:t>
            </a:r>
            <a:endParaRPr lang="en-US" altLang="zh-CN" sz="2400"/>
          </a:p>
          <a:p>
            <a:r>
              <a:rPr lang="en-US" altLang="zh-CN" sz="2400"/>
              <a:t>15. How is the cooperation going on between the two factories?</a:t>
            </a:r>
            <a:endParaRPr lang="en-US" altLang="zh-CN" sz="2400"/>
          </a:p>
          <a:p>
            <a:endParaRPr lang="en-US" altLang="zh-CN" sz="2400"/>
          </a:p>
          <a:p>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846455" y="2038350"/>
            <a:ext cx="10071735" cy="5256530"/>
          </a:xfrm>
          <a:prstGeom prst="rect">
            <a:avLst/>
          </a:prstGeom>
          <a:noFill/>
        </p:spPr>
        <p:txBody>
          <a:bodyPr wrap="square" rtlCol="0">
            <a:spAutoFit/>
          </a:bodyPr>
          <a:p>
            <a:pPr>
              <a:lnSpc>
                <a:spcPct val="130000"/>
              </a:lnSpc>
            </a:pPr>
            <a:r>
              <a:rPr lang="en-US" altLang="zh-CN" sz="2400"/>
              <a:t>1. A: Hello! Mary. I haven’t seen you for </a:t>
            </a:r>
            <a:r>
              <a:rPr lang="en-US" altLang="zh-CN" sz="2400" u="sng"/>
              <a:t>                       </a:t>
            </a:r>
            <a:r>
              <a:rPr lang="en-US" altLang="zh-CN" sz="2400"/>
              <a:t> </a:t>
            </a:r>
            <a:r>
              <a:rPr lang="en-US" altLang="zh-CN" sz="2400"/>
              <a:t>. </a:t>
            </a:r>
            <a:endParaRPr lang="en-US" altLang="zh-CN" sz="2400"/>
          </a:p>
          <a:p>
            <a:pPr>
              <a:lnSpc>
                <a:spcPct val="130000"/>
              </a:lnSpc>
            </a:pPr>
            <a:r>
              <a:rPr lang="en-US" altLang="zh-CN" sz="2400"/>
              <a:t>     B: Yes, long time no see.</a:t>
            </a:r>
            <a:endParaRPr lang="en-US" altLang="zh-CN" sz="2400"/>
          </a:p>
          <a:p>
            <a:pPr>
              <a:lnSpc>
                <a:spcPct val="130000"/>
              </a:lnSpc>
            </a:pPr>
            <a:r>
              <a:rPr lang="en-US" altLang="zh-CN" sz="2400"/>
              <a:t>2. A: How is your company going?</a:t>
            </a:r>
            <a:endParaRPr lang="en-US" altLang="zh-CN" sz="2400"/>
          </a:p>
          <a:p>
            <a:pPr>
              <a:lnSpc>
                <a:spcPct val="130000"/>
              </a:lnSpc>
            </a:pPr>
            <a:r>
              <a:rPr lang="en-US" altLang="zh-CN" sz="2400"/>
              <a:t>    B: </a:t>
            </a:r>
            <a:r>
              <a:rPr lang="en-US" altLang="zh-CN" sz="2400">
                <a:sym typeface="+mn-ea"/>
              </a:rPr>
              <a:t> </a:t>
            </a:r>
            <a:r>
              <a:rPr lang="en-US" altLang="zh-CN" sz="2400" u="sng">
                <a:sym typeface="+mn-ea"/>
              </a:rPr>
              <a:t>                       </a:t>
            </a:r>
            <a:r>
              <a:rPr lang="en-US" altLang="zh-CN" sz="2400">
                <a:sym typeface="+mn-ea"/>
              </a:rPr>
              <a:t> </a:t>
            </a:r>
            <a:r>
              <a:rPr lang="en-US" altLang="zh-CN" sz="2400"/>
              <a:t>. </a:t>
            </a:r>
            <a:endParaRPr lang="en-US" altLang="zh-CN" sz="2400"/>
          </a:p>
          <a:p>
            <a:pPr>
              <a:lnSpc>
                <a:spcPct val="130000"/>
              </a:lnSpc>
            </a:pPr>
            <a:r>
              <a:rPr lang="en-US" altLang="zh-CN" sz="2400"/>
              <a:t>3. A: Hi, Li Ming. Where have you </a:t>
            </a:r>
            <a:r>
              <a:rPr lang="en-US" altLang="zh-CN" sz="2400">
                <a:sym typeface="+mn-ea"/>
              </a:rPr>
              <a:t> </a:t>
            </a:r>
            <a:r>
              <a:rPr lang="en-US" altLang="zh-CN" sz="2400" u="sng">
                <a:sym typeface="+mn-ea"/>
              </a:rPr>
              <a:t>                       </a:t>
            </a:r>
            <a:r>
              <a:rPr lang="en-US" altLang="zh-CN" sz="2400">
                <a:sym typeface="+mn-ea"/>
              </a:rPr>
              <a:t> </a:t>
            </a:r>
            <a:r>
              <a:rPr lang="en-US" altLang="zh-CN" sz="2400"/>
              <a:t>? </a:t>
            </a:r>
            <a:endParaRPr lang="en-US" altLang="zh-CN" sz="2400"/>
          </a:p>
          <a:p>
            <a:pPr>
              <a:lnSpc>
                <a:spcPct val="130000"/>
              </a:lnSpc>
            </a:pPr>
            <a:r>
              <a:rPr lang="en-US" altLang="zh-CN" sz="2400"/>
              <a:t>    B: I have just come back from Beijing.</a:t>
            </a:r>
            <a:endParaRPr lang="en-US" altLang="zh-CN" sz="2400"/>
          </a:p>
          <a:p>
            <a:pPr>
              <a:lnSpc>
                <a:spcPct val="130000"/>
              </a:lnSpc>
            </a:pPr>
            <a:r>
              <a:rPr lang="en-US" altLang="zh-CN" sz="2400"/>
              <a:t>4. A: Do your products sell</a:t>
            </a:r>
            <a:r>
              <a:rPr lang="en-US" altLang="zh-CN" sz="2400">
                <a:sym typeface="+mn-ea"/>
              </a:rPr>
              <a:t> </a:t>
            </a:r>
            <a:r>
              <a:rPr lang="en-US" altLang="zh-CN" sz="2400" u="sng">
                <a:sym typeface="+mn-ea"/>
              </a:rPr>
              <a:t>                       </a:t>
            </a:r>
            <a:r>
              <a:rPr lang="en-US" altLang="zh-CN" sz="2400">
                <a:sym typeface="+mn-ea"/>
              </a:rPr>
              <a:t> </a:t>
            </a:r>
            <a:r>
              <a:rPr lang="en-US" altLang="zh-CN" sz="2400"/>
              <a:t> ? </a:t>
            </a:r>
            <a:endParaRPr lang="en-US" altLang="zh-CN" sz="2400"/>
          </a:p>
          <a:p>
            <a:pPr>
              <a:lnSpc>
                <a:spcPct val="130000"/>
              </a:lnSpc>
            </a:pPr>
            <a:r>
              <a:rPr lang="en-US" altLang="zh-CN" sz="2400"/>
              <a:t>    B: Yes, they do.</a:t>
            </a:r>
            <a:endParaRPr lang="en-US" altLang="zh-CN" sz="2400"/>
          </a:p>
          <a:p>
            <a:pPr>
              <a:lnSpc>
                <a:spcPct val="130000"/>
              </a:lnSpc>
            </a:pPr>
            <a:r>
              <a:rPr lang="en-US" altLang="zh-CN" sz="2400"/>
              <a:t>5. A: I didn’t </a:t>
            </a:r>
            <a:r>
              <a:rPr lang="en-US" altLang="zh-CN" sz="2400">
                <a:sym typeface="+mn-ea"/>
              </a:rPr>
              <a:t> </a:t>
            </a:r>
            <a:r>
              <a:rPr lang="en-US" altLang="zh-CN" sz="2400" u="sng">
                <a:sym typeface="+mn-ea"/>
              </a:rPr>
              <a:t>                       </a:t>
            </a:r>
            <a:r>
              <a:rPr lang="en-US" altLang="zh-CN" sz="2400">
                <a:sym typeface="+mn-ea"/>
              </a:rPr>
              <a:t> </a:t>
            </a:r>
            <a:r>
              <a:rPr lang="en-US" altLang="zh-CN" sz="2400"/>
              <a:t>I’d see you here. </a:t>
            </a:r>
            <a:endParaRPr lang="en-US" altLang="zh-CN" sz="2400"/>
          </a:p>
          <a:p>
            <a:pPr>
              <a:lnSpc>
                <a:spcPct val="130000"/>
              </a:lnSpc>
            </a:pPr>
            <a:r>
              <a:rPr lang="en-US" altLang="zh-CN" sz="2400"/>
              <a:t>    B: It’s a small world</a:t>
            </a:r>
            <a:endParaRPr lang="en-US" altLang="zh-CN" sz="2400"/>
          </a:p>
          <a:p>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9050</Words>
  <Application>WPS 演示</Application>
  <PresentationFormat>宽屏</PresentationFormat>
  <Paragraphs>282</Paragraphs>
  <Slides>28</Slides>
  <Notes>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思源黑体 CN Heavy</vt:lpstr>
      <vt:lpstr>黑体</vt:lpstr>
      <vt:lpstr>微软雅黑</vt:lpstr>
      <vt:lpstr>方正静蕾简体</vt:lpstr>
      <vt:lpstr>Calibri</vt:lpstr>
      <vt:lpstr>Nexa Light</vt:lpstr>
      <vt:lpstr>Segoe Print</vt:lpstr>
      <vt:lpstr>华康少女文字W5(P)</vt:lpstr>
      <vt:lpstr>Segoe UI Semilight</vt:lpstr>
      <vt:lpstr>Arial Unicode MS</vt:lpstr>
      <vt:lpstr>Calibri Light</vt:lpstr>
      <vt:lpstr>UKIJ Qolyazma</vt:lpstr>
      <vt:lpstr>Helvetica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21</cp:revision>
  <dcterms:created xsi:type="dcterms:W3CDTF">2017-11-21T09:37:00Z</dcterms:created>
  <dcterms:modified xsi:type="dcterms:W3CDTF">2021-08-19T02:05:38Z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TemplateUUID">
    <vt:lpwstr>v1.0_mb_M7Ys4WJA3iOQse3Q7KPKxg==</vt:lpwstr>
  </property>
  <property fmtid="{D5CDD505-2E9C-101B-9397-08002B2CF9AE}" pid="4" name="ICV">
    <vt:lpwstr>A09D82D43A0B467EB006E48CB59B631A</vt:lpwstr>
  </property>
</Properties>
</file>