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5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tif"/><Relationship Id="rId5" Type="http://schemas.openxmlformats.org/officeDocument/2006/relationships/image" Target="../media/image10.tiff"/><Relationship Id="rId4" Type="http://schemas.openxmlformats.org/officeDocument/2006/relationships/image" Target="../media/image9.t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ChangeArrowheads="1"/>
          </p:cNvSpPr>
          <p:nvPr/>
        </p:nvSpPr>
        <p:spPr bwMode="auto">
          <a:xfrm>
            <a:off x="2944813" y="789673"/>
            <a:ext cx="24481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3600" u="sng" dirty="0" smtClean="0">
                <a:solidFill>
                  <a:srgbClr val="0D0DE7"/>
                </a:solidFill>
              </a:rPr>
              <a:t>扫 </a:t>
            </a:r>
            <a:r>
              <a:rPr kumimoji="0" lang="zh-CN" altLang="en-US" sz="3600" u="sng" dirty="0">
                <a:solidFill>
                  <a:srgbClr val="0D0DE7"/>
                </a:solidFill>
              </a:rPr>
              <a:t>描 特 征 </a:t>
            </a:r>
          </a:p>
        </p:txBody>
      </p:sp>
      <p:sp>
        <p:nvSpPr>
          <p:cNvPr id="319492" name="Rectangle 4"/>
          <p:cNvSpPr>
            <a:spLocks noChangeArrowheads="1"/>
          </p:cNvSpPr>
          <p:nvPr/>
        </p:nvSpPr>
        <p:spPr bwMode="auto">
          <a:xfrm>
            <a:off x="1187450" y="1957685"/>
            <a:ext cx="75596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zh-CN" altLang="en-US" dirty="0"/>
              <a:t>        如图</a:t>
            </a:r>
            <a:r>
              <a:rPr kumimoji="0" lang="en-US" altLang="zh-CN" dirty="0"/>
              <a:t>3.21.1</a:t>
            </a:r>
            <a:r>
              <a:rPr kumimoji="0" lang="zh-CN" altLang="en-US" dirty="0"/>
              <a:t>所示，扫描（</a:t>
            </a:r>
            <a:r>
              <a:rPr kumimoji="0" lang="en-US" altLang="zh-CN" dirty="0"/>
              <a:t>Sweep</a:t>
            </a:r>
            <a:r>
              <a:rPr kumimoji="0" lang="zh-CN" altLang="en-US" dirty="0"/>
              <a:t>）特征是将</a:t>
            </a:r>
            <a:r>
              <a:rPr kumimoji="0" lang="zh-CN" altLang="en-US" dirty="0">
                <a:solidFill>
                  <a:srgbClr val="FF0000"/>
                </a:solidFill>
              </a:rPr>
              <a:t>一个截面</a:t>
            </a:r>
            <a:r>
              <a:rPr kumimoji="0" lang="zh-CN" altLang="en-US" dirty="0"/>
              <a:t>沿着</a:t>
            </a:r>
            <a:r>
              <a:rPr kumimoji="0" lang="zh-CN" altLang="en-US" dirty="0">
                <a:solidFill>
                  <a:srgbClr val="FF0000"/>
                </a:solidFill>
              </a:rPr>
              <a:t>给定的轨迹</a:t>
            </a:r>
            <a:r>
              <a:rPr kumimoji="0" lang="zh-CN" altLang="en-US" dirty="0"/>
              <a:t>“掠过”而生成的，所以也叫“扫掠”特征。要创建或重新定义一个扫描特征，必须给定两大特征要素，即</a:t>
            </a:r>
            <a:r>
              <a:rPr kumimoji="0" lang="zh-CN" altLang="en-US" dirty="0">
                <a:solidFill>
                  <a:srgbClr val="FF0000"/>
                </a:solidFill>
              </a:rPr>
              <a:t>扫描轨迹</a:t>
            </a:r>
            <a:r>
              <a:rPr kumimoji="0" lang="zh-CN" altLang="en-US" dirty="0"/>
              <a:t>和</a:t>
            </a:r>
            <a:r>
              <a:rPr kumimoji="0" lang="zh-CN" altLang="en-US" dirty="0">
                <a:solidFill>
                  <a:srgbClr val="FF0000"/>
                </a:solidFill>
              </a:rPr>
              <a:t>扫描截面</a:t>
            </a:r>
            <a:r>
              <a:rPr kumimoji="0" lang="zh-CN" altLang="en-US" dirty="0"/>
              <a:t>。</a:t>
            </a:r>
          </a:p>
        </p:txBody>
      </p:sp>
      <p:grpSp>
        <p:nvGrpSpPr>
          <p:cNvPr id="319513" name="Group 25"/>
          <p:cNvGrpSpPr>
            <a:grpSpLocks noChangeAspect="1"/>
          </p:cNvGrpSpPr>
          <p:nvPr/>
        </p:nvGrpSpPr>
        <p:grpSpPr bwMode="auto">
          <a:xfrm>
            <a:off x="1258888" y="3500438"/>
            <a:ext cx="7315200" cy="1519237"/>
            <a:chOff x="1151" y="3655"/>
            <a:chExt cx="7680" cy="1595"/>
          </a:xfrm>
        </p:grpSpPr>
        <p:sp>
          <p:nvSpPr>
            <p:cNvPr id="319514" name="Text Box 26"/>
            <p:cNvSpPr txBox="1">
              <a:spLocks noChangeAspect="1" noChangeArrowheads="1"/>
            </p:cNvSpPr>
            <p:nvPr/>
          </p:nvSpPr>
          <p:spPr bwMode="auto">
            <a:xfrm>
              <a:off x="3386" y="5035"/>
              <a:ext cx="2835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zh-CN" altLang="en-US" sz="900">
                  <a:solidFill>
                    <a:srgbClr val="000000"/>
                  </a:solidFill>
                </a:rPr>
                <a:t>图</a:t>
              </a:r>
              <a:r>
                <a:rPr lang="en-US" altLang="zh-CN" sz="900"/>
                <a:t>3.21.</a:t>
              </a:r>
              <a:r>
                <a:rPr lang="en-US" altLang="zh-CN" sz="900">
                  <a:solidFill>
                    <a:srgbClr val="000000"/>
                  </a:solidFill>
                </a:rPr>
                <a:t>1  </a:t>
              </a:r>
              <a:r>
                <a:rPr lang="zh-CN" altLang="en-US" sz="900">
                  <a:solidFill>
                    <a:srgbClr val="000000"/>
                  </a:solidFill>
                </a:rPr>
                <a:t>扫描特征</a:t>
              </a:r>
              <a:endParaRPr lang="zh-CN" altLang="en-US"/>
            </a:p>
          </p:txBody>
        </p:sp>
        <p:grpSp>
          <p:nvGrpSpPr>
            <p:cNvPr id="319515" name="Group 27"/>
            <p:cNvGrpSpPr>
              <a:grpSpLocks noChangeAspect="1"/>
            </p:cNvGrpSpPr>
            <p:nvPr/>
          </p:nvGrpSpPr>
          <p:grpSpPr bwMode="auto">
            <a:xfrm>
              <a:off x="1151" y="3655"/>
              <a:ext cx="7680" cy="1397"/>
              <a:chOff x="1151" y="3655"/>
              <a:chExt cx="7680" cy="1397"/>
            </a:xfrm>
          </p:grpSpPr>
          <p:grpSp>
            <p:nvGrpSpPr>
              <p:cNvPr id="319516" name="Group 28"/>
              <p:cNvGrpSpPr>
                <a:grpSpLocks noChangeAspect="1"/>
              </p:cNvGrpSpPr>
              <p:nvPr/>
            </p:nvGrpSpPr>
            <p:grpSpPr bwMode="auto">
              <a:xfrm>
                <a:off x="7091" y="3682"/>
                <a:ext cx="1740" cy="1370"/>
                <a:chOff x="7211" y="1475"/>
                <a:chExt cx="1740" cy="1370"/>
              </a:xfrm>
            </p:grpSpPr>
            <p:pic>
              <p:nvPicPr>
                <p:cNvPr id="319517" name="Picture 29" descr="0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211" y="1745"/>
                  <a:ext cx="1740" cy="11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19518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7526" y="1475"/>
                  <a:ext cx="1134" cy="2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FFFFFF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ctr"/>
                  <a:r>
                    <a:rPr lang="zh-CN" altLang="en-US" sz="800">
                      <a:solidFill>
                        <a:srgbClr val="000000"/>
                      </a:solidFill>
                    </a:rPr>
                    <a:t>扫描特征</a:t>
                  </a:r>
                  <a:endParaRPr lang="zh-CN" altLang="en-US" sz="800"/>
                </a:p>
              </p:txBody>
            </p:sp>
          </p:grpSp>
          <p:grpSp>
            <p:nvGrpSpPr>
              <p:cNvPr id="319519" name="Group 31"/>
              <p:cNvGrpSpPr>
                <a:grpSpLocks noChangeAspect="1"/>
              </p:cNvGrpSpPr>
              <p:nvPr/>
            </p:nvGrpSpPr>
            <p:grpSpPr bwMode="auto">
              <a:xfrm>
                <a:off x="1151" y="3655"/>
                <a:ext cx="3795" cy="1324"/>
                <a:chOff x="1151" y="3655"/>
                <a:chExt cx="3795" cy="1324"/>
              </a:xfrm>
            </p:grpSpPr>
            <p:grpSp>
              <p:nvGrpSpPr>
                <p:cNvPr id="319520" name="Group 32"/>
                <p:cNvGrpSpPr>
                  <a:grpSpLocks noChangeAspect="1"/>
                </p:cNvGrpSpPr>
                <p:nvPr/>
              </p:nvGrpSpPr>
              <p:grpSpPr bwMode="auto">
                <a:xfrm>
                  <a:off x="1151" y="3667"/>
                  <a:ext cx="1820" cy="1312"/>
                  <a:chOff x="1271" y="1460"/>
                  <a:chExt cx="1820" cy="1312"/>
                </a:xfrm>
              </p:grpSpPr>
              <p:pic>
                <p:nvPicPr>
                  <p:cNvPr id="319521" name="Picture 33" descr="04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271" y="1745"/>
                    <a:ext cx="1820" cy="10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grpSp>
                <p:nvGrpSpPr>
                  <p:cNvPr id="319522" name="Group 3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331" y="1460"/>
                    <a:ext cx="1080" cy="600"/>
                    <a:chOff x="1331" y="1460"/>
                    <a:chExt cx="1080" cy="600"/>
                  </a:xfrm>
                </p:grpSpPr>
                <p:sp>
                  <p:nvSpPr>
                    <p:cNvPr id="319523" name="Line 3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826" y="1670"/>
                      <a:ext cx="165" cy="39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triangle" w="sm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9524" name="Text Box 36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1331" y="1460"/>
                      <a:ext cx="1080" cy="3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FFFFFF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/>
                    <a:p>
                      <a:pPr algn="just"/>
                      <a:r>
                        <a:rPr lang="zh-CN" altLang="en-US" sz="800">
                          <a:solidFill>
                            <a:srgbClr val="000000"/>
                          </a:solidFill>
                        </a:rPr>
                        <a:t>扫描轨迹</a:t>
                      </a:r>
                      <a:endParaRPr lang="zh-CN" altLang="en-US" sz="800"/>
                    </a:p>
                  </p:txBody>
                </p:sp>
              </p:grpSp>
            </p:grpSp>
            <p:grpSp>
              <p:nvGrpSpPr>
                <p:cNvPr id="319525" name="Group 37"/>
                <p:cNvGrpSpPr>
                  <a:grpSpLocks noChangeAspect="1"/>
                </p:cNvGrpSpPr>
                <p:nvPr/>
              </p:nvGrpSpPr>
              <p:grpSpPr bwMode="auto">
                <a:xfrm>
                  <a:off x="3851" y="3655"/>
                  <a:ext cx="1095" cy="1297"/>
                  <a:chOff x="3851" y="3655"/>
                  <a:chExt cx="1095" cy="1297"/>
                </a:xfrm>
              </p:grpSpPr>
              <p:pic>
                <p:nvPicPr>
                  <p:cNvPr id="319526" name="Picture 38" descr="03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073" y="4207"/>
                    <a:ext cx="873" cy="74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grpSp>
                <p:nvGrpSpPr>
                  <p:cNvPr id="319527" name="Group 3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851" y="3655"/>
                    <a:ext cx="900" cy="702"/>
                    <a:chOff x="3851" y="3655"/>
                    <a:chExt cx="900" cy="702"/>
                  </a:xfrm>
                </p:grpSpPr>
                <p:sp>
                  <p:nvSpPr>
                    <p:cNvPr id="319528" name="Text Box 40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3851" y="3655"/>
                      <a:ext cx="900" cy="3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FFFFFF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/>
                    <a:p>
                      <a:pPr algn="ctr"/>
                      <a:r>
                        <a:rPr lang="zh-CN" altLang="en-US" sz="800">
                          <a:solidFill>
                            <a:srgbClr val="000000"/>
                          </a:solidFill>
                        </a:rPr>
                        <a:t>扫描截面</a:t>
                      </a:r>
                      <a:endParaRPr lang="zh-CN" altLang="en-US" sz="800"/>
                    </a:p>
                  </p:txBody>
                </p:sp>
                <p:sp>
                  <p:nvSpPr>
                    <p:cNvPr id="319529" name="Line 4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301" y="3847"/>
                      <a:ext cx="0" cy="51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triangle" w="sm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319530" name="AutoShap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3176" y="4230"/>
                  <a:ext cx="397" cy="397"/>
                </a:xfrm>
                <a:prstGeom prst="plus">
                  <a:avLst>
                    <a:gd name="adj" fmla="val 4091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19531" name="Group 43"/>
              <p:cNvGrpSpPr>
                <a:grpSpLocks noChangeAspect="1"/>
              </p:cNvGrpSpPr>
              <p:nvPr/>
            </p:nvGrpSpPr>
            <p:grpSpPr bwMode="auto">
              <a:xfrm>
                <a:off x="5336" y="3937"/>
                <a:ext cx="1390" cy="847"/>
                <a:chOff x="5456" y="1895"/>
                <a:chExt cx="1390" cy="847"/>
              </a:xfrm>
            </p:grpSpPr>
            <p:sp>
              <p:nvSpPr>
                <p:cNvPr id="319532" name="AutoShape 44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5531" y="2120"/>
                  <a:ext cx="1315" cy="622"/>
                </a:xfrm>
                <a:prstGeom prst="leftArrow">
                  <a:avLst>
                    <a:gd name="adj1" fmla="val 50000"/>
                    <a:gd name="adj2" fmla="val 52854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9533" name="Text Box 4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5456" y="1895"/>
                  <a:ext cx="1134" cy="2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FFFFFF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ctr"/>
                  <a:r>
                    <a:rPr lang="zh-CN" altLang="en-US" sz="800">
                      <a:solidFill>
                        <a:srgbClr val="000000"/>
                      </a:solidFill>
                    </a:rPr>
                    <a:t>应用扫描</a:t>
                  </a:r>
                </a:p>
                <a:p>
                  <a:pPr algn="just"/>
                  <a:endParaRPr lang="zh-CN" altLang="en-US" sz="800">
                    <a:solidFill>
                      <a:srgbClr val="000000"/>
                    </a:solidFill>
                    <a:ea typeface="黑体" pitchFamily="2" charset="-122"/>
                  </a:endParaRPr>
                </a:p>
                <a:p>
                  <a:pPr algn="just"/>
                  <a:r>
                    <a:rPr lang="zh-CN" altLang="en-US" sz="1200">
                      <a:solidFill>
                        <a:srgbClr val="000000"/>
                      </a:solidFill>
                      <a:ea typeface="黑体" pitchFamily="2" charset="-122"/>
                    </a:rPr>
                    <a:t>    </a:t>
                  </a:r>
                </a:p>
                <a:p>
                  <a:pPr algn="just"/>
                  <a:r>
                    <a:rPr lang="zh-CN" altLang="en-US" sz="1200">
                      <a:solidFill>
                        <a:srgbClr val="000000"/>
                      </a:solidFill>
                      <a:ea typeface="黑体" pitchFamily="2" charset="-122"/>
                    </a:rPr>
                    <a:t>       扫描</a:t>
                  </a:r>
                  <a:endParaRPr lang="zh-CN" altLang="en-US" sz="1000">
                    <a:solidFill>
                      <a:srgbClr val="000000"/>
                    </a:solidFill>
                  </a:endParaRPr>
                </a:p>
                <a:p>
                  <a:endParaRPr lang="zh-CN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33766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ChangeArrowheads="1"/>
          </p:cNvSpPr>
          <p:nvPr/>
        </p:nvSpPr>
        <p:spPr bwMode="auto">
          <a:xfrm>
            <a:off x="3272472" y="937310"/>
            <a:ext cx="29546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kumimoji="0" lang="zh-CN" altLang="en-US" sz="3600" u="sng" dirty="0" smtClean="0">
                <a:solidFill>
                  <a:srgbClr val="0D0DE7"/>
                </a:solidFill>
              </a:rPr>
              <a:t>螺旋</a:t>
            </a:r>
            <a:r>
              <a:rPr kumimoji="0" lang="zh-CN" altLang="en-US" sz="3600" u="sng" dirty="0">
                <a:solidFill>
                  <a:srgbClr val="0D0DE7"/>
                </a:solidFill>
              </a:rPr>
              <a:t>扫描特征</a:t>
            </a:r>
          </a:p>
        </p:txBody>
      </p:sp>
      <p:sp>
        <p:nvSpPr>
          <p:cNvPr id="317443" name="Rectangle 3"/>
          <p:cNvSpPr>
            <a:spLocks noChangeArrowheads="1"/>
          </p:cNvSpPr>
          <p:nvPr/>
        </p:nvSpPr>
        <p:spPr bwMode="auto">
          <a:xfrm>
            <a:off x="1116013" y="1829485"/>
            <a:ext cx="75596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zh-CN" altLang="en-US" dirty="0"/>
              <a:t>       如图</a:t>
            </a:r>
            <a:r>
              <a:rPr kumimoji="0" lang="en-US" altLang="zh-CN" dirty="0"/>
              <a:t>3.23.1</a:t>
            </a:r>
            <a:r>
              <a:rPr kumimoji="0" lang="zh-CN" altLang="en-US" dirty="0"/>
              <a:t>所示，将一个截面沿着</a:t>
            </a:r>
            <a:r>
              <a:rPr kumimoji="0" lang="zh-CN" altLang="en-US" dirty="0">
                <a:solidFill>
                  <a:srgbClr val="FF0000"/>
                </a:solidFill>
              </a:rPr>
              <a:t>螺旋轨迹线</a:t>
            </a:r>
            <a:r>
              <a:rPr kumimoji="0" lang="zh-CN" altLang="en-US" dirty="0"/>
              <a:t>进行扫描，可形成螺旋扫描（</a:t>
            </a:r>
            <a:r>
              <a:rPr kumimoji="0" lang="en-US" altLang="zh-CN" dirty="0"/>
              <a:t>Helical Sweep</a:t>
            </a:r>
            <a:r>
              <a:rPr kumimoji="0" lang="zh-CN" altLang="en-US" dirty="0"/>
              <a:t>）特征。 </a:t>
            </a:r>
          </a:p>
        </p:txBody>
      </p:sp>
      <p:grpSp>
        <p:nvGrpSpPr>
          <p:cNvPr id="317475" name="Group 35"/>
          <p:cNvGrpSpPr>
            <a:grpSpLocks noChangeAspect="1"/>
          </p:cNvGrpSpPr>
          <p:nvPr/>
        </p:nvGrpSpPr>
        <p:grpSpPr bwMode="auto">
          <a:xfrm>
            <a:off x="1065213" y="3068638"/>
            <a:ext cx="7623175" cy="2127250"/>
            <a:chOff x="1061" y="4759"/>
            <a:chExt cx="7999" cy="2232"/>
          </a:xfrm>
        </p:grpSpPr>
        <p:sp>
          <p:nvSpPr>
            <p:cNvPr id="317476" name="Text Box 36"/>
            <p:cNvSpPr txBox="1">
              <a:spLocks noChangeAspect="1" noChangeArrowheads="1"/>
            </p:cNvSpPr>
            <p:nvPr/>
          </p:nvSpPr>
          <p:spPr bwMode="auto">
            <a:xfrm>
              <a:off x="3747" y="6776"/>
              <a:ext cx="2835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zh-CN" altLang="en-US" sz="900"/>
                <a:t>图</a:t>
              </a:r>
              <a:r>
                <a:rPr lang="en-US" altLang="zh-CN" sz="900"/>
                <a:t>3.23.1  </a:t>
              </a:r>
              <a:r>
                <a:rPr lang="zh-CN" altLang="en-US" sz="900"/>
                <a:t>螺旋扫描特征</a:t>
              </a:r>
              <a:endParaRPr lang="zh-CN" altLang="en-US"/>
            </a:p>
          </p:txBody>
        </p:sp>
        <p:grpSp>
          <p:nvGrpSpPr>
            <p:cNvPr id="317477" name="Group 37"/>
            <p:cNvGrpSpPr>
              <a:grpSpLocks noChangeAspect="1"/>
            </p:cNvGrpSpPr>
            <p:nvPr/>
          </p:nvGrpSpPr>
          <p:grpSpPr bwMode="auto">
            <a:xfrm>
              <a:off x="1061" y="4759"/>
              <a:ext cx="7999" cy="2006"/>
              <a:chOff x="1061" y="4759"/>
              <a:chExt cx="7999" cy="2006"/>
            </a:xfrm>
          </p:grpSpPr>
          <p:grpSp>
            <p:nvGrpSpPr>
              <p:cNvPr id="317478" name="Group 38"/>
              <p:cNvGrpSpPr>
                <a:grpSpLocks noChangeAspect="1"/>
              </p:cNvGrpSpPr>
              <p:nvPr/>
            </p:nvGrpSpPr>
            <p:grpSpPr bwMode="auto">
              <a:xfrm>
                <a:off x="7467" y="4937"/>
                <a:ext cx="1593" cy="1615"/>
                <a:chOff x="7286" y="2630"/>
                <a:chExt cx="1593" cy="1615"/>
              </a:xfrm>
            </p:grpSpPr>
            <p:pic>
              <p:nvPicPr>
                <p:cNvPr id="317479" name="Picture 39" descr="00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286" y="2630"/>
                  <a:ext cx="1593" cy="16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17480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8093" y="2633"/>
                  <a:ext cx="0" cy="158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Dot"/>
                  <a:round/>
                  <a:headEnd/>
                  <a:tailEnd type="none" w="sm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17481" name="Group 41"/>
              <p:cNvGrpSpPr>
                <a:grpSpLocks noChangeAspect="1"/>
              </p:cNvGrpSpPr>
              <p:nvPr/>
            </p:nvGrpSpPr>
            <p:grpSpPr bwMode="auto">
              <a:xfrm>
                <a:off x="4542" y="5012"/>
                <a:ext cx="2940" cy="1528"/>
                <a:chOff x="4542" y="5012"/>
                <a:chExt cx="2940" cy="1528"/>
              </a:xfrm>
            </p:grpSpPr>
            <p:sp>
              <p:nvSpPr>
                <p:cNvPr id="317482" name="AutoShape 42"/>
                <p:cNvSpPr>
                  <a:spLocks noChangeAspect="1" noChangeArrowheads="1"/>
                </p:cNvSpPr>
                <p:nvPr/>
              </p:nvSpPr>
              <p:spPr bwMode="auto">
                <a:xfrm flipH="1">
                  <a:off x="4542" y="5441"/>
                  <a:ext cx="2940" cy="567"/>
                </a:xfrm>
                <a:prstGeom prst="leftArrow">
                  <a:avLst>
                    <a:gd name="adj1" fmla="val 50000"/>
                    <a:gd name="adj2" fmla="val 129630"/>
                  </a:avLst>
                </a:prstGeom>
                <a:solidFill>
                  <a:srgbClr val="FFFFFF"/>
                </a:solidFill>
                <a:ln w="63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7483" name="Text Box 4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542" y="6086"/>
                  <a:ext cx="2268" cy="4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ctr"/>
                  <a:r>
                    <a:rPr lang="zh-CN" altLang="en-US" sz="800"/>
                    <a:t>螺旋扫描特征</a:t>
                  </a:r>
                </a:p>
              </p:txBody>
            </p:sp>
            <p:sp>
              <p:nvSpPr>
                <p:cNvPr id="317484" name="Text Box 4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599" y="5012"/>
                  <a:ext cx="2880" cy="4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pPr algn="just"/>
                  <a:r>
                    <a:rPr lang="zh-CN" altLang="en-US" sz="1600" dirty="0">
                      <a:solidFill>
                        <a:srgbClr val="FF0000"/>
                      </a:solidFill>
                    </a:rPr>
                    <a:t>轨迹＋截面＋中心线</a:t>
                  </a:r>
                </a:p>
              </p:txBody>
            </p:sp>
          </p:grpSp>
          <p:grpSp>
            <p:nvGrpSpPr>
              <p:cNvPr id="317485" name="Group 45"/>
              <p:cNvGrpSpPr>
                <a:grpSpLocks noChangeAspect="1"/>
              </p:cNvGrpSpPr>
              <p:nvPr/>
            </p:nvGrpSpPr>
            <p:grpSpPr bwMode="auto">
              <a:xfrm>
                <a:off x="1061" y="4759"/>
                <a:ext cx="3140" cy="2006"/>
                <a:chOff x="1061" y="4759"/>
                <a:chExt cx="3140" cy="2006"/>
              </a:xfrm>
            </p:grpSpPr>
            <p:sp>
              <p:nvSpPr>
                <p:cNvPr id="317486" name="Line 46"/>
                <p:cNvSpPr>
                  <a:spLocks noChangeAspect="1" noChangeShapeType="1"/>
                </p:cNvSpPr>
                <p:nvPr/>
              </p:nvSpPr>
              <p:spPr bwMode="auto">
                <a:xfrm>
                  <a:off x="1857" y="4759"/>
                  <a:ext cx="0" cy="17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Dot"/>
                  <a:round/>
                  <a:headEnd/>
                  <a:tailEnd type="none" w="sm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17487" name="Group 47"/>
                <p:cNvGrpSpPr>
                  <a:grpSpLocks noChangeAspect="1"/>
                </p:cNvGrpSpPr>
                <p:nvPr/>
              </p:nvGrpSpPr>
              <p:grpSpPr bwMode="auto">
                <a:xfrm>
                  <a:off x="1061" y="4802"/>
                  <a:ext cx="582" cy="1652"/>
                  <a:chOff x="1150" y="2009"/>
                  <a:chExt cx="582" cy="1652"/>
                </a:xfrm>
              </p:grpSpPr>
              <p:sp>
                <p:nvSpPr>
                  <p:cNvPr id="317488" name="Freeform 48"/>
                  <p:cNvSpPr>
                    <a:spLocks noChangeAspect="1"/>
                  </p:cNvSpPr>
                  <p:nvPr/>
                </p:nvSpPr>
                <p:spPr bwMode="auto">
                  <a:xfrm>
                    <a:off x="1290" y="2009"/>
                    <a:ext cx="442" cy="1545"/>
                  </a:xfrm>
                  <a:custGeom>
                    <a:avLst/>
                    <a:gdLst>
                      <a:gd name="T0" fmla="*/ 210 w 980"/>
                      <a:gd name="T1" fmla="*/ 0 h 3150"/>
                      <a:gd name="T2" fmla="*/ 945 w 980"/>
                      <a:gd name="T3" fmla="*/ 1575 h 3150"/>
                      <a:gd name="T4" fmla="*/ 0 w 980"/>
                      <a:gd name="T5" fmla="*/ 3150 h 31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980" h="3150">
                        <a:moveTo>
                          <a:pt x="210" y="0"/>
                        </a:moveTo>
                        <a:cubicBezTo>
                          <a:pt x="595" y="525"/>
                          <a:pt x="980" y="1050"/>
                          <a:pt x="945" y="1575"/>
                        </a:cubicBezTo>
                        <a:cubicBezTo>
                          <a:pt x="910" y="2100"/>
                          <a:pt x="158" y="2940"/>
                          <a:pt x="0" y="3150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17489" name="Group 4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150" y="3461"/>
                    <a:ext cx="221" cy="200"/>
                    <a:chOff x="1901" y="5116"/>
                    <a:chExt cx="221" cy="200"/>
                  </a:xfrm>
                </p:grpSpPr>
                <p:sp>
                  <p:nvSpPr>
                    <p:cNvPr id="317490" name="Oval 5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01" y="5116"/>
                      <a:ext cx="221" cy="20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 type="none" w="sm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17491" name="Oval 5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66" y="5172"/>
                      <a:ext cx="85" cy="85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/>
                    <a:lstStyle/>
                    <a:p>
                      <a:endParaRPr lang="zh-CN" altLang="en-US"/>
                    </a:p>
                  </p:txBody>
                </p:sp>
              </p:grpSp>
            </p:grpSp>
            <p:grpSp>
              <p:nvGrpSpPr>
                <p:cNvPr id="317492" name="Group 52"/>
                <p:cNvGrpSpPr>
                  <a:grpSpLocks noChangeAspect="1"/>
                </p:cNvGrpSpPr>
                <p:nvPr/>
              </p:nvGrpSpPr>
              <p:grpSpPr bwMode="auto">
                <a:xfrm>
                  <a:off x="1197" y="4788"/>
                  <a:ext cx="3004" cy="1977"/>
                  <a:chOff x="1197" y="4788"/>
                  <a:chExt cx="3004" cy="1977"/>
                </a:xfrm>
              </p:grpSpPr>
              <p:grpSp>
                <p:nvGrpSpPr>
                  <p:cNvPr id="317493" name="Group 5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842" y="4788"/>
                    <a:ext cx="2163" cy="563"/>
                    <a:chOff x="1842" y="4788"/>
                    <a:chExt cx="2163" cy="563"/>
                  </a:xfrm>
                </p:grpSpPr>
                <p:sp>
                  <p:nvSpPr>
                    <p:cNvPr id="317494" name="Text Box 54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531" y="4788"/>
                      <a:ext cx="1474" cy="3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6350">
                          <a:solidFill>
                            <a:srgbClr val="000000"/>
                          </a:solidFill>
                          <a:prstDash val="dash"/>
                          <a:miter lim="800000"/>
                          <a:headEnd/>
                          <a:tailEnd type="none" w="sm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2540" tIns="2540" rIns="2540" bIns="2540"/>
                    <a:lstStyle/>
                    <a:p>
                      <a:pPr algn="ctr"/>
                      <a:r>
                        <a:rPr lang="zh-CN" altLang="en-US" sz="800"/>
                        <a:t>螺旋旋转中心轴线</a:t>
                      </a:r>
                    </a:p>
                  </p:txBody>
                </p:sp>
                <p:sp>
                  <p:nvSpPr>
                    <p:cNvPr id="317495" name="Line 55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1842" y="4893"/>
                      <a:ext cx="776" cy="4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triangle" w="sm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17496" name="Group 5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512" y="5516"/>
                    <a:ext cx="2583" cy="363"/>
                    <a:chOff x="971" y="3044"/>
                    <a:chExt cx="2583" cy="363"/>
                  </a:xfrm>
                </p:grpSpPr>
                <p:sp>
                  <p:nvSpPr>
                    <p:cNvPr id="317497" name="Text Box 57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137" y="3044"/>
                      <a:ext cx="1417" cy="33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6350">
                          <a:solidFill>
                            <a:srgbClr val="000000"/>
                          </a:solidFill>
                          <a:prstDash val="dash"/>
                          <a:miter lim="800000"/>
                          <a:headEnd/>
                          <a:tailEnd type="none" w="sm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2540" tIns="2540" rIns="2540" bIns="2540"/>
                    <a:lstStyle/>
                    <a:p>
                      <a:pPr algn="just"/>
                      <a:r>
                        <a:rPr lang="zh-CN" altLang="en-US" sz="800"/>
                        <a:t>螺旋扫描的轨迹</a:t>
                      </a:r>
                    </a:p>
                  </p:txBody>
                </p:sp>
                <p:sp>
                  <p:nvSpPr>
                    <p:cNvPr id="317498" name="Line 58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971" y="3185"/>
                      <a:ext cx="1121" cy="22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triangle" w="sm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17499" name="Group 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287" y="6031"/>
                    <a:ext cx="2652" cy="312"/>
                    <a:chOff x="1287" y="6031"/>
                    <a:chExt cx="2652" cy="312"/>
                  </a:xfrm>
                </p:grpSpPr>
                <p:sp>
                  <p:nvSpPr>
                    <p:cNvPr id="317500" name="Text Box 60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578" y="6031"/>
                      <a:ext cx="1361" cy="3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6350">
                          <a:solidFill>
                            <a:srgbClr val="000000"/>
                          </a:solidFill>
                          <a:prstDash val="dash"/>
                          <a:miter lim="800000"/>
                          <a:headEnd/>
                          <a:tailEnd type="none" w="sm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2540" tIns="2540" rIns="2540" bIns="2540"/>
                    <a:lstStyle/>
                    <a:p>
                      <a:pPr algn="just"/>
                      <a:r>
                        <a:rPr lang="zh-CN" altLang="en-US" sz="800"/>
                        <a:t>螺旋扫描的截面</a:t>
                      </a:r>
                    </a:p>
                  </p:txBody>
                </p:sp>
                <p:sp>
                  <p:nvSpPr>
                    <p:cNvPr id="317501" name="Line 61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>
                      <a:off x="1287" y="6131"/>
                      <a:ext cx="1260" cy="18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triangle" w="sm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17502" name="Group 6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197" y="6368"/>
                    <a:ext cx="3004" cy="397"/>
                    <a:chOff x="656" y="3896"/>
                    <a:chExt cx="3004" cy="397"/>
                  </a:xfrm>
                </p:grpSpPr>
                <p:sp>
                  <p:nvSpPr>
                    <p:cNvPr id="317503" name="Text Box 63"/>
                    <p:cNvSpPr txBox="1">
                      <a:spLocks noChangeAspect="1" noChangeArrowheads="1"/>
                    </p:cNvSpPr>
                    <p:nvPr/>
                  </p:nvSpPr>
                  <p:spPr bwMode="auto">
                    <a:xfrm>
                      <a:off x="2186" y="3981"/>
                      <a:ext cx="1474" cy="3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6350">
                          <a:solidFill>
                            <a:srgbClr val="000000"/>
                          </a:solidFill>
                          <a:prstDash val="dash"/>
                          <a:miter lim="800000"/>
                          <a:headEnd/>
                          <a:tailEnd type="none" w="sm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2540" tIns="2540" rIns="2540" bIns="2540"/>
                    <a:lstStyle/>
                    <a:p>
                      <a:pPr algn="just"/>
                      <a:r>
                        <a:rPr lang="zh-CN" altLang="en-US" sz="800"/>
                        <a:t>螺旋扫描的起点</a:t>
                      </a:r>
                    </a:p>
                  </p:txBody>
                </p:sp>
                <p:sp>
                  <p:nvSpPr>
                    <p:cNvPr id="317504" name="Line 64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656" y="3896"/>
                      <a:ext cx="1470" cy="166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prstDash val="dash"/>
                      <a:round/>
                      <a:headEnd/>
                      <a:tailEnd type="triangle" w="sm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211868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17305" y="332656"/>
            <a:ext cx="13067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3200" dirty="0" smtClean="0"/>
              <a:t>习题</a:t>
            </a:r>
            <a:r>
              <a:rPr kumimoji="0" lang="en-US" altLang="zh-CN" sz="3200" dirty="0" smtClean="0"/>
              <a:t>1 </a:t>
            </a:r>
            <a:endParaRPr kumimoji="0" lang="en-US" altLang="zh-CN" sz="32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87950" y="1015901"/>
            <a:ext cx="4029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dirty="0"/>
              <a:t>创建图</a:t>
            </a:r>
            <a:r>
              <a:rPr kumimoji="0" lang="en-US" altLang="zh-CN" dirty="0"/>
              <a:t>3.32.53</a:t>
            </a:r>
            <a:r>
              <a:rPr kumimoji="0" lang="zh-CN" altLang="en-US" dirty="0"/>
              <a:t>所示的“热得快”模型 </a:t>
            </a:r>
          </a:p>
        </p:txBody>
      </p:sp>
      <p:grpSp>
        <p:nvGrpSpPr>
          <p:cNvPr id="6" name="Group 6"/>
          <p:cNvGrpSpPr>
            <a:grpSpLocks noChangeAspect="1"/>
          </p:cNvGrpSpPr>
          <p:nvPr/>
        </p:nvGrpSpPr>
        <p:grpSpPr bwMode="auto">
          <a:xfrm>
            <a:off x="1187624" y="2636912"/>
            <a:ext cx="6366130" cy="2960659"/>
            <a:chOff x="2804" y="1319"/>
            <a:chExt cx="2982" cy="1388"/>
          </a:xfrm>
        </p:grpSpPr>
        <p:sp>
          <p:nvSpPr>
            <p:cNvPr id="7" name="Text Box 7"/>
            <p:cNvSpPr txBox="1">
              <a:spLocks noChangeAspect="1" noChangeArrowheads="1"/>
            </p:cNvSpPr>
            <p:nvPr/>
          </p:nvSpPr>
          <p:spPr bwMode="auto">
            <a:xfrm>
              <a:off x="3086" y="2492"/>
              <a:ext cx="226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zh-CN" altLang="en-US" sz="900"/>
                <a:t>图</a:t>
              </a:r>
              <a:r>
                <a:rPr lang="en-US" altLang="zh-CN" sz="900"/>
                <a:t>3.32.53  “</a:t>
              </a:r>
              <a:r>
                <a:rPr lang="zh-CN" altLang="en-US" sz="900"/>
                <a:t>热得快”模型</a:t>
              </a:r>
              <a:endParaRPr lang="zh-CN" altLang="en-US"/>
            </a:p>
          </p:txBody>
        </p:sp>
        <p:pic>
          <p:nvPicPr>
            <p:cNvPr id="8" name="Picture 8" descr="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" y="1319"/>
              <a:ext cx="2982" cy="1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4937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3" name="Rectangle 5"/>
          <p:cNvSpPr>
            <a:spLocks noChangeArrowheads="1"/>
          </p:cNvSpPr>
          <p:nvPr/>
        </p:nvSpPr>
        <p:spPr bwMode="auto">
          <a:xfrm>
            <a:off x="179512" y="1084794"/>
            <a:ext cx="46089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创建图中所示的手轮模型（尺寸自定） </a:t>
            </a:r>
          </a:p>
        </p:txBody>
      </p:sp>
      <p:pic>
        <p:nvPicPr>
          <p:cNvPr id="396295" name="Picture 7" descr="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319" y="2132539"/>
            <a:ext cx="3181569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297003" y="4117930"/>
            <a:ext cx="10823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、阵列</a:t>
            </a:r>
            <a:endParaRPr lang="en-US" altLang="zh-CN" sz="20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504013" y="2132539"/>
            <a:ext cx="2915414" cy="400110"/>
            <a:chOff x="4672016" y="2132539"/>
            <a:chExt cx="3887219" cy="400110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7030611" y="2132539"/>
              <a:ext cx="152862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r>
                <a:rPr lang="zh-CN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、旋转 </a:t>
              </a:r>
            </a:p>
          </p:txBody>
        </p:sp>
        <p:cxnSp>
          <p:nvCxnSpPr>
            <p:cNvPr id="3" name="直接箭头连接符 2"/>
            <p:cNvCxnSpPr>
              <a:endCxn id="12" idx="1"/>
            </p:cNvCxnSpPr>
            <p:nvPr/>
          </p:nvCxnSpPr>
          <p:spPr bwMode="auto">
            <a:xfrm flipV="1">
              <a:off x="4672016" y="2332594"/>
              <a:ext cx="2358595" cy="80406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" name="组合 14"/>
          <p:cNvGrpSpPr/>
          <p:nvPr/>
        </p:nvGrpSpPr>
        <p:grpSpPr>
          <a:xfrm>
            <a:off x="3086100" y="2793742"/>
            <a:ext cx="3333326" cy="917545"/>
            <a:chOff x="4114800" y="2793741"/>
            <a:chExt cx="4444435" cy="917545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7030611" y="2793741"/>
              <a:ext cx="152862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、拉伸 </a:t>
              </a:r>
            </a:p>
          </p:txBody>
        </p:sp>
        <p:cxnSp>
          <p:nvCxnSpPr>
            <p:cNvPr id="5" name="直接箭头连接符 4"/>
            <p:cNvCxnSpPr>
              <a:endCxn id="6" idx="1"/>
            </p:cNvCxnSpPr>
            <p:nvPr/>
          </p:nvCxnSpPr>
          <p:spPr bwMode="auto">
            <a:xfrm flipV="1">
              <a:off x="4114800" y="2993796"/>
              <a:ext cx="2915811" cy="71749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箭头连接符 9"/>
            <p:cNvCxnSpPr>
              <a:endCxn id="6" idx="1"/>
            </p:cNvCxnSpPr>
            <p:nvPr/>
          </p:nvCxnSpPr>
          <p:spPr bwMode="auto">
            <a:xfrm flipV="1">
              <a:off x="5545667" y="2993796"/>
              <a:ext cx="1484944" cy="717490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" name="组合 15"/>
          <p:cNvGrpSpPr/>
          <p:nvPr/>
        </p:nvGrpSpPr>
        <p:grpSpPr>
          <a:xfrm>
            <a:off x="3589105" y="3456728"/>
            <a:ext cx="2854367" cy="734528"/>
            <a:chOff x="4785473" y="3456728"/>
            <a:chExt cx="3805822" cy="734528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7062671" y="3456728"/>
              <a:ext cx="152862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zh-CN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、扫描 </a:t>
              </a:r>
            </a:p>
          </p:txBody>
        </p:sp>
        <p:cxnSp>
          <p:nvCxnSpPr>
            <p:cNvPr id="13" name="直接箭头连接符 12"/>
            <p:cNvCxnSpPr>
              <a:cxnSpLocks/>
            </p:cNvCxnSpPr>
            <p:nvPr/>
          </p:nvCxnSpPr>
          <p:spPr bwMode="auto">
            <a:xfrm flipV="1">
              <a:off x="4785473" y="3673821"/>
              <a:ext cx="2245138" cy="517435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3717305" y="332656"/>
            <a:ext cx="12137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3200" dirty="0" smtClean="0"/>
              <a:t>习题</a:t>
            </a:r>
            <a:r>
              <a:rPr lang="en-US" altLang="zh-CN" sz="3200" dirty="0"/>
              <a:t>2</a:t>
            </a:r>
            <a:endParaRPr kumimoji="0"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26796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3" name="Rectangle 5"/>
          <p:cNvSpPr>
            <a:spLocks noChangeArrowheads="1"/>
          </p:cNvSpPr>
          <p:nvPr/>
        </p:nvSpPr>
        <p:spPr bwMode="auto">
          <a:xfrm>
            <a:off x="107504" y="1052736"/>
            <a:ext cx="40959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根据支架工程图，创建其三维模型 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637613" y="1808346"/>
            <a:ext cx="339067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、拉伸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、创建基准平面，继续拉伸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、扫描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0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0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0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、创建加强筋</a:t>
            </a:r>
            <a:endParaRPr lang="en-US" altLang="zh-CN" sz="20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、创建沉头孔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0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、镜像沉头孔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14948"/>
            <a:ext cx="4910144" cy="478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669"/>
          <a:stretch/>
        </p:blipFill>
        <p:spPr>
          <a:xfrm>
            <a:off x="5717612" y="3003668"/>
            <a:ext cx="645089" cy="1080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798" y="3003668"/>
            <a:ext cx="960313" cy="1080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85"/>
          <a:stretch/>
        </p:blipFill>
        <p:spPr>
          <a:xfrm>
            <a:off x="7828053" y="3003668"/>
            <a:ext cx="890501" cy="1080000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 bwMode="auto">
          <a:xfrm>
            <a:off x="6426200" y="3556000"/>
            <a:ext cx="186597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接箭头连接符 15"/>
          <p:cNvCxnSpPr/>
          <p:nvPr/>
        </p:nvCxnSpPr>
        <p:spPr bwMode="auto">
          <a:xfrm>
            <a:off x="7622405" y="3556000"/>
            <a:ext cx="186597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4" name="图片 13" descr="图片包含 屏幕截图&#10;&#10;已生成极高可信度的说明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5087654"/>
            <a:ext cx="3600399" cy="573593"/>
          </a:xfrm>
          <a:prstGeom prst="rect">
            <a:avLst/>
          </a:prstGeom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717305" y="332656"/>
            <a:ext cx="12137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3200" dirty="0" smtClean="0"/>
              <a:t>习题</a:t>
            </a:r>
            <a:r>
              <a:rPr lang="en-US" altLang="zh-CN" sz="3200" dirty="0" smtClean="0"/>
              <a:t>3</a:t>
            </a:r>
            <a:endParaRPr kumimoji="0"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4964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40" y="2063407"/>
            <a:ext cx="7881601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17305" y="332656"/>
            <a:ext cx="12137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zh-CN" altLang="en-US" sz="3200" dirty="0" smtClean="0"/>
              <a:t>习题</a:t>
            </a:r>
            <a:r>
              <a:rPr lang="en-US" altLang="zh-CN" sz="3200" dirty="0"/>
              <a:t>4</a:t>
            </a:r>
            <a:endParaRPr kumimoji="0"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62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218</Words>
  <Application>Microsoft Office PowerPoint</Application>
  <PresentationFormat>全屏显示(4:3)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Teacher</dc:creator>
  <cp:lastModifiedBy>Teacher</cp:lastModifiedBy>
  <cp:revision>5</cp:revision>
  <dcterms:created xsi:type="dcterms:W3CDTF">2021-04-21T06:31:29Z</dcterms:created>
  <dcterms:modified xsi:type="dcterms:W3CDTF">2021-04-21T07:02:36Z</dcterms:modified>
</cp:coreProperties>
</file>