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9" r:id="rId3"/>
    <p:sldId id="260" r:id="rId4"/>
    <p:sldId id="270" r:id="rId5"/>
    <p:sldId id="271" r:id="rId6"/>
    <p:sldId id="272" r:id="rId7"/>
    <p:sldId id="273" r:id="rId8"/>
    <p:sldId id="261" r:id="rId9"/>
    <p:sldId id="262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0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D8174-E8C7-4BE4-B506-59CD002F00B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92050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5A72AE-850C-4925-B46C-B037290232B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57786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7056B1-849A-4BE0-86D0-760B893DB3D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77974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271F1D-2924-4BC0-B4FD-1A0BE28D7C2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34156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CE1734-0A0F-41A5-A3B6-CD666CF87F5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44263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B623D2-8C2A-4654-96C0-B1DC50225B2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80842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2321C-1F43-47B5-BFBA-BD87D28B0ED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25753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E96B7F-8D87-411D-B547-906CB761741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08452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496EBC-58B5-4DA7-B470-F72174C3164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98473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26676-B520-438C-9835-49E7FB58181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63380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EA3DCD-D79F-4407-91DF-9215A7EEA5C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07993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50000">
              <a:srgbClr val="FFFFFF"/>
            </a:gs>
            <a:gs pos="100000">
              <a:srgbClr val="CC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/>
              <a:t>单击以编辑</a:t>
            </a:r>
            <a:r>
              <a:rPr lang="zh-CN" altLang="en-US"/>
              <a:t>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单击以编辑母版文本样式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i="0"/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/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/>
            </a:lvl1pPr>
          </a:lstStyle>
          <a:p>
            <a:fld id="{3FCE6F94-42B6-49FC-9717-144B7C3F8BE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43424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10" Type="http://schemas.openxmlformats.org/officeDocument/2006/relationships/image" Target="../media/image14.png"/><Relationship Id="rId4" Type="http://schemas.openxmlformats.org/officeDocument/2006/relationships/image" Target="../media/image23.png"/><Relationship Id="rId9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28.png"/><Relationship Id="rId7" Type="http://schemas.openxmlformats.org/officeDocument/2006/relationships/image" Target="../media/image13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10" Type="http://schemas.openxmlformats.org/officeDocument/2006/relationships/image" Target="../media/image14.png"/><Relationship Id="rId4" Type="http://schemas.openxmlformats.org/officeDocument/2006/relationships/image" Target="../media/image17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3EB5C4EA-A999-454F-9529-3F83353797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943" y="284943"/>
            <a:ext cx="6288113" cy="628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3">
            <a:extLst>
              <a:ext uri="{FF2B5EF4-FFF2-40B4-BE49-F238E27FC236}">
                <a16:creationId xmlns:a16="http://schemas.microsoft.com/office/drawing/2014/main" id="{64ADBA5B-5E4E-4A63-B818-AE8C270F6D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631" y="284943"/>
            <a:ext cx="399179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914400" marR="0" lvl="2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1" lang="zh-CN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观察积木并绘制</a:t>
            </a:r>
            <a:endParaRPr kumimoji="1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47272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6" name="Rectangle 4"/>
          <p:cNvSpPr>
            <a:spLocks noChangeArrowheads="1"/>
          </p:cNvSpPr>
          <p:nvPr/>
        </p:nvSpPr>
        <p:spPr bwMode="auto">
          <a:xfrm>
            <a:off x="2424113" y="404814"/>
            <a:ext cx="18462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⑶</a:t>
            </a:r>
            <a:r>
              <a:rPr kumimoji="1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创建上底板</a:t>
            </a:r>
            <a:r>
              <a:rPr kumimoji="1" lang="zh-CN" altLang="en-US" sz="2000" b="1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</a:t>
            </a:r>
          </a:p>
        </p:txBody>
      </p:sp>
      <p:pic>
        <p:nvPicPr>
          <p:cNvPr id="36659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3" y="981076"/>
            <a:ext cx="2305050" cy="151606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659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600" y="981075"/>
            <a:ext cx="2160588" cy="1549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6599" name="Rectangle 7"/>
          <p:cNvSpPr>
            <a:spLocks noChangeArrowheads="1"/>
          </p:cNvSpPr>
          <p:nvPr/>
        </p:nvSpPr>
        <p:spPr bwMode="auto">
          <a:xfrm>
            <a:off x="2422526" y="2636839"/>
            <a:ext cx="18716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⑷</a:t>
            </a:r>
            <a:r>
              <a:rPr kumimoji="1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创建凸台</a:t>
            </a:r>
            <a:r>
              <a:rPr kumimoji="1" lang="zh-CN" altLang="en-US" sz="2000" b="1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</a:t>
            </a:r>
          </a:p>
        </p:txBody>
      </p:sp>
      <p:pic>
        <p:nvPicPr>
          <p:cNvPr id="366606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3" y="3213101"/>
            <a:ext cx="2519362" cy="16160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6605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600" y="3213101"/>
            <a:ext cx="2159000" cy="165576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6612" name="Rectangle 20"/>
          <p:cNvSpPr>
            <a:spLocks noChangeArrowheads="1"/>
          </p:cNvSpPr>
          <p:nvPr/>
        </p:nvSpPr>
        <p:spPr bwMode="auto">
          <a:xfrm>
            <a:off x="6003635" y="16033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20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66618" name="Rectangle 26"/>
          <p:cNvSpPr>
            <a:spLocks noChangeArrowheads="1"/>
          </p:cNvSpPr>
          <p:nvPr/>
        </p:nvSpPr>
        <p:spPr bwMode="auto">
          <a:xfrm>
            <a:off x="1856032" y="3532903"/>
            <a:ext cx="409086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</a:t>
            </a:r>
            <a:endParaRPr kumimoji="1" lang="en-US" altLang="zh-CN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366620" name="Picture 2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3" y="4868863"/>
            <a:ext cx="2519362" cy="157956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6619" name="Picture 2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600" y="4868864"/>
            <a:ext cx="2160588" cy="15843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6621" name="AutoShape 29"/>
          <p:cNvSpPr>
            <a:spLocks noChangeArrowheads="1"/>
          </p:cNvSpPr>
          <p:nvPr/>
        </p:nvSpPr>
        <p:spPr bwMode="auto">
          <a:xfrm>
            <a:off x="3094038" y="2043114"/>
            <a:ext cx="552450" cy="179387"/>
          </a:xfrm>
          <a:prstGeom prst="wedgeRoundRectCallout">
            <a:avLst>
              <a:gd name="adj1" fmla="val -64079"/>
              <a:gd name="adj2" fmla="val 166815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8000" tIns="18000" rIns="18000" bIns="18000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目标曲面</a:t>
            </a:r>
            <a:endParaRPr kumimoji="1" lang="zh-CN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66622" name="Rectangle 30"/>
          <p:cNvSpPr>
            <a:spLocks noChangeArrowheads="1"/>
          </p:cNvSpPr>
          <p:nvPr/>
        </p:nvSpPr>
        <p:spPr bwMode="auto">
          <a:xfrm>
            <a:off x="6003635" y="1708120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20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66624" name="Rectangle 32"/>
          <p:cNvSpPr>
            <a:spLocks noChangeArrowheads="1"/>
          </p:cNvSpPr>
          <p:nvPr/>
        </p:nvSpPr>
        <p:spPr bwMode="auto">
          <a:xfrm>
            <a:off x="5843588" y="1585914"/>
            <a:ext cx="2159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</a:t>
            </a:r>
            <a:endParaRPr kumimoji="1" lang="en-US" altLang="zh-CN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66625" name="Rectangle 33"/>
          <p:cNvSpPr>
            <a:spLocks noChangeArrowheads="1"/>
          </p:cNvSpPr>
          <p:nvPr/>
        </p:nvSpPr>
        <p:spPr bwMode="auto">
          <a:xfrm>
            <a:off x="5716588" y="3182939"/>
            <a:ext cx="4699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</a:t>
            </a:r>
            <a:endParaRPr kumimoji="1" lang="en-US" altLang="zh-CN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366626" name="Picture 34">
            <a:hlinkClick r:id="" action="ppaction://hlinkshowjump?jump=previousslide" tooltip="上一页" highlightClick="1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0050" y="6524626"/>
            <a:ext cx="8572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66627" name="Picture 35">
            <a:hlinkClick r:id="" action="ppaction://hlinkshowjump?jump=nextslide" tooltip="下一页" highlightClick="1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6524626"/>
            <a:ext cx="8572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66629" name="Picture 37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750" y="6524626"/>
            <a:ext cx="8572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30391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20" name="Rectangle 4"/>
          <p:cNvSpPr>
            <a:spLocks noChangeArrowheads="1"/>
          </p:cNvSpPr>
          <p:nvPr/>
        </p:nvSpPr>
        <p:spPr bwMode="auto">
          <a:xfrm>
            <a:off x="2640013" y="620714"/>
            <a:ext cx="18462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⑸</a:t>
            </a:r>
            <a:r>
              <a:rPr kumimoji="1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创建竖直孔</a:t>
            </a:r>
            <a:r>
              <a:rPr kumimoji="1" lang="zh-CN" altLang="en-US" sz="2000" b="1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</a:t>
            </a:r>
          </a:p>
        </p:txBody>
      </p:sp>
      <p:pic>
        <p:nvPicPr>
          <p:cNvPr id="36762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5" y="1412875"/>
            <a:ext cx="2952750" cy="18113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762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800" y="1341439"/>
            <a:ext cx="3384550" cy="188118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67623" name="Group 7"/>
          <p:cNvGrpSpPr>
            <a:grpSpLocks/>
          </p:cNvGrpSpPr>
          <p:nvPr/>
        </p:nvGrpSpPr>
        <p:grpSpPr bwMode="auto">
          <a:xfrm>
            <a:off x="2495551" y="1054100"/>
            <a:ext cx="3457575" cy="2305050"/>
            <a:chOff x="1915" y="8005"/>
            <a:chExt cx="3257" cy="1666"/>
          </a:xfrm>
        </p:grpSpPr>
        <p:sp>
          <p:nvSpPr>
            <p:cNvPr id="367626" name="AutoShape 10"/>
            <p:cNvSpPr>
              <a:spLocks noChangeArrowheads="1"/>
            </p:cNvSpPr>
            <p:nvPr/>
          </p:nvSpPr>
          <p:spPr bwMode="auto">
            <a:xfrm>
              <a:off x="2635" y="8005"/>
              <a:ext cx="917" cy="283"/>
            </a:xfrm>
            <a:prstGeom prst="wedgeRoundRectCallout">
              <a:avLst>
                <a:gd name="adj1" fmla="val 27537"/>
                <a:gd name="adj2" fmla="val 129505"/>
                <a:gd name="adj3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000" tIns="18000" rIns="18000" bIns="18000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CN" alt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草绘平面</a:t>
              </a:r>
            </a:p>
          </p:txBody>
        </p:sp>
        <p:sp>
          <p:nvSpPr>
            <p:cNvPr id="367625" name="AutoShape 9"/>
            <p:cNvSpPr>
              <a:spLocks noChangeArrowheads="1"/>
            </p:cNvSpPr>
            <p:nvPr/>
          </p:nvSpPr>
          <p:spPr bwMode="auto">
            <a:xfrm>
              <a:off x="1915" y="9388"/>
              <a:ext cx="1247" cy="283"/>
            </a:xfrm>
            <a:prstGeom prst="wedgeRoundRectCallout">
              <a:avLst>
                <a:gd name="adj1" fmla="val 70852"/>
                <a:gd name="adj2" fmla="val -140815"/>
                <a:gd name="adj3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000" tIns="18000" rIns="18000" bIns="18000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CN" alt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草绘方向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CN" alt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参照</a:t>
              </a:r>
            </a:p>
          </p:txBody>
        </p:sp>
        <p:sp>
          <p:nvSpPr>
            <p:cNvPr id="367624" name="AutoShape 8"/>
            <p:cNvSpPr>
              <a:spLocks noChangeArrowheads="1"/>
            </p:cNvSpPr>
            <p:nvPr/>
          </p:nvSpPr>
          <p:spPr bwMode="auto">
            <a:xfrm>
              <a:off x="4255" y="8140"/>
              <a:ext cx="917" cy="283"/>
            </a:xfrm>
            <a:prstGeom prst="wedgeRoundRectCallout">
              <a:avLst>
                <a:gd name="adj1" fmla="val -71157"/>
                <a:gd name="adj2" fmla="val 87102"/>
                <a:gd name="adj3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000" tIns="18000" rIns="18000" bIns="18000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CN" alt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看图方向参照</a:t>
              </a:r>
            </a:p>
          </p:txBody>
        </p:sp>
      </p:grpSp>
      <p:sp>
        <p:nvSpPr>
          <p:cNvPr id="367627" name="Rectangle 11"/>
          <p:cNvSpPr>
            <a:spLocks noChangeArrowheads="1"/>
          </p:cNvSpPr>
          <p:nvPr/>
        </p:nvSpPr>
        <p:spPr bwMode="auto">
          <a:xfrm>
            <a:off x="6003635" y="18462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20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67631" name="Rectangle 15"/>
          <p:cNvSpPr>
            <a:spLocks noChangeArrowheads="1"/>
          </p:cNvSpPr>
          <p:nvPr/>
        </p:nvSpPr>
        <p:spPr bwMode="auto">
          <a:xfrm>
            <a:off x="5741988" y="1581151"/>
            <a:ext cx="565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   </a:t>
            </a:r>
            <a:endParaRPr kumimoji="1" lang="en-US" altLang="zh-CN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67632" name="Rectangle 16"/>
          <p:cNvSpPr>
            <a:spLocks noChangeArrowheads="1"/>
          </p:cNvSpPr>
          <p:nvPr/>
        </p:nvSpPr>
        <p:spPr bwMode="auto">
          <a:xfrm>
            <a:off x="5821363" y="3035301"/>
            <a:ext cx="406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</a:t>
            </a:r>
            <a:endParaRPr kumimoji="1" lang="en-US" altLang="zh-CN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367633" name="Group 17"/>
          <p:cNvGrpSpPr>
            <a:grpSpLocks/>
          </p:cNvGrpSpPr>
          <p:nvPr/>
        </p:nvGrpSpPr>
        <p:grpSpPr bwMode="auto">
          <a:xfrm>
            <a:off x="3216275" y="4005263"/>
            <a:ext cx="2089150" cy="1943100"/>
            <a:chOff x="6595" y="10480"/>
            <a:chExt cx="2490" cy="2340"/>
          </a:xfrm>
        </p:grpSpPr>
        <p:pic>
          <p:nvPicPr>
            <p:cNvPr id="367634" name="Picture 1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95" y="10480"/>
              <a:ext cx="2490" cy="1830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67635" name="Text Box 19"/>
            <p:cNvSpPr txBox="1">
              <a:spLocks noChangeArrowheads="1"/>
            </p:cNvSpPr>
            <p:nvPr/>
          </p:nvSpPr>
          <p:spPr bwMode="auto">
            <a:xfrm>
              <a:off x="6775" y="12352"/>
              <a:ext cx="1800" cy="4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CN" alt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生成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CN" alt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竖直孔</a:t>
              </a:r>
              <a:endParaRPr kumimoji="1" lang="zh-CN" altLang="en-US" sz="1600" b="1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367636" name="Rectangle 20"/>
          <p:cNvSpPr>
            <a:spLocks noChangeArrowheads="1"/>
          </p:cNvSpPr>
          <p:nvPr/>
        </p:nvSpPr>
        <p:spPr bwMode="auto">
          <a:xfrm>
            <a:off x="6600826" y="3429001"/>
            <a:ext cx="17811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⑹</a:t>
            </a:r>
            <a:r>
              <a:rPr kumimoji="1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创建水平孔</a:t>
            </a:r>
            <a:r>
              <a:rPr kumimoji="1" lang="zh-CN" altLang="en-US" sz="20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</a:t>
            </a:r>
          </a:p>
        </p:txBody>
      </p:sp>
      <p:grpSp>
        <p:nvGrpSpPr>
          <p:cNvPr id="367637" name="Group 21"/>
          <p:cNvGrpSpPr>
            <a:grpSpLocks/>
          </p:cNvGrpSpPr>
          <p:nvPr/>
        </p:nvGrpSpPr>
        <p:grpSpPr bwMode="auto">
          <a:xfrm>
            <a:off x="6383339" y="4076700"/>
            <a:ext cx="3671887" cy="2089150"/>
            <a:chOff x="2815" y="1366"/>
            <a:chExt cx="3407" cy="2286"/>
          </a:xfrm>
        </p:grpSpPr>
        <p:pic>
          <p:nvPicPr>
            <p:cNvPr id="367638" name="Picture 2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0" y="1366"/>
              <a:ext cx="2895" cy="1845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367639" name="Group 23"/>
            <p:cNvGrpSpPr>
              <a:grpSpLocks/>
            </p:cNvGrpSpPr>
            <p:nvPr/>
          </p:nvGrpSpPr>
          <p:grpSpPr bwMode="auto">
            <a:xfrm>
              <a:off x="2815" y="1804"/>
              <a:ext cx="3407" cy="907"/>
              <a:chOff x="2815" y="1744"/>
              <a:chExt cx="3407" cy="907"/>
            </a:xfrm>
          </p:grpSpPr>
          <p:sp>
            <p:nvSpPr>
              <p:cNvPr id="367640" name="AutoShape 24"/>
              <p:cNvSpPr>
                <a:spLocks noChangeArrowheads="1"/>
              </p:cNvSpPr>
              <p:nvPr/>
            </p:nvSpPr>
            <p:spPr bwMode="auto">
              <a:xfrm>
                <a:off x="5155" y="2368"/>
                <a:ext cx="917" cy="283"/>
              </a:xfrm>
              <a:prstGeom prst="wedgeRoundRectCallout">
                <a:avLst>
                  <a:gd name="adj1" fmla="val -42801"/>
                  <a:gd name="adj2" fmla="val 171907"/>
                  <a:gd name="adj3" fmla="val 16667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18000" tIns="18000" rIns="18000" bIns="18000"/>
              <a:lstStyle/>
              <a:p>
                <a:pPr marL="0" marR="0" lvl="0" indent="0" algn="ctr" defTabSz="914400" rtl="0" eaLnBrk="1" fontAlgn="base" latinLnBrk="0" hangingPunct="1">
                  <a:lnSpc>
                    <a:spcPct val="8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zh-CN" altLang="en-US" sz="16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rPr>
                  <a:t>草绘平面</a:t>
                </a:r>
                <a:endParaRPr kumimoji="1" lang="zh-CN" altLang="en-US" sz="1600" b="1" i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367641" name="AutoShape 25"/>
              <p:cNvSpPr>
                <a:spLocks noChangeArrowheads="1"/>
              </p:cNvSpPr>
              <p:nvPr/>
            </p:nvSpPr>
            <p:spPr bwMode="auto">
              <a:xfrm>
                <a:off x="4975" y="1744"/>
                <a:ext cx="1247" cy="283"/>
              </a:xfrm>
              <a:prstGeom prst="wedgeRoundRectCallout">
                <a:avLst>
                  <a:gd name="adj1" fmla="val -32597"/>
                  <a:gd name="adj2" fmla="val 118903"/>
                  <a:gd name="adj3" fmla="val 16667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18000" tIns="18000" rIns="18000" bIns="18000"/>
              <a:lstStyle/>
              <a:p>
                <a:pPr marL="0" marR="0" lvl="0" indent="0" algn="ctr" defTabSz="914400" rtl="0" eaLnBrk="1" fontAlgn="base" latinLnBrk="0" hangingPunct="1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zh-CN" altLang="en-US" sz="16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rPr>
                  <a:t>草绘方向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zh-CN" altLang="en-US" sz="16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rPr>
                  <a:t>参照</a:t>
                </a:r>
                <a:endParaRPr kumimoji="1" lang="zh-CN" altLang="en-US" sz="1600" b="1" i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367642" name="AutoShape 26"/>
              <p:cNvSpPr>
                <a:spLocks noChangeArrowheads="1"/>
              </p:cNvSpPr>
              <p:nvPr/>
            </p:nvSpPr>
            <p:spPr bwMode="auto">
              <a:xfrm>
                <a:off x="2815" y="2212"/>
                <a:ext cx="917" cy="283"/>
              </a:xfrm>
              <a:prstGeom prst="wedgeRoundRectCallout">
                <a:avLst>
                  <a:gd name="adj1" fmla="val 49889"/>
                  <a:gd name="adj2" fmla="val 124204"/>
                  <a:gd name="adj3" fmla="val 16667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18000" tIns="18000" rIns="18000" bIns="18000"/>
              <a:lstStyle/>
              <a:p>
                <a:pPr marL="0" marR="0" lvl="0" indent="0" algn="ctr" defTabSz="914400" rtl="0" eaLnBrk="1" fontAlgn="base" latinLnBrk="0" hangingPunct="1">
                  <a:lnSpc>
                    <a:spcPct val="8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zh-CN" altLang="en-US" sz="16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+mn-cs"/>
                  </a:rPr>
                  <a:t>看图方向参照</a:t>
                </a:r>
                <a:endParaRPr kumimoji="1" lang="zh-CN" altLang="en-US" sz="1600" b="1" i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367643" name="Text Box 27"/>
            <p:cNvSpPr txBox="1">
              <a:spLocks noChangeArrowheads="1"/>
            </p:cNvSpPr>
            <p:nvPr/>
          </p:nvSpPr>
          <p:spPr bwMode="auto">
            <a:xfrm>
              <a:off x="3805" y="3184"/>
              <a:ext cx="1980" cy="4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CN" alt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草绘截面设置</a:t>
              </a:r>
              <a:endParaRPr kumimoji="1" lang="zh-CN" altLang="en-US" sz="1600" b="1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</p:grpSp>
      <p:pic>
        <p:nvPicPr>
          <p:cNvPr id="367644" name="Picture 28">
            <a:hlinkClick r:id="" action="ppaction://hlinkshowjump?jump=previousslide" tooltip="上一页" highlightClick="1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0050" y="6524626"/>
            <a:ext cx="8572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67645" name="Picture 29">
            <a:hlinkClick r:id="" action="ppaction://hlinkshowjump?jump=nextslide" tooltip="下一页" highlightClick="1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6524626"/>
            <a:ext cx="8572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67647" name="Picture 31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750" y="6524626"/>
            <a:ext cx="8572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7195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4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6" y="1844676"/>
            <a:ext cx="2519363" cy="16922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6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625" y="1773238"/>
            <a:ext cx="2376488" cy="176371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8646" name="AutoShape 6"/>
          <p:cNvSpPr>
            <a:spLocks noChangeArrowheads="1"/>
          </p:cNvSpPr>
          <p:nvPr/>
        </p:nvSpPr>
        <p:spPr bwMode="auto">
          <a:xfrm>
            <a:off x="5664200" y="2493963"/>
            <a:ext cx="1079500" cy="431800"/>
          </a:xfrm>
          <a:prstGeom prst="wedgeRoundRectCallout">
            <a:avLst>
              <a:gd name="adj1" fmla="val -151912"/>
              <a:gd name="adj2" fmla="val -5148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8000" tIns="18000" rIns="18000" bIns="18000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选择此圆</a:t>
            </a:r>
          </a:p>
        </p:txBody>
      </p:sp>
      <p:sp>
        <p:nvSpPr>
          <p:cNvPr id="368647" name="AutoShape 7"/>
          <p:cNvSpPr>
            <a:spLocks noChangeArrowheads="1"/>
          </p:cNvSpPr>
          <p:nvPr/>
        </p:nvSpPr>
        <p:spPr bwMode="auto">
          <a:xfrm>
            <a:off x="6600826" y="1773238"/>
            <a:ext cx="1008063" cy="431800"/>
          </a:xfrm>
          <a:prstGeom prst="wedgeRoundRectCallout">
            <a:avLst>
              <a:gd name="adj1" fmla="val 75829"/>
              <a:gd name="adj2" fmla="val 48528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8000" tIns="18000" rIns="18000" bIns="18000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目标曲面</a:t>
            </a:r>
          </a:p>
        </p:txBody>
      </p:sp>
      <p:sp>
        <p:nvSpPr>
          <p:cNvPr id="368648" name="Rectangle 8"/>
          <p:cNvSpPr>
            <a:spLocks noChangeArrowheads="1"/>
          </p:cNvSpPr>
          <p:nvPr/>
        </p:nvSpPr>
        <p:spPr bwMode="auto">
          <a:xfrm>
            <a:off x="6003635" y="159858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20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68651" name="Rectangle 11"/>
          <p:cNvSpPr>
            <a:spLocks noChangeArrowheads="1"/>
          </p:cNvSpPr>
          <p:nvPr/>
        </p:nvSpPr>
        <p:spPr bwMode="auto">
          <a:xfrm>
            <a:off x="5476875" y="2197101"/>
            <a:ext cx="374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</a:t>
            </a:r>
            <a:endParaRPr kumimoji="1" lang="en-US" altLang="zh-CN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68652" name="Rectangle 12"/>
          <p:cNvSpPr>
            <a:spLocks noChangeArrowheads="1"/>
          </p:cNvSpPr>
          <p:nvPr/>
        </p:nvSpPr>
        <p:spPr bwMode="auto">
          <a:xfrm>
            <a:off x="5892800" y="3538539"/>
            <a:ext cx="406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</a:t>
            </a:r>
            <a:endParaRPr kumimoji="1" lang="en-US" altLang="zh-CN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68653" name="Rectangle 13"/>
          <p:cNvSpPr>
            <a:spLocks noChangeArrowheads="1"/>
          </p:cNvSpPr>
          <p:nvPr/>
        </p:nvSpPr>
        <p:spPr bwMode="auto">
          <a:xfrm>
            <a:off x="2782889" y="4076701"/>
            <a:ext cx="65738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0"/>
              </a:spcBef>
              <a:tabLst>
                <a:tab pos="53975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algn="l" eaLnBrk="0" hangingPunct="0">
              <a:spcBef>
                <a:spcPct val="0"/>
              </a:spcBef>
              <a:tabLst>
                <a:tab pos="53975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algn="l" eaLnBrk="0" hangingPunct="0">
              <a:spcBef>
                <a:spcPct val="0"/>
              </a:spcBef>
              <a:tabLst>
                <a:tab pos="53975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algn="l" eaLnBrk="0" hangingPunct="0">
              <a:spcBef>
                <a:spcPct val="0"/>
              </a:spcBef>
              <a:tabLst>
                <a:tab pos="53975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algn="l" eaLnBrk="0" hangingPunct="0">
              <a:spcBef>
                <a:spcPct val="0"/>
              </a:spcBef>
              <a:tabLst>
                <a:tab pos="53975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539750" algn="l"/>
              </a:tabLst>
              <a:defRPr/>
            </a:pPr>
            <a:r>
              <a:rPr kumimoji="1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⑺</a:t>
            </a:r>
            <a:r>
              <a:rPr kumimoji="1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完成零件的构建，保存文件并关闭窗口，拭除不显示。</a:t>
            </a:r>
          </a:p>
        </p:txBody>
      </p:sp>
      <p:pic>
        <p:nvPicPr>
          <p:cNvPr id="368654" name="Picture 14">
            <a:hlinkClick r:id="" action="ppaction://hlinkshowjump?jump=previousslide" tooltip="上一页" highlightClick="1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0050" y="6524626"/>
            <a:ext cx="8572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68655" name="Picture 15">
            <a:hlinkClick r:id="" action="ppaction://hlinkshowjump?jump=nextslide" tooltip="下一页" highlightClick="1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6524626"/>
            <a:ext cx="8572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68657" name="Picture 17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750" y="6524626"/>
            <a:ext cx="8572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0576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536" y="2395177"/>
            <a:ext cx="6012110" cy="2717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7286" y="1991644"/>
            <a:ext cx="4946650" cy="352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4663901" y="549275"/>
            <a:ext cx="21371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914400" marR="0" lvl="2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1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练习</a:t>
            </a:r>
            <a:r>
              <a:rPr kumimoji="1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1</a:t>
            </a:r>
            <a:endParaRPr kumimoji="1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2241757" y="5876422"/>
            <a:ext cx="790514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对三个独立草图分别进行拉伸，可能需要新建基准点、基准中心线</a:t>
            </a:r>
          </a:p>
        </p:txBody>
      </p:sp>
    </p:spTree>
    <p:extLst>
      <p:ext uri="{BB962C8B-B14F-4D97-AF65-F5344CB8AC3E}">
        <p14:creationId xmlns:p14="http://schemas.microsoft.com/office/powerpoint/2010/main" val="1776950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4663901" y="549275"/>
            <a:ext cx="21371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914400" marR="0" lvl="2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1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练习</a:t>
            </a:r>
            <a:r>
              <a:rPr kumimoji="1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2</a:t>
            </a:r>
            <a:endParaRPr kumimoji="1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62" y="1151083"/>
            <a:ext cx="7015469" cy="5505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7993628" y="3419100"/>
            <a:ext cx="345112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以加强筋为基本特征，先拉伸加强筋，然后以加强筋两个直变面为草绘平面，继续进行拉伸</a:t>
            </a:r>
          </a:p>
        </p:txBody>
      </p:sp>
    </p:spTree>
    <p:extLst>
      <p:ext uri="{BB962C8B-B14F-4D97-AF65-F5344CB8AC3E}">
        <p14:creationId xmlns:p14="http://schemas.microsoft.com/office/powerpoint/2010/main" val="1140835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AEB730D-FA17-4D20-82D3-7D5DC225B2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518" y="1551796"/>
            <a:ext cx="9792963" cy="3754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13">
            <a:extLst>
              <a:ext uri="{FF2B5EF4-FFF2-40B4-BE49-F238E27FC236}">
                <a16:creationId xmlns:a16="http://schemas.microsoft.com/office/drawing/2014/main" id="{BF64F56E-D35C-4751-8807-2AA59F5251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3901" y="549275"/>
            <a:ext cx="21371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914400" marR="0" lvl="2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1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练习</a:t>
            </a:r>
            <a:r>
              <a:rPr kumimoji="1"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endParaRPr kumimoji="1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3080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83EB49A3-EE92-4EFB-A4EF-60CB1AD021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949" y="1740427"/>
            <a:ext cx="5201903" cy="3839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>
            <a:extLst>
              <a:ext uri="{FF2B5EF4-FFF2-40B4-BE49-F238E27FC236}">
                <a16:creationId xmlns:a16="http://schemas.microsoft.com/office/drawing/2014/main" id="{B65B1FF7-FDA6-47AF-8DE1-564707BE66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6266" y="1740427"/>
            <a:ext cx="4552452" cy="3839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13">
            <a:extLst>
              <a:ext uri="{FF2B5EF4-FFF2-40B4-BE49-F238E27FC236}">
                <a16:creationId xmlns:a16="http://schemas.microsoft.com/office/drawing/2014/main" id="{601147B5-6614-45D3-B79A-F64F511489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3901" y="549275"/>
            <a:ext cx="21371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914400" marR="0" lvl="2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1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练习</a:t>
            </a:r>
            <a:r>
              <a:rPr kumimoji="1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4</a:t>
            </a:r>
            <a:endParaRPr kumimoji="1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7385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1BAFBC46-4D59-488F-8A20-743B9F119B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5772" y="1967442"/>
            <a:ext cx="4250228" cy="3239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>
            <a:extLst>
              <a:ext uri="{FF2B5EF4-FFF2-40B4-BE49-F238E27FC236}">
                <a16:creationId xmlns:a16="http://schemas.microsoft.com/office/drawing/2014/main" id="{1CF555C9-C963-4055-82A0-5758F328E5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867" y="2806511"/>
            <a:ext cx="2971336" cy="2400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13">
            <a:extLst>
              <a:ext uri="{FF2B5EF4-FFF2-40B4-BE49-F238E27FC236}">
                <a16:creationId xmlns:a16="http://schemas.microsoft.com/office/drawing/2014/main" id="{497E0759-459E-49B3-8633-10EE4FD7B7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3901" y="549275"/>
            <a:ext cx="21371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914400" marR="0" lvl="2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1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练习</a:t>
            </a:r>
            <a:r>
              <a:rPr kumimoji="1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5</a:t>
            </a:r>
            <a:endParaRPr kumimoji="1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0591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3046FAD8-C992-48DA-93E2-F7F85EB2F0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2908" y="2402417"/>
            <a:ext cx="6266184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13">
            <a:extLst>
              <a:ext uri="{FF2B5EF4-FFF2-40B4-BE49-F238E27FC236}">
                <a16:creationId xmlns:a16="http://schemas.microsoft.com/office/drawing/2014/main" id="{F9503D66-B66A-496E-9D14-C11CF8DEC9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3901" y="549275"/>
            <a:ext cx="21371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914400" marR="0" lvl="2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1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练习</a:t>
            </a:r>
            <a:r>
              <a:rPr kumimoji="1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6</a:t>
            </a:r>
            <a:endParaRPr kumimoji="1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244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454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5184" y="1394003"/>
            <a:ext cx="3313162" cy="298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4557" name="Rectangle 13"/>
          <p:cNvSpPr>
            <a:spLocks noChangeArrowheads="1"/>
          </p:cNvSpPr>
          <p:nvPr/>
        </p:nvSpPr>
        <p:spPr bwMode="auto">
          <a:xfrm>
            <a:off x="6003635" y="2324070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20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64564" name="Rectangle 20"/>
          <p:cNvSpPr>
            <a:spLocks noChangeArrowheads="1"/>
          </p:cNvSpPr>
          <p:nvPr/>
        </p:nvSpPr>
        <p:spPr bwMode="auto">
          <a:xfrm>
            <a:off x="6003635" y="2362170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20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364565" name="Picture 21">
            <a:hlinkClick r:id="" action="ppaction://hlinkshowjump?jump=previousslide" tooltip="上一页" highlightClick="1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0050" y="6524626"/>
            <a:ext cx="8572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64566" name="Picture 22">
            <a:hlinkClick r:id="" action="ppaction://hlinkshowjump?jump=nextslide" tooltip="下一页" highlightClick="1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6524626"/>
            <a:ext cx="8572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64568" name="Rectangle 24"/>
          <p:cNvSpPr>
            <a:spLocks noChangeArrowheads="1"/>
          </p:cNvSpPr>
          <p:nvPr/>
        </p:nvSpPr>
        <p:spPr bwMode="auto">
          <a:xfrm>
            <a:off x="1847850" y="4005264"/>
            <a:ext cx="8351838" cy="207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0"/>
              </a:spcBef>
              <a:tabLst>
                <a:tab pos="53975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algn="l" eaLnBrk="0" hangingPunct="0">
              <a:spcBef>
                <a:spcPct val="0"/>
              </a:spcBef>
              <a:tabLst>
                <a:tab pos="53975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algn="l" eaLnBrk="0" hangingPunct="0">
              <a:spcBef>
                <a:spcPct val="0"/>
              </a:spcBef>
              <a:tabLst>
                <a:tab pos="53975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algn="l" eaLnBrk="0" hangingPunct="0">
              <a:spcBef>
                <a:spcPct val="0"/>
              </a:spcBef>
              <a:tabLst>
                <a:tab pos="53975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algn="l" eaLnBrk="0" hangingPunct="0">
              <a:spcBef>
                <a:spcPct val="0"/>
              </a:spcBef>
              <a:tabLst>
                <a:tab pos="53975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  <a:defRPr/>
            </a:pPr>
            <a:r>
              <a:rPr kumimoji="1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⑵</a:t>
            </a:r>
            <a:r>
              <a:rPr kumimoji="1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建模顺序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  <a:defRPr/>
            </a:pPr>
            <a:r>
              <a:rPr kumimoji="1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支架零件总体上是一个叠加式的组合体经过两次钻孔形成的。</a:t>
            </a:r>
            <a:r>
              <a:rPr kumimoji="1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Pro/E</a:t>
            </a:r>
            <a:r>
              <a:rPr kumimoji="1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的建模过程和我们刚才分析的一样，也是将整个支架分解成若干基本形体，而后组合在一起。支架零件总体上是一个叠加式的组合体经过两次钻孔形成的，故而建模时首先创建下底板，接着创建中间圆柱和上底板，而后是前面凸台，最后是钻出水平孔和竖直孔。</a:t>
            </a:r>
          </a:p>
        </p:txBody>
      </p:sp>
      <p:sp>
        <p:nvSpPr>
          <p:cNvPr id="364569" name="Rectangle 25"/>
          <p:cNvSpPr>
            <a:spLocks noChangeArrowheads="1"/>
          </p:cNvSpPr>
          <p:nvPr/>
        </p:nvSpPr>
        <p:spPr bwMode="auto">
          <a:xfrm>
            <a:off x="1703388" y="1341439"/>
            <a:ext cx="1270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000" b="0" i="1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</a:t>
            </a:r>
            <a:r>
              <a:rPr kumimoji="1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设计思路</a:t>
            </a:r>
          </a:p>
        </p:txBody>
      </p:sp>
      <p:sp>
        <p:nvSpPr>
          <p:cNvPr id="364570" name="Rectangle 26"/>
          <p:cNvSpPr>
            <a:spLocks noChangeArrowheads="1"/>
          </p:cNvSpPr>
          <p:nvPr/>
        </p:nvSpPr>
        <p:spPr bwMode="auto">
          <a:xfrm>
            <a:off x="1847850" y="1989139"/>
            <a:ext cx="5327650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⑴</a:t>
            </a:r>
            <a:r>
              <a:rPr kumimoji="1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分析零件的结构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可以看出零件由四大部分组成：上底板、下底板、圆柱、凸台。然后竖直方向上有一圆柱通孔，在凸台上有一通孔钻透整个前壁到竖直通孔。每个基本形体都可以通过拉伸创建。</a:t>
            </a:r>
          </a:p>
        </p:txBody>
      </p:sp>
      <p:pic>
        <p:nvPicPr>
          <p:cNvPr id="364571" name="Picture 27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750" y="6524626"/>
            <a:ext cx="8572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4663900" y="549275"/>
            <a:ext cx="21371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914400" marR="0" lvl="2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1" lang="zh-CN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练习</a:t>
            </a:r>
            <a:r>
              <a:rPr kumimoji="1"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7</a:t>
            </a:r>
            <a:endParaRPr kumimoji="1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4522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3" name="Rectangle 5"/>
          <p:cNvSpPr>
            <a:spLocks noChangeArrowheads="1"/>
          </p:cNvSpPr>
          <p:nvPr/>
        </p:nvSpPr>
        <p:spPr bwMode="auto">
          <a:xfrm>
            <a:off x="6003635" y="2978120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20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65574" name="Rectangle 6"/>
          <p:cNvSpPr>
            <a:spLocks noChangeArrowheads="1"/>
          </p:cNvSpPr>
          <p:nvPr/>
        </p:nvSpPr>
        <p:spPr bwMode="auto">
          <a:xfrm>
            <a:off x="2351089" y="1341439"/>
            <a:ext cx="17176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⑴</a:t>
            </a:r>
            <a:r>
              <a:rPr kumimoji="1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创建下底板</a:t>
            </a:r>
            <a:endParaRPr kumimoji="1" lang="zh-CN" altLang="en-US" sz="2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36557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3" y="620713"/>
            <a:ext cx="360362" cy="360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5576" name="Rectangle 8"/>
          <p:cNvSpPr>
            <a:spLocks noChangeArrowheads="1"/>
          </p:cNvSpPr>
          <p:nvPr/>
        </p:nvSpPr>
        <p:spPr bwMode="auto">
          <a:xfrm>
            <a:off x="2424113" y="547688"/>
            <a:ext cx="1701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kumimoji="1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设计步骤</a:t>
            </a:r>
          </a:p>
        </p:txBody>
      </p:sp>
      <p:pic>
        <p:nvPicPr>
          <p:cNvPr id="36557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0" y="1916113"/>
            <a:ext cx="2736850" cy="17081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5578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3339" y="1951038"/>
            <a:ext cx="3240087" cy="168116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5579" name="Rectangle 11"/>
          <p:cNvSpPr>
            <a:spLocks noChangeArrowheads="1"/>
          </p:cNvSpPr>
          <p:nvPr/>
        </p:nvSpPr>
        <p:spPr bwMode="auto">
          <a:xfrm>
            <a:off x="2424113" y="3789364"/>
            <a:ext cx="2101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⑵</a:t>
            </a:r>
            <a:r>
              <a:rPr kumimoji="1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创建中间圆柱</a:t>
            </a:r>
            <a:r>
              <a:rPr kumimoji="1" lang="zh-CN" altLang="en-US" sz="2000" b="1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</a:t>
            </a:r>
          </a:p>
        </p:txBody>
      </p:sp>
      <p:pic>
        <p:nvPicPr>
          <p:cNvPr id="365580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088" y="4292600"/>
            <a:ext cx="2686050" cy="14239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5581" name="Picture 1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500" y="4076701"/>
            <a:ext cx="2592388" cy="19589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5582" name="Picture 1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889" y="4076700"/>
            <a:ext cx="2808287" cy="19446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5583" name="Picture 15">
            <a:hlinkClick r:id="" action="ppaction://hlinkshowjump?jump=previousslide" tooltip="上一页" highlightClick="1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0050" y="6524626"/>
            <a:ext cx="8572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65584" name="Picture 16">
            <a:hlinkClick r:id="" action="ppaction://hlinkshowjump?jump=nextslide" tooltip="下一页" highlightClick="1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6524626"/>
            <a:ext cx="8572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65586" name="Picture 18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750" y="6524626"/>
            <a:ext cx="8572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1658980"/>
      </p:ext>
    </p:extLst>
  </p:cSld>
  <p:clrMapOvr>
    <a:masterClrMapping/>
  </p:clrMapOvr>
</p:sld>
</file>

<file path=ppt/theme/theme1.xml><?xml version="1.0" encoding="utf-8"?>
<a:theme xmlns:a="http://schemas.openxmlformats.org/drawingml/2006/main" name="空演示文稿">
  <a:themeElements>
    <a:clrScheme name="空演示文稿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空演示文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空演示文稿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空演示文稿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空演示文稿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空演示文稿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空演示文稿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空演示文稿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空演示文稿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306</Words>
  <Application>Microsoft Office PowerPoint</Application>
  <PresentationFormat>宽屏</PresentationFormat>
  <Paragraphs>47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6" baseType="lpstr">
      <vt:lpstr>宋体</vt:lpstr>
      <vt:lpstr>Arial</vt:lpstr>
      <vt:lpstr>Times New Roman</vt:lpstr>
      <vt:lpstr>空演示文稿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wang jianlong</dc:creator>
  <cp:lastModifiedBy>wang jianlong</cp:lastModifiedBy>
  <cp:revision>4</cp:revision>
  <dcterms:created xsi:type="dcterms:W3CDTF">2021-03-29T11:49:40Z</dcterms:created>
  <dcterms:modified xsi:type="dcterms:W3CDTF">2021-03-29T12:08:22Z</dcterms:modified>
</cp:coreProperties>
</file>