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ChangeArrowheads="1"/>
          </p:cNvSpPr>
          <p:nvPr/>
        </p:nvSpPr>
        <p:spPr bwMode="auto">
          <a:xfrm>
            <a:off x="3122613" y="800785"/>
            <a:ext cx="24481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3600" u="sng" dirty="0" smtClean="0">
                <a:solidFill>
                  <a:srgbClr val="0D0DE7"/>
                </a:solidFill>
              </a:rPr>
              <a:t>混 </a:t>
            </a:r>
            <a:r>
              <a:rPr kumimoji="0" lang="zh-CN" altLang="en-US" sz="3600" u="sng" dirty="0">
                <a:solidFill>
                  <a:srgbClr val="0D0DE7"/>
                </a:solidFill>
              </a:rPr>
              <a:t>合 特 征 </a:t>
            </a:r>
          </a:p>
        </p:txBody>
      </p:sp>
      <p:sp>
        <p:nvSpPr>
          <p:cNvPr id="318468" name="Rectangle 4"/>
          <p:cNvSpPr>
            <a:spLocks noChangeArrowheads="1"/>
          </p:cNvSpPr>
          <p:nvPr/>
        </p:nvSpPr>
        <p:spPr bwMode="auto">
          <a:xfrm>
            <a:off x="1042988" y="1897360"/>
            <a:ext cx="78501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zh-CN" altLang="en-US" dirty="0"/>
              <a:t>        将一组截面</a:t>
            </a:r>
            <a:r>
              <a:rPr kumimoji="0" lang="zh-CN" altLang="en-US" dirty="0">
                <a:solidFill>
                  <a:srgbClr val="FF0000"/>
                </a:solidFill>
              </a:rPr>
              <a:t>沿其边线</a:t>
            </a:r>
            <a:r>
              <a:rPr kumimoji="0" lang="zh-CN" altLang="en-US" dirty="0"/>
              <a:t>用</a:t>
            </a:r>
            <a:r>
              <a:rPr kumimoji="0" lang="zh-CN" altLang="en-US" dirty="0">
                <a:solidFill>
                  <a:srgbClr val="FF0000"/>
                </a:solidFill>
              </a:rPr>
              <a:t>过渡曲面</a:t>
            </a:r>
            <a:r>
              <a:rPr kumimoji="0" lang="zh-CN" altLang="en-US" dirty="0"/>
              <a:t>连接形成一个</a:t>
            </a:r>
            <a:r>
              <a:rPr kumimoji="0" lang="zh-CN" altLang="en-US" dirty="0">
                <a:solidFill>
                  <a:srgbClr val="FF0000"/>
                </a:solidFill>
              </a:rPr>
              <a:t>连续的</a:t>
            </a:r>
            <a:r>
              <a:rPr kumimoji="0" lang="zh-CN" altLang="en-US" dirty="0"/>
              <a:t>特征，就是混合（</a:t>
            </a:r>
            <a:r>
              <a:rPr kumimoji="0" lang="en-US" altLang="zh-CN" dirty="0"/>
              <a:t>Blend</a:t>
            </a:r>
            <a:r>
              <a:rPr kumimoji="0" lang="zh-CN" altLang="en-US" dirty="0"/>
              <a:t>）特征。混合特征</a:t>
            </a:r>
            <a:r>
              <a:rPr kumimoji="0" lang="zh-CN" altLang="en-US" dirty="0">
                <a:solidFill>
                  <a:srgbClr val="FF0000"/>
                </a:solidFill>
              </a:rPr>
              <a:t>至少需要两个截面</a:t>
            </a:r>
            <a:r>
              <a:rPr kumimoji="0" lang="zh-CN" altLang="en-US" dirty="0"/>
              <a:t>。图</a:t>
            </a:r>
            <a:r>
              <a:rPr kumimoji="0" lang="en-US" altLang="zh-CN" dirty="0"/>
              <a:t>3.22.1</a:t>
            </a:r>
            <a:r>
              <a:rPr kumimoji="0" lang="zh-CN" altLang="en-US" dirty="0"/>
              <a:t>所示的混合特征是由三个截面混合而成的。</a:t>
            </a:r>
          </a:p>
        </p:txBody>
      </p:sp>
      <p:grpSp>
        <p:nvGrpSpPr>
          <p:cNvPr id="318499" name="Group 35"/>
          <p:cNvGrpSpPr>
            <a:grpSpLocks noChangeAspect="1"/>
          </p:cNvGrpSpPr>
          <p:nvPr/>
        </p:nvGrpSpPr>
        <p:grpSpPr bwMode="auto">
          <a:xfrm>
            <a:off x="1443038" y="3429000"/>
            <a:ext cx="6945312" cy="1835150"/>
            <a:chOff x="1436" y="6405"/>
            <a:chExt cx="7285" cy="1926"/>
          </a:xfrm>
        </p:grpSpPr>
        <p:sp>
          <p:nvSpPr>
            <p:cNvPr id="318500" name="Text Box 36"/>
            <p:cNvSpPr txBox="1">
              <a:spLocks noChangeAspect="1" noChangeArrowheads="1"/>
            </p:cNvSpPr>
            <p:nvPr/>
          </p:nvSpPr>
          <p:spPr bwMode="auto">
            <a:xfrm>
              <a:off x="3491" y="8019"/>
              <a:ext cx="2835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zh-CN" altLang="en-US" sz="900"/>
                <a:t>图</a:t>
              </a:r>
              <a:r>
                <a:rPr lang="en-US" altLang="zh-CN" sz="900"/>
                <a:t>3.22.1  </a:t>
              </a:r>
              <a:r>
                <a:rPr lang="zh-CN" altLang="en-US" sz="900"/>
                <a:t>混合特征</a:t>
              </a:r>
              <a:endParaRPr lang="zh-CN" altLang="en-US"/>
            </a:p>
          </p:txBody>
        </p:sp>
        <p:grpSp>
          <p:nvGrpSpPr>
            <p:cNvPr id="318501" name="Group 37"/>
            <p:cNvGrpSpPr>
              <a:grpSpLocks noChangeAspect="1"/>
            </p:cNvGrpSpPr>
            <p:nvPr/>
          </p:nvGrpSpPr>
          <p:grpSpPr bwMode="auto">
            <a:xfrm>
              <a:off x="1436" y="6405"/>
              <a:ext cx="7285" cy="1712"/>
              <a:chOff x="1436" y="6405"/>
              <a:chExt cx="7285" cy="1712"/>
            </a:xfrm>
          </p:grpSpPr>
          <p:grpSp>
            <p:nvGrpSpPr>
              <p:cNvPr id="318502" name="Group 38"/>
              <p:cNvGrpSpPr>
                <a:grpSpLocks noChangeAspect="1"/>
              </p:cNvGrpSpPr>
              <p:nvPr/>
            </p:nvGrpSpPr>
            <p:grpSpPr bwMode="auto">
              <a:xfrm>
                <a:off x="3611" y="6774"/>
                <a:ext cx="2235" cy="795"/>
                <a:chOff x="3611" y="6774"/>
                <a:chExt cx="2235" cy="795"/>
              </a:xfrm>
            </p:grpSpPr>
            <p:sp>
              <p:nvSpPr>
                <p:cNvPr id="318503" name="Text Box 3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611" y="6774"/>
                  <a:ext cx="1984" cy="5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/>
                  <a:r>
                    <a:rPr lang="zh-CN" altLang="en-US" sz="800">
                      <a:solidFill>
                        <a:srgbClr val="000000"/>
                      </a:solidFill>
                    </a:rPr>
                    <a:t>混和特征</a:t>
                  </a:r>
                  <a:endParaRPr lang="zh-CN" altLang="en-US" sz="800"/>
                </a:p>
              </p:txBody>
            </p:sp>
            <p:sp>
              <p:nvSpPr>
                <p:cNvPr id="318504" name="AutoShape 40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3866" y="6939"/>
                  <a:ext cx="1980" cy="630"/>
                </a:xfrm>
                <a:prstGeom prst="leftArrow">
                  <a:avLst>
                    <a:gd name="adj1" fmla="val 50000"/>
                    <a:gd name="adj2" fmla="val 78571"/>
                  </a:avLst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18505" name="Group 41"/>
              <p:cNvGrpSpPr>
                <a:grpSpLocks noChangeAspect="1"/>
              </p:cNvGrpSpPr>
              <p:nvPr/>
            </p:nvGrpSpPr>
            <p:grpSpPr bwMode="auto">
              <a:xfrm>
                <a:off x="5846" y="6414"/>
                <a:ext cx="2875" cy="1703"/>
                <a:chOff x="5696" y="2330"/>
                <a:chExt cx="2875" cy="1703"/>
              </a:xfrm>
            </p:grpSpPr>
            <p:pic>
              <p:nvPicPr>
                <p:cNvPr id="318506" name="Picture 42" descr="004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51" y="2495"/>
                  <a:ext cx="1480" cy="1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318507" name="Group 43"/>
                <p:cNvGrpSpPr>
                  <a:grpSpLocks noChangeAspect="1"/>
                </p:cNvGrpSpPr>
                <p:nvPr/>
              </p:nvGrpSpPr>
              <p:grpSpPr bwMode="auto">
                <a:xfrm>
                  <a:off x="5696" y="2330"/>
                  <a:ext cx="2875" cy="916"/>
                  <a:chOff x="5696" y="2330"/>
                  <a:chExt cx="2875" cy="916"/>
                </a:xfrm>
              </p:grpSpPr>
              <p:grpSp>
                <p:nvGrpSpPr>
                  <p:cNvPr id="318508" name="Group 4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811" y="2354"/>
                    <a:ext cx="760" cy="645"/>
                    <a:chOff x="7811" y="2354"/>
                    <a:chExt cx="760" cy="645"/>
                  </a:xfrm>
                </p:grpSpPr>
                <p:sp>
                  <p:nvSpPr>
                    <p:cNvPr id="318509" name="Line 45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7811" y="2597"/>
                      <a:ext cx="405" cy="4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oval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510" name="Text Box 4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7931" y="2354"/>
                      <a:ext cx="640" cy="2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截面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altLang="zh-CN" sz="800"/>
                    </a:p>
                  </p:txBody>
                </p:sp>
              </p:grpSp>
              <p:grpSp>
                <p:nvGrpSpPr>
                  <p:cNvPr id="318511" name="Group 4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96" y="2330"/>
                    <a:ext cx="990" cy="916"/>
                    <a:chOff x="5696" y="2330"/>
                    <a:chExt cx="990" cy="916"/>
                  </a:xfrm>
                </p:grpSpPr>
                <p:sp>
                  <p:nvSpPr>
                    <p:cNvPr id="318512" name="Line 4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5996" y="2567"/>
                      <a:ext cx="690" cy="67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oval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513" name="Text Box 49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5696" y="2330"/>
                      <a:ext cx="640" cy="2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截面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altLang="zh-CN" sz="800"/>
                    </a:p>
                  </p:txBody>
                </p:sp>
              </p:grpSp>
              <p:grpSp>
                <p:nvGrpSpPr>
                  <p:cNvPr id="318514" name="Group 5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521" y="2345"/>
                    <a:ext cx="738" cy="751"/>
                    <a:chOff x="6401" y="2345"/>
                    <a:chExt cx="738" cy="751"/>
                  </a:xfrm>
                </p:grpSpPr>
                <p:sp>
                  <p:nvSpPr>
                    <p:cNvPr id="318515" name="Line 5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731" y="2567"/>
                      <a:ext cx="408" cy="52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oval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516" name="Text Box 52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6401" y="2345"/>
                      <a:ext cx="640" cy="2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截面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altLang="zh-CN" sz="800"/>
                    </a:p>
                  </p:txBody>
                </p:sp>
              </p:grpSp>
            </p:grpSp>
          </p:grpSp>
          <p:grpSp>
            <p:nvGrpSpPr>
              <p:cNvPr id="318517" name="Group 53"/>
              <p:cNvGrpSpPr>
                <a:grpSpLocks noChangeAspect="1"/>
              </p:cNvGrpSpPr>
              <p:nvPr/>
            </p:nvGrpSpPr>
            <p:grpSpPr bwMode="auto">
              <a:xfrm>
                <a:off x="1436" y="6405"/>
                <a:ext cx="2080" cy="1698"/>
                <a:chOff x="1286" y="2321"/>
                <a:chExt cx="2080" cy="1698"/>
              </a:xfrm>
            </p:grpSpPr>
            <p:pic>
              <p:nvPicPr>
                <p:cNvPr id="318518" name="Picture 54" descr="00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1" y="2877"/>
                  <a:ext cx="1259" cy="11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318519" name="Group 55"/>
                <p:cNvGrpSpPr>
                  <a:grpSpLocks noChangeAspect="1"/>
                </p:cNvGrpSpPr>
                <p:nvPr/>
              </p:nvGrpSpPr>
              <p:grpSpPr bwMode="auto">
                <a:xfrm>
                  <a:off x="1286" y="2321"/>
                  <a:ext cx="2080" cy="1059"/>
                  <a:chOff x="1286" y="2321"/>
                  <a:chExt cx="2080" cy="1059"/>
                </a:xfrm>
              </p:grpSpPr>
              <p:grpSp>
                <p:nvGrpSpPr>
                  <p:cNvPr id="318520" name="Group 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01" y="2339"/>
                    <a:ext cx="865" cy="1041"/>
                    <a:chOff x="2876" y="2429"/>
                    <a:chExt cx="865" cy="1041"/>
                  </a:xfrm>
                </p:grpSpPr>
                <p:sp>
                  <p:nvSpPr>
                    <p:cNvPr id="318521" name="Line 57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876" y="2651"/>
                      <a:ext cx="570" cy="81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522" name="Text Box 58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101" y="2429"/>
                      <a:ext cx="640" cy="2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截面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altLang="zh-CN" sz="800"/>
                    </a:p>
                  </p:txBody>
                </p:sp>
              </p:grpSp>
              <p:grpSp>
                <p:nvGrpSpPr>
                  <p:cNvPr id="318523" name="Group 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286" y="2321"/>
                    <a:ext cx="640" cy="637"/>
                    <a:chOff x="1286" y="2321"/>
                    <a:chExt cx="640" cy="637"/>
                  </a:xfrm>
                </p:grpSpPr>
                <p:sp>
                  <p:nvSpPr>
                    <p:cNvPr id="318524" name="Line 6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676" y="2561"/>
                      <a:ext cx="105" cy="39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525" name="Text Box 61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286" y="2321"/>
                      <a:ext cx="640" cy="2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截面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altLang="zh-CN" sz="800"/>
                    </a:p>
                  </p:txBody>
                </p:sp>
              </p:grpSp>
              <p:grpSp>
                <p:nvGrpSpPr>
                  <p:cNvPr id="318526" name="Group 6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006" y="2336"/>
                    <a:ext cx="640" cy="828"/>
                    <a:chOff x="2006" y="2336"/>
                    <a:chExt cx="640" cy="828"/>
                  </a:xfrm>
                </p:grpSpPr>
                <p:sp>
                  <p:nvSpPr>
                    <p:cNvPr id="318527" name="Line 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156" y="2582"/>
                      <a:ext cx="105" cy="58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528" name="Text Box 64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006" y="2336"/>
                      <a:ext cx="640" cy="2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截面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altLang="zh-CN" sz="800"/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41931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 smtClean="0"/>
              <a:t>1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51520" y="908720"/>
            <a:ext cx="30283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dirty="0"/>
              <a:t>创建图</a:t>
            </a:r>
            <a:r>
              <a:rPr kumimoji="0" lang="en-US" altLang="zh-CN" dirty="0" smtClean="0"/>
              <a:t>3</a:t>
            </a:r>
            <a:r>
              <a:rPr kumimoji="0" lang="zh-CN" altLang="en-US" dirty="0" smtClean="0"/>
              <a:t>所</a:t>
            </a:r>
            <a:r>
              <a:rPr kumimoji="0" lang="zh-CN" altLang="en-US" dirty="0"/>
              <a:t>示的</a:t>
            </a:r>
            <a:r>
              <a:rPr kumimoji="0" lang="en-US" altLang="zh-CN" dirty="0"/>
              <a:t>shell.prt</a:t>
            </a:r>
            <a:r>
              <a:rPr kumimoji="0" lang="zh-CN" altLang="en-US" dirty="0"/>
              <a:t>模型 </a:t>
            </a:r>
          </a:p>
        </p:txBody>
      </p:sp>
      <p:grpSp>
        <p:nvGrpSpPr>
          <p:cNvPr id="6" name="Group 11"/>
          <p:cNvGrpSpPr>
            <a:grpSpLocks noChangeAspect="1"/>
          </p:cNvGrpSpPr>
          <p:nvPr/>
        </p:nvGrpSpPr>
        <p:grpSpPr bwMode="auto">
          <a:xfrm>
            <a:off x="3423856" y="1958057"/>
            <a:ext cx="2683234" cy="2941702"/>
            <a:chOff x="1285" y="3134"/>
            <a:chExt cx="2338" cy="2565"/>
          </a:xfrm>
        </p:grpSpPr>
        <p:pic>
          <p:nvPicPr>
            <p:cNvPr id="7" name="Picture 12" descr="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" y="3134"/>
              <a:ext cx="2338" cy="2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3"/>
            <p:cNvSpPr txBox="1">
              <a:spLocks noChangeAspect="1" noChangeArrowheads="1"/>
            </p:cNvSpPr>
            <p:nvPr/>
          </p:nvSpPr>
          <p:spPr bwMode="auto">
            <a:xfrm>
              <a:off x="1344" y="5484"/>
              <a:ext cx="226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zh-CN" altLang="en-US" sz="1400" dirty="0">
                  <a:solidFill>
                    <a:srgbClr val="000000"/>
                  </a:solidFill>
                </a:rPr>
                <a:t>图</a:t>
              </a:r>
              <a:r>
                <a:rPr lang="en-US" altLang="zh-CN" sz="1400" dirty="0" smtClean="0"/>
                <a:t>3        </a:t>
              </a:r>
              <a:r>
                <a:rPr lang="en-US" altLang="zh-CN" sz="1400" dirty="0" smtClean="0">
                  <a:solidFill>
                    <a:srgbClr val="000000"/>
                  </a:solidFill>
                </a:rPr>
                <a:t>shell.prt</a:t>
              </a:r>
              <a:r>
                <a:rPr lang="zh-CN" altLang="en-US" sz="1400" dirty="0">
                  <a:solidFill>
                    <a:srgbClr val="000000"/>
                  </a:solidFill>
                </a:rPr>
                <a:t>模型</a:t>
              </a:r>
              <a:endParaRPr lang="zh-CN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54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 noChangeAspect="1"/>
          </p:cNvGrpSpPr>
          <p:nvPr/>
        </p:nvGrpSpPr>
        <p:grpSpPr bwMode="auto">
          <a:xfrm>
            <a:off x="2663788" y="2420888"/>
            <a:ext cx="3816424" cy="2937060"/>
            <a:chOff x="851" y="1656"/>
            <a:chExt cx="2273" cy="1752"/>
          </a:xfrm>
        </p:grpSpPr>
        <p:sp>
          <p:nvSpPr>
            <p:cNvPr id="6" name="Text Box 11"/>
            <p:cNvSpPr txBox="1">
              <a:spLocks noChangeAspect="1" noChangeArrowheads="1"/>
            </p:cNvSpPr>
            <p:nvPr/>
          </p:nvSpPr>
          <p:spPr bwMode="auto">
            <a:xfrm>
              <a:off x="989" y="3153"/>
              <a:ext cx="170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zh-CN" altLang="en-US" sz="1400" dirty="0" smtClean="0"/>
                <a:t>图</a:t>
              </a:r>
              <a:r>
                <a:rPr lang="en-US" altLang="zh-CN" sz="1400" dirty="0" smtClean="0"/>
                <a:t>4     </a:t>
              </a:r>
              <a:r>
                <a:rPr lang="zh-CN" altLang="en-US" sz="1400" dirty="0" smtClean="0"/>
                <a:t>模型</a:t>
              </a:r>
              <a:endParaRPr lang="zh-CN" altLang="en-US" sz="1400" dirty="0"/>
            </a:p>
          </p:txBody>
        </p:sp>
        <p:pic>
          <p:nvPicPr>
            <p:cNvPr id="7" name="Picture 12" descr="sna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" y="1656"/>
              <a:ext cx="2273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79512" y="899428"/>
            <a:ext cx="77048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kumimoji="0" lang="zh-CN" altLang="en-US" dirty="0"/>
              <a:t>      本习题是一个薄板混合特征，它由六个截面组成，零件模型如</a:t>
            </a:r>
            <a:r>
              <a:rPr kumimoji="0" lang="zh-CN" altLang="en-US" dirty="0" smtClean="0"/>
              <a:t>图</a:t>
            </a:r>
            <a:r>
              <a:rPr lang="en-US" altLang="zh-CN" dirty="0" smtClean="0"/>
              <a:t>4</a:t>
            </a:r>
            <a:r>
              <a:rPr kumimoji="0" lang="zh-CN" altLang="en-US" dirty="0" smtClean="0"/>
              <a:t>所</a:t>
            </a:r>
            <a:r>
              <a:rPr kumimoji="0" lang="zh-CN" altLang="en-US" dirty="0"/>
              <a:t>示 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/>
              <a:t>2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21534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88084"/>
            <a:ext cx="5576322" cy="3968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 smtClean="0"/>
              <a:t>3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  <p:sp>
        <p:nvSpPr>
          <p:cNvPr id="6" name="Text Box 11"/>
          <p:cNvSpPr txBox="1">
            <a:spLocks noChangeAspect="1" noChangeArrowheads="1"/>
          </p:cNvSpPr>
          <p:nvPr/>
        </p:nvSpPr>
        <p:spPr bwMode="auto">
          <a:xfrm>
            <a:off x="2555776" y="5809829"/>
            <a:ext cx="2856022" cy="42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zh-CN" altLang="en-US" sz="1400" dirty="0" smtClean="0"/>
              <a:t>图</a:t>
            </a:r>
            <a:r>
              <a:rPr lang="en-US" altLang="zh-CN" sz="1400" dirty="0" smtClean="0"/>
              <a:t>5     </a:t>
            </a:r>
            <a:r>
              <a:rPr lang="zh-CN" altLang="en-US" sz="1400" dirty="0" smtClean="0"/>
              <a:t>模型</a:t>
            </a:r>
            <a:endParaRPr lang="zh-CN" altLang="en-US" sz="1400" dirty="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480422" y="884456"/>
            <a:ext cx="38524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kumimoji="0" lang="zh-CN" altLang="en-US" dirty="0"/>
              <a:t> </a:t>
            </a:r>
            <a:r>
              <a:rPr kumimoji="0" lang="zh-CN" altLang="en-US" dirty="0" smtClean="0"/>
              <a:t>利用混合指令，建立图</a:t>
            </a:r>
            <a:r>
              <a:rPr lang="en-US" altLang="zh-CN" dirty="0" smtClean="0"/>
              <a:t>5</a:t>
            </a:r>
            <a:r>
              <a:rPr kumimoji="0" lang="zh-CN" altLang="en-US" dirty="0" smtClean="0"/>
              <a:t>所示模型 </a:t>
            </a:r>
            <a:endParaRPr kumimoji="0" lang="zh-CN" altLang="en-US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6798338" y="3047697"/>
            <a:ext cx="205694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、混合指令</a:t>
            </a:r>
            <a:endParaRPr lang="en-US" altLang="zh-CN" sz="1400" b="1" dirty="0" smtClean="0">
              <a:solidFill>
                <a:srgbClr val="FF0000"/>
              </a:solidFill>
            </a:endParaRPr>
          </a:p>
          <a:p>
            <a:r>
              <a:rPr kumimoji="0" lang="en-US" altLang="zh-CN" sz="1400" b="1" dirty="0" smtClean="0">
                <a:solidFill>
                  <a:srgbClr val="FF0000"/>
                </a:solidFill>
              </a:rPr>
              <a:t>2</a:t>
            </a:r>
            <a:r>
              <a:rPr kumimoji="0" lang="zh-CN" altLang="en-US" sz="1400" b="1" dirty="0" smtClean="0">
                <a:solidFill>
                  <a:srgbClr val="FF0000"/>
                </a:solidFill>
              </a:rPr>
              <a:t>、拉伸底板，投影指令</a:t>
            </a:r>
            <a:endParaRPr kumimoji="0" lang="en-US" altLang="zh-CN" sz="1400" b="1" dirty="0" smtClean="0">
              <a:solidFill>
                <a:srgbClr val="FF0000"/>
              </a:solidFill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、加强筋指令</a:t>
            </a:r>
            <a:endParaRPr kumimoji="0"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5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415" y="2110538"/>
            <a:ext cx="3573037" cy="304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538" y="2110538"/>
            <a:ext cx="2375788" cy="304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 smtClean="0"/>
              <a:t>4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251521" y="884455"/>
            <a:ext cx="86273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zh-CN" dirty="0"/>
              <a:t>利用平行混合方式，绘制三个截面（两两相距</a:t>
            </a:r>
            <a:r>
              <a:rPr lang="en-US" altLang="zh-CN" dirty="0"/>
              <a:t>60</a:t>
            </a:r>
            <a:r>
              <a:rPr lang="zh-CN" altLang="zh-CN" dirty="0"/>
              <a:t>）建立如</a:t>
            </a:r>
            <a:r>
              <a:rPr lang="zh-CN" altLang="zh-CN" dirty="0" smtClean="0"/>
              <a:t>图</a:t>
            </a:r>
            <a:r>
              <a:rPr lang="en-US" altLang="zh-CN" dirty="0"/>
              <a:t>6</a:t>
            </a:r>
            <a:r>
              <a:rPr lang="zh-CN" altLang="zh-CN" dirty="0" smtClean="0"/>
              <a:t>所</a:t>
            </a:r>
            <a:r>
              <a:rPr lang="zh-CN" altLang="zh-CN" dirty="0"/>
              <a:t>示的变形棱锥体。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7472" y="5445223"/>
            <a:ext cx="5692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                            </a:t>
            </a:r>
            <a:r>
              <a:rPr lang="zh-CN" altLang="en-US" sz="1400" dirty="0" smtClean="0"/>
              <a:t>图</a:t>
            </a:r>
            <a:r>
              <a:rPr lang="en-US" altLang="zh-CN" sz="1400" dirty="0" smtClean="0"/>
              <a:t>6  </a:t>
            </a:r>
            <a:r>
              <a:rPr lang="zh-CN" altLang="zh-CN" sz="1400" dirty="0"/>
              <a:t>变形棱锥体</a:t>
            </a:r>
          </a:p>
          <a:p>
            <a:r>
              <a:rPr lang="en-US" altLang="zh-CN" sz="1400" dirty="0"/>
              <a:t>(</a:t>
            </a:r>
            <a:r>
              <a:rPr lang="zh-CN" altLang="zh-CN" sz="1400" dirty="0"/>
              <a:t>混合定点的应用，同一个点可多次设成混合定点，增加段数</a:t>
            </a:r>
            <a:r>
              <a:rPr lang="en-US" altLang="zh-CN" sz="1400" dirty="0"/>
              <a:t>)</a:t>
            </a:r>
            <a:endParaRPr lang="zh-CN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06072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 smtClean="0"/>
              <a:t>5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149" y="1844824"/>
            <a:ext cx="3562896" cy="341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47472" y="5445223"/>
            <a:ext cx="569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                                      </a:t>
            </a:r>
            <a:r>
              <a:rPr lang="zh-CN" altLang="en-US" sz="1400" dirty="0" smtClean="0"/>
              <a:t>图</a:t>
            </a:r>
            <a:r>
              <a:rPr lang="en-US" altLang="zh-CN" sz="1400" dirty="0" smtClean="0"/>
              <a:t>7  </a:t>
            </a:r>
            <a:r>
              <a:rPr lang="en-US" altLang="zh-CN" sz="1400" dirty="0"/>
              <a:t> </a:t>
            </a:r>
            <a:r>
              <a:rPr lang="zh-CN" altLang="en-US" sz="1400" dirty="0" smtClean="0"/>
              <a:t>奔驰车标</a:t>
            </a:r>
            <a:endParaRPr lang="zh-CN" altLang="zh-CN" sz="1400" dirty="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251521" y="884455"/>
            <a:ext cx="86273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zh-CN" dirty="0"/>
              <a:t>利用旋转和平行混合，建立如</a:t>
            </a:r>
            <a:r>
              <a:rPr lang="zh-CN" altLang="zh-CN" dirty="0" smtClean="0"/>
              <a:t>图</a:t>
            </a:r>
            <a:r>
              <a:rPr lang="en-US" altLang="zh-CN" dirty="0" smtClean="0"/>
              <a:t>7</a:t>
            </a:r>
            <a:r>
              <a:rPr lang="zh-CN" altLang="zh-CN" dirty="0" smtClean="0"/>
              <a:t>所</a:t>
            </a:r>
            <a:r>
              <a:rPr lang="zh-CN" altLang="zh-CN" dirty="0"/>
              <a:t>示的奔驰车标记</a:t>
            </a:r>
          </a:p>
        </p:txBody>
      </p:sp>
    </p:spTree>
    <p:extLst>
      <p:ext uri="{BB962C8B-B14F-4D97-AF65-F5344CB8AC3E}">
        <p14:creationId xmlns:p14="http://schemas.microsoft.com/office/powerpoint/2010/main" val="151387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72178"/>
            <a:ext cx="5652701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 smtClean="0"/>
              <a:t>6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55194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05223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907944" y="125468"/>
            <a:ext cx="1167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2800" dirty="0" smtClean="0"/>
              <a:t>习题</a:t>
            </a:r>
            <a:r>
              <a:rPr lang="en-US" altLang="zh-CN" sz="2800" dirty="0" smtClean="0"/>
              <a:t>7</a:t>
            </a:r>
            <a:r>
              <a:rPr kumimoji="0" lang="en-US" altLang="zh-CN" sz="2800" dirty="0" smtClean="0"/>
              <a:t> </a:t>
            </a:r>
            <a:endParaRPr kumimoji="0" lang="en-US" altLang="zh-CN" sz="2800" dirty="0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251521" y="884455"/>
            <a:ext cx="86273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zh-CN" dirty="0" smtClean="0"/>
              <a:t>利用混合</a:t>
            </a:r>
            <a:r>
              <a:rPr lang="zh-CN" altLang="en-US" dirty="0" smtClean="0"/>
              <a:t>特征指令</a:t>
            </a:r>
            <a:r>
              <a:rPr lang="zh-CN" altLang="zh-CN" dirty="0" smtClean="0"/>
              <a:t>，</a:t>
            </a:r>
            <a:r>
              <a:rPr lang="zh-CN" altLang="zh-CN" dirty="0"/>
              <a:t>建立如</a:t>
            </a:r>
            <a:r>
              <a:rPr lang="zh-CN" altLang="zh-CN" dirty="0" smtClean="0"/>
              <a:t>图所</a:t>
            </a:r>
            <a:r>
              <a:rPr lang="zh-CN" altLang="en-US" dirty="0" smtClean="0"/>
              <a:t>示的模型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247945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238</Words>
  <Application>Microsoft Office PowerPoint</Application>
  <PresentationFormat>全屏显示(4:3)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Teacher</dc:creator>
  <cp:lastModifiedBy>Teacher</cp:lastModifiedBy>
  <cp:revision>7</cp:revision>
  <dcterms:created xsi:type="dcterms:W3CDTF">2021-04-25T01:02:45Z</dcterms:created>
  <dcterms:modified xsi:type="dcterms:W3CDTF">2021-05-19T08:44:52Z</dcterms:modified>
</cp:coreProperties>
</file>