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59" r:id="rId5"/>
    <p:sldId id="262" r:id="rId6"/>
    <p:sldId id="263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2C80C-CA47-4C11-9DEF-F94AFDFE80A4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10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53AF8-083A-4CE2-849B-D1BDF8E6FD30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08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2B62F-2017-4A5C-810D-A638EA8E6EA6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163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2C80C-CA47-4C11-9DEF-F94AFDFE80A4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753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D2BFBE-28AB-49D5-8477-FD4B7EE96B84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771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4E9BB-1DBD-4EBC-8B67-6DC33B7D2627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224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E8DBC-72E4-4BD8-AD87-EB5208AA4C69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1907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9E68A-6CD3-48A7-AA16-7B5143CAB7D7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7190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A2218-86F1-492E-9EEF-6F790A453782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6097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4660D3-6053-4EBB-8534-238BD3C966F0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5312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FE78EE-0D21-415D-B5CE-BF4CA2C627A9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468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D2BFBE-28AB-49D5-8477-FD4B7EE96B84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0385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946DCD-9ADD-4F81-AC7F-0A387F0BEF77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9585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53AF8-083A-4CE2-849B-D1BDF8E6FD30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3847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2B62F-2017-4A5C-810D-A638EA8E6EA6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071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4E9BB-1DBD-4EBC-8B67-6DC33B7D2627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41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E8DBC-72E4-4BD8-AD87-EB5208AA4C69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396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9E68A-6CD3-48A7-AA16-7B5143CAB7D7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569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A2218-86F1-492E-9EEF-6F790A453782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189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4660D3-6053-4EBB-8534-238BD3C966F0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006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FE78EE-0D21-415D-B5CE-BF4CA2C627A9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976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946DCD-9ADD-4F81-AC7F-0A387F0BEF77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04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50000">
              <a:srgbClr val="FFFFFF"/>
            </a:gs>
            <a:gs pos="100000">
              <a:srgbClr val="CC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单击以编辑</a:t>
            </a:r>
            <a:r>
              <a:rPr lang="zh-CN" altLang="en-US" smtClean="0"/>
              <a:t>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单击以编辑母版文本样式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/>
            </a:lvl1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endParaRPr kumimoji="1" lang="en-US" altLang="zh-CN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kumimoji="1" lang="en-US" altLang="zh-CN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fld id="{D48AB68E-12B6-419B-8B6E-8F8889A2CBDE}" type="slidenum">
              <a:rPr kumimoji="1" lang="en-US" altLang="zh-CN" smtClean="0">
                <a:solidFill>
                  <a:srgbClr val="000000"/>
                </a:solidFill>
              </a:rPr>
              <a:pPr fontAlgn="base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endParaRPr kumimoji="1" lang="en-US" altLang="zh-CN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97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50000">
              <a:srgbClr val="FFFFFF"/>
            </a:gs>
            <a:gs pos="100000">
              <a:srgbClr val="CC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单击以编辑</a:t>
            </a:r>
            <a:r>
              <a:rPr lang="zh-CN" altLang="en-US" smtClean="0"/>
              <a:t>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单击以编辑母版文本样式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/>
            </a:lvl1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endParaRPr kumimoji="1" lang="en-US" altLang="zh-CN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kumimoji="1" lang="en-US" altLang="zh-CN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fld id="{D48AB68E-12B6-419B-8B6E-8F8889A2CBDE}" type="slidenum">
              <a:rPr kumimoji="1" lang="en-US" altLang="zh-CN" smtClean="0">
                <a:solidFill>
                  <a:srgbClr val="000000"/>
                </a:solidFill>
              </a:rPr>
              <a:pPr fontAlgn="base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endParaRPr kumimoji="1" lang="en-US" altLang="zh-CN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83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0.png"/><Relationship Id="rId7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5.png"/><Relationship Id="rId7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7772400" cy="914400"/>
          </a:xfrm>
        </p:spPr>
        <p:txBody>
          <a:bodyPr/>
          <a:lstStyle/>
          <a:p>
            <a:pPr marL="838200" indent="-838200"/>
            <a:r>
              <a:rPr lang="zh-CN" altLang="en-US" sz="3200" b="1"/>
              <a:t>旋转操控板</a:t>
            </a:r>
          </a:p>
        </p:txBody>
      </p:sp>
      <p:sp>
        <p:nvSpPr>
          <p:cNvPr id="319494" name="Text Box 6"/>
          <p:cNvSpPr txBox="1">
            <a:spLocks noChangeArrowheads="1"/>
          </p:cNvSpPr>
          <p:nvPr/>
        </p:nvSpPr>
        <p:spPr bwMode="auto">
          <a:xfrm>
            <a:off x="10909300" y="-2762250"/>
            <a:ext cx="935038" cy="36036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1600" b="1" smtClean="0">
                <a:solidFill>
                  <a:srgbClr val="000000"/>
                </a:solidFill>
              </a:rPr>
              <a:t>信息区</a:t>
            </a:r>
            <a:endParaRPr kumimoji="1" lang="zh-CN" altLang="en-US" sz="1600" b="1" i="1" smtClean="0">
              <a:solidFill>
                <a:srgbClr val="000000"/>
              </a:solidFill>
            </a:endParaRPr>
          </a:p>
        </p:txBody>
      </p:sp>
      <p:sp>
        <p:nvSpPr>
          <p:cNvPr id="319495" name="Rectangle 7"/>
          <p:cNvSpPr>
            <a:spLocks noChangeArrowheads="1"/>
          </p:cNvSpPr>
          <p:nvPr/>
        </p:nvSpPr>
        <p:spPr bwMode="auto">
          <a:xfrm>
            <a:off x="611188" y="1063625"/>
            <a:ext cx="85328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 b="1" smtClean="0">
                <a:solidFill>
                  <a:srgbClr val="000000"/>
                </a:solidFill>
                <a:latin typeface="宋体" pitchFamily="2" charset="-122"/>
              </a:rPr>
              <a:t>旋转特征是一用于创建回转实体和回转曲面的工具。</a:t>
            </a:r>
            <a:r>
              <a:rPr kumimoji="1" lang="zh-CN" altLang="en-US" sz="2800" b="1" i="1" smtClean="0">
                <a:solidFill>
                  <a:srgbClr val="000000"/>
                </a:solidFill>
                <a:latin typeface="宋体" pitchFamily="2" charset="-122"/>
              </a:rPr>
              <a:t> </a:t>
            </a:r>
          </a:p>
        </p:txBody>
      </p:sp>
      <p:pic>
        <p:nvPicPr>
          <p:cNvPr id="31949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437063"/>
            <a:ext cx="806450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9497" name="Group 9"/>
          <p:cNvGrpSpPr>
            <a:grpSpLocks/>
          </p:cNvGrpSpPr>
          <p:nvPr/>
        </p:nvGrpSpPr>
        <p:grpSpPr bwMode="auto">
          <a:xfrm>
            <a:off x="395288" y="3716338"/>
            <a:ext cx="8748712" cy="2160587"/>
            <a:chOff x="1330" y="2183"/>
            <a:chExt cx="7920" cy="1524"/>
          </a:xfrm>
        </p:grpSpPr>
        <p:sp>
          <p:nvSpPr>
            <p:cNvPr id="319521" name="Line 33"/>
            <p:cNvSpPr>
              <a:spLocks noChangeShapeType="1"/>
            </p:cNvSpPr>
            <p:nvPr/>
          </p:nvSpPr>
          <p:spPr bwMode="auto">
            <a:xfrm flipH="1">
              <a:off x="2080" y="3068"/>
              <a:ext cx="0" cy="3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000" i="1" smtClean="0">
                <a:solidFill>
                  <a:srgbClr val="000000"/>
                </a:solidFill>
              </a:endParaRPr>
            </a:p>
          </p:txBody>
        </p:sp>
        <p:sp>
          <p:nvSpPr>
            <p:cNvPr id="319520" name="Line 32"/>
            <p:cNvSpPr>
              <a:spLocks noChangeShapeType="1"/>
            </p:cNvSpPr>
            <p:nvPr/>
          </p:nvSpPr>
          <p:spPr bwMode="auto">
            <a:xfrm>
              <a:off x="4015" y="3089"/>
              <a:ext cx="0" cy="3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000" i="1" smtClean="0">
                <a:solidFill>
                  <a:srgbClr val="000000"/>
                </a:solidFill>
              </a:endParaRPr>
            </a:p>
          </p:txBody>
        </p:sp>
        <p:sp>
          <p:nvSpPr>
            <p:cNvPr id="319519" name="Line 31"/>
            <p:cNvSpPr>
              <a:spLocks noChangeShapeType="1"/>
            </p:cNvSpPr>
            <p:nvPr/>
          </p:nvSpPr>
          <p:spPr bwMode="auto">
            <a:xfrm>
              <a:off x="5425" y="3104"/>
              <a:ext cx="0" cy="3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000" i="1" smtClean="0">
                <a:solidFill>
                  <a:srgbClr val="000000"/>
                </a:solidFill>
              </a:endParaRPr>
            </a:p>
          </p:txBody>
        </p:sp>
        <p:sp>
          <p:nvSpPr>
            <p:cNvPr id="319518" name="Line 30"/>
            <p:cNvSpPr>
              <a:spLocks noChangeShapeType="1"/>
            </p:cNvSpPr>
            <p:nvPr/>
          </p:nvSpPr>
          <p:spPr bwMode="auto">
            <a:xfrm flipV="1">
              <a:off x="5785" y="2483"/>
              <a:ext cx="0" cy="4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000" i="1" smtClean="0">
                <a:solidFill>
                  <a:srgbClr val="000000"/>
                </a:solidFill>
              </a:endParaRPr>
            </a:p>
          </p:txBody>
        </p:sp>
        <p:sp>
          <p:nvSpPr>
            <p:cNvPr id="319517" name="Line 29"/>
            <p:cNvSpPr>
              <a:spLocks noChangeShapeType="1"/>
            </p:cNvSpPr>
            <p:nvPr/>
          </p:nvSpPr>
          <p:spPr bwMode="auto">
            <a:xfrm>
              <a:off x="6100" y="3104"/>
              <a:ext cx="0" cy="3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000" i="1" smtClean="0">
                <a:solidFill>
                  <a:srgbClr val="000000"/>
                </a:solidFill>
              </a:endParaRPr>
            </a:p>
          </p:txBody>
        </p:sp>
        <p:sp>
          <p:nvSpPr>
            <p:cNvPr id="319516" name="Line 28"/>
            <p:cNvSpPr>
              <a:spLocks noChangeShapeType="1"/>
            </p:cNvSpPr>
            <p:nvPr/>
          </p:nvSpPr>
          <p:spPr bwMode="auto">
            <a:xfrm>
              <a:off x="7630" y="3143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000" i="1" smtClean="0">
                <a:solidFill>
                  <a:srgbClr val="000000"/>
                </a:solidFill>
              </a:endParaRPr>
            </a:p>
          </p:txBody>
        </p:sp>
        <p:sp>
          <p:nvSpPr>
            <p:cNvPr id="319515" name="Line 27"/>
            <p:cNvSpPr>
              <a:spLocks noChangeShapeType="1"/>
            </p:cNvSpPr>
            <p:nvPr/>
          </p:nvSpPr>
          <p:spPr bwMode="auto">
            <a:xfrm>
              <a:off x="7495" y="2524"/>
              <a:ext cx="450" cy="4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000" i="1" smtClean="0">
                <a:solidFill>
                  <a:srgbClr val="000000"/>
                </a:solidFill>
              </a:endParaRPr>
            </a:p>
          </p:txBody>
        </p:sp>
        <p:sp>
          <p:nvSpPr>
            <p:cNvPr id="319514" name="Line 26"/>
            <p:cNvSpPr>
              <a:spLocks noChangeShapeType="1"/>
            </p:cNvSpPr>
            <p:nvPr/>
          </p:nvSpPr>
          <p:spPr bwMode="auto">
            <a:xfrm>
              <a:off x="8335" y="3008"/>
              <a:ext cx="0" cy="4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000" i="1" smtClean="0">
                <a:solidFill>
                  <a:srgbClr val="000000"/>
                </a:solidFill>
              </a:endParaRPr>
            </a:p>
          </p:txBody>
        </p:sp>
        <p:sp>
          <p:nvSpPr>
            <p:cNvPr id="319513" name="Line 25"/>
            <p:cNvSpPr>
              <a:spLocks noChangeShapeType="1"/>
            </p:cNvSpPr>
            <p:nvPr/>
          </p:nvSpPr>
          <p:spPr bwMode="auto">
            <a:xfrm flipV="1">
              <a:off x="8710" y="2524"/>
              <a:ext cx="45" cy="4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000" i="1" smtClean="0">
                <a:solidFill>
                  <a:srgbClr val="000000"/>
                </a:solidFill>
              </a:endParaRPr>
            </a:p>
          </p:txBody>
        </p:sp>
        <p:sp>
          <p:nvSpPr>
            <p:cNvPr id="319512" name="Text Box 24"/>
            <p:cNvSpPr txBox="1">
              <a:spLocks noChangeArrowheads="1"/>
            </p:cNvSpPr>
            <p:nvPr/>
          </p:nvSpPr>
          <p:spPr bwMode="auto">
            <a:xfrm>
              <a:off x="1330" y="2195"/>
              <a:ext cx="975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zh-CN" altLang="en-US" sz="1600" b="1" smtClean="0">
                  <a:solidFill>
                    <a:srgbClr val="000000"/>
                  </a:solidFill>
                </a:rPr>
                <a:t>旋转为实体</a:t>
              </a:r>
            </a:p>
          </p:txBody>
        </p:sp>
        <p:sp>
          <p:nvSpPr>
            <p:cNvPr id="319511" name="Text Box 23"/>
            <p:cNvSpPr txBox="1">
              <a:spLocks noChangeArrowheads="1"/>
            </p:cNvSpPr>
            <p:nvPr/>
          </p:nvSpPr>
          <p:spPr bwMode="auto">
            <a:xfrm>
              <a:off x="1540" y="3365"/>
              <a:ext cx="103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zh-CN" altLang="en-US" sz="1600" b="1" smtClean="0">
                  <a:solidFill>
                    <a:srgbClr val="000000"/>
                  </a:solidFill>
                </a:rPr>
                <a:t>旋转为曲面</a:t>
              </a:r>
            </a:p>
          </p:txBody>
        </p:sp>
        <p:sp>
          <p:nvSpPr>
            <p:cNvPr id="319510" name="Text Box 22"/>
            <p:cNvSpPr txBox="1">
              <a:spLocks noChangeArrowheads="1"/>
            </p:cNvSpPr>
            <p:nvPr/>
          </p:nvSpPr>
          <p:spPr bwMode="auto">
            <a:xfrm>
              <a:off x="3265" y="3380"/>
              <a:ext cx="1170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zh-CN" altLang="en-US" sz="1600" b="1" smtClean="0">
                  <a:solidFill>
                    <a:srgbClr val="000000"/>
                  </a:solidFill>
                </a:rPr>
                <a:t>旋转深度类型</a:t>
              </a:r>
            </a:p>
          </p:txBody>
        </p:sp>
        <p:sp>
          <p:nvSpPr>
            <p:cNvPr id="319509" name="Text Box 21"/>
            <p:cNvSpPr txBox="1">
              <a:spLocks noChangeArrowheads="1"/>
            </p:cNvSpPr>
            <p:nvPr/>
          </p:nvSpPr>
          <p:spPr bwMode="auto">
            <a:xfrm>
              <a:off x="5785" y="3401"/>
              <a:ext cx="825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zh-CN" altLang="en-US" sz="1600" b="1" smtClean="0">
                  <a:solidFill>
                    <a:srgbClr val="000000"/>
                  </a:solidFill>
                </a:rPr>
                <a:t>加厚草绘</a:t>
              </a:r>
            </a:p>
          </p:txBody>
        </p:sp>
        <p:sp>
          <p:nvSpPr>
            <p:cNvPr id="319508" name="Text Box 20"/>
            <p:cNvSpPr txBox="1">
              <a:spLocks noChangeArrowheads="1"/>
            </p:cNvSpPr>
            <p:nvPr/>
          </p:nvSpPr>
          <p:spPr bwMode="auto">
            <a:xfrm>
              <a:off x="4240" y="2183"/>
              <a:ext cx="1230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zh-CN" altLang="en-US" sz="1600" b="1" smtClean="0">
                  <a:solidFill>
                    <a:srgbClr val="000000"/>
                  </a:solidFill>
                </a:rPr>
                <a:t>旋转深度数值</a:t>
              </a:r>
            </a:p>
          </p:txBody>
        </p:sp>
        <p:sp>
          <p:nvSpPr>
            <p:cNvPr id="319507" name="Text Box 19"/>
            <p:cNvSpPr txBox="1">
              <a:spLocks noChangeArrowheads="1"/>
            </p:cNvSpPr>
            <p:nvPr/>
          </p:nvSpPr>
          <p:spPr bwMode="auto">
            <a:xfrm>
              <a:off x="5620" y="2198"/>
              <a:ext cx="1200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zh-CN" altLang="en-US" sz="1600" b="1" smtClean="0">
                  <a:solidFill>
                    <a:srgbClr val="000000"/>
                  </a:solidFill>
                </a:rPr>
                <a:t>添加</a:t>
              </a:r>
              <a:r>
                <a:rPr kumimoji="1" lang="en-US" altLang="zh-CN" sz="1600" b="1" smtClean="0">
                  <a:solidFill>
                    <a:srgbClr val="000000"/>
                  </a:solidFill>
                </a:rPr>
                <a:t>/</a:t>
              </a:r>
              <a:r>
                <a:rPr kumimoji="1" lang="zh-CN" altLang="en-US" sz="1600" b="1" smtClean="0">
                  <a:solidFill>
                    <a:srgbClr val="000000"/>
                  </a:solidFill>
                </a:rPr>
                <a:t>去除材料</a:t>
              </a:r>
            </a:p>
          </p:txBody>
        </p:sp>
        <p:sp>
          <p:nvSpPr>
            <p:cNvPr id="319506" name="Text Box 18"/>
            <p:cNvSpPr txBox="1">
              <a:spLocks noChangeArrowheads="1"/>
            </p:cNvSpPr>
            <p:nvPr/>
          </p:nvSpPr>
          <p:spPr bwMode="auto">
            <a:xfrm>
              <a:off x="4900" y="3386"/>
              <a:ext cx="780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zh-CN" altLang="en-US" sz="1600" b="1" smtClean="0">
                  <a:solidFill>
                    <a:srgbClr val="000000"/>
                  </a:solidFill>
                </a:rPr>
                <a:t>旋转方向</a:t>
              </a:r>
            </a:p>
          </p:txBody>
        </p:sp>
        <p:sp>
          <p:nvSpPr>
            <p:cNvPr id="319505" name="Text Box 17"/>
            <p:cNvSpPr txBox="1">
              <a:spLocks noChangeArrowheads="1"/>
            </p:cNvSpPr>
            <p:nvPr/>
          </p:nvSpPr>
          <p:spPr bwMode="auto">
            <a:xfrm>
              <a:off x="8395" y="2212"/>
              <a:ext cx="8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zh-CN" altLang="en-US" sz="1600" b="1" smtClean="0">
                  <a:solidFill>
                    <a:srgbClr val="000000"/>
                  </a:solidFill>
                </a:rPr>
                <a:t>取消旋转</a:t>
              </a:r>
            </a:p>
          </p:txBody>
        </p:sp>
        <p:sp>
          <p:nvSpPr>
            <p:cNvPr id="319504" name="Text Box 16"/>
            <p:cNvSpPr txBox="1">
              <a:spLocks noChangeArrowheads="1"/>
            </p:cNvSpPr>
            <p:nvPr/>
          </p:nvSpPr>
          <p:spPr bwMode="auto">
            <a:xfrm>
              <a:off x="6895" y="2204"/>
              <a:ext cx="1500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zh-CN" altLang="en-US" sz="1600" b="1" smtClean="0">
                  <a:solidFill>
                    <a:srgbClr val="000000"/>
                  </a:solidFill>
                </a:rPr>
                <a:t>特征预览</a:t>
              </a:r>
              <a:r>
                <a:rPr kumimoji="1" lang="en-US" altLang="zh-CN" sz="1600" b="1" smtClean="0">
                  <a:solidFill>
                    <a:srgbClr val="000000"/>
                  </a:solidFill>
                </a:rPr>
                <a:t>/</a:t>
              </a:r>
              <a:r>
                <a:rPr kumimoji="1" lang="zh-CN" altLang="en-US" sz="1600" b="1" smtClean="0">
                  <a:solidFill>
                    <a:srgbClr val="000000"/>
                  </a:solidFill>
                </a:rPr>
                <a:t>不预览</a:t>
              </a:r>
              <a:r>
                <a:rPr kumimoji="1" lang="en-US" altLang="zh-CN" sz="1600" b="1" smtClean="0">
                  <a:solidFill>
                    <a:srgbClr val="000000"/>
                  </a:solidFill>
                </a:rPr>
                <a:t>)</a:t>
              </a:r>
            </a:p>
          </p:txBody>
        </p:sp>
        <p:sp>
          <p:nvSpPr>
            <p:cNvPr id="319503" name="Text Box 15"/>
            <p:cNvSpPr txBox="1">
              <a:spLocks noChangeArrowheads="1"/>
            </p:cNvSpPr>
            <p:nvPr/>
          </p:nvSpPr>
          <p:spPr bwMode="auto">
            <a:xfrm>
              <a:off x="6940" y="3413"/>
              <a:ext cx="1245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zh-CN" altLang="en-US" sz="1600" b="1" smtClean="0">
                  <a:solidFill>
                    <a:srgbClr val="000000"/>
                  </a:solidFill>
                </a:rPr>
                <a:t>暂停</a:t>
              </a:r>
              <a:r>
                <a:rPr kumimoji="1" lang="en-US" altLang="zh-CN" sz="1600" b="1" smtClean="0">
                  <a:solidFill>
                    <a:srgbClr val="000000"/>
                  </a:solidFill>
                </a:rPr>
                <a:t>/</a:t>
              </a:r>
              <a:r>
                <a:rPr kumimoji="1" lang="zh-CN" altLang="en-US" sz="1600" b="1" smtClean="0">
                  <a:solidFill>
                    <a:srgbClr val="000000"/>
                  </a:solidFill>
                </a:rPr>
                <a:t>取消暂停</a:t>
              </a:r>
            </a:p>
          </p:txBody>
        </p:sp>
        <p:sp>
          <p:nvSpPr>
            <p:cNvPr id="319502" name="Text Box 14"/>
            <p:cNvSpPr txBox="1">
              <a:spLocks noChangeArrowheads="1"/>
            </p:cNvSpPr>
            <p:nvPr/>
          </p:nvSpPr>
          <p:spPr bwMode="auto">
            <a:xfrm>
              <a:off x="8215" y="3434"/>
              <a:ext cx="795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zh-CN" altLang="en-US" sz="1600" b="1" smtClean="0">
                  <a:solidFill>
                    <a:srgbClr val="000000"/>
                  </a:solidFill>
                </a:rPr>
                <a:t>确认旋转</a:t>
              </a:r>
            </a:p>
          </p:txBody>
        </p:sp>
        <p:sp>
          <p:nvSpPr>
            <p:cNvPr id="319501" name="Line 13"/>
            <p:cNvSpPr>
              <a:spLocks noChangeShapeType="1"/>
            </p:cNvSpPr>
            <p:nvPr/>
          </p:nvSpPr>
          <p:spPr bwMode="auto">
            <a:xfrm flipH="1">
              <a:off x="3370" y="2468"/>
              <a:ext cx="0" cy="5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000" i="1" smtClean="0">
                <a:solidFill>
                  <a:srgbClr val="000000"/>
                </a:solidFill>
              </a:endParaRPr>
            </a:p>
          </p:txBody>
        </p:sp>
        <p:sp>
          <p:nvSpPr>
            <p:cNvPr id="319500" name="Text Box 12"/>
            <p:cNvSpPr txBox="1">
              <a:spLocks noChangeArrowheads="1"/>
            </p:cNvSpPr>
            <p:nvPr/>
          </p:nvSpPr>
          <p:spPr bwMode="auto">
            <a:xfrm>
              <a:off x="2815" y="2192"/>
              <a:ext cx="1320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zh-CN" altLang="en-US" sz="1600" b="1" smtClean="0">
                  <a:solidFill>
                    <a:srgbClr val="000000"/>
                  </a:solidFill>
                </a:rPr>
                <a:t>旋转轴线收集器</a:t>
              </a:r>
            </a:p>
          </p:txBody>
        </p:sp>
        <p:sp>
          <p:nvSpPr>
            <p:cNvPr id="319499" name="Line 11"/>
            <p:cNvSpPr>
              <a:spLocks noChangeShapeType="1"/>
            </p:cNvSpPr>
            <p:nvPr/>
          </p:nvSpPr>
          <p:spPr bwMode="auto">
            <a:xfrm flipV="1">
              <a:off x="1800" y="2488"/>
              <a:ext cx="0" cy="4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000" i="1" smtClean="0">
                <a:solidFill>
                  <a:srgbClr val="000000"/>
                </a:solidFill>
              </a:endParaRPr>
            </a:p>
          </p:txBody>
        </p:sp>
        <p:sp>
          <p:nvSpPr>
            <p:cNvPr id="319498" name="Line 10"/>
            <p:cNvSpPr>
              <a:spLocks noChangeShapeType="1"/>
            </p:cNvSpPr>
            <p:nvPr/>
          </p:nvSpPr>
          <p:spPr bwMode="auto">
            <a:xfrm flipV="1">
              <a:off x="4755" y="2458"/>
              <a:ext cx="0" cy="5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000" i="1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319536" name="Rectangle 48"/>
          <p:cNvSpPr>
            <a:spLocks noChangeArrowheads="1"/>
          </p:cNvSpPr>
          <p:nvPr/>
        </p:nvSpPr>
        <p:spPr bwMode="auto">
          <a:xfrm>
            <a:off x="0" y="3700463"/>
            <a:ext cx="18415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altLang="zh-CN" sz="90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altLang="zh-CN" sz="2400" smtClean="0">
              <a:solidFill>
                <a:srgbClr val="000000"/>
              </a:solidFill>
            </a:endParaRPr>
          </a:p>
        </p:txBody>
      </p:sp>
      <p:sp>
        <p:nvSpPr>
          <p:cNvPr id="319538" name="Rectangle 50"/>
          <p:cNvSpPr>
            <a:spLocks noChangeArrowheads="1"/>
          </p:cNvSpPr>
          <p:nvPr/>
        </p:nvSpPr>
        <p:spPr bwMode="auto">
          <a:xfrm>
            <a:off x="611188" y="1700213"/>
            <a:ext cx="44656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17525" algn="l"/>
              </a:tabLst>
            </a:pPr>
            <a:r>
              <a:rPr kumimoji="1" lang="en-US" altLang="zh-CN" sz="2000" b="1" smtClean="0">
                <a:solidFill>
                  <a:srgbClr val="000000"/>
                </a:solidFill>
                <a:latin typeface="宋体" pitchFamily="2" charset="-122"/>
              </a:rPr>
              <a:t>   </a:t>
            </a:r>
            <a:r>
              <a:rPr kumimoji="1" lang="zh-CN" altLang="en-US" sz="2000" b="1" smtClean="0">
                <a:solidFill>
                  <a:srgbClr val="000000"/>
                </a:solidFill>
                <a:latin typeface="宋体" pitchFamily="2" charset="-122"/>
              </a:rPr>
              <a:t>选择旋转命令的方法有两种。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"/>
              <a:tabLst>
                <a:tab pos="517525" algn="l"/>
              </a:tabLst>
            </a:pPr>
            <a:r>
              <a:rPr kumimoji="1" lang="zh-CN" altLang="en-US" sz="2000" b="1" smtClean="0">
                <a:solidFill>
                  <a:srgbClr val="000000"/>
                </a:solidFill>
                <a:latin typeface="宋体" pitchFamily="2" charset="-122"/>
              </a:rPr>
              <a:t>单击菜单</a:t>
            </a:r>
            <a:r>
              <a:rPr kumimoji="1" lang="en-US" altLang="zh-CN" sz="2000" b="1" smtClean="0">
                <a:solidFill>
                  <a:srgbClr val="000000"/>
                </a:solidFill>
                <a:latin typeface="宋体" pitchFamily="2" charset="-122"/>
              </a:rPr>
              <a:t>【</a:t>
            </a:r>
            <a:r>
              <a:rPr kumimoji="1" lang="zh-CN" altLang="en-US" sz="2000" b="1" smtClean="0">
                <a:solidFill>
                  <a:srgbClr val="000000"/>
                </a:solidFill>
                <a:latin typeface="宋体" pitchFamily="2" charset="-122"/>
              </a:rPr>
              <a:t>插入</a:t>
            </a:r>
            <a:r>
              <a:rPr kumimoji="1" lang="en-US" altLang="zh-CN" sz="2000" b="1" smtClean="0">
                <a:solidFill>
                  <a:srgbClr val="000000"/>
                </a:solidFill>
                <a:latin typeface="宋体" pitchFamily="2" charset="-122"/>
              </a:rPr>
              <a:t>】/【</a:t>
            </a:r>
            <a:r>
              <a:rPr kumimoji="1" lang="zh-CN" altLang="en-US" sz="2000" b="1" smtClean="0">
                <a:solidFill>
                  <a:srgbClr val="000000"/>
                </a:solidFill>
                <a:latin typeface="宋体" pitchFamily="2" charset="-122"/>
              </a:rPr>
              <a:t>旋转</a:t>
            </a:r>
            <a:r>
              <a:rPr kumimoji="1" lang="en-US" altLang="zh-CN" sz="2000" b="1" smtClean="0">
                <a:solidFill>
                  <a:srgbClr val="000000"/>
                </a:solidFill>
                <a:latin typeface="宋体" pitchFamily="2" charset="-122"/>
              </a:rPr>
              <a:t>】</a:t>
            </a:r>
            <a:r>
              <a:rPr kumimoji="1" lang="zh-CN" altLang="en-US" sz="2000" b="1" smtClean="0">
                <a:solidFill>
                  <a:srgbClr val="000000"/>
                </a:solidFill>
                <a:latin typeface="宋体" pitchFamily="2" charset="-122"/>
              </a:rPr>
              <a:t>命令。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"/>
              <a:tabLst>
                <a:tab pos="517525" algn="l"/>
              </a:tabLst>
            </a:pPr>
            <a:r>
              <a:rPr kumimoji="1" lang="zh-CN" altLang="en-US" sz="2000" b="1" smtClean="0">
                <a:solidFill>
                  <a:srgbClr val="000000"/>
                </a:solidFill>
                <a:latin typeface="宋体" pitchFamily="2" charset="-122"/>
              </a:rPr>
              <a:t>单击</a:t>
            </a:r>
            <a:r>
              <a:rPr kumimoji="1" lang="en-US" altLang="zh-CN" sz="2000" b="1" smtClean="0">
                <a:solidFill>
                  <a:srgbClr val="000000"/>
                </a:solidFill>
                <a:latin typeface="宋体" pitchFamily="2" charset="-122"/>
              </a:rPr>
              <a:t>【</a:t>
            </a:r>
            <a:r>
              <a:rPr kumimoji="1" lang="zh-CN" altLang="en-US" sz="2000" b="1" smtClean="0">
                <a:solidFill>
                  <a:srgbClr val="000000"/>
                </a:solidFill>
                <a:latin typeface="宋体" pitchFamily="2" charset="-122"/>
              </a:rPr>
              <a:t>基础特征</a:t>
            </a:r>
            <a:r>
              <a:rPr kumimoji="1" lang="en-US" altLang="zh-CN" sz="2000" b="1" smtClean="0">
                <a:solidFill>
                  <a:srgbClr val="000000"/>
                </a:solidFill>
                <a:latin typeface="宋体" pitchFamily="2" charset="-122"/>
              </a:rPr>
              <a:t>】</a:t>
            </a:r>
            <a:r>
              <a:rPr kumimoji="1" lang="zh-CN" altLang="en-US" sz="2000" b="1" smtClean="0">
                <a:solidFill>
                  <a:srgbClr val="000000"/>
                </a:solidFill>
                <a:latin typeface="宋体" pitchFamily="2" charset="-122"/>
              </a:rPr>
              <a:t>工具栏中旋转工具</a:t>
            </a:r>
          </a:p>
        </p:txBody>
      </p:sp>
      <p:pic>
        <p:nvPicPr>
          <p:cNvPr id="319537" name="Picture 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362200"/>
            <a:ext cx="26670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9540" name="Rectangle 52"/>
          <p:cNvSpPr>
            <a:spLocks noChangeArrowheads="1"/>
          </p:cNvSpPr>
          <p:nvPr/>
        </p:nvSpPr>
        <p:spPr bwMode="auto">
          <a:xfrm>
            <a:off x="755650" y="2924175"/>
            <a:ext cx="5305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b="1" smtClean="0">
                <a:solidFill>
                  <a:srgbClr val="000000"/>
                </a:solidFill>
              </a:rPr>
              <a:t>    </a:t>
            </a:r>
            <a:r>
              <a:rPr kumimoji="1" lang="zh-CN" altLang="en-US" sz="2000" b="1" smtClean="0">
                <a:solidFill>
                  <a:srgbClr val="000000"/>
                </a:solidFill>
              </a:rPr>
              <a:t>选择旋转命令后出现如下图所示操控板。</a:t>
            </a:r>
          </a:p>
        </p:txBody>
      </p:sp>
      <p:pic>
        <p:nvPicPr>
          <p:cNvPr id="319541" name="Picture 53">
            <a:hlinkClick r:id="" action="ppaction://hlinkshowjump?jump=previousslide" tooltip="上一页" highlightClick="1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050" y="6524625"/>
            <a:ext cx="8572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19542" name="Picture 54">
            <a:hlinkClick r:id="" action="ppaction://hlinkshowjump?jump=nextslide" tooltip="下一页" highlightClick="1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524625"/>
            <a:ext cx="8572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19543" name="Picture 55">
            <a:hlinkClick r:id="" action="ppaction://noaction" tooltip="上一级菜单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6524625"/>
            <a:ext cx="8572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935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51920" y="260648"/>
            <a:ext cx="1512168" cy="371128"/>
          </a:xfrm>
        </p:spPr>
        <p:txBody>
          <a:bodyPr/>
          <a:lstStyle/>
          <a:p>
            <a:r>
              <a:rPr lang="zh-CN" altLang="en-US" sz="3200" dirty="0" smtClean="0"/>
              <a:t>练习</a:t>
            </a:r>
            <a:r>
              <a:rPr lang="en-US" altLang="zh-CN" sz="3200" dirty="0" smtClean="0"/>
              <a:t>1</a:t>
            </a:r>
            <a:endParaRPr lang="zh-CN" alt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764704"/>
            <a:ext cx="6843332" cy="5533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0780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 bwMode="auto">
          <a:xfrm>
            <a:off x="3851920" y="260648"/>
            <a:ext cx="1512168" cy="37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zh-CN" altLang="en-US" sz="3200" dirty="0" smtClean="0"/>
              <a:t>练习</a:t>
            </a:r>
            <a:r>
              <a:rPr lang="en-US" altLang="zh-CN" sz="3200" dirty="0"/>
              <a:t>2</a:t>
            </a:r>
            <a:endParaRPr lang="zh-CN" altLang="en-US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020226"/>
            <a:ext cx="3024336" cy="2730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151268"/>
            <a:ext cx="3168352" cy="2468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6291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683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341438"/>
            <a:ext cx="1800225" cy="172561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683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268413"/>
            <a:ext cx="3848100" cy="18097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6840" name="Rectangle 8"/>
          <p:cNvSpPr>
            <a:spLocks noChangeArrowheads="1"/>
          </p:cNvSpPr>
          <p:nvPr/>
        </p:nvSpPr>
        <p:spPr bwMode="auto">
          <a:xfrm>
            <a:off x="0" y="1016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kumimoji="1" lang="zh-CN" altLang="en-US" sz="2000" i="1" smtClean="0">
              <a:solidFill>
                <a:srgbClr val="000000"/>
              </a:solidFill>
            </a:endParaRPr>
          </a:p>
        </p:txBody>
      </p:sp>
      <p:sp>
        <p:nvSpPr>
          <p:cNvPr id="376841" name="Rectangle 9"/>
          <p:cNvSpPr>
            <a:spLocks noChangeArrowheads="1"/>
          </p:cNvSpPr>
          <p:nvPr/>
        </p:nvSpPr>
        <p:spPr bwMode="auto">
          <a:xfrm>
            <a:off x="4305300" y="2168525"/>
            <a:ext cx="533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000" smtClean="0">
                <a:solidFill>
                  <a:srgbClr val="000000"/>
                </a:solidFill>
              </a:rPr>
              <a:t>           </a:t>
            </a:r>
            <a:endParaRPr kumimoji="1" lang="en-US" altLang="zh-CN" sz="2400" smtClean="0">
              <a:solidFill>
                <a:srgbClr val="000000"/>
              </a:solidFill>
            </a:endParaRPr>
          </a:p>
        </p:txBody>
      </p:sp>
      <p:sp>
        <p:nvSpPr>
          <p:cNvPr id="376842" name="Rectangle 10"/>
          <p:cNvSpPr>
            <a:spLocks noChangeArrowheads="1"/>
          </p:cNvSpPr>
          <p:nvPr/>
        </p:nvSpPr>
        <p:spPr bwMode="auto">
          <a:xfrm>
            <a:off x="1835150" y="3068638"/>
            <a:ext cx="1206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000" b="1" smtClean="0">
                <a:solidFill>
                  <a:srgbClr val="000000"/>
                </a:solidFill>
              </a:rPr>
              <a:t>带轮模型</a:t>
            </a:r>
          </a:p>
        </p:txBody>
      </p:sp>
      <p:sp>
        <p:nvSpPr>
          <p:cNvPr id="376843" name="Rectangle 11"/>
          <p:cNvSpPr>
            <a:spLocks noChangeArrowheads="1"/>
          </p:cNvSpPr>
          <p:nvPr/>
        </p:nvSpPr>
        <p:spPr bwMode="auto">
          <a:xfrm>
            <a:off x="5580063" y="3068638"/>
            <a:ext cx="1590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000" b="1" smtClean="0">
                <a:solidFill>
                  <a:srgbClr val="000000"/>
                </a:solidFill>
                <a:latin typeface="宋体" pitchFamily="2" charset="-122"/>
              </a:rPr>
              <a:t>带轮工程图</a:t>
            </a:r>
            <a:r>
              <a:rPr kumimoji="1" lang="zh-CN" altLang="en-US" sz="2000" b="1" i="1" smtClean="0">
                <a:solidFill>
                  <a:srgbClr val="000000"/>
                </a:solidFill>
                <a:latin typeface="宋体" pitchFamily="2" charset="-122"/>
              </a:rPr>
              <a:t> </a:t>
            </a:r>
          </a:p>
        </p:txBody>
      </p:sp>
      <p:pic>
        <p:nvPicPr>
          <p:cNvPr id="376844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4149725"/>
            <a:ext cx="2160587" cy="20050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6845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573463"/>
            <a:ext cx="360362" cy="360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6846" name="Rectangle 14"/>
          <p:cNvSpPr>
            <a:spLocks noChangeArrowheads="1"/>
          </p:cNvSpPr>
          <p:nvPr/>
        </p:nvSpPr>
        <p:spPr bwMode="auto">
          <a:xfrm>
            <a:off x="900113" y="3500438"/>
            <a:ext cx="1701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800" b="1" smtClean="0">
                <a:solidFill>
                  <a:srgbClr val="000000"/>
                </a:solidFill>
                <a:ea typeface="黑体" pitchFamily="49" charset="-122"/>
                <a:cs typeface="Times New Roman" pitchFamily="18" charset="0"/>
              </a:rPr>
              <a:t> </a:t>
            </a:r>
            <a:r>
              <a:rPr kumimoji="1" lang="zh-CN" altLang="en-US" sz="2800" b="1" smtClean="0">
                <a:solidFill>
                  <a:srgbClr val="000000"/>
                </a:solidFill>
                <a:ea typeface="黑体" pitchFamily="49" charset="-122"/>
                <a:cs typeface="Times New Roman" pitchFamily="18" charset="0"/>
              </a:rPr>
              <a:t>设计步骤</a:t>
            </a:r>
          </a:p>
        </p:txBody>
      </p:sp>
      <p:pic>
        <p:nvPicPr>
          <p:cNvPr id="376847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4149725"/>
            <a:ext cx="1873250" cy="20161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6848" name="Rectangle 16"/>
          <p:cNvSpPr>
            <a:spLocks noChangeArrowheads="1"/>
          </p:cNvSpPr>
          <p:nvPr/>
        </p:nvSpPr>
        <p:spPr bwMode="auto">
          <a:xfrm>
            <a:off x="7019925" y="4437063"/>
            <a:ext cx="15113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b="1" smtClean="0">
                <a:solidFill>
                  <a:srgbClr val="000000"/>
                </a:solidFill>
                <a:latin typeface="宋体" pitchFamily="2" charset="-122"/>
              </a:rPr>
              <a:t>1.</a:t>
            </a:r>
            <a:r>
              <a:rPr kumimoji="1" lang="zh-CN" altLang="en-US" sz="2000" b="1" smtClean="0">
                <a:solidFill>
                  <a:srgbClr val="000000"/>
                </a:solidFill>
                <a:latin typeface="宋体" pitchFamily="2" charset="-122"/>
              </a:rPr>
              <a:t>草绘如图所示旋转截面生成带轮基体 </a:t>
            </a:r>
          </a:p>
        </p:txBody>
      </p:sp>
      <p:pic>
        <p:nvPicPr>
          <p:cNvPr id="376849" name="Picture 17">
            <a:hlinkClick r:id="" action="ppaction://hlinkshowjump?jump=previousslide" tooltip="上一页" highlightClick="1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050" y="6524625"/>
            <a:ext cx="8572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76850" name="Picture 18">
            <a:hlinkClick r:id="" action="ppaction://hlinkshowjump?jump=nextslide" tooltip="下一页" highlightClick="1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524625"/>
            <a:ext cx="8572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76851" name="Picture 19">
            <a:hlinkClick r:id="" action="ppaction://noaction" tooltip="上一级菜单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6524625"/>
            <a:ext cx="8572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" name="标题 1"/>
          <p:cNvSpPr txBox="1">
            <a:spLocks/>
          </p:cNvSpPr>
          <p:nvPr/>
        </p:nvSpPr>
        <p:spPr bwMode="auto">
          <a:xfrm>
            <a:off x="3851920" y="260648"/>
            <a:ext cx="1512168" cy="37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zh-CN" altLang="en-US" sz="3200" dirty="0" smtClean="0"/>
              <a:t>练习</a:t>
            </a:r>
            <a:r>
              <a:rPr lang="en-US" altLang="zh-CN" sz="3200" dirty="0" smtClean="0"/>
              <a:t>3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63459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86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412875"/>
            <a:ext cx="1847850" cy="26638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786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1420813"/>
            <a:ext cx="2374900" cy="23050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7862" name="AutoShape 6"/>
          <p:cNvSpPr>
            <a:spLocks noChangeArrowheads="1"/>
          </p:cNvSpPr>
          <p:nvPr/>
        </p:nvSpPr>
        <p:spPr bwMode="auto">
          <a:xfrm>
            <a:off x="3779838" y="1700213"/>
            <a:ext cx="1008062" cy="360362"/>
          </a:xfrm>
          <a:prstGeom prst="wedgeRoundRectCallout">
            <a:avLst>
              <a:gd name="adj1" fmla="val -113463"/>
              <a:gd name="adj2" fmla="val 202421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8000" tIns="18000" rIns="18000" bIns="1800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1600" b="1" smtClean="0">
                <a:solidFill>
                  <a:srgbClr val="000000"/>
                </a:solidFill>
              </a:rPr>
              <a:t>草绘平面</a:t>
            </a:r>
          </a:p>
        </p:txBody>
      </p:sp>
      <p:sp>
        <p:nvSpPr>
          <p:cNvPr id="377864" name="AutoShape 8"/>
          <p:cNvSpPr>
            <a:spLocks noChangeArrowheads="1"/>
          </p:cNvSpPr>
          <p:nvPr/>
        </p:nvSpPr>
        <p:spPr bwMode="auto">
          <a:xfrm>
            <a:off x="863600" y="2492375"/>
            <a:ext cx="900113" cy="573088"/>
          </a:xfrm>
          <a:prstGeom prst="wedgeRoundRectCallout">
            <a:avLst>
              <a:gd name="adj1" fmla="val 97444"/>
              <a:gd name="adj2" fmla="val 71884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8000" tIns="18000" rIns="18000" bIns="1800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1600" b="1" smtClean="0">
                <a:solidFill>
                  <a:srgbClr val="000000"/>
                </a:solidFill>
              </a:rPr>
              <a:t>草绘方向参照</a:t>
            </a:r>
          </a:p>
        </p:txBody>
      </p:sp>
      <p:sp>
        <p:nvSpPr>
          <p:cNvPr id="377863" name="AutoShape 7"/>
          <p:cNvSpPr>
            <a:spLocks noChangeArrowheads="1"/>
          </p:cNvSpPr>
          <p:nvPr/>
        </p:nvSpPr>
        <p:spPr bwMode="auto">
          <a:xfrm>
            <a:off x="863600" y="1555750"/>
            <a:ext cx="906463" cy="576263"/>
          </a:xfrm>
          <a:prstGeom prst="wedgeRoundRectCallout">
            <a:avLst>
              <a:gd name="adj1" fmla="val 131787"/>
              <a:gd name="adj2" fmla="val 154958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8000" tIns="18000" rIns="18000" bIns="1800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1600" b="1" smtClean="0">
                <a:solidFill>
                  <a:srgbClr val="000000"/>
                </a:solidFill>
              </a:rPr>
              <a:t>看图方向参照</a:t>
            </a:r>
          </a:p>
        </p:txBody>
      </p:sp>
      <p:sp>
        <p:nvSpPr>
          <p:cNvPr id="377865" name="AutoShape 9"/>
          <p:cNvSpPr>
            <a:spLocks noChangeArrowheads="1"/>
          </p:cNvSpPr>
          <p:nvPr/>
        </p:nvSpPr>
        <p:spPr bwMode="auto">
          <a:xfrm>
            <a:off x="3851275" y="2924175"/>
            <a:ext cx="936625" cy="288925"/>
          </a:xfrm>
          <a:prstGeom prst="wedgeRoundRectCallout">
            <a:avLst>
              <a:gd name="adj1" fmla="val 204407"/>
              <a:gd name="adj2" fmla="val 198352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8000" tIns="18000" rIns="18000" bIns="1800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1600" b="1" smtClean="0">
                <a:solidFill>
                  <a:srgbClr val="000000"/>
                </a:solidFill>
              </a:rPr>
              <a:t>中心线</a:t>
            </a:r>
          </a:p>
        </p:txBody>
      </p:sp>
      <p:sp>
        <p:nvSpPr>
          <p:cNvPr id="377866" name="Rectangle 10"/>
          <p:cNvSpPr>
            <a:spLocks noChangeArrowheads="1"/>
          </p:cNvSpPr>
          <p:nvPr/>
        </p:nvSpPr>
        <p:spPr bwMode="auto">
          <a:xfrm>
            <a:off x="0" y="1498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kumimoji="1" lang="zh-CN" altLang="en-US" sz="2000" i="1" smtClean="0">
              <a:solidFill>
                <a:srgbClr val="000000"/>
              </a:solidFill>
            </a:endParaRPr>
          </a:p>
        </p:txBody>
      </p:sp>
      <p:sp>
        <p:nvSpPr>
          <p:cNvPr id="377873" name="Rectangle 17"/>
          <p:cNvSpPr>
            <a:spLocks noChangeArrowheads="1"/>
          </p:cNvSpPr>
          <p:nvPr/>
        </p:nvSpPr>
        <p:spPr bwMode="auto">
          <a:xfrm>
            <a:off x="4859338" y="3789363"/>
            <a:ext cx="30241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b="1" smtClean="0">
                <a:solidFill>
                  <a:srgbClr val="000000"/>
                </a:solidFill>
                <a:latin typeface="宋体" pitchFamily="2" charset="-122"/>
              </a:rPr>
              <a:t>2.</a:t>
            </a:r>
            <a:r>
              <a:rPr kumimoji="1" lang="zh-CN" altLang="en-US" sz="2000" b="1" smtClean="0">
                <a:solidFill>
                  <a:srgbClr val="000000"/>
                </a:solidFill>
                <a:latin typeface="宋体" pitchFamily="2" charset="-122"/>
              </a:rPr>
              <a:t>定义孔的草绘平面拉伸去除材料完成构建如图</a:t>
            </a:r>
          </a:p>
        </p:txBody>
      </p:sp>
      <p:pic>
        <p:nvPicPr>
          <p:cNvPr id="377875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4292600"/>
            <a:ext cx="1857375" cy="18716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7874" name="Picture 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581525"/>
            <a:ext cx="1657350" cy="15763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77876" name="Group 20"/>
          <p:cNvGrpSpPr>
            <a:grpSpLocks/>
          </p:cNvGrpSpPr>
          <p:nvPr/>
        </p:nvGrpSpPr>
        <p:grpSpPr bwMode="auto">
          <a:xfrm>
            <a:off x="2916238" y="4581525"/>
            <a:ext cx="1438275" cy="792163"/>
            <a:chOff x="4075" y="2696"/>
            <a:chExt cx="1607" cy="1047"/>
          </a:xfrm>
        </p:grpSpPr>
        <p:sp>
          <p:nvSpPr>
            <p:cNvPr id="377878" name="AutoShape 22"/>
            <p:cNvSpPr>
              <a:spLocks noChangeArrowheads="1"/>
            </p:cNvSpPr>
            <p:nvPr/>
          </p:nvSpPr>
          <p:spPr bwMode="auto">
            <a:xfrm>
              <a:off x="4075" y="2696"/>
              <a:ext cx="907" cy="283"/>
            </a:xfrm>
            <a:prstGeom prst="wedgeRoundRectCallout">
              <a:avLst>
                <a:gd name="adj1" fmla="val -53968"/>
                <a:gd name="adj2" fmla="val 156009"/>
                <a:gd name="adj3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000" tIns="18000" rIns="18000" bIns="1800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zh-CN" altLang="en-US" sz="1200" b="1" smtClean="0">
                  <a:solidFill>
                    <a:srgbClr val="000000"/>
                  </a:solidFill>
                </a:rPr>
                <a:t>拉伸方向</a:t>
              </a:r>
            </a:p>
          </p:txBody>
        </p:sp>
        <p:sp>
          <p:nvSpPr>
            <p:cNvPr id="377877" name="AutoShape 21"/>
            <p:cNvSpPr>
              <a:spLocks noChangeArrowheads="1"/>
            </p:cNvSpPr>
            <p:nvPr/>
          </p:nvSpPr>
          <p:spPr bwMode="auto">
            <a:xfrm>
              <a:off x="4435" y="3460"/>
              <a:ext cx="1247" cy="283"/>
            </a:xfrm>
            <a:prstGeom prst="wedgeRoundRectCallout">
              <a:avLst>
                <a:gd name="adj1" fmla="val -72454"/>
                <a:gd name="adj2" fmla="val 134806"/>
                <a:gd name="adj3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000" tIns="18000" rIns="18000" bIns="1800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zh-CN" altLang="en-US" sz="1200" b="1" smtClean="0">
                  <a:solidFill>
                    <a:srgbClr val="000000"/>
                  </a:solidFill>
                </a:rPr>
                <a:t>去除材料方向</a:t>
              </a:r>
            </a:p>
          </p:txBody>
        </p:sp>
      </p:grpSp>
      <p:sp>
        <p:nvSpPr>
          <p:cNvPr id="377879" name="Rectangle 23"/>
          <p:cNvSpPr>
            <a:spLocks noChangeArrowheads="1"/>
          </p:cNvSpPr>
          <p:nvPr/>
        </p:nvSpPr>
        <p:spPr bwMode="auto">
          <a:xfrm>
            <a:off x="0" y="1731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kumimoji="1" lang="zh-CN" altLang="en-US" sz="2000" i="1" smtClean="0">
              <a:solidFill>
                <a:srgbClr val="000000"/>
              </a:solidFill>
            </a:endParaRPr>
          </a:p>
        </p:txBody>
      </p:sp>
      <p:sp>
        <p:nvSpPr>
          <p:cNvPr id="377882" name="Rectangle 26"/>
          <p:cNvSpPr>
            <a:spLocks noChangeArrowheads="1"/>
          </p:cNvSpPr>
          <p:nvPr/>
        </p:nvSpPr>
        <p:spPr bwMode="auto">
          <a:xfrm>
            <a:off x="4337050" y="1770063"/>
            <a:ext cx="469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altLang="zh-CN" sz="1000" smtClean="0">
              <a:solidFill>
                <a:srgbClr val="00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000" smtClean="0">
                <a:solidFill>
                  <a:srgbClr val="000000"/>
                </a:solidFill>
              </a:rPr>
              <a:t>         </a:t>
            </a:r>
            <a:endParaRPr kumimoji="1" lang="en-US" altLang="zh-CN" sz="2400" smtClean="0">
              <a:solidFill>
                <a:srgbClr val="000000"/>
              </a:solidFill>
            </a:endParaRPr>
          </a:p>
        </p:txBody>
      </p:sp>
      <p:sp>
        <p:nvSpPr>
          <p:cNvPr id="377883" name="Rectangle 27"/>
          <p:cNvSpPr>
            <a:spLocks noChangeArrowheads="1"/>
          </p:cNvSpPr>
          <p:nvPr/>
        </p:nvSpPr>
        <p:spPr bwMode="auto">
          <a:xfrm>
            <a:off x="4257675" y="3481388"/>
            <a:ext cx="6286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000" smtClean="0">
                <a:solidFill>
                  <a:srgbClr val="000000"/>
                </a:solidFill>
              </a:rPr>
              <a:t>              </a:t>
            </a:r>
            <a:endParaRPr kumimoji="1" lang="en-US" altLang="zh-CN" sz="2400" smtClean="0">
              <a:solidFill>
                <a:srgbClr val="000000"/>
              </a:solidFill>
            </a:endParaRPr>
          </a:p>
        </p:txBody>
      </p:sp>
      <p:pic>
        <p:nvPicPr>
          <p:cNvPr id="377884" name="Picture 28">
            <a:hlinkClick r:id="" action="ppaction://hlinkshowjump?jump=previousslide" tooltip="上一页" highlightClick="1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050" y="6524625"/>
            <a:ext cx="8572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77885" name="Picture 29">
            <a:hlinkClick r:id="" action="ppaction://hlinkshowjump?jump=nextslide" tooltip="下一页" highlightClick="1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524625"/>
            <a:ext cx="8572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77886" name="Picture 30">
            <a:hlinkClick r:id="" action="ppaction://noaction" tooltip="上一级菜单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6524625"/>
            <a:ext cx="8572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434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 bwMode="auto">
          <a:xfrm>
            <a:off x="3851920" y="260648"/>
            <a:ext cx="1512168" cy="37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zh-CN" altLang="en-US" sz="3200" dirty="0" smtClean="0"/>
              <a:t>练习</a:t>
            </a:r>
            <a:r>
              <a:rPr lang="en-US" altLang="zh-CN" sz="3200" dirty="0"/>
              <a:t>4</a:t>
            </a:r>
            <a:endParaRPr lang="zh-CN" altLang="en-US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646" y="2204864"/>
            <a:ext cx="3024336" cy="287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245" y="2474698"/>
            <a:ext cx="3816424" cy="2331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7322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 bwMode="auto">
          <a:xfrm>
            <a:off x="3851920" y="260648"/>
            <a:ext cx="1512168" cy="37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zh-CN" altLang="en-US" sz="3200" dirty="0" smtClean="0"/>
              <a:t>练习</a:t>
            </a:r>
            <a:r>
              <a:rPr lang="en-US" altLang="zh-CN" sz="3200" dirty="0" smtClean="0"/>
              <a:t>5</a:t>
            </a:r>
            <a:endParaRPr lang="zh-CN" altLang="en-US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16832"/>
            <a:ext cx="2761719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033314"/>
            <a:ext cx="3948504" cy="2359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4358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 bwMode="auto">
          <a:xfrm>
            <a:off x="3851920" y="260648"/>
            <a:ext cx="1512168" cy="37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zh-CN" altLang="en-US" sz="3200" dirty="0" smtClean="0"/>
              <a:t>练习</a:t>
            </a:r>
            <a:r>
              <a:rPr lang="en-US" altLang="zh-CN" sz="3200" dirty="0" smtClean="0"/>
              <a:t>6</a:t>
            </a:r>
            <a:endParaRPr lang="zh-CN" altLang="en-US" sz="32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77" y="1844824"/>
            <a:ext cx="4476750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254" y="2716890"/>
            <a:ext cx="4164427" cy="1404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5142037"/>
      </p:ext>
    </p:extLst>
  </p:cSld>
  <p:clrMapOvr>
    <a:masterClrMapping/>
  </p:clrMapOvr>
</p:sld>
</file>

<file path=ppt/theme/theme1.xml><?xml version="1.0" encoding="utf-8"?>
<a:theme xmlns:a="http://schemas.openxmlformats.org/drawingml/2006/main" name="空演示文稿">
  <a:themeElements>
    <a:clrScheme name="空演示文稿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空演示文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空演示文稿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演示文稿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空演示文稿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演示文稿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演示文稿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演示文稿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演示文稿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空演示文稿">
  <a:themeElements>
    <a:clrScheme name="空演示文稿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空演示文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空演示文稿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演示文稿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空演示文稿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演示文稿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演示文稿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演示文稿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演示文稿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173</Words>
  <Application>Microsoft Office PowerPoint</Application>
  <PresentationFormat>全屏显示(4:3)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10" baseType="lpstr">
      <vt:lpstr>空演示文稿</vt:lpstr>
      <vt:lpstr>1_空演示文稿</vt:lpstr>
      <vt:lpstr>旋转操控板</vt:lpstr>
      <vt:lpstr>练习1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旋转操控板</dc:title>
  <dc:creator>Teacher</dc:creator>
  <cp:lastModifiedBy>Teacher</cp:lastModifiedBy>
  <cp:revision>3</cp:revision>
  <dcterms:created xsi:type="dcterms:W3CDTF">2021-04-06T01:16:44Z</dcterms:created>
  <dcterms:modified xsi:type="dcterms:W3CDTF">2021-04-06T01:31:07Z</dcterms:modified>
</cp:coreProperties>
</file>