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sldIdLst>
    <p:sldId id="257" r:id="rId4"/>
    <p:sldId id="296" r:id="rId6"/>
    <p:sldId id="298" r:id="rId7"/>
    <p:sldId id="314" r:id="rId8"/>
    <p:sldId id="308" r:id="rId9"/>
    <p:sldId id="316" r:id="rId10"/>
    <p:sldId id="315" r:id="rId11"/>
    <p:sldId id="317" r:id="rId12"/>
    <p:sldId id="318" r:id="rId13"/>
    <p:sldId id="320" r:id="rId14"/>
    <p:sldId id="319" r:id="rId15"/>
    <p:sldId id="322" r:id="rId16"/>
    <p:sldId id="323" r:id="rId17"/>
    <p:sldId id="324" r:id="rId18"/>
    <p:sldId id="325" r:id="rId19"/>
    <p:sldId id="326" r:id="rId20"/>
    <p:sldId id="309" r:id="rId21"/>
    <p:sldId id="327" r:id="rId22"/>
    <p:sldId id="328" r:id="rId23"/>
    <p:sldId id="305" r:id="rId24"/>
    <p:sldId id="329" r:id="rId25"/>
    <p:sldId id="330" r:id="rId26"/>
    <p:sldId id="292" r:id="rId27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8" d="100"/>
          <a:sy n="98" d="100"/>
        </p:scale>
        <p:origin x="558" y="84"/>
      </p:cViewPr>
      <p:guideLst>
        <p:guide orient="horz" pos="159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17.xml"/><Relationship Id="rId17" Type="http://schemas.openxmlformats.org/officeDocument/2006/relationships/image" Target="../media/image11.png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34.xml"/><Relationship Id="rId17" Type="http://schemas.openxmlformats.org/officeDocument/2006/relationships/image" Target="../media/image11.png"/><Relationship Id="rId16" Type="http://schemas.openxmlformats.org/officeDocument/2006/relationships/tags" Target="../tags/tag33.xml"/><Relationship Id="rId15" Type="http://schemas.openxmlformats.org/officeDocument/2006/relationships/tags" Target="../tags/tag32.xml"/><Relationship Id="rId14" Type="http://schemas.openxmlformats.org/officeDocument/2006/relationships/tags" Target="../tags/tag31.xml"/><Relationship Id="rId13" Type="http://schemas.openxmlformats.org/officeDocument/2006/relationships/tags" Target="../tags/tag30.xml"/><Relationship Id="rId12" Type="http://schemas.openxmlformats.org/officeDocument/2006/relationships/tags" Target="../tags/tag29.xml"/><Relationship Id="rId11" Type="http://schemas.openxmlformats.org/officeDocument/2006/relationships/tags" Target="../tags/tag28.xml"/><Relationship Id="rId10" Type="http://schemas.openxmlformats.org/officeDocument/2006/relationships/tags" Target="../tags/tag27.xml"/><Relationship Id="rId1" Type="http://schemas.openxmlformats.org/officeDocument/2006/relationships/tags" Target="../tags/tag18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51.xml"/><Relationship Id="rId17" Type="http://schemas.openxmlformats.org/officeDocument/2006/relationships/image" Target="../media/image11.png"/><Relationship Id="rId16" Type="http://schemas.openxmlformats.org/officeDocument/2006/relationships/tags" Target="../tags/tag50.xml"/><Relationship Id="rId15" Type="http://schemas.openxmlformats.org/officeDocument/2006/relationships/tags" Target="../tags/tag49.xml"/><Relationship Id="rId14" Type="http://schemas.openxmlformats.org/officeDocument/2006/relationships/tags" Target="../tags/tag48.xml"/><Relationship Id="rId13" Type="http://schemas.openxmlformats.org/officeDocument/2006/relationships/tags" Target="../tags/tag47.xml"/><Relationship Id="rId12" Type="http://schemas.openxmlformats.org/officeDocument/2006/relationships/tags" Target="../tags/tag46.xml"/><Relationship Id="rId11" Type="http://schemas.openxmlformats.org/officeDocument/2006/relationships/tags" Target="../tags/tag45.xml"/><Relationship Id="rId10" Type="http://schemas.openxmlformats.org/officeDocument/2006/relationships/tags" Target="../tags/tag44.xml"/><Relationship Id="rId1" Type="http://schemas.openxmlformats.org/officeDocument/2006/relationships/tags" Target="../tags/tag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  <a:endParaRPr lang="zh-CN" altLang="en-US" sz="1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2599270" y="2184585"/>
            <a:ext cx="3945459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西门子</a:t>
            </a: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MM420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参数设计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5814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  <a:endParaRPr lang="zh-CN" altLang="en-US" sz="4400" b="1" spc="15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99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快速调试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5205" y="824230"/>
            <a:ext cx="6615430" cy="1127760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r>
              <a:rPr lang="zh-CN" altLang="en-US" sz="2400"/>
              <a:t>P0307 电动机的额定功率：0～2000 kW。根据铭牌键入的电动机额定功率（kW）。如果P0100=1，功率单位应是hp。</a:t>
            </a:r>
            <a:endParaRPr lang="zh-CN" altLang="en-US" sz="2400"/>
          </a:p>
          <a:p>
            <a:endParaRPr lang="zh-CN" altLang="en-US" sz="2400"/>
          </a:p>
        </p:txBody>
      </p:sp>
      <p:sp>
        <p:nvSpPr>
          <p:cNvPr id="6" name="虚尾箭头 5"/>
          <p:cNvSpPr/>
          <p:nvPr/>
        </p:nvSpPr>
        <p:spPr>
          <a:xfrm rot="5400000">
            <a:off x="3804285" y="2080260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005205" y="3035935"/>
            <a:ext cx="6615430" cy="1006475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r>
              <a:rPr lang="zh-CN" altLang="en-US" sz="2400"/>
              <a:t>P0310 电动机的额定频率：12～650Hz。根据铭牌输入的电动机额定频率（Hz）。 </a:t>
            </a:r>
            <a:endParaRPr lang="zh-CN" altLang="en-US" sz="2400"/>
          </a:p>
          <a:p>
            <a:endParaRPr lang="zh-CN" altLang="en-US" sz="2400"/>
          </a:p>
        </p:txBody>
      </p:sp>
      <p:sp>
        <p:nvSpPr>
          <p:cNvPr id="3" name="虚尾箭头 2"/>
          <p:cNvSpPr/>
          <p:nvPr/>
        </p:nvSpPr>
        <p:spPr>
          <a:xfrm rot="5400000">
            <a:off x="3803650" y="4229735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快速调试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775" y="978535"/>
            <a:ext cx="7156450" cy="1456055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P0311 电动机的额定速度：0～40000  r/min 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根据铭牌输入的电动机额定速度。</a:t>
            </a:r>
            <a:endParaRPr lang="zh-CN" altLang="en-US" sz="2400"/>
          </a:p>
          <a:p>
            <a:endParaRPr lang="zh-CN" altLang="en-US" sz="2400"/>
          </a:p>
        </p:txBody>
      </p:sp>
      <p:sp>
        <p:nvSpPr>
          <p:cNvPr id="6" name="虚尾箭头 5"/>
          <p:cNvSpPr/>
          <p:nvPr/>
        </p:nvSpPr>
        <p:spPr>
          <a:xfrm rot="5400000">
            <a:off x="3935730" y="2871470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快速调试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775" y="978535"/>
            <a:ext cx="7156450" cy="2527935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P0700 选择命令源：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0工厂设置值；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1基本操作面板（BOP）；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2输入端子/数字输入。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en-US" altLang="zh-CN" sz="2400"/>
              <a:t>5</a:t>
            </a:r>
            <a:r>
              <a:rPr lang="zh-CN" altLang="zh-CN" sz="2400"/>
              <a:t>通信（COM 链路的 USS 协议）。</a:t>
            </a:r>
            <a:endParaRPr lang="zh-CN" altLang="zh-CN" sz="2400"/>
          </a:p>
          <a:p>
            <a:endParaRPr lang="zh-CN" altLang="en-US" sz="2400"/>
          </a:p>
        </p:txBody>
      </p:sp>
      <p:sp>
        <p:nvSpPr>
          <p:cNvPr id="6" name="虚尾箭头 5"/>
          <p:cNvSpPr/>
          <p:nvPr/>
        </p:nvSpPr>
        <p:spPr>
          <a:xfrm rot="5400000">
            <a:off x="3947160" y="3855085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快速调试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3775" y="978535"/>
            <a:ext cx="7156450" cy="2527935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P1000  选择频率设定值：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0无频率设定值；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1用BOP 控制频率的升降；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2模拟设定值。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en-US" altLang="zh-CN" sz="2400"/>
              <a:t>5</a:t>
            </a:r>
            <a:r>
              <a:rPr lang="zh-CN" altLang="zh-CN" sz="2400"/>
              <a:t>通信（COM 链路的 USS 协议）。</a:t>
            </a:r>
            <a:endParaRPr lang="zh-CN" altLang="zh-CN" sz="2400"/>
          </a:p>
          <a:p>
            <a:endParaRPr lang="zh-CN" altLang="en-US" sz="2400"/>
          </a:p>
        </p:txBody>
      </p:sp>
      <p:sp>
        <p:nvSpPr>
          <p:cNvPr id="6" name="虚尾箭头 5"/>
          <p:cNvSpPr/>
          <p:nvPr/>
        </p:nvSpPr>
        <p:spPr>
          <a:xfrm rot="5400000">
            <a:off x="3947160" y="3855085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快速调试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5205" y="824230"/>
            <a:ext cx="6615430" cy="1127760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r>
              <a:rPr lang="zh-CN" altLang="en-US" sz="2400"/>
              <a:t>P1080 电动机最小频率：本参数设置电动机的最小频率（0～650Hz）。</a:t>
            </a:r>
            <a:endParaRPr lang="zh-CN" altLang="en-US" sz="2400"/>
          </a:p>
          <a:p>
            <a:endParaRPr lang="zh-CN" altLang="en-US" sz="2400"/>
          </a:p>
        </p:txBody>
      </p:sp>
      <p:sp>
        <p:nvSpPr>
          <p:cNvPr id="6" name="虚尾箭头 5"/>
          <p:cNvSpPr/>
          <p:nvPr/>
        </p:nvSpPr>
        <p:spPr>
          <a:xfrm rot="5400000">
            <a:off x="3804285" y="2080260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005205" y="3035935"/>
            <a:ext cx="6615430" cy="1006475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r>
              <a:rPr lang="zh-CN" altLang="en-US" sz="2400"/>
              <a:t>P1082 电动机最大频率：本参数设置电动机的最大频率（0～650Hz）。</a:t>
            </a:r>
            <a:endParaRPr lang="zh-CN" altLang="en-US" sz="2400"/>
          </a:p>
          <a:p>
            <a:endParaRPr lang="zh-CN" altLang="en-US" sz="2400"/>
          </a:p>
        </p:txBody>
      </p:sp>
      <p:sp>
        <p:nvSpPr>
          <p:cNvPr id="3" name="虚尾箭头 2"/>
          <p:cNvSpPr/>
          <p:nvPr/>
        </p:nvSpPr>
        <p:spPr>
          <a:xfrm rot="5400000">
            <a:off x="3803650" y="4229735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快速调试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5205" y="824230"/>
            <a:ext cx="6615430" cy="1127760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r>
              <a:rPr lang="zh-CN" altLang="en-US" sz="2400"/>
              <a:t>P1120   加速时间：0～650s。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电动机从静止停车加速到最大电动机频率所需的时间。</a:t>
            </a:r>
            <a:endParaRPr lang="zh-CN" altLang="en-US" sz="2400"/>
          </a:p>
          <a:p>
            <a:endParaRPr lang="zh-CN" altLang="en-US" sz="2400"/>
          </a:p>
        </p:txBody>
      </p:sp>
      <p:sp>
        <p:nvSpPr>
          <p:cNvPr id="6" name="虚尾箭头 5"/>
          <p:cNvSpPr/>
          <p:nvPr/>
        </p:nvSpPr>
        <p:spPr>
          <a:xfrm rot="5400000">
            <a:off x="3804285" y="2080260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005205" y="3035935"/>
            <a:ext cx="6615430" cy="1006475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r>
              <a:rPr lang="zh-CN" altLang="en-US" sz="2400"/>
              <a:t>P1121   减速时间：0S—650S。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电动机从其最大频率减速到静止停车所需的时间。</a:t>
            </a:r>
            <a:endParaRPr lang="zh-CN" altLang="en-US" sz="2400"/>
          </a:p>
          <a:p>
            <a:endParaRPr lang="zh-CN" altLang="en-US" sz="2400"/>
          </a:p>
        </p:txBody>
      </p:sp>
      <p:sp>
        <p:nvSpPr>
          <p:cNvPr id="3" name="虚尾箭头 2"/>
          <p:cNvSpPr/>
          <p:nvPr/>
        </p:nvSpPr>
        <p:spPr>
          <a:xfrm rot="5400000">
            <a:off x="3803650" y="4229735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快速调试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67080" y="1696720"/>
            <a:ext cx="7670800" cy="3091815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r>
              <a:rPr lang="zh-CN" altLang="en-US" sz="2400"/>
              <a:t>P3900  结速快速调试：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0结速快速调试，不进行电动机计算或复位为工厂默认设置值；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1结束快速调试，进行电动机计算和复位为工厂默认设置值（推荐的方式）；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2结束快速调试，进行电动机计算和 I/O 复位。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3结束快速调试，进行电动机计算，但不进行 I/O 复位。</a:t>
            </a:r>
            <a:endParaRPr lang="zh-CN" altLang="en-US" sz="2400"/>
          </a:p>
          <a:p>
            <a:endParaRPr lang="zh-CN" altLang="en-US" sz="2400"/>
          </a:p>
        </p:txBody>
      </p:sp>
      <p:sp>
        <p:nvSpPr>
          <p:cNvPr id="6" name="虚尾箭头 5"/>
          <p:cNvSpPr/>
          <p:nvPr/>
        </p:nvSpPr>
        <p:spPr>
          <a:xfrm rot="5400000">
            <a:off x="4023360" y="762635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参数规划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648335" y="1094105"/>
            <a:ext cx="780351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66700"/>
            <a:r>
              <a:rPr lang="en-US" sz="2400" b="0">
                <a:latin typeface="Times New Roman" panose="02020603050405020304" charset="0"/>
                <a:cs typeface="宋体" panose="02010600030101010101" pitchFamily="2" charset="-122"/>
              </a:rPr>
              <a:t>P0004 </a:t>
            </a:r>
            <a:r>
              <a:rPr lang="zh-CN" sz="2400" b="0">
                <a:ea typeface="宋体" panose="02010600030101010101" pitchFamily="2" charset="-122"/>
              </a:rPr>
              <a:t>参数过滤器，设置不同的值，可进入不同参数区。</a:t>
            </a:r>
            <a:endParaRPr lang="zh-CN" altLang="en-US" sz="2400"/>
          </a:p>
        </p:txBody>
      </p:sp>
      <p:graphicFrame>
        <p:nvGraphicFramePr>
          <p:cNvPr id="8" name="表格 7"/>
          <p:cNvGraphicFramePr/>
          <p:nvPr/>
        </p:nvGraphicFramePr>
        <p:xfrm>
          <a:off x="647700" y="1861185"/>
          <a:ext cx="7641590" cy="2600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6795"/>
                <a:gridCol w="2818765"/>
                <a:gridCol w="1026795"/>
                <a:gridCol w="2769235"/>
              </a:tblGrid>
              <a:tr h="6311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参数值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功能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参数值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功能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5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变频器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驱动设置特点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5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3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电动机数据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13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电动机控制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5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7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命令和数字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I/O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通信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1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8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模拟</a:t>
                      </a: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I/O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21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报警、警告、通信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1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10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设定值通道和斜坡发生器</a:t>
                      </a:r>
                      <a:endParaRPr lang="en-US" altLang="en-US" sz="20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22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PI </a:t>
                      </a:r>
                      <a:r>
                        <a:rPr lang="en-US" sz="20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控制器</a:t>
                      </a:r>
                      <a:endParaRPr lang="en-US" altLang="en-US" sz="20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23315" y="2157095"/>
            <a:ext cx="107696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/>
              <a:t>参数</a:t>
            </a:r>
            <a:endParaRPr lang="zh-CN" altLang="en-US" sz="2800" dirty="0"/>
          </a:p>
          <a:p>
            <a:r>
              <a:rPr lang="zh-CN" altLang="en-US" sz="2800" dirty="0"/>
              <a:t>规划</a:t>
            </a:r>
            <a:endParaRPr lang="zh-CN" altLang="en-US" sz="2800" dirty="0"/>
          </a:p>
        </p:txBody>
      </p:sp>
      <p:sp>
        <p:nvSpPr>
          <p:cNvPr id="3" name="矩形 2"/>
          <p:cNvSpPr/>
          <p:nvPr/>
        </p:nvSpPr>
        <p:spPr>
          <a:xfrm>
            <a:off x="2912600" y="1267381"/>
            <a:ext cx="14020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命令源：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55370" y="2329088"/>
            <a:ext cx="10972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频率源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67792" y="3326942"/>
            <a:ext cx="17068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高级应用：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7" name="左大括号 6"/>
          <p:cNvSpPr/>
          <p:nvPr/>
        </p:nvSpPr>
        <p:spPr>
          <a:xfrm>
            <a:off x="2200340" y="1472097"/>
            <a:ext cx="548640" cy="21140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参数规划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234035" y="1267381"/>
            <a:ext cx="169291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P0700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以后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350875" y="2341801"/>
            <a:ext cx="169291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P1000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以后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64285" y="3240326"/>
            <a:ext cx="230251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通信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P2000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以后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93495" y="3631486"/>
            <a:ext cx="250634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PID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P2200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以后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参数规划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756224" y="1065827"/>
            <a:ext cx="776267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访问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的等级由参数 P0003 来选择。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0" algn="l">
              <a:lnSpc>
                <a:spcPct val="150000"/>
              </a:lnSpc>
              <a:buClrTx/>
              <a:buSzTx/>
              <a:buFontTx/>
            </a:pP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级别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越高用户能应用的参数就越多。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对于大多数应用对象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，只要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访问标准级（P0003=1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）和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扩展级（P0003=2）就足够了。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 sz="1200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sz="1200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435754" y="-198699"/>
            <a:ext cx="8229057" cy="856350"/>
          </a:xfrm>
        </p:spPr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西门子MM420参数设计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矩形 2"/>
          <p:cNvSpPr/>
          <p:nvPr/>
        </p:nvSpPr>
        <p:spPr>
          <a:xfrm>
            <a:off x="630308" y="1934462"/>
            <a:ext cx="1688808" cy="1445102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 flip="none" rotWithShape="1">
            <a:gsLst>
              <a:gs pos="0">
                <a:srgbClr val="C9CBC8"/>
              </a:gs>
              <a:gs pos="100000">
                <a:srgbClr val="FCFCFC"/>
              </a:gs>
            </a:gsLst>
            <a:lin ang="8100000" scaled="1"/>
            <a:tileRect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2271491" y="1724912"/>
            <a:ext cx="552947" cy="46391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2"/>
          <p:cNvSpPr/>
          <p:nvPr/>
        </p:nvSpPr>
        <p:spPr>
          <a:xfrm>
            <a:off x="3109962" y="1378074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F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319116" y="3030279"/>
            <a:ext cx="788697" cy="43682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2"/>
          <p:cNvSpPr/>
          <p:nvPr/>
        </p:nvSpPr>
        <p:spPr>
          <a:xfrm>
            <a:off x="3152494" y="3389100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gradFill>
            <a:gsLst>
              <a:gs pos="0">
                <a:srgbClr val="012D86"/>
              </a:gs>
              <a:gs pos="100000">
                <a:srgbClr val="0E2557"/>
              </a:gs>
            </a:gsLst>
            <a:lin ang="5400000" scaled="0"/>
          </a:gra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en-US" altLang="zh-CN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099760" y="1271744"/>
            <a:ext cx="12496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初始化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83579" y="3324330"/>
            <a:ext cx="16052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参数规划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2"/>
          <p:cNvSpPr/>
          <p:nvPr/>
        </p:nvSpPr>
        <p:spPr>
          <a:xfrm>
            <a:off x="3152494" y="2441045"/>
            <a:ext cx="504593" cy="431777"/>
          </a:xfrm>
          <a:custGeom>
            <a:avLst/>
            <a:gdLst/>
            <a:ahLst/>
            <a:cxnLst/>
            <a:rect l="l" t="t" r="r" b="b"/>
            <a:pathLst>
              <a:path w="1036365" h="886811">
                <a:moveTo>
                  <a:pt x="754039" y="0"/>
                </a:moveTo>
                <a:lnTo>
                  <a:pt x="1036365" y="429554"/>
                </a:lnTo>
                <a:lnTo>
                  <a:pt x="784530" y="883036"/>
                </a:lnTo>
                <a:lnTo>
                  <a:pt x="783106" y="880650"/>
                </a:lnTo>
                <a:lnTo>
                  <a:pt x="264749" y="886811"/>
                </a:lnTo>
                <a:lnTo>
                  <a:pt x="0" y="443416"/>
                </a:lnTo>
                <a:lnTo>
                  <a:pt x="242827" y="5981"/>
                </a:lnTo>
                <a:lnTo>
                  <a:pt x="241773" y="4216"/>
                </a:lnTo>
                <a:lnTo>
                  <a:pt x="243839" y="4190"/>
                </a:lnTo>
                <a:close/>
              </a:path>
            </a:pathLst>
          </a:custGeom>
          <a:solidFill>
            <a:srgbClr val="00B050"/>
          </a:solidFill>
          <a:ln w="12700">
            <a:gradFill flip="none" rotWithShape="1">
              <a:gsLst>
                <a:gs pos="0">
                  <a:srgbClr val="FCFDFD"/>
                </a:gs>
                <a:gs pos="100000">
                  <a:srgbClr val="CFD4D0"/>
                </a:gs>
              </a:gsLst>
              <a:lin ang="8100000" scaled="1"/>
              <a:tileRect/>
            </a:gradFill>
          </a:ln>
          <a:effectLst>
            <a:outerShdw blurRad="342900" dist="152400" dir="8100000" algn="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364105" y="2667000"/>
            <a:ext cx="788670" cy="31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008344" y="2390245"/>
            <a:ext cx="16052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快速调试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1</a:t>
            </a:r>
            <a:r>
              <a:rPr lang="zh-CN" altLang="zh-CN" sz="2800" dirty="0" smtClean="0"/>
              <a:t>．</a:t>
            </a:r>
            <a:r>
              <a:rPr lang="en-US" altLang="zh-CN" sz="2800" dirty="0" smtClean="0"/>
              <a:t>MM420</a:t>
            </a:r>
            <a:r>
              <a:rPr lang="zh-CN" altLang="zh-CN" sz="2800" dirty="0" smtClean="0"/>
              <a:t>变频器参数访问等级参数是</a:t>
            </a:r>
            <a:r>
              <a:rPr lang="zh-CN" altLang="en-US" sz="2800" dirty="0" smtClean="0"/>
              <a:t>（  ）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828800" y="2038945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P0003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P0004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P0010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P3900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ellipse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9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2分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1</a:t>
            </a:r>
            <a:r>
              <a:rPr lang="zh-CN" altLang="zh-CN" sz="2800" dirty="0" smtClean="0"/>
              <a:t>．</a:t>
            </a:r>
            <a:r>
              <a:rPr lang="en-US" altLang="zh-CN" sz="2800" dirty="0" smtClean="0"/>
              <a:t>MM420</a:t>
            </a:r>
            <a:r>
              <a:rPr lang="zh-CN" altLang="zh-CN" sz="2800" dirty="0" smtClean="0"/>
              <a:t>变频器进入快速调试参数是</a:t>
            </a:r>
            <a:r>
              <a:rPr lang="zh-CN" altLang="en-US" sz="2800" dirty="0" smtClean="0"/>
              <a:t>（  ）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828800" y="2038945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P0003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P0004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P0010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P3900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ellipse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9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2分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>
            <p:custDataLst>
              <p:tags r:id="rId1"/>
            </p:custDataLst>
          </p:nvPr>
        </p:nvSpPr>
        <p:spPr>
          <a:xfrm>
            <a:off x="914400" y="321469"/>
            <a:ext cx="7315200" cy="1607344"/>
          </a:xfrm>
          <a:prstGeom prst="rect">
            <a:avLst/>
          </a:prstGeom>
          <a:noFill/>
        </p:spPr>
        <p:txBody>
          <a:bodyPr vert="horz" wrap="square" rtlCol="0" anchor="ctr" anchorCtr="0">
            <a:noAutofit/>
          </a:bodyPr>
          <a:lstStyle/>
          <a:p>
            <a:r>
              <a:rPr lang="en-US" altLang="zh-CN" sz="2800" dirty="0"/>
              <a:t>1</a:t>
            </a:r>
            <a:r>
              <a:rPr lang="zh-CN" altLang="zh-CN" sz="2800" dirty="0" smtClean="0"/>
              <a:t>．</a:t>
            </a:r>
            <a:r>
              <a:rPr lang="en-US" altLang="zh-CN" sz="2800" dirty="0" smtClean="0"/>
              <a:t>MM420</a:t>
            </a:r>
            <a:r>
              <a:rPr lang="zh-CN" altLang="zh-CN" sz="2800" dirty="0" smtClean="0"/>
              <a:t>变频器结束快速调试参数是</a:t>
            </a:r>
            <a:r>
              <a:rPr lang="zh-CN" altLang="en-US" sz="2800" dirty="0" smtClean="0"/>
              <a:t>（  ）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828800" y="2038945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P0003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828800" y="2732484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P0004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828800" y="3375422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P0010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828800" y="4018359"/>
            <a:ext cx="6400800" cy="482203"/>
          </a:xfrm>
          <a:prstGeom prst="rect">
            <a:avLst/>
          </a:prstGeom>
          <a:noFill/>
        </p:spPr>
        <p:txBody>
          <a:bodyPr vert="horz" rtlCol="0" anchor="ctr" anchorCtr="0">
            <a:no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P3900</a:t>
            </a:r>
            <a:endParaRPr lang="en-US" altLang="zh-CN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719" y="2137767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719" y="2780705"/>
            <a:ext cx="385762" cy="385762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719" y="3423642"/>
            <a:ext cx="385762" cy="385763"/>
          </a:xfrm>
          <a:prstGeom prst="ellipse">
            <a:avLst/>
          </a:prstGeom>
          <a:solidFill>
            <a:srgbClr val="808080"/>
          </a:solidFill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719" y="4066580"/>
            <a:ext cx="385762" cy="385762"/>
          </a:xfrm>
          <a:prstGeom prst="ellipse">
            <a:avLst/>
          </a:prstGeom>
          <a:solidFill>
            <a:srgbClr val="00FF00"/>
          </a:solidFill>
          <a:ln w="254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zh-CN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</a:t>
            </a:r>
            <a:endParaRPr lang="en-US" altLang="zh-CN" sz="160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6550" y="4661297"/>
            <a:ext cx="1157288" cy="308610"/>
          </a:xfrm>
          <a:prstGeom prst="roundRect">
            <a:avLst/>
          </a:prstGeom>
          <a:solidFill>
            <a:srgbClr val="80808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zh-CN" altLang="en-US" sz="160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9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vert="horz" wrap="none" rtlCol="0" anchor="ctr" anchorCtr="0">
              <a:noAutofit/>
            </a:bodyPr>
            <a:lstStyle/>
            <a:p>
              <a:r>
                <a:rPr lang="zh-CN" altLang="en-US" sz="260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单选题</a:t>
              </a:r>
              <a:endParaRPr lang="zh-CN" altLang="en-US" sz="260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2分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/>
          <p:nvPr>
            <p:custDataLst>
              <p:tags r:id="rId16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初始化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83239" y="1088737"/>
            <a:ext cx="6734086" cy="3247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将变频器参数恢复为出厂默认值，可以免去一些不必要的参数检查。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恢复为出厂默认值也称为恢复出厂设置、参数初始化、参数复位、参数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清零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（本课简称初始值）。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初始化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10953" y="1419201"/>
            <a:ext cx="67340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西门子 MM420 变频器恢复出厂设置参数：设定 P0010=30， P0970=1。完成复位过程需要等一会。</a:t>
            </a:r>
            <a:endParaRPr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40715" y="1797685"/>
            <a:ext cx="78181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对于电机参数、上限频率等基本参数，西门子 MM420 变频器通过快速调试的方式进行设置。（例如：电机参数只能在快速调试里设置修改）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快速调试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40715" y="1797685"/>
            <a:ext cx="7818120" cy="1955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对于电机参数、上限频率等基本参数，西门子 MM420 变频器通过快速调试的方式进行设置。（例如：电机参数只能在快速调试里设置修改）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快速调试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快速调试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5205" y="824230"/>
            <a:ext cx="7554595" cy="2597150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r>
              <a:rPr lang="zh-CN" altLang="en-US" sz="2400"/>
              <a:t>P0010  开始快速调试：</a:t>
            </a:r>
            <a:endParaRPr lang="zh-CN" altLang="en-US" sz="2400"/>
          </a:p>
          <a:p>
            <a:pPr defTabSz="914400">
              <a:spcBef>
                <a:spcPts val="225"/>
              </a:spcBef>
              <a:tabLst>
                <a:tab pos="208280" algn="l"/>
              </a:tabLst>
            </a:pPr>
            <a:r>
              <a:rPr lang="en-US" altLang="zh-CN" sz="2400"/>
              <a:t>0</a:t>
            </a:r>
            <a:r>
              <a:rPr lang="zh-CN" altLang="en-US" sz="2400"/>
              <a:t>：准备运行；</a:t>
            </a:r>
            <a:endParaRPr lang="zh-CN" altLang="en-US" sz="2400"/>
          </a:p>
          <a:p>
            <a:pPr defTabSz="914400">
              <a:spcBef>
                <a:spcPts val="220"/>
              </a:spcBef>
              <a:tabLst>
                <a:tab pos="208280" algn="l"/>
              </a:tabLst>
            </a:pPr>
            <a:r>
              <a:rPr lang="en-US" altLang="zh-CN" sz="2400"/>
              <a:t>1</a:t>
            </a:r>
            <a:r>
              <a:rPr lang="zh-CN" altLang="en-US" sz="2400"/>
              <a:t>：快速调试；</a:t>
            </a:r>
            <a:endParaRPr lang="zh-CN" altLang="en-US" sz="2400"/>
          </a:p>
          <a:p>
            <a:pPr marL="36195">
              <a:spcBef>
                <a:spcPts val="220"/>
              </a:spcBef>
            </a:pPr>
            <a:r>
              <a:rPr lang="zh-CN" altLang="en-US" sz="2400"/>
              <a:t>30：工厂的默认设置值。</a:t>
            </a:r>
            <a:endParaRPr lang="zh-CN" altLang="en-US" sz="2400"/>
          </a:p>
          <a:p>
            <a:pPr marL="36195">
              <a:spcBef>
                <a:spcPts val="225"/>
              </a:spcBef>
            </a:pPr>
            <a:r>
              <a:rPr lang="zh-CN" altLang="en-US" sz="2400"/>
              <a:t>说明：在电动机运行，P0010  必须置0。快速调试结束后选定P3900=1，那么，P0010 自动置为</a:t>
            </a:r>
            <a:r>
              <a:rPr lang="en-US" altLang="zh-CN" sz="2400"/>
              <a:t>0</a:t>
            </a:r>
            <a:r>
              <a:rPr lang="zh-CN" altLang="en-US" sz="2400"/>
              <a:t>。</a:t>
            </a:r>
            <a:endParaRPr lang="zh-CN" altLang="en-US" sz="2400"/>
          </a:p>
          <a:p>
            <a:endParaRPr lang="zh-CN" altLang="en-US" sz="2400"/>
          </a:p>
        </p:txBody>
      </p:sp>
      <p:sp>
        <p:nvSpPr>
          <p:cNvPr id="6" name="虚尾箭头 5"/>
          <p:cNvSpPr/>
          <p:nvPr/>
        </p:nvSpPr>
        <p:spPr>
          <a:xfrm rot="5400000">
            <a:off x="3769995" y="3611880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快速调试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5205" y="824230"/>
            <a:ext cx="7554595" cy="2597150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r>
              <a:rPr lang="zh-CN" altLang="en-US" sz="2400"/>
              <a:t>P0100  （选择工作地区是欧洲/北美）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0功率单位为 kW，f 的默认值为 50Hz；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1功率单位为 hp，f 的默认值为 60Hz；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2功率单位为 kW，f 的默认值为 60Hz。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说明：P0100 的设定值 0 和 1 应该用 DIP 开关来更改，使其设定的值固定不变。</a:t>
            </a:r>
            <a:endParaRPr lang="zh-CN" altLang="en-US" sz="2400"/>
          </a:p>
          <a:p>
            <a:endParaRPr lang="zh-CN" altLang="en-US" sz="2400"/>
          </a:p>
        </p:txBody>
      </p:sp>
      <p:sp>
        <p:nvSpPr>
          <p:cNvPr id="6" name="虚尾箭头 5"/>
          <p:cNvSpPr/>
          <p:nvPr/>
        </p:nvSpPr>
        <p:spPr>
          <a:xfrm rot="5400000">
            <a:off x="3769995" y="3611880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变频器面板操作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6" name="标题 1"/>
          <p:cNvSpPr txBox="1"/>
          <p:nvPr/>
        </p:nvSpPr>
        <p:spPr bwMode="auto">
          <a:xfrm>
            <a:off x="435754" y="-198699"/>
            <a:ext cx="8229057" cy="8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en-US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快速调试</a:t>
            </a: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5205" y="824230"/>
            <a:ext cx="6615430" cy="807085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r>
              <a:rPr lang="zh-CN" altLang="en-US" sz="2400"/>
              <a:t>P0304 电动机的额定电压：10～2000V。</a:t>
            </a:r>
            <a:endParaRPr lang="zh-CN" altLang="en-US" sz="2400"/>
          </a:p>
          <a:p>
            <a:pPr marL="36195">
              <a:spcBef>
                <a:spcPts val="150"/>
              </a:spcBef>
            </a:pPr>
            <a:r>
              <a:rPr lang="zh-CN" altLang="en-US" sz="2400"/>
              <a:t>根据电动机的铭牌输入的电动机额定电压（V）。</a:t>
            </a:r>
            <a:endParaRPr lang="zh-CN" altLang="en-US" sz="2400"/>
          </a:p>
          <a:p>
            <a:endParaRPr lang="zh-CN" altLang="en-US" sz="2400"/>
          </a:p>
        </p:txBody>
      </p:sp>
      <p:sp>
        <p:nvSpPr>
          <p:cNvPr id="6" name="虚尾箭头 5"/>
          <p:cNvSpPr/>
          <p:nvPr/>
        </p:nvSpPr>
        <p:spPr>
          <a:xfrm rot="5400000">
            <a:off x="3804285" y="1842770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005205" y="2755265"/>
            <a:ext cx="6615430" cy="1006475"/>
          </a:xfrm>
          <a:prstGeom prst="rect">
            <a:avLst/>
          </a:prstGeom>
          <a:noFill/>
          <a:ln w="9525" cap="flat" cmpd="sng">
            <a:solidFill>
              <a:srgbClr val="231F2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lIns="0" tIns="0" rIns="0" bIns="0" anchor="t"/>
          <a:lstStyle/>
          <a:p>
            <a:pPr marL="36195">
              <a:spcBef>
                <a:spcPts val="150"/>
              </a:spcBef>
            </a:pPr>
            <a:r>
              <a:rPr lang="zh-CN" altLang="en-US" sz="2400"/>
              <a:t>P0305 电动机的额定电流：0～2 倍变频器额定电流（A）。根据铭牌输入的电动机额定电流（A）。 </a:t>
            </a:r>
            <a:endParaRPr lang="zh-CN" altLang="en-US" sz="2400"/>
          </a:p>
          <a:p>
            <a:endParaRPr lang="zh-CN" altLang="en-US" sz="2400"/>
          </a:p>
        </p:txBody>
      </p:sp>
      <p:sp>
        <p:nvSpPr>
          <p:cNvPr id="3" name="虚尾箭头 2"/>
          <p:cNvSpPr/>
          <p:nvPr/>
        </p:nvSpPr>
        <p:spPr>
          <a:xfrm rot="5400000">
            <a:off x="3803650" y="3938270"/>
            <a:ext cx="1017270" cy="807085"/>
          </a:xfrm>
          <a:prstGeom prst="stripedRightArrow">
            <a:avLst/>
          </a:prstGeom>
          <a:gradFill>
            <a:gsLst>
              <a:gs pos="0">
                <a:srgbClr val="14CD68"/>
              </a:gs>
              <a:gs pos="100000">
                <a:srgbClr val="0B6E3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RAINPROBLEM" val="ProblemBody"/>
</p:tagLst>
</file>

<file path=ppt/tags/tag10.xml><?xml version="1.0" encoding="utf-8"?>
<p:tagLst xmlns:p="http://schemas.openxmlformats.org/presentationml/2006/main">
  <p:tag name="RAINPROBLEM" val="ProblemSubmit"/>
  <p:tag name="RAINPROBLEMTYPE" val="MultipleChoice"/>
</p:tagLst>
</file>

<file path=ppt/tags/tag11.xml><?xml version="1.0" encoding="utf-8"?>
<p:tagLst xmlns:p="http://schemas.openxmlformats.org/presentationml/2006/main">
  <p:tag name="RAINPROBLEMTYPE" val="ProblemTypeMarker"/>
</p:tagLst>
</file>

<file path=ppt/tags/tag12.xml><?xml version="1.0" encoding="utf-8"?>
<p:tagLst xmlns:p="http://schemas.openxmlformats.org/presentationml/2006/main">
  <p:tag name="RAINPROBLEMTYPE" val="ProblemTypeMarker"/>
</p:tagLst>
</file>

<file path=ppt/tags/tag13.xml><?xml version="1.0" encoding="utf-8"?>
<p:tagLst xmlns:p="http://schemas.openxmlformats.org/presentationml/2006/main">
  <p:tag name="RAINPROBLEMTYPE" val="ProblemTypeMarker"/>
</p:tagLst>
</file>

<file path=ppt/tags/tag14.xml><?xml version="1.0" encoding="utf-8"?>
<p:tagLst xmlns:p="http://schemas.openxmlformats.org/presentationml/2006/main">
  <p:tag name="RAINPROBLEMTYPE" val="ProblemTypeMarker"/>
</p:tagLst>
</file>

<file path=ppt/tags/tag15.xml><?xml version="1.0" encoding="utf-8"?>
<p:tagLst xmlns:p="http://schemas.openxmlformats.org/presentationml/2006/main">
  <p:tag name="RAINPROBLEMTYPE" val="ProblemTypeMarker"/>
</p:tagLst>
</file>

<file path=ppt/tags/tag16.xml><?xml version="1.0" encoding="utf-8"?>
<p:tagLst xmlns:p="http://schemas.openxmlformats.org/presentationml/2006/main">
  <p:tag name="RAINPROBLEM" val="ProblemSetting"/>
  <p:tag name="RAINPROBLEMTYPE" val="MultipleChoice"/>
</p:tagLst>
</file>

<file path=ppt/tags/tag17.xml><?xml version="1.0" encoding="utf-8"?>
<p:tagLst xmlns:p="http://schemas.openxmlformats.org/presentationml/2006/main">
  <p:tag name="PROBLEMSCORE" val="2.0"/>
  <p:tag name="RAINPROBLEMTYPE" val="MultipleChoice"/>
  <p:tag name="RAINPROBLEM" val="MultipleChoice"/>
  <p:tag name="PROBLEMSCORE_HALF" val="1.0"/>
</p:tagLst>
</file>

<file path=ppt/tags/tag18.xml><?xml version="1.0" encoding="utf-8"?>
<p:tagLst xmlns:p="http://schemas.openxmlformats.org/presentationml/2006/main">
  <p:tag name="RAINPROBLEM" val="ProblemBody"/>
</p:tagLst>
</file>

<file path=ppt/tags/tag19.xml><?xml version="1.0" encoding="utf-8"?>
<p:tagLst xmlns:p="http://schemas.openxmlformats.org/presentationml/2006/main">
  <p:tag name="RAINPROBLEM" val="ProblemItem"/>
</p:tagLst>
</file>

<file path=ppt/tags/tag2.xml><?xml version="1.0" encoding="utf-8"?>
<p:tagLst xmlns:p="http://schemas.openxmlformats.org/presentationml/2006/main">
  <p:tag name="RAINPROBLEM" val="ProblemItem"/>
</p:tagLst>
</file>

<file path=ppt/tags/tag20.xml><?xml version="1.0" encoding="utf-8"?>
<p:tagLst xmlns:p="http://schemas.openxmlformats.org/presentationml/2006/main">
  <p:tag name="RAINPROBLEM" val="ProblemItem"/>
</p:tagLst>
</file>

<file path=ppt/tags/tag21.xml><?xml version="1.0" encoding="utf-8"?>
<p:tagLst xmlns:p="http://schemas.openxmlformats.org/presentationml/2006/main">
  <p:tag name="RAINPROBLEM" val="ProblemItem"/>
</p:tagLst>
</file>

<file path=ppt/tags/tag22.xml><?xml version="1.0" encoding="utf-8"?>
<p:tagLst xmlns:p="http://schemas.openxmlformats.org/presentationml/2006/main">
  <p:tag name="RAINPROBLEM" val="ProblemItem"/>
</p:tagLst>
</file>

<file path=ppt/tags/tag23.xml><?xml version="1.0" encoding="utf-8"?>
<p:tagLst xmlns:p="http://schemas.openxmlformats.org/presentationml/2006/main">
  <p:tag name="RAINPROBLEM" val="ProblemBullet"/>
  <p:tag name="RAINBULLET" val="Wrong"/>
  <p:tag name="RAINPROBLEMTYPE" val="MultipleChoice"/>
</p:tagLst>
</file>

<file path=ppt/tags/tag24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5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26.xml><?xml version="1.0" encoding="utf-8"?>
<p:tagLst xmlns:p="http://schemas.openxmlformats.org/presentationml/2006/main">
  <p:tag name="RAINPROBLEM" val="ProblemBullet"/>
  <p:tag name="RAINBULLET" val="Wrong"/>
  <p:tag name="RAINPROBLEMTYPE" val="MultipleChoice"/>
</p:tagLst>
</file>

<file path=ppt/tags/tag27.xml><?xml version="1.0" encoding="utf-8"?>
<p:tagLst xmlns:p="http://schemas.openxmlformats.org/presentationml/2006/main">
  <p:tag name="RAINPROBLEM" val="ProblemSubmit"/>
  <p:tag name="RAINPROBLEMTYPE" val="MultipleChoice"/>
</p:tagLst>
</file>

<file path=ppt/tags/tag28.xml><?xml version="1.0" encoding="utf-8"?>
<p:tagLst xmlns:p="http://schemas.openxmlformats.org/presentationml/2006/main">
  <p:tag name="RAINPROBLEMTYPE" val="ProblemTypeMarker"/>
</p:tagLst>
</file>

<file path=ppt/tags/tag29.xml><?xml version="1.0" encoding="utf-8"?>
<p:tagLst xmlns:p="http://schemas.openxmlformats.org/presentationml/2006/main">
  <p:tag name="RAINPROBLEMTYPE" val="ProblemTypeMarker"/>
</p:tagLst>
</file>

<file path=ppt/tags/tag3.xml><?xml version="1.0" encoding="utf-8"?>
<p:tagLst xmlns:p="http://schemas.openxmlformats.org/presentationml/2006/main">
  <p:tag name="RAINPROBLEM" val="ProblemItem"/>
</p:tagLst>
</file>

<file path=ppt/tags/tag30.xml><?xml version="1.0" encoding="utf-8"?>
<p:tagLst xmlns:p="http://schemas.openxmlformats.org/presentationml/2006/main">
  <p:tag name="RAINPROBLEMTYPE" val="ProblemTypeMarker"/>
</p:tagLst>
</file>

<file path=ppt/tags/tag31.xml><?xml version="1.0" encoding="utf-8"?>
<p:tagLst xmlns:p="http://schemas.openxmlformats.org/presentationml/2006/main">
  <p:tag name="RAINPROBLEMTYPE" val="ProblemTypeMarker"/>
</p:tagLst>
</file>

<file path=ppt/tags/tag32.xml><?xml version="1.0" encoding="utf-8"?>
<p:tagLst xmlns:p="http://schemas.openxmlformats.org/presentationml/2006/main">
  <p:tag name="RAINPROBLEMTYPE" val="ProblemTypeMarker"/>
</p:tagLst>
</file>

<file path=ppt/tags/tag33.xml><?xml version="1.0" encoding="utf-8"?>
<p:tagLst xmlns:p="http://schemas.openxmlformats.org/presentationml/2006/main">
  <p:tag name="RAINPROBLEM" val="ProblemSetting"/>
  <p:tag name="RAINPROBLEMTYPE" val="MultipleChoice"/>
</p:tagLst>
</file>

<file path=ppt/tags/tag34.xml><?xml version="1.0" encoding="utf-8"?>
<p:tagLst xmlns:p="http://schemas.openxmlformats.org/presentationml/2006/main">
  <p:tag name="PROBLEMSCORE" val="2.0"/>
  <p:tag name="RAINPROBLEMTYPE" val="MultipleChoice"/>
  <p:tag name="RAINPROBLEM" val="MultipleChoice"/>
  <p:tag name="PROBLEMSCORE_HALF" val="1.0"/>
</p:tagLst>
</file>

<file path=ppt/tags/tag35.xml><?xml version="1.0" encoding="utf-8"?>
<p:tagLst xmlns:p="http://schemas.openxmlformats.org/presentationml/2006/main">
  <p:tag name="RAINPROBLEM" val="ProblemBody"/>
</p:tagLst>
</file>

<file path=ppt/tags/tag36.xml><?xml version="1.0" encoding="utf-8"?>
<p:tagLst xmlns:p="http://schemas.openxmlformats.org/presentationml/2006/main">
  <p:tag name="RAINPROBLEM" val="ProblemItem"/>
</p:tagLst>
</file>

<file path=ppt/tags/tag37.xml><?xml version="1.0" encoding="utf-8"?>
<p:tagLst xmlns:p="http://schemas.openxmlformats.org/presentationml/2006/main">
  <p:tag name="RAINPROBLEM" val="ProblemItem"/>
</p:tagLst>
</file>

<file path=ppt/tags/tag38.xml><?xml version="1.0" encoding="utf-8"?>
<p:tagLst xmlns:p="http://schemas.openxmlformats.org/presentationml/2006/main">
  <p:tag name="RAINPROBLEM" val="ProblemItem"/>
</p:tagLst>
</file>

<file path=ppt/tags/tag39.xml><?xml version="1.0" encoding="utf-8"?>
<p:tagLst xmlns:p="http://schemas.openxmlformats.org/presentationml/2006/main">
  <p:tag name="RAINPROBLEM" val="ProblemItem"/>
</p:tagLst>
</file>

<file path=ppt/tags/tag4.xml><?xml version="1.0" encoding="utf-8"?>
<p:tagLst xmlns:p="http://schemas.openxmlformats.org/presentationml/2006/main">
  <p:tag name="RAINPROBLEM" val="ProblemItem"/>
</p:tagLst>
</file>

<file path=ppt/tags/tag40.xml><?xml version="1.0" encoding="utf-8"?>
<p:tagLst xmlns:p="http://schemas.openxmlformats.org/presentationml/2006/main">
  <p:tag name="RAINPROBLEM" val="ProblemBullet"/>
  <p:tag name="RAINBULLET" val="Wrong"/>
  <p:tag name="RAINPROBLEMTYPE" val="MultipleChoice"/>
</p:tagLst>
</file>

<file path=ppt/tags/tag4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2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3.xml><?xml version="1.0" encoding="utf-8"?>
<p:tagLst xmlns:p="http://schemas.openxmlformats.org/presentationml/2006/main">
  <p:tag name="RAINPROBLEM" val="ProblemBullet"/>
  <p:tag name="RAINBULLET" val="Correct"/>
  <p:tag name="RAINPROBLEMTYPE" val="MultipleChoice"/>
</p:tagLst>
</file>

<file path=ppt/tags/tag44.xml><?xml version="1.0" encoding="utf-8"?>
<p:tagLst xmlns:p="http://schemas.openxmlformats.org/presentationml/2006/main">
  <p:tag name="RAINPROBLEM" val="ProblemSubmit"/>
  <p:tag name="RAINPROBLEMTYPE" val="MultipleChoice"/>
</p:tagLst>
</file>

<file path=ppt/tags/tag45.xml><?xml version="1.0" encoding="utf-8"?>
<p:tagLst xmlns:p="http://schemas.openxmlformats.org/presentationml/2006/main">
  <p:tag name="RAINPROBLEMTYPE" val="ProblemTypeMarker"/>
</p:tagLst>
</file>

<file path=ppt/tags/tag46.xml><?xml version="1.0" encoding="utf-8"?>
<p:tagLst xmlns:p="http://schemas.openxmlformats.org/presentationml/2006/main">
  <p:tag name="RAINPROBLEMTYPE" val="ProblemTypeMarker"/>
</p:tagLst>
</file>

<file path=ppt/tags/tag47.xml><?xml version="1.0" encoding="utf-8"?>
<p:tagLst xmlns:p="http://schemas.openxmlformats.org/presentationml/2006/main">
  <p:tag name="RAINPROBLEMTYPE" val="ProblemTypeMarker"/>
</p:tagLst>
</file>

<file path=ppt/tags/tag48.xml><?xml version="1.0" encoding="utf-8"?>
<p:tagLst xmlns:p="http://schemas.openxmlformats.org/presentationml/2006/main">
  <p:tag name="RAINPROBLEMTYPE" val="ProblemTypeMarker"/>
</p:tagLst>
</file>

<file path=ppt/tags/tag49.xml><?xml version="1.0" encoding="utf-8"?>
<p:tagLst xmlns:p="http://schemas.openxmlformats.org/presentationml/2006/main">
  <p:tag name="RAINPROBLEMTYPE" val="ProblemTypeMarker"/>
</p:tagLst>
</file>

<file path=ppt/tags/tag5.xml><?xml version="1.0" encoding="utf-8"?>
<p:tagLst xmlns:p="http://schemas.openxmlformats.org/presentationml/2006/main">
  <p:tag name="RAINPROBLEM" val="ProblemItem"/>
</p:tagLst>
</file>

<file path=ppt/tags/tag50.xml><?xml version="1.0" encoding="utf-8"?>
<p:tagLst xmlns:p="http://schemas.openxmlformats.org/presentationml/2006/main">
  <p:tag name="RAINPROBLEM" val="ProblemSetting"/>
  <p:tag name="RAINPROBLEMTYPE" val="MultipleChoice"/>
</p:tagLst>
</file>

<file path=ppt/tags/tag51.xml><?xml version="1.0" encoding="utf-8"?>
<p:tagLst xmlns:p="http://schemas.openxmlformats.org/presentationml/2006/main">
  <p:tag name="PROBLEMSCORE" val="2.0"/>
  <p:tag name="RAINPROBLEMTYPE" val="MultipleChoice"/>
  <p:tag name="RAINPROBLEM" val="MultipleChoice"/>
  <p:tag name="PROBLEMSCORE_HALF" val="1.0"/>
</p:tagLst>
</file>

<file path=ppt/tags/tag6.xml><?xml version="1.0" encoding="utf-8"?>
<p:tagLst xmlns:p="http://schemas.openxmlformats.org/presentationml/2006/main">
  <p:tag name="RAINPROBLEM" val="ProblemBullet"/>
  <p:tag name="RAINBULLET" val="Correct"/>
  <p:tag name="RAINPROBLEMTYPE" val="MultipleChoice"/>
</p:tagLst>
</file>

<file path=ppt/tags/tag7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8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9.xml><?xml version="1.0" encoding="utf-8"?>
<p:tagLst xmlns:p="http://schemas.openxmlformats.org/presentationml/2006/main">
  <p:tag name="RAINPROBLEM" val="ProblemBullet"/>
  <p:tag name="RAINBULLET" val="Wrong"/>
  <p:tag name="RAINPROBLEMTYPE" val="MultipleChoice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1869</Words>
  <Application>WPS 演示</Application>
  <PresentationFormat>全屏显示(16:9)</PresentationFormat>
  <Paragraphs>348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8" baseType="lpstr">
      <vt:lpstr>Arial</vt:lpstr>
      <vt:lpstr>宋体</vt:lpstr>
      <vt:lpstr>Wingdings</vt:lpstr>
      <vt:lpstr>微软雅黑</vt:lpstr>
      <vt:lpstr>Arial Unicode MS</vt:lpstr>
      <vt:lpstr>Calibri</vt:lpstr>
      <vt:lpstr>隶书</vt:lpstr>
      <vt:lpstr>Wingdings 2</vt:lpstr>
      <vt:lpstr>Wingdings 2</vt:lpstr>
      <vt:lpstr>Times New Roman</vt:lpstr>
      <vt:lpstr>Arial</vt:lpstr>
      <vt:lpstr>黑体</vt:lpstr>
      <vt:lpstr>Constantia</vt:lpstr>
      <vt:lpstr>1_Office 主题</vt:lpstr>
      <vt:lpstr>流畅</vt:lpstr>
      <vt:lpstr>PowerPoint 演示文稿</vt:lpstr>
      <vt:lpstr>西门子MM420参数设计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guojl</dc:creator>
  <cp:lastModifiedBy>哈哈</cp:lastModifiedBy>
  <cp:revision>101</cp:revision>
  <dcterms:created xsi:type="dcterms:W3CDTF">2015-10-15T01:42:00Z</dcterms:created>
  <dcterms:modified xsi:type="dcterms:W3CDTF">2019-10-12T07:10:26Z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