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298" r:id="rId7"/>
    <p:sldId id="315" r:id="rId8"/>
    <p:sldId id="335" r:id="rId9"/>
    <p:sldId id="336" r:id="rId10"/>
    <p:sldId id="338" r:id="rId11"/>
    <p:sldId id="339" r:id="rId12"/>
    <p:sldId id="340" r:id="rId13"/>
    <p:sldId id="341" r:id="rId14"/>
    <p:sldId id="305" r:id="rId15"/>
    <p:sldId id="342" r:id="rId16"/>
    <p:sldId id="343" r:id="rId17"/>
    <p:sldId id="344" r:id="rId18"/>
    <p:sldId id="345" r:id="rId19"/>
    <p:sldId id="292" r:id="rId2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84"/>
      </p:cViewPr>
      <p:guideLst>
        <p:guide orient="horz" pos="159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17.xml"/><Relationship Id="rId17" Type="http://schemas.openxmlformats.org/officeDocument/2006/relationships/image" Target="../media/image11.png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34.xml"/><Relationship Id="rId17" Type="http://schemas.openxmlformats.org/officeDocument/2006/relationships/image" Target="../media/image11.png"/><Relationship Id="rId16" Type="http://schemas.openxmlformats.org/officeDocument/2006/relationships/tags" Target="../tags/tag33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51.xml"/><Relationship Id="rId17" Type="http://schemas.openxmlformats.org/officeDocument/2006/relationships/image" Target="../media/image11.png"/><Relationship Id="rId16" Type="http://schemas.openxmlformats.org/officeDocument/2006/relationships/tags" Target="../tags/tag50.xml"/><Relationship Id="rId15" Type="http://schemas.openxmlformats.org/officeDocument/2006/relationships/tags" Target="../tags/tag49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68.xml"/><Relationship Id="rId17" Type="http://schemas.openxmlformats.org/officeDocument/2006/relationships/image" Target="../media/image11.png"/><Relationship Id="rId16" Type="http://schemas.openxmlformats.org/officeDocument/2006/relationships/tags" Target="../tags/tag67.xml"/><Relationship Id="rId15" Type="http://schemas.openxmlformats.org/officeDocument/2006/relationships/tags" Target="../tags/tag66.xml"/><Relationship Id="rId14" Type="http://schemas.openxmlformats.org/officeDocument/2006/relationships/tags" Target="../tags/tag65.xml"/><Relationship Id="rId13" Type="http://schemas.openxmlformats.org/officeDocument/2006/relationships/tags" Target="../tags/tag64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tags" Target="../tags/tag5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85.xml"/><Relationship Id="rId17" Type="http://schemas.openxmlformats.org/officeDocument/2006/relationships/image" Target="../media/image11.png"/><Relationship Id="rId16" Type="http://schemas.openxmlformats.org/officeDocument/2006/relationships/tags" Target="../tags/tag84.xml"/><Relationship Id="rId15" Type="http://schemas.openxmlformats.org/officeDocument/2006/relationships/tags" Target="../tags/tag83.xml"/><Relationship Id="rId14" Type="http://schemas.openxmlformats.org/officeDocument/2006/relationships/tags" Target="../tags/tag82.xml"/><Relationship Id="rId13" Type="http://schemas.openxmlformats.org/officeDocument/2006/relationships/tags" Target="../tags/tag81.xml"/><Relationship Id="rId12" Type="http://schemas.openxmlformats.org/officeDocument/2006/relationships/tags" Target="../tags/tag80.xml"/><Relationship Id="rId11" Type="http://schemas.openxmlformats.org/officeDocument/2006/relationships/tags" Target="../tags/tag79.xml"/><Relationship Id="rId10" Type="http://schemas.openxmlformats.org/officeDocument/2006/relationships/tags" Target="../tags/tag78.xml"/><Relationship Id="rId1" Type="http://schemas.openxmlformats.org/officeDocument/2006/relationships/tags" Target="../tags/tag6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1920875" y="2248386"/>
            <a:ext cx="547814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三菱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FR-E740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参数设计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52500" y="772795"/>
            <a:ext cx="75552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0">
                <a:latin typeface="Times New Roman" panose="02020603050405020304" charset="0"/>
                <a:cs typeface="宋体" panose="02010600030101010101" pitchFamily="2" charset="-122"/>
              </a:rPr>
              <a:t>5</a:t>
            </a:r>
            <a:r>
              <a:rPr lang="zh-CN" altLang="en-US" sz="3200" b="0">
                <a:latin typeface="Times New Roman" panose="02020603050405020304" charset="0"/>
                <a:cs typeface="宋体" panose="02010600030101010101" pitchFamily="2" charset="-122"/>
              </a:rPr>
              <a:t>、</a:t>
            </a:r>
            <a:r>
              <a:rPr sz="3200" b="0"/>
              <a:t>启动指令和频率指令的选择（Pr.79）</a:t>
            </a:r>
            <a:endParaRPr sz="3200" b="0"/>
          </a:p>
        </p:txBody>
      </p:sp>
      <p:graphicFrame>
        <p:nvGraphicFramePr>
          <p:cNvPr id="2" name="表格 1"/>
          <p:cNvGraphicFramePr/>
          <p:nvPr/>
        </p:nvGraphicFramePr>
        <p:xfrm>
          <a:off x="966470" y="1417320"/>
          <a:ext cx="7095490" cy="3062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985"/>
                <a:gridCol w="1455420"/>
                <a:gridCol w="1024890"/>
                <a:gridCol w="1026160"/>
                <a:gridCol w="2820035"/>
              </a:tblGrid>
              <a:tr h="31940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运转</a:t>
                      </a:r>
                      <a:endParaRPr 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方式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FR-</a:t>
                      </a: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</a:t>
                      </a:r>
                      <a:r>
                        <a:rPr lang="en-US" sz="20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740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654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</a:t>
                      </a: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</a:t>
                      </a: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值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6545">
                <a:tc rowSpan="6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endParaRPr lang="zh-CN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alt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启动指令和频率指令</a:t>
                      </a:r>
                      <a:endParaRPr lang="zh-CN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  <a:endParaRPr 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Pr.79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外部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/PU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切换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4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固定PU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23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固定外部，可在外部、</a:t>
                      </a:r>
                      <a:endParaRPr 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网络间切换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23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外部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/PU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组合，含命令源和频率源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4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6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PU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、外部、网络切换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4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X12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端子控制切换模式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标题 1"/>
          <p:cNvSpPr txBox="1"/>
          <p:nvPr/>
        </p:nvSpPr>
        <p:spPr bwMode="auto">
          <a:xfrm>
            <a:off x="435610" y="19050"/>
            <a:ext cx="8228965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简易模式参数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．三菱</a:t>
            </a:r>
            <a:r>
              <a:rPr lang="en-US" altLang="zh-CN" sz="2800" dirty="0" smtClean="0"/>
              <a:t>FR-E740</a:t>
            </a:r>
            <a:r>
              <a:rPr lang="zh-CN" altLang="en-US" sz="2800" dirty="0" smtClean="0"/>
              <a:t>运行模式</a:t>
            </a:r>
            <a:r>
              <a:rPr lang="zh-CN" altLang="zh-CN" sz="2800" dirty="0" smtClean="0"/>
              <a:t>参数是</a:t>
            </a:r>
            <a:r>
              <a:rPr lang="zh-CN" altLang="en-US" sz="2800" dirty="0" smtClean="0"/>
              <a:t>（  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Pr.1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Pr.2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Pr.3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Pr.79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．三菱</a:t>
            </a:r>
            <a:r>
              <a:rPr lang="en-US" altLang="zh-CN" sz="2800" dirty="0" smtClean="0"/>
              <a:t>FR-E740</a:t>
            </a:r>
            <a:r>
              <a:rPr lang="zh-CN" altLang="zh-CN" sz="2800" dirty="0" smtClean="0"/>
              <a:t>上限频率参数是</a:t>
            </a:r>
            <a:r>
              <a:rPr lang="zh-CN" altLang="en-US" sz="2800" dirty="0" smtClean="0"/>
              <a:t>（  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Pr.1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Pr.2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Pr.3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Pr.79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．三菱</a:t>
            </a:r>
            <a:r>
              <a:rPr lang="en-US" altLang="zh-CN" sz="2800" dirty="0" smtClean="0"/>
              <a:t>FR-E740</a:t>
            </a:r>
            <a:r>
              <a:rPr lang="zh-CN" altLang="en-US" sz="2800" dirty="0" smtClean="0"/>
              <a:t>基准</a:t>
            </a:r>
            <a:r>
              <a:rPr lang="zh-CN" altLang="zh-CN" sz="2800" dirty="0" smtClean="0"/>
              <a:t>频率参数是</a:t>
            </a:r>
            <a:r>
              <a:rPr lang="zh-CN" altLang="en-US" sz="2800" dirty="0" smtClean="0"/>
              <a:t>（  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Pr.1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Pr.2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Pr.3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Pr.79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．三菱</a:t>
            </a:r>
            <a:r>
              <a:rPr lang="en-US" altLang="zh-CN" sz="2800" dirty="0" smtClean="0"/>
              <a:t>FR-E740</a:t>
            </a:r>
            <a:r>
              <a:rPr lang="zh-CN" altLang="en-US" sz="2800" dirty="0" smtClean="0"/>
              <a:t>减速时间</a:t>
            </a:r>
            <a:r>
              <a:rPr lang="zh-CN" altLang="zh-CN" sz="2800" dirty="0" smtClean="0"/>
              <a:t>参数是</a:t>
            </a:r>
            <a:r>
              <a:rPr lang="zh-CN" altLang="en-US" sz="2800" dirty="0" smtClean="0"/>
              <a:t>（  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Pr.1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Pr.7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Pr.8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Pr.9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．三菱</a:t>
            </a:r>
            <a:r>
              <a:rPr lang="en-US" altLang="zh-CN" sz="2800" dirty="0" smtClean="0"/>
              <a:t>FR-E740</a:t>
            </a:r>
            <a:r>
              <a:rPr lang="zh-CN" sz="2800" dirty="0" smtClean="0"/>
              <a:t>电子过电流保护</a:t>
            </a:r>
            <a:r>
              <a:rPr lang="zh-CN" altLang="zh-CN" sz="2800" dirty="0" smtClean="0"/>
              <a:t>参数是</a:t>
            </a:r>
            <a:r>
              <a:rPr lang="zh-CN" altLang="en-US" sz="2800" dirty="0" smtClean="0"/>
              <a:t>（  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Pr.1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Pr.2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Pr.3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Pr.9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-126365" y="8255"/>
            <a:ext cx="9416415" cy="721995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三菱</a:t>
            </a:r>
            <a:r>
              <a:rPr lang="en-US" altLang="zh-CN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FR-E740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变频器参数设计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88697" cy="4368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52494" y="347038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>
            <a:gsLst>
              <a:gs pos="0">
                <a:srgbClr val="012D86"/>
              </a:gs>
              <a:gs pos="100000">
                <a:srgbClr val="0E2557"/>
              </a:gs>
            </a:gsLst>
            <a:lin ang="5400000" scaled="0"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99760" y="1271744"/>
            <a:ext cx="12496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初始化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83579" y="3405610"/>
            <a:ext cx="23164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简易模式参数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初始化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10953" y="944706"/>
            <a:ext cx="67340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三菱 FR-E740 变频器，需在 PU 运行模式下，用 M 旋钮选择参数编号为Pr.CL</a:t>
            </a:r>
            <a:r>
              <a:rPr 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参数清除</a:t>
            </a:r>
            <a:r>
              <a:rPr 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和 ALLC</a:t>
            </a:r>
            <a:r>
              <a:rPr 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参数全部</a:t>
            </a:r>
            <a:r>
              <a:rPr 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清除</a:t>
            </a:r>
            <a:r>
              <a:rPr 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把它们的值均置为 </a:t>
            </a:r>
            <a:r>
              <a:rPr 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，可使参数恢复为初始值。如果设定 Pr.77 参数写入选择=“1”，则无法清除。</a:t>
            </a:r>
            <a:endParaRPr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610" y="19050"/>
            <a:ext cx="8228965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简易模式参数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00735" y="1471294"/>
            <a:ext cx="7773670" cy="2925607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en-US" altLang="zh-CN" sz="2400" dirty="0"/>
              <a:t>       </a:t>
            </a:r>
            <a:endParaRPr lang="en-US" altLang="zh-CN" sz="24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en-US" altLang="zh-CN" sz="2400" dirty="0"/>
              <a:t>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为了限制电动机的速度，应对变频器的输出频率加以限制。用 Pr.1“上限频率”和 Pr.2“下限频率”来设定，可将输出频率的上、下限位。当在 120Hz 以上运行时，用参数 Pr.18“高速上限频率”设定高速输出频率的上限。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/>
          </a:p>
        </p:txBody>
      </p:sp>
      <p:sp>
        <p:nvSpPr>
          <p:cNvPr id="100" name="文本框 99"/>
          <p:cNvSpPr txBox="1"/>
          <p:nvPr/>
        </p:nvSpPr>
        <p:spPr>
          <a:xfrm>
            <a:off x="952500" y="772795"/>
            <a:ext cx="75552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>
                <a:latin typeface="Times New Roman" panose="02020603050405020304" charset="0"/>
                <a:cs typeface="宋体" panose="02010600030101010101" pitchFamily="2" charset="-122"/>
              </a:rPr>
              <a:t>1</a:t>
            </a:r>
            <a:r>
              <a:rPr lang="zh-CN" altLang="en-US" sz="3200" b="0">
                <a:latin typeface="Times New Roman" panose="02020603050405020304" charset="0"/>
                <a:cs typeface="宋体" panose="02010600030101010101" pitchFamily="2" charset="-122"/>
              </a:rPr>
              <a:t>、</a:t>
            </a:r>
            <a:r>
              <a:rPr lang="zh-CN" sz="3200" b="0">
                <a:ea typeface="宋体" panose="02010600030101010101" pitchFamily="2" charset="-122"/>
              </a:rPr>
              <a:t>输出频率的限制（</a:t>
            </a:r>
            <a:r>
              <a:rPr lang="en-US" sz="3200" b="0">
                <a:latin typeface="Times New Roman" panose="02020603050405020304" charset="0"/>
                <a:cs typeface="宋体" panose="02010600030101010101" pitchFamily="2" charset="-122"/>
              </a:rPr>
              <a:t>Pr.1</a:t>
            </a:r>
            <a:r>
              <a:rPr lang="zh-CN" sz="3200" b="0">
                <a:ea typeface="宋体" panose="02010600030101010101" pitchFamily="2" charset="-122"/>
              </a:rPr>
              <a:t>、</a:t>
            </a:r>
            <a:r>
              <a:rPr lang="en-US" sz="3200" b="0">
                <a:latin typeface="Times New Roman" panose="02020603050405020304" charset="0"/>
                <a:cs typeface="宋体" panose="02010600030101010101" pitchFamily="2" charset="-122"/>
              </a:rPr>
              <a:t>Pr.2</a:t>
            </a:r>
            <a:r>
              <a:rPr lang="zh-CN" sz="3200" b="0">
                <a:ea typeface="宋体" panose="02010600030101010101" pitchFamily="2" charset="-122"/>
              </a:rPr>
              <a:t>、</a:t>
            </a:r>
            <a:r>
              <a:rPr lang="en-US" sz="3200" b="0">
                <a:latin typeface="Times New Roman" panose="02020603050405020304" charset="0"/>
                <a:cs typeface="宋体" panose="02010600030101010101" pitchFamily="2" charset="-122"/>
              </a:rPr>
              <a:t>Pr.18</a:t>
            </a:r>
            <a:r>
              <a:rPr lang="zh-CN" sz="3200" b="0">
                <a:ea typeface="宋体" panose="02010600030101010101" pitchFamily="2" charset="-122"/>
              </a:rPr>
              <a:t>）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22570" y="884772"/>
            <a:ext cx="788516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0">
                <a:latin typeface="Times New Roman" panose="02020603050405020304" charset="0"/>
                <a:cs typeface="宋体" panose="02010600030101010101" pitchFamily="2" charset="-122"/>
              </a:rPr>
              <a:t>2</a:t>
            </a:r>
            <a:r>
              <a:rPr lang="zh-CN" altLang="en-US" sz="3200" b="0">
                <a:latin typeface="Times New Roman" panose="02020603050405020304" charset="0"/>
                <a:cs typeface="宋体" panose="02010600030101010101" pitchFamily="2" charset="-122"/>
              </a:rPr>
              <a:t>、</a:t>
            </a:r>
            <a:r>
              <a:rPr sz="3200" b="0"/>
              <a:t>加减速时间（Pr.7、Pr.8、Pr.20、Pr.21）</a:t>
            </a:r>
            <a:endParaRPr sz="3200" b="0"/>
          </a:p>
        </p:txBody>
      </p:sp>
      <p:graphicFrame>
        <p:nvGraphicFramePr>
          <p:cNvPr id="2" name="表格 1"/>
          <p:cNvGraphicFramePr/>
          <p:nvPr/>
        </p:nvGraphicFramePr>
        <p:xfrm>
          <a:off x="435610" y="1847850"/>
          <a:ext cx="807212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310"/>
                <a:gridCol w="1465580"/>
                <a:gridCol w="812165"/>
                <a:gridCol w="1641475"/>
                <a:gridCol w="3450590"/>
              </a:tblGrid>
              <a:tr h="7315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参数意义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初始值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设定范围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备注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Pr.7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加速时间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5s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～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3600/360s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根据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Pr.21 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加减速时间单位的设定值进行设定。初始值的设定范围为 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～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3600s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，设定单位为 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0.01s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Pr.8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减速时间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5s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～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3600/360s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标题 1"/>
          <p:cNvSpPr txBox="1"/>
          <p:nvPr/>
        </p:nvSpPr>
        <p:spPr bwMode="auto">
          <a:xfrm>
            <a:off x="435610" y="19050"/>
            <a:ext cx="8228965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简易模式参数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52500" y="661035"/>
            <a:ext cx="75552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0">
                <a:latin typeface="Times New Roman" panose="02020603050405020304" charset="0"/>
                <a:cs typeface="宋体" panose="02010600030101010101" pitchFamily="2" charset="-122"/>
              </a:rPr>
              <a:t>2</a:t>
            </a:r>
            <a:r>
              <a:rPr lang="zh-CN" altLang="en-US" sz="3200" b="0">
                <a:latin typeface="Times New Roman" panose="02020603050405020304" charset="0"/>
                <a:cs typeface="宋体" panose="02010600030101010101" pitchFamily="2" charset="-122"/>
              </a:rPr>
              <a:t>、</a:t>
            </a:r>
            <a:r>
              <a:rPr sz="3200" b="0"/>
              <a:t>加减速时间（Pr.7、Pr.8、Pr.20、Pr.21）</a:t>
            </a:r>
            <a:endParaRPr sz="3200" b="0"/>
          </a:p>
        </p:txBody>
      </p:sp>
      <p:graphicFrame>
        <p:nvGraphicFramePr>
          <p:cNvPr id="2" name="表格 1"/>
          <p:cNvGraphicFramePr/>
          <p:nvPr/>
        </p:nvGraphicFramePr>
        <p:xfrm>
          <a:off x="435610" y="1220470"/>
          <a:ext cx="8072120" cy="257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310"/>
                <a:gridCol w="1465580"/>
                <a:gridCol w="812165"/>
                <a:gridCol w="1641475"/>
                <a:gridCol w="3450590"/>
              </a:tblGrid>
              <a:tr h="7315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参数意义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初始值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设定范围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备注</a:t>
                      </a:r>
                      <a:endParaRPr lang="en-US" altLang="en-US" sz="2800" b="1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Pr.20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加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/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减速基准频率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50Hz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～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400Hz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单位：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0.01 Hz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86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Pr.21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加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/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减速时间单位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0/1</a:t>
                      </a:r>
                      <a:endParaRPr lang="en-US" altLang="en-US" sz="2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～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3600s; 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单位：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0.1s</a:t>
                      </a:r>
                      <a:endParaRPr 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：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～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360s;   </a:t>
                      </a:r>
                      <a:r>
                        <a:rPr lang="en-US" sz="2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单位：</a:t>
                      </a:r>
                      <a:r>
                        <a:rPr 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0.01s</a:t>
                      </a:r>
                      <a:endParaRPr lang="en-US" altLang="en-US" sz="2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35610" y="3863340"/>
            <a:ext cx="807212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800" b="0">
                <a:ea typeface="宋体" panose="02010600030101010101" pitchFamily="2" charset="-122"/>
              </a:rPr>
              <a:t>设定说明：</a:t>
            </a:r>
            <a:endParaRPr lang="zh-CN" sz="1800" b="0">
              <a:ea typeface="宋体" panose="02010600030101010101" pitchFamily="2" charset="-122"/>
            </a:endParaRPr>
          </a:p>
          <a:p>
            <a:pPr indent="0"/>
            <a:r>
              <a:rPr lang="zh-CN" sz="1800" b="0">
                <a:ea typeface="宋体" panose="02010600030101010101" pitchFamily="2" charset="-122"/>
              </a:rPr>
              <a:t>①用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Pr.20 </a:t>
            </a:r>
            <a:r>
              <a:rPr lang="zh-CN" sz="1800" b="0">
                <a:ea typeface="宋体" panose="02010600030101010101" pitchFamily="2" charset="-122"/>
              </a:rPr>
              <a:t>为加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/</a:t>
            </a:r>
            <a:r>
              <a:rPr lang="zh-CN" sz="1800" b="0">
                <a:ea typeface="宋体" panose="02010600030101010101" pitchFamily="2" charset="-122"/>
              </a:rPr>
              <a:t>减速的基准频率，在我国就选为</a:t>
            </a:r>
            <a:r>
              <a:rPr lang="en-US" sz="1800" b="0">
                <a:latin typeface="宋体" panose="02010600030101010101" pitchFamily="2" charset="-122"/>
              </a:rPr>
              <a:t> 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50Hz</a:t>
            </a:r>
            <a:r>
              <a:rPr lang="zh-CN" sz="1800" b="0">
                <a:ea typeface="宋体" panose="02010600030101010101" pitchFamily="2" charset="-122"/>
              </a:rPr>
              <a:t>。</a:t>
            </a:r>
            <a:endParaRPr lang="en-US" sz="1800" b="0">
              <a:latin typeface="宋体" panose="02010600030101010101" pitchFamily="2" charset="-122"/>
            </a:endParaRPr>
          </a:p>
          <a:p>
            <a:pPr indent="0"/>
            <a:r>
              <a:rPr lang="en-US" sz="1800" b="0">
                <a:latin typeface="宋体" panose="02010600030101010101" pitchFamily="2" charset="-122"/>
              </a:rPr>
              <a:t>②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Pr.7 </a:t>
            </a:r>
            <a:r>
              <a:rPr lang="zh-CN" sz="1800" b="0">
                <a:ea typeface="宋体" panose="02010600030101010101" pitchFamily="2" charset="-122"/>
              </a:rPr>
              <a:t>加速时间用于设定从停止到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Pr.20 </a:t>
            </a:r>
            <a:r>
              <a:rPr lang="zh-CN" sz="1800" b="0">
                <a:ea typeface="宋体" panose="02010600030101010101" pitchFamily="2" charset="-122"/>
              </a:rPr>
              <a:t>加减速基准频率的加速时间。</a:t>
            </a:r>
            <a:endParaRPr lang="en-US" sz="1800" b="0">
              <a:latin typeface="宋体" panose="02010600030101010101" pitchFamily="2" charset="-122"/>
            </a:endParaRPr>
          </a:p>
          <a:p>
            <a:pPr indent="0"/>
            <a:r>
              <a:rPr lang="en-US" sz="1800" b="0">
                <a:latin typeface="宋体" panose="02010600030101010101" pitchFamily="2" charset="-122"/>
              </a:rPr>
              <a:t>③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Pr.8 </a:t>
            </a:r>
            <a:r>
              <a:rPr lang="zh-CN" sz="1800" b="0">
                <a:ea typeface="宋体" panose="02010600030101010101" pitchFamily="2" charset="-122"/>
              </a:rPr>
              <a:t>减速时间用于设定从</a:t>
            </a:r>
            <a:r>
              <a:rPr lang="en-US" sz="1800" b="0">
                <a:latin typeface="Times New Roman" panose="02020603050405020304" charset="0"/>
                <a:cs typeface="宋体" panose="02010600030101010101" pitchFamily="2" charset="-122"/>
              </a:rPr>
              <a:t>Pr.20 </a:t>
            </a:r>
            <a:r>
              <a:rPr lang="zh-CN" sz="1800" b="0">
                <a:ea typeface="宋体" panose="02010600030101010101" pitchFamily="2" charset="-122"/>
              </a:rPr>
              <a:t>加减速基准频率到停止的减速时间。</a:t>
            </a:r>
            <a:endParaRPr lang="zh-CN" altLang="en-US" sz="1800"/>
          </a:p>
        </p:txBody>
      </p:sp>
      <p:sp>
        <p:nvSpPr>
          <p:cNvPr id="5" name="标题 1"/>
          <p:cNvSpPr txBox="1"/>
          <p:nvPr/>
        </p:nvSpPr>
        <p:spPr bwMode="auto">
          <a:xfrm>
            <a:off x="435610" y="32385"/>
            <a:ext cx="8228965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简易模式参数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4564" y="1356360"/>
            <a:ext cx="7773670" cy="3614474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en-US" altLang="zh-CN" sz="2400" dirty="0"/>
              <a:t>       </a:t>
            </a:r>
            <a:r>
              <a:rPr lang="en-US" altLang="zh-CN" sz="2800" dirty="0" smtClean="0"/>
              <a:t>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为了防止电动机的温度过高，Pr.9 提供了电子过电流保护值设置，其初始值为变频器的额定电流，设置范围为 0～500A。一般将其值设置为电动机额定电流，对于 0.75K 或以下的产品，应设定为变频器额定电流的 85%。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/>
          </a:p>
        </p:txBody>
      </p:sp>
      <p:sp>
        <p:nvSpPr>
          <p:cNvPr id="100" name="文本框 99"/>
          <p:cNvSpPr txBox="1"/>
          <p:nvPr/>
        </p:nvSpPr>
        <p:spPr>
          <a:xfrm>
            <a:off x="952500" y="772795"/>
            <a:ext cx="75552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0">
                <a:latin typeface="Times New Roman" panose="02020603050405020304" charset="0"/>
                <a:cs typeface="宋体" panose="02010600030101010101" pitchFamily="2" charset="-122"/>
              </a:rPr>
              <a:t>3</a:t>
            </a:r>
            <a:r>
              <a:rPr lang="zh-CN" altLang="en-US" sz="3200" b="0">
                <a:latin typeface="Times New Roman" panose="02020603050405020304" charset="0"/>
                <a:cs typeface="宋体" panose="02010600030101010101" pitchFamily="2" charset="-122"/>
              </a:rPr>
              <a:t>、</a:t>
            </a:r>
            <a:r>
              <a:rPr sz="3200" b="0"/>
              <a:t>电子过电流保护（Pr.9）</a:t>
            </a:r>
            <a:endParaRPr sz="3200" b="0"/>
          </a:p>
        </p:txBody>
      </p:sp>
      <p:sp>
        <p:nvSpPr>
          <p:cNvPr id="2" name="标题 1"/>
          <p:cNvSpPr txBox="1"/>
          <p:nvPr/>
        </p:nvSpPr>
        <p:spPr bwMode="auto">
          <a:xfrm>
            <a:off x="435610" y="19050"/>
            <a:ext cx="8228965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简易模式参数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4564" y="1356360"/>
            <a:ext cx="7773670" cy="3614474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en-US" altLang="zh-CN" sz="2400" dirty="0"/>
              <a:t>       </a:t>
            </a:r>
            <a:endParaRPr lang="en-US" altLang="zh-CN" sz="24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en-US" altLang="zh-CN" sz="2400" dirty="0"/>
              <a:t>      </a:t>
            </a:r>
            <a:r>
              <a:rPr lang="en-US" altLang="zh-CN" sz="2800" dirty="0"/>
              <a:t>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为了防止电动机的温度过高，Pr.9 提供了电子过电流保护值设置，其初始值为变频器的额定电流，设置范围为 0～500A。一般将其值设置为电动机额定电流，对于 0.75K 或以下的产品，应设定为变频器额定电流的 85%。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/>
          </a:p>
        </p:txBody>
      </p:sp>
      <p:sp>
        <p:nvSpPr>
          <p:cNvPr id="100" name="文本框 99"/>
          <p:cNvSpPr txBox="1"/>
          <p:nvPr/>
        </p:nvSpPr>
        <p:spPr>
          <a:xfrm>
            <a:off x="952500" y="772795"/>
            <a:ext cx="75552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0">
                <a:latin typeface="Times New Roman" panose="02020603050405020304" charset="0"/>
                <a:cs typeface="宋体" panose="02010600030101010101" pitchFamily="2" charset="-122"/>
              </a:rPr>
              <a:t>3</a:t>
            </a:r>
            <a:r>
              <a:rPr lang="zh-CN" altLang="en-US" sz="3200" b="0">
                <a:latin typeface="Times New Roman" panose="02020603050405020304" charset="0"/>
                <a:cs typeface="宋体" panose="02010600030101010101" pitchFamily="2" charset="-122"/>
              </a:rPr>
              <a:t>、</a:t>
            </a:r>
            <a:r>
              <a:rPr sz="3200" b="0"/>
              <a:t>电子过电流保护（Pr.9）</a:t>
            </a:r>
            <a:endParaRPr sz="3200" b="0"/>
          </a:p>
        </p:txBody>
      </p:sp>
      <p:sp>
        <p:nvSpPr>
          <p:cNvPr id="2" name="标题 1"/>
          <p:cNvSpPr txBox="1"/>
          <p:nvPr/>
        </p:nvSpPr>
        <p:spPr bwMode="auto">
          <a:xfrm>
            <a:off x="435610" y="19050"/>
            <a:ext cx="8228965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简易模式参数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0720" y="1471295"/>
            <a:ext cx="7773670" cy="297751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en-US" altLang="zh-CN" sz="2400" dirty="0"/>
              <a:t>       </a:t>
            </a:r>
            <a:endParaRPr lang="en-US" altLang="zh-CN" sz="2400" dirty="0"/>
          </a:p>
          <a:p>
            <a:pPr marL="36195">
              <a:spcBef>
                <a:spcPts val="150"/>
              </a:spcBef>
            </a:pPr>
            <a:r>
              <a:rPr lang="en-US" altLang="zh-CN" sz="2400" dirty="0"/>
              <a:t>      </a:t>
            </a:r>
            <a:endParaRPr lang="en-US" altLang="zh-CN" sz="2400" dirty="0"/>
          </a:p>
          <a:p>
            <a:pPr marL="36195">
              <a:lnSpc>
                <a:spcPct val="150000"/>
              </a:lnSpc>
              <a:spcBef>
                <a:spcPts val="150"/>
              </a:spcBef>
            </a:pPr>
            <a:r>
              <a:rPr lang="en-US" altLang="zh-CN" sz="2800" dirty="0"/>
              <a:t>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默认值为 50Hz，设置范围为 0～400Hz。根据电动机铭牌上的额定频率来设置。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52500" y="772795"/>
            <a:ext cx="75552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0">
                <a:latin typeface="Times New Roman" panose="02020603050405020304" charset="0"/>
                <a:cs typeface="宋体" panose="02010600030101010101" pitchFamily="2" charset="-122"/>
              </a:rPr>
              <a:t>4</a:t>
            </a:r>
            <a:r>
              <a:rPr lang="zh-CN" altLang="en-US" sz="3200" b="0">
                <a:latin typeface="Times New Roman" panose="02020603050405020304" charset="0"/>
                <a:cs typeface="宋体" panose="02010600030101010101" pitchFamily="2" charset="-122"/>
              </a:rPr>
              <a:t>、</a:t>
            </a:r>
            <a:r>
              <a:rPr sz="3200" b="0"/>
              <a:t>电机的基准频率（Pr.3）</a:t>
            </a:r>
            <a:endParaRPr sz="3200" b="0"/>
          </a:p>
        </p:txBody>
      </p:sp>
      <p:sp>
        <p:nvSpPr>
          <p:cNvPr id="2" name="标题 1"/>
          <p:cNvSpPr txBox="1"/>
          <p:nvPr/>
        </p:nvSpPr>
        <p:spPr bwMode="auto">
          <a:xfrm>
            <a:off x="435610" y="19050"/>
            <a:ext cx="8228965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简易模式参数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AINPROBLEM" val="ProblemBody"/>
</p:tagLst>
</file>

<file path=ppt/tags/tag10.xml><?xml version="1.0" encoding="utf-8"?>
<p:tagLst xmlns:p="http://schemas.openxmlformats.org/presentationml/2006/main">
  <p:tag name="RAINPROBLEM" val="ProblemSubmit"/>
  <p:tag name="RAINPROBLEMTYPE" val="MultipleChoice"/>
</p:tagLst>
</file>

<file path=ppt/tags/tag11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TYPE" val="ProblemTypeMarker"/>
</p:tagLst>
</file>

<file path=ppt/tags/tag14.xml><?xml version="1.0" encoding="utf-8"?>
<p:tagLst xmlns:p="http://schemas.openxmlformats.org/presentationml/2006/main">
  <p:tag name="RAINPROBLEMTYPE" val="ProblemTypeMarker"/>
</p:tagLst>
</file>

<file path=ppt/tags/tag15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RAINPROBLEM" val="ProblemSetting"/>
  <p:tag name="RAINPROBLEMTYPE" val="MultipleChoice"/>
</p:tagLst>
</file>

<file path=ppt/tags/tag17.xml><?xml version="1.0" encoding="utf-8"?>
<p:tagLst xmlns:p="http://schemas.openxmlformats.org/presentationml/2006/main">
  <p:tag name="PROBLEMSCORE" val="2.0"/>
  <p:tag name="RAINPROBLEMTYPE" val="MultipleChoice"/>
  <p:tag name="RAINPROBLEM" val="MultipleChoice"/>
  <p:tag name="PROBLEMSCORE_HALF" val="1.0"/>
</p:tagLst>
</file>

<file path=ppt/tags/tag18.xml><?xml version="1.0" encoding="utf-8"?>
<p:tagLst xmlns:p="http://schemas.openxmlformats.org/presentationml/2006/main">
  <p:tag name="RAINPROBLEM" val="ProblemBody"/>
</p:tagLst>
</file>

<file path=ppt/tags/tag19.xml><?xml version="1.0" encoding="utf-8"?>
<p:tagLst xmlns:p="http://schemas.openxmlformats.org/presentationml/2006/main">
  <p:tag name="RAINPROBLEM" val="ProblemItem"/>
</p:tagLst>
</file>

<file path=ppt/tags/tag2.xml><?xml version="1.0" encoding="utf-8"?>
<p:tagLst xmlns:p="http://schemas.openxmlformats.org/presentationml/2006/main">
  <p:tag name="RAINPROBLEM" val="ProblemItem"/>
</p:tagLst>
</file>

<file path=ppt/tags/tag20.xml><?xml version="1.0" encoding="utf-8"?>
<p:tagLst xmlns:p="http://schemas.openxmlformats.org/presentationml/2006/main">
  <p:tag name="RAINPROBLEM" val="ProblemItem"/>
</p:tagLst>
</file>

<file path=ppt/tags/tag21.xml><?xml version="1.0" encoding="utf-8"?>
<p:tagLst xmlns:p="http://schemas.openxmlformats.org/presentationml/2006/main">
  <p:tag name="RAINPROBLEM" val="ProblemItem"/>
</p:tagLst>
</file>

<file path=ppt/tags/tag22.xml><?xml version="1.0" encoding="utf-8"?>
<p:tagLst xmlns:p="http://schemas.openxmlformats.org/presentationml/2006/main">
  <p:tag name="RAINPROBLEM" val="ProblemItem"/>
</p:tagLst>
</file>

<file path=ppt/tags/tag23.xml><?xml version="1.0" encoding="utf-8"?>
<p:tagLst xmlns:p="http://schemas.openxmlformats.org/presentationml/2006/main">
  <p:tag name="RAINPROBLEM" val="ProblemBullet"/>
  <p:tag name="RAINBULLET" val="Correct"/>
  <p:tag name="RAINPROBLEMTYPE" val="MultipleChoice"/>
</p:tagLst>
</file>

<file path=ppt/tags/tag2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6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27.xml><?xml version="1.0" encoding="utf-8"?>
<p:tagLst xmlns:p="http://schemas.openxmlformats.org/presentationml/2006/main">
  <p:tag name="RAINPROBLEM" val="ProblemSubmit"/>
  <p:tag name="RAINPROBLEMTYPE" val="MultipleChoice"/>
</p:tagLst>
</file>

<file path=ppt/tags/tag28.xml><?xml version="1.0" encoding="utf-8"?>
<p:tagLst xmlns:p="http://schemas.openxmlformats.org/presentationml/2006/main">
  <p:tag name="RAINPROBLEMTYPE" val="ProblemTypeMarker"/>
</p:tagLst>
</file>

<file path=ppt/tags/tag29.xml><?xml version="1.0" encoding="utf-8"?>
<p:tagLst xmlns:p="http://schemas.openxmlformats.org/presentationml/2006/main">
  <p:tag name="RAINPROBLEMTYPE" val="ProblemTypeMarker"/>
</p:tagLst>
</file>

<file path=ppt/tags/tag3.xml><?xml version="1.0" encoding="utf-8"?>
<p:tagLst xmlns:p="http://schemas.openxmlformats.org/presentationml/2006/main">
  <p:tag name="RAINPROBLEM" val="ProblemItem"/>
</p:tagLst>
</file>

<file path=ppt/tags/tag30.xml><?xml version="1.0" encoding="utf-8"?>
<p:tagLst xmlns:p="http://schemas.openxmlformats.org/presentationml/2006/main">
  <p:tag name="RAINPROBLEMTYPE" val="ProblemTypeMarker"/>
</p:tagLst>
</file>

<file path=ppt/tags/tag31.xml><?xml version="1.0" encoding="utf-8"?>
<p:tagLst xmlns:p="http://schemas.openxmlformats.org/presentationml/2006/main">
  <p:tag name="RAINPROBLEMTYPE" val="ProblemTypeMarker"/>
</p:tagLst>
</file>

<file path=ppt/tags/tag32.xml><?xml version="1.0" encoding="utf-8"?>
<p:tagLst xmlns:p="http://schemas.openxmlformats.org/presentationml/2006/main">
  <p:tag name="RAINPROBLEMTYPE" val="ProblemTypeMarker"/>
</p:tagLst>
</file>

<file path=ppt/tags/tag33.xml><?xml version="1.0" encoding="utf-8"?>
<p:tagLst xmlns:p="http://schemas.openxmlformats.org/presentationml/2006/main">
  <p:tag name="RAINPROBLEM" val="ProblemSetting"/>
  <p:tag name="RAINPROBLEMTYPE" val="MultipleChoice"/>
</p:tagLst>
</file>

<file path=ppt/tags/tag34.xml><?xml version="1.0" encoding="utf-8"?>
<p:tagLst xmlns:p="http://schemas.openxmlformats.org/presentationml/2006/main">
  <p:tag name="PROBLEMSCORE" val="2.0"/>
  <p:tag name="RAINPROBLEMTYPE" val="MultipleChoice"/>
  <p:tag name="RAINPROBLEM" val="MultipleChoice"/>
  <p:tag name="PROBLEMSCORE_HALF" val="1.0"/>
</p:tagLst>
</file>

<file path=ppt/tags/tag35.xml><?xml version="1.0" encoding="utf-8"?>
<p:tagLst xmlns:p="http://schemas.openxmlformats.org/presentationml/2006/main">
  <p:tag name="RAINPROBLEM" val="ProblemBody"/>
</p:tagLst>
</file>

<file path=ppt/tags/tag36.xml><?xml version="1.0" encoding="utf-8"?>
<p:tagLst xmlns:p="http://schemas.openxmlformats.org/presentationml/2006/main">
  <p:tag name="RAINPROBLEM" val="ProblemItem"/>
</p:tagLst>
</file>

<file path=ppt/tags/tag37.xml><?xml version="1.0" encoding="utf-8"?>
<p:tagLst xmlns:p="http://schemas.openxmlformats.org/presentationml/2006/main">
  <p:tag name="RAINPROBLEM" val="ProblemItem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" val="ProblemItem"/>
</p:tagLst>
</file>

<file path=ppt/tags/tag4.xml><?xml version="1.0" encoding="utf-8"?>
<p:tagLst xmlns:p="http://schemas.openxmlformats.org/presentationml/2006/main">
  <p:tag name="RAINPROBLEM" val="ProblemItem"/>
</p:tagLst>
</file>

<file path=ppt/tags/tag40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4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2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43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44.xml><?xml version="1.0" encoding="utf-8"?>
<p:tagLst xmlns:p="http://schemas.openxmlformats.org/presentationml/2006/main">
  <p:tag name="RAINPROBLEM" val="ProblemSubmit"/>
  <p:tag name="RAINPROBLEMTYPE" val="MultipleChoice"/>
</p:tagLst>
</file>

<file path=ppt/tags/tag45.xml><?xml version="1.0" encoding="utf-8"?>
<p:tagLst xmlns:p="http://schemas.openxmlformats.org/presentationml/2006/main">
  <p:tag name="RAINPROBLEMTYPE" val="ProblemTypeMarker"/>
</p:tagLst>
</file>

<file path=ppt/tags/tag46.xml><?xml version="1.0" encoding="utf-8"?>
<p:tagLst xmlns:p="http://schemas.openxmlformats.org/presentationml/2006/main">
  <p:tag name="RAINPROBLEMTYPE" val="ProblemTypeMarker"/>
</p:tagLst>
</file>

<file path=ppt/tags/tag47.xml><?xml version="1.0" encoding="utf-8"?>
<p:tagLst xmlns:p="http://schemas.openxmlformats.org/presentationml/2006/main">
  <p:tag name="RAINPROBLEMTYPE" val="ProblemTypeMarker"/>
</p:tagLst>
</file>

<file path=ppt/tags/tag48.xml><?xml version="1.0" encoding="utf-8"?>
<p:tagLst xmlns:p="http://schemas.openxmlformats.org/presentationml/2006/main">
  <p:tag name="RAINPROBLEMTYPE" val="ProblemTypeMarker"/>
</p:tagLst>
</file>

<file path=ppt/tags/tag49.xml><?xml version="1.0" encoding="utf-8"?>
<p:tagLst xmlns:p="http://schemas.openxmlformats.org/presentationml/2006/main">
  <p:tag name="RAINPROBLEMTYPE" val="ProblemTypeMarker"/>
</p:tagLst>
</file>

<file path=ppt/tags/tag5.xml><?xml version="1.0" encoding="utf-8"?>
<p:tagLst xmlns:p="http://schemas.openxmlformats.org/presentationml/2006/main">
  <p:tag name="RAINPROBLEM" val="ProblemItem"/>
</p:tagLst>
</file>

<file path=ppt/tags/tag50.xml><?xml version="1.0" encoding="utf-8"?>
<p:tagLst xmlns:p="http://schemas.openxmlformats.org/presentationml/2006/main">
  <p:tag name="RAINPROBLEM" val="ProblemSetting"/>
  <p:tag name="RAINPROBLEMTYPE" val="MultipleChoice"/>
</p:tagLst>
</file>

<file path=ppt/tags/tag51.xml><?xml version="1.0" encoding="utf-8"?>
<p:tagLst xmlns:p="http://schemas.openxmlformats.org/presentationml/2006/main">
  <p:tag name="PROBLEMSCORE" val="2.0"/>
  <p:tag name="RAINPROBLEMTYPE" val="MultipleChoice"/>
  <p:tag name="RAINPROBLEM" val="MultipleChoice"/>
  <p:tag name="PROBLEMSCORE_HALF" val="1.0"/>
</p:tagLst>
</file>

<file path=ppt/tags/tag52.xml><?xml version="1.0" encoding="utf-8"?>
<p:tagLst xmlns:p="http://schemas.openxmlformats.org/presentationml/2006/main">
  <p:tag name="RAINPROBLEM" val="ProblemBody"/>
</p:tagLst>
</file>

<file path=ppt/tags/tag53.xml><?xml version="1.0" encoding="utf-8"?>
<p:tagLst xmlns:p="http://schemas.openxmlformats.org/presentationml/2006/main">
  <p:tag name="RAINPROBLEM" val="ProblemItem"/>
</p:tagLst>
</file>

<file path=ppt/tags/tag54.xml><?xml version="1.0" encoding="utf-8"?>
<p:tagLst xmlns:p="http://schemas.openxmlformats.org/presentationml/2006/main">
  <p:tag name="RAINPROBLEM" val="ProblemItem"/>
</p:tagLst>
</file>

<file path=ppt/tags/tag55.xml><?xml version="1.0" encoding="utf-8"?>
<p:tagLst xmlns:p="http://schemas.openxmlformats.org/presentationml/2006/main">
  <p:tag name="RAINPROBLEM" val="ProblemItem"/>
</p:tagLst>
</file>

<file path=ppt/tags/tag56.xml><?xml version="1.0" encoding="utf-8"?>
<p:tagLst xmlns:p="http://schemas.openxmlformats.org/presentationml/2006/main">
  <p:tag name="RAINPROBLEM" val="ProblemItem"/>
</p:tagLst>
</file>

<file path=ppt/tags/tag57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5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9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6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60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61.xml><?xml version="1.0" encoding="utf-8"?>
<p:tagLst xmlns:p="http://schemas.openxmlformats.org/presentationml/2006/main">
  <p:tag name="RAINPROBLEM" val="ProblemSubmit"/>
  <p:tag name="RAINPROBLEMTYPE" val="MultipleChoice"/>
</p:tagLst>
</file>

<file path=ppt/tags/tag62.xml><?xml version="1.0" encoding="utf-8"?>
<p:tagLst xmlns:p="http://schemas.openxmlformats.org/presentationml/2006/main">
  <p:tag name="RAINPROBLEMTYPE" val="ProblemTypeMarker"/>
</p:tagLst>
</file>

<file path=ppt/tags/tag63.xml><?xml version="1.0" encoding="utf-8"?>
<p:tagLst xmlns:p="http://schemas.openxmlformats.org/presentationml/2006/main">
  <p:tag name="RAINPROBLEMTYPE" val="ProblemTypeMarker"/>
</p:tagLst>
</file>

<file path=ppt/tags/tag64.xml><?xml version="1.0" encoding="utf-8"?>
<p:tagLst xmlns:p="http://schemas.openxmlformats.org/presentationml/2006/main">
  <p:tag name="RAINPROBLEMTYPE" val="ProblemTypeMarker"/>
</p:tagLst>
</file>

<file path=ppt/tags/tag65.xml><?xml version="1.0" encoding="utf-8"?>
<p:tagLst xmlns:p="http://schemas.openxmlformats.org/presentationml/2006/main">
  <p:tag name="RAINPROBLEMTYPE" val="ProblemTypeMarker"/>
</p:tagLst>
</file>

<file path=ppt/tags/tag66.xml><?xml version="1.0" encoding="utf-8"?>
<p:tagLst xmlns:p="http://schemas.openxmlformats.org/presentationml/2006/main">
  <p:tag name="RAINPROBLEMTYPE" val="ProblemTypeMarker"/>
</p:tagLst>
</file>

<file path=ppt/tags/tag67.xml><?xml version="1.0" encoding="utf-8"?>
<p:tagLst xmlns:p="http://schemas.openxmlformats.org/presentationml/2006/main">
  <p:tag name="RAINPROBLEM" val="ProblemSetting"/>
  <p:tag name="RAINPROBLEMTYPE" val="MultipleChoice"/>
</p:tagLst>
</file>

<file path=ppt/tags/tag68.xml><?xml version="1.0" encoding="utf-8"?>
<p:tagLst xmlns:p="http://schemas.openxmlformats.org/presentationml/2006/main">
  <p:tag name="PROBLEMSCORE" val="2.0"/>
  <p:tag name="RAINPROBLEMTYPE" val="MultipleChoice"/>
  <p:tag name="RAINPROBLEM" val="MultipleChoice"/>
  <p:tag name="PROBLEMSCORE_HALF" val="1.0"/>
</p:tagLst>
</file>

<file path=ppt/tags/tag69.xml><?xml version="1.0" encoding="utf-8"?>
<p:tagLst xmlns:p="http://schemas.openxmlformats.org/presentationml/2006/main">
  <p:tag name="RAINPROBLEM" val="ProblemBody"/>
</p:tagLst>
</file>

<file path=ppt/tags/tag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0.xml><?xml version="1.0" encoding="utf-8"?>
<p:tagLst xmlns:p="http://schemas.openxmlformats.org/presentationml/2006/main">
  <p:tag name="RAINPROBLEM" val="ProblemItem"/>
</p:tagLst>
</file>

<file path=ppt/tags/tag71.xml><?xml version="1.0" encoding="utf-8"?>
<p:tagLst xmlns:p="http://schemas.openxmlformats.org/presentationml/2006/main">
  <p:tag name="RAINPROBLEM" val="ProblemItem"/>
</p:tagLst>
</file>

<file path=ppt/tags/tag72.xml><?xml version="1.0" encoding="utf-8"?>
<p:tagLst xmlns:p="http://schemas.openxmlformats.org/presentationml/2006/main">
  <p:tag name="RAINPROBLEM" val="ProblemItem"/>
</p:tagLst>
</file>

<file path=ppt/tags/tag73.xml><?xml version="1.0" encoding="utf-8"?>
<p:tagLst xmlns:p="http://schemas.openxmlformats.org/presentationml/2006/main">
  <p:tag name="RAINPROBLEM" val="ProblemItem"/>
</p:tagLst>
</file>

<file path=ppt/tags/tag74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7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7.xml><?xml version="1.0" encoding="utf-8"?>
<p:tagLst xmlns:p="http://schemas.openxmlformats.org/presentationml/2006/main">
  <p:tag name="RAINPROBLEM" val="ProblemBullet"/>
  <p:tag name="RAINBULLET" val="Correct"/>
  <p:tag name="RAINPROBLEMTYPE" val="MultipleChoice"/>
</p:tagLst>
</file>

<file path=ppt/tags/tag78.xml><?xml version="1.0" encoding="utf-8"?>
<p:tagLst xmlns:p="http://schemas.openxmlformats.org/presentationml/2006/main">
  <p:tag name="RAINPROBLEM" val="ProblemSubmit"/>
  <p:tag name="RAINPROBLEMTYPE" val="MultipleChoice"/>
</p:tagLst>
</file>

<file path=ppt/tags/tag79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80.xml><?xml version="1.0" encoding="utf-8"?>
<p:tagLst xmlns:p="http://schemas.openxmlformats.org/presentationml/2006/main">
  <p:tag name="RAINPROBLEMTYPE" val="ProblemTypeMarker"/>
</p:tagLst>
</file>

<file path=ppt/tags/tag81.xml><?xml version="1.0" encoding="utf-8"?>
<p:tagLst xmlns:p="http://schemas.openxmlformats.org/presentationml/2006/main">
  <p:tag name="RAINPROBLEMTYPE" val="ProblemTypeMarker"/>
</p:tagLst>
</file>

<file path=ppt/tags/tag82.xml><?xml version="1.0" encoding="utf-8"?>
<p:tagLst xmlns:p="http://schemas.openxmlformats.org/presentationml/2006/main">
  <p:tag name="RAINPROBLEMTYPE" val="ProblemTypeMarker"/>
</p:tagLst>
</file>

<file path=ppt/tags/tag83.xml><?xml version="1.0" encoding="utf-8"?>
<p:tagLst xmlns:p="http://schemas.openxmlformats.org/presentationml/2006/main">
  <p:tag name="RAINPROBLEMTYPE" val="ProblemTypeMarker"/>
</p:tagLst>
</file>

<file path=ppt/tags/tag84.xml><?xml version="1.0" encoding="utf-8"?>
<p:tagLst xmlns:p="http://schemas.openxmlformats.org/presentationml/2006/main">
  <p:tag name="RAINPROBLEM" val="ProblemSetting"/>
  <p:tag name="RAINPROBLEMTYPE" val="MultipleChoice"/>
</p:tagLst>
</file>

<file path=ppt/tags/tag85.xml><?xml version="1.0" encoding="utf-8"?>
<p:tagLst xmlns:p="http://schemas.openxmlformats.org/presentationml/2006/main">
  <p:tag name="PROBLEMSCORE" val="2.0"/>
  <p:tag name="RAINPROBLEMTYPE" val="MultipleChoice"/>
  <p:tag name="RAINPROBLEM" val="MultipleChoice"/>
  <p:tag name="PROBLEMSCORE_HALF" val="1.0"/>
</p:tagLst>
</file>

<file path=ppt/tags/tag9.xml><?xml version="1.0" encoding="utf-8"?>
<p:tagLst xmlns:p="http://schemas.openxmlformats.org/presentationml/2006/main">
  <p:tag name="RAINPROBLEM" val="ProblemBullet"/>
  <p:tag name="RAINBULLET" val="Correct"/>
  <p:tag name="RAINPROBLEMTYPE" val="MultipleChoice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1769</Words>
  <Application>WPS 演示</Application>
  <PresentationFormat>全屏显示(16:9)</PresentationFormat>
  <Paragraphs>385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Times New Roman</vt:lpstr>
      <vt:lpstr>Arial</vt:lpstr>
      <vt:lpstr>黑体</vt:lpstr>
      <vt:lpstr>Constantia</vt:lpstr>
      <vt:lpstr>1_Office 主题</vt:lpstr>
      <vt:lpstr>流畅</vt:lpstr>
      <vt:lpstr>PowerPoint 演示文稿</vt:lpstr>
      <vt:lpstr>三菱FR-E740变频器参数设计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112</cp:revision>
  <dcterms:created xsi:type="dcterms:W3CDTF">2015-10-15T01:42:00Z</dcterms:created>
  <dcterms:modified xsi:type="dcterms:W3CDTF">2019-10-12T07:10:29Z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