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sldIdLst>
    <p:sldId id="257" r:id="rId4"/>
    <p:sldId id="296" r:id="rId6"/>
    <p:sldId id="298" r:id="rId7"/>
    <p:sldId id="316" r:id="rId8"/>
    <p:sldId id="314" r:id="rId9"/>
    <p:sldId id="308" r:id="rId10"/>
    <p:sldId id="309" r:id="rId11"/>
    <p:sldId id="317" r:id="rId12"/>
    <p:sldId id="305" r:id="rId13"/>
    <p:sldId id="292" r:id="rId14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8" d="100"/>
          <a:sy n="98" d="100"/>
        </p:scale>
        <p:origin x="558" y="90"/>
      </p:cViewPr>
      <p:guideLst>
        <p:guide orient="horz" pos="1620"/>
        <p:guide pos="28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CD234-1A59-463F-8B12-F9DAA98A29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6"/>
          <p:cNvGrpSpPr>
            <a:grpSpLocks noChangeAspect="1"/>
          </p:cNvGrpSpPr>
          <p:nvPr userDrawn="1"/>
        </p:nvGrpSpPr>
        <p:grpSpPr bwMode="auto">
          <a:xfrm>
            <a:off x="0" y="-206"/>
            <a:ext cx="9144000" cy="3697701"/>
            <a:chOff x="1602" y="283"/>
            <a:chExt cx="5028" cy="2711"/>
          </a:xfrm>
        </p:grpSpPr>
        <p:sp>
          <p:nvSpPr>
            <p:cNvPr id="17" name="Freeform 107"/>
            <p:cNvSpPr/>
            <p:nvPr/>
          </p:nvSpPr>
          <p:spPr bwMode="auto">
            <a:xfrm>
              <a:off x="1602" y="426"/>
              <a:ext cx="5028" cy="2568"/>
            </a:xfrm>
            <a:custGeom>
              <a:avLst/>
              <a:gdLst/>
              <a:ahLst/>
              <a:cxnLst>
                <a:cxn ang="0">
                  <a:pos x="2129" y="670"/>
                </a:cxn>
                <a:cxn ang="0">
                  <a:pos x="2129" y="640"/>
                </a:cxn>
                <a:cxn ang="0">
                  <a:pos x="0" y="0"/>
                </a:cxn>
                <a:cxn ang="0">
                  <a:pos x="0" y="688"/>
                </a:cxn>
                <a:cxn ang="0">
                  <a:pos x="1053" y="1054"/>
                </a:cxn>
                <a:cxn ang="0">
                  <a:pos x="2129" y="670"/>
                </a:cxn>
              </a:cxnLst>
              <a:rect l="0" t="0" r="r" b="b"/>
              <a:pathLst>
                <a:path w="2129" h="1054">
                  <a:moveTo>
                    <a:pt x="2129" y="670"/>
                  </a:moveTo>
                  <a:cubicBezTo>
                    <a:pt x="2129" y="640"/>
                    <a:pt x="2129" y="640"/>
                    <a:pt x="2129" y="640"/>
                  </a:cubicBezTo>
                  <a:cubicBezTo>
                    <a:pt x="1070" y="830"/>
                    <a:pt x="360" y="617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10" y="932"/>
                    <a:pt x="661" y="1054"/>
                    <a:pt x="1053" y="1054"/>
                  </a:cubicBezTo>
                  <a:cubicBezTo>
                    <a:pt x="1454" y="1054"/>
                    <a:pt x="1813" y="926"/>
                    <a:pt x="2129" y="6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B9BD3"/>
                </a:gs>
                <a:gs pos="31000">
                  <a:srgbClr val="21D6E0"/>
                </a:gs>
                <a:gs pos="77000">
                  <a:srgbClr val="0087E6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8" name="Freeform 108"/>
            <p:cNvSpPr/>
            <p:nvPr/>
          </p:nvSpPr>
          <p:spPr bwMode="auto">
            <a:xfrm>
              <a:off x="1602" y="283"/>
              <a:ext cx="5028" cy="2200"/>
            </a:xfrm>
            <a:custGeom>
              <a:avLst/>
              <a:gdLst/>
              <a:ahLst/>
              <a:cxnLst>
                <a:cxn ang="0">
                  <a:pos x="2129" y="697"/>
                </a:cxn>
                <a:cxn ang="0">
                  <a:pos x="2129" y="623"/>
                </a:cxn>
                <a:cxn ang="0">
                  <a:pos x="1181" y="0"/>
                </a:cxn>
                <a:cxn ang="0">
                  <a:pos x="0" y="0"/>
                </a:cxn>
                <a:cxn ang="0">
                  <a:pos x="0" y="57"/>
                </a:cxn>
                <a:cxn ang="0">
                  <a:pos x="2129" y="697"/>
                </a:cxn>
              </a:cxnLst>
              <a:rect l="0" t="0" r="r" b="b"/>
              <a:pathLst>
                <a:path w="2129" h="887">
                  <a:moveTo>
                    <a:pt x="2129" y="697"/>
                  </a:moveTo>
                  <a:cubicBezTo>
                    <a:pt x="2129" y="623"/>
                    <a:pt x="2129" y="623"/>
                    <a:pt x="2129" y="623"/>
                  </a:cubicBezTo>
                  <a:cubicBezTo>
                    <a:pt x="1448" y="642"/>
                    <a:pt x="1132" y="434"/>
                    <a:pt x="1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60" y="674"/>
                    <a:pt x="1070" y="887"/>
                    <a:pt x="2129" y="697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0D7AB9"/>
                </a:gs>
                <a:gs pos="17000">
                  <a:srgbClr val="21D6E0"/>
                </a:gs>
                <a:gs pos="75000">
                  <a:srgbClr val="0087E6"/>
                </a:gs>
              </a:gsLst>
              <a:lin ang="7200000" scaled="0"/>
              <a:tileRect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9" name="Freeform 109"/>
            <p:cNvSpPr/>
            <p:nvPr/>
          </p:nvSpPr>
          <p:spPr bwMode="auto">
            <a:xfrm>
              <a:off x="4255" y="283"/>
              <a:ext cx="2375" cy="1650"/>
            </a:xfrm>
            <a:custGeom>
              <a:avLst/>
              <a:gdLst/>
              <a:ahLst/>
              <a:cxnLst>
                <a:cxn ang="0">
                  <a:pos x="997" y="623"/>
                </a:cxn>
                <a:cxn ang="0">
                  <a:pos x="997" y="0"/>
                </a:cxn>
                <a:cxn ang="0">
                  <a:pos x="49" y="0"/>
                </a:cxn>
                <a:cxn ang="0">
                  <a:pos x="997" y="623"/>
                </a:cxn>
              </a:cxnLst>
              <a:rect l="0" t="0" r="r" b="b"/>
              <a:pathLst>
                <a:path w="997" h="642">
                  <a:moveTo>
                    <a:pt x="997" y="623"/>
                  </a:moveTo>
                  <a:cubicBezTo>
                    <a:pt x="997" y="0"/>
                    <a:pt x="997" y="0"/>
                    <a:pt x="99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34"/>
                    <a:pt x="316" y="642"/>
                    <a:pt x="997" y="62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4ABEEE"/>
                </a:gs>
                <a:gs pos="75000">
                  <a:srgbClr val="0D7AB9"/>
                </a:gs>
              </a:gsLst>
              <a:path path="circle">
                <a:fillToRect l="100000" b="100000"/>
              </a:path>
              <a:tileRect t="-100000" r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</p:grpSp>
      <p:sp>
        <p:nvSpPr>
          <p:cNvPr id="22" name="Freeform 26"/>
          <p:cNvSpPr/>
          <p:nvPr userDrawn="1"/>
        </p:nvSpPr>
        <p:spPr bwMode="auto">
          <a:xfrm>
            <a:off x="0" y="2976555"/>
            <a:ext cx="9144000" cy="2166946"/>
          </a:xfrm>
          <a:custGeom>
            <a:avLst/>
            <a:gdLst/>
            <a:ahLst/>
            <a:cxnLst>
              <a:cxn ang="0">
                <a:pos x="2861" y="904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904"/>
              </a:cxn>
              <a:cxn ang="0">
                <a:pos x="2861" y="904"/>
              </a:cxn>
            </a:cxnLst>
            <a:rect l="0" t="0" r="r" b="b"/>
            <a:pathLst>
              <a:path w="2861" h="904">
                <a:moveTo>
                  <a:pt x="2861" y="904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904"/>
                  <a:pt x="0" y="904"/>
                  <a:pt x="0" y="904"/>
                </a:cubicBezTo>
                <a:cubicBezTo>
                  <a:pt x="2861" y="904"/>
                  <a:pt x="2861" y="904"/>
                  <a:pt x="2861" y="90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9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3" name="Freeform 27"/>
          <p:cNvSpPr/>
          <p:nvPr/>
        </p:nvSpPr>
        <p:spPr bwMode="auto">
          <a:xfrm>
            <a:off x="0" y="2361736"/>
            <a:ext cx="9144000" cy="1335164"/>
          </a:xfrm>
          <a:custGeom>
            <a:avLst/>
            <a:gdLst/>
            <a:ahLst/>
            <a:cxnLst>
              <a:cxn ang="0">
                <a:pos x="2861" y="225"/>
              </a:cxn>
              <a:cxn ang="0">
                <a:pos x="2861" y="0"/>
              </a:cxn>
              <a:cxn ang="0">
                <a:pos x="1415" y="516"/>
              </a:cxn>
              <a:cxn ang="0">
                <a:pos x="0" y="25"/>
              </a:cxn>
              <a:cxn ang="0">
                <a:pos x="0" y="271"/>
              </a:cxn>
              <a:cxn ang="0">
                <a:pos x="1382" y="557"/>
              </a:cxn>
              <a:cxn ang="0">
                <a:pos x="2861" y="225"/>
              </a:cxn>
            </a:cxnLst>
            <a:rect l="0" t="0" r="r" b="b"/>
            <a:pathLst>
              <a:path w="2861" h="557">
                <a:moveTo>
                  <a:pt x="2861" y="225"/>
                </a:moveTo>
                <a:cubicBezTo>
                  <a:pt x="2861" y="0"/>
                  <a:pt x="2861" y="0"/>
                  <a:pt x="2861" y="0"/>
                </a:cubicBezTo>
                <a:cubicBezTo>
                  <a:pt x="2436" y="344"/>
                  <a:pt x="1954" y="516"/>
                  <a:pt x="1415" y="516"/>
                </a:cubicBezTo>
                <a:cubicBezTo>
                  <a:pt x="889" y="516"/>
                  <a:pt x="417" y="352"/>
                  <a:pt x="0" y="25"/>
                </a:cubicBezTo>
                <a:cubicBezTo>
                  <a:pt x="0" y="271"/>
                  <a:pt x="0" y="271"/>
                  <a:pt x="0" y="271"/>
                </a:cubicBezTo>
                <a:cubicBezTo>
                  <a:pt x="421" y="462"/>
                  <a:pt x="882" y="557"/>
                  <a:pt x="1382" y="557"/>
                </a:cubicBezTo>
                <a:cubicBezTo>
                  <a:pt x="1921" y="557"/>
                  <a:pt x="2414" y="446"/>
                  <a:pt x="2861" y="225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4" name="Freeform 28"/>
          <p:cNvSpPr/>
          <p:nvPr/>
        </p:nvSpPr>
        <p:spPr bwMode="auto">
          <a:xfrm>
            <a:off x="0" y="2880672"/>
            <a:ext cx="9144000" cy="891708"/>
          </a:xfrm>
          <a:custGeom>
            <a:avLst/>
            <a:gdLst/>
            <a:ahLst/>
            <a:cxnLst>
              <a:cxn ang="0">
                <a:pos x="2861" y="40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86"/>
              </a:cxn>
              <a:cxn ang="0">
                <a:pos x="1382" y="372"/>
              </a:cxn>
              <a:cxn ang="0">
                <a:pos x="2861" y="40"/>
              </a:cxn>
            </a:cxnLst>
            <a:rect l="0" t="0" r="r" b="b"/>
            <a:pathLst>
              <a:path w="2861" h="372">
                <a:moveTo>
                  <a:pt x="2861" y="40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86"/>
                  <a:pt x="0" y="86"/>
                  <a:pt x="0" y="86"/>
                </a:cubicBezTo>
                <a:cubicBezTo>
                  <a:pt x="421" y="277"/>
                  <a:pt x="882" y="372"/>
                  <a:pt x="1382" y="372"/>
                </a:cubicBezTo>
                <a:cubicBezTo>
                  <a:pt x="1921" y="372"/>
                  <a:pt x="2414" y="261"/>
                  <a:pt x="2861" y="40"/>
                </a:cubicBezTo>
                <a:close/>
              </a:path>
            </a:pathLst>
          </a:custGeom>
          <a:solidFill>
            <a:srgbClr val="97BD4F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028701"/>
            <a:ext cx="7851648" cy="1371600"/>
          </a:xfrm>
          <a:ln>
            <a:noFill/>
          </a:ln>
        </p:spPr>
        <p:txBody>
          <a:bodyPr tIns="0" rIns="15585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2421403"/>
            <a:ext cx="7854696" cy="1314450"/>
          </a:xfrm>
        </p:spPr>
        <p:txBody>
          <a:bodyPr lIns="0" rIns="15585"/>
          <a:lstStyle>
            <a:lvl1pPr marL="0" marR="38735" indent="0" algn="r">
              <a:buNone/>
              <a:defRPr>
                <a:solidFill>
                  <a:schemeClr val="tx1"/>
                </a:solidFill>
              </a:defRPr>
            </a:lvl1pPr>
            <a:lvl2pPr marL="389890" indent="0" algn="ctr">
              <a:buNone/>
            </a:lvl2pPr>
            <a:lvl3pPr marL="779145" indent="0" algn="ctr">
              <a:buNone/>
            </a:lvl3pPr>
            <a:lvl4pPr marL="1169035" indent="0" algn="ctr">
              <a:buNone/>
            </a:lvl4pPr>
            <a:lvl5pPr marL="1558290" indent="0" algn="ctr">
              <a:buNone/>
            </a:lvl5pPr>
            <a:lvl6pPr marL="1948180" indent="0" algn="ctr">
              <a:buNone/>
            </a:lvl6pPr>
            <a:lvl7pPr marL="2337435" indent="0" algn="ctr">
              <a:buNone/>
            </a:lvl7pPr>
            <a:lvl8pPr marL="2727325" indent="0" algn="ctr">
              <a:buNone/>
            </a:lvl8pPr>
            <a:lvl9pPr marL="3117215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5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580B-2481-41E5-B47E-B7E27A1FC18D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F2CC-D35B-41E5-A764-0A2557584678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32A0-C4B0-4127-A58F-D378483353F1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91D8-E6AA-41A6-BAFA-2226DC449505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028499"/>
            <a:ext cx="7772400" cy="1132284"/>
          </a:xfrm>
        </p:spPr>
        <p:txBody>
          <a:bodyPr lIns="38962" rIns="38962"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2F7F-677A-441A-B1F0-515827764BEB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076D-57A5-49F9-BA23-183867509175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7BE5-3395-48AA-A0D0-FEE0D0506C2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5DF4-E487-4B67-9FBF-55259FEE5682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38962" tIns="0" rIns="38962" bIns="0" anchor="ctr">
            <a:noAutofit/>
          </a:bodyPr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394819"/>
            <a:ext cx="4041776" cy="491132"/>
          </a:xfrm>
        </p:spPr>
        <p:txBody>
          <a:bodyPr lIns="38962" tIns="0" rIns="38962" bIns="0" anchor="ctr"/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85950"/>
            <a:ext cx="4041776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9EC3-FC5B-4B5E-91DC-D60870C8D91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34BD-7906-49C5-AA12-1D5B8388BAA0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54A4-7D55-4521-AE89-D2935E2035D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34FE-6E70-4768-B108-AC833B3004B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374C-F9CC-44F9-AAC6-898DF052E5EA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F2AE-FC74-42FE-A45E-EBF300AF8CD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7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5585" rIns="15585"/>
          <a:lstStyle>
            <a:lvl1pPr marL="0" indent="0" algn="l">
              <a:buNone/>
              <a:defRPr sz="1200"/>
            </a:lvl1pPr>
            <a:lvl2pPr indent="0" algn="l">
              <a:buNone/>
              <a:defRPr sz="1000"/>
            </a:lvl2pPr>
            <a:lvl3pPr indent="0" algn="l">
              <a:buNone/>
              <a:defRPr sz="9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1" y="1257300"/>
            <a:ext cx="5111749" cy="3429000"/>
          </a:xfrm>
        </p:spPr>
        <p:txBody>
          <a:bodyPr tIns="0"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0901-4EDD-494C-955D-E3871928F1B0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5C68-C1CD-4739-A91F-1AE8C53A5EEF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4"/>
          <p:cNvSpPr/>
          <p:nvPr/>
        </p:nvSpPr>
        <p:spPr>
          <a:xfrm rot="420000" flipV="1">
            <a:off x="3165648" y="831513"/>
            <a:ext cx="5257529" cy="3085236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3715" y="4019338"/>
            <a:ext cx="156111" cy="11662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V="1">
            <a:off x="-9503" y="4362742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 flipV="1">
            <a:off x="4381952" y="4665110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882748"/>
            <a:ext cx="2212848" cy="1186966"/>
          </a:xfrm>
        </p:spPr>
        <p:txBody>
          <a:bodyPr lIns="38962" rIns="38962" bIns="38962"/>
          <a:lstStyle>
            <a:lvl1pPr algn="l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54546" rIns="38962"/>
          <a:lstStyle>
            <a:lvl1pPr marL="0" indent="0" algn="l">
              <a:spcBef>
                <a:spcPts val="215"/>
              </a:spcBef>
              <a:buFontTx/>
              <a:buNone/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4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503E-803A-404E-8487-8C4C3D148AA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019" y="4767700"/>
            <a:ext cx="609510" cy="27321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3107-4BAF-4456-BB0F-10D9D810272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CONTENTS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079F-5CCA-48A9-81D0-C3992E3CD87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D8A1-CF47-4FDB-8F21-12F408257FCC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85802"/>
            <a:ext cx="2057400" cy="390882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85802"/>
            <a:ext cx="6019800" cy="390882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ECD0-5008-447B-87B8-A3638856C12D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D217-2D90-497C-8978-1DC7F3E61E1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TRANSITION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第一章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 userDrawn="1"/>
        </p:nvSpPr>
        <p:spPr>
          <a:xfrm>
            <a:off x="1710427" y="519191"/>
            <a:ext cx="2375645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人事管理与人力资源管理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3954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zh-CN" altLang="en-US" sz="105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正文</a:t>
            </a:r>
            <a:endParaRPr lang="en-US" altLang="zh-CN" sz="105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第三章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第四章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第五章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18"/>
          <p:cNvSpPr/>
          <p:nvPr userDrawn="1"/>
        </p:nvSpPr>
        <p:spPr>
          <a:xfrm rot="5400000">
            <a:off x="919526" y="376666"/>
            <a:ext cx="555954" cy="80987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792565" y="0"/>
            <a:ext cx="809879" cy="5036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698605" y="519522"/>
            <a:ext cx="0" cy="27003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 userDrawn="1"/>
        </p:nvSpPr>
        <p:spPr>
          <a:xfrm>
            <a:off x="0" y="4699261"/>
            <a:ext cx="8548114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8638784" y="4699261"/>
            <a:ext cx="505217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6" name="TextBox 15"/>
          <p:cNvSpPr txBox="1"/>
          <p:nvPr userDrawn="1"/>
        </p:nvSpPr>
        <p:spPr>
          <a:xfrm>
            <a:off x="8734577" y="47343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EEF1883-7A0E-4F66-9932-E581691AD397}" type="slidenum">
              <a:rPr lang="zh-CN" altLang="en-US" sz="1200">
                <a:solidFill>
                  <a:prstClr val="white"/>
                </a:solidFill>
              </a:rPr>
            </a:fld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03" y="-5399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952" y="-5399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472" y="528065"/>
            <a:ext cx="8229057" cy="8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472" y="1451368"/>
            <a:ext cx="8229057" cy="329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3" tIns="38962" rIns="77923" bIns="38962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472" y="4767700"/>
            <a:ext cx="2133962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C5DC4F2-2875-453D-AA3C-8D78F93D6269}" type="datetimeFigureOut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453" y="4767700"/>
            <a:ext cx="3352981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981" y="4767700"/>
            <a:ext cx="761548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FB8BE22-2AD9-4F51-B63E-EB7563CE579A}" type="slidenum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19004" y="152265"/>
            <a:ext cx="9180652" cy="485949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35750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71564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07315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43129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33680" indent="-23368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465" indent="-21018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indent="-21018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12825" indent="-17907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45870" indent="-17907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80820" indent="-17907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36395" indent="-15557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70075" indent="-155575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755" indent="-15557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9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3.jpeg"/><Relationship Id="rId1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9" Type="http://schemas.openxmlformats.org/officeDocument/2006/relationships/slideLayout" Target="../slideLayouts/slideLayout17.xml"/><Relationship Id="rId18" Type="http://schemas.openxmlformats.org/officeDocument/2006/relationships/tags" Target="../tags/tag17.xml"/><Relationship Id="rId17" Type="http://schemas.openxmlformats.org/officeDocument/2006/relationships/image" Target="../media/image14.png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521549" y="359186"/>
            <a:ext cx="299782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精品资源共享课程</a:t>
            </a:r>
            <a:endParaRPr lang="zh-CN" altLang="en-US" sz="1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21550" y="851584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521550" y="1853342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0" y="3763926"/>
            <a:ext cx="9144000" cy="1379573"/>
            <a:chOff x="0" y="3763926"/>
            <a:chExt cx="9144000" cy="1379573"/>
          </a:xfrm>
        </p:grpSpPr>
        <p:sp>
          <p:nvSpPr>
            <p:cNvPr id="15" name="圆角矩形 14"/>
            <p:cNvSpPr/>
            <p:nvPr/>
          </p:nvSpPr>
          <p:spPr>
            <a:xfrm>
              <a:off x="0" y="3763926"/>
              <a:ext cx="9144000" cy="1379573"/>
            </a:xfrm>
            <a:prstGeom prst="roundRect">
              <a:avLst/>
            </a:prstGeom>
            <a:solidFill>
              <a:schemeClr val="bg1">
                <a:alpha val="91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407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0">
                <a:solidFill>
                  <a:prstClr val="white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622" y="3796561"/>
              <a:ext cx="856852" cy="132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926" y="3807194"/>
              <a:ext cx="1310850" cy="130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902" y="3830484"/>
              <a:ext cx="12763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032" y="3796560"/>
              <a:ext cx="1756380" cy="132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280" y="3826379"/>
              <a:ext cx="1216290" cy="12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4269" y="3817777"/>
              <a:ext cx="1347763" cy="1315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8967" y="3848980"/>
              <a:ext cx="782563" cy="1144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Box 33"/>
          <p:cNvSpPr txBox="1"/>
          <p:nvPr/>
        </p:nvSpPr>
        <p:spPr>
          <a:xfrm>
            <a:off x="2383155" y="2417445"/>
            <a:ext cx="45866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启、制动控制方式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529774" y="958144"/>
            <a:ext cx="827278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400" b="1" spc="15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变频、伺服、步进应用实践教程</a:t>
            </a:r>
            <a:endParaRPr lang="zh-CN" altLang="en-US" sz="4400" b="1" spc="15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6" grpId="0"/>
      <p:bldP spid="6" grpId="1"/>
      <p:bldP spid="6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094234" y="1867499"/>
            <a:ext cx="53383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j-cs"/>
              </a:rPr>
              <a:t>谢谢大家！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610" y="-635"/>
            <a:ext cx="8228965" cy="658495"/>
          </a:xfrm>
        </p:spPr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启、制动控制方式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>
            <a:off x="630308" y="1934462"/>
            <a:ext cx="1688808" cy="1445102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2271491" y="1724912"/>
            <a:ext cx="552947" cy="46391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2"/>
          <p:cNvSpPr/>
          <p:nvPr/>
        </p:nvSpPr>
        <p:spPr>
          <a:xfrm>
            <a:off x="3109962" y="1378074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F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319116" y="3030279"/>
            <a:ext cx="788697" cy="43682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2"/>
          <p:cNvSpPr/>
          <p:nvPr/>
        </p:nvSpPr>
        <p:spPr>
          <a:xfrm>
            <a:off x="3152494" y="3389100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5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16245" y="1271744"/>
            <a:ext cx="8940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启动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983579" y="3389100"/>
            <a:ext cx="8940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制动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610" y="-635"/>
            <a:ext cx="8228965" cy="658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启动</a:t>
            </a:r>
            <a:endParaRPr lang="zh-CN" altLang="en-US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805180" y="786765"/>
            <a:ext cx="22504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0">
                <a:latin typeface="Times New Roman" panose="02020603050405020304" charset="0"/>
                <a:cs typeface="宋体" panose="02010600030101010101" pitchFamily="2" charset="-122"/>
              </a:rPr>
              <a:t>1</a:t>
            </a:r>
            <a:r>
              <a:rPr lang="zh-CN" altLang="en-US" sz="2800" b="0">
                <a:latin typeface="Times New Roman" panose="02020603050405020304" charset="0"/>
                <a:cs typeface="宋体" panose="02010600030101010101" pitchFamily="2" charset="-122"/>
              </a:rPr>
              <a:t>、加</a:t>
            </a:r>
            <a:r>
              <a:rPr lang="zh-CN" sz="2800" b="0">
                <a:ea typeface="宋体" panose="02010600030101010101" pitchFamily="2" charset="-122"/>
              </a:rPr>
              <a:t>速特性</a:t>
            </a:r>
            <a:endParaRPr lang="zh-CN" altLang="en-US" sz="2800"/>
          </a:p>
        </p:txBody>
      </p:sp>
      <p:pic>
        <p:nvPicPr>
          <p:cNvPr id="163" name="image151.pn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978535" y="1513840"/>
            <a:ext cx="7364730" cy="216852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258570" y="3508375"/>
            <a:ext cx="7603490" cy="922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1800" b="0">
                <a:ea typeface="宋体" panose="02010600030101010101" pitchFamily="2" charset="-122"/>
              </a:rPr>
              <a:t>（</a:t>
            </a:r>
            <a:r>
              <a:rPr lang="en-US" sz="1800" b="0">
                <a:latin typeface="Times New Roman" panose="02020603050405020304" charset="0"/>
                <a:cs typeface="宋体" panose="02010600030101010101" pitchFamily="2" charset="-122"/>
              </a:rPr>
              <a:t>a</a:t>
            </a:r>
            <a:r>
              <a:rPr lang="zh-CN" sz="1800" b="0">
                <a:ea typeface="宋体" panose="02010600030101010101" pitchFamily="2" charset="-122"/>
              </a:rPr>
              <a:t>）线性方式                  （</a:t>
            </a:r>
            <a:r>
              <a:rPr lang="en-US" sz="1800" b="0">
                <a:latin typeface="Times New Roman" panose="02020603050405020304" charset="0"/>
                <a:cs typeface="宋体" panose="02010600030101010101" pitchFamily="2" charset="-122"/>
              </a:rPr>
              <a:t>b</a:t>
            </a:r>
            <a:r>
              <a:rPr lang="zh-CN" sz="1800" b="0">
                <a:ea typeface="宋体" panose="02010600030101010101" pitchFamily="2" charset="-122"/>
              </a:rPr>
              <a:t>）</a:t>
            </a:r>
            <a:r>
              <a:rPr lang="en-US" sz="1800" b="0">
                <a:latin typeface="Times New Roman" panose="02020603050405020304" charset="0"/>
                <a:cs typeface="宋体" panose="02010600030101010101" pitchFamily="2" charset="-122"/>
              </a:rPr>
              <a:t>S </a:t>
            </a:r>
            <a:r>
              <a:rPr lang="zh-CN" sz="1800" b="0">
                <a:ea typeface="宋体" panose="02010600030101010101" pitchFamily="2" charset="-122"/>
              </a:rPr>
              <a:t>形方式                       </a:t>
            </a:r>
            <a:r>
              <a:rPr lang="zh-CN" sz="1800">
                <a:ea typeface="宋体" panose="02010600030101010101" pitchFamily="2" charset="-122"/>
                <a:sym typeface="+mn-ea"/>
              </a:rPr>
              <a:t>（</a:t>
            </a:r>
            <a:r>
              <a:rPr lang="en-US" sz="1800">
                <a:latin typeface="Times New Roman" panose="02020603050405020304" charset="0"/>
                <a:cs typeface="宋体" panose="02010600030101010101" pitchFamily="2" charset="-122"/>
                <a:sym typeface="+mn-ea"/>
              </a:rPr>
              <a:t>c</a:t>
            </a:r>
            <a:r>
              <a:rPr lang="zh-CN" sz="1800">
                <a:ea typeface="宋体" panose="02010600030101010101" pitchFamily="2" charset="-122"/>
                <a:sym typeface="+mn-ea"/>
              </a:rPr>
              <a:t>）半</a:t>
            </a:r>
            <a:r>
              <a:rPr lang="en-US" sz="1800">
                <a:latin typeface="宋体" panose="02010600030101010101" pitchFamily="2" charset="-122"/>
                <a:sym typeface="+mn-ea"/>
              </a:rPr>
              <a:t> </a:t>
            </a:r>
            <a:r>
              <a:rPr lang="en-US" sz="1800">
                <a:latin typeface="Times New Roman" panose="02020603050405020304" charset="0"/>
                <a:cs typeface="宋体" panose="02010600030101010101" pitchFamily="2" charset="-122"/>
                <a:sym typeface="+mn-ea"/>
              </a:rPr>
              <a:t>S </a:t>
            </a:r>
            <a:r>
              <a:rPr lang="zh-CN" sz="1800">
                <a:ea typeface="宋体" panose="02010600030101010101" pitchFamily="2" charset="-122"/>
                <a:sym typeface="+mn-ea"/>
              </a:rPr>
              <a:t>形方式</a:t>
            </a:r>
            <a:endParaRPr lang="zh-CN" sz="1800" b="0">
              <a:ea typeface="宋体" panose="02010600030101010101" pitchFamily="2" charset="-122"/>
            </a:endParaRPr>
          </a:p>
          <a:p>
            <a:pPr indent="0"/>
            <a:endParaRPr lang="zh-CN" sz="1800" b="0">
              <a:ea typeface="宋体" panose="02010600030101010101" pitchFamily="2" charset="-122"/>
            </a:endParaRPr>
          </a:p>
          <a:p>
            <a:pPr indent="0"/>
            <a:r>
              <a:rPr lang="zh-CN" sz="1800" b="0">
                <a:ea typeface="宋体" panose="02010600030101010101" pitchFamily="2" charset="-122"/>
              </a:rPr>
              <a:t>                                        </a:t>
            </a:r>
            <a:r>
              <a:rPr lang="zh-CN" sz="1800">
                <a:ea typeface="宋体" panose="02010600030101010101" pitchFamily="2" charset="-122"/>
                <a:sym typeface="+mn-ea"/>
              </a:rPr>
              <a:t>图</a:t>
            </a:r>
            <a:r>
              <a:rPr lang="en-US" sz="1800">
                <a:latin typeface="Arial" panose="020B0604020202020204" pitchFamily="34" charset="0"/>
                <a:cs typeface="宋体" panose="02010600030101010101" pitchFamily="2" charset="-122"/>
                <a:sym typeface="+mn-ea"/>
              </a:rPr>
              <a:t>  </a:t>
            </a:r>
            <a:r>
              <a:rPr lang="zh-CN" sz="1800">
                <a:ea typeface="宋体" panose="02010600030101010101" pitchFamily="2" charset="-122"/>
                <a:sym typeface="+mn-ea"/>
              </a:rPr>
              <a:t>变频器的加速度曲线</a:t>
            </a:r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610" y="-635"/>
            <a:ext cx="8228965" cy="658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启动</a:t>
            </a:r>
            <a:endParaRPr lang="zh-CN" altLang="en-US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5610" y="1308735"/>
            <a:ext cx="8157845" cy="3538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66700"/>
            <a:r>
              <a:rPr lang="en-US" altLang="zh-CN" sz="2800" b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  <a:r>
              <a:rPr lang="zh-CN" sz="2800" b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变频器启动时，启动变频可以很小，加速时间可以自行给定，这样就能有效解决启动电流大和机械冲击的问题。</a:t>
            </a:r>
            <a:endParaRPr lang="zh-CN" sz="2800" b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266700"/>
            <a:r>
              <a:rPr lang="zh-CN" sz="2800" b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加速时间：指工作频率从</a:t>
            </a:r>
            <a:r>
              <a:rPr lang="en-US" sz="2800" b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0 Hz </a:t>
            </a:r>
            <a:r>
              <a:rPr lang="zh-CN" sz="2800" b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上升至基本频率所需要的时间，各种变频器都提供了在一定范围内可任意给定加速时间的功能。</a:t>
            </a:r>
            <a:endParaRPr lang="zh-CN" sz="2800" b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266700"/>
            <a:r>
              <a:rPr lang="zh-CN" sz="2800" b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给定加速时间的基本原则：在电动机的启动电流不超过允许值的前提下，尽量地缩短加速时间。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05180" y="786765"/>
            <a:ext cx="22504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800" b="0">
                <a:latin typeface="Times New Roman" panose="02020603050405020304" charset="0"/>
                <a:cs typeface="宋体" panose="02010600030101010101" pitchFamily="2" charset="-122"/>
              </a:rPr>
              <a:t>2</a:t>
            </a:r>
            <a:r>
              <a:rPr lang="zh-CN" altLang="en-US" sz="2800" b="0">
                <a:latin typeface="Times New Roman" panose="02020603050405020304" charset="0"/>
                <a:cs typeface="宋体" panose="02010600030101010101" pitchFamily="2" charset="-122"/>
              </a:rPr>
              <a:t>、加</a:t>
            </a:r>
            <a:r>
              <a:rPr lang="zh-CN" sz="2800" b="0">
                <a:ea typeface="宋体" panose="02010600030101010101" pitchFamily="2" charset="-122"/>
              </a:rPr>
              <a:t>速特性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610" y="-635"/>
            <a:ext cx="8228965" cy="658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制动</a:t>
            </a:r>
            <a:endParaRPr lang="zh-CN" altLang="en-US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805180" y="786765"/>
            <a:ext cx="22504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0"/>
              <a:t>1</a:t>
            </a:r>
            <a:r>
              <a:rPr lang="zh-CN" sz="2800" b="0"/>
              <a:t>、减</a:t>
            </a:r>
            <a:r>
              <a:rPr sz="2800" b="0"/>
              <a:t>速特性</a:t>
            </a:r>
            <a:endParaRPr sz="2800" b="0"/>
          </a:p>
        </p:txBody>
      </p:sp>
      <p:sp>
        <p:nvSpPr>
          <p:cNvPr id="3" name="文本框 2"/>
          <p:cNvSpPr txBox="1"/>
          <p:nvPr/>
        </p:nvSpPr>
        <p:spPr>
          <a:xfrm>
            <a:off x="436245" y="1442720"/>
            <a:ext cx="8249920" cy="28931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降速过程与升速过程相仿，拖动系统的降速和停止过程是通过逐渐降低频率来实现的。降速时间指给定频率从基本频率下降至</a:t>
            </a:r>
            <a:r>
              <a:rPr 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2800" b="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0 Hz </a:t>
            </a:r>
            <a:r>
              <a:rPr lang="zh-CN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所需的时间。</a:t>
            </a:r>
            <a:endParaRPr lang="zh-CN" sz="28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/>
            <a:r>
              <a:rPr lang="zh-CN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降速方式和升速相仿，也有三种方式：线性、</a:t>
            </a:r>
            <a:r>
              <a:rPr lang="en-US" altLang="zh-CN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形和半</a:t>
            </a:r>
            <a:r>
              <a:rPr lang="en-US" altLang="zh-CN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形。</a:t>
            </a:r>
            <a:endParaRPr lang="zh-CN" altLang="en-US" sz="28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638" y="2229150"/>
            <a:ext cx="1402080" cy="829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制动控制</a:t>
            </a:r>
            <a:endParaRPr lang="zh-CN" altLang="en-US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方式</a:t>
            </a:r>
            <a:endParaRPr lang="zh-CN" altLang="en-US" sz="2400" dirty="0"/>
          </a:p>
        </p:txBody>
      </p:sp>
      <p:sp>
        <p:nvSpPr>
          <p:cNvPr id="3" name="矩形 2"/>
          <p:cNvSpPr/>
          <p:nvPr/>
        </p:nvSpPr>
        <p:spPr>
          <a:xfrm>
            <a:off x="2124565" y="1267381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面板控制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22077" y="2346868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端子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控制</a:t>
            </a:r>
            <a:endParaRPr lang="zh-CN" altLang="en-US" sz="2400" dirty="0"/>
          </a:p>
        </p:txBody>
      </p:sp>
      <p:sp>
        <p:nvSpPr>
          <p:cNvPr id="7" name="左大括号 6"/>
          <p:cNvSpPr/>
          <p:nvPr/>
        </p:nvSpPr>
        <p:spPr>
          <a:xfrm>
            <a:off x="1412305" y="1472097"/>
            <a:ext cx="548640" cy="21140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制动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550" y="657651"/>
            <a:ext cx="3315768" cy="168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041" y="2484056"/>
            <a:ext cx="3305810" cy="243586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文本框 99"/>
          <p:cNvSpPr txBox="1"/>
          <p:nvPr/>
        </p:nvSpPr>
        <p:spPr>
          <a:xfrm>
            <a:off x="25400" y="749935"/>
            <a:ext cx="361251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sz="2800">
                <a:sym typeface="+mn-ea"/>
              </a:rPr>
              <a:t>2</a:t>
            </a:r>
            <a:r>
              <a:rPr lang="zh-CN" altLang="en-US" sz="2800">
                <a:sym typeface="+mn-ea"/>
              </a:rPr>
              <a:t>、</a:t>
            </a:r>
            <a:r>
              <a:rPr lang="en-US" sz="2800">
                <a:sym typeface="+mn-ea"/>
              </a:rPr>
              <a:t>制动</a:t>
            </a:r>
            <a:r>
              <a:rPr lang="zh-CN" altLang="en-US" sz="2800">
                <a:sym typeface="+mn-ea"/>
              </a:rPr>
              <a:t>控制</a:t>
            </a:r>
            <a:r>
              <a:rPr lang="en-US" sz="2800">
                <a:sym typeface="+mn-ea"/>
              </a:rPr>
              <a:t>方式</a:t>
            </a:r>
            <a:endParaRPr lang="en-US" sz="2800">
              <a:sym typeface="+mn-ea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6868795" y="1659890"/>
            <a:ext cx="254000" cy="254635"/>
          </a:xfrm>
          <a:prstGeom prst="round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4909185" y="1635760"/>
            <a:ext cx="254000" cy="254635"/>
          </a:xfrm>
          <a:prstGeom prst="round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 flipH="1">
            <a:off x="5843905" y="3463925"/>
            <a:ext cx="610870" cy="310515"/>
          </a:xfrm>
          <a:prstGeom prst="round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222077" y="3188878"/>
            <a:ext cx="14020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通信控制</a:t>
            </a:r>
            <a:endParaRPr lang="zh-CN" altLang="en-US" sz="2400" dirty="0"/>
          </a:p>
        </p:txBody>
      </p:sp>
      <p:sp>
        <p:nvSpPr>
          <p:cNvPr id="12" name="圆角矩形 11"/>
          <p:cNvSpPr/>
          <p:nvPr/>
        </p:nvSpPr>
        <p:spPr>
          <a:xfrm flipH="1">
            <a:off x="6187440" y="2893695"/>
            <a:ext cx="511810" cy="469265"/>
          </a:xfrm>
          <a:prstGeom prst="round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/>
      <p:bldP spid="12" grpId="0" bldLvl="0" animBg="1"/>
      <p:bldP spid="1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zh-CN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制动</a:t>
            </a:r>
            <a:endParaRPr lang="zh-CN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485725" y="583624"/>
            <a:ext cx="8269166" cy="455509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3200" b="1" dirty="0"/>
              <a:t>3、直流注入制动</a:t>
            </a:r>
            <a:endParaRPr lang="zh-CN" sz="3200" b="0" dirty="0">
              <a:ea typeface="宋体" panose="02010600030101010101" pitchFamily="2" charset="-122"/>
            </a:endParaRPr>
          </a:p>
          <a:p>
            <a:pPr indent="0">
              <a:lnSpc>
                <a:spcPct val="150000"/>
              </a:lnSpc>
            </a:pPr>
            <a:r>
              <a:rPr lang="zh-CN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西门子变频器使能直流注入制动可由参数</a:t>
            </a:r>
            <a:r>
              <a:rPr 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2400" b="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P0701</a:t>
            </a:r>
            <a:r>
              <a:rPr 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～</a:t>
            </a:r>
            <a:r>
              <a:rPr lang="en-US" sz="2400" b="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P0708 </a:t>
            </a:r>
            <a:r>
              <a:rPr 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设置为</a:t>
            </a:r>
            <a:r>
              <a:rPr 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2400" b="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25</a:t>
            </a:r>
            <a:r>
              <a:rPr 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，直流制动的持续时间可由参数</a:t>
            </a:r>
            <a:r>
              <a:rPr 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2400" b="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P1233 </a:t>
            </a:r>
            <a:r>
              <a:rPr 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设置，直流制动电流可由参数</a:t>
            </a:r>
            <a:r>
              <a:rPr 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2400" b="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P1232 </a:t>
            </a:r>
            <a:r>
              <a:rPr 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设置。直流制动的起始频率可由参数</a:t>
            </a:r>
            <a:r>
              <a:rPr lang="en-US" sz="2400" b="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P1234 </a:t>
            </a:r>
            <a:r>
              <a:rPr 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设置。</a:t>
            </a:r>
            <a:endParaRPr lang="zh-CN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>
              <a:lnSpc>
                <a:spcPct val="150000"/>
              </a:lnSpc>
            </a:pPr>
            <a:r>
              <a:rPr 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如果没有数字输入端设定为直流注入制动，而且</a:t>
            </a:r>
            <a:r>
              <a:rPr 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2400" b="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P1233</a:t>
            </a:r>
            <a:r>
              <a:rPr 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≠</a:t>
            </a:r>
            <a:r>
              <a:rPr lang="en-US" sz="2400" b="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0</a:t>
            </a:r>
            <a:r>
              <a:rPr 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，那么直流制动将在每个</a:t>
            </a:r>
            <a:r>
              <a:rPr 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2400" b="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OFF1 </a:t>
            </a:r>
            <a:r>
              <a:rPr 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命令之后起作用，制动作用的持续时间由</a:t>
            </a:r>
            <a:r>
              <a:rPr 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2400" b="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P1233 </a:t>
            </a:r>
            <a:r>
              <a:rPr 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设定。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zh-CN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制动</a:t>
            </a:r>
            <a:endParaRPr lang="zh-CN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72770" y="880745"/>
            <a:ext cx="7954010" cy="163121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1" dirty="0">
                <a:sym typeface="+mn-ea"/>
              </a:rPr>
              <a:t>4、复合制动</a:t>
            </a:r>
            <a:endParaRPr lang="zh-CN" sz="2400" b="0" dirty="0">
              <a:ea typeface="宋体" panose="02010600030101010101" pitchFamily="2" charset="-122"/>
            </a:endParaRPr>
          </a:p>
          <a:p>
            <a:pPr indent="0">
              <a:lnSpc>
                <a:spcPct val="150000"/>
              </a:lnSpc>
            </a:pPr>
            <a:r>
              <a:rPr lang="zh-CN" sz="2400" b="0" dirty="0">
                <a:ea typeface="宋体" panose="02010600030101010101" pitchFamily="2" charset="-122"/>
              </a:rPr>
              <a:t>    </a:t>
            </a:r>
            <a:r>
              <a:rPr sz="2400" b="0" dirty="0" smtClean="0"/>
              <a:t>        </a:t>
            </a:r>
            <a:r>
              <a:rPr sz="240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为了进行复合制动，应在交流电流中加入直流分量，制动电流可由参数设定</a:t>
            </a:r>
            <a:r>
              <a:rPr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35610" y="2855697"/>
            <a:ext cx="8091170" cy="218521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1" dirty="0"/>
              <a:t>5</a:t>
            </a:r>
            <a:r>
              <a:rPr lang="zh-CN" altLang="en-US" sz="2800" b="1" dirty="0"/>
              <a:t>、</a:t>
            </a:r>
            <a:r>
              <a:rPr lang="en-US" sz="2800" b="1" dirty="0" err="1"/>
              <a:t>用外接制动电阻进行动力制动</a:t>
            </a:r>
            <a:endParaRPr lang="zh-CN" sz="2400" b="0" dirty="0">
              <a:ea typeface="宋体" panose="02010600030101010101" pitchFamily="2" charset="-122"/>
            </a:endParaRPr>
          </a:p>
          <a:p>
            <a:pPr indent="0">
              <a:lnSpc>
                <a:spcPct val="150000"/>
              </a:lnSpc>
            </a:pPr>
            <a:r>
              <a:rPr lang="zh-CN" sz="2400" b="0" dirty="0">
                <a:ea typeface="宋体" panose="02010600030101010101" pitchFamily="2" charset="-122"/>
              </a:rPr>
              <a:t>       </a:t>
            </a:r>
            <a:r>
              <a:rPr 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用外接制动电阻（外形尺寸为</a:t>
            </a:r>
            <a:r>
              <a:rPr 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2400" b="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A</a:t>
            </a:r>
            <a:r>
              <a:rPr 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～</a:t>
            </a:r>
            <a:r>
              <a:rPr lang="en-US" sz="2400" b="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F </a:t>
            </a:r>
            <a:r>
              <a:rPr 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2400" b="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MM 420 </a:t>
            </a:r>
            <a:r>
              <a:rPr 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变频器采用内置的斩波器）进行制动时，按线性方式平滑、可控地降低电动机的速度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914400" y="321469"/>
            <a:ext cx="7315200" cy="1607344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altLang="zh-CN" sz="2800" dirty="0"/>
              <a:t>1</a:t>
            </a:r>
            <a:r>
              <a:rPr lang="zh-CN" altLang="zh-CN" sz="2800" dirty="0" smtClean="0"/>
              <a:t>．变频器制动</a:t>
            </a:r>
            <a:r>
              <a:rPr lang="zh-CN" altLang="en-US" sz="2800" dirty="0" smtClean="0"/>
              <a:t>有（  ）种控制方式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828800" y="2038945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400" dirty="0"/>
              <a:t>面板控制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2732484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en-US" sz="2400" dirty="0"/>
              <a:t>端子控制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828800" y="3375422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通信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控制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1828800" y="4018359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en-US" sz="2400" dirty="0" smtClean="0">
                <a:sym typeface="微软雅黑" panose="020B0503020204020204" pitchFamily="34" charset="-122"/>
              </a:rPr>
              <a:t>无线控制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矩形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719" y="2137767"/>
            <a:ext cx="385762" cy="385763"/>
          </a:xfrm>
          <a:prstGeom prst="rect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矩形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719" y="2780705"/>
            <a:ext cx="385762" cy="385762"/>
          </a:xfrm>
          <a:prstGeom prst="rect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矩形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719" y="3423642"/>
            <a:ext cx="385762" cy="385763"/>
          </a:xfrm>
          <a:prstGeom prst="rect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矩形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719" y="4066580"/>
            <a:ext cx="385762" cy="385762"/>
          </a:xfrm>
          <a:prstGeom prst="rect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6550" y="4661297"/>
            <a:ext cx="1157288" cy="308610"/>
          </a:xfrm>
          <a:prstGeom prst="roundRect">
            <a:avLst/>
          </a:prstGeom>
          <a:solidFill>
            <a:srgbClr val="80808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2" name="组合 21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9144000" cy="635000"/>
          </a:xfrm>
        </p:grpSpPr>
        <p:sp>
          <p:nvSpPr>
            <p:cNvPr id="19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9144000" cy="635000"/>
            </a:xfrm>
            <a:prstGeom prst="rect">
              <a:avLst/>
            </a:prstGeom>
            <a:solidFill>
              <a:srgbClr val="F6F7F8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多选题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8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1427480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</a:t>
              </a:r>
              <a:r>
                <a:rPr lang="zh-CN" altLang="en-US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/>
          <p:nvPr>
            <p:custDataLst>
              <p:tags r:id="rId1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RAINPROBLEM" val="ProblemBody"/>
</p:tagLst>
</file>

<file path=ppt/tags/tag10.xml><?xml version="1.0" encoding="utf-8"?>
<p:tagLst xmlns:p="http://schemas.openxmlformats.org/presentationml/2006/main">
  <p:tag name="RAINPROBLEM" val="ProblemSubmit"/>
  <p:tag name="RAINPROBLEMTYPE" val="MultipleChoiceMA"/>
</p:tagLst>
</file>

<file path=ppt/tags/tag11.xml><?xml version="1.0" encoding="utf-8"?>
<p:tagLst xmlns:p="http://schemas.openxmlformats.org/presentationml/2006/main">
  <p:tag name="RAINPROBLEMTYPE" val="ProblemTypeMarker"/>
</p:tagLst>
</file>

<file path=ppt/tags/tag12.xml><?xml version="1.0" encoding="utf-8"?>
<p:tagLst xmlns:p="http://schemas.openxmlformats.org/presentationml/2006/main">
  <p:tag name="RAINPROBLEMTYPE" val="ProblemTypeMarker"/>
</p:tagLst>
</file>

<file path=ppt/tags/tag13.xml><?xml version="1.0" encoding="utf-8"?>
<p:tagLst xmlns:p="http://schemas.openxmlformats.org/presentationml/2006/main">
  <p:tag name="RAINPROBLEMTYPE" val="ProblemTypeMarker"/>
</p:tagLst>
</file>

<file path=ppt/tags/tag14.xml><?xml version="1.0" encoding="utf-8"?>
<p:tagLst xmlns:p="http://schemas.openxmlformats.org/presentationml/2006/main">
  <p:tag name="RAINPROBLEMTYPE" val="ProblemTypeMarker"/>
</p:tagLst>
</file>

<file path=ppt/tags/tag15.xml><?xml version="1.0" encoding="utf-8"?>
<p:tagLst xmlns:p="http://schemas.openxmlformats.org/presentationml/2006/main">
  <p:tag name="RAINPROBLEMTYPE" val="ProblemTypeMarker"/>
</p:tagLst>
</file>

<file path=ppt/tags/tag16.xml><?xml version="1.0" encoding="utf-8"?>
<p:tagLst xmlns:p="http://schemas.openxmlformats.org/presentationml/2006/main">
  <p:tag name="RAINPROBLEM" val="ProblemSetting"/>
  <p:tag name="RAINPROBLEMTYPE" val="MultipleChoiceMA"/>
</p:tagLst>
</file>

<file path=ppt/tags/tag17.xml><?xml version="1.0" encoding="utf-8"?>
<p:tagLst xmlns:p="http://schemas.openxmlformats.org/presentationml/2006/main">
  <p:tag name="PROBLEMSCORE" val="2.0"/>
  <p:tag name="RAINPROBLEMTYPE" val="MultipleChoiceMA"/>
  <p:tag name="RAINPROBLEM" val="MultipleChoiceMA"/>
  <p:tag name="PROBLEMSCORE_HALF" val="1.0"/>
</p:tagLst>
</file>

<file path=ppt/tags/tag2.xml><?xml version="1.0" encoding="utf-8"?>
<p:tagLst xmlns:p="http://schemas.openxmlformats.org/presentationml/2006/main">
  <p:tag name="RAINPROBLEM" val="ProblemItem"/>
</p:tagLst>
</file>

<file path=ppt/tags/tag3.xml><?xml version="1.0" encoding="utf-8"?>
<p:tagLst xmlns:p="http://schemas.openxmlformats.org/presentationml/2006/main">
  <p:tag name="RAINPROBLEM" val="ProblemItem"/>
</p:tagLst>
</file>

<file path=ppt/tags/tag4.xml><?xml version="1.0" encoding="utf-8"?>
<p:tagLst xmlns:p="http://schemas.openxmlformats.org/presentationml/2006/main">
  <p:tag name="RAINPROBLEM" val="ProblemItem"/>
</p:tagLst>
</file>

<file path=ppt/tags/tag5.xml><?xml version="1.0" encoding="utf-8"?>
<p:tagLst xmlns:p="http://schemas.openxmlformats.org/presentationml/2006/main">
  <p:tag name="RAINPROBLEM" val="ProblemItem"/>
</p:tagLst>
</file>

<file path=ppt/tags/tag6.xml><?xml version="1.0" encoding="utf-8"?>
<p:tagLst xmlns:p="http://schemas.openxmlformats.org/presentationml/2006/main">
  <p:tag name="RAINPROBLEM" val="ProblemBullet"/>
  <p:tag name="RAINBULLET" val="Correct"/>
  <p:tag name="RAINPROBLEMTYPE" val="MultipleChoiceMA"/>
</p:tagLst>
</file>

<file path=ppt/tags/tag7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8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9.xml><?xml version="1.0" encoding="utf-8"?>
<p:tagLst xmlns:p="http://schemas.openxmlformats.org/presentationml/2006/main">
  <p:tag name="RAINPROBLEM" val="ProblemBullet"/>
  <p:tag name="RAINBULLET" val="Wrong"/>
  <p:tag name="RAINPROBLEMTYPE" val="MultipleChoiceMA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Office 主题">
  <a:themeElements>
    <a:clrScheme name="自定义 3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70C0"/>
      </a:accent1>
      <a:accent2>
        <a:srgbClr val="00B0F0"/>
      </a:accent2>
      <a:accent3>
        <a:srgbClr val="297FD5"/>
      </a:accent3>
      <a:accent4>
        <a:srgbClr val="00B050"/>
      </a:accent4>
      <a:accent5>
        <a:srgbClr val="92D050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929</Words>
  <Application>WPS 演示</Application>
  <PresentationFormat>全屏显示(16:9)</PresentationFormat>
  <Paragraphs>122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5" baseType="lpstr">
      <vt:lpstr>Arial</vt:lpstr>
      <vt:lpstr>宋体</vt:lpstr>
      <vt:lpstr>Wingdings</vt:lpstr>
      <vt:lpstr>微软雅黑</vt:lpstr>
      <vt:lpstr>Arial Unicode MS</vt:lpstr>
      <vt:lpstr>Calibri</vt:lpstr>
      <vt:lpstr>隶书</vt:lpstr>
      <vt:lpstr>Wingdings 2</vt:lpstr>
      <vt:lpstr>Wingdings 2</vt:lpstr>
      <vt:lpstr>Times New Roman</vt:lpstr>
      <vt:lpstr>Arial</vt:lpstr>
      <vt:lpstr>黑体</vt:lpstr>
      <vt:lpstr>Constantia</vt:lpstr>
      <vt:lpstr>1_Office 主题</vt:lpstr>
      <vt:lpstr>流畅</vt:lpstr>
      <vt:lpstr>PowerPoint 演示文稿</vt:lpstr>
      <vt:lpstr>启、制动控制方式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guojl</dc:creator>
  <cp:lastModifiedBy>哈哈</cp:lastModifiedBy>
  <cp:revision>105</cp:revision>
  <dcterms:created xsi:type="dcterms:W3CDTF">2015-10-15T01:42:00Z</dcterms:created>
  <dcterms:modified xsi:type="dcterms:W3CDTF">2019-10-24T02:23:57Z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