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96" r:id="rId6"/>
    <p:sldId id="298" r:id="rId7"/>
    <p:sldId id="308" r:id="rId8"/>
    <p:sldId id="309" r:id="rId9"/>
    <p:sldId id="310" r:id="rId10"/>
    <p:sldId id="311" r:id="rId11"/>
    <p:sldId id="305" r:id="rId12"/>
    <p:sldId id="292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55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17.xml"/><Relationship Id="rId17" Type="http://schemas.openxmlformats.org/officeDocument/2006/relationships/image" Target="../media/image14.png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2599270" y="2542777"/>
            <a:ext cx="3945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运转指令方式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  <a:endParaRPr lang="zh-CN" altLang="en-US" sz="4400" b="1" spc="15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-198699"/>
            <a:ext cx="8229057" cy="856350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运转指令方式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724912"/>
            <a:ext cx="552947" cy="4639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37807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788697" cy="4368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52494" y="338910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16245" y="1271744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运转指令概念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83579" y="338910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运转指令方式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运转指令概念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10953" y="1253830"/>
            <a:ext cx="67340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的运转指令方式是指通过指令控制变频器的基本运行功能，这些功能包括启动、停止、正转与反转、正向点动与反向点动、复位等。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773" y="3326942"/>
            <a:ext cx="9239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638" y="2229150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运转指令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方式</a:t>
            </a:r>
            <a:endParaRPr lang="zh-CN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2124565" y="126738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面板控制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27157" y="232908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端子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控制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2222487" y="332694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通信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控制</a:t>
            </a:r>
            <a:endParaRPr lang="zh-CN" altLang="en-US" sz="2400" dirty="0"/>
          </a:p>
        </p:txBody>
      </p:sp>
      <p:sp>
        <p:nvSpPr>
          <p:cNvPr id="7" name="左大括号 6"/>
          <p:cNvSpPr/>
          <p:nvPr/>
        </p:nvSpPr>
        <p:spPr>
          <a:xfrm>
            <a:off x="1412305" y="1472097"/>
            <a:ext cx="548640" cy="21140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运转指令方式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550" y="657651"/>
            <a:ext cx="3315768" cy="168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001" y="2451036"/>
            <a:ext cx="3305810" cy="24358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638" y="2229150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运转指令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方式</a:t>
            </a:r>
            <a:endParaRPr lang="zh-CN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2124565" y="126738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面板控制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67335" y="232908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端子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控制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2179757" y="332694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通信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控制</a:t>
            </a:r>
            <a:endParaRPr lang="zh-CN" altLang="en-US" sz="2400" dirty="0"/>
          </a:p>
        </p:txBody>
      </p:sp>
      <p:sp>
        <p:nvSpPr>
          <p:cNvPr id="7" name="左大括号 6"/>
          <p:cNvSpPr/>
          <p:nvPr/>
        </p:nvSpPr>
        <p:spPr>
          <a:xfrm>
            <a:off x="1412305" y="1472097"/>
            <a:ext cx="548640" cy="21140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运转指令方式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637184" y="1296896"/>
            <a:ext cx="5314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操作面板控制是变频器最简单的运转指令方式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638" y="2229150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运转指令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方式</a:t>
            </a:r>
            <a:endParaRPr lang="zh-CN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2124565" y="126738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面板控制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67335" y="232908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端子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控制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2179757" y="332694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通信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控制</a:t>
            </a:r>
            <a:endParaRPr lang="zh-CN" altLang="en-US" sz="2400" dirty="0"/>
          </a:p>
        </p:txBody>
      </p:sp>
      <p:sp>
        <p:nvSpPr>
          <p:cNvPr id="7" name="左大括号 6"/>
          <p:cNvSpPr/>
          <p:nvPr/>
        </p:nvSpPr>
        <p:spPr>
          <a:xfrm>
            <a:off x="1412305" y="1472097"/>
            <a:ext cx="548640" cy="21140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392109" y="1472097"/>
            <a:ext cx="316345" cy="318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394617" y="2472997"/>
            <a:ext cx="316345" cy="318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394617" y="3538948"/>
            <a:ext cx="316345" cy="318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运转指令方式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左大括号 13"/>
          <p:cNvSpPr/>
          <p:nvPr/>
        </p:nvSpPr>
        <p:spPr>
          <a:xfrm>
            <a:off x="3655955" y="1546959"/>
            <a:ext cx="548640" cy="21140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017712" y="140063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专用端子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60483" y="2349428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多功能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端子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895245" y="2848797"/>
            <a:ext cx="40318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>
                <a:latin typeface="+mn-ea"/>
              </a:rPr>
              <a:t>例如：</a:t>
            </a:r>
            <a:r>
              <a:rPr lang="zh-CN" altLang="zh-CN" sz="2000" dirty="0" smtClean="0">
                <a:latin typeface="+mn-ea"/>
              </a:rPr>
              <a:t>西门子 </a:t>
            </a:r>
            <a:r>
              <a:rPr lang="en-US" altLang="zh-CN" sz="2000" dirty="0">
                <a:latin typeface="+mn-ea"/>
              </a:rPr>
              <a:t>MM420 </a:t>
            </a:r>
            <a:r>
              <a:rPr lang="zh-CN" altLang="zh-CN" sz="2000" dirty="0">
                <a:latin typeface="+mn-ea"/>
              </a:rPr>
              <a:t>的 </a:t>
            </a:r>
            <a:r>
              <a:rPr lang="en-US" altLang="zh-CN" sz="2000" dirty="0">
                <a:latin typeface="+mn-ea"/>
              </a:rPr>
              <a:t>5</a:t>
            </a:r>
            <a:r>
              <a:rPr lang="zh-CN" altLang="zh-CN" sz="2000" dirty="0">
                <a:latin typeface="+mn-ea"/>
              </a:rPr>
              <a:t>、</a:t>
            </a:r>
            <a:r>
              <a:rPr lang="en-US" altLang="zh-CN" sz="2000" dirty="0">
                <a:latin typeface="+mn-ea"/>
              </a:rPr>
              <a:t>6</a:t>
            </a:r>
            <a:r>
              <a:rPr lang="zh-CN" altLang="zh-CN" sz="2000" dirty="0">
                <a:latin typeface="+mn-ea"/>
              </a:rPr>
              <a:t>、</a:t>
            </a:r>
            <a:r>
              <a:rPr lang="en-US" altLang="zh-CN" sz="2000" dirty="0">
                <a:latin typeface="+mn-ea"/>
              </a:rPr>
              <a:t>7 </a:t>
            </a:r>
            <a:endParaRPr lang="zh-CN" altLang="en-US" sz="2000" dirty="0"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060483" y="3467308"/>
            <a:ext cx="16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专用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端子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647296" y="3473956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多功能</a:t>
            </a:r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端子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0" grpId="0"/>
      <p:bldP spid="11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924981" y="4235428"/>
            <a:ext cx="761548" cy="273211"/>
          </a:xfrm>
        </p:spPr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638" y="1696878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运转指令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方式</a:t>
            </a:r>
            <a:endParaRPr lang="zh-CN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2124565" y="73510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面板控制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67335" y="179681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端子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控制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2179757" y="279467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通信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控制</a:t>
            </a:r>
            <a:endParaRPr lang="zh-CN" altLang="en-US" sz="2400" dirty="0"/>
          </a:p>
        </p:txBody>
      </p:sp>
      <p:sp>
        <p:nvSpPr>
          <p:cNvPr id="7" name="左大括号 6"/>
          <p:cNvSpPr/>
          <p:nvPr/>
        </p:nvSpPr>
        <p:spPr>
          <a:xfrm>
            <a:off x="1412305" y="939825"/>
            <a:ext cx="548640" cy="21140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263919" y="1802971"/>
            <a:ext cx="316345" cy="318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266427" y="2803871"/>
            <a:ext cx="316345" cy="318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266427" y="3869822"/>
            <a:ext cx="316345" cy="318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运转指令方式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左大括号 13"/>
          <p:cNvSpPr/>
          <p:nvPr/>
        </p:nvSpPr>
        <p:spPr>
          <a:xfrm>
            <a:off x="3553403" y="1894925"/>
            <a:ext cx="548640" cy="21140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690141" y="1756291"/>
            <a:ext cx="29724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/>
              <a:t>变频器 </a:t>
            </a:r>
            <a:r>
              <a:rPr lang="en-US" altLang="zh-CN" sz="2400" dirty="0"/>
              <a:t>RS232 </a:t>
            </a:r>
            <a:r>
              <a:rPr lang="zh-CN" altLang="zh-CN" sz="2400" dirty="0"/>
              <a:t>接口</a:t>
            </a:r>
            <a:r>
              <a:rPr lang="zh-CN" altLang="zh-CN" sz="2400" dirty="0" smtClean="0"/>
              <a:t>与</a:t>
            </a:r>
            <a:endParaRPr lang="en-US" altLang="zh-CN" sz="2400" dirty="0" smtClean="0"/>
          </a:p>
          <a:p>
            <a:r>
              <a:rPr lang="zh-CN" altLang="zh-CN" sz="2400" dirty="0" smtClean="0"/>
              <a:t>上位</a:t>
            </a:r>
            <a:r>
              <a:rPr lang="zh-CN" altLang="zh-CN" sz="2400" dirty="0"/>
              <a:t>机 </a:t>
            </a:r>
            <a:r>
              <a:rPr lang="en-US" altLang="zh-CN" sz="2400" dirty="0"/>
              <a:t>RS232 </a:t>
            </a:r>
            <a:r>
              <a:rPr lang="zh-CN" altLang="zh-CN" sz="2400" dirty="0"/>
              <a:t>通信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90200" y="2695500"/>
            <a:ext cx="39727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/>
              <a:t>变频器 </a:t>
            </a:r>
            <a:r>
              <a:rPr lang="en-US" altLang="zh-CN" sz="2400" dirty="0"/>
              <a:t>RS232 </a:t>
            </a:r>
            <a:r>
              <a:rPr lang="zh-CN" altLang="zh-CN" sz="2400" dirty="0" smtClean="0"/>
              <a:t>接</a:t>
            </a:r>
            <a:r>
              <a:rPr lang="zh-CN" altLang="zh-CN" sz="2400" dirty="0"/>
              <a:t>调制解调器 </a:t>
            </a:r>
            <a:endParaRPr lang="en-US" altLang="zh-CN" sz="2400" dirty="0" smtClean="0"/>
          </a:p>
          <a:p>
            <a:r>
              <a:rPr lang="zh-CN" altLang="zh-CN" sz="2400" dirty="0" smtClean="0"/>
              <a:t>与</a:t>
            </a:r>
            <a:r>
              <a:rPr lang="zh-CN" altLang="zh-CN" sz="2400" dirty="0"/>
              <a:t>上位</a:t>
            </a:r>
            <a:r>
              <a:rPr lang="zh-CN" altLang="zh-CN" sz="2400" dirty="0" smtClean="0"/>
              <a:t>机</a:t>
            </a:r>
            <a:r>
              <a:rPr lang="zh-CN" altLang="en-US" sz="2400" dirty="0"/>
              <a:t>通信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537466" y="4603706"/>
            <a:ext cx="71096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>
                <a:latin typeface="+mn-ea"/>
              </a:rPr>
              <a:t>例如：</a:t>
            </a:r>
            <a:r>
              <a:rPr lang="zh-CN" altLang="zh-CN" sz="2000" dirty="0" smtClean="0">
                <a:latin typeface="+mn-ea"/>
              </a:rPr>
              <a:t>西门子 </a:t>
            </a:r>
            <a:r>
              <a:rPr lang="en-US" altLang="zh-CN" sz="2000" dirty="0" smtClean="0">
                <a:latin typeface="+mn-ea"/>
              </a:rPr>
              <a:t>MM420</a:t>
            </a:r>
            <a:r>
              <a:rPr lang="zh-CN" altLang="en-US" sz="2000" dirty="0" smtClean="0">
                <a:latin typeface="+mn-ea"/>
              </a:rPr>
              <a:t>变频器与</a:t>
            </a:r>
            <a:r>
              <a:rPr lang="en-US" altLang="zh-CN" sz="2000" dirty="0" smtClean="0">
                <a:latin typeface="+mn-ea"/>
              </a:rPr>
              <a:t>S7-200PLC</a:t>
            </a:r>
            <a:r>
              <a:rPr lang="zh-CN" altLang="en-US" sz="2000" dirty="0" smtClean="0">
                <a:latin typeface="+mn-ea"/>
              </a:rPr>
              <a:t>通过</a:t>
            </a:r>
            <a:r>
              <a:rPr lang="en-US" altLang="zh-CN" sz="2000" dirty="0" smtClean="0">
                <a:latin typeface="+mn-ea"/>
              </a:rPr>
              <a:t>RS458</a:t>
            </a:r>
            <a:r>
              <a:rPr lang="zh-CN" altLang="en-US" sz="2000" dirty="0" smtClean="0">
                <a:latin typeface="+mn-ea"/>
              </a:rPr>
              <a:t>串口通信</a:t>
            </a:r>
            <a:r>
              <a:rPr lang="en-US" altLang="zh-CN" sz="2000" dirty="0" smtClean="0">
                <a:latin typeface="+mn-ea"/>
              </a:rPr>
              <a:t> </a:t>
            </a:r>
            <a:endParaRPr lang="zh-CN" altLang="en-US" sz="2000" dirty="0">
              <a:latin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790200" y="3772709"/>
            <a:ext cx="30077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/>
              <a:t>变频器 </a:t>
            </a:r>
            <a:r>
              <a:rPr lang="en-US" altLang="zh-CN" sz="2400" dirty="0"/>
              <a:t>RS485 </a:t>
            </a:r>
            <a:r>
              <a:rPr lang="zh-CN" altLang="zh-CN" sz="2400" dirty="0"/>
              <a:t>接口</a:t>
            </a:r>
            <a:r>
              <a:rPr lang="zh-CN" altLang="zh-CN" sz="2400" dirty="0" smtClean="0"/>
              <a:t>与</a:t>
            </a:r>
            <a:endParaRPr lang="en-US" altLang="zh-CN" sz="2400" dirty="0" smtClean="0"/>
          </a:p>
          <a:p>
            <a:r>
              <a:rPr lang="zh-CN" altLang="zh-CN" sz="2400" dirty="0" smtClean="0"/>
              <a:t>上位</a:t>
            </a:r>
            <a:r>
              <a:rPr lang="zh-CN" altLang="zh-CN" sz="2400" dirty="0"/>
              <a:t>机 </a:t>
            </a:r>
            <a:r>
              <a:rPr lang="en-US" altLang="zh-CN" sz="2400" dirty="0"/>
              <a:t>RS485 </a:t>
            </a:r>
            <a:r>
              <a:rPr lang="zh-CN" altLang="zh-CN" sz="2400" dirty="0"/>
              <a:t>通信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0" grpId="0"/>
      <p:bldP spid="11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</a:t>
            </a:r>
            <a:r>
              <a:rPr lang="zh-CN" altLang="zh-CN" sz="2800" dirty="0" smtClean="0"/>
              <a:t>．变频器</a:t>
            </a:r>
            <a:r>
              <a:rPr lang="zh-CN" altLang="en-US" sz="2800" dirty="0" smtClean="0"/>
              <a:t>运转指令有（  ）种方式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38945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zh-CN" sz="2400" dirty="0"/>
              <a:t>面板控制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en-US" sz="2400" dirty="0"/>
              <a:t>端子控制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通信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控制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zh-CN" altLang="en-US" sz="2400" dirty="0" smtClean="0">
                <a:sym typeface="微软雅黑" panose="020B0503020204020204" pitchFamily="34" charset="-122"/>
              </a:rPr>
              <a:t>无线控制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rect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rect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2" name="组合 21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9144000" cy="635000"/>
          </a:xfrm>
        </p:grpSpPr>
        <p:sp>
          <p:nvSpPr>
            <p:cNvPr id="19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9144000" cy="635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90500" cy="635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254000" y="0"/>
              <a:ext cx="1905000" cy="635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8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1427480" y="109220"/>
              <a:ext cx="2286000" cy="508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en-US" altLang="zh-CN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</a:t>
              </a:r>
              <a:r>
                <a:rPr lang="zh-CN" altLang="en-US" sz="2000" smtClean="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RAINPROBLEM" val="ProblemBody"/>
</p:tagLst>
</file>

<file path=ppt/tags/tag10.xml><?xml version="1.0" encoding="utf-8"?>
<p:tagLst xmlns:p="http://schemas.openxmlformats.org/presentationml/2006/main">
  <p:tag name="RAINPROBLEM" val="ProblemSubmit"/>
  <p:tag name="RAINPROBLEMTYPE" val="MultipleChoiceMA"/>
</p:tagLst>
</file>

<file path=ppt/tags/tag11.xml><?xml version="1.0" encoding="utf-8"?>
<p:tagLst xmlns:p="http://schemas.openxmlformats.org/presentationml/2006/main">
  <p:tag name="RAINPROBLEMTYPE" val="ProblemTypeMarker"/>
</p:tagLst>
</file>

<file path=ppt/tags/tag12.xml><?xml version="1.0" encoding="utf-8"?>
<p:tagLst xmlns:p="http://schemas.openxmlformats.org/presentationml/2006/main">
  <p:tag name="RAINPROBLEMTYPE" val="ProblemTypeMarker"/>
</p:tagLst>
</file>

<file path=ppt/tags/tag13.xml><?xml version="1.0" encoding="utf-8"?>
<p:tagLst xmlns:p="http://schemas.openxmlformats.org/presentationml/2006/main">
  <p:tag name="RAINPROBLEMTYPE" val="ProblemTypeMarker"/>
</p:tagLst>
</file>

<file path=ppt/tags/tag14.xml><?xml version="1.0" encoding="utf-8"?>
<p:tagLst xmlns:p="http://schemas.openxmlformats.org/presentationml/2006/main">
  <p:tag name="RAINPROBLEMTYPE" val="ProblemTypeMarker"/>
</p:tagLst>
</file>

<file path=ppt/tags/tag15.xml><?xml version="1.0" encoding="utf-8"?>
<p:tagLst xmlns:p="http://schemas.openxmlformats.org/presentationml/2006/main">
  <p:tag name="RAINPROBLEMTYPE" val="ProblemTypeMarker"/>
</p:tagLst>
</file>

<file path=ppt/tags/tag16.xml><?xml version="1.0" encoding="utf-8"?>
<p:tagLst xmlns:p="http://schemas.openxmlformats.org/presentationml/2006/main">
  <p:tag name="RAINPROBLEM" val="ProblemSetting"/>
  <p:tag name="RAINPROBLEMTYPE" val="MultipleChoiceMA"/>
</p:tagLst>
</file>

<file path=ppt/tags/tag17.xml><?xml version="1.0" encoding="utf-8"?>
<p:tagLst xmlns:p="http://schemas.openxmlformats.org/presentationml/2006/main">
  <p:tag name="PROBLEMSCORE" val="2.0"/>
  <p:tag name="RAINPROBLEMTYPE" val="MultipleChoiceMA"/>
  <p:tag name="RAINPROBLEM" val="MultipleChoiceMA"/>
  <p:tag name="PROBLEMSCORE_HALF" val="1.0"/>
</p:tagLst>
</file>

<file path=ppt/tags/tag2.xml><?xml version="1.0" encoding="utf-8"?>
<p:tagLst xmlns:p="http://schemas.openxmlformats.org/presentationml/2006/main">
  <p:tag name="RAINPROBLEM" val="ProblemItem"/>
</p:tagLst>
</file>

<file path=ppt/tags/tag3.xml><?xml version="1.0" encoding="utf-8"?>
<p:tagLst xmlns:p="http://schemas.openxmlformats.org/presentationml/2006/main">
  <p:tag name="RAINPROBLEM" val="ProblemItem"/>
</p:tagLst>
</file>

<file path=ppt/tags/tag4.xml><?xml version="1.0" encoding="utf-8"?>
<p:tagLst xmlns:p="http://schemas.openxmlformats.org/presentationml/2006/main">
  <p:tag name="RAINPROBLEM" val="ProblemItem"/>
</p:tagLst>
</file>

<file path=ppt/tags/tag5.xml><?xml version="1.0" encoding="utf-8"?>
<p:tagLst xmlns:p="http://schemas.openxmlformats.org/presentationml/2006/main">
  <p:tag name="RAINPROBLEM" val="ProblemItem"/>
</p:tagLst>
</file>

<file path=ppt/tags/tag6.xml><?xml version="1.0" encoding="utf-8"?>
<p:tagLst xmlns:p="http://schemas.openxmlformats.org/presentationml/2006/main">
  <p:tag name="RAINPROBLEM" val="ProblemBullet"/>
  <p:tag name="RAINBULLET" val="Correct"/>
  <p:tag name="RAINPROBLEMTYPE" val="MultipleChoiceMA"/>
</p:tagLst>
</file>

<file path=ppt/tags/tag7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8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9.xml><?xml version="1.0" encoding="utf-8"?>
<p:tagLst xmlns:p="http://schemas.openxmlformats.org/presentationml/2006/main">
  <p:tag name="RAINPROBLEM" val="ProblemBullet"/>
  <p:tag name="RAINBULLET" val="Wrong"/>
  <p:tag name="RAINPROBLEMTYPE" val="MultipleChoiceMA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</Words>
  <Application>WPS 演示</Application>
  <PresentationFormat>全屏显示(16:9)</PresentationFormat>
  <Paragraphs>151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Arial Unicode MS</vt:lpstr>
      <vt:lpstr>Calibri</vt:lpstr>
      <vt:lpstr>隶书</vt:lpstr>
      <vt:lpstr>Wingdings 2</vt:lpstr>
      <vt:lpstr>Wingdings 2</vt:lpstr>
      <vt:lpstr>黑体</vt:lpstr>
      <vt:lpstr>Arial</vt:lpstr>
      <vt:lpstr>Constantia</vt:lpstr>
      <vt:lpstr>1_Office 主题</vt:lpstr>
      <vt:lpstr>流畅</vt:lpstr>
      <vt:lpstr>PowerPoint 演示文稿</vt:lpstr>
      <vt:lpstr>运转指令方式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哈哈</cp:lastModifiedBy>
  <cp:revision>96</cp:revision>
  <dcterms:created xsi:type="dcterms:W3CDTF">2015-10-15T01:42:00Z</dcterms:created>
  <dcterms:modified xsi:type="dcterms:W3CDTF">2019-10-24T02:23:54Z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