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3"/>
  </p:notesMasterIdLst>
  <p:sldIdLst>
    <p:sldId id="257" r:id="rId3"/>
    <p:sldId id="335" r:id="rId4"/>
    <p:sldId id="401" r:id="rId5"/>
    <p:sldId id="374" r:id="rId6"/>
    <p:sldId id="402" r:id="rId7"/>
    <p:sldId id="389" r:id="rId8"/>
    <p:sldId id="403" r:id="rId9"/>
    <p:sldId id="400" r:id="rId10"/>
    <p:sldId id="404" r:id="rId11"/>
    <p:sldId id="292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55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7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87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81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&#25945;&#23398;&#35270;&#39057;/&#24494;&#35838;&#35270;&#39057;/MM420&#38754;&#26495;&#20171;&#32461;&#21644;&#21442;&#25968;&#35774;&#32622;1.mp4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765548" y="2354358"/>
            <a:ext cx="8006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 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 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变频器操作面板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1510447" y="2102488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31105" y="272070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板功能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标题 1"/>
          <p:cNvSpPr txBox="1"/>
          <p:nvPr/>
        </p:nvSpPr>
        <p:spPr bwMode="auto">
          <a:xfrm>
            <a:off x="21067" y="51557"/>
            <a:ext cx="8229057" cy="52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 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 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变频器操作面板</a:t>
            </a:r>
          </a:p>
        </p:txBody>
      </p:sp>
      <p:sp>
        <p:nvSpPr>
          <p:cNvPr id="24" name="矩形 2"/>
          <p:cNvSpPr/>
          <p:nvPr/>
        </p:nvSpPr>
        <p:spPr>
          <a:xfrm>
            <a:off x="4578900" y="1500523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331105" y="336726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参数设置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>
            <a:off x="4578900" y="214129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FF990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>
            <a:off x="4578900" y="281532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>
            <a:off x="4578900" y="350067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7030A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320471" y="211365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操作面板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3517037" y="3247103"/>
            <a:ext cx="907691" cy="3817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3351316" y="1876105"/>
            <a:ext cx="934707" cy="5744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3517037" y="2357184"/>
            <a:ext cx="907691" cy="41145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3517037" y="2927121"/>
            <a:ext cx="907691" cy="13574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378647" y="145480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面板分类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8737" y="0"/>
            <a:ext cx="8229057" cy="570338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面板分类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472" y="962271"/>
            <a:ext cx="8229057" cy="3292574"/>
          </a:xfrm>
        </p:spPr>
        <p:txBody>
          <a:bodyPr/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MM420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系列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状态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显示面板（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SDP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基本操作面板（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BOP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高级操作面板（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AOP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三种。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16" y="2095612"/>
            <a:ext cx="70199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操作面板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7" name="Picture 3"/>
          <p:cNvPicPr/>
          <p:nvPr/>
        </p:nvPicPr>
        <p:blipFill rotWithShape="1">
          <a:blip r:embed="rId2" cstate="print"/>
          <a:srcRect t="7500"/>
          <a:stretch>
            <a:fillRect/>
          </a:stretch>
        </p:blipFill>
        <p:spPr bwMode="auto">
          <a:xfrm>
            <a:off x="1637420" y="797447"/>
            <a:ext cx="5667147" cy="37958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36843" y="891877"/>
          <a:ext cx="7814931" cy="38238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1093"/>
                <a:gridCol w="1604483"/>
                <a:gridCol w="5049355"/>
              </a:tblGrid>
              <a:tr h="398830"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显示</a:t>
                      </a:r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按钮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78355" marR="20764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说明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8830"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en-US" sz="1800" dirty="0" smtClean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状态显示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LCD </a:t>
                      </a:r>
                      <a:r>
                        <a:rPr lang="zh-CN" sz="18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显示变频器当前的设定值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320">
                <a:tc>
                  <a:txBody>
                    <a:bodyPr/>
                    <a:lstStyle/>
                    <a:p>
                      <a:pPr marR="22542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电源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542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zh-CN" sz="1800" smtClean="0">
                          <a:effectLst/>
                          <a:ea typeface="汉仪书宋二简"/>
                          <a:cs typeface="Times New Roman" panose="02020603050405020304"/>
                        </a:rPr>
                        <a:t>起动变频器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0800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zh-CN" sz="1800" dirty="0" smtClean="0">
                          <a:effectLst/>
                          <a:ea typeface="汉仪书宋二简"/>
                          <a:cs typeface="Times New Roman" panose="02020603050405020304"/>
                        </a:rPr>
                        <a:t>起动变频器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925">
                <a:tc>
                  <a:txBody>
                    <a:bodyPr/>
                    <a:lstStyle/>
                    <a:p>
                      <a:pPr marR="26606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MODE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6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6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13360" marR="213995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停止变频器</a:t>
                      </a:r>
                      <a:endParaRPr lang="zh-CN" sz="16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0165" marR="43815" algn="l">
                        <a:lnSpc>
                          <a:spcPct val="115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600" spc="-2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OFF1</a:t>
                      </a:r>
                      <a:r>
                        <a:rPr lang="zh-CN" sz="1600" spc="-3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：按此键，变频器将按选定的减速速率减速停车；默认值运行时此键</a:t>
                      </a:r>
                      <a:r>
                        <a:rPr lang="zh-CN" sz="1600" spc="-2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被封锁；为了允许此键操作，应设定</a:t>
                      </a:r>
                      <a:r>
                        <a:rPr lang="en-US" sz="16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P0700=1</a:t>
                      </a:r>
                      <a:endParaRPr lang="zh-CN" sz="16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marR="5080" algn="l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OFF2</a:t>
                      </a:r>
                      <a:r>
                        <a:rPr lang="zh-CN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：按此键两次（或一次，但时间较长）电动机将在惯性作用下自由停车。此功能总是</a:t>
                      </a:r>
                      <a:r>
                        <a:rPr lang="en-US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使能</a:t>
                      </a:r>
                      <a:r>
                        <a:rPr lang="en-US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sz="16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80">
                <a:tc>
                  <a:txBody>
                    <a:bodyPr/>
                    <a:lstStyle/>
                    <a:p>
                      <a:pPr marR="271780" algn="r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SHIFT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改变电动</a:t>
                      </a:r>
                      <a:endParaRPr lang="zh-CN" sz="1600" dirty="0">
                        <a:effectLst/>
                        <a:latin typeface="Tahoma" panose="020B06040305040402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机的转动方向</a:t>
                      </a:r>
                      <a:endParaRPr lang="zh-CN" sz="1600" dirty="0">
                        <a:effectLst/>
                        <a:latin typeface="Tahoma" panose="020B06040305040402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按此键可以改变电动机的转动方向。电动机的反向用负号（－）表示或用闪烁的小数点表示。缺省值运行时此键是被封锁的，为了使此键的操作有效，应</a:t>
                      </a:r>
                      <a:r>
                        <a:rPr lang="zh-CN" sz="16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设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P0700=1</a:t>
                      </a:r>
                      <a:r>
                        <a:rPr lang="en-US" sz="1600" dirty="0" smtClean="0">
                          <a:effectLst/>
                          <a:latin typeface="汉仪书宋二简"/>
                          <a:ea typeface="微软雅黑" panose="020B0503020204020204" pitchFamily="34" charset="-122"/>
                          <a:cs typeface="Times New Roman" panose="02020603050405020304"/>
                        </a:rPr>
                        <a:t> </a:t>
                      </a:r>
                      <a:endParaRPr lang="zh-CN" sz="1600" dirty="0">
                        <a:effectLst/>
                        <a:latin typeface="Tahoma" panose="020B06040305040402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7" name="image10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5856" y="1507167"/>
            <a:ext cx="952500" cy="457200"/>
          </a:xfrm>
          <a:prstGeom prst="rect">
            <a:avLst/>
          </a:prstGeom>
        </p:spPr>
      </p:pic>
      <p:pic>
        <p:nvPicPr>
          <p:cNvPr id="18" name="图片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3" y="2112010"/>
            <a:ext cx="461645" cy="459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图片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3" y="3054277"/>
            <a:ext cx="440690" cy="459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图片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88" y="4197343"/>
            <a:ext cx="440690" cy="448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6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53801" y="516085"/>
          <a:ext cx="7814931" cy="43967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1093"/>
                <a:gridCol w="1296139"/>
                <a:gridCol w="5357699"/>
              </a:tblGrid>
              <a:tr h="398830"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显示</a:t>
                      </a:r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按钮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78355" marR="20764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说明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5995"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电动机点动</a:t>
                      </a:r>
                      <a:endParaRPr lang="zh-CN" sz="1600">
                        <a:effectLst/>
                        <a:latin typeface="Tahoma" panose="020B06040305040402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汉仪书宋二简"/>
                          <a:cs typeface="..ì."/>
                        </a:rPr>
                        <a:t>在变频器无输出的情况下按此键，将使电机起动，并按预设定的点动频率运行。释放此键时，变频器停车。如果电动机正在运行，按此键将不起作用。</a:t>
                      </a:r>
                      <a:endParaRPr lang="zh-CN" sz="1600" dirty="0">
                        <a:effectLst/>
                        <a:latin typeface="Tahoma" panose="020B06040305040402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30">
                <a:tc>
                  <a:txBody>
                    <a:bodyPr/>
                    <a:lstStyle/>
                    <a:p>
                      <a:pPr marR="22542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13360" marR="21336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0165" algn="l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此键用于浏览辅助信息。</a:t>
                      </a:r>
                    </a:p>
                    <a:p>
                      <a:pPr marL="50165" marR="43815" algn="l">
                        <a:lnSpc>
                          <a:spcPct val="115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zh-CN" sz="1200" spc="-3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变频器运行过程中，在显示任何一个参数时按下此键并保持 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2s </a:t>
                      </a:r>
                      <a:r>
                        <a:rPr lang="zh-CN" sz="1200" spc="-3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不动，将显示以下参数值（在变频器运行中，从任何一个参数开始）：</a:t>
                      </a:r>
                      <a:endParaRPr lang="zh-CN" sz="12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285750" algn="l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169545" algn="l"/>
                        </a:tabLs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直流回路电压（</a:t>
                      </a:r>
                      <a:r>
                        <a:rPr lang="zh-CN" sz="1200" spc="185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用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d</a:t>
                      </a:r>
                      <a:r>
                        <a:rPr lang="en-US" sz="1200" spc="18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表示，单位：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V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</a:p>
                    <a:p>
                      <a:pPr indent="238125" algn="l">
                        <a:spcBef>
                          <a:spcPts val="160"/>
                        </a:spcBef>
                        <a:spcAft>
                          <a:spcPts val="0"/>
                        </a:spcAft>
                        <a:tabLst>
                          <a:tab pos="169545" algn="l"/>
                        </a:tabLs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输出电流（</a:t>
                      </a: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</a:p>
                    <a:p>
                      <a:pPr indent="234950" algn="l">
                        <a:spcBef>
                          <a:spcPts val="160"/>
                        </a:spcBef>
                        <a:spcAft>
                          <a:spcPts val="0"/>
                        </a:spcAft>
                        <a:tabLst>
                          <a:tab pos="169545" algn="l"/>
                        </a:tabLst>
                      </a:pPr>
                      <a:r>
                        <a:rPr lang="en-US" sz="1200" spc="-5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3.</a:t>
                      </a:r>
                      <a:r>
                        <a:rPr lang="zh-CN" sz="1200" spc="-5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输出频率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Hz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</a:p>
                    <a:p>
                      <a:pPr indent="238125" algn="l">
                        <a:spcBef>
                          <a:spcPts val="160"/>
                        </a:spcBef>
                        <a:spcAft>
                          <a:spcPts val="0"/>
                        </a:spcAft>
                        <a:tabLst>
                          <a:tab pos="169545" algn="l"/>
                        </a:tabLst>
                      </a:pPr>
                      <a:r>
                        <a:rPr lang="en-US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4.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输出电压（</a:t>
                      </a:r>
                      <a:r>
                        <a:rPr lang="zh-CN" sz="1200" spc="185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用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o</a:t>
                      </a:r>
                      <a:r>
                        <a:rPr lang="en-US" sz="1200" spc="185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表示，单位：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V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）。</a:t>
                      </a:r>
                    </a:p>
                    <a:p>
                      <a:pPr marL="50165" marR="46990" indent="154940" algn="l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  <a:tabLst>
                          <a:tab pos="169545" algn="l"/>
                        </a:tabLst>
                      </a:pPr>
                      <a:r>
                        <a:rPr lang="zh-CN" sz="1200" spc="-7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由 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P0005</a:t>
                      </a:r>
                      <a:r>
                        <a:rPr lang="en-US" sz="1200" spc="175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选定的数值（</a:t>
                      </a:r>
                      <a:r>
                        <a:rPr lang="zh-CN" sz="1200" spc="-5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如果 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P0005</a:t>
                      </a:r>
                      <a:r>
                        <a:rPr lang="en-US" sz="1200" spc="175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选择显示上述参数中的任何一个（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4 </a:t>
                      </a:r>
                      <a:r>
                        <a:rPr lang="zh-CN" sz="1200" spc="-95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或 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），这里将不再显示）。</a:t>
                      </a:r>
                    </a:p>
                    <a:p>
                      <a:pPr marL="50165" marR="1465580" algn="l">
                        <a:lnSpc>
                          <a:spcPct val="121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连续多次按下此键，将轮流显示以上参数。跳转功能：</a:t>
                      </a:r>
                    </a:p>
                    <a:p>
                      <a:pPr marL="50165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在显示任何一个参数（</a:t>
                      </a:r>
                      <a:r>
                        <a:rPr lang="en-US" sz="1200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rXXXX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或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PXXXX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）时短时间按下此键，将立即跳转到</a:t>
                      </a:r>
                    </a:p>
                    <a:p>
                      <a:pPr marL="50165" marR="44450" algn="l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r0000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，如果需要的话，可以接着修改其他的参数。跳转到</a:t>
                      </a:r>
                      <a:r>
                        <a:rPr lang="en-US" sz="12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r0000 </a:t>
                      </a: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后，按此键将返回原来的显示点。</a:t>
                      </a:r>
                    </a:p>
                    <a:p>
                      <a:pPr marL="50165" algn="l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故障确认：</a:t>
                      </a:r>
                    </a:p>
                    <a:p>
                      <a:pPr marL="50165" algn="l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在出现故障或报警的情况下，按下此键可以对故障或报警进行确认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21" name="图片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69" y="1225624"/>
            <a:ext cx="43815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106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3387" y="3385479"/>
            <a:ext cx="457200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7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36843" y="891875"/>
          <a:ext cx="7869205" cy="32973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9157"/>
                <a:gridCol w="1615626"/>
                <a:gridCol w="5084422"/>
              </a:tblGrid>
              <a:tr h="760927"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显示</a:t>
                      </a:r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按钮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78355" marR="20764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说明</a:t>
                      </a: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45475">
                <a:tc>
                  <a:txBody>
                    <a:bodyPr/>
                    <a:lstStyle/>
                    <a:p>
                      <a:pPr marL="210820" marR="2139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r>
                        <a:rPr lang="en-US" sz="2000" dirty="0" err="1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访问参数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r>
                        <a:rPr lang="en-US" sz="2000" dirty="0" err="1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按此键即可访问参数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475">
                <a:tc>
                  <a:txBody>
                    <a:bodyPr/>
                    <a:lstStyle/>
                    <a:p>
                      <a:pPr marR="22542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r>
                        <a:rPr lang="en-US" sz="2000" dirty="0" err="1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增加数值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r>
                        <a:rPr lang="zh-CN" sz="2000" dirty="0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此键即可增加面板上显示的参数数值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475">
                <a:tc>
                  <a:txBody>
                    <a:bodyPr/>
                    <a:lstStyle/>
                    <a:p>
                      <a:pPr marR="26606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zh-CN" sz="18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r>
                        <a:rPr lang="en-US" sz="2000" dirty="0" err="1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减少数值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r>
                        <a:rPr lang="zh-CN" sz="2000" dirty="0" smtClean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此键即可减少面板上显示的参数数值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0" name="image107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0647" y="1532860"/>
            <a:ext cx="441325" cy="461645"/>
          </a:xfrm>
          <a:prstGeom prst="rect">
            <a:avLst/>
          </a:prstGeom>
        </p:spPr>
      </p:pic>
      <p:pic>
        <p:nvPicPr>
          <p:cNvPr id="11" name="image108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9503" y="2716198"/>
            <a:ext cx="451485" cy="461645"/>
          </a:xfrm>
          <a:prstGeom prst="rect">
            <a:avLst/>
          </a:prstGeom>
        </p:spPr>
      </p:pic>
      <p:pic>
        <p:nvPicPr>
          <p:cNvPr id="12" name="image109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3662" y="3591909"/>
            <a:ext cx="448310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8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参数设置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48586" y="986783"/>
          <a:ext cx="7921255" cy="3627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4806"/>
                <a:gridCol w="458032"/>
                <a:gridCol w="4521442"/>
                <a:gridCol w="2376975"/>
              </a:tblGrid>
              <a:tr h="179705">
                <a:tc gridSpan="3">
                  <a:txBody>
                    <a:bodyPr/>
                    <a:lstStyle/>
                    <a:p>
                      <a:pPr marL="1554480" marR="155765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操作步骤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6565" algn="l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BOP </a:t>
                      </a: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显示结果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1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键，访问参数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2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键，直到显示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P1000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3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键，直到显示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in000</a:t>
                      </a:r>
                      <a:r>
                        <a:rPr lang="zh-CN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，即 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P1000 </a:t>
                      </a:r>
                      <a:r>
                        <a:rPr lang="zh-CN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的第 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0 </a:t>
                      </a:r>
                      <a:r>
                        <a:rPr lang="zh-CN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组值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4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键，显示当前值 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2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5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键，达到所要求的值 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1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6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键，存储当前设置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7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键，显示</a:t>
                      </a:r>
                      <a:r>
                        <a:rPr lang="en-US" sz="1400">
                          <a:effectLst/>
                          <a:latin typeface="Times New Roman" panose="02020603050405020304"/>
                          <a:ea typeface="Times New Roman" panose="02020603050405020304"/>
                          <a:cs typeface="宋体" panose="02010600030101010101" pitchFamily="2" charset="-122"/>
                        </a:rPr>
                        <a:t>r0000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/>
                          <a:cs typeface="宋体" panose="02010600030101010101" pitchFamily="2" charset="-122"/>
                        </a:rPr>
                        <a:t>8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50165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4224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键，显示频率</a:t>
                      </a:r>
                      <a:endParaRPr lang="zh-CN" sz="1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0" name="image1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71" y="3888895"/>
            <a:ext cx="8953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96" y="3463593"/>
            <a:ext cx="8858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age11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71" y="2134524"/>
            <a:ext cx="8858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age11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71" y="2538560"/>
            <a:ext cx="8953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age11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96" y="3017025"/>
            <a:ext cx="8858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age1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70" y="1749425"/>
            <a:ext cx="8858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age11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71" y="1298613"/>
            <a:ext cx="8858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119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69" y="4365736"/>
            <a:ext cx="8858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11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72181" y="1298613"/>
            <a:ext cx="260926" cy="276225"/>
          </a:xfrm>
          <a:prstGeom prst="rect">
            <a:avLst/>
          </a:prstGeom>
        </p:spPr>
      </p:pic>
      <p:pic>
        <p:nvPicPr>
          <p:cNvPr id="25" name="image11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72181" y="2571677"/>
            <a:ext cx="260926" cy="276225"/>
          </a:xfrm>
          <a:prstGeom prst="rect">
            <a:avLst/>
          </a:prstGeom>
        </p:spPr>
      </p:pic>
      <p:pic>
        <p:nvPicPr>
          <p:cNvPr id="26" name="image11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94118" y="3463593"/>
            <a:ext cx="260926" cy="276225"/>
          </a:xfrm>
          <a:prstGeom prst="rect">
            <a:avLst/>
          </a:prstGeom>
        </p:spPr>
      </p:pic>
      <p:pic>
        <p:nvPicPr>
          <p:cNvPr id="27" name="image112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72180" y="1749425"/>
            <a:ext cx="282864" cy="276225"/>
          </a:xfrm>
          <a:prstGeom prst="rect">
            <a:avLst/>
          </a:prstGeom>
        </p:spPr>
      </p:pic>
      <p:pic>
        <p:nvPicPr>
          <p:cNvPr id="28" name="image120.pn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462219" y="2985127"/>
            <a:ext cx="282192" cy="285750"/>
          </a:xfrm>
          <a:prstGeom prst="rect">
            <a:avLst/>
          </a:prstGeom>
        </p:spPr>
      </p:pic>
      <p:pic>
        <p:nvPicPr>
          <p:cNvPr id="29" name="image11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84829" y="2144049"/>
            <a:ext cx="260926" cy="276225"/>
          </a:xfrm>
          <a:prstGeom prst="rect">
            <a:avLst/>
          </a:prstGeom>
        </p:spPr>
      </p:pic>
      <p:pic>
        <p:nvPicPr>
          <p:cNvPr id="30" name="image11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86174" y="4346686"/>
            <a:ext cx="260926" cy="276225"/>
          </a:xfrm>
          <a:prstGeom prst="rect">
            <a:avLst/>
          </a:prstGeom>
        </p:spPr>
      </p:pic>
      <p:pic>
        <p:nvPicPr>
          <p:cNvPr id="31" name="image121.png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472180" y="3867630"/>
            <a:ext cx="272231" cy="28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9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参数设置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2" name="矩形 21">
            <a:hlinkClick r:id="rId2" action="ppaction://hlinkfile"/>
          </p:cNvPr>
          <p:cNvSpPr/>
          <p:nvPr/>
        </p:nvSpPr>
        <p:spPr>
          <a:xfrm>
            <a:off x="2118201" y="2387512"/>
            <a:ext cx="5591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BOP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面板介绍及参数设置视频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550</Words>
  <Application>Microsoft Office PowerPoint</Application>
  <PresentationFormat>全屏显示(16:9)</PresentationFormat>
  <Paragraphs>163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..ì.</vt:lpstr>
      <vt:lpstr>Arial Unicode MS</vt:lpstr>
      <vt:lpstr>汉仪书宋二简</vt:lpstr>
      <vt:lpstr>黑体</vt:lpstr>
      <vt:lpstr>隶书</vt:lpstr>
      <vt:lpstr>宋体</vt:lpstr>
      <vt:lpstr>微软雅黑</vt:lpstr>
      <vt:lpstr>Arial</vt:lpstr>
      <vt:lpstr>Calibri</vt:lpstr>
      <vt:lpstr>Constantia</vt:lpstr>
      <vt:lpstr>Tahoma</vt:lpstr>
      <vt:lpstr>Times New Roman</vt:lpstr>
      <vt:lpstr>Wingdings 2</vt:lpstr>
      <vt:lpstr>1_Office 主题</vt:lpstr>
      <vt:lpstr>流畅</vt:lpstr>
      <vt:lpstr>PowerPoint 演示文稿</vt:lpstr>
      <vt:lpstr>PowerPoint 演示文稿</vt:lpstr>
      <vt:lpstr>面板分类</vt:lpstr>
      <vt:lpstr>操作面板</vt:lpstr>
      <vt:lpstr>面板功能</vt:lpstr>
      <vt:lpstr>面板功能</vt:lpstr>
      <vt:lpstr>面板功能</vt:lpstr>
      <vt:lpstr>参数设置</vt:lpstr>
      <vt:lpstr>参数设置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subject>哎呀小小草</dc:subject>
  <dc:creator>哎呀小小草</dc:creator>
  <cp:keywords>https://800sucai.taobao.com</cp:keywords>
  <dc:description>https://800sucai.taobao.com</dc:description>
  <cp:lastModifiedBy>acer</cp:lastModifiedBy>
  <cp:revision>167</cp:revision>
  <dcterms:created xsi:type="dcterms:W3CDTF">2015-10-15T01:42:00Z</dcterms:created>
  <dcterms:modified xsi:type="dcterms:W3CDTF">2019-07-09T05:48:32Z</dcterms:modified>
  <cp:category>https://800sucai.taobao.com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