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2"/>
  </p:sldMasterIdLst>
  <p:notesMasterIdLst>
    <p:notesMasterId r:id="rId12"/>
  </p:notesMasterIdLst>
  <p:sldIdLst>
    <p:sldId id="257" r:id="rId3"/>
    <p:sldId id="335" r:id="rId4"/>
    <p:sldId id="374" r:id="rId5"/>
    <p:sldId id="402" r:id="rId6"/>
    <p:sldId id="409" r:id="rId7"/>
    <p:sldId id="403" r:id="rId8"/>
    <p:sldId id="410" r:id="rId9"/>
    <p:sldId id="400" r:id="rId10"/>
    <p:sldId id="292" r:id="rId11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3">
          <p15:clr>
            <a:srgbClr val="A4A3A4"/>
          </p15:clr>
        </p15:guide>
        <p15:guide id="2" pos="2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 autoAdjust="0"/>
    <p:restoredTop sz="94660" autoAdjust="0"/>
  </p:normalViewPr>
  <p:slideViewPr>
    <p:cSldViewPr snapToGrid="0">
      <p:cViewPr varScale="1">
        <p:scale>
          <a:sx n="98" d="100"/>
          <a:sy n="98" d="100"/>
        </p:scale>
        <p:origin x="558" y="90"/>
      </p:cViewPr>
      <p:guideLst>
        <p:guide orient="horz" pos="1643"/>
        <p:guide pos="2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CD234-1A59-463F-8B12-F9DAA98A294F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BB733-DF6B-4801-AFF9-46967ACB99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4143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B733-DF6B-4801-AFF9-46967ACB994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712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B733-DF6B-4801-AFF9-46967ACB9940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9173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06"/>
          <p:cNvGrpSpPr>
            <a:grpSpLocks noChangeAspect="1"/>
          </p:cNvGrpSpPr>
          <p:nvPr userDrawn="1"/>
        </p:nvGrpSpPr>
        <p:grpSpPr bwMode="auto">
          <a:xfrm>
            <a:off x="0" y="-206"/>
            <a:ext cx="9144000" cy="3697701"/>
            <a:chOff x="1602" y="283"/>
            <a:chExt cx="5028" cy="2711"/>
          </a:xfrm>
        </p:grpSpPr>
        <p:sp>
          <p:nvSpPr>
            <p:cNvPr id="17" name="Freeform 107"/>
            <p:cNvSpPr/>
            <p:nvPr/>
          </p:nvSpPr>
          <p:spPr bwMode="auto">
            <a:xfrm>
              <a:off x="1602" y="426"/>
              <a:ext cx="5028" cy="2568"/>
            </a:xfrm>
            <a:custGeom>
              <a:avLst/>
              <a:gdLst/>
              <a:ahLst/>
              <a:cxnLst>
                <a:cxn ang="0">
                  <a:pos x="2129" y="670"/>
                </a:cxn>
                <a:cxn ang="0">
                  <a:pos x="2129" y="640"/>
                </a:cxn>
                <a:cxn ang="0">
                  <a:pos x="0" y="0"/>
                </a:cxn>
                <a:cxn ang="0">
                  <a:pos x="0" y="688"/>
                </a:cxn>
                <a:cxn ang="0">
                  <a:pos x="1053" y="1054"/>
                </a:cxn>
                <a:cxn ang="0">
                  <a:pos x="2129" y="670"/>
                </a:cxn>
              </a:cxnLst>
              <a:rect l="0" t="0" r="r" b="b"/>
              <a:pathLst>
                <a:path w="2129" h="1054">
                  <a:moveTo>
                    <a:pt x="2129" y="670"/>
                  </a:moveTo>
                  <a:cubicBezTo>
                    <a:pt x="2129" y="640"/>
                    <a:pt x="2129" y="640"/>
                    <a:pt x="2129" y="640"/>
                  </a:cubicBezTo>
                  <a:cubicBezTo>
                    <a:pt x="1070" y="830"/>
                    <a:pt x="360" y="617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310" y="932"/>
                    <a:pt x="661" y="1054"/>
                    <a:pt x="1053" y="1054"/>
                  </a:cubicBezTo>
                  <a:cubicBezTo>
                    <a:pt x="1454" y="1054"/>
                    <a:pt x="1813" y="926"/>
                    <a:pt x="2129" y="67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2B9BD3"/>
                </a:gs>
                <a:gs pos="31000">
                  <a:srgbClr val="21D6E0"/>
                </a:gs>
                <a:gs pos="77000">
                  <a:srgbClr val="0087E6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  <p:sp>
          <p:nvSpPr>
            <p:cNvPr id="18" name="Freeform 108"/>
            <p:cNvSpPr/>
            <p:nvPr/>
          </p:nvSpPr>
          <p:spPr bwMode="auto">
            <a:xfrm>
              <a:off x="1602" y="283"/>
              <a:ext cx="5028" cy="2200"/>
            </a:xfrm>
            <a:custGeom>
              <a:avLst/>
              <a:gdLst/>
              <a:ahLst/>
              <a:cxnLst>
                <a:cxn ang="0">
                  <a:pos x="2129" y="697"/>
                </a:cxn>
                <a:cxn ang="0">
                  <a:pos x="2129" y="623"/>
                </a:cxn>
                <a:cxn ang="0">
                  <a:pos x="1181" y="0"/>
                </a:cxn>
                <a:cxn ang="0">
                  <a:pos x="0" y="0"/>
                </a:cxn>
                <a:cxn ang="0">
                  <a:pos x="0" y="57"/>
                </a:cxn>
                <a:cxn ang="0">
                  <a:pos x="2129" y="697"/>
                </a:cxn>
              </a:cxnLst>
              <a:rect l="0" t="0" r="r" b="b"/>
              <a:pathLst>
                <a:path w="2129" h="887">
                  <a:moveTo>
                    <a:pt x="2129" y="697"/>
                  </a:moveTo>
                  <a:cubicBezTo>
                    <a:pt x="2129" y="623"/>
                    <a:pt x="2129" y="623"/>
                    <a:pt x="2129" y="623"/>
                  </a:cubicBezTo>
                  <a:cubicBezTo>
                    <a:pt x="1448" y="642"/>
                    <a:pt x="1132" y="434"/>
                    <a:pt x="118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360" y="674"/>
                    <a:pt x="1070" y="887"/>
                    <a:pt x="2129" y="697"/>
                  </a:cubicBezTo>
                  <a:close/>
                </a:path>
              </a:pathLst>
            </a:custGeom>
            <a:gradFill flip="none" rotWithShape="1">
              <a:gsLst>
                <a:gs pos="27000">
                  <a:srgbClr val="0D7AB9"/>
                </a:gs>
                <a:gs pos="17000">
                  <a:srgbClr val="21D6E0"/>
                </a:gs>
                <a:gs pos="75000">
                  <a:srgbClr val="0087E6"/>
                </a:gs>
              </a:gsLst>
              <a:lin ang="7200000" scaled="0"/>
              <a:tileRect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  <p:sp>
          <p:nvSpPr>
            <p:cNvPr id="19" name="Freeform 109"/>
            <p:cNvSpPr/>
            <p:nvPr/>
          </p:nvSpPr>
          <p:spPr bwMode="auto">
            <a:xfrm>
              <a:off x="4255" y="283"/>
              <a:ext cx="2375" cy="1650"/>
            </a:xfrm>
            <a:custGeom>
              <a:avLst/>
              <a:gdLst/>
              <a:ahLst/>
              <a:cxnLst>
                <a:cxn ang="0">
                  <a:pos x="997" y="623"/>
                </a:cxn>
                <a:cxn ang="0">
                  <a:pos x="997" y="0"/>
                </a:cxn>
                <a:cxn ang="0">
                  <a:pos x="49" y="0"/>
                </a:cxn>
                <a:cxn ang="0">
                  <a:pos x="997" y="623"/>
                </a:cxn>
              </a:cxnLst>
              <a:rect l="0" t="0" r="r" b="b"/>
              <a:pathLst>
                <a:path w="997" h="642">
                  <a:moveTo>
                    <a:pt x="997" y="623"/>
                  </a:moveTo>
                  <a:cubicBezTo>
                    <a:pt x="997" y="0"/>
                    <a:pt x="997" y="0"/>
                    <a:pt x="997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0" y="434"/>
                    <a:pt x="316" y="642"/>
                    <a:pt x="997" y="623"/>
                  </a:cubicBezTo>
                  <a:close/>
                </a:path>
              </a:pathLst>
            </a:custGeom>
            <a:gradFill flip="none" rotWithShape="1">
              <a:gsLst>
                <a:gs pos="18000">
                  <a:srgbClr val="4ABEEE"/>
                </a:gs>
                <a:gs pos="75000">
                  <a:srgbClr val="0D7AB9"/>
                </a:gs>
              </a:gsLst>
              <a:path path="circle">
                <a:fillToRect l="100000" b="100000"/>
              </a:path>
              <a:tileRect t="-100000" r="-100000"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</p:grpSp>
      <p:sp>
        <p:nvSpPr>
          <p:cNvPr id="22" name="Freeform 26"/>
          <p:cNvSpPr/>
          <p:nvPr userDrawn="1"/>
        </p:nvSpPr>
        <p:spPr bwMode="auto">
          <a:xfrm>
            <a:off x="0" y="2976555"/>
            <a:ext cx="9144000" cy="2166946"/>
          </a:xfrm>
          <a:custGeom>
            <a:avLst/>
            <a:gdLst/>
            <a:ahLst/>
            <a:cxnLst>
              <a:cxn ang="0">
                <a:pos x="2861" y="904"/>
              </a:cxn>
              <a:cxn ang="0">
                <a:pos x="2861" y="0"/>
              </a:cxn>
              <a:cxn ang="0">
                <a:pos x="1382" y="332"/>
              </a:cxn>
              <a:cxn ang="0">
                <a:pos x="0" y="46"/>
              </a:cxn>
              <a:cxn ang="0">
                <a:pos x="0" y="904"/>
              </a:cxn>
              <a:cxn ang="0">
                <a:pos x="2861" y="904"/>
              </a:cxn>
            </a:cxnLst>
            <a:rect l="0" t="0" r="r" b="b"/>
            <a:pathLst>
              <a:path w="2861" h="904">
                <a:moveTo>
                  <a:pt x="2861" y="904"/>
                </a:moveTo>
                <a:cubicBezTo>
                  <a:pt x="2861" y="0"/>
                  <a:pt x="2861" y="0"/>
                  <a:pt x="2861" y="0"/>
                </a:cubicBezTo>
                <a:cubicBezTo>
                  <a:pt x="2414" y="221"/>
                  <a:pt x="1921" y="332"/>
                  <a:pt x="1382" y="332"/>
                </a:cubicBezTo>
                <a:cubicBezTo>
                  <a:pt x="882" y="332"/>
                  <a:pt x="421" y="237"/>
                  <a:pt x="0" y="46"/>
                </a:cubicBezTo>
                <a:cubicBezTo>
                  <a:pt x="0" y="904"/>
                  <a:pt x="0" y="904"/>
                  <a:pt x="0" y="904"/>
                </a:cubicBezTo>
                <a:cubicBezTo>
                  <a:pt x="2861" y="904"/>
                  <a:pt x="2861" y="904"/>
                  <a:pt x="2861" y="904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59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23" name="Freeform 27"/>
          <p:cNvSpPr/>
          <p:nvPr/>
        </p:nvSpPr>
        <p:spPr bwMode="auto">
          <a:xfrm>
            <a:off x="0" y="2361736"/>
            <a:ext cx="9144000" cy="1335164"/>
          </a:xfrm>
          <a:custGeom>
            <a:avLst/>
            <a:gdLst/>
            <a:ahLst/>
            <a:cxnLst>
              <a:cxn ang="0">
                <a:pos x="2861" y="225"/>
              </a:cxn>
              <a:cxn ang="0">
                <a:pos x="2861" y="0"/>
              </a:cxn>
              <a:cxn ang="0">
                <a:pos x="1415" y="516"/>
              </a:cxn>
              <a:cxn ang="0">
                <a:pos x="0" y="25"/>
              </a:cxn>
              <a:cxn ang="0">
                <a:pos x="0" y="271"/>
              </a:cxn>
              <a:cxn ang="0">
                <a:pos x="1382" y="557"/>
              </a:cxn>
              <a:cxn ang="0">
                <a:pos x="2861" y="225"/>
              </a:cxn>
            </a:cxnLst>
            <a:rect l="0" t="0" r="r" b="b"/>
            <a:pathLst>
              <a:path w="2861" h="557">
                <a:moveTo>
                  <a:pt x="2861" y="225"/>
                </a:moveTo>
                <a:cubicBezTo>
                  <a:pt x="2861" y="0"/>
                  <a:pt x="2861" y="0"/>
                  <a:pt x="2861" y="0"/>
                </a:cubicBezTo>
                <a:cubicBezTo>
                  <a:pt x="2436" y="344"/>
                  <a:pt x="1954" y="516"/>
                  <a:pt x="1415" y="516"/>
                </a:cubicBezTo>
                <a:cubicBezTo>
                  <a:pt x="889" y="516"/>
                  <a:pt x="417" y="352"/>
                  <a:pt x="0" y="25"/>
                </a:cubicBezTo>
                <a:cubicBezTo>
                  <a:pt x="0" y="271"/>
                  <a:pt x="0" y="271"/>
                  <a:pt x="0" y="271"/>
                </a:cubicBezTo>
                <a:cubicBezTo>
                  <a:pt x="421" y="462"/>
                  <a:pt x="882" y="557"/>
                  <a:pt x="1382" y="557"/>
                </a:cubicBezTo>
                <a:cubicBezTo>
                  <a:pt x="1921" y="557"/>
                  <a:pt x="2414" y="446"/>
                  <a:pt x="2861" y="225"/>
                </a:cubicBezTo>
                <a:close/>
              </a:path>
            </a:pathLst>
          </a:custGeom>
          <a:solidFill>
            <a:srgbClr val="000000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24" name="Freeform 28"/>
          <p:cNvSpPr/>
          <p:nvPr/>
        </p:nvSpPr>
        <p:spPr bwMode="auto">
          <a:xfrm>
            <a:off x="0" y="2880672"/>
            <a:ext cx="9144000" cy="891708"/>
          </a:xfrm>
          <a:custGeom>
            <a:avLst/>
            <a:gdLst/>
            <a:ahLst/>
            <a:cxnLst>
              <a:cxn ang="0">
                <a:pos x="2861" y="40"/>
              </a:cxn>
              <a:cxn ang="0">
                <a:pos x="2861" y="0"/>
              </a:cxn>
              <a:cxn ang="0">
                <a:pos x="1382" y="332"/>
              </a:cxn>
              <a:cxn ang="0">
                <a:pos x="0" y="46"/>
              </a:cxn>
              <a:cxn ang="0">
                <a:pos x="0" y="86"/>
              </a:cxn>
              <a:cxn ang="0">
                <a:pos x="1382" y="372"/>
              </a:cxn>
              <a:cxn ang="0">
                <a:pos x="2861" y="40"/>
              </a:cxn>
            </a:cxnLst>
            <a:rect l="0" t="0" r="r" b="b"/>
            <a:pathLst>
              <a:path w="2861" h="372">
                <a:moveTo>
                  <a:pt x="2861" y="40"/>
                </a:moveTo>
                <a:cubicBezTo>
                  <a:pt x="2861" y="0"/>
                  <a:pt x="2861" y="0"/>
                  <a:pt x="2861" y="0"/>
                </a:cubicBezTo>
                <a:cubicBezTo>
                  <a:pt x="2414" y="221"/>
                  <a:pt x="1921" y="332"/>
                  <a:pt x="1382" y="332"/>
                </a:cubicBezTo>
                <a:cubicBezTo>
                  <a:pt x="882" y="332"/>
                  <a:pt x="421" y="237"/>
                  <a:pt x="0" y="46"/>
                </a:cubicBezTo>
                <a:cubicBezTo>
                  <a:pt x="0" y="86"/>
                  <a:pt x="0" y="86"/>
                  <a:pt x="0" y="86"/>
                </a:cubicBezTo>
                <a:cubicBezTo>
                  <a:pt x="421" y="277"/>
                  <a:pt x="882" y="372"/>
                  <a:pt x="1382" y="372"/>
                </a:cubicBezTo>
                <a:cubicBezTo>
                  <a:pt x="1921" y="372"/>
                  <a:pt x="2414" y="261"/>
                  <a:pt x="2861" y="40"/>
                </a:cubicBezTo>
                <a:close/>
              </a:path>
            </a:pathLst>
          </a:custGeom>
          <a:solidFill>
            <a:srgbClr val="97BD4F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158826" y="2270803"/>
            <a:ext cx="157433" cy="2325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77923" tIns="38962" rIns="77923" bIns="38962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10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028701"/>
            <a:ext cx="7851648" cy="1371600"/>
          </a:xfrm>
          <a:ln>
            <a:noFill/>
          </a:ln>
        </p:spPr>
        <p:txBody>
          <a:bodyPr tIns="0" rIns="15585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2421403"/>
            <a:ext cx="7854696" cy="1314450"/>
          </a:xfrm>
        </p:spPr>
        <p:txBody>
          <a:bodyPr lIns="0" rIns="15585"/>
          <a:lstStyle>
            <a:lvl1pPr marL="0" marR="38735" indent="0" algn="r">
              <a:buNone/>
              <a:defRPr>
                <a:solidFill>
                  <a:schemeClr val="tx1"/>
                </a:solidFill>
              </a:defRPr>
            </a:lvl1pPr>
            <a:lvl2pPr marL="389890" indent="0" algn="ctr">
              <a:buNone/>
            </a:lvl2pPr>
            <a:lvl3pPr marL="779145" indent="0" algn="ctr">
              <a:buNone/>
            </a:lvl3pPr>
            <a:lvl4pPr marL="1169035" indent="0" algn="ctr">
              <a:buNone/>
            </a:lvl4pPr>
            <a:lvl5pPr marL="1558290" indent="0" algn="ctr">
              <a:buNone/>
            </a:lvl5pPr>
            <a:lvl6pPr marL="1948180" indent="0" algn="ctr">
              <a:buNone/>
            </a:lvl6pPr>
            <a:lvl7pPr marL="2337435" indent="0" algn="ctr">
              <a:buNone/>
            </a:lvl7pPr>
            <a:lvl8pPr marL="2727325" indent="0" algn="ctr">
              <a:buNone/>
            </a:lvl8pPr>
            <a:lvl9pPr marL="3117215" indent="0" algn="ctr">
              <a:buNone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5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6580B-2481-41E5-B47E-B7E27A1FC18D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t>7/9/2019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7F2CC-D35B-41E5-A764-0A2557584678}" type="slidenum">
              <a:rPr lang="en-US">
                <a:solidFill>
                  <a:srgbClr val="DBF5F9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632A0-C4B0-4127-A58F-D378483353F1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7/9/2019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591D8-E6AA-41A6-BAFA-2226DC449505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028499"/>
            <a:ext cx="7772400" cy="1132284"/>
          </a:xfrm>
        </p:spPr>
        <p:txBody>
          <a:bodyPr lIns="38962" rIns="38962"/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B2F7F-677A-441A-B1F0-515827764BEB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t>7/9/2019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9076D-57A5-49F9-BA23-183867509175}" type="slidenum">
              <a:rPr lang="en-US">
                <a:solidFill>
                  <a:srgbClr val="DBF5F9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87BE5-3395-48AA-A0D0-FEE0D0506C24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7/9/2019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B5DF4-E487-4B67-9FBF-55259FEE5682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38962" tIns="0" rIns="38962" bIns="0" anchor="ctr">
            <a:noAutofit/>
          </a:bodyPr>
          <a:lstStyle>
            <a:lvl1pPr marL="0" indent="0">
              <a:buNone/>
              <a:defRPr sz="2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700" b="1"/>
            </a:lvl2pPr>
            <a:lvl3pPr>
              <a:buNone/>
              <a:defRPr sz="16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394819"/>
            <a:ext cx="4041776" cy="491132"/>
          </a:xfrm>
        </p:spPr>
        <p:txBody>
          <a:bodyPr lIns="38962" tIns="0" rIns="38962" bIns="0" anchor="ctr"/>
          <a:lstStyle>
            <a:lvl1pPr marL="0" indent="0">
              <a:buNone/>
              <a:defRPr sz="2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700" b="1"/>
            </a:lvl2pPr>
            <a:lvl3pPr>
              <a:buNone/>
              <a:defRPr sz="16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85950"/>
            <a:ext cx="4041776" cy="2884290"/>
          </a:xfrm>
        </p:spPr>
        <p:txBody>
          <a:bodyPr tIns="0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69EC3-FC5B-4B5E-91DC-D60870C8D91C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7/9/2019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334BD-7906-49C5-AA12-1D5B8388BAA0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154A4-7D55-4521-AE89-D2935E2035D4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7/9/2019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834FE-6E70-4768-B108-AC833B3004BA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1374C-F9CC-44F9-AAC6-898DF052E5EA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7/9/2019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8F2AE-FC74-42FE-A45E-EBF300AF8CD4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7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5585" rIns="15585"/>
          <a:lstStyle>
            <a:lvl1pPr marL="0" indent="0" algn="l">
              <a:buNone/>
              <a:defRPr sz="1200"/>
            </a:lvl1pPr>
            <a:lvl2pPr indent="0" algn="l">
              <a:buNone/>
              <a:defRPr sz="1000"/>
            </a:lvl2pPr>
            <a:lvl3pPr indent="0" algn="l">
              <a:buNone/>
              <a:defRPr sz="900"/>
            </a:lvl3pPr>
            <a:lvl4pPr indent="0" algn="l">
              <a:buNone/>
              <a:defRPr sz="800"/>
            </a:lvl4pPr>
            <a:lvl5pPr indent="0" algn="l">
              <a:buNone/>
              <a:defRPr sz="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1" y="1257300"/>
            <a:ext cx="5111749" cy="3429000"/>
          </a:xfrm>
        </p:spPr>
        <p:txBody>
          <a:bodyPr tIns="0"/>
          <a:lstStyle>
            <a:lvl1pPr>
              <a:defRPr sz="23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90901-4EDD-494C-955D-E3871928F1B0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7/9/2019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75C68-C1CD-4739-A91F-1AE8C53A5EEF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单圆角矩形 4"/>
          <p:cNvSpPr/>
          <p:nvPr/>
        </p:nvSpPr>
        <p:spPr>
          <a:xfrm rot="420000" flipV="1">
            <a:off x="3165648" y="831513"/>
            <a:ext cx="5257529" cy="3085236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6" name="直角三角形 5"/>
          <p:cNvSpPr/>
          <p:nvPr/>
        </p:nvSpPr>
        <p:spPr>
          <a:xfrm rot="420000" flipV="1">
            <a:off x="8003715" y="4019338"/>
            <a:ext cx="156111" cy="11662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7" name="任意多边形 6"/>
          <p:cNvSpPr/>
          <p:nvPr/>
        </p:nvSpPr>
        <p:spPr bwMode="auto">
          <a:xfrm flipV="1">
            <a:off x="-9503" y="4362742"/>
            <a:ext cx="9163006" cy="78075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8" name="任意多边形 7"/>
          <p:cNvSpPr/>
          <p:nvPr/>
        </p:nvSpPr>
        <p:spPr bwMode="auto">
          <a:xfrm flipV="1">
            <a:off x="4381952" y="4665110"/>
            <a:ext cx="4762048" cy="4783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882748"/>
            <a:ext cx="2212848" cy="1186966"/>
          </a:xfrm>
        </p:spPr>
        <p:txBody>
          <a:bodyPr lIns="38962" rIns="38962" bIns="38962"/>
          <a:lstStyle>
            <a:lvl1pPr algn="l">
              <a:buNone/>
              <a:defRPr sz="1700" b="1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54546" rIns="38962"/>
          <a:lstStyle>
            <a:lvl1pPr marL="0" indent="0" algn="l">
              <a:spcBef>
                <a:spcPts val="215"/>
              </a:spcBef>
              <a:buFontTx/>
              <a:buNone/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4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27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E503E-803A-404E-8487-8C4C3D148AA4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7/9/2019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019" y="4767700"/>
            <a:ext cx="609510" cy="27321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73107-4BAF-4456-BB0F-10D9D810272A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/>
          <p:nvPr userDrawn="1"/>
        </p:nvSpPr>
        <p:spPr>
          <a:xfrm>
            <a:off x="1710427" y="519191"/>
            <a:ext cx="1088606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目录页</a:t>
            </a:r>
          </a:p>
        </p:txBody>
      </p:sp>
      <p:sp>
        <p:nvSpPr>
          <p:cNvPr id="11" name="矩形 24"/>
          <p:cNvSpPr>
            <a:spLocks noChangeArrowheads="1"/>
          </p:cNvSpPr>
          <p:nvPr userDrawn="1"/>
        </p:nvSpPr>
        <p:spPr bwMode="auto">
          <a:xfrm>
            <a:off x="792565" y="528232"/>
            <a:ext cx="80987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CONTENTS</a:t>
            </a:r>
          </a:p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 PAGE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D079F-5CCA-48A9-81D0-C3992E3CD87C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7/9/2019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ED8A1-CF47-4FDB-8F21-12F408257FCC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685802"/>
            <a:ext cx="2057400" cy="390882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685802"/>
            <a:ext cx="6019800" cy="390882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3ECD0-5008-447B-87B8-A3638856C12D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7/9/2019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3D217-2D90-497C-8978-1DC7F3E61E14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/>
          <p:nvPr userDrawn="1"/>
        </p:nvSpPr>
        <p:spPr>
          <a:xfrm>
            <a:off x="1710427" y="519191"/>
            <a:ext cx="1088606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过渡页</a:t>
            </a:r>
          </a:p>
        </p:txBody>
      </p:sp>
      <p:sp>
        <p:nvSpPr>
          <p:cNvPr id="11" name="矩形 24"/>
          <p:cNvSpPr>
            <a:spLocks noChangeArrowheads="1"/>
          </p:cNvSpPr>
          <p:nvPr userDrawn="1"/>
        </p:nvSpPr>
        <p:spPr bwMode="auto">
          <a:xfrm>
            <a:off x="792565" y="528232"/>
            <a:ext cx="80987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TRANSITION PAGE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第一</a:t>
            </a:r>
            <a:r>
              <a:rPr lang="zh-CN" altLang="en-US" sz="1015" b="1" dirty="0" smtClean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第二</a:t>
            </a:r>
            <a:r>
              <a:rPr lang="zh-CN" altLang="en-US" sz="1015" b="1" dirty="0" smtClean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/>
          <p:nvPr userDrawn="1"/>
        </p:nvSpPr>
        <p:spPr>
          <a:xfrm>
            <a:off x="1710427" y="519191"/>
            <a:ext cx="2375645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人事管理与人力资源管理</a:t>
            </a:r>
          </a:p>
        </p:txBody>
      </p:sp>
      <p:sp>
        <p:nvSpPr>
          <p:cNvPr id="7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3954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第二章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  <a:p>
            <a:pPr algn="ctr"/>
            <a:r>
              <a:rPr lang="zh-CN" altLang="en-US" sz="105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正文</a:t>
            </a:r>
            <a:endParaRPr lang="en-US" altLang="zh-CN" sz="105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第三</a:t>
            </a:r>
            <a:r>
              <a:rPr lang="zh-CN" altLang="en-US" sz="1015" b="1" dirty="0" smtClean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第四</a:t>
            </a:r>
            <a:r>
              <a:rPr lang="zh-CN" altLang="en-US" sz="1015" b="1" dirty="0" smtClean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 smtClean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第五章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18"/>
          <p:cNvSpPr/>
          <p:nvPr userDrawn="1"/>
        </p:nvSpPr>
        <p:spPr>
          <a:xfrm rot="5400000">
            <a:off x="919526" y="376666"/>
            <a:ext cx="555954" cy="809879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0" name="矩形 19"/>
          <p:cNvSpPr/>
          <p:nvPr userDrawn="1"/>
        </p:nvSpPr>
        <p:spPr>
          <a:xfrm>
            <a:off x="792565" y="0"/>
            <a:ext cx="809879" cy="50362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cxnSp>
        <p:nvCxnSpPr>
          <p:cNvPr id="22" name="直接连接符 21"/>
          <p:cNvCxnSpPr/>
          <p:nvPr userDrawn="1"/>
        </p:nvCxnSpPr>
        <p:spPr>
          <a:xfrm>
            <a:off x="1698605" y="519522"/>
            <a:ext cx="0" cy="27003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 userDrawn="1"/>
        </p:nvSpPr>
        <p:spPr>
          <a:xfrm>
            <a:off x="0" y="4699261"/>
            <a:ext cx="8548114" cy="32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8" name="矩形 27"/>
          <p:cNvSpPr/>
          <p:nvPr userDrawn="1"/>
        </p:nvSpPr>
        <p:spPr>
          <a:xfrm>
            <a:off x="8638784" y="4699261"/>
            <a:ext cx="505217" cy="32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6" name="TextBox 15"/>
          <p:cNvSpPr txBox="1"/>
          <p:nvPr userDrawn="1"/>
        </p:nvSpPr>
        <p:spPr>
          <a:xfrm>
            <a:off x="8734577" y="473430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2EEF1883-7A0E-4F66-9932-E581691AD397}" type="slidenum">
              <a:rPr lang="zh-CN" altLang="en-US" sz="1200">
                <a:solidFill>
                  <a:prstClr val="white"/>
                </a:solidFill>
              </a:rPr>
              <a:t>‹#›</a:t>
            </a:fld>
            <a:endParaRPr lang="zh-CN" altLang="en-US" sz="12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463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 bwMode="auto">
          <a:xfrm>
            <a:off x="-9503" y="-5399"/>
            <a:ext cx="9163006" cy="78075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8" name="任意多边形 7"/>
          <p:cNvSpPr/>
          <p:nvPr/>
        </p:nvSpPr>
        <p:spPr bwMode="auto">
          <a:xfrm>
            <a:off x="4381952" y="-5399"/>
            <a:ext cx="4762048" cy="4783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028" name="标题占位符 8"/>
          <p:cNvSpPr>
            <a:spLocks noGrp="1"/>
          </p:cNvSpPr>
          <p:nvPr>
            <p:ph type="title"/>
          </p:nvPr>
        </p:nvSpPr>
        <p:spPr bwMode="auto">
          <a:xfrm>
            <a:off x="457472" y="528065"/>
            <a:ext cx="8229057" cy="857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9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457472" y="1451368"/>
            <a:ext cx="8229057" cy="329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3" tIns="38962" rIns="77923" bIns="38962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472" y="4767700"/>
            <a:ext cx="2133962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C5DC4F2-2875-453D-AA3C-8D78F93D6269}" type="datetimeFigureOut">
              <a:rPr lang="en-US">
                <a:solidFill>
                  <a:srgbClr val="04617B">
                    <a:shade val="9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7/9/2019</a:t>
            </a:fld>
            <a:endParaRPr lang="en-US" dirty="0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453" y="4767700"/>
            <a:ext cx="3352981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981" y="4767700"/>
            <a:ext cx="761548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FB8BE22-2AD9-4F51-B63E-EB7563CE579A}" type="slidenum">
              <a:rPr lang="en-US">
                <a:solidFill>
                  <a:srgbClr val="04617B">
                    <a:shade val="9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1033" name="组合 1"/>
          <p:cNvGrpSpPr/>
          <p:nvPr/>
        </p:nvGrpSpPr>
        <p:grpSpPr bwMode="auto">
          <a:xfrm>
            <a:off x="-19004" y="152265"/>
            <a:ext cx="9180652" cy="485949"/>
            <a:chOff x="-19045" y="216550"/>
            <a:chExt cx="9180548" cy="649224"/>
          </a:xfrm>
        </p:grpSpPr>
        <p:sp>
          <p:nvSpPr>
            <p:cNvPr id="12" name="任意多边形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en-US" sz="1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3" name="任意多边形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en-US" sz="1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158826" y="2270803"/>
            <a:ext cx="157433" cy="2325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77923" tIns="38962" rIns="77923" bIns="38962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10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5pPr>
      <a:lvl6pPr marL="357505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6pPr>
      <a:lvl7pPr marL="715645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7pPr>
      <a:lvl8pPr marL="107315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8pPr>
      <a:lvl9pPr marL="143129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9pPr>
    </p:titleStyle>
    <p:bodyStyle>
      <a:lvl1pPr marL="233680" indent="-23368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5465" indent="-21018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79145" indent="-21018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12825" indent="-17907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245870" indent="-17907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480820" indent="-179070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36395" indent="-155575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3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70075" indent="-155575" algn="l" rtl="0" eaLnBrk="1" latinLnBrk="0" hangingPunct="1">
        <a:spcBef>
          <a:spcPct val="20000"/>
        </a:spcBef>
        <a:buClr>
          <a:schemeClr val="tx2"/>
        </a:buClr>
        <a:buChar char="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755" indent="-155575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898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7791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1690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5582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3374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117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1"/>
          <p:cNvSpPr txBox="1">
            <a:spLocks noChangeArrowheads="1"/>
          </p:cNvSpPr>
          <p:nvPr/>
        </p:nvSpPr>
        <p:spPr bwMode="auto">
          <a:xfrm>
            <a:off x="521549" y="359186"/>
            <a:ext cx="2997827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8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精品资源共享课程</a:t>
            </a:r>
            <a:endParaRPr lang="zh-CN" altLang="en-US" sz="18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521550" y="851584"/>
            <a:ext cx="825031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521550" y="1853342"/>
            <a:ext cx="825031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0" y="3763926"/>
            <a:ext cx="9144000" cy="1379573"/>
            <a:chOff x="0" y="3763926"/>
            <a:chExt cx="9144000" cy="1379573"/>
          </a:xfrm>
        </p:grpSpPr>
        <p:sp>
          <p:nvSpPr>
            <p:cNvPr id="15" name="圆角矩形 14"/>
            <p:cNvSpPr/>
            <p:nvPr/>
          </p:nvSpPr>
          <p:spPr>
            <a:xfrm>
              <a:off x="0" y="3763926"/>
              <a:ext cx="9144000" cy="1379573"/>
            </a:xfrm>
            <a:prstGeom prst="roundRect">
              <a:avLst/>
            </a:prstGeom>
            <a:solidFill>
              <a:schemeClr val="bg1">
                <a:alpha val="91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1407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00">
                <a:solidFill>
                  <a:prstClr val="white"/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622" y="3796561"/>
              <a:ext cx="856852" cy="1323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4926" y="3807194"/>
              <a:ext cx="1310850" cy="1304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4902" y="3830484"/>
              <a:ext cx="1276350" cy="1228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2032" y="3796560"/>
              <a:ext cx="1756380" cy="1321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6280" y="3826379"/>
              <a:ext cx="1216290" cy="1282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4269" y="3817777"/>
              <a:ext cx="1347763" cy="1315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8" name="Picture 14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8967" y="3848980"/>
              <a:ext cx="782563" cy="1144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Box 33"/>
          <p:cNvSpPr txBox="1"/>
          <p:nvPr/>
        </p:nvSpPr>
        <p:spPr>
          <a:xfrm>
            <a:off x="765548" y="2354358"/>
            <a:ext cx="8006312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三菱</a:t>
            </a:r>
            <a:r>
              <a:rPr lang="en-US" altLang="zh-CN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E-740</a:t>
            </a:r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变频器操作面板</a:t>
            </a: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529774" y="958144"/>
            <a:ext cx="8272780" cy="768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4400" b="1" spc="15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变频、伺服、步进应用实践教程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4" grpId="0"/>
      <p:bldP spid="6" grpId="0"/>
      <p:bldP spid="6" grpId="1"/>
      <p:bldP spid="6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 sz="1200">
                <a:solidFill>
                  <a:srgbClr val="04617B">
                    <a:shade val="90000"/>
                  </a:srgbClr>
                </a:solidFill>
              </a:rPr>
              <a:t>2</a:t>
            </a:fld>
            <a:endParaRPr lang="zh-CN" altLang="en-US" sz="1200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7709796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9" name="矩形 2"/>
          <p:cNvSpPr/>
          <p:nvPr/>
        </p:nvSpPr>
        <p:spPr>
          <a:xfrm>
            <a:off x="1724456" y="2170582"/>
            <a:ext cx="1688808" cy="1445102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gradFill flip="none" rotWithShape="1">
            <a:gsLst>
              <a:gs pos="0">
                <a:srgbClr val="C9CBC8"/>
              </a:gs>
              <a:gs pos="100000">
                <a:srgbClr val="FCFCFC"/>
              </a:gs>
            </a:gsLst>
            <a:lin ang="8100000" scaled="1"/>
            <a:tileRect/>
          </a:gra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  <a:endParaRPr lang="zh-CN" altLang="en-US" sz="2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545114" y="2131578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面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板功能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标题 1"/>
          <p:cNvSpPr txBox="1"/>
          <p:nvPr/>
        </p:nvSpPr>
        <p:spPr bwMode="auto">
          <a:xfrm>
            <a:off x="21067" y="99182"/>
            <a:ext cx="8229057" cy="522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三菱</a:t>
            </a:r>
            <a:r>
              <a:rPr lang="en-US" altLang="zh-CN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E-740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变频器操作面板</a:t>
            </a:r>
          </a:p>
        </p:txBody>
      </p:sp>
      <p:sp>
        <p:nvSpPr>
          <p:cNvPr id="24" name="矩形 2"/>
          <p:cNvSpPr/>
          <p:nvPr/>
        </p:nvSpPr>
        <p:spPr>
          <a:xfrm>
            <a:off x="4792909" y="1568617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00B0F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5564164" y="3549654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参数设置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矩形 2"/>
          <p:cNvSpPr/>
          <p:nvPr/>
        </p:nvSpPr>
        <p:spPr>
          <a:xfrm>
            <a:off x="4792909" y="2209390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FF990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 2"/>
          <p:cNvSpPr/>
          <p:nvPr/>
        </p:nvSpPr>
        <p:spPr>
          <a:xfrm>
            <a:off x="4792909" y="2883420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00B05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矩形 2"/>
          <p:cNvSpPr/>
          <p:nvPr/>
        </p:nvSpPr>
        <p:spPr>
          <a:xfrm>
            <a:off x="4792909" y="3568770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7030A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5534480" y="151499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操作面板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1" name="直接连接符 40"/>
          <p:cNvCxnSpPr/>
          <p:nvPr/>
        </p:nvCxnSpPr>
        <p:spPr>
          <a:xfrm>
            <a:off x="3731046" y="3315197"/>
            <a:ext cx="907691" cy="38176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V="1">
            <a:off x="3565325" y="1944199"/>
            <a:ext cx="934707" cy="57445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flipV="1">
            <a:off x="3731046" y="2425278"/>
            <a:ext cx="907691" cy="41145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>
            <a:off x="3731046" y="2995215"/>
            <a:ext cx="907691" cy="13574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5576864" y="2772928"/>
            <a:ext cx="160528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显示功能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 sz="1200">
                <a:solidFill>
                  <a:srgbClr val="04617B">
                    <a:shade val="90000"/>
                  </a:srgbClr>
                </a:solidFill>
              </a:rPr>
              <a:t>3</a:t>
            </a:fld>
            <a:endParaRPr lang="zh-CN" altLang="en-US" sz="1200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336084" y="7941"/>
            <a:ext cx="8229057" cy="522603"/>
          </a:xfrm>
        </p:spPr>
        <p:txBody>
          <a:bodyPr/>
          <a:lstStyle/>
          <a:p>
            <a:pPr algn="ctr" eaLnBrk="1" hangingPunct="1"/>
            <a:r>
              <a:rPr lang="zh-CN" altLang="en-US" sz="40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操作面板</a:t>
            </a:r>
            <a:endParaRPr lang="zh-CN" altLang="en-US" sz="40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709796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pic>
        <p:nvPicPr>
          <p:cNvPr id="141" name="image12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4878" y="1231583"/>
            <a:ext cx="4754245" cy="26803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 sz="1200">
                <a:solidFill>
                  <a:srgbClr val="04617B">
                    <a:shade val="90000"/>
                  </a:srgbClr>
                </a:solidFill>
              </a:rPr>
              <a:t>4</a:t>
            </a:fld>
            <a:endParaRPr lang="zh-CN" altLang="en-US" sz="1200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336084" y="7941"/>
            <a:ext cx="8229057" cy="522603"/>
          </a:xfrm>
        </p:spPr>
        <p:txBody>
          <a:bodyPr/>
          <a:lstStyle/>
          <a:p>
            <a:pPr algn="ctr" eaLnBrk="1" hangingPunct="1"/>
            <a:r>
              <a:rPr lang="zh-CN" altLang="en-US" sz="40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面板功能</a:t>
            </a:r>
            <a:endParaRPr lang="zh-CN" altLang="en-US" sz="40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709796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graphicFrame>
        <p:nvGraphicFramePr>
          <p:cNvPr id="2" name="表格 1"/>
          <p:cNvGraphicFramePr/>
          <p:nvPr/>
        </p:nvGraphicFramePr>
        <p:xfrm>
          <a:off x="1266825" y="891540"/>
          <a:ext cx="6795135" cy="3413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8000"/>
                <a:gridCol w="5017135"/>
              </a:tblGrid>
              <a:tr h="3657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旋钮和按键</a:t>
                      </a:r>
                      <a:endParaRPr lang="en-US" altLang="en-US" sz="2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功能</a:t>
                      </a:r>
                      <a:endParaRPr lang="en-US" altLang="en-US" sz="2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M </a:t>
                      </a: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旋钮（三菱变频器旋钮）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旋动该旋钮用于变更频率设定、参数的设定值。按下该旋钮可显示以下内容：·监视模式时的设定频率·校正时的当前设定值·报警历史模式时的顺序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模式切换键 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MODE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用于切换各设定模式。和运行模式切换键同时按下也可以用来切换运行模式。长按此键（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2s</a:t>
                      </a: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 可以锁定操作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设定确定键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SET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各设定的确定。此外，当运行中按此键则监视器依次显示：运行频率、输出电流、输出电压、运行频率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 sz="1200">
                <a:solidFill>
                  <a:srgbClr val="04617B">
                    <a:shade val="90000"/>
                  </a:srgbClr>
                </a:solidFill>
              </a:rPr>
              <a:t>5</a:t>
            </a:fld>
            <a:endParaRPr lang="zh-CN" altLang="en-US" sz="1200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336084" y="7941"/>
            <a:ext cx="8229057" cy="522603"/>
          </a:xfrm>
        </p:spPr>
        <p:txBody>
          <a:bodyPr/>
          <a:lstStyle/>
          <a:p>
            <a:pPr algn="ctr" eaLnBrk="1" hangingPunct="1"/>
            <a:r>
              <a:rPr lang="zh-CN" altLang="en-US" sz="40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面板功能</a:t>
            </a:r>
            <a:endParaRPr lang="zh-CN" altLang="en-US" sz="40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709796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graphicFrame>
        <p:nvGraphicFramePr>
          <p:cNvPr id="2" name="表格 1"/>
          <p:cNvGraphicFramePr/>
          <p:nvPr/>
        </p:nvGraphicFramePr>
        <p:xfrm>
          <a:off x="1266825" y="880110"/>
          <a:ext cx="6795135" cy="3413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8000"/>
                <a:gridCol w="5017135"/>
              </a:tblGrid>
              <a:tr h="3657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旋钮和按键</a:t>
                      </a:r>
                      <a:endParaRPr lang="en-US" altLang="en-US" sz="2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功能</a:t>
                      </a:r>
                      <a:endParaRPr lang="en-US" altLang="en-US" sz="2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运行模式切换键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PU/EXT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用于切换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PU</a:t>
                      </a: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／外部运行模式。使用外部运行模式（通过另接的频率设定电位器和启动信号启动的运行）时请按此键，使表示运行模式的 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EXT </a:t>
                      </a: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处于亮灯状态。切换至组合模式时，可同时按 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MODE </a:t>
                      </a: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键 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0.5s</a:t>
                      </a: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，或者变更参数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Pr.79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启动指令键 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RUN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在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PU </a:t>
                      </a: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模式下，按此键启动运行。通过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Pr.40 </a:t>
                      </a: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的设定，可以选择旋转方向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停止运行键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STOP/RESET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在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PU </a:t>
                      </a: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模式下，按此键停止运转。保护功能（严重故障）生效时，也可以进行报警复位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 sz="1200">
                <a:solidFill>
                  <a:srgbClr val="04617B">
                    <a:shade val="90000"/>
                  </a:srgbClr>
                </a:solidFill>
              </a:rPr>
              <a:t>6</a:t>
            </a:fld>
            <a:endParaRPr lang="zh-CN" altLang="en-US" sz="1200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336084" y="76521"/>
            <a:ext cx="8229057" cy="522603"/>
          </a:xfrm>
        </p:spPr>
        <p:txBody>
          <a:bodyPr/>
          <a:lstStyle/>
          <a:p>
            <a:pPr algn="ctr" eaLnBrk="1" hangingPunct="1"/>
            <a:r>
              <a:rPr lang="zh-CN" altLang="en-US" sz="40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显示功能</a:t>
            </a:r>
            <a:endParaRPr lang="zh-CN" altLang="en-US" sz="40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709796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graphicFrame>
        <p:nvGraphicFramePr>
          <p:cNvPr id="2" name="表格 1"/>
          <p:cNvGraphicFramePr/>
          <p:nvPr>
            <p:extLst>
              <p:ext uri="{D42A27DB-BD31-4B8C-83A1-F6EECF244321}">
                <p14:modId xmlns:p14="http://schemas.microsoft.com/office/powerpoint/2010/main" val="1715913208"/>
              </p:ext>
            </p:extLst>
          </p:nvPr>
        </p:nvGraphicFramePr>
        <p:xfrm>
          <a:off x="1458595" y="993775"/>
          <a:ext cx="6035040" cy="36887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9245"/>
                <a:gridCol w="4455795"/>
              </a:tblGrid>
              <a:tr h="48133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 dirty="0" err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显示</a:t>
                      </a:r>
                      <a:endParaRPr lang="en-US" altLang="en-US" sz="2400" b="1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功能</a:t>
                      </a:r>
                      <a:endParaRPr lang="en-US" altLang="en-US" sz="2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20269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sz="2000" b="0" dirty="0" smtClean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sz="2000" b="0" dirty="0" err="1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运行模式显示</a:t>
                      </a:r>
                      <a:endParaRPr lang="en-US" altLang="en-US" sz="2000" b="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PU</a:t>
                      </a: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：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PU </a:t>
                      </a: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运行模式时亮灯；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EXT</a:t>
                      </a: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：外部运行模式时亮灯；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NET</a:t>
                      </a: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：网络运行模式时亮灯</a:t>
                      </a:r>
                      <a:endParaRPr lang="en-US" altLang="en-US" sz="2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200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监视器（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4 </a:t>
                      </a: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位 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LED</a:t>
                      </a: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2000" b="0" dirty="0" err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显示频率、参数编号等</a:t>
                      </a:r>
                      <a:endParaRPr lang="en-US" altLang="en-US" sz="2000" b="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269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0" dirty="0" err="1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监视数据单位显示</a:t>
                      </a:r>
                      <a:endParaRPr lang="en-US" altLang="en-US" sz="2000" b="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Hz</a:t>
                      </a: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：显示频率时亮灯； 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A</a:t>
                      </a: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：显示电流时亮灯。（显示电压时熄灯，显示设定频率监视时闪烁。）</a:t>
                      </a:r>
                      <a:endParaRPr lang="en-US" altLang="en-US" sz="2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 sz="1200">
                <a:solidFill>
                  <a:srgbClr val="04617B">
                    <a:shade val="90000"/>
                  </a:srgbClr>
                </a:solidFill>
              </a:rPr>
              <a:t>7</a:t>
            </a:fld>
            <a:endParaRPr lang="zh-CN" altLang="en-US" sz="1200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336084" y="76521"/>
            <a:ext cx="8229057" cy="522603"/>
          </a:xfrm>
        </p:spPr>
        <p:txBody>
          <a:bodyPr/>
          <a:lstStyle/>
          <a:p>
            <a:pPr algn="ctr" eaLnBrk="1" hangingPunct="1"/>
            <a:r>
              <a:rPr lang="zh-CN" altLang="en-US" sz="40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显示功能</a:t>
            </a:r>
            <a:endParaRPr lang="zh-CN" altLang="en-US" sz="40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709796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graphicFrame>
        <p:nvGraphicFramePr>
          <p:cNvPr id="2" name="表格 1"/>
          <p:cNvGraphicFramePr/>
          <p:nvPr/>
        </p:nvGraphicFramePr>
        <p:xfrm>
          <a:off x="1081405" y="936625"/>
          <a:ext cx="7249795" cy="40100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9245"/>
                <a:gridCol w="5670550"/>
              </a:tblGrid>
              <a:tr h="48133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显示</a:t>
                      </a:r>
                      <a:endParaRPr lang="en-US" altLang="en-US" sz="2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功能</a:t>
                      </a:r>
                      <a:endParaRPr lang="en-US" altLang="en-US" sz="2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20269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endParaRPr 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运行状态显示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当变频器动作中亮灯或者闪烁，其中： 亮灯—正转运行中；缓慢闪烁（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1.4s </a:t>
                      </a: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循环）—反转运行中；下列情况下出现快速闪烁（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0.2s </a:t>
                      </a: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循环）：·按键或输入启动指令都无法运行时；·有启动指令，但频率指令在启动频率以下时；·输入了 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MRS </a:t>
                      </a: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信号时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200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参数设定模式显示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PRM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参数设定模式时亮灯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269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监视器显示 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MON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监视模式时亮灯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 sz="1200">
                <a:solidFill>
                  <a:srgbClr val="04617B">
                    <a:shade val="90000"/>
                  </a:srgbClr>
                </a:solidFill>
              </a:rPr>
              <a:t>8</a:t>
            </a:fld>
            <a:endParaRPr lang="zh-CN" altLang="en-US" sz="1200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336084" y="7941"/>
            <a:ext cx="8229057" cy="522603"/>
          </a:xfrm>
        </p:spPr>
        <p:txBody>
          <a:bodyPr/>
          <a:lstStyle/>
          <a:p>
            <a:pPr algn="ctr" eaLnBrk="1" hangingPunct="1"/>
            <a:r>
              <a:rPr lang="zh-CN" altLang="en-US" sz="40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参数设置</a:t>
            </a:r>
            <a:endParaRPr lang="zh-CN" altLang="en-US" sz="40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709796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graphicFrame>
        <p:nvGraphicFramePr>
          <p:cNvPr id="2" name="表格 1"/>
          <p:cNvGraphicFramePr/>
          <p:nvPr>
            <p:extLst>
              <p:ext uri="{D42A27DB-BD31-4B8C-83A1-F6EECF244321}">
                <p14:modId xmlns:p14="http://schemas.microsoft.com/office/powerpoint/2010/main" val="1467686379"/>
              </p:ext>
            </p:extLst>
          </p:nvPr>
        </p:nvGraphicFramePr>
        <p:xfrm>
          <a:off x="194553" y="511810"/>
          <a:ext cx="8745166" cy="4417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3181"/>
                <a:gridCol w="4281985"/>
              </a:tblGrid>
              <a:tr h="3657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 dirty="0" err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操作</a:t>
                      </a:r>
                      <a:endParaRPr lang="en-US" altLang="en-US" sz="2400" b="1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显示</a:t>
                      </a:r>
                      <a:endParaRPr lang="en-US" altLang="en-US" sz="2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1</a:t>
                      </a:r>
                      <a:r>
                        <a:rPr lang="en-US" sz="2000" b="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. </a:t>
                      </a:r>
                      <a:r>
                        <a:rPr lang="en-US" sz="2000" b="0" dirty="0" err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电源接通时显示的监视器界面</a:t>
                      </a:r>
                      <a:endParaRPr lang="en-US" altLang="en-US" sz="2000" b="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sz="2000" b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2</a:t>
                      </a:r>
                      <a:r>
                        <a:rPr lang="en-US" sz="2000" b="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. </a:t>
                      </a:r>
                      <a:r>
                        <a:rPr lang="en-US" sz="2000" b="0" dirty="0" err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按</a:t>
                      </a:r>
                      <a:r>
                        <a:rPr lang="en-US" sz="20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PU</a:t>
                      </a:r>
                      <a:r>
                        <a:rPr lang="en-US" sz="2000" b="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/EXT </a:t>
                      </a:r>
                      <a:r>
                        <a:rPr lang="en-US" sz="2000" b="0" dirty="0" err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键，进入</a:t>
                      </a:r>
                      <a:r>
                        <a:rPr lang="en-US" sz="20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PU</a:t>
                      </a:r>
                      <a:r>
                        <a:rPr lang="en-US" sz="2000" b="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en-US" sz="2000" b="0" dirty="0" err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运行模式</a:t>
                      </a:r>
                      <a:endParaRPr lang="en-US" altLang="en-US" sz="2000" b="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PU </a:t>
                      </a: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显示灯亮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3. </a:t>
                      </a: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按 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MODE </a:t>
                      </a: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键，进入参数设定模式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PRM </a:t>
                      </a: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显示灯亮 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4. </a:t>
                      </a: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旋转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M </a:t>
                      </a: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旋钮，将参数设定为Pr.1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5. </a:t>
                      </a: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按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SET </a:t>
                      </a: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键，读取当前设定值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6. </a:t>
                      </a: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旋转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M </a:t>
                      </a: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旋钮，将参数设定为 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50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sz="2000" b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7</a:t>
                      </a:r>
                      <a:r>
                        <a:rPr lang="en-US" sz="2000" b="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. </a:t>
                      </a:r>
                      <a:r>
                        <a:rPr lang="en-US" sz="2000" b="0" dirty="0" err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按</a:t>
                      </a:r>
                      <a:r>
                        <a:rPr lang="en-US" sz="20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SET</a:t>
                      </a:r>
                      <a:r>
                        <a:rPr lang="en-US" sz="2000" b="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en-US" sz="2000" b="0" dirty="0" err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键设定</a:t>
                      </a:r>
                      <a:endParaRPr lang="en-US" altLang="en-US" sz="2000" b="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</a:t>
                      </a:r>
                      <a:r>
                        <a:rPr lang="en-US" sz="2000" b="0" dirty="0" err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闪烁参数</a:t>
                      </a:r>
                      <a:endParaRPr lang="en-US" sz="2000" b="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sz="20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</a:t>
                      </a:r>
                      <a:r>
                        <a:rPr lang="en-US" sz="2000" b="0" dirty="0" err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设置完成</a:t>
                      </a:r>
                      <a:endParaRPr lang="en-US" altLang="en-US" sz="2000" b="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图片 4"/>
          <p:cNvPicPr/>
          <p:nvPr/>
        </p:nvPicPr>
        <p:blipFill>
          <a:blip r:embed="rId2"/>
          <a:stretch>
            <a:fillRect/>
          </a:stretch>
        </p:blipFill>
        <p:spPr>
          <a:xfrm>
            <a:off x="5779824" y="917812"/>
            <a:ext cx="1943100" cy="457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" name="图片 6"/>
          <p:cNvPicPr/>
          <p:nvPr/>
        </p:nvPicPr>
        <p:blipFill>
          <a:blip r:embed="rId3"/>
          <a:stretch>
            <a:fillRect/>
          </a:stretch>
        </p:blipFill>
        <p:spPr>
          <a:xfrm>
            <a:off x="6378575" y="1504570"/>
            <a:ext cx="2047875" cy="4000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" name="图片 7"/>
          <p:cNvPicPr/>
          <p:nvPr/>
        </p:nvPicPr>
        <p:blipFill>
          <a:blip r:embed="rId4"/>
          <a:stretch>
            <a:fillRect/>
          </a:stretch>
        </p:blipFill>
        <p:spPr>
          <a:xfrm>
            <a:off x="6536316" y="2056282"/>
            <a:ext cx="2028825" cy="390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" name="图片 8"/>
          <p:cNvPicPr/>
          <p:nvPr/>
        </p:nvPicPr>
        <p:blipFill>
          <a:blip r:embed="rId5"/>
          <a:stretch>
            <a:fillRect/>
          </a:stretch>
        </p:blipFill>
        <p:spPr>
          <a:xfrm>
            <a:off x="6541960" y="2676680"/>
            <a:ext cx="962025" cy="381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" name="图片 9"/>
          <p:cNvPicPr/>
          <p:nvPr/>
        </p:nvPicPr>
        <p:blipFill>
          <a:blip r:embed="rId6"/>
          <a:stretch>
            <a:fillRect/>
          </a:stretch>
        </p:blipFill>
        <p:spPr>
          <a:xfrm>
            <a:off x="6386786" y="3223011"/>
            <a:ext cx="1228725" cy="457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" name="图片 10"/>
          <p:cNvPicPr/>
          <p:nvPr/>
        </p:nvPicPr>
        <p:blipFill>
          <a:blip r:embed="rId7"/>
          <a:stretch>
            <a:fillRect/>
          </a:stretch>
        </p:blipFill>
        <p:spPr>
          <a:xfrm>
            <a:off x="6436328" y="3771372"/>
            <a:ext cx="1219200" cy="4667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" name="图片 11"/>
          <p:cNvPicPr/>
          <p:nvPr/>
        </p:nvPicPr>
        <p:blipFill>
          <a:blip r:embed="rId8"/>
          <a:stretch>
            <a:fillRect/>
          </a:stretch>
        </p:blipFill>
        <p:spPr>
          <a:xfrm>
            <a:off x="6145212" y="4368170"/>
            <a:ext cx="2514600" cy="4762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094234" y="1867499"/>
            <a:ext cx="533832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8000" b="1" dirty="0">
                <a:solidFill>
                  <a:prstClr val="white"/>
                </a:solidFill>
                <a:latin typeface="Arial" panose="020B0604020202020204"/>
                <a:ea typeface="黑体" panose="02010609060101010101" charset="-122"/>
                <a:cs typeface="+mj-cs"/>
              </a:rPr>
              <a:t>谢谢大家！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主题">
  <a:themeElements>
    <a:clrScheme name="自定义 3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0070C0"/>
      </a:accent1>
      <a:accent2>
        <a:srgbClr val="00B0F0"/>
      </a:accent2>
      <a:accent3>
        <a:srgbClr val="297FD5"/>
      </a:accent3>
      <a:accent4>
        <a:srgbClr val="00B050"/>
      </a:accent4>
      <a:accent5>
        <a:srgbClr val="92D050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338</Words>
  <Application>Microsoft Office PowerPoint</Application>
  <PresentationFormat>全屏显示(16:9)</PresentationFormat>
  <Paragraphs>88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Arial Unicode MS</vt:lpstr>
      <vt:lpstr>黑体</vt:lpstr>
      <vt:lpstr>隶书</vt:lpstr>
      <vt:lpstr>宋体</vt:lpstr>
      <vt:lpstr>微软雅黑</vt:lpstr>
      <vt:lpstr>Arial</vt:lpstr>
      <vt:lpstr>Calibri</vt:lpstr>
      <vt:lpstr>Constantia</vt:lpstr>
      <vt:lpstr>Times New Roman</vt:lpstr>
      <vt:lpstr>Wingdings 2</vt:lpstr>
      <vt:lpstr>1_Office 主题</vt:lpstr>
      <vt:lpstr>流畅</vt:lpstr>
      <vt:lpstr>PowerPoint 演示文稿</vt:lpstr>
      <vt:lpstr>PowerPoint 演示文稿</vt:lpstr>
      <vt:lpstr>操作面板</vt:lpstr>
      <vt:lpstr>面板功能</vt:lpstr>
      <vt:lpstr>面板功能</vt:lpstr>
      <vt:lpstr>显示功能</vt:lpstr>
      <vt:lpstr>显示功能</vt:lpstr>
      <vt:lpstr>参数设置</vt:lpstr>
      <vt:lpstr>PowerPoint 演示文稿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哎呀小小草</dc:title>
  <dc:subject>哎呀小小草</dc:subject>
  <dc:creator>哎呀小小草</dc:creator>
  <cp:keywords>https://800sucai.taobao.com</cp:keywords>
  <dc:description>https://800sucai.taobao.com</dc:description>
  <cp:lastModifiedBy>acer</cp:lastModifiedBy>
  <cp:revision>172</cp:revision>
  <dcterms:created xsi:type="dcterms:W3CDTF">2015-10-15T01:42:00Z</dcterms:created>
  <dcterms:modified xsi:type="dcterms:W3CDTF">2019-07-09T05:52:52Z</dcterms:modified>
  <cp:category>https://800sucai.taobao.com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2052-11.1.0.8806</vt:lpwstr>
  </property>
</Properties>
</file>