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59" r:id="rId2"/>
  </p:sldMasterIdLst>
  <p:notesMasterIdLst>
    <p:notesMasterId r:id="rId9"/>
  </p:notesMasterIdLst>
  <p:sldIdLst>
    <p:sldId id="257" r:id="rId3"/>
    <p:sldId id="296" r:id="rId4"/>
    <p:sldId id="298" r:id="rId5"/>
    <p:sldId id="316" r:id="rId6"/>
    <p:sldId id="314" r:id="rId7"/>
    <p:sldId id="292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8" d="100"/>
          <a:sy n="98" d="100"/>
        </p:scale>
        <p:origin x="55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CD234-1A59-463F-8B12-F9DAA98A294F}" type="datetimeFigureOut">
              <a:rPr lang="zh-CN" altLang="en-US" smtClean="0"/>
              <a:t>2019/7/8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BB733-DF6B-4801-AFF9-46967ACB99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91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8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EBB733-DF6B-4801-AFF9-46967ACB994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21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06"/>
          <p:cNvGrpSpPr>
            <a:grpSpLocks noChangeAspect="1"/>
          </p:cNvGrpSpPr>
          <p:nvPr userDrawn="1"/>
        </p:nvGrpSpPr>
        <p:grpSpPr bwMode="auto">
          <a:xfrm>
            <a:off x="0" y="-206"/>
            <a:ext cx="9144000" cy="3697701"/>
            <a:chOff x="1602" y="283"/>
            <a:chExt cx="5028" cy="2711"/>
          </a:xfrm>
        </p:grpSpPr>
        <p:sp>
          <p:nvSpPr>
            <p:cNvPr id="17" name="Freeform 107"/>
            <p:cNvSpPr/>
            <p:nvPr/>
          </p:nvSpPr>
          <p:spPr bwMode="auto">
            <a:xfrm>
              <a:off x="1602" y="426"/>
              <a:ext cx="5028" cy="2568"/>
            </a:xfrm>
            <a:custGeom>
              <a:avLst/>
              <a:gdLst/>
              <a:ahLst/>
              <a:cxnLst>
                <a:cxn ang="0">
                  <a:pos x="2129" y="670"/>
                </a:cxn>
                <a:cxn ang="0">
                  <a:pos x="2129" y="640"/>
                </a:cxn>
                <a:cxn ang="0">
                  <a:pos x="0" y="0"/>
                </a:cxn>
                <a:cxn ang="0">
                  <a:pos x="0" y="688"/>
                </a:cxn>
                <a:cxn ang="0">
                  <a:pos x="1053" y="1054"/>
                </a:cxn>
                <a:cxn ang="0">
                  <a:pos x="2129" y="670"/>
                </a:cxn>
              </a:cxnLst>
              <a:rect l="0" t="0" r="r" b="b"/>
              <a:pathLst>
                <a:path w="2129" h="1054">
                  <a:moveTo>
                    <a:pt x="2129" y="670"/>
                  </a:moveTo>
                  <a:cubicBezTo>
                    <a:pt x="2129" y="640"/>
                    <a:pt x="2129" y="640"/>
                    <a:pt x="2129" y="640"/>
                  </a:cubicBezTo>
                  <a:cubicBezTo>
                    <a:pt x="1070" y="830"/>
                    <a:pt x="360" y="617"/>
                    <a:pt x="0" y="0"/>
                  </a:cubicBezTo>
                  <a:cubicBezTo>
                    <a:pt x="0" y="688"/>
                    <a:pt x="0" y="688"/>
                    <a:pt x="0" y="688"/>
                  </a:cubicBezTo>
                  <a:cubicBezTo>
                    <a:pt x="310" y="932"/>
                    <a:pt x="661" y="1054"/>
                    <a:pt x="1053" y="1054"/>
                  </a:cubicBezTo>
                  <a:cubicBezTo>
                    <a:pt x="1454" y="1054"/>
                    <a:pt x="1813" y="926"/>
                    <a:pt x="2129" y="67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B9BD3"/>
                </a:gs>
                <a:gs pos="31000">
                  <a:srgbClr val="21D6E0"/>
                </a:gs>
                <a:gs pos="77000">
                  <a:srgbClr val="0087E6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8" name="Freeform 108"/>
            <p:cNvSpPr/>
            <p:nvPr/>
          </p:nvSpPr>
          <p:spPr bwMode="auto">
            <a:xfrm>
              <a:off x="1602" y="283"/>
              <a:ext cx="5028" cy="2200"/>
            </a:xfrm>
            <a:custGeom>
              <a:avLst/>
              <a:gdLst/>
              <a:ahLst/>
              <a:cxnLst>
                <a:cxn ang="0">
                  <a:pos x="2129" y="697"/>
                </a:cxn>
                <a:cxn ang="0">
                  <a:pos x="2129" y="623"/>
                </a:cxn>
                <a:cxn ang="0">
                  <a:pos x="1181" y="0"/>
                </a:cxn>
                <a:cxn ang="0">
                  <a:pos x="0" y="0"/>
                </a:cxn>
                <a:cxn ang="0">
                  <a:pos x="0" y="57"/>
                </a:cxn>
                <a:cxn ang="0">
                  <a:pos x="2129" y="697"/>
                </a:cxn>
              </a:cxnLst>
              <a:rect l="0" t="0" r="r" b="b"/>
              <a:pathLst>
                <a:path w="2129" h="887">
                  <a:moveTo>
                    <a:pt x="2129" y="697"/>
                  </a:moveTo>
                  <a:cubicBezTo>
                    <a:pt x="2129" y="623"/>
                    <a:pt x="2129" y="623"/>
                    <a:pt x="2129" y="623"/>
                  </a:cubicBezTo>
                  <a:cubicBezTo>
                    <a:pt x="1448" y="642"/>
                    <a:pt x="1132" y="434"/>
                    <a:pt x="11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60" y="674"/>
                    <a:pt x="1070" y="887"/>
                    <a:pt x="2129" y="697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0D7AB9"/>
                </a:gs>
                <a:gs pos="17000">
                  <a:srgbClr val="21D6E0"/>
                </a:gs>
                <a:gs pos="75000">
                  <a:srgbClr val="0087E6"/>
                </a:gs>
              </a:gsLst>
              <a:lin ang="7200000" scaled="0"/>
              <a:tileRect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  <p:sp>
          <p:nvSpPr>
            <p:cNvPr id="19" name="Freeform 109"/>
            <p:cNvSpPr/>
            <p:nvPr/>
          </p:nvSpPr>
          <p:spPr bwMode="auto">
            <a:xfrm>
              <a:off x="4255" y="283"/>
              <a:ext cx="2375" cy="1650"/>
            </a:xfrm>
            <a:custGeom>
              <a:avLst/>
              <a:gdLst/>
              <a:ahLst/>
              <a:cxnLst>
                <a:cxn ang="0">
                  <a:pos x="997" y="623"/>
                </a:cxn>
                <a:cxn ang="0">
                  <a:pos x="997" y="0"/>
                </a:cxn>
                <a:cxn ang="0">
                  <a:pos x="49" y="0"/>
                </a:cxn>
                <a:cxn ang="0">
                  <a:pos x="997" y="623"/>
                </a:cxn>
              </a:cxnLst>
              <a:rect l="0" t="0" r="r" b="b"/>
              <a:pathLst>
                <a:path w="997" h="642">
                  <a:moveTo>
                    <a:pt x="997" y="623"/>
                  </a:moveTo>
                  <a:cubicBezTo>
                    <a:pt x="997" y="0"/>
                    <a:pt x="997" y="0"/>
                    <a:pt x="997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34"/>
                    <a:pt x="316" y="642"/>
                    <a:pt x="997" y="623"/>
                  </a:cubicBezTo>
                  <a:close/>
                </a:path>
              </a:pathLst>
            </a:custGeom>
            <a:gradFill flip="none" rotWithShape="1">
              <a:gsLst>
                <a:gs pos="18000">
                  <a:srgbClr val="4ABEEE"/>
                </a:gs>
                <a:gs pos="75000">
                  <a:srgbClr val="0D7AB9"/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015"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26"/>
          <p:cNvSpPr/>
          <p:nvPr userDrawn="1"/>
        </p:nvSpPr>
        <p:spPr bwMode="auto">
          <a:xfrm>
            <a:off x="0" y="2976555"/>
            <a:ext cx="9144000" cy="2166946"/>
          </a:xfrm>
          <a:custGeom>
            <a:avLst/>
            <a:gdLst/>
            <a:ahLst/>
            <a:cxnLst>
              <a:cxn ang="0">
                <a:pos x="2861" y="904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904"/>
              </a:cxn>
              <a:cxn ang="0">
                <a:pos x="2861" y="904"/>
              </a:cxn>
            </a:cxnLst>
            <a:rect l="0" t="0" r="r" b="b"/>
            <a:pathLst>
              <a:path w="2861" h="904">
                <a:moveTo>
                  <a:pt x="2861" y="904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904"/>
                  <a:pt x="0" y="904"/>
                  <a:pt x="0" y="904"/>
                </a:cubicBezTo>
                <a:cubicBezTo>
                  <a:pt x="2861" y="904"/>
                  <a:pt x="2861" y="904"/>
                  <a:pt x="2861" y="90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59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3" name="Freeform 27"/>
          <p:cNvSpPr/>
          <p:nvPr/>
        </p:nvSpPr>
        <p:spPr bwMode="auto">
          <a:xfrm>
            <a:off x="0" y="2361736"/>
            <a:ext cx="9144000" cy="1335164"/>
          </a:xfrm>
          <a:custGeom>
            <a:avLst/>
            <a:gdLst/>
            <a:ahLst/>
            <a:cxnLst>
              <a:cxn ang="0">
                <a:pos x="2861" y="225"/>
              </a:cxn>
              <a:cxn ang="0">
                <a:pos x="2861" y="0"/>
              </a:cxn>
              <a:cxn ang="0">
                <a:pos x="1415" y="516"/>
              </a:cxn>
              <a:cxn ang="0">
                <a:pos x="0" y="25"/>
              </a:cxn>
              <a:cxn ang="0">
                <a:pos x="0" y="271"/>
              </a:cxn>
              <a:cxn ang="0">
                <a:pos x="1382" y="557"/>
              </a:cxn>
              <a:cxn ang="0">
                <a:pos x="2861" y="225"/>
              </a:cxn>
            </a:cxnLst>
            <a:rect l="0" t="0" r="r" b="b"/>
            <a:pathLst>
              <a:path w="2861" h="557">
                <a:moveTo>
                  <a:pt x="2861" y="225"/>
                </a:moveTo>
                <a:cubicBezTo>
                  <a:pt x="2861" y="0"/>
                  <a:pt x="2861" y="0"/>
                  <a:pt x="2861" y="0"/>
                </a:cubicBezTo>
                <a:cubicBezTo>
                  <a:pt x="2436" y="344"/>
                  <a:pt x="1954" y="516"/>
                  <a:pt x="1415" y="516"/>
                </a:cubicBezTo>
                <a:cubicBezTo>
                  <a:pt x="889" y="516"/>
                  <a:pt x="417" y="352"/>
                  <a:pt x="0" y="25"/>
                </a:cubicBezTo>
                <a:cubicBezTo>
                  <a:pt x="0" y="271"/>
                  <a:pt x="0" y="271"/>
                  <a:pt x="0" y="271"/>
                </a:cubicBezTo>
                <a:cubicBezTo>
                  <a:pt x="421" y="462"/>
                  <a:pt x="882" y="557"/>
                  <a:pt x="1382" y="557"/>
                </a:cubicBezTo>
                <a:cubicBezTo>
                  <a:pt x="1921" y="557"/>
                  <a:pt x="2414" y="446"/>
                  <a:pt x="2861" y="225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  <p:sp>
        <p:nvSpPr>
          <p:cNvPr id="24" name="Freeform 28"/>
          <p:cNvSpPr/>
          <p:nvPr/>
        </p:nvSpPr>
        <p:spPr bwMode="auto">
          <a:xfrm>
            <a:off x="0" y="2880672"/>
            <a:ext cx="9144000" cy="891708"/>
          </a:xfrm>
          <a:custGeom>
            <a:avLst/>
            <a:gdLst/>
            <a:ahLst/>
            <a:cxnLst>
              <a:cxn ang="0">
                <a:pos x="2861" y="40"/>
              </a:cxn>
              <a:cxn ang="0">
                <a:pos x="2861" y="0"/>
              </a:cxn>
              <a:cxn ang="0">
                <a:pos x="1382" y="332"/>
              </a:cxn>
              <a:cxn ang="0">
                <a:pos x="0" y="46"/>
              </a:cxn>
              <a:cxn ang="0">
                <a:pos x="0" y="86"/>
              </a:cxn>
              <a:cxn ang="0">
                <a:pos x="1382" y="372"/>
              </a:cxn>
              <a:cxn ang="0">
                <a:pos x="2861" y="40"/>
              </a:cxn>
            </a:cxnLst>
            <a:rect l="0" t="0" r="r" b="b"/>
            <a:pathLst>
              <a:path w="2861" h="372">
                <a:moveTo>
                  <a:pt x="2861" y="40"/>
                </a:moveTo>
                <a:cubicBezTo>
                  <a:pt x="2861" y="0"/>
                  <a:pt x="2861" y="0"/>
                  <a:pt x="2861" y="0"/>
                </a:cubicBezTo>
                <a:cubicBezTo>
                  <a:pt x="2414" y="221"/>
                  <a:pt x="1921" y="332"/>
                  <a:pt x="1382" y="332"/>
                </a:cubicBezTo>
                <a:cubicBezTo>
                  <a:pt x="882" y="332"/>
                  <a:pt x="421" y="237"/>
                  <a:pt x="0" y="46"/>
                </a:cubicBezTo>
                <a:cubicBezTo>
                  <a:pt x="0" y="86"/>
                  <a:pt x="0" y="86"/>
                  <a:pt x="0" y="86"/>
                </a:cubicBezTo>
                <a:cubicBezTo>
                  <a:pt x="421" y="277"/>
                  <a:pt x="882" y="372"/>
                  <a:pt x="1382" y="372"/>
                </a:cubicBezTo>
                <a:cubicBezTo>
                  <a:pt x="1921" y="372"/>
                  <a:pt x="2414" y="261"/>
                  <a:pt x="2861" y="40"/>
                </a:cubicBezTo>
                <a:close/>
              </a:path>
            </a:pathLst>
          </a:custGeom>
          <a:solidFill>
            <a:srgbClr val="97BD4F"/>
          </a:solidFill>
          <a:ln w="9525">
            <a:noFill/>
            <a:round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028701"/>
            <a:ext cx="7851648" cy="1371600"/>
          </a:xfrm>
          <a:ln>
            <a:noFill/>
          </a:ln>
        </p:spPr>
        <p:txBody>
          <a:bodyPr tIns="0" rIns="15585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2421403"/>
            <a:ext cx="7854696" cy="1314450"/>
          </a:xfrm>
        </p:spPr>
        <p:txBody>
          <a:bodyPr lIns="0" rIns="15585"/>
          <a:lstStyle>
            <a:lvl1pPr marL="0" marR="38735" indent="0" algn="r">
              <a:buNone/>
              <a:defRPr>
                <a:solidFill>
                  <a:schemeClr val="tx1"/>
                </a:solidFill>
              </a:defRPr>
            </a:lvl1pPr>
            <a:lvl2pPr marL="389890" indent="0" algn="ctr">
              <a:buNone/>
            </a:lvl2pPr>
            <a:lvl3pPr marL="779145" indent="0" algn="ctr">
              <a:buNone/>
            </a:lvl3pPr>
            <a:lvl4pPr marL="1169035" indent="0" algn="ctr">
              <a:buNone/>
            </a:lvl4pPr>
            <a:lvl5pPr marL="1558290" indent="0" algn="ctr">
              <a:buNone/>
            </a:lvl5pPr>
            <a:lvl6pPr marL="1948180" indent="0" algn="ctr">
              <a:buNone/>
            </a:lvl6pPr>
            <a:lvl7pPr marL="2337435" indent="0" algn="ctr">
              <a:buNone/>
            </a:lvl7pPr>
            <a:lvl8pPr marL="2727325" indent="0" algn="ctr">
              <a:buNone/>
            </a:lvl8pPr>
            <a:lvl9pPr marL="3117215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5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6580B-2481-41E5-B47E-B7E27A1FC18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t>7/8/2019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7F2CC-D35B-41E5-A764-0A2557584678}" type="slidenum">
              <a:rPr lang="en-US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632A0-C4B0-4127-A58F-D378483353F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591D8-E6AA-41A6-BAFA-2226DC449505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028499"/>
            <a:ext cx="7772400" cy="1132284"/>
          </a:xfrm>
        </p:spPr>
        <p:txBody>
          <a:bodyPr lIns="38962" rIns="38962"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2F7F-677A-441A-B1F0-515827764BEB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t>7/8/2019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76D-57A5-49F9-BA23-183867509175}" type="slidenum">
              <a:rPr lang="en-US">
                <a:solidFill>
                  <a:srgbClr val="DBF5F9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7BE5-3395-48AA-A0D0-FEE0D0506C2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5DF4-E487-4B67-9FBF-55259FEE5682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38962" tIns="0" rIns="38962" bIns="0" anchor="ctr">
            <a:noAutofit/>
          </a:bodyPr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394819"/>
            <a:ext cx="4041776" cy="491132"/>
          </a:xfrm>
        </p:spPr>
        <p:txBody>
          <a:bodyPr lIns="38962" tIns="0" rIns="38962" bIns="0" anchor="ctr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700" b="1"/>
            </a:lvl2pPr>
            <a:lvl3pPr>
              <a:buNone/>
              <a:defRPr sz="16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85950"/>
            <a:ext cx="4041776" cy="2884290"/>
          </a:xfrm>
        </p:spPr>
        <p:txBody>
          <a:bodyPr tIns="0"/>
          <a:lstStyle>
            <a:lvl1pPr>
              <a:defRPr sz="19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EC3-FC5B-4B5E-91DC-D60870C8D91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334BD-7906-49C5-AA12-1D5B8388BAA0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154A4-7D55-4521-AE89-D2935E2035D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834FE-6E70-4768-B108-AC833B3004BA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1374C-F9CC-44F9-AAC6-898DF052E5E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8F2AE-FC74-42FE-A45E-EBF300AF8CD4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7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5585" rIns="15585"/>
          <a:lstStyle>
            <a:lvl1pPr marL="0" indent="0" algn="l">
              <a:buNone/>
              <a:defRPr sz="1200"/>
            </a:lvl1pPr>
            <a:lvl2pPr indent="0" algn="l">
              <a:buNone/>
              <a:defRPr sz="1000"/>
            </a:lvl2pPr>
            <a:lvl3pPr indent="0" algn="l">
              <a:buNone/>
              <a:defRPr sz="900"/>
            </a:lvl3pPr>
            <a:lvl4pPr indent="0" algn="l">
              <a:buNone/>
              <a:defRPr sz="800"/>
            </a:lvl4pPr>
            <a:lvl5pPr indent="0" algn="l">
              <a:buNone/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1" y="1257300"/>
            <a:ext cx="5111749" cy="3429000"/>
          </a:xfrm>
        </p:spPr>
        <p:txBody>
          <a:bodyPr tIns="0"/>
          <a:lstStyle>
            <a:lvl1pPr>
              <a:defRPr sz="23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0901-4EDD-494C-955D-E3871928F1B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75C68-C1CD-4739-A91F-1AE8C53A5EEF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4"/>
          <p:cNvSpPr/>
          <p:nvPr/>
        </p:nvSpPr>
        <p:spPr>
          <a:xfrm rot="420000" flipV="1">
            <a:off x="3165648" y="831513"/>
            <a:ext cx="5257529" cy="3085236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3715" y="4019338"/>
            <a:ext cx="156111" cy="11662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3" tIns="38962" rIns="77923" bIns="38962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7" name="任意多边形 6"/>
          <p:cNvSpPr/>
          <p:nvPr/>
        </p:nvSpPr>
        <p:spPr bwMode="auto">
          <a:xfrm flipV="1">
            <a:off x="-9503" y="4362742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flipV="1">
            <a:off x="4381952" y="4665110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882748"/>
            <a:ext cx="2212848" cy="1186966"/>
          </a:xfrm>
        </p:spPr>
        <p:txBody>
          <a:bodyPr lIns="38962" rIns="38962" bIns="38962"/>
          <a:lstStyle>
            <a:lvl1pPr algn="l">
              <a:buNone/>
              <a:defRPr sz="17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54546" rIns="38962"/>
          <a:lstStyle>
            <a:lvl1pPr marL="0" indent="0" algn="l">
              <a:spcBef>
                <a:spcPts val="215"/>
              </a:spcBef>
              <a:buFontTx/>
              <a:buNone/>
              <a:defRPr sz="11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4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2700"/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503E-803A-404E-8487-8C4C3D148AA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019" y="4767700"/>
            <a:ext cx="609510" cy="27321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73107-4BAF-4456-BB0F-10D9D810272A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CONTENTS</a:t>
            </a:r>
          </a:p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079F-5CCA-48A9-81D0-C3992E3CD87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D8A1-CF47-4FDB-8F21-12F408257FCC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5802"/>
            <a:ext cx="2057400" cy="3908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5802"/>
            <a:ext cx="6019800" cy="3908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ECD0-5008-447B-87B8-A3638856C12D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3D217-2D90-497C-8978-1DC7F3E61E14}" type="slidenum">
              <a:rPr lang="en-US">
                <a:solidFill>
                  <a:srgbClr val="04617B">
                    <a:shade val="90000"/>
                  </a:srgbClr>
                </a:solidFill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 userDrawn="1"/>
        </p:nvSpPr>
        <p:spPr>
          <a:xfrm>
            <a:off x="1710427" y="519191"/>
            <a:ext cx="1088606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792565" y="528232"/>
            <a:ext cx="80987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TRANSITION PAGE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第一章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 userDrawn="1"/>
        </p:nvSpPr>
        <p:spPr>
          <a:xfrm>
            <a:off x="1710427" y="519191"/>
            <a:ext cx="2375645" cy="248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1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人事管理与人力资源管理</a:t>
            </a:r>
          </a:p>
        </p:txBody>
      </p:sp>
      <p:sp>
        <p:nvSpPr>
          <p:cNvPr id="7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3954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第二章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  <a:p>
            <a:pPr algn="ctr"/>
            <a:r>
              <a:rPr lang="zh-CN" altLang="en-US" sz="1050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正文</a:t>
            </a:r>
            <a:endParaRPr lang="en-US" altLang="zh-CN" sz="1050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第三章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第四章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 userDrawn="1"/>
        </p:nvSpPr>
        <p:spPr bwMode="auto">
          <a:xfrm>
            <a:off x="792565" y="424358"/>
            <a:ext cx="809879" cy="2338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15" b="1" dirty="0">
                <a:solidFill>
                  <a:prstClr val="white"/>
                </a:solidFill>
                <a:ea typeface="微软雅黑" panose="020B0503020204020204" pitchFamily="34" charset="-122"/>
                <a:cs typeface="Arial Unicode MS" panose="020B0604020202020204" pitchFamily="34" charset="-122"/>
              </a:rPr>
              <a:t>第五章</a:t>
            </a:r>
            <a:endParaRPr lang="en-US" altLang="zh-CN" sz="1015" b="1" dirty="0">
              <a:solidFill>
                <a:prstClr val="white"/>
              </a:solidFill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五边形 18"/>
          <p:cNvSpPr/>
          <p:nvPr userDrawn="1"/>
        </p:nvSpPr>
        <p:spPr>
          <a:xfrm rot="5400000">
            <a:off x="919526" y="376666"/>
            <a:ext cx="555954" cy="809879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792565" y="0"/>
            <a:ext cx="809879" cy="503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>
            <a:off x="1698605" y="519522"/>
            <a:ext cx="0" cy="27003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 userDrawn="1"/>
        </p:nvSpPr>
        <p:spPr>
          <a:xfrm>
            <a:off x="0" y="4699261"/>
            <a:ext cx="8548114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8638784" y="4699261"/>
            <a:ext cx="505217" cy="3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6" name="TextBox 15"/>
          <p:cNvSpPr txBox="1"/>
          <p:nvPr userDrawn="1"/>
        </p:nvSpPr>
        <p:spPr>
          <a:xfrm>
            <a:off x="8734577" y="4734304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2EEF1883-7A0E-4F66-9932-E581691AD397}" type="slidenum">
              <a:rPr lang="zh-CN" altLang="en-US" sz="1200">
                <a:solidFill>
                  <a:prstClr val="white"/>
                </a:solidFill>
              </a:rPr>
              <a:t>‹#›</a:t>
            </a:fld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-9503" y="-5399"/>
            <a:ext cx="9163006" cy="78075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4381952" y="-5399"/>
            <a:ext cx="4762048" cy="4783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7923" tIns="38962" rIns="77923" bIns="38962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sz="10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472" y="528065"/>
            <a:ext cx="8229057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472" y="1451368"/>
            <a:ext cx="8229057" cy="329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3" tIns="38962" rIns="77923" bIns="38962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C5DC4F2-2875-453D-AA3C-8D78F93D6269}" type="datetimeFigureOut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7/8/2019</a:t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453" y="4767700"/>
            <a:ext cx="3352981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981" y="4767700"/>
            <a:ext cx="761548" cy="273211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Arial" panose="020B0604020202020204" pitchFamily="34" charset="0"/>
              <a:buNone/>
              <a:defRPr kumimoji="0" sz="10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FB8BE22-2AD9-4F51-B63E-EB7563CE579A}" type="slidenum">
              <a:rPr lang="en-US">
                <a:solidFill>
                  <a:srgbClr val="04617B">
                    <a:shade val="9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033" name="组合 1"/>
          <p:cNvGrpSpPr/>
          <p:nvPr/>
        </p:nvGrpSpPr>
        <p:grpSpPr bwMode="auto">
          <a:xfrm>
            <a:off x="-19004" y="152265"/>
            <a:ext cx="9180652" cy="485949"/>
            <a:chOff x="-19045" y="216550"/>
            <a:chExt cx="9180548" cy="649224"/>
          </a:xfrm>
        </p:grpSpPr>
        <p:sp>
          <p:nvSpPr>
            <p:cNvPr id="12" name="任意多边形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US" sz="1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158826" y="2270803"/>
            <a:ext cx="157433" cy="2325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7923" tIns="38962" rIns="77923" bIns="38962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0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5pPr>
      <a:lvl6pPr marL="35750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6pPr>
      <a:lvl7pPr marL="715645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7pPr>
      <a:lvl8pPr marL="107315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8pPr>
      <a:lvl9pPr marL="143129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alibri" panose="020F0502020204030204" pitchFamily="34" charset="0"/>
          <a:ea typeface="隶书" panose="02010509060101010101" pitchFamily="49" charset="-122"/>
        </a:defRPr>
      </a:lvl9pPr>
    </p:titleStyle>
    <p:bodyStyle>
      <a:lvl1pPr marL="233680" indent="-23368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65" indent="-21018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indent="-21018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12825" indent="-17907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45870" indent="-17907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1480820" indent="-17907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6395" indent="-15557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70075" indent="-155575" algn="l" rtl="0" eaLnBrk="1" latinLnBrk="0" hangingPunct="1">
        <a:spcBef>
          <a:spcPct val="20000"/>
        </a:spcBef>
        <a:buClr>
          <a:schemeClr val="tx2"/>
        </a:buClr>
        <a:buChar char="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755" indent="-15557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3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521549" y="359186"/>
            <a:ext cx="299782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精品资源共享课程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1550" y="851584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21550" y="1853342"/>
            <a:ext cx="825031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0" y="3763926"/>
            <a:ext cx="9144000" cy="1379573"/>
            <a:chOff x="0" y="3763926"/>
            <a:chExt cx="9144000" cy="1379573"/>
          </a:xfrm>
        </p:grpSpPr>
        <p:sp>
          <p:nvSpPr>
            <p:cNvPr id="15" name="圆角矩形 14"/>
            <p:cNvSpPr/>
            <p:nvPr/>
          </p:nvSpPr>
          <p:spPr>
            <a:xfrm>
              <a:off x="0" y="3763926"/>
              <a:ext cx="9144000" cy="1379573"/>
            </a:xfrm>
            <a:prstGeom prst="roundRect">
              <a:avLst/>
            </a:prstGeom>
            <a:solidFill>
              <a:schemeClr val="bg1">
                <a:alpha val="91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1407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700">
                <a:solidFill>
                  <a:prstClr val="white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622" y="3796561"/>
              <a:ext cx="856852" cy="132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926" y="3807194"/>
              <a:ext cx="1310850" cy="130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902" y="3830484"/>
              <a:ext cx="127635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032" y="3796560"/>
              <a:ext cx="1756380" cy="132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280" y="3826379"/>
              <a:ext cx="1216290" cy="128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269" y="3817777"/>
              <a:ext cx="1347763" cy="1315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67" y="3848980"/>
              <a:ext cx="782563" cy="114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2111253" y="2274702"/>
            <a:ext cx="4921493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三菱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FR-E740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变频器接线原理图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29774" y="958144"/>
            <a:ext cx="8272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 spc="15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变频、伺服、步进应用实践教程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 sz="1200">
                <a:solidFill>
                  <a:srgbClr val="04617B">
                    <a:shade val="90000"/>
                  </a:srgbClr>
                </a:solidFill>
              </a:rPr>
              <a:t>2</a:t>
            </a:fld>
            <a:endParaRPr lang="zh-CN" altLang="en-US" sz="1200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矩形 2"/>
          <p:cNvSpPr/>
          <p:nvPr/>
        </p:nvSpPr>
        <p:spPr>
          <a:xfrm>
            <a:off x="630308" y="1934462"/>
            <a:ext cx="1688808" cy="1445102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gradFill flip="none" rotWithShape="1">
            <a:gsLst>
              <a:gs pos="0">
                <a:srgbClr val="C9CBC8"/>
              </a:gs>
              <a:gs pos="100000">
                <a:srgbClr val="FCFCFC"/>
              </a:gs>
            </a:gsLst>
            <a:lin ang="8100000" scaled="1"/>
            <a:tileRect/>
          </a:gra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271491" y="1724912"/>
            <a:ext cx="552947" cy="4639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"/>
          <p:cNvSpPr/>
          <p:nvPr/>
        </p:nvSpPr>
        <p:spPr>
          <a:xfrm>
            <a:off x="3109962" y="1490326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F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319116" y="3030279"/>
            <a:ext cx="677657" cy="38314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2"/>
          <p:cNvSpPr/>
          <p:nvPr/>
        </p:nvSpPr>
        <p:spPr>
          <a:xfrm>
            <a:off x="3109962" y="3197530"/>
            <a:ext cx="504593" cy="431777"/>
          </a:xfrm>
          <a:custGeom>
            <a:avLst/>
            <a:gdLst/>
            <a:ahLst/>
            <a:cxnLst/>
            <a:rect l="l" t="t" r="r" b="b"/>
            <a:pathLst>
              <a:path w="1036365" h="886811">
                <a:moveTo>
                  <a:pt x="754039" y="0"/>
                </a:moveTo>
                <a:lnTo>
                  <a:pt x="1036365" y="429554"/>
                </a:lnTo>
                <a:lnTo>
                  <a:pt x="784530" y="883036"/>
                </a:lnTo>
                <a:lnTo>
                  <a:pt x="783106" y="880650"/>
                </a:lnTo>
                <a:lnTo>
                  <a:pt x="264749" y="886811"/>
                </a:lnTo>
                <a:lnTo>
                  <a:pt x="0" y="443416"/>
                </a:lnTo>
                <a:lnTo>
                  <a:pt x="242827" y="5981"/>
                </a:lnTo>
                <a:lnTo>
                  <a:pt x="241773" y="4216"/>
                </a:lnTo>
                <a:lnTo>
                  <a:pt x="243839" y="4190"/>
                </a:lnTo>
                <a:close/>
              </a:path>
            </a:pathLst>
          </a:custGeom>
          <a:solidFill>
            <a:srgbClr val="00B050"/>
          </a:solidFill>
          <a:ln w="12700">
            <a:gradFill flip="none" rotWithShape="1">
              <a:gsLst>
                <a:gs pos="0">
                  <a:srgbClr val="FCFDFD"/>
                </a:gs>
                <a:gs pos="100000">
                  <a:srgbClr val="CFD4D0"/>
                </a:gs>
              </a:gsLst>
              <a:lin ang="8100000" scaled="1"/>
              <a:tileRect/>
            </a:gradFill>
          </a:ln>
          <a:effectLst>
            <a:outerShdw blurRad="342900" dist="1524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1478" y="1398883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外围电路的作用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93627" y="3207804"/>
            <a:ext cx="4469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三菱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FR_E740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变频器接线图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三菱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FR_E740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变频器接线原理图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  <a:t>3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149" name="标题 1"/>
          <p:cNvSpPr>
            <a:spLocks noGrp="1"/>
          </p:cNvSpPr>
          <p:nvPr>
            <p:ph type="title"/>
          </p:nvPr>
        </p:nvSpPr>
        <p:spPr>
          <a:xfrm>
            <a:off x="435754" y="9025"/>
            <a:ext cx="8229057" cy="563562"/>
          </a:xfrm>
        </p:spPr>
        <p:txBody>
          <a:bodyPr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三菱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FR_E740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变频器接线原理图</a:t>
            </a: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03350" y="1891470"/>
            <a:ext cx="6121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spcBef>
                <a:spcPts val="35"/>
              </a:spcBef>
              <a:spcAft>
                <a:spcPts val="0"/>
              </a:spcAft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保证变频器驱动系统的正常工作；</a:t>
            </a:r>
          </a:p>
        </p:txBody>
      </p:sp>
      <p:sp>
        <p:nvSpPr>
          <p:cNvPr id="8" name="矩形 7"/>
          <p:cNvSpPr/>
          <p:nvPr/>
        </p:nvSpPr>
        <p:spPr>
          <a:xfrm>
            <a:off x="730522" y="1170305"/>
            <a:ext cx="6317755" cy="643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485" marR="24765" indent="266700">
              <a:lnSpc>
                <a:spcPct val="112000"/>
              </a:lnSpc>
              <a:spcAft>
                <a:spcPts val="0"/>
              </a:spcAft>
            </a:pP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正确选择变频器外围设备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</a:t>
            </a:r>
            <a:r>
              <a:rPr lang="zh-CN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目的</a:t>
            </a:r>
          </a:p>
        </p:txBody>
      </p:sp>
      <p:sp>
        <p:nvSpPr>
          <p:cNvPr id="2" name="矩形 1"/>
          <p:cNvSpPr/>
          <p:nvPr/>
        </p:nvSpPr>
        <p:spPr>
          <a:xfrm>
            <a:off x="1203351" y="2491961"/>
            <a:ext cx="6121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spcBef>
                <a:spcPts val="35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提高对电动机和变频器的保护；</a:t>
            </a:r>
          </a:p>
        </p:txBody>
      </p:sp>
      <p:sp>
        <p:nvSpPr>
          <p:cNvPr id="3" name="矩形 2"/>
          <p:cNvSpPr/>
          <p:nvPr/>
        </p:nvSpPr>
        <p:spPr>
          <a:xfrm>
            <a:off x="1203350" y="3210353"/>
            <a:ext cx="4834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spcBef>
                <a:spcPts val="35"/>
              </a:spcBef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减小对其他设备的影响。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  <a:t>4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63194" y="1408667"/>
            <a:ext cx="71615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7185">
              <a:spcBef>
                <a:spcPts val="35"/>
              </a:spcBef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下图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所示为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三菱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FR_E740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变频器与电源、电动机的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连接示意图。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在实际应用中，图中所示的电器并不一定全部都要连接，有的电器通常是选购件，有时还需增加断路器。</a:t>
            </a:r>
          </a:p>
        </p:txBody>
      </p:sp>
      <p:sp>
        <p:nvSpPr>
          <p:cNvPr id="8" name="标题 1"/>
          <p:cNvSpPr txBox="1"/>
          <p:nvPr/>
        </p:nvSpPr>
        <p:spPr bwMode="auto">
          <a:xfrm>
            <a:off x="435754" y="9025"/>
            <a:ext cx="8229057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8962" rIns="0" bIns="0" numCol="1" anchor="b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5pPr>
            <a:lvl6pPr marL="35750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6pPr>
            <a:lvl7pPr marL="715645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7pPr>
            <a:lvl8pPr marL="107315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8pPr>
            <a:lvl9pPr marL="143129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libri" panose="020F0502020204030204" pitchFamily="34" charset="0"/>
                <a:ea typeface="隶书" panose="02010509060101010101" pitchFamily="49" charset="-122"/>
              </a:defRPr>
            </a:lvl9pPr>
          </a:lstStyle>
          <a:p>
            <a:pPr algn="ctr" defTabSz="914400" eaLnBrk="1" hangingPunct="1"/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三菱</a:t>
            </a:r>
            <a:r>
              <a:rPr lang="en-US" altLang="zh-CN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FR_E740</a:t>
            </a:r>
            <a:r>
              <a:rPr lang="zh-CN" altLang="en-US" sz="36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变频器接线原理图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0AF5C-DE98-4004-B168-2E6E0D7089E0}" type="slidenum">
              <a:rPr lang="zh-CN" altLang="en-US">
                <a:solidFill>
                  <a:srgbClr val="04617B">
                    <a:shade val="90000"/>
                  </a:srgbClr>
                </a:solidFill>
              </a:rPr>
              <a:t>5</a:t>
            </a:fld>
            <a:endParaRPr lang="zh-CN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27524" y="9025"/>
            <a:ext cx="14414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rPr>
              <a:t>变频器安装操作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35755" y="9025"/>
            <a:ext cx="573744" cy="5031886"/>
          </a:xfrm>
        </p:spPr>
        <p:txBody>
          <a:bodyPr vert="eaVert"/>
          <a:lstStyle/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三菱</a:t>
            </a: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FR_E740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接线图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80" y="84286"/>
            <a:ext cx="3994687" cy="5053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094234" y="1867499"/>
            <a:ext cx="53383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b="1" dirty="0">
                <a:solidFill>
                  <a:prstClr val="white"/>
                </a:solidFill>
                <a:latin typeface="Arial" panose="020B0604020202020204"/>
                <a:ea typeface="黑体" panose="02010609060101010101" charset="-122"/>
                <a:cs typeface="+mj-cs"/>
              </a:rPr>
              <a:t>谢谢大家！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5df7d243-6497-42c2-967f-42e54f86c164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00B0F0"/>
      </a:accent2>
      <a:accent3>
        <a:srgbClr val="297FD5"/>
      </a:accent3>
      <a:accent4>
        <a:srgbClr val="00B050"/>
      </a:accent4>
      <a:accent5>
        <a:srgbClr val="92D050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畅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</Words>
  <Application>Microsoft Office PowerPoint</Application>
  <PresentationFormat>全屏显示(16:9)</PresentationFormat>
  <Paragraphs>28</Paragraphs>
  <Slides>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 Unicode MS</vt:lpstr>
      <vt:lpstr>黑体</vt:lpstr>
      <vt:lpstr>隶书</vt:lpstr>
      <vt:lpstr>宋体</vt:lpstr>
      <vt:lpstr>微软雅黑</vt:lpstr>
      <vt:lpstr>Arial</vt:lpstr>
      <vt:lpstr>Calibri</vt:lpstr>
      <vt:lpstr>Constantia</vt:lpstr>
      <vt:lpstr>Wingdings 2</vt:lpstr>
      <vt:lpstr>1_Office 主题</vt:lpstr>
      <vt:lpstr>流畅</vt:lpstr>
      <vt:lpstr>PowerPoint 演示文稿</vt:lpstr>
      <vt:lpstr>三菱FR_E740变频器接线原理图</vt:lpstr>
      <vt:lpstr>三菱FR_E740变频器接线原理图</vt:lpstr>
      <vt:lpstr>PowerPoint 演示文稿</vt:lpstr>
      <vt:lpstr>三菱FR_E740接线图</vt:lpstr>
      <vt:lpstr>PowerPoint 演示文稿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guojl</dc:creator>
  <cp:lastModifiedBy>acer</cp:lastModifiedBy>
  <cp:revision>104</cp:revision>
  <dcterms:created xsi:type="dcterms:W3CDTF">2015-10-15T01:42:00Z</dcterms:created>
  <dcterms:modified xsi:type="dcterms:W3CDTF">2019-07-08T09:07:24Z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2052-11.1.0.8806</vt:lpwstr>
  </property>
</Properties>
</file>