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9" r:id="rId2"/>
  </p:sldMasterIdLst>
  <p:notesMasterIdLst>
    <p:notesMasterId r:id="rId14"/>
  </p:notesMasterIdLst>
  <p:sldIdLst>
    <p:sldId id="257" r:id="rId3"/>
    <p:sldId id="296" r:id="rId4"/>
    <p:sldId id="320" r:id="rId5"/>
    <p:sldId id="321" r:id="rId6"/>
    <p:sldId id="322" r:id="rId7"/>
    <p:sldId id="323" r:id="rId8"/>
    <p:sldId id="326" r:id="rId9"/>
    <p:sldId id="324" r:id="rId10"/>
    <p:sldId id="325" r:id="rId11"/>
    <p:sldId id="327" r:id="rId12"/>
    <p:sldId id="292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06" autoAdjust="0"/>
    <p:restoredTop sz="94660"/>
  </p:normalViewPr>
  <p:slideViewPr>
    <p:cSldViewPr snapToGrid="0">
      <p:cViewPr varScale="1">
        <p:scale>
          <a:sx n="98" d="100"/>
          <a:sy n="98" d="100"/>
        </p:scale>
        <p:origin x="2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0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49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06"/>
            <a:ext cx="9144000" cy="3697701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2976555"/>
            <a:ext cx="9144000" cy="2166946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2361736"/>
            <a:ext cx="9144000" cy="1335164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2880672"/>
            <a:ext cx="9144000" cy="891708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1"/>
            <a:ext cx="7851648" cy="1371600"/>
          </a:xfrm>
          <a:ln>
            <a:noFill/>
          </a:ln>
        </p:spPr>
        <p:txBody>
          <a:bodyPr tIns="0" rIns="155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3"/>
            <a:ext cx="7854696" cy="1314450"/>
          </a:xfrm>
        </p:spPr>
        <p:txBody>
          <a:bodyPr lIns="0" rIns="15585"/>
          <a:lstStyle>
            <a:lvl1pPr marL="0" marR="38735" indent="0" algn="r">
              <a:buNone/>
              <a:defRPr>
                <a:solidFill>
                  <a:schemeClr val="tx1"/>
                </a:solidFill>
              </a:defRPr>
            </a:lvl1pPr>
            <a:lvl2pPr marL="389890" indent="0" algn="ctr">
              <a:buNone/>
            </a:lvl2pPr>
            <a:lvl3pPr marL="779145" indent="0" algn="ctr">
              <a:buNone/>
            </a:lvl3pPr>
            <a:lvl4pPr marL="1169035" indent="0" algn="ctr">
              <a:buNone/>
            </a:lvl4pPr>
            <a:lvl5pPr marL="1558290" indent="0" algn="ctr">
              <a:buNone/>
            </a:lvl5pPr>
            <a:lvl6pPr marL="1948180" indent="0" algn="ctr">
              <a:buNone/>
            </a:lvl6pPr>
            <a:lvl7pPr marL="2337435" indent="0" algn="ctr">
              <a:buNone/>
            </a:lvl7pPr>
            <a:lvl8pPr marL="2727325" indent="0" algn="ctr">
              <a:buNone/>
            </a:lvl8pPr>
            <a:lvl9pPr marL="3117215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80B-2481-41E5-B47E-B7E27A1FC18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t>7/8/2019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2CC-D35B-41E5-A764-0A2557584678}" type="slidenum">
              <a:rPr lang="en-US">
                <a:solidFill>
                  <a:srgbClr val="DBF5F9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38962" rIns="38962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F7F-677A-441A-B1F0-515827764BE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t>7/8/2019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76D-57A5-49F9-BA23-183867509175}" type="slidenum">
              <a:rPr lang="en-US">
                <a:solidFill>
                  <a:srgbClr val="DBF5F9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7BE5-3395-48AA-A0D0-FEE0D0506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5DF4-E487-4B67-9FBF-55259FEE5682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38962" tIns="0" rIns="3896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394819"/>
            <a:ext cx="4041776" cy="491132"/>
          </a:xfrm>
        </p:spPr>
        <p:txBody>
          <a:bodyPr lIns="38962" tIns="0" rIns="3896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85950"/>
            <a:ext cx="4041776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EC3-FC5B-4B5E-91DC-D60870C8D91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4BD-7906-49C5-AA12-1D5B8388BAA0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4A4-7D55-4521-AE89-D2935E2035D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4FE-6E70-4768-B108-AC833B3004BA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374C-F9CC-44F9-AAC6-898DF052E5E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F2AE-FC74-42FE-A45E-EBF300AF8CD4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5585" rIns="15585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49" cy="3429000"/>
          </a:xfrm>
        </p:spPr>
        <p:txBody>
          <a:bodyPr tIns="0"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0901-4EDD-494C-955D-E3871928F1B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C68-C1CD-4739-A91F-1AE8C53A5EEF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648" y="831513"/>
            <a:ext cx="5257529" cy="308523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3715" y="4019338"/>
            <a:ext cx="156111" cy="1166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03" y="4362742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952" y="4665110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lIns="38962" rIns="38962" bIns="38962"/>
          <a:lstStyle>
            <a:lvl1pPr algn="l">
              <a:buNone/>
              <a:defRPr sz="17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54546" rIns="38962"/>
          <a:lstStyle>
            <a:lvl1pPr marL="0" indent="0" algn="l">
              <a:spcBef>
                <a:spcPts val="215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03E-803A-404E-8487-8C4C3D148AA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019" y="4767700"/>
            <a:ext cx="609510" cy="273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107-4BAF-4456-BB0F-10D9D810272A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79F-5CCA-48A9-81D0-C3992E3CD87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D8A1-CF47-4FDB-8F21-12F408257FCC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CD0-5008-447B-87B8-A3638856C12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217-2D90-497C-8978-1DC7F3E61E14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第一章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519191"/>
            <a:ext cx="237564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395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105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第三章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919526" y="376666"/>
            <a:ext cx="555954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503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519522"/>
            <a:ext cx="0" cy="2700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4699261"/>
            <a:ext cx="8548114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4699261"/>
            <a:ext cx="505217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473430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  <a:t>‹#›</a:t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03" y="-5399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952" y="-5399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472" y="528065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472" y="1451368"/>
            <a:ext cx="8229057" cy="3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3" tIns="38962" rIns="77923" bIns="38962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5DC4F2-2875-453D-AA3C-8D78F93D6269}" type="datetimeFigureOut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453" y="4767700"/>
            <a:ext cx="3352981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981" y="4767700"/>
            <a:ext cx="761548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B8BE22-2AD9-4F51-B63E-EB7563CE579A}" type="slidenum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04" y="152265"/>
            <a:ext cx="9180652" cy="485949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3575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71564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07315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4312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33680" indent="-23368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65" indent="-2101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indent="-2101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indent="-17907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870" indent="-17907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820" indent="-17907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6395" indent="-1555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0075" indent="-15557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indent="-1555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21549" y="359186"/>
            <a:ext cx="299782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精品资源共享课程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1550" y="851584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1550" y="1853342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0" y="3763926"/>
            <a:ext cx="9144000" cy="1379573"/>
            <a:chOff x="0" y="3763926"/>
            <a:chExt cx="9144000" cy="1379573"/>
          </a:xfrm>
        </p:grpSpPr>
        <p:sp>
          <p:nvSpPr>
            <p:cNvPr id="15" name="圆角矩形 14"/>
            <p:cNvSpPr/>
            <p:nvPr/>
          </p:nvSpPr>
          <p:spPr>
            <a:xfrm>
              <a:off x="0" y="3763926"/>
              <a:ext cx="9144000" cy="1379573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0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2" y="3796561"/>
              <a:ext cx="856852" cy="1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26" y="3807194"/>
              <a:ext cx="1310850" cy="130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2" y="3830484"/>
              <a:ext cx="12763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32" y="3796560"/>
              <a:ext cx="1756380" cy="132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80" y="3826379"/>
              <a:ext cx="1216290" cy="1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69" y="3817777"/>
              <a:ext cx="1347763" cy="131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67" y="3848980"/>
              <a:ext cx="782563" cy="114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958853" y="2500110"/>
            <a:ext cx="492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29774" y="958144"/>
            <a:ext cx="8272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spc="15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变频、伺服、步进应用实践教程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914400" y="321469"/>
            <a:ext cx="7315200" cy="1607344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接触器的选用原则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</a:t>
            </a:r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  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828800" y="2089547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型式的确定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828800" y="2732484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主电路参数的确定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828800" y="3375422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控制电路和辅助电路参数的确定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828800" y="4018359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电寿命和使用类别的选用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719" y="2137767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719" y="2780705"/>
            <a:ext cx="385762" cy="385762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719" y="3423642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178719" y="4066580"/>
            <a:ext cx="385762" cy="385762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1"/>
            </p:custDataLst>
          </p:nvPr>
        </p:nvSpPr>
        <p:spPr>
          <a:xfrm>
            <a:off x="6686550" y="4661297"/>
            <a:ext cx="1157288" cy="308610"/>
          </a:xfrm>
          <a:prstGeom prst="roundRect">
            <a:avLst/>
          </a:prstGeom>
          <a:solidFill>
            <a:srgbClr val="80808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7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23418" y="1867499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prstClr val="white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谢谢大家！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z="1200">
                <a:solidFill>
                  <a:srgbClr val="04617B">
                    <a:shade val="90000"/>
                  </a:srgbClr>
                </a:solidFill>
              </a:rPr>
              <a:t>2</a:t>
            </a:fld>
            <a:endParaRPr lang="zh-CN" altLang="en-US" sz="1200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30308" y="1934462"/>
            <a:ext cx="1688808" cy="144510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271491" y="1724912"/>
            <a:ext cx="552947" cy="4639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"/>
          <p:cNvSpPr/>
          <p:nvPr/>
        </p:nvSpPr>
        <p:spPr>
          <a:xfrm>
            <a:off x="3109962" y="1490326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19116" y="3030279"/>
            <a:ext cx="677657" cy="3831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"/>
          <p:cNvSpPr/>
          <p:nvPr/>
        </p:nvSpPr>
        <p:spPr>
          <a:xfrm>
            <a:off x="3109962" y="3212160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FFC00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1478" y="139888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接触器示例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3627" y="320780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接触器选用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7" name="矩形 2"/>
          <p:cNvSpPr/>
          <p:nvPr/>
        </p:nvSpPr>
        <p:spPr>
          <a:xfrm>
            <a:off x="3109962" y="2393122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93627" y="230830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接触器功能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3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5" y="1403931"/>
            <a:ext cx="2954217" cy="29542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080" y="1601448"/>
            <a:ext cx="3778444" cy="255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4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587"/>
            <a:ext cx="3721291" cy="3388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35" y="887724"/>
            <a:ext cx="3829247" cy="36831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283" y="2266917"/>
            <a:ext cx="3886400" cy="2533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939" y="958163"/>
            <a:ext cx="3822896" cy="3727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5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6" y="740793"/>
            <a:ext cx="4169699" cy="32694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82" y="740793"/>
            <a:ext cx="4032559" cy="32694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8288" y="4259869"/>
            <a:ext cx="822905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详细参考：https</a:t>
            </a:r>
            <a:r>
              <a:rPr lang="zh-CN" altLang="en-US" dirty="0"/>
              <a:t>://detail.tmall.com/item.htm?spm=a220m.1000858.1000725.1.4a736069RO6uAg&amp;id=532130261569&amp;areaId=370500&amp;user_id=2453825614&amp;cat_id=2&amp;is_b=1&amp;rn=4c28e2c1e608a0c54a4acd743d7936a4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6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6417" y="1309342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1 </a:t>
            </a:r>
            <a:r>
              <a:rPr lang="en-US" altLang="zh-CN" sz="3200" b="1" dirty="0" err="1">
                <a:latin typeface="宋体" panose="02010600030101010101" pitchFamily="2" charset="-122"/>
                <a:cs typeface="宋体" panose="02010600030101010101" pitchFamily="2" charset="-122"/>
              </a:rPr>
              <a:t>接触器的主要功能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969999" y="2177465"/>
            <a:ext cx="7204001" cy="646331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defTabSz="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可通过按钮开关等方便地控制变频器的通电与断电。</a:t>
            </a:r>
          </a:p>
        </p:txBody>
      </p:sp>
      <p:sp>
        <p:nvSpPr>
          <p:cNvPr id="5" name="矩形 4"/>
          <p:cNvSpPr/>
          <p:nvPr/>
        </p:nvSpPr>
        <p:spPr>
          <a:xfrm>
            <a:off x="969999" y="2792797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0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变频器发生故障时，可自动切断电源。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7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4540" y="677562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+mn-ea"/>
                <a:cs typeface="宋体" panose="02010600030101010101" pitchFamily="2" charset="-122"/>
              </a:rPr>
              <a:t>2 </a:t>
            </a:r>
            <a:r>
              <a:rPr lang="zh-CN" altLang="zh-CN" sz="3200" b="1" dirty="0">
                <a:latin typeface="+mn-ea"/>
                <a:cs typeface="宋体" panose="02010600030101010101" pitchFamily="2" charset="-122"/>
              </a:rPr>
              <a:t>接触器的选用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1803" y="1420572"/>
            <a:ext cx="8229057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lnSpc>
                <a:spcPct val="1500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(1)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输入侧接触器。</a:t>
            </a:r>
          </a:p>
          <a:p>
            <a:pPr marL="70485" marR="73025" indent="266700">
              <a:lnSpc>
                <a:spcPct val="1500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由于接触器自身并无保护功能，不存在误动作的问题，因此选择的原则是：主触点的额定电流 </a:t>
            </a:r>
            <a:r>
              <a:rPr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KM1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只需大于或等于变频器的额定电流，即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0485" marR="73025" indent="266700">
              <a:lnSpc>
                <a:spcPct val="1500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KM1≥</a:t>
            </a:r>
            <a:r>
              <a:rPr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8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4540" y="677562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+mn-ea"/>
                <a:cs typeface="宋体" panose="02010600030101010101" pitchFamily="2" charset="-122"/>
              </a:rPr>
              <a:t>2 </a:t>
            </a:r>
            <a:r>
              <a:rPr lang="zh-CN" altLang="zh-CN" sz="3200" b="1" dirty="0">
                <a:latin typeface="+mn-ea"/>
                <a:cs typeface="宋体" panose="02010600030101010101" pitchFamily="2" charset="-122"/>
              </a:rPr>
              <a:t>接触器的选用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500" y="1508805"/>
            <a:ext cx="80187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(2)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输出侧接触器。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工频切换的控制电路中，需要在变频器的输出侧连接接触器。因为变频器的输出电流并不是标准的正弦交流电，含有较强的高次谐波，其有效值略大于工频运行时的有效值， 故主触点的额定电流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IKM2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大于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倍的额定电流，即满足：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 IKM2≥1.1IN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t>9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接触器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4056" y="94218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+mn-ea"/>
                <a:cs typeface="宋体" panose="02010600030101010101" pitchFamily="2" charset="-122"/>
              </a:rPr>
              <a:t> (3)</a:t>
            </a:r>
            <a:r>
              <a:rPr lang="zh-CN" altLang="zh-CN" sz="3200" dirty="0" smtClean="0">
                <a:latin typeface="+mn-ea"/>
                <a:cs typeface="宋体" panose="02010600030101010101" pitchFamily="2" charset="-122"/>
              </a:rPr>
              <a:t>工频</a:t>
            </a:r>
            <a:r>
              <a:rPr lang="zh-CN" altLang="zh-CN" sz="3200" dirty="0">
                <a:latin typeface="+mn-ea"/>
                <a:cs typeface="宋体" panose="02010600030101010101" pitchFamily="2" charset="-122"/>
              </a:rPr>
              <a:t>接触器</a:t>
            </a:r>
            <a:endParaRPr lang="zh-CN" altLang="en-US" sz="32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1289" y="1896561"/>
            <a:ext cx="6913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工频接触器的选择应考虑电动机在工频下的启动情况，其触点电流通常可按电动机的额定电流再加大一挡（接触器的额定电流挡）来选择。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00e9740b-4a3d-4cb8-a37e-eb112d0e19ff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MA"/>
  <p:tag name="PROBLEMSCORE" val="2.0"/>
  <p:tag name="PROBLEMSCORE_HALF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381</Words>
  <Application>Microsoft Office PowerPoint</Application>
  <PresentationFormat>全屏显示(16:9)</PresentationFormat>
  <Paragraphs>62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 Unicode MS</vt:lpstr>
      <vt:lpstr>黑体</vt:lpstr>
      <vt:lpstr>隶书</vt:lpstr>
      <vt:lpstr>宋体</vt:lpstr>
      <vt:lpstr>微软雅黑</vt:lpstr>
      <vt:lpstr>Arial</vt:lpstr>
      <vt:lpstr>Calibri</vt:lpstr>
      <vt:lpstr>Constantia</vt:lpstr>
      <vt:lpstr>Wingdings 2</vt:lpstr>
      <vt:lpstr>1_Office 主题</vt:lpstr>
      <vt:lpstr>流畅</vt:lpstr>
      <vt:lpstr>PowerPoint 演示文稿</vt:lpstr>
      <vt:lpstr>接触器</vt:lpstr>
      <vt:lpstr>接触器</vt:lpstr>
      <vt:lpstr>接触器</vt:lpstr>
      <vt:lpstr>接触器</vt:lpstr>
      <vt:lpstr>接触器</vt:lpstr>
      <vt:lpstr>接触器</vt:lpstr>
      <vt:lpstr>接触器</vt:lpstr>
      <vt:lpstr>接触器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guojl</dc:creator>
  <cp:lastModifiedBy>acer</cp:lastModifiedBy>
  <cp:revision>128</cp:revision>
  <dcterms:created xsi:type="dcterms:W3CDTF">2015-10-15T01:42:00Z</dcterms:created>
  <dcterms:modified xsi:type="dcterms:W3CDTF">2019-07-08T09:13:09Z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